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1.xml" ContentType="application/vnd.openxmlformats-officedocument.presentationml.comments+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notesMasterIdLst>
    <p:notesMasterId r:id="rId132"/>
  </p:notesMasterIdLst>
  <p:handoutMasterIdLst>
    <p:handoutMasterId r:id="rId133"/>
  </p:handoutMasterIdLst>
  <p:sldIdLst>
    <p:sldId id="318" r:id="rId2"/>
    <p:sldId id="319" r:id="rId3"/>
    <p:sldId id="375" r:id="rId4"/>
    <p:sldId id="376" r:id="rId5"/>
    <p:sldId id="320" r:id="rId6"/>
    <p:sldId id="405" r:id="rId7"/>
    <p:sldId id="322" r:id="rId8"/>
    <p:sldId id="323" r:id="rId9"/>
    <p:sldId id="324" r:id="rId10"/>
    <p:sldId id="325" r:id="rId11"/>
    <p:sldId id="341" r:id="rId12"/>
    <p:sldId id="326" r:id="rId13"/>
    <p:sldId id="328" r:id="rId14"/>
    <p:sldId id="340" r:id="rId15"/>
    <p:sldId id="342" r:id="rId16"/>
    <p:sldId id="343" r:id="rId17"/>
    <p:sldId id="344" r:id="rId18"/>
    <p:sldId id="345" r:id="rId19"/>
    <p:sldId id="346" r:id="rId20"/>
    <p:sldId id="347" r:id="rId21"/>
    <p:sldId id="348" r:id="rId22"/>
    <p:sldId id="380" r:id="rId23"/>
    <p:sldId id="381" r:id="rId24"/>
    <p:sldId id="377" r:id="rId25"/>
    <p:sldId id="382" r:id="rId26"/>
    <p:sldId id="379" r:id="rId27"/>
    <p:sldId id="349" r:id="rId28"/>
    <p:sldId id="350" r:id="rId29"/>
    <p:sldId id="383" r:id="rId30"/>
    <p:sldId id="384" r:id="rId31"/>
    <p:sldId id="385" r:id="rId32"/>
    <p:sldId id="386" r:id="rId33"/>
    <p:sldId id="387" r:id="rId34"/>
    <p:sldId id="388" r:id="rId35"/>
    <p:sldId id="389" r:id="rId36"/>
    <p:sldId id="390" r:id="rId37"/>
    <p:sldId id="391" r:id="rId38"/>
    <p:sldId id="392" r:id="rId39"/>
    <p:sldId id="393" r:id="rId40"/>
    <p:sldId id="351" r:id="rId41"/>
    <p:sldId id="352" r:id="rId42"/>
    <p:sldId id="353" r:id="rId43"/>
    <p:sldId id="354" r:id="rId44"/>
    <p:sldId id="355" r:id="rId45"/>
    <p:sldId id="395" r:id="rId46"/>
    <p:sldId id="396" r:id="rId47"/>
    <p:sldId id="397" r:id="rId48"/>
    <p:sldId id="398" r:id="rId49"/>
    <p:sldId id="399" r:id="rId50"/>
    <p:sldId id="400" r:id="rId51"/>
    <p:sldId id="401" r:id="rId52"/>
    <p:sldId id="402" r:id="rId53"/>
    <p:sldId id="403" r:id="rId54"/>
    <p:sldId id="329" r:id="rId55"/>
    <p:sldId id="356" r:id="rId56"/>
    <p:sldId id="357" r:id="rId57"/>
    <p:sldId id="358" r:id="rId58"/>
    <p:sldId id="359" r:id="rId59"/>
    <p:sldId id="360" r:id="rId60"/>
    <p:sldId id="361" r:id="rId61"/>
    <p:sldId id="362" r:id="rId62"/>
    <p:sldId id="364" r:id="rId63"/>
    <p:sldId id="365" r:id="rId64"/>
    <p:sldId id="366" r:id="rId65"/>
    <p:sldId id="367" r:id="rId66"/>
    <p:sldId id="368" r:id="rId67"/>
    <p:sldId id="369" r:id="rId68"/>
    <p:sldId id="370" r:id="rId69"/>
    <p:sldId id="371" r:id="rId70"/>
    <p:sldId id="372" r:id="rId71"/>
    <p:sldId id="373" r:id="rId72"/>
    <p:sldId id="404" r:id="rId73"/>
    <p:sldId id="277" r:id="rId74"/>
    <p:sldId id="278" r:id="rId75"/>
    <p:sldId id="279" r:id="rId76"/>
    <p:sldId id="280" r:id="rId77"/>
    <p:sldId id="281" r:id="rId78"/>
    <p:sldId id="283" r:id="rId79"/>
    <p:sldId id="284" r:id="rId80"/>
    <p:sldId id="285" r:id="rId81"/>
    <p:sldId id="288" r:id="rId82"/>
    <p:sldId id="289" r:id="rId83"/>
    <p:sldId id="290" r:id="rId84"/>
    <p:sldId id="292" r:id="rId85"/>
    <p:sldId id="296" r:id="rId86"/>
    <p:sldId id="297" r:id="rId87"/>
    <p:sldId id="298" r:id="rId88"/>
    <p:sldId id="299" r:id="rId89"/>
    <p:sldId id="301" r:id="rId90"/>
    <p:sldId id="266" r:id="rId91"/>
    <p:sldId id="338" r:id="rId92"/>
    <p:sldId id="339" r:id="rId93"/>
    <p:sldId id="406" r:id="rId94"/>
    <p:sldId id="407" r:id="rId95"/>
    <p:sldId id="408" r:id="rId96"/>
    <p:sldId id="409" r:id="rId97"/>
    <p:sldId id="410" r:id="rId98"/>
    <p:sldId id="411" r:id="rId99"/>
    <p:sldId id="412" r:id="rId100"/>
    <p:sldId id="413" r:id="rId101"/>
    <p:sldId id="414" r:id="rId102"/>
    <p:sldId id="415" r:id="rId103"/>
    <p:sldId id="416" r:id="rId104"/>
    <p:sldId id="417" r:id="rId105"/>
    <p:sldId id="418" r:id="rId106"/>
    <p:sldId id="419" r:id="rId107"/>
    <p:sldId id="438" r:id="rId108"/>
    <p:sldId id="420" r:id="rId109"/>
    <p:sldId id="261" r:id="rId110"/>
    <p:sldId id="421" r:id="rId111"/>
    <p:sldId id="300" r:id="rId112"/>
    <p:sldId id="259" r:id="rId113"/>
    <p:sldId id="260" r:id="rId114"/>
    <p:sldId id="264" r:id="rId115"/>
    <p:sldId id="422" r:id="rId116"/>
    <p:sldId id="275" r:id="rId117"/>
    <p:sldId id="302" r:id="rId118"/>
    <p:sldId id="269" r:id="rId119"/>
    <p:sldId id="271" r:id="rId120"/>
    <p:sldId id="423" r:id="rId121"/>
    <p:sldId id="424" r:id="rId122"/>
    <p:sldId id="425" r:id="rId123"/>
    <p:sldId id="426" r:id="rId124"/>
    <p:sldId id="427" r:id="rId125"/>
    <p:sldId id="428" r:id="rId126"/>
    <p:sldId id="437" r:id="rId127"/>
    <p:sldId id="434" r:id="rId128"/>
    <p:sldId id="435" r:id="rId129"/>
    <p:sldId id="439" r:id="rId130"/>
    <p:sldId id="256" r:id="rId131"/>
  </p:sldIdLst>
  <p:sldSz cx="9144000" cy="6858000" type="screen4x3"/>
  <p:notesSz cx="7315200" cy="9601200"/>
  <p:defaultTextStyle>
    <a:defPPr>
      <a:defRPr lang="en-US"/>
    </a:defPPr>
    <a:lvl1pPr algn="r" rtl="0" fontAlgn="base">
      <a:spcBef>
        <a:spcPct val="0"/>
      </a:spcBef>
      <a:spcAft>
        <a:spcPct val="0"/>
      </a:spcAft>
      <a:defRPr kern="1200">
        <a:solidFill>
          <a:schemeClr val="tx1"/>
        </a:solidFill>
        <a:latin typeface="Arial" charset="0"/>
        <a:ea typeface="+mn-ea"/>
        <a:cs typeface="+mn-cs"/>
      </a:defRPr>
    </a:lvl1pPr>
    <a:lvl2pPr marL="457200" algn="r" rtl="0" fontAlgn="base">
      <a:spcBef>
        <a:spcPct val="0"/>
      </a:spcBef>
      <a:spcAft>
        <a:spcPct val="0"/>
      </a:spcAft>
      <a:defRPr kern="1200">
        <a:solidFill>
          <a:schemeClr val="tx1"/>
        </a:solidFill>
        <a:latin typeface="Arial" charset="0"/>
        <a:ea typeface="+mn-ea"/>
        <a:cs typeface="+mn-cs"/>
      </a:defRPr>
    </a:lvl2pPr>
    <a:lvl3pPr marL="914400" algn="r" rtl="0" fontAlgn="base">
      <a:spcBef>
        <a:spcPct val="0"/>
      </a:spcBef>
      <a:spcAft>
        <a:spcPct val="0"/>
      </a:spcAft>
      <a:defRPr kern="1200">
        <a:solidFill>
          <a:schemeClr val="tx1"/>
        </a:solidFill>
        <a:latin typeface="Arial" charset="0"/>
        <a:ea typeface="+mn-ea"/>
        <a:cs typeface="+mn-cs"/>
      </a:defRPr>
    </a:lvl3pPr>
    <a:lvl4pPr marL="1371600" algn="r" rtl="0" fontAlgn="base">
      <a:spcBef>
        <a:spcPct val="0"/>
      </a:spcBef>
      <a:spcAft>
        <a:spcPct val="0"/>
      </a:spcAft>
      <a:defRPr kern="1200">
        <a:solidFill>
          <a:schemeClr val="tx1"/>
        </a:solidFill>
        <a:latin typeface="Arial" charset="0"/>
        <a:ea typeface="+mn-ea"/>
        <a:cs typeface="+mn-cs"/>
      </a:defRPr>
    </a:lvl4pPr>
    <a:lvl5pPr marL="1828800" algn="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00"/>
    <a:srgbClr val="82B4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4" autoAdjust="0"/>
    <p:restoredTop sz="94595" autoAdjust="0"/>
  </p:normalViewPr>
  <p:slideViewPr>
    <p:cSldViewPr>
      <p:cViewPr varScale="1">
        <p:scale>
          <a:sx n="81" d="100"/>
          <a:sy n="81" d="100"/>
        </p:scale>
        <p:origin x="1478" y="67"/>
      </p:cViewPr>
      <p:guideLst>
        <p:guide orient="horz" pos="2160"/>
        <p:guide pos="2880"/>
      </p:guideLst>
    </p:cSldViewPr>
  </p:slideViewPr>
  <p:outlineViewPr>
    <p:cViewPr>
      <p:scale>
        <a:sx n="33" d="100"/>
        <a:sy n="33" d="100"/>
      </p:scale>
      <p:origin x="0" y="4332"/>
    </p:cViewPr>
  </p:outlineViewPr>
  <p:notesTextViewPr>
    <p:cViewPr>
      <p:scale>
        <a:sx n="100" d="100"/>
        <a:sy n="100" d="100"/>
      </p:scale>
      <p:origin x="0" y="0"/>
    </p:cViewPr>
  </p:notesTextViewPr>
  <p:sorterViewPr>
    <p:cViewPr>
      <p:scale>
        <a:sx n="110" d="100"/>
        <a:sy n="110" d="100"/>
      </p:scale>
      <p:origin x="0" y="-12816"/>
    </p:cViewPr>
  </p:sorterViewPr>
  <p:notesViewPr>
    <p:cSldViewPr>
      <p:cViewPr varScale="1">
        <p:scale>
          <a:sx n="74" d="100"/>
          <a:sy n="74" d="100"/>
        </p:scale>
        <p:origin x="-1728"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19T20:19:53.783" idx="1">
    <p:pos x="10" y="10"/>
    <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a:defRPr sz="1300"/>
            </a:lvl1pPr>
          </a:lstStyle>
          <a:p>
            <a:pPr>
              <a:defRPr/>
            </a:pPr>
            <a:endParaRPr lang="en-US" dirty="0"/>
          </a:p>
        </p:txBody>
      </p:sp>
      <p:sp>
        <p:nvSpPr>
          <p:cNvPr id="5123" name="Rectangle 3"/>
          <p:cNvSpPr>
            <a:spLocks noGrp="1" noChangeArrowheads="1"/>
          </p:cNvSpPr>
          <p:nvPr>
            <p:ph type="dt" sz="quarter"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a:lvl1pPr>
          </a:lstStyle>
          <a:p>
            <a:pPr>
              <a:defRPr/>
            </a:pPr>
            <a:endParaRPr lang="en-US" dirty="0"/>
          </a:p>
        </p:txBody>
      </p:sp>
      <p:sp>
        <p:nvSpPr>
          <p:cNvPr id="5124" name="Rectangle 4"/>
          <p:cNvSpPr>
            <a:spLocks noGrp="1" noChangeArrowheads="1"/>
          </p:cNvSpPr>
          <p:nvPr>
            <p:ph type="ftr" sz="quarter" idx="2"/>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a:defRPr sz="1300"/>
            </a:lvl1pPr>
          </a:lstStyle>
          <a:p>
            <a:pPr>
              <a:defRPr/>
            </a:pPr>
            <a:endParaRPr lang="en-US" dirty="0"/>
          </a:p>
        </p:txBody>
      </p:sp>
      <p:sp>
        <p:nvSpPr>
          <p:cNvPr id="5125" name="Rectangle 5"/>
          <p:cNvSpPr>
            <a:spLocks noGrp="1" noChangeArrowheads="1"/>
          </p:cNvSpPr>
          <p:nvPr>
            <p:ph type="sldNum" sz="quarter" idx="3"/>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a:lvl1pPr>
          </a:lstStyle>
          <a:p>
            <a:pPr>
              <a:defRPr/>
            </a:pPr>
            <a:fld id="{2B38F7DB-0FC3-47E3-A367-DB30C3A8CC16}" type="slidenum">
              <a:rPr lang="en-US"/>
              <a:pPr>
                <a:defRPr/>
              </a:pPr>
              <a:t>‹#›</a:t>
            </a:fld>
            <a:endParaRPr lang="en-US" dirty="0"/>
          </a:p>
        </p:txBody>
      </p:sp>
    </p:spTree>
    <p:extLst>
      <p:ext uri="{BB962C8B-B14F-4D97-AF65-F5344CB8AC3E}">
        <p14:creationId xmlns:p14="http://schemas.microsoft.com/office/powerpoint/2010/main" val="11508650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D562CDDE-A145-45ED-B375-74224295A182}" type="datetimeFigureOut">
              <a:rPr lang="en-US" smtClean="0"/>
              <a:pPr/>
              <a:t>11/21/2020</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4E985EC-9F6D-4057-A261-7E1E414313D9}" type="slidenum">
              <a:rPr lang="en-US" smtClean="0"/>
              <a:pPr/>
              <a:t>‹#›</a:t>
            </a:fld>
            <a:endParaRPr lang="en-US" dirty="0"/>
          </a:p>
        </p:txBody>
      </p:sp>
    </p:spTree>
    <p:extLst>
      <p:ext uri="{BB962C8B-B14F-4D97-AF65-F5344CB8AC3E}">
        <p14:creationId xmlns:p14="http://schemas.microsoft.com/office/powerpoint/2010/main" val="427476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E68B3721-5EB4-4CAE-A250-55174D5B01FF}" type="slidenum">
              <a:rPr lang="en-US"/>
              <a:pPr/>
              <a:t>2</a:t>
            </a:fld>
            <a:endParaRPr lang="en-US" dirty="0"/>
          </a:p>
        </p:txBody>
      </p:sp>
    </p:spTree>
    <p:extLst>
      <p:ext uri="{BB962C8B-B14F-4D97-AF65-F5344CB8AC3E}">
        <p14:creationId xmlns:p14="http://schemas.microsoft.com/office/powerpoint/2010/main" val="2469873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xfrm>
            <a:off x="976314" y="4562475"/>
            <a:ext cx="5362575" cy="4318000"/>
          </a:xfrm>
          <a:noFill/>
          <a:ln w="9525"/>
        </p:spPr>
        <p:txBody>
          <a:bodyPr lIns="98443" tIns="48358" rIns="98443" bIns="48358"/>
          <a:lstStyle/>
          <a:p>
            <a:r>
              <a:rPr lang="en-US" b="1" u="sng" dirty="0"/>
              <a:t>BOARD OF DIRECTORS </a:t>
            </a:r>
            <a:r>
              <a:rPr lang="en-US" dirty="0"/>
              <a:t>- ART III, SEC 2A / ART VI, SEC 1</a:t>
            </a:r>
          </a:p>
          <a:p>
            <a:r>
              <a:rPr lang="en-US" dirty="0"/>
              <a:t>POLICY, UNDERTAKE ALL APPROPRIATE ACTIONS REQUIRING NATIONAL ATTENTION</a:t>
            </a:r>
          </a:p>
          <a:p>
            <a:r>
              <a:rPr lang="en-US" dirty="0"/>
              <a:t>ART V, SEC 5 - WRITTEN REPORT OF REG COUNCIL TO BOARD </a:t>
            </a:r>
          </a:p>
          <a:p>
            <a:r>
              <a:rPr lang="en-US" b="1" u="sng" dirty="0"/>
              <a:t>EXECUTIVE COMMITTEE </a:t>
            </a:r>
            <a:r>
              <a:rPr lang="en-US" dirty="0"/>
              <a:t>- ART III, SEC 2B</a:t>
            </a:r>
          </a:p>
          <a:p>
            <a:r>
              <a:rPr lang="en-US" dirty="0"/>
              <a:t>--  IMPLEMENT POLICY, CONDUCT ROUTINE BUSINESS, EMERGENCY SITUATIONS</a:t>
            </a:r>
          </a:p>
          <a:p>
            <a:r>
              <a:rPr lang="en-US" b="1" u="sng" dirty="0"/>
              <a:t>REGIONAL COUNCIL </a:t>
            </a:r>
            <a:r>
              <a:rPr lang="en-US" dirty="0"/>
              <a:t>- ART III, SEC 3B</a:t>
            </a:r>
          </a:p>
          <a:p>
            <a:r>
              <a:rPr lang="en-US" dirty="0"/>
              <a:t>--  LOCAL ADVISOR TO BOARD OF DIRECTORS, IDENTIFY AND DEVELOP COMMON STRATEGY,  DEVELOP MECHANISM</a:t>
            </a:r>
          </a:p>
          <a:p>
            <a:r>
              <a:rPr lang="en-US" dirty="0"/>
              <a:t>ARTICLE III, SEC 4 --  CONDUCT PROGRAMS</a:t>
            </a:r>
          </a:p>
          <a:p>
            <a:r>
              <a:rPr lang="en-US" dirty="0"/>
              <a:t>ELEVEN REGIONS</a:t>
            </a:r>
          </a:p>
          <a:p>
            <a:r>
              <a:rPr lang="en-US" dirty="0"/>
              <a:t>--  (10) FEDERAL REGIONS PLUS --  (1)  DC METRO AREA</a:t>
            </a:r>
          </a:p>
          <a:p>
            <a:r>
              <a:rPr lang="en-US" b="1" u="sng" dirty="0"/>
              <a:t>CHAPTER</a:t>
            </a:r>
            <a:r>
              <a:rPr lang="en-US" dirty="0"/>
              <a:t> -- ARTICLE V, SEC 5</a:t>
            </a:r>
          </a:p>
          <a:p>
            <a:r>
              <a:rPr lang="en-US" dirty="0"/>
              <a:t>--  SUBMIT WRITTEN REPORTS TO NATIONAL OFFICE AS PRESCRIBED BY BOARD</a:t>
            </a:r>
          </a:p>
          <a:p>
            <a:r>
              <a:rPr lang="en-US" b="1" u="sng" dirty="0"/>
              <a:t>DELEGATES ASEMBLY</a:t>
            </a:r>
            <a:r>
              <a:rPr lang="en-US" dirty="0"/>
              <a:t> - ART V, CONFIRM BOARD ACTIONS</a:t>
            </a:r>
          </a:p>
          <a:p>
            <a:r>
              <a:rPr lang="en-US" dirty="0"/>
              <a:t>ART VII, ELECT NATL’ OFFICERS (SEC 2, B3 - BUS OF ASSEMBLE</a:t>
            </a:r>
            <a:endParaRPr lang="en-US" b="1" u="sng" dirty="0"/>
          </a:p>
          <a:p>
            <a:endParaRPr lang="en-US" b="1" u="sng" dirty="0"/>
          </a:p>
        </p:txBody>
      </p:sp>
      <p:sp>
        <p:nvSpPr>
          <p:cNvPr id="28675" name="Rectangle 3"/>
          <p:cNvSpPr>
            <a:spLocks noGrp="1" noRot="1" noChangeAspect="1" noChangeArrowheads="1" noTextEdit="1"/>
          </p:cNvSpPr>
          <p:nvPr>
            <p:ph type="sldImg"/>
          </p:nvPr>
        </p:nvSpPr>
        <p:spPr>
          <a:xfrm>
            <a:off x="1266825" y="728663"/>
            <a:ext cx="4781550" cy="3586162"/>
          </a:xfrm>
          <a:ln cap="flat"/>
        </p:spPr>
      </p:sp>
    </p:spTree>
    <p:extLst>
      <p:ext uri="{BB962C8B-B14F-4D97-AF65-F5344CB8AC3E}">
        <p14:creationId xmlns:p14="http://schemas.microsoft.com/office/powerpoint/2010/main" val="2246820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1"/>
          </p:nvPr>
        </p:nvSpPr>
        <p:spPr>
          <a:xfrm>
            <a:off x="976314" y="4562475"/>
            <a:ext cx="5362575" cy="4318000"/>
          </a:xfrm>
          <a:noFill/>
          <a:ln w="9525"/>
        </p:spPr>
        <p:txBody>
          <a:bodyPr lIns="98443" tIns="48358" rIns="98443" bIns="48358"/>
          <a:lstStyle/>
          <a:p>
            <a:r>
              <a:rPr lang="en-US" b="1" u="sng" dirty="0"/>
              <a:t>BOARD OF DIRECTORS </a:t>
            </a:r>
            <a:r>
              <a:rPr lang="en-US" dirty="0"/>
              <a:t>- ART III, SEC 2A / ART VI, SEC 1</a:t>
            </a:r>
          </a:p>
          <a:p>
            <a:r>
              <a:rPr lang="en-US" dirty="0"/>
              <a:t>POLICY, UNDERTAKE ALL APPROPRIATE ACTIONS REQUIRING NATIONAL ATTENTION</a:t>
            </a:r>
          </a:p>
          <a:p>
            <a:r>
              <a:rPr lang="en-US" dirty="0"/>
              <a:t>ART V, SEC 5 - WRITTEN REPORT OF REG COUNCIL TO BOARD </a:t>
            </a:r>
          </a:p>
          <a:p>
            <a:r>
              <a:rPr lang="en-US" b="1" u="sng" dirty="0"/>
              <a:t>EXECUTIVE COMMITTEE </a:t>
            </a:r>
            <a:r>
              <a:rPr lang="en-US" dirty="0"/>
              <a:t>- ART III, SEC 2B</a:t>
            </a:r>
          </a:p>
          <a:p>
            <a:r>
              <a:rPr lang="en-US" dirty="0"/>
              <a:t>--  IMPLEMENT POLICY, CONDUCT ROUTINE BUSINESS, EMERGENCY SITUATIONS</a:t>
            </a:r>
          </a:p>
          <a:p>
            <a:r>
              <a:rPr lang="en-US" b="1" u="sng" dirty="0"/>
              <a:t>REGIONAL COUNCIL </a:t>
            </a:r>
            <a:r>
              <a:rPr lang="en-US" dirty="0"/>
              <a:t>- ART III, SEC 3B</a:t>
            </a:r>
          </a:p>
          <a:p>
            <a:r>
              <a:rPr lang="en-US" dirty="0"/>
              <a:t>--  LOCAL ADVISOR TO BOARD OF DIRECTORS, IDENTIFY AND DEVELOP COMMON STRATEGY,  DEVELOP MECHANISM</a:t>
            </a:r>
          </a:p>
          <a:p>
            <a:r>
              <a:rPr lang="en-US" dirty="0"/>
              <a:t>ARTICLE III, SEC 4 --  CONDUCT PROGRAMS</a:t>
            </a:r>
          </a:p>
          <a:p>
            <a:r>
              <a:rPr lang="en-US" dirty="0"/>
              <a:t>ELEVEN REGIONS</a:t>
            </a:r>
          </a:p>
          <a:p>
            <a:r>
              <a:rPr lang="en-US" dirty="0"/>
              <a:t>--  (10) FEDERAL REGIONS PLUS --  (1)  DC METRO AREA</a:t>
            </a:r>
          </a:p>
          <a:p>
            <a:r>
              <a:rPr lang="en-US" b="1" u="sng" dirty="0"/>
              <a:t>CHAPTER</a:t>
            </a:r>
            <a:r>
              <a:rPr lang="en-US" dirty="0"/>
              <a:t> -- ARTICLE V, SEC 5</a:t>
            </a:r>
          </a:p>
          <a:p>
            <a:r>
              <a:rPr lang="en-US" dirty="0"/>
              <a:t>--  SUBMIT WRITTEN REPORTS TO NATIONAL OFFICE AS PRESCRIBED BY BOARD</a:t>
            </a:r>
          </a:p>
          <a:p>
            <a:r>
              <a:rPr lang="en-US" b="1" u="sng" dirty="0"/>
              <a:t>DELEGATES ASEMBLY</a:t>
            </a:r>
            <a:r>
              <a:rPr lang="en-US" dirty="0"/>
              <a:t> - ART V, CONFIRM BOARD ACTIONS</a:t>
            </a:r>
          </a:p>
          <a:p>
            <a:r>
              <a:rPr lang="en-US" dirty="0"/>
              <a:t>ART VII, ELECT NATL’ OFFICERS (SEC 2, B3 - BUS OF ASSEMBLE</a:t>
            </a:r>
            <a:endParaRPr lang="en-US" b="1" u="sng" dirty="0"/>
          </a:p>
          <a:p>
            <a:endParaRPr lang="en-US" b="1" u="sng" dirty="0"/>
          </a:p>
        </p:txBody>
      </p:sp>
      <p:sp>
        <p:nvSpPr>
          <p:cNvPr id="29699" name="Rectangle 3"/>
          <p:cNvSpPr>
            <a:spLocks noGrp="1" noRot="1" noChangeAspect="1" noChangeArrowheads="1" noTextEdit="1"/>
          </p:cNvSpPr>
          <p:nvPr>
            <p:ph type="sldImg"/>
          </p:nvPr>
        </p:nvSpPr>
        <p:spPr>
          <a:xfrm>
            <a:off x="1266825" y="728663"/>
            <a:ext cx="4781550" cy="3586162"/>
          </a:xfrm>
          <a:ln cap="flat"/>
        </p:spPr>
      </p:sp>
    </p:spTree>
    <p:extLst>
      <p:ext uri="{BB962C8B-B14F-4D97-AF65-F5344CB8AC3E}">
        <p14:creationId xmlns:p14="http://schemas.microsoft.com/office/powerpoint/2010/main" val="2908631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body" idx="1"/>
          </p:nvPr>
        </p:nvSpPr>
        <p:spPr>
          <a:xfrm>
            <a:off x="976314" y="4562475"/>
            <a:ext cx="5362575" cy="4318000"/>
          </a:xfrm>
          <a:noFill/>
          <a:ln w="9525"/>
        </p:spPr>
        <p:txBody>
          <a:bodyPr lIns="98443" tIns="48358" rIns="98443" bIns="48358"/>
          <a:lstStyle/>
          <a:p>
            <a:endParaRPr lang="en-US" b="1" u="sng" dirty="0"/>
          </a:p>
        </p:txBody>
      </p:sp>
      <p:sp>
        <p:nvSpPr>
          <p:cNvPr id="30723" name="Rectangle 3"/>
          <p:cNvSpPr>
            <a:spLocks noGrp="1" noRot="1" noChangeAspect="1" noChangeArrowheads="1" noTextEdit="1"/>
          </p:cNvSpPr>
          <p:nvPr>
            <p:ph type="sldImg"/>
          </p:nvPr>
        </p:nvSpPr>
        <p:spPr>
          <a:xfrm>
            <a:off x="1266825" y="728663"/>
            <a:ext cx="4781550" cy="3586162"/>
          </a:xfrm>
          <a:ln cap="flat"/>
        </p:spPr>
      </p:sp>
    </p:spTree>
    <p:extLst>
      <p:ext uri="{BB962C8B-B14F-4D97-AF65-F5344CB8AC3E}">
        <p14:creationId xmlns:p14="http://schemas.microsoft.com/office/powerpoint/2010/main" val="2599979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976314" y="4562475"/>
            <a:ext cx="5362575" cy="4318000"/>
          </a:xfrm>
          <a:noFill/>
          <a:ln w="9525"/>
        </p:spPr>
        <p:txBody>
          <a:bodyPr lIns="98443" tIns="48358" rIns="98443" bIns="48358"/>
          <a:lstStyle/>
          <a:p>
            <a:endParaRPr lang="en-US" b="1" u="sng" dirty="0"/>
          </a:p>
        </p:txBody>
      </p:sp>
      <p:sp>
        <p:nvSpPr>
          <p:cNvPr id="31747" name="Rectangle 3"/>
          <p:cNvSpPr>
            <a:spLocks noGrp="1" noRot="1" noChangeAspect="1" noChangeArrowheads="1" noTextEdit="1"/>
          </p:cNvSpPr>
          <p:nvPr>
            <p:ph type="sldImg"/>
          </p:nvPr>
        </p:nvSpPr>
        <p:spPr>
          <a:xfrm>
            <a:off x="1266825" y="728663"/>
            <a:ext cx="4781550" cy="3586162"/>
          </a:xfrm>
          <a:ln cap="flat"/>
        </p:spPr>
      </p:sp>
    </p:spTree>
    <p:extLst>
      <p:ext uri="{BB962C8B-B14F-4D97-AF65-F5344CB8AC3E}">
        <p14:creationId xmlns:p14="http://schemas.microsoft.com/office/powerpoint/2010/main" val="526502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F560E0D1-20E2-49B3-B5E6-6ADD8CEF59FF}" type="slidenum">
              <a:rPr lang="en-US"/>
              <a:pPr/>
              <a:t>45</a:t>
            </a:fld>
            <a:endParaRPr lang="en-US"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w="9525"/>
        </p:spPr>
        <p:txBody>
          <a:bodyPr/>
          <a:lstStyle/>
          <a:p>
            <a:endParaRPr lang="en-US" dirty="0"/>
          </a:p>
        </p:txBody>
      </p:sp>
    </p:spTree>
    <p:extLst>
      <p:ext uri="{BB962C8B-B14F-4D97-AF65-F5344CB8AC3E}">
        <p14:creationId xmlns:p14="http://schemas.microsoft.com/office/powerpoint/2010/main" val="234229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502618E4-5F3D-4721-B5E3-3A3BB592882A}" type="slidenum">
              <a:rPr lang="en-US"/>
              <a:pPr/>
              <a:t>46</a:t>
            </a:fld>
            <a:endParaRPr lang="en-US" dirty="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w="9525"/>
        </p:spPr>
        <p:txBody>
          <a:bodyPr/>
          <a:lstStyle/>
          <a:p>
            <a:r>
              <a:rPr lang="en-US" dirty="0"/>
              <a:t> </a:t>
            </a:r>
          </a:p>
        </p:txBody>
      </p:sp>
    </p:spTree>
    <p:extLst>
      <p:ext uri="{BB962C8B-B14F-4D97-AF65-F5344CB8AC3E}">
        <p14:creationId xmlns:p14="http://schemas.microsoft.com/office/powerpoint/2010/main" val="392284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F0F125B-B972-4355-9EFB-12D7FB7FCCA4}" type="slidenum">
              <a:rPr lang="en-US"/>
              <a:pPr/>
              <a:t>47</a:t>
            </a:fld>
            <a:endParaRPr lang="en-US" dirty="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w="9525"/>
        </p:spPr>
        <p:txBody>
          <a:bodyPr/>
          <a:lstStyle/>
          <a:p>
            <a:r>
              <a:rPr lang="en-US" dirty="0"/>
              <a:t> </a:t>
            </a:r>
          </a:p>
        </p:txBody>
      </p:sp>
    </p:spTree>
    <p:extLst>
      <p:ext uri="{BB962C8B-B14F-4D97-AF65-F5344CB8AC3E}">
        <p14:creationId xmlns:p14="http://schemas.microsoft.com/office/powerpoint/2010/main" val="2451570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0A147FBA-9ECA-450C-A111-0E56716196E0}" type="slidenum">
              <a:rPr lang="en-US"/>
              <a:pPr/>
              <a:t>48</a:t>
            </a:fld>
            <a:endParaRPr lang="en-US" dirty="0"/>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w="9525"/>
        </p:spPr>
        <p:txBody>
          <a:bodyPr/>
          <a:lstStyle/>
          <a:p>
            <a:r>
              <a:rPr lang="en-US" dirty="0"/>
              <a:t> </a:t>
            </a:r>
          </a:p>
        </p:txBody>
      </p:sp>
    </p:spTree>
    <p:extLst>
      <p:ext uri="{BB962C8B-B14F-4D97-AF65-F5344CB8AC3E}">
        <p14:creationId xmlns:p14="http://schemas.microsoft.com/office/powerpoint/2010/main" val="1936997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BA59B8FB-508E-4C38-AE0D-4D5FEFADB747}" type="slidenum">
              <a:rPr lang="en-US"/>
              <a:pPr/>
              <a:t>49</a:t>
            </a:fld>
            <a:endParaRPr lang="en-US" dirty="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w="9525"/>
        </p:spPr>
        <p:txBody>
          <a:bodyPr/>
          <a:lstStyle/>
          <a:p>
            <a:r>
              <a:rPr lang="en-US" dirty="0"/>
              <a:t> </a:t>
            </a:r>
          </a:p>
        </p:txBody>
      </p:sp>
    </p:spTree>
    <p:extLst>
      <p:ext uri="{BB962C8B-B14F-4D97-AF65-F5344CB8AC3E}">
        <p14:creationId xmlns:p14="http://schemas.microsoft.com/office/powerpoint/2010/main" val="4070993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2964C0D9-4556-4248-96EC-7EBEB16AC8F1}" type="slidenum">
              <a:rPr lang="en-US"/>
              <a:pPr/>
              <a:t>50</a:t>
            </a:fld>
            <a:endParaRPr lang="en-US"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w="9525"/>
        </p:spPr>
        <p:txBody>
          <a:bodyPr/>
          <a:lstStyle/>
          <a:p>
            <a:r>
              <a:rPr lang="en-US" dirty="0"/>
              <a:t> </a:t>
            </a:r>
          </a:p>
        </p:txBody>
      </p:sp>
    </p:spTree>
    <p:extLst>
      <p:ext uri="{BB962C8B-B14F-4D97-AF65-F5344CB8AC3E}">
        <p14:creationId xmlns:p14="http://schemas.microsoft.com/office/powerpoint/2010/main" val="1326354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1A54A5-FCB3-4D42-9FC3-3FABDEF349DB}" type="slidenum">
              <a:rPr lang="en-US"/>
              <a:pPr/>
              <a:t>5</a:t>
            </a:fld>
            <a:endParaRPr lang="en-US" dirty="0"/>
          </a:p>
        </p:txBody>
      </p:sp>
      <p:sp>
        <p:nvSpPr>
          <p:cNvPr id="254978" name="Rectangle 2"/>
          <p:cNvSpPr>
            <a:spLocks noGrp="1" noChangeArrowheads="1"/>
          </p:cNvSpPr>
          <p:nvPr>
            <p:ph type="body" idx="1"/>
          </p:nvPr>
        </p:nvSpPr>
        <p:spPr>
          <a:xfrm>
            <a:off x="976314" y="4562475"/>
            <a:ext cx="5362575" cy="4318000"/>
          </a:xfrm>
          <a:ln/>
        </p:spPr>
        <p:txBody>
          <a:bodyPr lIns="98443" tIns="48358" rIns="98443" bIns="48358"/>
          <a:lstStyle/>
          <a:p>
            <a:endParaRPr lang="en-US" dirty="0"/>
          </a:p>
        </p:txBody>
      </p:sp>
      <p:sp>
        <p:nvSpPr>
          <p:cNvPr id="254979" name="Rectangle 3"/>
          <p:cNvSpPr>
            <a:spLocks noGrp="1" noRot="1" noChangeAspect="1" noChangeArrowheads="1" noTextEdit="1"/>
          </p:cNvSpPr>
          <p:nvPr>
            <p:ph type="sldImg"/>
          </p:nvPr>
        </p:nvSpPr>
        <p:spPr>
          <a:xfrm>
            <a:off x="1266825" y="728663"/>
            <a:ext cx="4781550" cy="3586162"/>
          </a:xfrm>
          <a:ln w="12700" cap="flat">
            <a:solidFill>
              <a:schemeClr val="tx1"/>
            </a:solidFill>
          </a:ln>
        </p:spPr>
      </p:sp>
    </p:spTree>
    <p:extLst>
      <p:ext uri="{BB962C8B-B14F-4D97-AF65-F5344CB8AC3E}">
        <p14:creationId xmlns:p14="http://schemas.microsoft.com/office/powerpoint/2010/main" val="720848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53B7ED1F-E9FE-46FC-8019-178E4497F867}" type="slidenum">
              <a:rPr lang="en-US"/>
              <a:pPr/>
              <a:t>51</a:t>
            </a:fld>
            <a:endParaRPr lang="en-US" dirty="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w="9525"/>
        </p:spPr>
        <p:txBody>
          <a:bodyPr/>
          <a:lstStyle/>
          <a:p>
            <a:r>
              <a:rPr lang="en-US" dirty="0"/>
              <a:t> </a:t>
            </a:r>
          </a:p>
        </p:txBody>
      </p:sp>
    </p:spTree>
    <p:extLst>
      <p:ext uri="{BB962C8B-B14F-4D97-AF65-F5344CB8AC3E}">
        <p14:creationId xmlns:p14="http://schemas.microsoft.com/office/powerpoint/2010/main" val="18062161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3887686-8344-4D73-9952-21B1573499C2}" type="slidenum">
              <a:rPr lang="en-US"/>
              <a:pPr/>
              <a:t>52</a:t>
            </a:fld>
            <a:endParaRPr lang="en-US"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w="9525"/>
        </p:spPr>
        <p:txBody>
          <a:bodyPr/>
          <a:lstStyle/>
          <a:p>
            <a:r>
              <a:rPr lang="en-US" dirty="0"/>
              <a:t> </a:t>
            </a:r>
          </a:p>
        </p:txBody>
      </p:sp>
    </p:spTree>
    <p:extLst>
      <p:ext uri="{BB962C8B-B14F-4D97-AF65-F5344CB8AC3E}">
        <p14:creationId xmlns:p14="http://schemas.microsoft.com/office/powerpoint/2010/main" val="33355876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DF5676A5-1D72-4D1B-A07E-E589CBAC4345}" type="slidenum">
              <a:rPr lang="en-US"/>
              <a:pPr/>
              <a:t>53</a:t>
            </a:fld>
            <a:endParaRPr lang="en-US"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w="9525"/>
        </p:spPr>
        <p:txBody>
          <a:bodyPr/>
          <a:lstStyle/>
          <a:p>
            <a:r>
              <a:rPr lang="en-US" dirty="0"/>
              <a:t> </a:t>
            </a:r>
          </a:p>
        </p:txBody>
      </p:sp>
    </p:spTree>
    <p:extLst>
      <p:ext uri="{BB962C8B-B14F-4D97-AF65-F5344CB8AC3E}">
        <p14:creationId xmlns:p14="http://schemas.microsoft.com/office/powerpoint/2010/main" val="2592808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A2F4831E-FEE0-4CD9-BE7A-F39C0B9C1EAF}" type="slidenum">
              <a:rPr lang="en-US" altLang="en-US" sz="1200"/>
              <a:pPr/>
              <a:t>58</a:t>
            </a:fld>
            <a:endParaRPr lang="en-US" altLang="en-US" sz="1200" dirty="0"/>
          </a:p>
        </p:txBody>
      </p:sp>
      <p:sp>
        <p:nvSpPr>
          <p:cNvPr id="29699" name="Rectangle 2"/>
          <p:cNvSpPr>
            <a:spLocks noGrp="1" noRot="1" noChangeAspect="1" noChangeArrowheads="1" noTextEdit="1"/>
          </p:cNvSpPr>
          <p:nvPr>
            <p:ph type="sldImg"/>
          </p:nvPr>
        </p:nvSpPr>
        <p:spPr>
          <a:xfrm>
            <a:off x="1260475" y="722313"/>
            <a:ext cx="4794250" cy="3597275"/>
          </a:xfrm>
          <a:ln w="12700"/>
        </p:spPr>
      </p:sp>
      <p:sp>
        <p:nvSpPr>
          <p:cNvPr id="29700"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3636998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3654740F-E54F-4704-92C9-A85AC9341967}" type="slidenum">
              <a:rPr lang="en-US" altLang="en-US" sz="1200"/>
              <a:pPr/>
              <a:t>59</a:t>
            </a:fld>
            <a:endParaRPr lang="en-US" altLang="en-US" sz="1200" dirty="0"/>
          </a:p>
        </p:txBody>
      </p:sp>
      <p:sp>
        <p:nvSpPr>
          <p:cNvPr id="30723" name="Rectangle 2"/>
          <p:cNvSpPr>
            <a:spLocks noGrp="1" noRot="1" noChangeAspect="1" noChangeArrowheads="1" noTextEdit="1"/>
          </p:cNvSpPr>
          <p:nvPr>
            <p:ph type="sldImg"/>
          </p:nvPr>
        </p:nvSpPr>
        <p:spPr>
          <a:xfrm>
            <a:off x="1260475" y="722313"/>
            <a:ext cx="4794250" cy="3597275"/>
          </a:xfrm>
          <a:ln w="12700"/>
        </p:spPr>
      </p:sp>
      <p:sp>
        <p:nvSpPr>
          <p:cNvPr id="30724"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595024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ED85F840-BEAD-4808-BD8C-EE7A271C48F9}" type="slidenum">
              <a:rPr lang="en-US" altLang="en-US" sz="1200"/>
              <a:pPr/>
              <a:t>60</a:t>
            </a:fld>
            <a:endParaRPr lang="en-US" altLang="en-US" sz="1200" dirty="0"/>
          </a:p>
        </p:txBody>
      </p:sp>
      <p:sp>
        <p:nvSpPr>
          <p:cNvPr id="31747" name="Rectangle 2"/>
          <p:cNvSpPr>
            <a:spLocks noGrp="1" noRot="1" noChangeAspect="1" noChangeArrowheads="1" noTextEdit="1"/>
          </p:cNvSpPr>
          <p:nvPr>
            <p:ph type="sldImg"/>
          </p:nvPr>
        </p:nvSpPr>
        <p:spPr>
          <a:xfrm>
            <a:off x="1260475" y="722313"/>
            <a:ext cx="4794250" cy="3597275"/>
          </a:xfrm>
          <a:ln w="12700"/>
        </p:spPr>
      </p:sp>
      <p:sp>
        <p:nvSpPr>
          <p:cNvPr id="31748"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901123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501C4D3E-75A0-41A3-A87F-902B060D802C}" type="slidenum">
              <a:rPr lang="en-US" altLang="en-US" sz="1200"/>
              <a:pPr/>
              <a:t>61</a:t>
            </a:fld>
            <a:endParaRPr lang="en-US" altLang="en-US" sz="1200" dirty="0"/>
          </a:p>
        </p:txBody>
      </p:sp>
      <p:sp>
        <p:nvSpPr>
          <p:cNvPr id="32771" name="Rectangle 2"/>
          <p:cNvSpPr>
            <a:spLocks noGrp="1" noRot="1" noChangeAspect="1" noChangeArrowheads="1" noTextEdit="1"/>
          </p:cNvSpPr>
          <p:nvPr>
            <p:ph type="sldImg"/>
          </p:nvPr>
        </p:nvSpPr>
        <p:spPr>
          <a:xfrm>
            <a:off x="1260475" y="722313"/>
            <a:ext cx="4794250" cy="3597275"/>
          </a:xfrm>
          <a:ln w="12700"/>
        </p:spPr>
      </p:sp>
      <p:sp>
        <p:nvSpPr>
          <p:cNvPr id="32772"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14417387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B8D77D79-0DE4-4BF8-B854-C012AD61796D}" type="slidenum">
              <a:rPr lang="en-US" altLang="en-US" sz="1200"/>
              <a:pPr/>
              <a:t>62</a:t>
            </a:fld>
            <a:endParaRPr lang="en-US" altLang="en-US" sz="1200" dirty="0"/>
          </a:p>
        </p:txBody>
      </p:sp>
      <p:sp>
        <p:nvSpPr>
          <p:cNvPr id="34819" name="Rectangle 2"/>
          <p:cNvSpPr>
            <a:spLocks noGrp="1" noRot="1" noChangeAspect="1" noChangeArrowheads="1" noTextEdit="1"/>
          </p:cNvSpPr>
          <p:nvPr>
            <p:ph type="sldImg"/>
          </p:nvPr>
        </p:nvSpPr>
        <p:spPr>
          <a:xfrm>
            <a:off x="1260475" y="722313"/>
            <a:ext cx="4794250" cy="3597275"/>
          </a:xfrm>
          <a:ln w="12700"/>
        </p:spPr>
      </p:sp>
      <p:sp>
        <p:nvSpPr>
          <p:cNvPr id="34820"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3218669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585E9343-077D-4736-A44E-969934E50C18}" type="slidenum">
              <a:rPr lang="en-US" altLang="en-US" sz="1200"/>
              <a:pPr/>
              <a:t>63</a:t>
            </a:fld>
            <a:endParaRPr lang="en-US" altLang="en-US" sz="1200" dirty="0"/>
          </a:p>
        </p:txBody>
      </p:sp>
      <p:sp>
        <p:nvSpPr>
          <p:cNvPr id="35843" name="Rectangle 2"/>
          <p:cNvSpPr>
            <a:spLocks noGrp="1" noRot="1" noChangeAspect="1" noChangeArrowheads="1" noTextEdit="1"/>
          </p:cNvSpPr>
          <p:nvPr>
            <p:ph type="sldImg"/>
          </p:nvPr>
        </p:nvSpPr>
        <p:spPr>
          <a:xfrm>
            <a:off x="1260475" y="722313"/>
            <a:ext cx="4794250" cy="3597275"/>
          </a:xfrm>
          <a:ln w="12700"/>
        </p:spPr>
      </p:sp>
      <p:sp>
        <p:nvSpPr>
          <p:cNvPr id="35844"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2993511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F85650DF-F26B-43DD-8176-DE311EC128EE}" type="slidenum">
              <a:rPr lang="en-US" altLang="en-US" sz="1200"/>
              <a:pPr/>
              <a:t>64</a:t>
            </a:fld>
            <a:endParaRPr lang="en-US" altLang="en-US" sz="1200" dirty="0"/>
          </a:p>
        </p:txBody>
      </p:sp>
      <p:sp>
        <p:nvSpPr>
          <p:cNvPr id="36867" name="Rectangle 2"/>
          <p:cNvSpPr>
            <a:spLocks noGrp="1" noRot="1" noChangeAspect="1" noChangeArrowheads="1" noTextEdit="1"/>
          </p:cNvSpPr>
          <p:nvPr>
            <p:ph type="sldImg"/>
          </p:nvPr>
        </p:nvSpPr>
        <p:spPr>
          <a:xfrm>
            <a:off x="1260475" y="722313"/>
            <a:ext cx="4794250" cy="3597275"/>
          </a:xfrm>
          <a:ln w="12700"/>
        </p:spPr>
      </p:sp>
      <p:sp>
        <p:nvSpPr>
          <p:cNvPr id="36868"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201702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0AB93C8-E2F1-401D-BE7E-5F299B93E626}" type="slidenum">
              <a:rPr lang="en-US"/>
              <a:pPr/>
              <a:t>6</a:t>
            </a:fld>
            <a:endParaRPr lang="en-US" dirty="0"/>
          </a:p>
        </p:txBody>
      </p:sp>
    </p:spTree>
    <p:extLst>
      <p:ext uri="{BB962C8B-B14F-4D97-AF65-F5344CB8AC3E}">
        <p14:creationId xmlns:p14="http://schemas.microsoft.com/office/powerpoint/2010/main" val="2060700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1ECD2B5D-B9D8-4BE9-A627-34FD76DFE32B}" type="slidenum">
              <a:rPr lang="en-US" altLang="en-US" sz="1200"/>
              <a:pPr/>
              <a:t>65</a:t>
            </a:fld>
            <a:endParaRPr lang="en-US" altLang="en-US" sz="1200" dirty="0"/>
          </a:p>
        </p:txBody>
      </p:sp>
      <p:sp>
        <p:nvSpPr>
          <p:cNvPr id="37891" name="Rectangle 2"/>
          <p:cNvSpPr>
            <a:spLocks noGrp="1" noRot="1" noChangeAspect="1" noChangeArrowheads="1" noTextEdit="1"/>
          </p:cNvSpPr>
          <p:nvPr>
            <p:ph type="sldImg"/>
          </p:nvPr>
        </p:nvSpPr>
        <p:spPr>
          <a:xfrm>
            <a:off x="1260475" y="722313"/>
            <a:ext cx="4794250" cy="3597275"/>
          </a:xfrm>
          <a:ln w="12700"/>
        </p:spPr>
      </p:sp>
      <p:sp>
        <p:nvSpPr>
          <p:cNvPr id="37892"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16954978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B7668B86-8252-4D71-8E7A-3BF8B01DA17F}" type="slidenum">
              <a:rPr lang="en-US" altLang="en-US" sz="1200"/>
              <a:pPr/>
              <a:t>66</a:t>
            </a:fld>
            <a:endParaRPr lang="en-US" altLang="en-US" sz="1200" dirty="0"/>
          </a:p>
        </p:txBody>
      </p:sp>
      <p:sp>
        <p:nvSpPr>
          <p:cNvPr id="38915" name="Rectangle 2"/>
          <p:cNvSpPr>
            <a:spLocks noGrp="1" noRot="1" noChangeAspect="1" noChangeArrowheads="1" noTextEdit="1"/>
          </p:cNvSpPr>
          <p:nvPr>
            <p:ph type="sldImg"/>
          </p:nvPr>
        </p:nvSpPr>
        <p:spPr>
          <a:xfrm>
            <a:off x="1260475" y="722313"/>
            <a:ext cx="4794250" cy="3597275"/>
          </a:xfrm>
          <a:ln w="12700"/>
        </p:spPr>
      </p:sp>
      <p:sp>
        <p:nvSpPr>
          <p:cNvPr id="38916"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452466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FAE5BAEF-F0D4-493D-9D35-2CC1829CFAE8}" type="slidenum">
              <a:rPr lang="en-US" altLang="en-US" sz="1200"/>
              <a:pPr/>
              <a:t>67</a:t>
            </a:fld>
            <a:endParaRPr lang="en-US" altLang="en-US" sz="1200" dirty="0"/>
          </a:p>
        </p:txBody>
      </p:sp>
      <p:sp>
        <p:nvSpPr>
          <p:cNvPr id="39939" name="Rectangle 2"/>
          <p:cNvSpPr>
            <a:spLocks noGrp="1" noRot="1" noChangeAspect="1" noChangeArrowheads="1" noTextEdit="1"/>
          </p:cNvSpPr>
          <p:nvPr>
            <p:ph type="sldImg"/>
          </p:nvPr>
        </p:nvSpPr>
        <p:spPr>
          <a:xfrm>
            <a:off x="1260475" y="722313"/>
            <a:ext cx="4794250" cy="3597275"/>
          </a:xfrm>
          <a:ln w="12700"/>
        </p:spPr>
      </p:sp>
      <p:sp>
        <p:nvSpPr>
          <p:cNvPr id="39940"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2346268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09C7880E-C0ED-4637-B2F5-EEF60BA4B2BC}" type="slidenum">
              <a:rPr lang="en-US" altLang="en-US" sz="1200"/>
              <a:pPr/>
              <a:t>68</a:t>
            </a:fld>
            <a:endParaRPr lang="en-US" altLang="en-US" sz="1200" dirty="0"/>
          </a:p>
        </p:txBody>
      </p:sp>
      <p:sp>
        <p:nvSpPr>
          <p:cNvPr id="40963" name="Rectangle 2"/>
          <p:cNvSpPr>
            <a:spLocks noGrp="1" noRot="1" noChangeAspect="1" noChangeArrowheads="1" noTextEdit="1"/>
          </p:cNvSpPr>
          <p:nvPr>
            <p:ph type="sldImg"/>
          </p:nvPr>
        </p:nvSpPr>
        <p:spPr>
          <a:xfrm>
            <a:off x="1260475" y="722313"/>
            <a:ext cx="4794250" cy="3597275"/>
          </a:xfrm>
          <a:ln w="12700"/>
        </p:spPr>
      </p:sp>
      <p:sp>
        <p:nvSpPr>
          <p:cNvPr id="40964"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898200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1ADE6EB0-DDCD-4577-9538-B4623B997A66}" type="slidenum">
              <a:rPr lang="en-US" altLang="en-US" sz="1200"/>
              <a:pPr/>
              <a:t>69</a:t>
            </a:fld>
            <a:endParaRPr lang="en-US" altLang="en-US" sz="1200" dirty="0"/>
          </a:p>
        </p:txBody>
      </p:sp>
      <p:sp>
        <p:nvSpPr>
          <p:cNvPr id="41987" name="Rectangle 2"/>
          <p:cNvSpPr>
            <a:spLocks noGrp="1" noRot="1" noChangeAspect="1" noChangeArrowheads="1" noTextEdit="1"/>
          </p:cNvSpPr>
          <p:nvPr>
            <p:ph type="sldImg"/>
          </p:nvPr>
        </p:nvSpPr>
        <p:spPr>
          <a:xfrm>
            <a:off x="1260475" y="722313"/>
            <a:ext cx="4794250" cy="3597275"/>
          </a:xfrm>
          <a:ln w="12700"/>
        </p:spPr>
      </p:sp>
      <p:sp>
        <p:nvSpPr>
          <p:cNvPr id="41988"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5100222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8BA5698D-336B-4F6F-95FF-1E3D2283479D}" type="slidenum">
              <a:rPr lang="en-US" altLang="en-US" sz="1200"/>
              <a:pPr/>
              <a:t>70</a:t>
            </a:fld>
            <a:endParaRPr lang="en-US" altLang="en-US" sz="1200" dirty="0"/>
          </a:p>
        </p:txBody>
      </p:sp>
      <p:sp>
        <p:nvSpPr>
          <p:cNvPr id="43011" name="Rectangle 2"/>
          <p:cNvSpPr>
            <a:spLocks noGrp="1" noRot="1" noChangeAspect="1" noChangeArrowheads="1" noTextEdit="1"/>
          </p:cNvSpPr>
          <p:nvPr>
            <p:ph type="sldImg"/>
          </p:nvPr>
        </p:nvSpPr>
        <p:spPr>
          <a:xfrm>
            <a:off x="1260475" y="722313"/>
            <a:ext cx="4794250" cy="3597275"/>
          </a:xfrm>
          <a:ln w="12700"/>
        </p:spPr>
      </p:sp>
      <p:sp>
        <p:nvSpPr>
          <p:cNvPr id="43012"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4069139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688">
              <a:defRPr sz="2400">
                <a:solidFill>
                  <a:schemeClr val="tx1"/>
                </a:solidFill>
                <a:latin typeface="Times New Roman" panose="02020603050405020304" pitchFamily="18" charset="0"/>
              </a:defRPr>
            </a:lvl1pPr>
            <a:lvl2pPr marL="742874" indent="-285720" defTabSz="966688">
              <a:defRPr sz="2400">
                <a:solidFill>
                  <a:schemeClr val="tx1"/>
                </a:solidFill>
                <a:latin typeface="Times New Roman" panose="02020603050405020304" pitchFamily="18" charset="0"/>
              </a:defRPr>
            </a:lvl2pPr>
            <a:lvl3pPr marL="1142882" indent="-228576" defTabSz="966688">
              <a:defRPr sz="2400">
                <a:solidFill>
                  <a:schemeClr val="tx1"/>
                </a:solidFill>
                <a:latin typeface="Times New Roman" panose="02020603050405020304" pitchFamily="18" charset="0"/>
              </a:defRPr>
            </a:lvl3pPr>
            <a:lvl4pPr marL="1600035" indent="-228576" defTabSz="966688">
              <a:defRPr sz="2400">
                <a:solidFill>
                  <a:schemeClr val="tx1"/>
                </a:solidFill>
                <a:latin typeface="Times New Roman" panose="02020603050405020304" pitchFamily="18" charset="0"/>
              </a:defRPr>
            </a:lvl4pPr>
            <a:lvl5pPr marL="2057187" indent="-228576" defTabSz="966688">
              <a:defRPr sz="2400">
                <a:solidFill>
                  <a:schemeClr val="tx1"/>
                </a:solidFill>
                <a:latin typeface="Times New Roman" panose="02020603050405020304" pitchFamily="18" charset="0"/>
              </a:defRPr>
            </a:lvl5pPr>
            <a:lvl6pPr marL="2514341" indent="-228576" defTabSz="966688" eaLnBrk="0" fontAlgn="base" hangingPunct="0">
              <a:spcBef>
                <a:spcPct val="0"/>
              </a:spcBef>
              <a:spcAft>
                <a:spcPct val="0"/>
              </a:spcAft>
              <a:defRPr sz="2400">
                <a:solidFill>
                  <a:schemeClr val="tx1"/>
                </a:solidFill>
                <a:latin typeface="Times New Roman" panose="02020603050405020304" pitchFamily="18" charset="0"/>
              </a:defRPr>
            </a:lvl6pPr>
            <a:lvl7pPr marL="2971493" indent="-228576" defTabSz="966688" eaLnBrk="0" fontAlgn="base" hangingPunct="0">
              <a:spcBef>
                <a:spcPct val="0"/>
              </a:spcBef>
              <a:spcAft>
                <a:spcPct val="0"/>
              </a:spcAft>
              <a:defRPr sz="2400">
                <a:solidFill>
                  <a:schemeClr val="tx1"/>
                </a:solidFill>
                <a:latin typeface="Times New Roman" panose="02020603050405020304" pitchFamily="18" charset="0"/>
              </a:defRPr>
            </a:lvl7pPr>
            <a:lvl8pPr marL="3428646" indent="-228576" defTabSz="966688" eaLnBrk="0" fontAlgn="base" hangingPunct="0">
              <a:spcBef>
                <a:spcPct val="0"/>
              </a:spcBef>
              <a:spcAft>
                <a:spcPct val="0"/>
              </a:spcAft>
              <a:defRPr sz="2400">
                <a:solidFill>
                  <a:schemeClr val="tx1"/>
                </a:solidFill>
                <a:latin typeface="Times New Roman" panose="02020603050405020304" pitchFamily="18" charset="0"/>
              </a:defRPr>
            </a:lvl8pPr>
            <a:lvl9pPr marL="3885799" indent="-228576" defTabSz="966688" eaLnBrk="0" fontAlgn="base" hangingPunct="0">
              <a:spcBef>
                <a:spcPct val="0"/>
              </a:spcBef>
              <a:spcAft>
                <a:spcPct val="0"/>
              </a:spcAft>
              <a:defRPr sz="2400">
                <a:solidFill>
                  <a:schemeClr val="tx1"/>
                </a:solidFill>
                <a:latin typeface="Times New Roman" panose="02020603050405020304" pitchFamily="18" charset="0"/>
              </a:defRPr>
            </a:lvl9pPr>
          </a:lstStyle>
          <a:p>
            <a:fld id="{5EB5B4FB-2A79-4C3B-B0B8-D5211F4FEAE4}" type="slidenum">
              <a:rPr lang="en-US" altLang="en-US" sz="1200"/>
              <a:pPr/>
              <a:t>71</a:t>
            </a:fld>
            <a:endParaRPr lang="en-US" altLang="en-US" sz="1200" dirty="0"/>
          </a:p>
        </p:txBody>
      </p:sp>
      <p:sp>
        <p:nvSpPr>
          <p:cNvPr id="44035" name="Rectangle 2"/>
          <p:cNvSpPr>
            <a:spLocks noGrp="1" noRot="1" noChangeAspect="1" noChangeArrowheads="1" noTextEdit="1"/>
          </p:cNvSpPr>
          <p:nvPr>
            <p:ph type="sldImg"/>
          </p:nvPr>
        </p:nvSpPr>
        <p:spPr>
          <a:xfrm>
            <a:off x="1260475" y="722313"/>
            <a:ext cx="4794250" cy="3597275"/>
          </a:xfrm>
          <a:ln w="12700"/>
        </p:spPr>
      </p:sp>
      <p:sp>
        <p:nvSpPr>
          <p:cNvPr id="44036" name="Rectangle 3"/>
          <p:cNvSpPr>
            <a:spLocks noGrp="1" noChangeArrowheads="1"/>
          </p:cNvSpPr>
          <p:nvPr>
            <p:ph type="body" idx="1"/>
          </p:nvPr>
        </p:nvSpPr>
        <p:spPr>
          <a:xfrm>
            <a:off x="974726" y="4560889"/>
            <a:ext cx="5365750" cy="4319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321" tIns="48662" rIns="97321" bIns="48662"/>
          <a:lstStyle/>
          <a:p>
            <a:endParaRPr lang="en-US" altLang="en-US" dirty="0"/>
          </a:p>
        </p:txBody>
      </p:sp>
    </p:spTree>
    <p:extLst>
      <p:ext uri="{BB962C8B-B14F-4D97-AF65-F5344CB8AC3E}">
        <p14:creationId xmlns:p14="http://schemas.microsoft.com/office/powerpoint/2010/main" val="35020046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4E985EC-9F6D-4057-A261-7E1E414313D9}" type="slidenum">
              <a:rPr lang="en-US" smtClean="0"/>
              <a:pPr/>
              <a:t>72</a:t>
            </a:fld>
            <a:endParaRPr lang="en-US" dirty="0"/>
          </a:p>
        </p:txBody>
      </p:sp>
    </p:spTree>
    <p:extLst>
      <p:ext uri="{BB962C8B-B14F-4D97-AF65-F5344CB8AC3E}">
        <p14:creationId xmlns:p14="http://schemas.microsoft.com/office/powerpoint/2010/main" val="986087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41134477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985EC-9F6D-4057-A261-7E1E414313D9}" type="slidenum">
              <a:rPr lang="en-US" smtClean="0"/>
              <a:t>74</a:t>
            </a:fld>
            <a:endParaRPr lang="en-US" dirty="0"/>
          </a:p>
        </p:txBody>
      </p:sp>
    </p:spTree>
    <p:extLst>
      <p:ext uri="{BB962C8B-B14F-4D97-AF65-F5344CB8AC3E}">
        <p14:creationId xmlns:p14="http://schemas.microsoft.com/office/powerpoint/2010/main" val="11104964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9D8D6B-E6F6-495E-A489-9C4370CCD425}" type="slidenum">
              <a:rPr lang="en-US"/>
              <a:pPr/>
              <a:t>11</a:t>
            </a:fld>
            <a:endParaRPr lang="en-US" dirty="0"/>
          </a:p>
        </p:txBody>
      </p:sp>
      <p:sp>
        <p:nvSpPr>
          <p:cNvPr id="280578" name="Rectangle 2"/>
          <p:cNvSpPr>
            <a:spLocks noGrp="1" noChangeArrowheads="1"/>
          </p:cNvSpPr>
          <p:nvPr>
            <p:ph type="body" idx="1"/>
          </p:nvPr>
        </p:nvSpPr>
        <p:spPr>
          <a:xfrm>
            <a:off x="1138238" y="4562475"/>
            <a:ext cx="5364162" cy="4318000"/>
          </a:xfrm>
          <a:noFill/>
          <a:ln/>
        </p:spPr>
        <p:txBody>
          <a:bodyPr lIns="98443" tIns="48358" rIns="98443" bIns="48358"/>
          <a:lstStyle/>
          <a:p>
            <a:r>
              <a:rPr lang="en-US" dirty="0"/>
              <a:t>Blacks In Government must play a more active role in saving the family and community:  I believe our efforts should be concentrated, In the following Areas:</a:t>
            </a:r>
          </a:p>
          <a:p>
            <a:r>
              <a:rPr lang="en-US" dirty="0"/>
              <a:t>Establish A Resources Skill Bank</a:t>
            </a:r>
          </a:p>
          <a:p>
            <a:r>
              <a:rPr lang="en-US" dirty="0"/>
              <a:t>--  Provide a network for EEO Officers</a:t>
            </a:r>
          </a:p>
          <a:p>
            <a:r>
              <a:rPr lang="en-US" dirty="0"/>
              <a:t>--  Establish a network of Training Coordinators and Instructors</a:t>
            </a:r>
          </a:p>
          <a:p>
            <a:r>
              <a:rPr lang="en-US" dirty="0"/>
              <a:t>--  Serve as role Models for Black Youth (By participating in programs such as Adopt A School, Making Annual Contributions To College Scholarship Programs)</a:t>
            </a:r>
          </a:p>
          <a:p>
            <a:r>
              <a:rPr lang="en-US" dirty="0"/>
              <a:t>--  Establish A Job Referral Skills Bank</a:t>
            </a:r>
          </a:p>
          <a:p>
            <a:r>
              <a:rPr lang="en-US" dirty="0"/>
              <a:t>--  Establish Legislative Liaison with the following Groups, but not Limited too;</a:t>
            </a:r>
          </a:p>
          <a:p>
            <a:r>
              <a:rPr lang="en-US" dirty="0"/>
              <a:t>     --  The Congressional Black Caucus</a:t>
            </a:r>
          </a:p>
          <a:p>
            <a:r>
              <a:rPr lang="en-US" dirty="0"/>
              <a:t>     --  The National Black Mayor’s Council</a:t>
            </a:r>
          </a:p>
          <a:p>
            <a:r>
              <a:rPr lang="en-US" dirty="0"/>
              <a:t>     --  The Black State Legislative Officials Council</a:t>
            </a:r>
          </a:p>
          <a:p>
            <a:r>
              <a:rPr lang="en-US" dirty="0"/>
              <a:t>--  Establish Community Unity Councils</a:t>
            </a:r>
          </a:p>
          <a:p>
            <a:r>
              <a:rPr lang="en-US" dirty="0"/>
              <a:t>    --  NAACP</a:t>
            </a:r>
          </a:p>
          <a:p>
            <a:r>
              <a:rPr lang="en-US" dirty="0"/>
              <a:t>    --  Churches</a:t>
            </a:r>
          </a:p>
          <a:p>
            <a:r>
              <a:rPr lang="en-US" dirty="0"/>
              <a:t>    --  Urban League, etc</a:t>
            </a:r>
          </a:p>
        </p:txBody>
      </p:sp>
      <p:sp>
        <p:nvSpPr>
          <p:cNvPr id="280579" name="Rectangle 3"/>
          <p:cNvSpPr>
            <a:spLocks noGrp="1" noRot="1" noChangeAspect="1" noChangeArrowheads="1" noTextEdit="1"/>
          </p:cNvSpPr>
          <p:nvPr>
            <p:ph type="sldImg"/>
          </p:nvPr>
        </p:nvSpPr>
        <p:spPr>
          <a:xfrm>
            <a:off x="1266825" y="728663"/>
            <a:ext cx="4781550" cy="3586162"/>
          </a:xfrm>
          <a:ln w="12700" cap="flat">
            <a:solidFill>
              <a:schemeClr val="tx1"/>
            </a:solidFill>
          </a:ln>
        </p:spPr>
      </p:sp>
    </p:spTree>
    <p:extLst>
      <p:ext uri="{BB962C8B-B14F-4D97-AF65-F5344CB8AC3E}">
        <p14:creationId xmlns:p14="http://schemas.microsoft.com/office/powerpoint/2010/main" val="3662193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985EC-9F6D-4057-A261-7E1E414313D9}" type="slidenum">
              <a:rPr lang="en-US" smtClean="0"/>
              <a:t>75</a:t>
            </a:fld>
            <a:endParaRPr lang="en-US" dirty="0"/>
          </a:p>
        </p:txBody>
      </p:sp>
    </p:spTree>
    <p:extLst>
      <p:ext uri="{BB962C8B-B14F-4D97-AF65-F5344CB8AC3E}">
        <p14:creationId xmlns:p14="http://schemas.microsoft.com/office/powerpoint/2010/main" val="9604861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985EC-9F6D-4057-A261-7E1E414313D9}" type="slidenum">
              <a:rPr lang="en-US" smtClean="0"/>
              <a:t>76</a:t>
            </a:fld>
            <a:endParaRPr lang="en-US" dirty="0"/>
          </a:p>
        </p:txBody>
      </p:sp>
    </p:spTree>
    <p:extLst>
      <p:ext uri="{BB962C8B-B14F-4D97-AF65-F5344CB8AC3E}">
        <p14:creationId xmlns:p14="http://schemas.microsoft.com/office/powerpoint/2010/main" val="11693469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985EC-9F6D-4057-A261-7E1E414313D9}" type="slidenum">
              <a:rPr lang="en-US" smtClean="0"/>
              <a:t>77</a:t>
            </a:fld>
            <a:endParaRPr lang="en-US" dirty="0"/>
          </a:p>
        </p:txBody>
      </p:sp>
    </p:spTree>
    <p:extLst>
      <p:ext uri="{BB962C8B-B14F-4D97-AF65-F5344CB8AC3E}">
        <p14:creationId xmlns:p14="http://schemas.microsoft.com/office/powerpoint/2010/main" val="3729690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257300" y="719138"/>
            <a:ext cx="4802188" cy="3600450"/>
          </a:xfrm>
          <a:ln/>
        </p:spPr>
      </p:sp>
      <p:sp>
        <p:nvSpPr>
          <p:cNvPr id="45059" name="Rectangle 3"/>
          <p:cNvSpPr>
            <a:spLocks noGrp="1" noChangeArrowheads="1"/>
          </p:cNvSpPr>
          <p:nvPr>
            <p:ph type="body" idx="1"/>
          </p:nvPr>
        </p:nvSpPr>
        <p:spPr>
          <a:xfrm>
            <a:off x="974726" y="4559301"/>
            <a:ext cx="5365750" cy="4322763"/>
          </a:xfrm>
          <a:noFill/>
          <a:ln/>
        </p:spPr>
        <p:txBody>
          <a:bodyPr/>
          <a:lstStyle/>
          <a:p>
            <a:endParaRPr lang="en-US" dirty="0"/>
          </a:p>
        </p:txBody>
      </p:sp>
    </p:spTree>
    <p:extLst>
      <p:ext uri="{BB962C8B-B14F-4D97-AF65-F5344CB8AC3E}">
        <p14:creationId xmlns:p14="http://schemas.microsoft.com/office/powerpoint/2010/main" val="42240256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985EC-9F6D-4057-A261-7E1E414313D9}" type="slidenum">
              <a:rPr lang="en-US" smtClean="0"/>
              <a:t>79</a:t>
            </a:fld>
            <a:endParaRPr lang="en-US" dirty="0"/>
          </a:p>
        </p:txBody>
      </p:sp>
    </p:spTree>
    <p:extLst>
      <p:ext uri="{BB962C8B-B14F-4D97-AF65-F5344CB8AC3E}">
        <p14:creationId xmlns:p14="http://schemas.microsoft.com/office/powerpoint/2010/main" val="25213922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985EC-9F6D-4057-A261-7E1E414313D9}" type="slidenum">
              <a:rPr lang="en-US" smtClean="0"/>
              <a:t>80</a:t>
            </a:fld>
            <a:endParaRPr lang="en-US" dirty="0"/>
          </a:p>
        </p:txBody>
      </p:sp>
    </p:spTree>
    <p:extLst>
      <p:ext uri="{BB962C8B-B14F-4D97-AF65-F5344CB8AC3E}">
        <p14:creationId xmlns:p14="http://schemas.microsoft.com/office/powerpoint/2010/main" val="4272029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7028419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E985EC-9F6D-4057-A261-7E1E414313D9}" type="slidenum">
              <a:rPr lang="en-US" smtClean="0"/>
              <a:t>89</a:t>
            </a:fld>
            <a:endParaRPr lang="en-US" dirty="0"/>
          </a:p>
        </p:txBody>
      </p:sp>
    </p:spTree>
    <p:extLst>
      <p:ext uri="{BB962C8B-B14F-4D97-AF65-F5344CB8AC3E}">
        <p14:creationId xmlns:p14="http://schemas.microsoft.com/office/powerpoint/2010/main" val="40103929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t>
            </a:r>
          </a:p>
        </p:txBody>
      </p:sp>
      <p:sp>
        <p:nvSpPr>
          <p:cNvPr id="4" name="Slide Number Placeholder 3"/>
          <p:cNvSpPr>
            <a:spLocks noGrp="1"/>
          </p:cNvSpPr>
          <p:nvPr>
            <p:ph type="sldNum" sz="quarter" idx="5"/>
          </p:nvPr>
        </p:nvSpPr>
        <p:spPr/>
        <p:txBody>
          <a:bodyPr/>
          <a:lstStyle/>
          <a:p>
            <a:fld id="{BB3D5B4F-C4AE-054F-B73B-AD19E0AF8DE8}" type="slidenum">
              <a:rPr lang="en-US" smtClean="0"/>
              <a:pPr/>
              <a:t>127</a:t>
            </a:fld>
            <a:endParaRPr lang="en-US" dirty="0"/>
          </a:p>
        </p:txBody>
      </p:sp>
    </p:spTree>
    <p:extLst>
      <p:ext uri="{BB962C8B-B14F-4D97-AF65-F5344CB8AC3E}">
        <p14:creationId xmlns:p14="http://schemas.microsoft.com/office/powerpoint/2010/main" val="36014347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B3D5B4F-C4AE-054F-B73B-AD19E0AF8DE8}" type="slidenum">
              <a:rPr lang="en-US" smtClean="0"/>
              <a:pPr/>
              <a:t>128</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BABA98-5B73-40F4-BECE-08E0D636B987}" type="slidenum">
              <a:rPr lang="en-US"/>
              <a:pPr/>
              <a:t>12</a:t>
            </a:fld>
            <a:endParaRPr lang="en-US" dirty="0"/>
          </a:p>
        </p:txBody>
      </p:sp>
      <p:sp>
        <p:nvSpPr>
          <p:cNvPr id="262146" name="Rectangle 2"/>
          <p:cNvSpPr>
            <a:spLocks noGrp="1" noChangeArrowheads="1"/>
          </p:cNvSpPr>
          <p:nvPr>
            <p:ph type="body" idx="1"/>
          </p:nvPr>
        </p:nvSpPr>
        <p:spPr>
          <a:xfrm>
            <a:off x="976314" y="4562475"/>
            <a:ext cx="5362575" cy="4318000"/>
          </a:xfrm>
          <a:noFill/>
          <a:ln/>
        </p:spPr>
        <p:txBody>
          <a:bodyPr lIns="98443" tIns="48358" rIns="98443" bIns="48358"/>
          <a:lstStyle/>
          <a:p>
            <a:r>
              <a:rPr lang="en-US" b="1" u="sng" dirty="0"/>
              <a:t>BOARD OF DIRECTORS </a:t>
            </a:r>
            <a:r>
              <a:rPr lang="en-US" dirty="0"/>
              <a:t>- ART III, SEC 2A / ART VI, SEC 1</a:t>
            </a:r>
          </a:p>
          <a:p>
            <a:r>
              <a:rPr lang="en-US" dirty="0"/>
              <a:t>POLICY, UNDERTAKE ALL APPROPRIATE ACTIONS REQUIRING NATIONAL ATTENTION</a:t>
            </a:r>
          </a:p>
          <a:p>
            <a:r>
              <a:rPr lang="en-US" dirty="0"/>
              <a:t>ART V, SEC 5 - WRITTEN REPORT OF REG COUNCIL TO BOARD </a:t>
            </a:r>
          </a:p>
          <a:p>
            <a:r>
              <a:rPr lang="en-US" b="1" u="sng" dirty="0"/>
              <a:t>EXECUTIVE COMMITTEE </a:t>
            </a:r>
            <a:r>
              <a:rPr lang="en-US" dirty="0"/>
              <a:t>- ART III, SEC 2B</a:t>
            </a:r>
          </a:p>
          <a:p>
            <a:r>
              <a:rPr lang="en-US" dirty="0"/>
              <a:t>--  IMPLEMENT POLICY, CONDUCT ROUTINE BUSINESS, EMERGENCY SITUATIONS</a:t>
            </a:r>
          </a:p>
          <a:p>
            <a:r>
              <a:rPr lang="en-US" b="1" u="sng" dirty="0"/>
              <a:t>REGIONAL COUNCIL </a:t>
            </a:r>
            <a:r>
              <a:rPr lang="en-US" dirty="0"/>
              <a:t>- ART III, SEC 3B</a:t>
            </a:r>
          </a:p>
          <a:p>
            <a:r>
              <a:rPr lang="en-US" dirty="0"/>
              <a:t>--  LOCAL ADVISOR TO BOARD OF DIRECTORS, IDENTIFY AND DEVELOP COMMON STRATEGY,  DEVELOP MECHANISM</a:t>
            </a:r>
          </a:p>
          <a:p>
            <a:r>
              <a:rPr lang="en-US" dirty="0"/>
              <a:t>ARTICLE III, SEC 4 --  CONDUCT PROGRAMS</a:t>
            </a:r>
          </a:p>
          <a:p>
            <a:r>
              <a:rPr lang="en-US" dirty="0"/>
              <a:t>ELEVEN REGIONS</a:t>
            </a:r>
          </a:p>
          <a:p>
            <a:r>
              <a:rPr lang="en-US" dirty="0"/>
              <a:t>--  (10) FEDERAL REGIONS PLUS --  (1)  DC METRO AREA</a:t>
            </a:r>
          </a:p>
          <a:p>
            <a:r>
              <a:rPr lang="en-US" b="1" u="sng" dirty="0"/>
              <a:t>CHAPTER</a:t>
            </a:r>
            <a:r>
              <a:rPr lang="en-US" dirty="0"/>
              <a:t> -- ARTICLE V, SEC 5</a:t>
            </a:r>
          </a:p>
          <a:p>
            <a:r>
              <a:rPr lang="en-US" dirty="0"/>
              <a:t>--  SUBMIT WRITTEN REPORTS TO NATIONAL OFFICE AS PRESCRIBED BY BOARD</a:t>
            </a:r>
          </a:p>
          <a:p>
            <a:r>
              <a:rPr lang="en-US" b="1" u="sng" dirty="0"/>
              <a:t>DELEGATES ASEMBLY</a:t>
            </a:r>
            <a:r>
              <a:rPr lang="en-US" dirty="0"/>
              <a:t> - ART V, CONFIRM BOARD ACTIONS</a:t>
            </a:r>
          </a:p>
          <a:p>
            <a:r>
              <a:rPr lang="en-US" dirty="0"/>
              <a:t>ART VII, ELECT NATL’ OFFICERS (SEC 2, B3 - BUS OF ASSEMBLE</a:t>
            </a:r>
            <a:endParaRPr lang="en-US" b="1" u="sng" dirty="0"/>
          </a:p>
          <a:p>
            <a:endParaRPr lang="en-US" b="1" u="sng" dirty="0"/>
          </a:p>
        </p:txBody>
      </p:sp>
      <p:sp>
        <p:nvSpPr>
          <p:cNvPr id="262147" name="Rectangle 3"/>
          <p:cNvSpPr>
            <a:spLocks noGrp="1" noRot="1" noChangeAspect="1" noChangeArrowheads="1" noTextEdit="1"/>
          </p:cNvSpPr>
          <p:nvPr>
            <p:ph type="sldImg"/>
          </p:nvPr>
        </p:nvSpPr>
        <p:spPr>
          <a:xfrm>
            <a:off x="1266825" y="728663"/>
            <a:ext cx="4781550" cy="3586162"/>
          </a:xfrm>
          <a:ln w="12700" cap="flat">
            <a:solidFill>
              <a:schemeClr val="tx1"/>
            </a:solidFill>
          </a:ln>
        </p:spPr>
      </p:sp>
    </p:spTree>
    <p:extLst>
      <p:ext uri="{BB962C8B-B14F-4D97-AF65-F5344CB8AC3E}">
        <p14:creationId xmlns:p14="http://schemas.microsoft.com/office/powerpoint/2010/main" val="3386943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7D5D6B-5A58-408C-AD6B-D9087F1174C5}" type="slidenum">
              <a:rPr lang="en-US"/>
              <a:pPr/>
              <a:t>13</a:t>
            </a:fld>
            <a:endParaRPr lang="en-US" dirty="0"/>
          </a:p>
        </p:txBody>
      </p:sp>
      <p:sp>
        <p:nvSpPr>
          <p:cNvPr id="266242" name="Rectangle 2"/>
          <p:cNvSpPr>
            <a:spLocks noGrp="1" noChangeArrowheads="1"/>
          </p:cNvSpPr>
          <p:nvPr>
            <p:ph type="body" idx="1"/>
          </p:nvPr>
        </p:nvSpPr>
        <p:spPr>
          <a:xfrm>
            <a:off x="976314" y="4562475"/>
            <a:ext cx="5362575" cy="4318000"/>
          </a:xfrm>
          <a:noFill/>
          <a:ln/>
        </p:spPr>
        <p:txBody>
          <a:bodyPr lIns="98443" tIns="48358" rIns="98443" bIns="48358"/>
          <a:lstStyle/>
          <a:p>
            <a:r>
              <a:rPr lang="en-US" b="1" u="sng" dirty="0"/>
              <a:t>BOARD OF DIRECTORS </a:t>
            </a:r>
            <a:r>
              <a:rPr lang="en-US" dirty="0"/>
              <a:t>- ART III, SEC 2A / ART VI, SEC 1</a:t>
            </a:r>
          </a:p>
          <a:p>
            <a:r>
              <a:rPr lang="en-US" dirty="0"/>
              <a:t>POLICY, UNDERTAKE ALL APPROPRIATE ACTIONS REQUIRING NATIONAL ATTENTION</a:t>
            </a:r>
          </a:p>
          <a:p>
            <a:r>
              <a:rPr lang="en-US" dirty="0"/>
              <a:t>ART V, SEC 5 - WRITTEN REPORT OF REG COUNCIL TO BOARD </a:t>
            </a:r>
          </a:p>
          <a:p>
            <a:r>
              <a:rPr lang="en-US" b="1" u="sng" dirty="0"/>
              <a:t>EXECUTIVE COMMITTEE </a:t>
            </a:r>
            <a:r>
              <a:rPr lang="en-US" dirty="0"/>
              <a:t>- ART III, SEC 2B</a:t>
            </a:r>
          </a:p>
          <a:p>
            <a:r>
              <a:rPr lang="en-US" dirty="0"/>
              <a:t>--  IMPLEMENT POLICY, CONDUCT ROUTINE BUSINESS, EMERGENCY SITUATIONS</a:t>
            </a:r>
          </a:p>
          <a:p>
            <a:r>
              <a:rPr lang="en-US" b="1" u="sng" dirty="0"/>
              <a:t>REGIONAL COUNCIL </a:t>
            </a:r>
            <a:r>
              <a:rPr lang="en-US" dirty="0"/>
              <a:t>- ART III, SEC 3B</a:t>
            </a:r>
          </a:p>
          <a:p>
            <a:r>
              <a:rPr lang="en-US" dirty="0"/>
              <a:t>--  LOCAL ADVISOR TO BOARD OF DIRECTORS, IDENTIFY AND DEVELOP COMMON STRATEGY,  DEVELOP MECHANISM</a:t>
            </a:r>
          </a:p>
          <a:p>
            <a:r>
              <a:rPr lang="en-US" dirty="0"/>
              <a:t>ARTICLE III, SEC 4 --  CONDUCT PROGRAMS</a:t>
            </a:r>
          </a:p>
          <a:p>
            <a:r>
              <a:rPr lang="en-US" dirty="0"/>
              <a:t>ELEVEN REGIONS</a:t>
            </a:r>
          </a:p>
          <a:p>
            <a:r>
              <a:rPr lang="en-US" dirty="0"/>
              <a:t>--  (10) FEDERAL REGIONS PLUS --  (1)  DC METRO AREA</a:t>
            </a:r>
          </a:p>
          <a:p>
            <a:r>
              <a:rPr lang="en-US" b="1" u="sng" dirty="0"/>
              <a:t>CHAPTER</a:t>
            </a:r>
            <a:r>
              <a:rPr lang="en-US" dirty="0"/>
              <a:t> -- ARTICLE V, SEC 5</a:t>
            </a:r>
          </a:p>
          <a:p>
            <a:r>
              <a:rPr lang="en-US" dirty="0"/>
              <a:t>--  SUBMIT WRITTEN REPORTS TO NATIONAL OFFICE AS PRESCRIBED BY BOARD</a:t>
            </a:r>
          </a:p>
          <a:p>
            <a:r>
              <a:rPr lang="en-US" b="1" u="sng" dirty="0"/>
              <a:t>DELEGATES ASEMBLY</a:t>
            </a:r>
            <a:r>
              <a:rPr lang="en-US" dirty="0"/>
              <a:t> - ART V, CONFIRM BOARD ACTIONS</a:t>
            </a:r>
          </a:p>
          <a:p>
            <a:r>
              <a:rPr lang="en-US" dirty="0"/>
              <a:t>ART VII, ELECT NATL’ OFFICERS (SEC 2, B3 - BUS OF ASSEMBLE</a:t>
            </a:r>
            <a:endParaRPr lang="en-US" b="1" u="sng" dirty="0"/>
          </a:p>
          <a:p>
            <a:endParaRPr lang="en-US" b="1" u="sng" dirty="0"/>
          </a:p>
        </p:txBody>
      </p:sp>
      <p:sp>
        <p:nvSpPr>
          <p:cNvPr id="266243" name="Rectangle 3"/>
          <p:cNvSpPr>
            <a:spLocks noGrp="1" noRot="1" noChangeAspect="1" noChangeArrowheads="1" noTextEdit="1"/>
          </p:cNvSpPr>
          <p:nvPr>
            <p:ph type="sldImg"/>
          </p:nvPr>
        </p:nvSpPr>
        <p:spPr>
          <a:xfrm>
            <a:off x="1266825" y="728663"/>
            <a:ext cx="4781550" cy="3586162"/>
          </a:xfrm>
          <a:ln w="12700" cap="flat">
            <a:solidFill>
              <a:schemeClr val="tx1"/>
            </a:solidFill>
          </a:ln>
        </p:spPr>
      </p:sp>
    </p:spTree>
    <p:extLst>
      <p:ext uri="{BB962C8B-B14F-4D97-AF65-F5344CB8AC3E}">
        <p14:creationId xmlns:p14="http://schemas.microsoft.com/office/powerpoint/2010/main" val="1289788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idx="1"/>
          </p:nvPr>
        </p:nvSpPr>
        <p:spPr>
          <a:xfrm>
            <a:off x="976314" y="4562475"/>
            <a:ext cx="5362575" cy="4318000"/>
          </a:xfrm>
          <a:noFill/>
          <a:ln w="9525"/>
        </p:spPr>
        <p:txBody>
          <a:bodyPr lIns="98443" tIns="48358" rIns="98443" bIns="48358"/>
          <a:lstStyle/>
          <a:p>
            <a:r>
              <a:rPr lang="en-US" b="1" u="sng" dirty="0"/>
              <a:t>BOARD OF DIRECTORS </a:t>
            </a:r>
            <a:r>
              <a:rPr lang="en-US" dirty="0"/>
              <a:t>- ART III, SEC 2A / ART VI, SEC 1</a:t>
            </a:r>
          </a:p>
          <a:p>
            <a:r>
              <a:rPr lang="en-US" dirty="0"/>
              <a:t>POLICY, UNDERTAKE ALL APPROPRIATE ACTIONS REQUIRING NATIONAL ATTENTION</a:t>
            </a:r>
          </a:p>
          <a:p>
            <a:r>
              <a:rPr lang="en-US" dirty="0"/>
              <a:t>ART V, SEC 5 - WRITTEN REPORT OF REG COUNCIL TO BOARD </a:t>
            </a:r>
          </a:p>
          <a:p>
            <a:r>
              <a:rPr lang="en-US" b="1" u="sng" dirty="0"/>
              <a:t>EXECUTIVE COMMITTEE </a:t>
            </a:r>
            <a:r>
              <a:rPr lang="en-US" dirty="0"/>
              <a:t>- ART III, SEC 2B</a:t>
            </a:r>
          </a:p>
          <a:p>
            <a:r>
              <a:rPr lang="en-US" dirty="0"/>
              <a:t>--  IMPLEMENT POLICY, CONDUCT ROUTINE BUSINESS, EMERGENCY SITUATIONS</a:t>
            </a:r>
          </a:p>
          <a:p>
            <a:r>
              <a:rPr lang="en-US" b="1" u="sng" dirty="0"/>
              <a:t>REGIONAL COUNCIL </a:t>
            </a:r>
            <a:r>
              <a:rPr lang="en-US" dirty="0"/>
              <a:t>- ART III, SEC 3B</a:t>
            </a:r>
          </a:p>
          <a:p>
            <a:r>
              <a:rPr lang="en-US" dirty="0"/>
              <a:t>--  LOCAL ADVISOR TO BOARD OF DIRECTORS, IDENTIFY AND DEVELOP COMMON STRATEGY,  DEVELOP MECHANISM</a:t>
            </a:r>
          </a:p>
          <a:p>
            <a:r>
              <a:rPr lang="en-US" dirty="0"/>
              <a:t>ARTICLE III, SEC 4 --  CONDUCT PROGRAMS</a:t>
            </a:r>
          </a:p>
          <a:p>
            <a:r>
              <a:rPr lang="en-US" dirty="0"/>
              <a:t>ELEVEN REGIONS</a:t>
            </a:r>
          </a:p>
          <a:p>
            <a:r>
              <a:rPr lang="en-US" dirty="0"/>
              <a:t>--  (10) FEDERAL REGIONS PLUS --  (1)  DC METRO AREA</a:t>
            </a:r>
          </a:p>
          <a:p>
            <a:r>
              <a:rPr lang="en-US" b="1" u="sng" dirty="0"/>
              <a:t>CHAPTER</a:t>
            </a:r>
            <a:r>
              <a:rPr lang="en-US" dirty="0"/>
              <a:t> -- ARTICLE V, SEC 5</a:t>
            </a:r>
          </a:p>
          <a:p>
            <a:r>
              <a:rPr lang="en-US" dirty="0"/>
              <a:t>--  SUBMIT WRITTEN REPORTS TO NATIONAL OFFICE AS PRESCRIBED BY BOARD</a:t>
            </a:r>
          </a:p>
          <a:p>
            <a:r>
              <a:rPr lang="en-US" b="1" u="sng" dirty="0"/>
              <a:t>DELEGATES ASEMBLY</a:t>
            </a:r>
            <a:r>
              <a:rPr lang="en-US" dirty="0"/>
              <a:t> - ART V, CONFIRM BOARD ACTIONS</a:t>
            </a:r>
          </a:p>
          <a:p>
            <a:r>
              <a:rPr lang="en-US" dirty="0"/>
              <a:t>ART VII, ELECT NATL’ OFFICERS (SEC 2, B3 - BUS OF ASSEMBLE</a:t>
            </a:r>
            <a:endParaRPr lang="en-US" b="1" u="sng" dirty="0"/>
          </a:p>
          <a:p>
            <a:endParaRPr lang="en-US" b="1" u="sng" dirty="0"/>
          </a:p>
        </p:txBody>
      </p:sp>
      <p:sp>
        <p:nvSpPr>
          <p:cNvPr id="25603" name="Rectangle 3"/>
          <p:cNvSpPr>
            <a:spLocks noGrp="1" noRot="1" noChangeAspect="1" noChangeArrowheads="1" noTextEdit="1"/>
          </p:cNvSpPr>
          <p:nvPr>
            <p:ph type="sldImg"/>
          </p:nvPr>
        </p:nvSpPr>
        <p:spPr>
          <a:xfrm>
            <a:off x="1266825" y="728663"/>
            <a:ext cx="4781550" cy="3586162"/>
          </a:xfrm>
          <a:ln cap="flat"/>
        </p:spPr>
      </p:sp>
    </p:spTree>
    <p:extLst>
      <p:ext uri="{BB962C8B-B14F-4D97-AF65-F5344CB8AC3E}">
        <p14:creationId xmlns:p14="http://schemas.microsoft.com/office/powerpoint/2010/main" val="21440365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body" idx="1"/>
          </p:nvPr>
        </p:nvSpPr>
        <p:spPr>
          <a:xfrm>
            <a:off x="976314" y="4562475"/>
            <a:ext cx="5362575" cy="4318000"/>
          </a:xfrm>
          <a:noFill/>
          <a:ln w="9525"/>
        </p:spPr>
        <p:txBody>
          <a:bodyPr lIns="98443" tIns="48358" rIns="98443" bIns="48358"/>
          <a:lstStyle/>
          <a:p>
            <a:r>
              <a:rPr lang="en-US" b="1" u="sng" dirty="0"/>
              <a:t>BOARD OF DIRECTORS </a:t>
            </a:r>
            <a:r>
              <a:rPr lang="en-US" dirty="0"/>
              <a:t>- ART III, SEC 2A / ART VI, SEC 1</a:t>
            </a:r>
          </a:p>
          <a:p>
            <a:r>
              <a:rPr lang="en-US" dirty="0"/>
              <a:t>POLICY, UNDERTAKE ALL APPROPRIATE ACTIONS REQUIRING NATIONAL ATTENTION</a:t>
            </a:r>
          </a:p>
          <a:p>
            <a:r>
              <a:rPr lang="en-US" dirty="0"/>
              <a:t>ART V, SEC 5 - WRITTEN REPORT OF REG COUNCIL TO BOARD </a:t>
            </a:r>
          </a:p>
          <a:p>
            <a:r>
              <a:rPr lang="en-US" b="1" u="sng" dirty="0"/>
              <a:t>EXECUTIVE COMMITTEE </a:t>
            </a:r>
            <a:r>
              <a:rPr lang="en-US" dirty="0"/>
              <a:t>- ART III, SEC 2B</a:t>
            </a:r>
          </a:p>
          <a:p>
            <a:r>
              <a:rPr lang="en-US" dirty="0"/>
              <a:t>--  IMPLEMENT POLICY, CONDUCT ROUTINE BUSINESS, EMERGENCY SITUATIONS</a:t>
            </a:r>
          </a:p>
          <a:p>
            <a:r>
              <a:rPr lang="en-US" b="1" u="sng" dirty="0"/>
              <a:t>REGIONAL COUNCIL </a:t>
            </a:r>
            <a:r>
              <a:rPr lang="en-US" dirty="0"/>
              <a:t>- ART III, SEC 3B</a:t>
            </a:r>
          </a:p>
          <a:p>
            <a:r>
              <a:rPr lang="en-US" dirty="0"/>
              <a:t>--  LOCAL ADVISOR TO BOARD OF DIRECTORS, IDENTIFY AND DEVELOP COMMON STRATEGY,  DEVELOP MECHANISM</a:t>
            </a:r>
          </a:p>
          <a:p>
            <a:r>
              <a:rPr lang="en-US" dirty="0"/>
              <a:t>ARTICLE III, SEC 4 --  CONDUCT PROGRAMS</a:t>
            </a:r>
          </a:p>
          <a:p>
            <a:r>
              <a:rPr lang="en-US" dirty="0"/>
              <a:t>ELEVEN REGIONS</a:t>
            </a:r>
          </a:p>
          <a:p>
            <a:r>
              <a:rPr lang="en-US" dirty="0"/>
              <a:t>--  (10) FEDERAL REGIONS PLUS --  (1)  DC METRO AREA</a:t>
            </a:r>
          </a:p>
          <a:p>
            <a:r>
              <a:rPr lang="en-US" b="1" u="sng" dirty="0"/>
              <a:t>CHAPTER</a:t>
            </a:r>
            <a:r>
              <a:rPr lang="en-US" dirty="0"/>
              <a:t> -- ARTICLE V, SEC 5</a:t>
            </a:r>
          </a:p>
          <a:p>
            <a:r>
              <a:rPr lang="en-US" dirty="0"/>
              <a:t>--  SUBMIT WRITTEN REPORTS TO NATIONAL OFFICE AS PRESCRIBED BY BOARD</a:t>
            </a:r>
          </a:p>
          <a:p>
            <a:r>
              <a:rPr lang="en-US" b="1" u="sng" dirty="0"/>
              <a:t>DELEGATES ASEMBLY</a:t>
            </a:r>
            <a:r>
              <a:rPr lang="en-US" dirty="0"/>
              <a:t> - ART V, CONFIRM BOARD ACTIONS</a:t>
            </a:r>
          </a:p>
          <a:p>
            <a:r>
              <a:rPr lang="en-US" dirty="0"/>
              <a:t>ART VII, ELECT NATL’ OFFICERS (SEC 2, B3 - BUS OF ASSEMBLE</a:t>
            </a:r>
            <a:endParaRPr lang="en-US" b="1" u="sng" dirty="0"/>
          </a:p>
          <a:p>
            <a:endParaRPr lang="en-US" b="1" u="sng" dirty="0"/>
          </a:p>
        </p:txBody>
      </p:sp>
      <p:sp>
        <p:nvSpPr>
          <p:cNvPr id="26627" name="Rectangle 3"/>
          <p:cNvSpPr>
            <a:spLocks noGrp="1" noRot="1" noChangeAspect="1" noChangeArrowheads="1" noTextEdit="1"/>
          </p:cNvSpPr>
          <p:nvPr>
            <p:ph type="sldImg"/>
          </p:nvPr>
        </p:nvSpPr>
        <p:spPr>
          <a:xfrm>
            <a:off x="1266825" y="728663"/>
            <a:ext cx="4781550" cy="3586162"/>
          </a:xfrm>
          <a:ln cap="flat"/>
        </p:spPr>
      </p:sp>
    </p:spTree>
    <p:extLst>
      <p:ext uri="{BB962C8B-B14F-4D97-AF65-F5344CB8AC3E}">
        <p14:creationId xmlns:p14="http://schemas.microsoft.com/office/powerpoint/2010/main" val="3984855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976314" y="4562475"/>
            <a:ext cx="5362575" cy="4318000"/>
          </a:xfrm>
          <a:noFill/>
          <a:ln w="9525"/>
        </p:spPr>
        <p:txBody>
          <a:bodyPr lIns="98430" tIns="48351" rIns="98430" bIns="48351"/>
          <a:lstStyle/>
          <a:p>
            <a:r>
              <a:rPr lang="en-US" b="1" u="sng" dirty="0"/>
              <a:t>BOARD OF DIRECTORS </a:t>
            </a:r>
            <a:r>
              <a:rPr lang="en-US" dirty="0"/>
              <a:t>- ART III, SEC 2A / ART VI, SEC 1</a:t>
            </a:r>
          </a:p>
          <a:p>
            <a:r>
              <a:rPr lang="en-US" dirty="0"/>
              <a:t>POLICY, UNDERTAKE ALL APPROPRIATE ACTIONS REQUIRING NATIONAL ATTENTION</a:t>
            </a:r>
          </a:p>
          <a:p>
            <a:r>
              <a:rPr lang="en-US" dirty="0"/>
              <a:t>ART V, SEC 5 - WRITTEN REPORT OF REG COUNCIL TO BOARD </a:t>
            </a:r>
          </a:p>
          <a:p>
            <a:r>
              <a:rPr lang="en-US" b="1" u="sng" dirty="0"/>
              <a:t>EXECUTIVE COMMITTEE </a:t>
            </a:r>
            <a:r>
              <a:rPr lang="en-US" dirty="0"/>
              <a:t>- ART III, SEC 2B</a:t>
            </a:r>
          </a:p>
          <a:p>
            <a:r>
              <a:rPr lang="en-US" dirty="0"/>
              <a:t>--  IMPLEMENT POLICY, CONDUCT ROUTINE BUSINESS, EMERGENCY SITUATIONS</a:t>
            </a:r>
          </a:p>
          <a:p>
            <a:r>
              <a:rPr lang="en-US" b="1" u="sng" dirty="0"/>
              <a:t>REGIONAL COUNCIL </a:t>
            </a:r>
            <a:r>
              <a:rPr lang="en-US" dirty="0"/>
              <a:t>- ART III, SEC 3B</a:t>
            </a:r>
          </a:p>
          <a:p>
            <a:r>
              <a:rPr lang="en-US" dirty="0"/>
              <a:t>--  LOCAL ADVISOR TO BOARD OF DIRECTORS, IDENTIFY AND DEVELOP COMMON STRATEGY,  DEVELOP MECHANISM</a:t>
            </a:r>
          </a:p>
          <a:p>
            <a:r>
              <a:rPr lang="en-US" dirty="0"/>
              <a:t>ARTICLE III, SEC 4 --  CONDUCT PROGRAMS</a:t>
            </a:r>
          </a:p>
          <a:p>
            <a:r>
              <a:rPr lang="en-US" dirty="0"/>
              <a:t>ELEVEN REGIONS</a:t>
            </a:r>
          </a:p>
          <a:p>
            <a:r>
              <a:rPr lang="en-US" dirty="0"/>
              <a:t>--  (10) FEDERAL REGIONS PLUS --  (1)  DC METRO AREA</a:t>
            </a:r>
          </a:p>
          <a:p>
            <a:r>
              <a:rPr lang="en-US" b="1" u="sng" dirty="0"/>
              <a:t>CHAPTER</a:t>
            </a:r>
            <a:r>
              <a:rPr lang="en-US" dirty="0"/>
              <a:t> -- ARTICLE V, SEC 5</a:t>
            </a:r>
          </a:p>
          <a:p>
            <a:r>
              <a:rPr lang="en-US" dirty="0"/>
              <a:t>--  SUBMIT WRITTEN REPORTS TO NATIONAL OFFICE AS PRESCRIBED BY BOARD</a:t>
            </a:r>
          </a:p>
          <a:p>
            <a:r>
              <a:rPr lang="en-US" b="1" u="sng" dirty="0"/>
              <a:t>DELEGATES ASEMBLY</a:t>
            </a:r>
            <a:r>
              <a:rPr lang="en-US" dirty="0"/>
              <a:t> - ART V, CONFIRM BOARD ACTIONS</a:t>
            </a:r>
          </a:p>
          <a:p>
            <a:r>
              <a:rPr lang="en-US" dirty="0"/>
              <a:t>ART VII, ELECT NATL’ OFFICERS (SEC 2, B3 - BUS OF ASSEMBLE</a:t>
            </a:r>
            <a:endParaRPr lang="en-US" b="1" u="sng" dirty="0"/>
          </a:p>
          <a:p>
            <a:endParaRPr lang="en-US" b="1" u="sng" dirty="0"/>
          </a:p>
        </p:txBody>
      </p:sp>
      <p:sp>
        <p:nvSpPr>
          <p:cNvPr id="27651" name="Rectangle 3"/>
          <p:cNvSpPr>
            <a:spLocks noGrp="1" noRot="1" noChangeAspect="1" noChangeArrowheads="1" noTextEdit="1"/>
          </p:cNvSpPr>
          <p:nvPr>
            <p:ph type="sldImg"/>
          </p:nvPr>
        </p:nvSpPr>
        <p:spPr>
          <a:xfrm>
            <a:off x="1265238" y="728663"/>
            <a:ext cx="4781550" cy="3586162"/>
          </a:xfrm>
          <a:ln cap="flat"/>
        </p:spPr>
      </p:sp>
    </p:spTree>
    <p:extLst>
      <p:ext uri="{BB962C8B-B14F-4D97-AF65-F5344CB8AC3E}">
        <p14:creationId xmlns:p14="http://schemas.microsoft.com/office/powerpoint/2010/main" val="36885502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w="9525">
              <a:noFill/>
              <a:miter lim="800000"/>
              <a:headEnd/>
              <a:tailEnd/>
            </a:ln>
            <a:effectLst/>
          </p:spPr>
          <p:txBody>
            <a:bodyPr wrap="none" anchor="ctr"/>
            <a:lstStyle/>
            <a:p>
              <a:pPr algn="ctr">
                <a:defRPr/>
              </a:pPr>
              <a:endParaRPr lang="en-US" sz="2400" dirty="0">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p:spPr>
            <p:txBody>
              <a:bodyPr/>
              <a:lstStyle/>
              <a:p>
                <a:pPr>
                  <a:defRPr/>
                </a:pPr>
                <a:endParaRPr lang="en-US" dirty="0"/>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p:spPr>
            <p:txBody>
              <a:bodyPr/>
              <a:lstStyle/>
              <a:p>
                <a:pPr>
                  <a:defRPr/>
                </a:pPr>
                <a:endParaRPr lang="en-US" dirty="0"/>
              </a:p>
            </p:txBody>
          </p:sp>
        </p:grpSp>
      </p:grpSp>
      <p:pic>
        <p:nvPicPr>
          <p:cNvPr id="13" name="Picture 16" descr="leadershipkey"/>
          <p:cNvPicPr>
            <a:picLocks noChangeAspect="1" noChangeArrowheads="1"/>
          </p:cNvPicPr>
          <p:nvPr userDrawn="1"/>
        </p:nvPicPr>
        <p:blipFill>
          <a:blip r:embed="rId2" cstate="print"/>
          <a:srcRect/>
          <a:stretch>
            <a:fillRect/>
          </a:stretch>
        </p:blipFill>
        <p:spPr bwMode="auto">
          <a:xfrm>
            <a:off x="0" y="0"/>
            <a:ext cx="2057400" cy="1409700"/>
          </a:xfrm>
          <a:prstGeom prst="rect">
            <a:avLst/>
          </a:prstGeom>
          <a:noFill/>
          <a:ln w="9525">
            <a:noFill/>
            <a:miter lim="800000"/>
            <a:headEnd/>
            <a:tailEnd/>
          </a:ln>
        </p:spPr>
      </p:pic>
      <p:sp>
        <p:nvSpPr>
          <p:cNvPr id="35851" name="Rectangle 11"/>
          <p:cNvSpPr>
            <a:spLocks noGrp="1" noChangeArrowheads="1"/>
          </p:cNvSpPr>
          <p:nvPr>
            <p:ph type="ctrTitle"/>
          </p:nvPr>
        </p:nvSpPr>
        <p:spPr>
          <a:xfrm>
            <a:off x="2057400" y="1143000"/>
            <a:ext cx="6629400" cy="2209800"/>
          </a:xfrm>
        </p:spPr>
        <p:txBody>
          <a:bodyPr/>
          <a:lstStyle>
            <a:lvl1pPr>
              <a:defRPr sz="4800"/>
            </a:lvl1pPr>
          </a:lstStyle>
          <a:p>
            <a:r>
              <a:rPr lang="en-US"/>
              <a:t>Click to edit Master title style</a:t>
            </a:r>
          </a:p>
        </p:txBody>
      </p:sp>
      <p:sp>
        <p:nvSpPr>
          <p:cNvPr id="35852"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r>
              <a:rPr lang="en-US"/>
              <a:t>Click to edit Master subtitle style</a:t>
            </a:r>
          </a:p>
        </p:txBody>
      </p:sp>
      <p:sp>
        <p:nvSpPr>
          <p:cNvPr id="14"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dirty="0"/>
          </a:p>
        </p:txBody>
      </p:sp>
      <p:sp>
        <p:nvSpPr>
          <p:cNvPr id="15"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dirty="0"/>
          </a:p>
        </p:txBody>
      </p:sp>
      <p:sp>
        <p:nvSpPr>
          <p:cNvPr id="16" name="Rectangle 15"/>
          <p:cNvSpPr>
            <a:spLocks noGrp="1" noChangeArrowheads="1"/>
          </p:cNvSpPr>
          <p:nvPr>
            <p:ph type="sldNum" sz="quarter" idx="12"/>
          </p:nvPr>
        </p:nvSpPr>
        <p:spPr/>
        <p:txBody>
          <a:bodyPr/>
          <a:lstStyle>
            <a:lvl1pPr>
              <a:defRPr/>
            </a:lvl1pPr>
          </a:lstStyle>
          <a:p>
            <a:pPr>
              <a:defRPr/>
            </a:pPr>
            <a:fld id="{4C9C1817-A1C8-426A-BD12-F99E444302B5}"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B01BA4DF-7133-4C68-A3AB-E9F06C6DEDF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6861D927-D0B0-401D-BE76-72D020EACF25}"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6196013" cy="762000"/>
          </a:xfrm>
        </p:spPr>
        <p:txBody>
          <a:bodyPr/>
          <a:lstStyle/>
          <a:p>
            <a:r>
              <a:rPr lang="en-US"/>
              <a:t>Click to edit Master title style</a:t>
            </a:r>
          </a:p>
        </p:txBody>
      </p:sp>
      <p:sp>
        <p:nvSpPr>
          <p:cNvPr id="3" name="Text Placeholder 2"/>
          <p:cNvSpPr>
            <a:spLocks noGrp="1"/>
          </p:cNvSpPr>
          <p:nvPr>
            <p:ph type="body" sz="half" idx="1"/>
          </p:nvPr>
        </p:nvSpPr>
        <p:spPr>
          <a:xfrm>
            <a:off x="1905000" y="1524000"/>
            <a:ext cx="33528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410200" y="1524000"/>
            <a:ext cx="3352800" cy="4343400"/>
          </a:xfrm>
        </p:spPr>
        <p:txBody>
          <a:bodyPr/>
          <a:lstStyle/>
          <a:p>
            <a:endParaRPr lang="en-US" dirty="0"/>
          </a:p>
        </p:txBody>
      </p:sp>
      <p:sp>
        <p:nvSpPr>
          <p:cNvPr id="5" name="Footer Placeholder 4"/>
          <p:cNvSpPr>
            <a:spLocks noGrp="1"/>
          </p:cNvSpPr>
          <p:nvPr>
            <p:ph type="ftr" sz="quarter" idx="10"/>
          </p:nvPr>
        </p:nvSpPr>
        <p:spPr>
          <a:xfrm>
            <a:off x="3733800" y="6172200"/>
            <a:ext cx="2019300" cy="441325"/>
          </a:xfrm>
        </p:spPr>
        <p:txBody>
          <a:bodyPr/>
          <a:lstStyle>
            <a:lvl1pPr>
              <a:defRPr/>
            </a:lvl1pPr>
          </a:lstStyle>
          <a:p>
            <a:fld id="{50E71E60-E8E9-4D37-9457-591A5772A579}"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76400" y="0"/>
            <a:ext cx="6196013" cy="762000"/>
          </a:xfrm>
        </p:spPr>
        <p:txBody>
          <a:bodyPr/>
          <a:lstStyle/>
          <a:p>
            <a:r>
              <a:rPr lang="en-US"/>
              <a:t>Click to edit Master title style</a:t>
            </a:r>
          </a:p>
        </p:txBody>
      </p:sp>
      <p:sp>
        <p:nvSpPr>
          <p:cNvPr id="3" name="Text Placeholder 2"/>
          <p:cNvSpPr>
            <a:spLocks noGrp="1"/>
          </p:cNvSpPr>
          <p:nvPr>
            <p:ph type="body" sz="half" idx="1"/>
          </p:nvPr>
        </p:nvSpPr>
        <p:spPr>
          <a:xfrm>
            <a:off x="1905000" y="1524000"/>
            <a:ext cx="33528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524000"/>
            <a:ext cx="33528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3733800" y="6172200"/>
            <a:ext cx="2019300" cy="441325"/>
          </a:xfrm>
        </p:spPr>
        <p:txBody>
          <a:bodyPr/>
          <a:lstStyle>
            <a:lvl1pPr>
              <a:defRPr/>
            </a:lvl1pPr>
          </a:lstStyle>
          <a:p>
            <a:fld id="{4EBAE426-B2E8-4E0F-AA0A-3AB3598D91E9}"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Right Triangle 2"/>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grpSp>
        <p:nvGrpSpPr>
          <p:cNvPr id="2" name="Group 16"/>
          <p:cNvGrpSpPr>
            <a:grpSpLocks/>
          </p:cNvGrpSpPr>
          <p:nvPr/>
        </p:nvGrpSpPr>
        <p:grpSpPr bwMode="auto">
          <a:xfrm>
            <a:off x="-3175" y="4953000"/>
            <a:ext cx="9147175" cy="1911350"/>
            <a:chOff x="-3765" y="4832896"/>
            <a:chExt cx="9147765" cy="2032192"/>
          </a:xfrm>
        </p:grpSpPr>
        <p:sp>
          <p:nvSpPr>
            <p:cNvPr id="5" name="Freeform 4"/>
            <p:cNvSpPr>
              <a:spLocks/>
            </p:cNvSpPr>
            <p:nvPr/>
          </p:nvSpPr>
          <p:spPr bwMode="auto">
            <a:xfrm>
              <a:off x="1687032" y="4832896"/>
              <a:ext cx="7456968" cy="51817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dirty="0"/>
            </a:p>
          </p:txBody>
        </p:sp>
        <p:sp>
          <p:nvSpPr>
            <p:cNvPr id="6" name="Freeform 5"/>
            <p:cNvSpPr>
              <a:spLocks/>
            </p:cNvSpPr>
            <p:nvPr/>
          </p:nvSpPr>
          <p:spPr bwMode="auto">
            <a:xfrm>
              <a:off x="35926" y="5135025"/>
              <a:ext cx="9108074" cy="838869"/>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a:lstStyle/>
            <a:p>
              <a:pPr>
                <a:defRPr/>
              </a:pPr>
              <a:endParaRPr lang="en-US" dirty="0"/>
            </a:p>
          </p:txBody>
        </p:sp>
        <p:sp>
          <p:nvSpPr>
            <p:cNvPr id="7" name="Freeform 6"/>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p>
          </p:txBody>
        </p:sp>
        <p:cxnSp>
          <p:nvCxnSpPr>
            <p:cNvPr id="8" name="Straight Connector 7"/>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pic>
        <p:nvPicPr>
          <p:cNvPr id="9" name="Picture 58"/>
          <p:cNvPicPr>
            <a:picLocks noChangeAspect="1" noChangeArrowheads="1"/>
          </p:cNvPicPr>
          <p:nvPr userDrawn="1"/>
        </p:nvPicPr>
        <p:blipFill>
          <a:blip r:embed="rId3" cstate="print"/>
          <a:srcRect/>
          <a:stretch>
            <a:fillRect/>
          </a:stretch>
        </p:blipFill>
        <p:spPr bwMode="auto">
          <a:xfrm>
            <a:off x="3276600" y="2590800"/>
            <a:ext cx="1905000" cy="1905000"/>
          </a:xfrm>
          <a:prstGeom prst="rect">
            <a:avLst/>
          </a:prstGeom>
          <a:noFill/>
          <a:ln w="9525">
            <a:noFill/>
            <a:miter lim="800000"/>
            <a:headEnd/>
            <a:tailEnd/>
          </a:ln>
        </p:spPr>
      </p:pic>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dirty="0"/>
              <a:t>Click to edit Master subtitle style</a:t>
            </a:r>
          </a:p>
        </p:txBody>
      </p:sp>
      <p:sp>
        <p:nvSpPr>
          <p:cNvPr id="10" name="Date Placeholder 29"/>
          <p:cNvSpPr>
            <a:spLocks noGrp="1"/>
          </p:cNvSpPr>
          <p:nvPr>
            <p:ph type="dt" sz="half" idx="10"/>
          </p:nvPr>
        </p:nvSpPr>
        <p:spPr/>
        <p:txBody>
          <a:bodyPr/>
          <a:lstStyle>
            <a:lvl1pPr>
              <a:defRPr>
                <a:solidFill>
                  <a:srgbClr val="FFFFFF"/>
                </a:solidFill>
              </a:defRPr>
            </a:lvl1pPr>
            <a:extLst/>
          </a:lstStyle>
          <a:p>
            <a:pPr>
              <a:defRPr/>
            </a:pPr>
            <a:endParaRPr lang="en-US" dirty="0"/>
          </a:p>
        </p:txBody>
      </p:sp>
      <p:sp>
        <p:nvSpPr>
          <p:cNvPr id="11" name="Footer Placeholder 18"/>
          <p:cNvSpPr>
            <a:spLocks noGrp="1"/>
          </p:cNvSpPr>
          <p:nvPr>
            <p:ph type="ftr" sz="quarter" idx="11"/>
          </p:nvPr>
        </p:nvSpPr>
        <p:spPr/>
        <p:txBody>
          <a:bodyPr/>
          <a:lstStyle>
            <a:lvl1pPr>
              <a:defRPr>
                <a:solidFill>
                  <a:schemeClr val="accent1">
                    <a:tint val="20000"/>
                  </a:schemeClr>
                </a:solidFill>
              </a:defRPr>
            </a:lvl1pPr>
            <a:extLst/>
          </a:lstStyle>
          <a:p>
            <a:pPr>
              <a:defRPr/>
            </a:pPr>
            <a:endParaRPr lang="en-US" dirty="0"/>
          </a:p>
        </p:txBody>
      </p:sp>
      <p:sp>
        <p:nvSpPr>
          <p:cNvPr id="12" name="Slide Number Placeholder 26"/>
          <p:cNvSpPr>
            <a:spLocks noGrp="1"/>
          </p:cNvSpPr>
          <p:nvPr>
            <p:ph type="sldNum" sz="quarter" idx="12"/>
          </p:nvPr>
        </p:nvSpPr>
        <p:spPr/>
        <p:txBody>
          <a:bodyPr/>
          <a:lstStyle>
            <a:lvl1pPr>
              <a:defRPr>
                <a:solidFill>
                  <a:srgbClr val="FFFFFF"/>
                </a:solidFill>
              </a:defRPr>
            </a:lvl1pPr>
            <a:extLst/>
          </a:lstStyle>
          <a:p>
            <a:pPr>
              <a:defRPr/>
            </a:pPr>
            <a:fld id="{3F6D9C55-C0D4-4961-B7A8-D209A70D1508}"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1"/>
            <a:ext cx="7335441" cy="6804025"/>
          </a:xfrm>
          <a:solidFill>
            <a:schemeClr val="bg1">
              <a:lumMod val="85000"/>
            </a:schemeClr>
          </a:solidFill>
        </p:spPr>
        <p:txBody>
          <a:bodyPr tIns="1728000" anchor="t"/>
          <a:lstStyle>
            <a:lvl1pPr marL="0" indent="0" algn="ctr">
              <a:buNone/>
              <a:defRPr sz="900" i="1">
                <a:latin typeface="Times New Roman" panose="02020603050405020304" pitchFamily="18" charset="0"/>
                <a:cs typeface="Times New Roman" panose="02020603050405020304" pitchFamily="18" charset="0"/>
              </a:defRPr>
            </a:lvl1pPr>
          </a:lstStyle>
          <a:p>
            <a:r>
              <a:rPr lang="en-US" noProof="0" dirty="0"/>
              <a:t>Insert or Drag and Drop 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2400300" y="2811054"/>
            <a:ext cx="6743700" cy="1261295"/>
          </a:xfrm>
          <a:solidFill>
            <a:schemeClr val="bg1"/>
          </a:solidFill>
        </p:spPr>
        <p:txBody>
          <a:bodyPr vert="horz" lIns="180000" tIns="180000" rIns="252000" bIns="180000" rtlCol="0" anchor="t">
            <a:noAutofit/>
          </a:bodyPr>
          <a:lstStyle>
            <a:lvl1pPr algn="r">
              <a:defRPr lang="en-ZA" sz="4500" b="1" spc="-225" dirty="0"/>
            </a:lvl1pPr>
          </a:lstStyle>
          <a:p>
            <a:pPr lvl="0" algn="r"/>
            <a:r>
              <a:rPr lang="en-US" noProof="0"/>
              <a:t>Click to edit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2400300" y="4061040"/>
            <a:ext cx="4935141" cy="580921"/>
          </a:xfrm>
          <a:solidFill>
            <a:schemeClr val="tx1">
              <a:alpha val="80000"/>
            </a:schemeClr>
          </a:solidFill>
        </p:spPr>
        <p:txBody>
          <a:bodyPr vert="horz" lIns="180000" tIns="180000" rIns="180000" bIns="180000" rtlCol="0">
            <a:noAutofit/>
          </a:bodyPr>
          <a:lstStyle>
            <a:lvl1pPr marL="0" indent="0" algn="r">
              <a:buNone/>
              <a:defRPr lang="en-ZA" dirty="0">
                <a:solidFill>
                  <a:schemeClr val="bg1"/>
                </a:solidFill>
              </a:defRPr>
            </a:lvl1pPr>
          </a:lstStyle>
          <a:p>
            <a:pPr marL="200025" lvl="0" indent="-200025" algn="ctr"/>
            <a:r>
              <a:rPr lang="en-US" noProof="0"/>
              <a:t>Click to edit Master subtitle style</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7335078" y="6803351"/>
            <a:ext cx="1484923"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7335078"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8820000" y="6803351"/>
            <a:ext cx="324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51DD44D8-4A8F-4693-B90A-166855B29D25}"/>
              </a:ext>
            </a:extLst>
          </p:cNvPr>
          <p:cNvSpPr/>
          <p:nvPr userDrawn="1"/>
        </p:nvSpPr>
        <p:spPr>
          <a:xfrm>
            <a:off x="7335441" y="2698612"/>
            <a:ext cx="1808559" cy="1148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112492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hasCustomPrompt="1"/>
          </p:nvPr>
        </p:nvSpPr>
        <p:spPr/>
        <p:txBody>
          <a:bodyPr/>
          <a:lstStyle>
            <a:lvl1pPr>
              <a:defRPr>
                <a:solidFill>
                  <a:schemeClr val="tx1">
                    <a:lumMod val="75000"/>
                    <a:lumOff val="25000"/>
                  </a:schemeClr>
                </a:solidFill>
              </a:defRPr>
            </a:lvl1pPr>
          </a:lstStyle>
          <a:p>
            <a:r>
              <a:rPr lang="en-US" noProof="0"/>
              <a:t>Click to edit page title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p:nvPr>
        </p:nvSpPr>
        <p:spPr/>
        <p:txBody>
          <a:bodyPr/>
          <a:lstStyle>
            <a:lvl1pPr>
              <a:defRPr b="1">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C8DE0AAD-6FBD-416B-A91A-21F2B737919E}"/>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001885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400" y="277813"/>
            <a:ext cx="6629400" cy="1143000"/>
          </a:xfrm>
        </p:spPr>
        <p:txBody>
          <a:bodyPr/>
          <a:lstStyle>
            <a:lvl1pPr>
              <a:defRPr sz="3600" b="1">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1FBDCA9E-FB2F-4163-9060-F69FA53963A9}"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48D6C927-11A6-4002-8265-479947CF21B8}"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057400" y="277813"/>
            <a:ext cx="6629400" cy="1143000"/>
          </a:xfrm>
        </p:spPr>
        <p:txBody>
          <a:bodyPr/>
          <a:lstStyle>
            <a:lvl1pPr>
              <a:defRPr sz="3600" b="1">
                <a:latin typeface="+mn-lt"/>
              </a:defRPr>
            </a:lvl1pPr>
          </a:lstStyle>
          <a:p>
            <a:r>
              <a:rPr lang="en-US" dirty="0"/>
              <a:t>Click to edit Master title style</a:t>
            </a:r>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DB2EAEC6-6AC2-4DDA-BED0-B5726E6C051D}"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a:lvl1pPr>
          </a:lstStyle>
          <a:p>
            <a:pPr>
              <a:defRPr/>
            </a:pPr>
            <a:fld id="{03C13319-BBA0-4EA9-90CA-5D35469AE459}"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a:lvl1pPr>
          </a:lstStyle>
          <a:p>
            <a:pPr>
              <a:defRPr/>
            </a:pPr>
            <a:fld id="{F7AB1667-F417-436F-B7DF-4D11EDF1A4E5}"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a:lvl1pPr>
          </a:lstStyle>
          <a:p>
            <a:pPr>
              <a:defRPr/>
            </a:pPr>
            <a:fld id="{B4885FBA-817F-49A1-8F31-15EDD808F6DA}"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075DFA61-0E0F-417D-B041-702591D18E6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6F62EBCE-3D2C-42A0-860A-ECACC70E546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686800" cy="4876800"/>
            <a:chOff x="0" y="0"/>
            <a:chExt cx="5472" cy="3072"/>
          </a:xfrm>
        </p:grpSpPr>
        <p:sp>
          <p:nvSpPr>
            <p:cNvPr id="34819" name="Rectangle 3"/>
            <p:cNvSpPr>
              <a:spLocks noChangeArrowheads="1"/>
            </p:cNvSpPr>
            <p:nvPr/>
          </p:nvSpPr>
          <p:spPr bwMode="auto">
            <a:xfrm>
              <a:off x="0" y="0"/>
              <a:ext cx="384" cy="3072"/>
            </a:xfrm>
            <a:prstGeom prst="rect">
              <a:avLst/>
            </a:prstGeom>
            <a:solidFill>
              <a:schemeClr val="accent1"/>
            </a:solidFill>
            <a:ln w="9525">
              <a:noFill/>
              <a:miter lim="800000"/>
              <a:headEnd/>
              <a:tailEnd/>
            </a:ln>
            <a:effectLst/>
          </p:spPr>
          <p:txBody>
            <a:bodyPr wrap="none" anchor="ctr"/>
            <a:lstStyle/>
            <a:p>
              <a:pPr algn="ctr">
                <a:defRPr/>
              </a:pPr>
              <a:endParaRPr lang="en-US" sz="2400" dirty="0">
                <a:latin typeface="Times New Roman" pitchFamily="18" charset="0"/>
              </a:endParaRPr>
            </a:p>
          </p:txBody>
        </p:sp>
        <p:grpSp>
          <p:nvGrpSpPr>
            <p:cNvPr id="1036" name="Group 4"/>
            <p:cNvGrpSpPr>
              <a:grpSpLocks/>
            </p:cNvGrpSpPr>
            <p:nvPr/>
          </p:nvGrpSpPr>
          <p:grpSpPr bwMode="auto">
            <a:xfrm>
              <a:off x="240" y="893"/>
              <a:ext cx="5232" cy="115"/>
              <a:chOff x="240" y="893"/>
              <a:chExt cx="5232" cy="115"/>
            </a:xfrm>
          </p:grpSpPr>
          <p:sp>
            <p:nvSpPr>
              <p:cNvPr id="34821" name="Rectangle 5"/>
              <p:cNvSpPr>
                <a:spLocks noChangeArrowheads="1"/>
              </p:cNvSpPr>
              <p:nvPr/>
            </p:nvSpPr>
            <p:spPr bwMode="auto">
              <a:xfrm>
                <a:off x="4320" y="893"/>
                <a:ext cx="1152" cy="115"/>
              </a:xfrm>
              <a:prstGeom prst="rect">
                <a:avLst/>
              </a:prstGeom>
              <a:solidFill>
                <a:schemeClr val="folHlink"/>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34822" name="Line 6"/>
              <p:cNvSpPr>
                <a:spLocks noChangeShapeType="1"/>
              </p:cNvSpPr>
              <p:nvPr/>
            </p:nvSpPr>
            <p:spPr bwMode="auto">
              <a:xfrm>
                <a:off x="240" y="941"/>
                <a:ext cx="5232" cy="0"/>
              </a:xfrm>
              <a:prstGeom prst="line">
                <a:avLst/>
              </a:prstGeom>
              <a:noFill/>
              <a:ln w="19050">
                <a:solidFill>
                  <a:schemeClr val="bg2"/>
                </a:solidFill>
                <a:round/>
                <a:headEnd/>
                <a:tailEnd/>
              </a:ln>
              <a:effectLst/>
            </p:spPr>
            <p:txBody>
              <a:bodyPr/>
              <a:lstStyle/>
              <a:p>
                <a:pPr>
                  <a:defRPr/>
                </a:pPr>
                <a:endParaRPr lang="en-US" dirty="0"/>
              </a:p>
            </p:txBody>
          </p:sp>
        </p:grpSp>
      </p:grpSp>
      <p:sp>
        <p:nvSpPr>
          <p:cNvPr id="1027" name="Rectangle 7"/>
          <p:cNvSpPr>
            <a:spLocks noGrp="1" noChangeArrowheads="1"/>
          </p:cNvSpPr>
          <p:nvPr>
            <p:ph type="title"/>
          </p:nvPr>
        </p:nvSpPr>
        <p:spPr bwMode="auto">
          <a:xfrm>
            <a:off x="914400" y="2778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914400" y="1600200"/>
            <a:ext cx="77724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5" name="Rectangle 9"/>
          <p:cNvSpPr>
            <a:spLocks noGrp="1" noChangeArrowheads="1"/>
          </p:cNvSpPr>
          <p:nvPr>
            <p:ph type="dt" sz="half" idx="2"/>
          </p:nvPr>
        </p:nvSpPr>
        <p:spPr bwMode="auto">
          <a:xfrm>
            <a:off x="914400" y="6251575"/>
            <a:ext cx="1981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lvl1pPr>
          </a:lstStyle>
          <a:p>
            <a:pPr>
              <a:defRPr/>
            </a:pPr>
            <a:endParaRPr lang="en-US" dirty="0"/>
          </a:p>
        </p:txBody>
      </p:sp>
      <p:sp>
        <p:nvSpPr>
          <p:cNvPr id="34826" name="Rectangle 10"/>
          <p:cNvSpPr>
            <a:spLocks noGrp="1" noChangeArrowheads="1"/>
          </p:cNvSpPr>
          <p:nvPr>
            <p:ph type="ftr" sz="quarter" idx="3"/>
          </p:nvPr>
        </p:nvSpPr>
        <p:spPr bwMode="auto">
          <a:xfrm>
            <a:off x="3352800" y="624840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dirty="0"/>
          </a:p>
        </p:txBody>
      </p:sp>
      <p:sp>
        <p:nvSpPr>
          <p:cNvPr id="34827" name="Rectangle 11"/>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fld id="{505EDE71-A626-4646-BBA9-C4DB5D41D8D6}" type="slidenum">
              <a:rPr lang="en-US"/>
              <a:pPr>
                <a:defRPr/>
              </a:pPr>
              <a:t>‹#›</a:t>
            </a:fld>
            <a:endParaRPr lang="en-US" dirty="0"/>
          </a:p>
        </p:txBody>
      </p:sp>
      <p:sp>
        <p:nvSpPr>
          <p:cNvPr id="34828" name="Line 12"/>
          <p:cNvSpPr>
            <a:spLocks noChangeShapeType="1"/>
          </p:cNvSpPr>
          <p:nvPr/>
        </p:nvSpPr>
        <p:spPr bwMode="auto">
          <a:xfrm>
            <a:off x="0" y="4876800"/>
            <a:ext cx="609600" cy="0"/>
          </a:xfrm>
          <a:prstGeom prst="line">
            <a:avLst/>
          </a:prstGeom>
          <a:noFill/>
          <a:ln w="44450">
            <a:solidFill>
              <a:schemeClr val="bg2"/>
            </a:solidFill>
            <a:round/>
            <a:headEnd/>
            <a:tailEnd/>
          </a:ln>
          <a:effectLst/>
        </p:spPr>
        <p:txBody>
          <a:bodyPr/>
          <a:lstStyle/>
          <a:p>
            <a:pPr>
              <a:defRPr/>
            </a:pPr>
            <a:endParaRPr lang="en-US" dirty="0"/>
          </a:p>
        </p:txBody>
      </p:sp>
      <p:pic>
        <p:nvPicPr>
          <p:cNvPr id="1033" name="Picture 13" descr="leadershipkey"/>
          <p:cNvPicPr>
            <a:picLocks noChangeAspect="1" noChangeArrowheads="1"/>
          </p:cNvPicPr>
          <p:nvPr userDrawn="1"/>
        </p:nvPicPr>
        <p:blipFill>
          <a:blip r:embed="rId18" cstate="print"/>
          <a:srcRect/>
          <a:stretch>
            <a:fillRect/>
          </a:stretch>
        </p:blipFill>
        <p:spPr bwMode="auto">
          <a:xfrm>
            <a:off x="0" y="0"/>
            <a:ext cx="2057400" cy="1524000"/>
          </a:xfrm>
          <a:prstGeom prst="rect">
            <a:avLst/>
          </a:prstGeom>
          <a:noFill/>
          <a:ln w="9525">
            <a:noFill/>
            <a:miter lim="800000"/>
            <a:headEnd/>
            <a:tailEnd/>
          </a:ln>
        </p:spPr>
      </p:pic>
      <p:pic>
        <p:nvPicPr>
          <p:cNvPr id="2" name="Picture 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543800" y="5407025"/>
            <a:ext cx="1447800" cy="1447800"/>
          </a:xfrm>
          <a:prstGeom prst="rect">
            <a:avLst/>
          </a:prstGeom>
        </p:spPr>
      </p:pic>
    </p:spTree>
  </p:cSld>
  <p:clrMap bg1="lt1" tx1="dk1" bg2="lt2" tx2="dk2" accent1="accent1" accent2="accent2" accent3="accent3" accent4="accent4" accent5="accent5" accent6="accent6" hlink="hlink" folHlink="folHlink"/>
  <p:sldLayoutIdLst>
    <p:sldLayoutId id="2147483702"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3" r:id="rId12"/>
    <p:sldLayoutId id="2147483704" r:id="rId13"/>
    <p:sldLayoutId id="2147483705" r:id="rId14"/>
    <p:sldLayoutId id="2147483706" r:id="rId15"/>
    <p:sldLayoutId id="2147483707" r:id="rId16"/>
  </p:sldLayoutIdLst>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5.jpeg"/><Relationship Id="rId1" Type="http://schemas.openxmlformats.org/officeDocument/2006/relationships/slideLayout" Target="../slideLayouts/slideLayout16.xml"/></Relationships>
</file>

<file path=ppt/slides/_rels/slide12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youtu.be/YVMBJ9kvl2g"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3" Type="http://schemas.openxmlformats.org/officeDocument/2006/relationships/hyperlink" Target="https://bigprogramandplanning.jessllc.org/" TargetMode="External"/><Relationship Id="rId2" Type="http://schemas.openxmlformats.org/officeDocument/2006/relationships/hyperlink" Target="mailto:bigprogramandplanning@gmail.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mailto:JDReeves4@aol.com?subject=Inquiry"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a:xfrm>
            <a:off x="1447800" y="4419600"/>
            <a:ext cx="6934200" cy="1066800"/>
          </a:xfrm>
        </p:spPr>
        <p:txBody>
          <a:bodyPr/>
          <a:lstStyle/>
          <a:p>
            <a:pPr algn="ctr"/>
            <a:r>
              <a:rPr lang="en-US" sz="4400" b="1" dirty="0">
                <a:latin typeface="Arial" pitchFamily="34" charset="0"/>
                <a:cs typeface="Arial" pitchFamily="34" charset="0"/>
              </a:rPr>
              <a:t>Officer Leadership Training</a:t>
            </a:r>
          </a:p>
        </p:txBody>
      </p:sp>
      <p:sp>
        <p:nvSpPr>
          <p:cNvPr id="251907" name="Rectangle 3"/>
          <p:cNvSpPr>
            <a:spLocks noGrp="1" noChangeArrowheads="1"/>
          </p:cNvSpPr>
          <p:nvPr>
            <p:ph type="subTitle" idx="1"/>
          </p:nvPr>
        </p:nvSpPr>
        <p:spPr>
          <a:xfrm>
            <a:off x="2057400" y="28575"/>
            <a:ext cx="6781800" cy="651808"/>
          </a:xfrm>
          <a:noFill/>
          <a:ln/>
        </p:spPr>
        <p:txBody>
          <a:bodyPr/>
          <a:lstStyle/>
          <a:p>
            <a:pPr algn="ctr"/>
            <a:r>
              <a:rPr lang="en-US" sz="3600" b="1" dirty="0"/>
              <a:t>BLACKS IN GOVERNMENT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838200"/>
            <a:ext cx="2590800" cy="2590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fld id="{55E189CC-A704-4903-88DD-A2A8519AD05F}" type="slidenum">
              <a:rPr lang="en-US"/>
              <a:pPr/>
              <a:t>10</a:t>
            </a:fld>
            <a:endParaRPr lang="en-US" dirty="0"/>
          </a:p>
        </p:txBody>
      </p:sp>
      <p:sp>
        <p:nvSpPr>
          <p:cNvPr id="260098" name="Rectangle 2"/>
          <p:cNvSpPr>
            <a:spLocks noGrp="1" noChangeArrowheads="1"/>
          </p:cNvSpPr>
          <p:nvPr>
            <p:ph type="title"/>
          </p:nvPr>
        </p:nvSpPr>
        <p:spPr>
          <a:xfrm>
            <a:off x="2133600" y="228600"/>
            <a:ext cx="6248400" cy="1143000"/>
          </a:xfrm>
        </p:spPr>
        <p:txBody>
          <a:bodyPr/>
          <a:lstStyle/>
          <a:p>
            <a:pPr algn="ctr"/>
            <a:r>
              <a:rPr lang="en-US" sz="3200" b="1" dirty="0"/>
              <a:t>Goals and Objectives (cont)</a:t>
            </a:r>
            <a:endParaRPr lang="en-US" b="1" dirty="0">
              <a:latin typeface="Garamond" pitchFamily="18" charset="0"/>
            </a:endParaRPr>
          </a:p>
        </p:txBody>
      </p:sp>
      <p:sp>
        <p:nvSpPr>
          <p:cNvPr id="260099" name="Rectangle 3"/>
          <p:cNvSpPr>
            <a:spLocks noGrp="1" noChangeArrowheads="1"/>
          </p:cNvSpPr>
          <p:nvPr>
            <p:ph type="body" idx="1"/>
          </p:nvPr>
        </p:nvSpPr>
        <p:spPr/>
        <p:txBody>
          <a:bodyPr/>
          <a:lstStyle/>
          <a:p>
            <a:r>
              <a:rPr lang="en-US" sz="2800" b="1" dirty="0"/>
              <a:t>Establish a mechanism for the gathering and dissemination of information</a:t>
            </a:r>
          </a:p>
          <a:p>
            <a:pPr>
              <a:buFont typeface="Wingdings" pitchFamily="2" charset="2"/>
              <a:buNone/>
            </a:pPr>
            <a:endParaRPr lang="en-US" sz="2800" b="1" dirty="0"/>
          </a:p>
          <a:p>
            <a:r>
              <a:rPr lang="en-US" sz="2800" b="1" dirty="0"/>
              <a:t>Provide a nonpartisan platform on major issues of local, regional and national significance affecting Blacks in government</a:t>
            </a:r>
            <a:endParaRPr lang="en-US" b="1" dirty="0">
              <a:latin typeface="Garamond" pitchFamily="18" charset="0"/>
            </a:endParaRPr>
          </a:p>
          <a:p>
            <a:endParaRPr lang="en-US" dirty="0">
              <a:latin typeface="Garamond"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0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6009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099"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9E799628-0232-4A6D-91B3-42C00003B733}"/>
              </a:ext>
            </a:extLst>
          </p:cNvPr>
          <p:cNvSpPr>
            <a:spLocks noGrp="1" noChangeArrowheads="1"/>
          </p:cNvSpPr>
          <p:nvPr>
            <p:ph idx="1"/>
          </p:nvPr>
        </p:nvSpPr>
        <p:spPr>
          <a:xfrm>
            <a:off x="914400" y="1524000"/>
            <a:ext cx="7664450" cy="4343400"/>
          </a:xfrm>
        </p:spPr>
        <p:txBody>
          <a:bodyPr/>
          <a:lstStyle/>
          <a:p>
            <a:pPr eaLnBrk="1" hangingPunct="1">
              <a:lnSpc>
                <a:spcPct val="90000"/>
              </a:lnSpc>
            </a:pPr>
            <a:r>
              <a:rPr lang="en-US" altLang="en-US" sz="2800" dirty="0"/>
              <a:t>Develop a good script or discussion guideline to control the timing and content of the conversation, so the recruiter sticks to the point (Joining BIG!)</a:t>
            </a:r>
          </a:p>
          <a:p>
            <a:pPr eaLnBrk="1" hangingPunct="1">
              <a:lnSpc>
                <a:spcPct val="90000"/>
              </a:lnSpc>
            </a:pPr>
            <a:endParaRPr lang="en-US" altLang="en-US" sz="2800" dirty="0"/>
          </a:p>
          <a:p>
            <a:pPr marL="0" indent="0" eaLnBrk="1" hangingPunct="1">
              <a:lnSpc>
                <a:spcPct val="90000"/>
              </a:lnSpc>
              <a:buNone/>
            </a:pPr>
            <a:r>
              <a:rPr lang="en-US" altLang="en-US" i="1" dirty="0">
                <a:solidFill>
                  <a:srgbClr val="C00000"/>
                </a:solidFill>
              </a:rPr>
              <a:t>Write a 1-minute elevator speech to motivate someone to hear more about BIG</a:t>
            </a:r>
            <a:endParaRPr lang="en-US" altLang="en-US" sz="2800" i="1" dirty="0">
              <a:solidFill>
                <a:srgbClr val="C00000"/>
              </a:solidFill>
            </a:endParaRPr>
          </a:p>
          <a:p>
            <a:pPr eaLnBrk="1" hangingPunct="1">
              <a:lnSpc>
                <a:spcPct val="90000"/>
              </a:lnSpc>
              <a:buFont typeface="Wingdings" panose="05000000000000000000" pitchFamily="2" charset="2"/>
              <a:buNone/>
            </a:pPr>
            <a:endParaRPr lang="en-US" altLang="en-US" sz="2800" dirty="0"/>
          </a:p>
          <a:p>
            <a:pPr eaLnBrk="1" hangingPunct="1"/>
            <a:r>
              <a:rPr lang="en-US" altLang="en-US" sz="2800" dirty="0"/>
              <a:t>Making use of all forms of media has the potential to reach a lot of people in a short space of time;</a:t>
            </a:r>
          </a:p>
        </p:txBody>
      </p:sp>
      <p:sp>
        <p:nvSpPr>
          <p:cNvPr id="152579" name="Rectangle 3">
            <a:extLst>
              <a:ext uri="{FF2B5EF4-FFF2-40B4-BE49-F238E27FC236}">
                <a16:creationId xmlns:a16="http://schemas.microsoft.com/office/drawing/2014/main" id="{92A1F803-E769-4962-A7EA-5899E7D0BCD2}"/>
              </a:ext>
            </a:extLst>
          </p:cNvPr>
          <p:cNvSpPr>
            <a:spLocks noGrp="1" noChangeArrowheads="1"/>
          </p:cNvSpPr>
          <p:nvPr>
            <p:ph type="title"/>
          </p:nvPr>
        </p:nvSpPr>
        <p:spPr>
          <a:xfrm>
            <a:off x="381000" y="685800"/>
            <a:ext cx="8382000" cy="533400"/>
          </a:xfrm>
        </p:spPr>
        <p:txBody>
          <a:bodyPr lIns="91440" tIns="45720" rIns="91440" bIns="45720">
            <a:noAutofit/>
          </a:bodyPr>
          <a:lstStyle/>
          <a:p>
            <a:pPr algn="r" eaLnBrk="1" fontAlgn="auto" hangingPunct="1">
              <a:spcAft>
                <a:spcPts val="0"/>
              </a:spcAft>
              <a:defRPr/>
            </a:pPr>
            <a:r>
              <a:rPr lang="en-US" sz="3600" dirty="0">
                <a:solidFill>
                  <a:schemeClr val="tx1"/>
                </a:solidFill>
                <a:latin typeface="Arial" charset="0"/>
              </a:rPr>
              <a:t>Membership Recruitment</a:t>
            </a:r>
            <a:r>
              <a:rPr lang="en-US" sz="3600" dirty="0">
                <a:solidFill>
                  <a:srgbClr val="CC9900"/>
                </a:solidFill>
                <a:latin typeface="Aristocrat" pitchFamily="2" charset="0"/>
              </a:rPr>
              <a:t> </a:t>
            </a:r>
            <a:endParaRPr lang="en-US" sz="3600" i="1" dirty="0">
              <a:solidFill>
                <a:srgbClr val="CC9900"/>
              </a:solidFill>
              <a:latin typeface="Aristocrat" pitchFamily="2" charset="0"/>
            </a:endParaRPr>
          </a:p>
        </p:txBody>
      </p:sp>
    </p:spTree>
    <p:extLst>
      <p:ext uri="{BB962C8B-B14F-4D97-AF65-F5344CB8AC3E}">
        <p14:creationId xmlns:p14="http://schemas.microsoft.com/office/powerpoint/2010/main" val="2385201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52579"/>
                                        </p:tgtEl>
                                        <p:attrNameLst>
                                          <p:attrName>style.visibility</p:attrName>
                                        </p:attrNameLst>
                                      </p:cBhvr>
                                      <p:to>
                                        <p:strVal val="visible"/>
                                      </p:to>
                                    </p:set>
                                    <p:anim calcmode="lin" valueType="num">
                                      <p:cBhvr>
                                        <p:cTn id="7" dur="1000" fill="hold"/>
                                        <p:tgtEl>
                                          <p:spTgt spid="152579"/>
                                        </p:tgtEl>
                                        <p:attrNameLst>
                                          <p:attrName>ppt_w</p:attrName>
                                        </p:attrNameLst>
                                      </p:cBhvr>
                                      <p:tavLst>
                                        <p:tav tm="0">
                                          <p:val>
                                            <p:fltVal val="0"/>
                                          </p:val>
                                        </p:tav>
                                        <p:tav tm="100000">
                                          <p:val>
                                            <p:strVal val="#ppt_w"/>
                                          </p:val>
                                        </p:tav>
                                      </p:tavLst>
                                    </p:anim>
                                    <p:anim calcmode="lin" valueType="num">
                                      <p:cBhvr>
                                        <p:cTn id="8" dur="1000" fill="hold"/>
                                        <p:tgtEl>
                                          <p:spTgt spid="152579"/>
                                        </p:tgtEl>
                                        <p:attrNameLst>
                                          <p:attrName>ppt_h</p:attrName>
                                        </p:attrNameLst>
                                      </p:cBhvr>
                                      <p:tavLst>
                                        <p:tav tm="0">
                                          <p:val>
                                            <p:fltVal val="0"/>
                                          </p:val>
                                        </p:tav>
                                        <p:tav tm="100000">
                                          <p:val>
                                            <p:strVal val="#ppt_h"/>
                                          </p:val>
                                        </p:tav>
                                      </p:tavLst>
                                    </p:anim>
                                    <p:anim calcmode="lin" valueType="num">
                                      <p:cBhvr>
                                        <p:cTn id="9" dur="1000" fill="hold"/>
                                        <p:tgtEl>
                                          <p:spTgt spid="15257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57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1525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8"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7" name="Rectangle 3">
            <a:extLst>
              <a:ext uri="{FF2B5EF4-FFF2-40B4-BE49-F238E27FC236}">
                <a16:creationId xmlns:a16="http://schemas.microsoft.com/office/drawing/2014/main" id="{9F69736E-F274-4F86-B4CA-F9EFB824A764}"/>
              </a:ext>
            </a:extLst>
          </p:cNvPr>
          <p:cNvSpPr>
            <a:spLocks noGrp="1" noChangeArrowheads="1"/>
          </p:cNvSpPr>
          <p:nvPr>
            <p:ph type="title"/>
          </p:nvPr>
        </p:nvSpPr>
        <p:spPr>
          <a:xfrm>
            <a:off x="1177924" y="685800"/>
            <a:ext cx="7508875" cy="742950"/>
          </a:xfrm>
        </p:spPr>
        <p:txBody>
          <a:bodyPr lIns="91440" tIns="45720" rIns="91440" bIns="45720"/>
          <a:lstStyle/>
          <a:p>
            <a:pPr algn="r" eaLnBrk="1" fontAlgn="auto" hangingPunct="1">
              <a:spcAft>
                <a:spcPts val="0"/>
              </a:spcAft>
              <a:defRPr/>
            </a:pPr>
            <a:r>
              <a:rPr lang="en-US" dirty="0">
                <a:solidFill>
                  <a:schemeClr val="tx1"/>
                </a:solidFill>
                <a:latin typeface="Arial" charset="0"/>
              </a:rPr>
              <a:t>Membership Retention</a:t>
            </a:r>
            <a:endParaRPr lang="en-US" i="1" dirty="0">
              <a:solidFill>
                <a:schemeClr val="tx1"/>
              </a:solidFill>
              <a:latin typeface="Arial" charset="0"/>
            </a:endParaRPr>
          </a:p>
        </p:txBody>
      </p:sp>
      <p:sp>
        <p:nvSpPr>
          <p:cNvPr id="22532" name="Rectangle 4">
            <a:extLst>
              <a:ext uri="{FF2B5EF4-FFF2-40B4-BE49-F238E27FC236}">
                <a16:creationId xmlns:a16="http://schemas.microsoft.com/office/drawing/2014/main" id="{A558154A-BB4A-4C62-BDD6-066161E41118}"/>
              </a:ext>
            </a:extLst>
          </p:cNvPr>
          <p:cNvSpPr>
            <a:spLocks noChangeArrowheads="1"/>
          </p:cNvSpPr>
          <p:nvPr/>
        </p:nvSpPr>
        <p:spPr bwMode="auto">
          <a:xfrm>
            <a:off x="774700" y="1674812"/>
            <a:ext cx="7696200"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4400">
                <a:solidFill>
                  <a:schemeClr val="tx1"/>
                </a:solidFill>
                <a:latin typeface="Times New Roman" panose="02020603050405020304" pitchFamily="18" charset="0"/>
              </a:defRPr>
            </a:lvl1pPr>
            <a:lvl2pPr marL="742950" indent="-285750">
              <a:defRPr sz="4400">
                <a:solidFill>
                  <a:schemeClr val="tx1"/>
                </a:solidFill>
                <a:latin typeface="Times New Roman" panose="02020603050405020304" pitchFamily="18" charset="0"/>
              </a:defRPr>
            </a:lvl2pPr>
            <a:lvl3pPr marL="1143000" indent="-228600">
              <a:defRPr sz="4400">
                <a:solidFill>
                  <a:schemeClr val="tx1"/>
                </a:solidFill>
                <a:latin typeface="Times New Roman" panose="02020603050405020304" pitchFamily="18" charset="0"/>
              </a:defRPr>
            </a:lvl3pPr>
            <a:lvl4pPr marL="1600200" indent="-228600">
              <a:defRPr sz="4400">
                <a:solidFill>
                  <a:schemeClr val="tx1"/>
                </a:solidFill>
                <a:latin typeface="Times New Roman" panose="02020603050405020304" pitchFamily="18" charset="0"/>
              </a:defRPr>
            </a:lvl4pPr>
            <a:lvl5pPr marL="2057400" indent="-22860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marL="457200" indent="-457200" algn="l">
              <a:buClr>
                <a:srgbClr val="82B4A5"/>
              </a:buClr>
              <a:buSzPct val="121000"/>
              <a:buFont typeface="Wingdings" panose="05000000000000000000" pitchFamily="2" charset="2"/>
              <a:buChar char="§"/>
            </a:pPr>
            <a:r>
              <a:rPr lang="en-US" altLang="en-US" sz="2400" dirty="0">
                <a:latin typeface="+mn-lt"/>
              </a:rPr>
              <a:t>Membership retention is the process by which organizations get their members to renew their membership for another year</a:t>
            </a:r>
          </a:p>
          <a:p>
            <a:pPr marL="457200" indent="-457200" algn="l">
              <a:buFont typeface="Wingdings" panose="05000000000000000000" pitchFamily="2" charset="2"/>
              <a:buChar char="§"/>
            </a:pPr>
            <a:endParaRPr lang="en-US" altLang="en-US" sz="2400" b="1" i="1" dirty="0">
              <a:solidFill>
                <a:schemeClr val="accent2"/>
              </a:solidFill>
              <a:latin typeface="+mn-lt"/>
            </a:endParaRPr>
          </a:p>
          <a:p>
            <a:pPr marL="342900" indent="-342900" algn="l" eaLnBrk="1" hangingPunct="1">
              <a:lnSpc>
                <a:spcPct val="90000"/>
              </a:lnSpc>
              <a:buClr>
                <a:srgbClr val="82B4A5"/>
              </a:buClr>
              <a:buSzPct val="125000"/>
              <a:buFont typeface="Wingdings" panose="05000000000000000000" pitchFamily="2" charset="2"/>
              <a:buChar char="§"/>
            </a:pPr>
            <a:r>
              <a:rPr lang="en-US" altLang="en-US" sz="2400" dirty="0">
                <a:latin typeface="+mn-lt"/>
              </a:rPr>
              <a:t>After working hard to recruit new members, it just makes good sense to work hard to keep them</a:t>
            </a:r>
          </a:p>
          <a:p>
            <a:pPr marL="342900" indent="-342900" algn="l" eaLnBrk="1" hangingPunct="1">
              <a:lnSpc>
                <a:spcPct val="90000"/>
              </a:lnSpc>
              <a:buClr>
                <a:srgbClr val="82B4A5"/>
              </a:buClr>
              <a:buSzPct val="125000"/>
              <a:buFont typeface="Wingdings" panose="05000000000000000000" pitchFamily="2" charset="2"/>
              <a:buChar char="§"/>
            </a:pPr>
            <a:endParaRPr lang="en-US" altLang="en-US" sz="2400" dirty="0">
              <a:latin typeface="+mn-lt"/>
            </a:endParaRPr>
          </a:p>
          <a:p>
            <a:pPr marL="342900" indent="-342900" algn="l" eaLnBrk="1" hangingPunct="1">
              <a:lnSpc>
                <a:spcPct val="90000"/>
              </a:lnSpc>
              <a:buClr>
                <a:srgbClr val="82B4A5"/>
              </a:buClr>
              <a:buSzPct val="125000"/>
              <a:buFont typeface="Wingdings" panose="05000000000000000000" pitchFamily="2" charset="2"/>
              <a:buChar char="§"/>
            </a:pPr>
            <a:r>
              <a:rPr lang="en-US" altLang="en-US" sz="2400" dirty="0">
                <a:latin typeface="+mn-lt"/>
              </a:rPr>
              <a:t>A high retention rate allows you to measure the effectiveness of your current programs and services</a:t>
            </a:r>
          </a:p>
          <a:p>
            <a:pPr algn="l"/>
            <a:endParaRPr lang="en-US" altLang="en-US" sz="2400" b="1" i="1" dirty="0">
              <a:solidFill>
                <a:schemeClr val="accent2"/>
              </a:solidFill>
              <a:latin typeface="Arial" panose="020B0604020202020204" pitchFamily="34" charset="0"/>
            </a:endParaRPr>
          </a:p>
        </p:txBody>
      </p:sp>
    </p:spTree>
    <p:extLst>
      <p:ext uri="{BB962C8B-B14F-4D97-AF65-F5344CB8AC3E}">
        <p14:creationId xmlns:p14="http://schemas.microsoft.com/office/powerpoint/2010/main" val="6960139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54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77E563A7-38B7-4DEE-9DBD-DAACDDA69D2A}"/>
              </a:ext>
            </a:extLst>
          </p:cNvPr>
          <p:cNvSpPr>
            <a:spLocks noGrp="1" noChangeArrowheads="1"/>
          </p:cNvSpPr>
          <p:nvPr>
            <p:ph idx="1"/>
          </p:nvPr>
        </p:nvSpPr>
        <p:spPr>
          <a:xfrm>
            <a:off x="762000" y="1752600"/>
            <a:ext cx="8382000" cy="4514850"/>
          </a:xfrm>
        </p:spPr>
        <p:txBody>
          <a:bodyPr/>
          <a:lstStyle/>
          <a:p>
            <a:pPr eaLnBrk="1" hangingPunct="1">
              <a:lnSpc>
                <a:spcPct val="105000"/>
              </a:lnSpc>
              <a:spcAft>
                <a:spcPct val="50000"/>
              </a:spcAft>
            </a:pPr>
            <a:r>
              <a:rPr lang="en-US" altLang="en-US" dirty="0"/>
              <a:t>A high retention rate is actually a good recruitment tool, because it is a great testimonial to your chapter’s ability to retain its members</a:t>
            </a:r>
          </a:p>
        </p:txBody>
      </p:sp>
      <p:sp>
        <p:nvSpPr>
          <p:cNvPr id="155651" name="Rectangle 3">
            <a:extLst>
              <a:ext uri="{FF2B5EF4-FFF2-40B4-BE49-F238E27FC236}">
                <a16:creationId xmlns:a16="http://schemas.microsoft.com/office/drawing/2014/main" id="{84314112-DAA1-4D3B-BC57-B91B9857E71B}"/>
              </a:ext>
            </a:extLst>
          </p:cNvPr>
          <p:cNvSpPr>
            <a:spLocks noGrp="1" noChangeArrowheads="1"/>
          </p:cNvSpPr>
          <p:nvPr>
            <p:ph type="title"/>
          </p:nvPr>
        </p:nvSpPr>
        <p:spPr>
          <a:xfrm>
            <a:off x="1066800" y="685800"/>
            <a:ext cx="7696200" cy="685800"/>
          </a:xfrm>
        </p:spPr>
        <p:txBody>
          <a:bodyPr lIns="91440" tIns="45720" rIns="91440" bIns="45720"/>
          <a:lstStyle/>
          <a:p>
            <a:pPr algn="r" eaLnBrk="1" fontAlgn="auto" hangingPunct="1">
              <a:spcAft>
                <a:spcPts val="0"/>
              </a:spcAft>
              <a:defRPr/>
            </a:pPr>
            <a:r>
              <a:rPr lang="en-US" sz="3600" dirty="0">
                <a:solidFill>
                  <a:schemeClr val="tx1"/>
                </a:solidFill>
                <a:latin typeface="Arial" charset="0"/>
              </a:rPr>
              <a:t>Membership Retention</a:t>
            </a:r>
            <a:endParaRPr lang="en-US" sz="2000" i="1" dirty="0">
              <a:solidFill>
                <a:srgbClr val="CC9900"/>
              </a:solidFill>
              <a:latin typeface="Arial" charset="0"/>
            </a:endParaRPr>
          </a:p>
        </p:txBody>
      </p:sp>
    </p:spTree>
    <p:extLst>
      <p:ext uri="{BB962C8B-B14F-4D97-AF65-F5344CB8AC3E}">
        <p14:creationId xmlns:p14="http://schemas.microsoft.com/office/powerpoint/2010/main" val="24266099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55651"/>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155650"/>
                                        </p:tgtEl>
                                        <p:attrNameLst>
                                          <p:attrName>style.visibility</p:attrName>
                                        </p:attrNameLst>
                                      </p:cBhvr>
                                      <p:to>
                                        <p:strVal val="visible"/>
                                      </p:to>
                                    </p:set>
                                    <p:anim calcmode="lin" valueType="num">
                                      <p:cBhvr>
                                        <p:cTn id="10" dur="1000" fill="hold"/>
                                        <p:tgtEl>
                                          <p:spTgt spid="155650"/>
                                        </p:tgtEl>
                                        <p:attrNameLst>
                                          <p:attrName>ppt_w</p:attrName>
                                        </p:attrNameLst>
                                      </p:cBhvr>
                                      <p:tavLst>
                                        <p:tav tm="0">
                                          <p:val>
                                            <p:fltVal val="0"/>
                                          </p:val>
                                        </p:tav>
                                        <p:tav tm="100000">
                                          <p:val>
                                            <p:strVal val="#ppt_w"/>
                                          </p:val>
                                        </p:tav>
                                      </p:tavLst>
                                    </p:anim>
                                    <p:anim calcmode="lin" valueType="num">
                                      <p:cBhvr>
                                        <p:cTn id="11" dur="1000" fill="hold"/>
                                        <p:tgtEl>
                                          <p:spTgt spid="155650"/>
                                        </p:tgtEl>
                                        <p:attrNameLst>
                                          <p:attrName>ppt_h</p:attrName>
                                        </p:attrNameLst>
                                      </p:cBhvr>
                                      <p:tavLst>
                                        <p:tav tm="0">
                                          <p:val>
                                            <p:fltVal val="0"/>
                                          </p:val>
                                        </p:tav>
                                        <p:tav tm="100000">
                                          <p:val>
                                            <p:strVal val="#ppt_h"/>
                                          </p:val>
                                        </p:tav>
                                      </p:tavLst>
                                    </p:anim>
                                    <p:anim calcmode="lin" valueType="num">
                                      <p:cBhvr>
                                        <p:cTn id="12" dur="1000" fill="hold"/>
                                        <p:tgtEl>
                                          <p:spTgt spid="155650"/>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5565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0"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8576EFF4-6ECA-4F89-8E79-663C04AA56C2}"/>
              </a:ext>
            </a:extLst>
          </p:cNvPr>
          <p:cNvSpPr>
            <a:spLocks noGrp="1" noChangeArrowheads="1"/>
          </p:cNvSpPr>
          <p:nvPr>
            <p:ph idx="1"/>
          </p:nvPr>
        </p:nvSpPr>
        <p:spPr>
          <a:xfrm>
            <a:off x="704850" y="1524000"/>
            <a:ext cx="8001000" cy="4419600"/>
          </a:xfrm>
        </p:spPr>
        <p:txBody>
          <a:bodyPr/>
          <a:lstStyle/>
          <a:p>
            <a:pPr eaLnBrk="1" hangingPunct="1">
              <a:lnSpc>
                <a:spcPct val="105000"/>
              </a:lnSpc>
              <a:spcAft>
                <a:spcPct val="50000"/>
              </a:spcAft>
            </a:pPr>
            <a:r>
              <a:rPr lang="en-US" altLang="en-US" sz="2800" dirty="0"/>
              <a:t>Set retention goals and develop and implement strategies, such as:  </a:t>
            </a:r>
          </a:p>
          <a:p>
            <a:pPr lvl="1" eaLnBrk="1" hangingPunct="1">
              <a:lnSpc>
                <a:spcPct val="105000"/>
              </a:lnSpc>
              <a:spcAft>
                <a:spcPct val="50000"/>
              </a:spcAft>
            </a:pPr>
            <a:r>
              <a:rPr lang="en-US" altLang="en-US" sz="2200" dirty="0"/>
              <a:t>Leadership training</a:t>
            </a:r>
          </a:p>
          <a:p>
            <a:pPr lvl="1" eaLnBrk="1" hangingPunct="1">
              <a:lnSpc>
                <a:spcPct val="105000"/>
              </a:lnSpc>
              <a:spcAft>
                <a:spcPct val="50000"/>
              </a:spcAft>
            </a:pPr>
            <a:r>
              <a:rPr lang="en-US" altLang="en-US" sz="2200" dirty="0"/>
              <a:t>Membership awareness programs</a:t>
            </a:r>
          </a:p>
          <a:p>
            <a:pPr lvl="1" eaLnBrk="1" hangingPunct="1">
              <a:lnSpc>
                <a:spcPct val="105000"/>
              </a:lnSpc>
              <a:spcAft>
                <a:spcPct val="50000"/>
              </a:spcAft>
            </a:pPr>
            <a:r>
              <a:rPr lang="en-US" altLang="en-US" sz="2200" dirty="0"/>
              <a:t>New member newsletters, </a:t>
            </a:r>
          </a:p>
          <a:p>
            <a:pPr lvl="1" eaLnBrk="1" hangingPunct="1">
              <a:lnSpc>
                <a:spcPct val="105000"/>
              </a:lnSpc>
              <a:spcAft>
                <a:spcPct val="50000"/>
              </a:spcAft>
            </a:pPr>
            <a:r>
              <a:rPr lang="en-US" altLang="en-US" sz="2200" dirty="0"/>
              <a:t>On-time membership renewal incentives</a:t>
            </a:r>
          </a:p>
          <a:p>
            <a:pPr lvl="1" eaLnBrk="1" hangingPunct="1">
              <a:lnSpc>
                <a:spcPct val="105000"/>
              </a:lnSpc>
              <a:spcAft>
                <a:spcPct val="50000"/>
              </a:spcAft>
            </a:pPr>
            <a:r>
              <a:rPr lang="en-US" altLang="en-US" sz="2200" dirty="0"/>
              <a:t>New member surveys, and chapter retention campaigns</a:t>
            </a:r>
          </a:p>
        </p:txBody>
      </p:sp>
      <p:sp>
        <p:nvSpPr>
          <p:cNvPr id="156674" name="Rectangle 2">
            <a:extLst>
              <a:ext uri="{FF2B5EF4-FFF2-40B4-BE49-F238E27FC236}">
                <a16:creationId xmlns:a16="http://schemas.microsoft.com/office/drawing/2014/main" id="{DB56BFE5-0DC0-4E4D-89C6-8C94989193C7}"/>
              </a:ext>
            </a:extLst>
          </p:cNvPr>
          <p:cNvSpPr>
            <a:spLocks noGrp="1" noChangeArrowheads="1"/>
          </p:cNvSpPr>
          <p:nvPr>
            <p:ph type="title"/>
          </p:nvPr>
        </p:nvSpPr>
        <p:spPr/>
        <p:txBody>
          <a:bodyPr/>
          <a:lstStyle/>
          <a:p>
            <a:pPr algn="ctr" eaLnBrk="1" fontAlgn="auto" hangingPunct="1">
              <a:spcAft>
                <a:spcPts val="0"/>
              </a:spcAft>
              <a:defRPr/>
            </a:pPr>
            <a:r>
              <a:rPr lang="en-US" sz="3600" dirty="0">
                <a:solidFill>
                  <a:schemeClr val="tx1"/>
                </a:solidFill>
                <a:latin typeface="Arial" charset="0"/>
              </a:rPr>
              <a:t>Membership Retention</a:t>
            </a:r>
          </a:p>
        </p:txBody>
      </p:sp>
    </p:spTree>
    <p:extLst>
      <p:ext uri="{BB962C8B-B14F-4D97-AF65-F5344CB8AC3E}">
        <p14:creationId xmlns:p14="http://schemas.microsoft.com/office/powerpoint/2010/main" val="6536642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120ECB63-3388-4848-B810-BDE019411988}"/>
              </a:ext>
            </a:extLst>
          </p:cNvPr>
          <p:cNvSpPr>
            <a:spLocks noGrp="1" noChangeArrowheads="1"/>
          </p:cNvSpPr>
          <p:nvPr>
            <p:ph idx="1"/>
          </p:nvPr>
        </p:nvSpPr>
        <p:spPr>
          <a:xfrm>
            <a:off x="838200" y="1752600"/>
            <a:ext cx="8001000" cy="3733800"/>
          </a:xfrm>
        </p:spPr>
        <p:txBody>
          <a:bodyPr/>
          <a:lstStyle/>
          <a:p>
            <a:pPr eaLnBrk="1" hangingPunct="1">
              <a:spcAft>
                <a:spcPct val="50000"/>
              </a:spcAft>
            </a:pPr>
            <a:r>
              <a:rPr lang="en-US" altLang="en-US" sz="2400" dirty="0"/>
              <a:t>A good retention program can encourage members to become involved in your chapter activities and move up through the various leadership positions</a:t>
            </a:r>
          </a:p>
          <a:p>
            <a:pPr eaLnBrk="1" hangingPunct="1">
              <a:lnSpc>
                <a:spcPct val="90000"/>
              </a:lnSpc>
              <a:spcAft>
                <a:spcPct val="50000"/>
              </a:spcAft>
            </a:pPr>
            <a:r>
              <a:rPr lang="en-US" altLang="en-US" sz="2400" dirty="0"/>
              <a:t>Give members a sample news release they can send to local papers announcing that they’ve joined BIG</a:t>
            </a:r>
          </a:p>
          <a:p>
            <a:pPr eaLnBrk="1" hangingPunct="1">
              <a:lnSpc>
                <a:spcPct val="90000"/>
              </a:lnSpc>
              <a:spcAft>
                <a:spcPct val="50000"/>
              </a:spcAft>
            </a:pPr>
            <a:r>
              <a:rPr lang="en-US" altLang="en-US" sz="2400" dirty="0"/>
              <a:t>Hold leadership training programs to give members the tools to be successful volunteers</a:t>
            </a:r>
            <a:endParaRPr lang="en-US" altLang="en-US" sz="2800" dirty="0"/>
          </a:p>
        </p:txBody>
      </p:sp>
      <p:sp>
        <p:nvSpPr>
          <p:cNvPr id="157699" name="Rectangle 3">
            <a:extLst>
              <a:ext uri="{FF2B5EF4-FFF2-40B4-BE49-F238E27FC236}">
                <a16:creationId xmlns:a16="http://schemas.microsoft.com/office/drawing/2014/main" id="{E1216B6C-557B-45FC-B261-9DAD949B0895}"/>
              </a:ext>
            </a:extLst>
          </p:cNvPr>
          <p:cNvSpPr>
            <a:spLocks noGrp="1" noChangeArrowheads="1"/>
          </p:cNvSpPr>
          <p:nvPr>
            <p:ph type="title"/>
          </p:nvPr>
        </p:nvSpPr>
        <p:spPr>
          <a:xfrm>
            <a:off x="1295400" y="457200"/>
            <a:ext cx="7543800" cy="914400"/>
          </a:xfrm>
        </p:spPr>
        <p:txBody>
          <a:bodyPr lIns="91440" tIns="45720" rIns="91440" bIns="45720"/>
          <a:lstStyle/>
          <a:p>
            <a:pPr algn="r" eaLnBrk="1" fontAlgn="auto" hangingPunct="1">
              <a:spcAft>
                <a:spcPts val="0"/>
              </a:spcAft>
              <a:defRPr/>
            </a:pPr>
            <a:r>
              <a:rPr lang="en-US" sz="3200" dirty="0">
                <a:solidFill>
                  <a:schemeClr val="tx1"/>
                </a:solidFill>
                <a:latin typeface="Arial" charset="0"/>
              </a:rPr>
              <a:t>Membership Retention</a:t>
            </a:r>
            <a:r>
              <a:rPr lang="en-US" sz="3200" i="1" dirty="0">
                <a:solidFill>
                  <a:srgbClr val="CC9900"/>
                </a:solidFill>
                <a:latin typeface="Aristocrat" pitchFamily="2" charset="0"/>
              </a:rPr>
              <a:t> </a:t>
            </a:r>
          </a:p>
        </p:txBody>
      </p:sp>
    </p:spTree>
    <p:extLst>
      <p:ext uri="{BB962C8B-B14F-4D97-AF65-F5344CB8AC3E}">
        <p14:creationId xmlns:p14="http://schemas.microsoft.com/office/powerpoint/2010/main" val="6412006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57699"/>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157698"/>
                                        </p:tgtEl>
                                        <p:attrNameLst>
                                          <p:attrName>style.visibility</p:attrName>
                                        </p:attrNameLst>
                                      </p:cBhvr>
                                      <p:to>
                                        <p:strVal val="visible"/>
                                      </p:to>
                                    </p:set>
                                    <p:anim calcmode="lin" valueType="num">
                                      <p:cBhvr>
                                        <p:cTn id="10" dur="1000" fill="hold"/>
                                        <p:tgtEl>
                                          <p:spTgt spid="157698"/>
                                        </p:tgtEl>
                                        <p:attrNameLst>
                                          <p:attrName>ppt_w</p:attrName>
                                        </p:attrNameLst>
                                      </p:cBhvr>
                                      <p:tavLst>
                                        <p:tav tm="0">
                                          <p:val>
                                            <p:fltVal val="0"/>
                                          </p:val>
                                        </p:tav>
                                        <p:tav tm="100000">
                                          <p:val>
                                            <p:strVal val="#ppt_w"/>
                                          </p:val>
                                        </p:tav>
                                      </p:tavLst>
                                    </p:anim>
                                    <p:anim calcmode="lin" valueType="num">
                                      <p:cBhvr>
                                        <p:cTn id="11" dur="1000" fill="hold"/>
                                        <p:tgtEl>
                                          <p:spTgt spid="157698"/>
                                        </p:tgtEl>
                                        <p:attrNameLst>
                                          <p:attrName>ppt_h</p:attrName>
                                        </p:attrNameLst>
                                      </p:cBhvr>
                                      <p:tavLst>
                                        <p:tav tm="0">
                                          <p:val>
                                            <p:fltVal val="0"/>
                                          </p:val>
                                        </p:tav>
                                        <p:tav tm="100000">
                                          <p:val>
                                            <p:strVal val="#ppt_h"/>
                                          </p:val>
                                        </p:tav>
                                      </p:tavLst>
                                    </p:anim>
                                    <p:anim calcmode="lin" valueType="num">
                                      <p:cBhvr>
                                        <p:cTn id="12" dur="1000" fill="hold"/>
                                        <p:tgtEl>
                                          <p:spTgt spid="157698"/>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5769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2" name="Rectangle 2">
            <a:extLst>
              <a:ext uri="{FF2B5EF4-FFF2-40B4-BE49-F238E27FC236}">
                <a16:creationId xmlns:a16="http://schemas.microsoft.com/office/drawing/2014/main" id="{2541877C-6DF4-4E69-B6CF-AA3726C41192}"/>
              </a:ext>
            </a:extLst>
          </p:cNvPr>
          <p:cNvSpPr>
            <a:spLocks noGrp="1" noChangeArrowheads="1"/>
          </p:cNvSpPr>
          <p:nvPr>
            <p:ph idx="1"/>
          </p:nvPr>
        </p:nvSpPr>
        <p:spPr>
          <a:xfrm>
            <a:off x="762001" y="1752600"/>
            <a:ext cx="7696200" cy="3505200"/>
          </a:xfrm>
        </p:spPr>
        <p:txBody>
          <a:bodyPr/>
          <a:lstStyle/>
          <a:p>
            <a:pPr eaLnBrk="1" hangingPunct="1">
              <a:lnSpc>
                <a:spcPct val="90000"/>
              </a:lnSpc>
              <a:spcAft>
                <a:spcPct val="50000"/>
              </a:spcAft>
            </a:pPr>
            <a:r>
              <a:rPr lang="en-US" altLang="en-US" sz="2800" dirty="0"/>
              <a:t>Skills developed through leadership training are transferred back to the members’ workplace  </a:t>
            </a:r>
          </a:p>
          <a:p>
            <a:pPr eaLnBrk="1" hangingPunct="1">
              <a:lnSpc>
                <a:spcPct val="90000"/>
              </a:lnSpc>
              <a:spcAft>
                <a:spcPct val="50000"/>
              </a:spcAft>
            </a:pPr>
            <a:r>
              <a:rPr lang="en-US" altLang="en-US" sz="2800" dirty="0"/>
              <a:t>At renewal time, members and their employers will remember where these skills were developed</a:t>
            </a:r>
          </a:p>
          <a:p>
            <a:pPr eaLnBrk="1" hangingPunct="1">
              <a:lnSpc>
                <a:spcPct val="90000"/>
              </a:lnSpc>
              <a:spcAft>
                <a:spcPct val="50000"/>
              </a:spcAft>
            </a:pPr>
            <a:r>
              <a:rPr lang="en-US" altLang="en-US" sz="2800" dirty="0"/>
              <a:t>Have outside speakers promote BIG; this adds credibility and prestige to your mission</a:t>
            </a:r>
          </a:p>
        </p:txBody>
      </p:sp>
      <p:sp>
        <p:nvSpPr>
          <p:cNvPr id="158723" name="Rectangle 3">
            <a:extLst>
              <a:ext uri="{FF2B5EF4-FFF2-40B4-BE49-F238E27FC236}">
                <a16:creationId xmlns:a16="http://schemas.microsoft.com/office/drawing/2014/main" id="{27F2B037-FC95-497D-930D-40F5C95C3075}"/>
              </a:ext>
            </a:extLst>
          </p:cNvPr>
          <p:cNvSpPr>
            <a:spLocks noGrp="1" noChangeArrowheads="1"/>
          </p:cNvSpPr>
          <p:nvPr>
            <p:ph type="title"/>
          </p:nvPr>
        </p:nvSpPr>
        <p:spPr>
          <a:xfrm>
            <a:off x="993775" y="609600"/>
            <a:ext cx="7772400" cy="762000"/>
          </a:xfrm>
        </p:spPr>
        <p:txBody>
          <a:bodyPr lIns="91440" tIns="45720" rIns="91440" bIns="45720"/>
          <a:lstStyle/>
          <a:p>
            <a:pPr algn="r" eaLnBrk="1" fontAlgn="auto" hangingPunct="1">
              <a:spcAft>
                <a:spcPts val="0"/>
              </a:spcAft>
              <a:defRPr/>
            </a:pPr>
            <a:r>
              <a:rPr lang="en-US" sz="3200" dirty="0">
                <a:solidFill>
                  <a:schemeClr val="tx1"/>
                </a:solidFill>
                <a:latin typeface="Arial" charset="0"/>
              </a:rPr>
              <a:t>Membership Retention</a:t>
            </a:r>
            <a:r>
              <a:rPr lang="en-US" sz="3200" i="1" dirty="0">
                <a:solidFill>
                  <a:srgbClr val="CC9900"/>
                </a:solidFill>
                <a:latin typeface="Aristocrat" pitchFamily="2" charset="0"/>
              </a:rPr>
              <a:t> </a:t>
            </a:r>
          </a:p>
        </p:txBody>
      </p:sp>
    </p:spTree>
    <p:extLst>
      <p:ext uri="{BB962C8B-B14F-4D97-AF65-F5344CB8AC3E}">
        <p14:creationId xmlns:p14="http://schemas.microsoft.com/office/powerpoint/2010/main" val="3187697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5872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587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2"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a:extLst>
              <a:ext uri="{FF2B5EF4-FFF2-40B4-BE49-F238E27FC236}">
                <a16:creationId xmlns:a16="http://schemas.microsoft.com/office/drawing/2014/main" id="{6EE3E0F5-AEF5-4C18-9B63-9F1804DBA462}"/>
              </a:ext>
            </a:extLst>
          </p:cNvPr>
          <p:cNvSpPr>
            <a:spLocks noGrp="1" noChangeArrowheads="1"/>
          </p:cNvSpPr>
          <p:nvPr>
            <p:ph idx="1"/>
          </p:nvPr>
        </p:nvSpPr>
        <p:spPr>
          <a:xfrm>
            <a:off x="609600" y="1752600"/>
            <a:ext cx="8077200" cy="5105400"/>
          </a:xfrm>
        </p:spPr>
        <p:txBody>
          <a:bodyPr/>
          <a:lstStyle/>
          <a:p>
            <a:pPr eaLnBrk="1" hangingPunct="1">
              <a:lnSpc>
                <a:spcPct val="90000"/>
              </a:lnSpc>
              <a:spcAft>
                <a:spcPct val="50000"/>
              </a:spcAft>
            </a:pPr>
            <a:r>
              <a:rPr lang="en-US" altLang="en-US" sz="2400" dirty="0"/>
              <a:t>Assign an officer to contact a certain number of inactive members each month; this courtesy call will remind members that the chapter knows they’re still of great value to the chapter</a:t>
            </a:r>
          </a:p>
          <a:p>
            <a:pPr eaLnBrk="1" hangingPunct="1">
              <a:lnSpc>
                <a:spcPct val="90000"/>
              </a:lnSpc>
              <a:spcAft>
                <a:spcPct val="50000"/>
              </a:spcAft>
            </a:pPr>
            <a:r>
              <a:rPr lang="en-US" altLang="en-US" sz="2400" dirty="0"/>
              <a:t>Create a new member welcoming committee</a:t>
            </a:r>
          </a:p>
          <a:p>
            <a:pPr eaLnBrk="1" hangingPunct="1">
              <a:lnSpc>
                <a:spcPct val="90000"/>
              </a:lnSpc>
              <a:spcAft>
                <a:spcPct val="50000"/>
              </a:spcAft>
            </a:pPr>
            <a:r>
              <a:rPr lang="en-US" altLang="en-US" sz="2400" dirty="0"/>
              <a:t>Establish a new member orientation program; this program will let members know they are special to the chapter and provide positive reinforcement for a long-term relationship</a:t>
            </a:r>
          </a:p>
        </p:txBody>
      </p:sp>
      <p:sp>
        <p:nvSpPr>
          <p:cNvPr id="159746" name="Rectangle 2">
            <a:extLst>
              <a:ext uri="{FF2B5EF4-FFF2-40B4-BE49-F238E27FC236}">
                <a16:creationId xmlns:a16="http://schemas.microsoft.com/office/drawing/2014/main" id="{B21593B6-333B-4292-AD60-0A64AEDC4014}"/>
              </a:ext>
            </a:extLst>
          </p:cNvPr>
          <p:cNvSpPr>
            <a:spLocks noGrp="1" noChangeArrowheads="1"/>
          </p:cNvSpPr>
          <p:nvPr>
            <p:ph type="title"/>
          </p:nvPr>
        </p:nvSpPr>
        <p:spPr>
          <a:xfrm>
            <a:off x="457200" y="609600"/>
            <a:ext cx="8229600" cy="808038"/>
          </a:xfrm>
        </p:spPr>
        <p:txBody>
          <a:bodyPr/>
          <a:lstStyle/>
          <a:p>
            <a:pPr algn="r" eaLnBrk="1" fontAlgn="auto" hangingPunct="1">
              <a:spcAft>
                <a:spcPts val="0"/>
              </a:spcAft>
              <a:defRPr/>
            </a:pPr>
            <a:r>
              <a:rPr lang="en-US" sz="3600" dirty="0">
                <a:solidFill>
                  <a:schemeClr val="tx1"/>
                </a:solidFill>
                <a:latin typeface="Arial" charset="0"/>
              </a:rPr>
              <a:t>Membership Retention</a:t>
            </a:r>
          </a:p>
        </p:txBody>
      </p:sp>
    </p:spTree>
    <p:extLst>
      <p:ext uri="{BB962C8B-B14F-4D97-AF65-F5344CB8AC3E}">
        <p14:creationId xmlns:p14="http://schemas.microsoft.com/office/powerpoint/2010/main" val="27200491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4294967295"/>
          </p:nvPr>
        </p:nvSpPr>
        <p:spPr>
          <a:xfrm>
            <a:off x="914400" y="1752600"/>
            <a:ext cx="7772400" cy="4114800"/>
          </a:xfrm>
        </p:spPr>
        <p:txBody>
          <a:bodyPr/>
          <a:lstStyle/>
          <a:p>
            <a:pPr eaLnBrk="1" hangingPunct="1">
              <a:lnSpc>
                <a:spcPct val="90000"/>
              </a:lnSpc>
              <a:buFont typeface="Wingdings" pitchFamily="2" charset="2"/>
              <a:buNone/>
            </a:pPr>
            <a:endParaRPr lang="en-US" sz="2000" dirty="0"/>
          </a:p>
          <a:p>
            <a:pPr eaLnBrk="1" hangingPunct="1">
              <a:lnSpc>
                <a:spcPct val="90000"/>
              </a:lnSpc>
              <a:buFont typeface="Wingdings" pitchFamily="2" charset="2"/>
              <a:buNone/>
            </a:pPr>
            <a:endParaRPr lang="en-US" sz="1800" dirty="0"/>
          </a:p>
        </p:txBody>
      </p:sp>
      <p:pic>
        <p:nvPicPr>
          <p:cNvPr id="12291" name="Picture 4" descr="j0315598"/>
          <p:cNvPicPr>
            <a:picLocks noChangeAspect="1" noChangeArrowheads="1"/>
          </p:cNvPicPr>
          <p:nvPr/>
        </p:nvPicPr>
        <p:blipFill>
          <a:blip r:embed="rId2" cstate="print"/>
          <a:srcRect/>
          <a:stretch>
            <a:fillRect/>
          </a:stretch>
        </p:blipFill>
        <p:spPr bwMode="auto">
          <a:xfrm>
            <a:off x="1981200" y="2133600"/>
            <a:ext cx="5715000" cy="3694113"/>
          </a:xfrm>
          <a:prstGeom prst="rect">
            <a:avLst/>
          </a:prstGeom>
          <a:noFill/>
          <a:ln w="9525">
            <a:noFill/>
            <a:miter lim="800000"/>
            <a:headEnd/>
            <a:tailEnd/>
          </a:ln>
        </p:spPr>
      </p:pic>
      <p:sp>
        <p:nvSpPr>
          <p:cNvPr id="12292" name="Line 5"/>
          <p:cNvSpPr>
            <a:spLocks noChangeShapeType="1"/>
          </p:cNvSpPr>
          <p:nvPr/>
        </p:nvSpPr>
        <p:spPr bwMode="auto">
          <a:xfrm>
            <a:off x="1981200" y="2133600"/>
            <a:ext cx="0" cy="3733800"/>
          </a:xfrm>
          <a:prstGeom prst="line">
            <a:avLst/>
          </a:prstGeom>
          <a:noFill/>
          <a:ln w="57150" cmpd="thinThick">
            <a:solidFill>
              <a:schemeClr val="bg2"/>
            </a:solidFill>
            <a:round/>
            <a:headEnd/>
            <a:tailEnd/>
          </a:ln>
        </p:spPr>
        <p:txBody>
          <a:bodyPr/>
          <a:lstStyle/>
          <a:p>
            <a:endParaRPr lang="en-US" dirty="0"/>
          </a:p>
        </p:txBody>
      </p:sp>
      <p:sp>
        <p:nvSpPr>
          <p:cNvPr id="12293" name="Line 6"/>
          <p:cNvSpPr>
            <a:spLocks noChangeShapeType="1"/>
          </p:cNvSpPr>
          <p:nvPr/>
        </p:nvSpPr>
        <p:spPr bwMode="auto">
          <a:xfrm>
            <a:off x="1981200" y="5867400"/>
            <a:ext cx="5715000" cy="0"/>
          </a:xfrm>
          <a:prstGeom prst="line">
            <a:avLst/>
          </a:prstGeom>
          <a:noFill/>
          <a:ln w="57150" cmpd="thinThick">
            <a:solidFill>
              <a:schemeClr val="bg2"/>
            </a:solidFill>
            <a:round/>
            <a:headEnd/>
            <a:tailEnd/>
          </a:ln>
        </p:spPr>
        <p:txBody>
          <a:bodyPr/>
          <a:lstStyle/>
          <a:p>
            <a:endParaRPr lang="en-US" dirty="0"/>
          </a:p>
        </p:txBody>
      </p:sp>
      <p:sp>
        <p:nvSpPr>
          <p:cNvPr id="12294" name="Line 7"/>
          <p:cNvSpPr>
            <a:spLocks noChangeShapeType="1"/>
          </p:cNvSpPr>
          <p:nvPr/>
        </p:nvSpPr>
        <p:spPr bwMode="auto">
          <a:xfrm>
            <a:off x="1981200" y="2133600"/>
            <a:ext cx="5715000" cy="0"/>
          </a:xfrm>
          <a:prstGeom prst="line">
            <a:avLst/>
          </a:prstGeom>
          <a:noFill/>
          <a:ln w="57150" cmpd="thinThick">
            <a:solidFill>
              <a:schemeClr val="bg2"/>
            </a:solidFill>
            <a:round/>
            <a:headEnd/>
            <a:tailEnd/>
          </a:ln>
        </p:spPr>
        <p:txBody>
          <a:bodyPr/>
          <a:lstStyle/>
          <a:p>
            <a:endParaRPr lang="en-US" dirty="0"/>
          </a:p>
        </p:txBody>
      </p:sp>
      <p:sp>
        <p:nvSpPr>
          <p:cNvPr id="12295" name="Line 8"/>
          <p:cNvSpPr>
            <a:spLocks noChangeShapeType="1"/>
          </p:cNvSpPr>
          <p:nvPr/>
        </p:nvSpPr>
        <p:spPr bwMode="auto">
          <a:xfrm>
            <a:off x="7696200" y="2133600"/>
            <a:ext cx="0" cy="3733800"/>
          </a:xfrm>
          <a:prstGeom prst="line">
            <a:avLst/>
          </a:prstGeom>
          <a:noFill/>
          <a:ln w="57150" cmpd="thinThick">
            <a:solidFill>
              <a:schemeClr val="bg2"/>
            </a:solidFill>
            <a:round/>
            <a:headEnd/>
            <a:tailEnd/>
          </a:ln>
        </p:spPr>
        <p:txBody>
          <a:bodyPr/>
          <a:lstStyle/>
          <a:p>
            <a:endParaRPr lang="en-US" dirty="0"/>
          </a:p>
        </p:txBody>
      </p:sp>
      <p:sp>
        <p:nvSpPr>
          <p:cNvPr id="12296" name="Line 9"/>
          <p:cNvSpPr>
            <a:spLocks noChangeShapeType="1"/>
          </p:cNvSpPr>
          <p:nvPr/>
        </p:nvSpPr>
        <p:spPr bwMode="auto">
          <a:xfrm>
            <a:off x="7696200" y="2209800"/>
            <a:ext cx="0" cy="381000"/>
          </a:xfrm>
          <a:prstGeom prst="line">
            <a:avLst/>
          </a:prstGeom>
          <a:noFill/>
          <a:ln w="9525">
            <a:solidFill>
              <a:schemeClr val="tx1"/>
            </a:solidFill>
            <a:round/>
            <a:headEnd/>
            <a:tailEnd/>
          </a:ln>
        </p:spPr>
        <p:txBody>
          <a:bodyPr/>
          <a:lstStyle/>
          <a:p>
            <a:endParaRPr lang="en-US" dirty="0"/>
          </a:p>
        </p:txBody>
      </p:sp>
    </p:spTree>
    <p:extLst>
      <p:ext uri="{BB962C8B-B14F-4D97-AF65-F5344CB8AC3E}">
        <p14:creationId xmlns:p14="http://schemas.microsoft.com/office/powerpoint/2010/main" val="359976792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Hands coming together in circle">
            <a:extLst>
              <a:ext uri="{FF2B5EF4-FFF2-40B4-BE49-F238E27FC236}">
                <a16:creationId xmlns:a16="http://schemas.microsoft.com/office/drawing/2014/main" id="{AA8A1CBA-9BB5-2246-9F4B-98EAD7C90158}"/>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200B3D2B-613A-41BE-987D-E6A1324B456D}"/>
              </a:ext>
            </a:extLst>
          </p:cNvPr>
          <p:cNvSpPr>
            <a:spLocks noGrp="1"/>
          </p:cNvSpPr>
          <p:nvPr>
            <p:ph type="ctrTitle"/>
          </p:nvPr>
        </p:nvSpPr>
        <p:spPr>
          <a:xfrm>
            <a:off x="2400300" y="2965540"/>
            <a:ext cx="6743700" cy="945971"/>
          </a:xfrm>
        </p:spPr>
        <p:txBody>
          <a:bodyPr/>
          <a:lstStyle/>
          <a:p>
            <a:r>
              <a:rPr lang="en-US" sz="3600" dirty="0"/>
              <a:t>Black In Government Programs</a:t>
            </a:r>
          </a:p>
        </p:txBody>
      </p:sp>
      <p:sp>
        <p:nvSpPr>
          <p:cNvPr id="4" name="Subtitle 3">
            <a:extLst>
              <a:ext uri="{FF2B5EF4-FFF2-40B4-BE49-F238E27FC236}">
                <a16:creationId xmlns:a16="http://schemas.microsoft.com/office/drawing/2014/main" id="{4772945D-CA91-4CFE-8EB7-941C7618C994}"/>
              </a:ext>
            </a:extLst>
          </p:cNvPr>
          <p:cNvSpPr>
            <a:spLocks noGrp="1"/>
          </p:cNvSpPr>
          <p:nvPr>
            <p:ph type="subTitle" idx="1"/>
          </p:nvPr>
        </p:nvSpPr>
        <p:spPr>
          <a:xfrm>
            <a:off x="2400300" y="3903030"/>
            <a:ext cx="4935141" cy="435691"/>
          </a:xfrm>
        </p:spPr>
        <p:txBody>
          <a:bodyPr/>
          <a:lstStyle/>
          <a:p>
            <a:r>
              <a:rPr lang="en-US" i="1" dirty="0"/>
              <a:t>Doing the Business of BIG</a:t>
            </a:r>
          </a:p>
        </p:txBody>
      </p:sp>
      <p:pic>
        <p:nvPicPr>
          <p:cNvPr id="5" name="Picture 4">
            <a:extLst>
              <a:ext uri="{FF2B5EF4-FFF2-40B4-BE49-F238E27FC236}">
                <a16:creationId xmlns:a16="http://schemas.microsoft.com/office/drawing/2014/main" id="{034885D9-24B9-42A4-BE90-07C21630B564}"/>
              </a:ext>
            </a:extLst>
          </p:cNvPr>
          <p:cNvPicPr>
            <a:picLocks noChangeAspect="1"/>
          </p:cNvPicPr>
          <p:nvPr/>
        </p:nvPicPr>
        <p:blipFill>
          <a:blip r:embed="rId3"/>
          <a:stretch>
            <a:fillRect/>
          </a:stretch>
        </p:blipFill>
        <p:spPr>
          <a:xfrm>
            <a:off x="7362431" y="1109670"/>
            <a:ext cx="1591620" cy="1591620"/>
          </a:xfrm>
          <a:prstGeom prst="rect">
            <a:avLst/>
          </a:prstGeom>
        </p:spPr>
      </p:pic>
    </p:spTree>
    <p:extLst>
      <p:ext uri="{BB962C8B-B14F-4D97-AF65-F5344CB8AC3E}">
        <p14:creationId xmlns:p14="http://schemas.microsoft.com/office/powerpoint/2010/main" val="398992327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153A45B-3A21-4F65-A516-131255AE24C2}"/>
              </a:ext>
            </a:extLst>
          </p:cNvPr>
          <p:cNvSpPr>
            <a:spLocks noGrp="1" noChangeArrowheads="1"/>
          </p:cNvSpPr>
          <p:nvPr>
            <p:ph type="title"/>
          </p:nvPr>
        </p:nvSpPr>
        <p:spPr/>
        <p:txBody>
          <a:bodyPr/>
          <a:lstStyle/>
          <a:p>
            <a:r>
              <a:rPr lang="en-US" altLang="en-US" dirty="0"/>
              <a:t>Overview</a:t>
            </a:r>
          </a:p>
        </p:txBody>
      </p:sp>
      <p:sp>
        <p:nvSpPr>
          <p:cNvPr id="6147" name="Rectangle 4">
            <a:extLst>
              <a:ext uri="{FF2B5EF4-FFF2-40B4-BE49-F238E27FC236}">
                <a16:creationId xmlns:a16="http://schemas.microsoft.com/office/drawing/2014/main" id="{1411BAD0-A193-428A-A1AC-53E458369785}"/>
              </a:ext>
            </a:extLst>
          </p:cNvPr>
          <p:cNvSpPr>
            <a:spLocks noGrp="1" noChangeArrowheads="1"/>
          </p:cNvSpPr>
          <p:nvPr>
            <p:ph type="body" idx="1"/>
          </p:nvPr>
        </p:nvSpPr>
        <p:spPr>
          <a:xfrm>
            <a:off x="762000" y="1600200"/>
            <a:ext cx="6795256" cy="4419600"/>
          </a:xfrm>
        </p:spPr>
        <p:txBody>
          <a:bodyPr/>
          <a:lstStyle/>
          <a:p>
            <a:r>
              <a:rPr lang="en-US" altLang="en-US" sz="2400" dirty="0"/>
              <a:t>Program and Planning Committee’s Responsibilities</a:t>
            </a:r>
          </a:p>
          <a:p>
            <a:pPr lvl="0"/>
            <a:r>
              <a:rPr lang="en-US" sz="2400" dirty="0"/>
              <a:t>Darlene H. Young Leadership Academy </a:t>
            </a:r>
          </a:p>
          <a:p>
            <a:pPr lvl="0"/>
            <a:r>
              <a:rPr lang="en-US" sz="2400" dirty="0"/>
              <a:t>BIG  AE/EEO  Program</a:t>
            </a:r>
          </a:p>
          <a:p>
            <a:pPr lvl="0"/>
            <a:r>
              <a:rPr lang="en-US" sz="2400" dirty="0"/>
              <a:t>Attorney Assistance Program</a:t>
            </a:r>
          </a:p>
          <a:p>
            <a:pPr lvl="0"/>
            <a:r>
              <a:rPr lang="en-US" sz="2400" dirty="0"/>
              <a:t>Legal Review Program</a:t>
            </a:r>
          </a:p>
          <a:p>
            <a:pPr lvl="0"/>
            <a:r>
              <a:rPr lang="en-US" sz="2400" dirty="0"/>
              <a:t>BIG National Health Program</a:t>
            </a:r>
          </a:p>
          <a:p>
            <a:pPr lvl="0"/>
            <a:r>
              <a:rPr lang="en-US" sz="2400" dirty="0"/>
              <a:t>Future Leaders of America’s Government</a:t>
            </a:r>
          </a:p>
          <a:p>
            <a:pPr lvl="0"/>
            <a:r>
              <a:rPr lang="en-US" sz="2400" dirty="0"/>
              <a:t>Military Veteran Emphasis  Program</a:t>
            </a:r>
          </a:p>
          <a:p>
            <a:pPr lvl="0"/>
            <a:r>
              <a:rPr lang="en-US" sz="2400" dirty="0"/>
              <a:t>Now  Generation Program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fld id="{32AF2AB3-EF4C-4225-8E22-82592B29C8D8}" type="slidenum">
              <a:rPr lang="en-US"/>
              <a:pPr/>
              <a:t>11</a:t>
            </a:fld>
            <a:endParaRPr lang="en-US" dirty="0"/>
          </a:p>
        </p:txBody>
      </p:sp>
      <p:sp>
        <p:nvSpPr>
          <p:cNvPr id="279554" name="Rectangle 2"/>
          <p:cNvSpPr>
            <a:spLocks noGrp="1" noChangeArrowheads="1"/>
          </p:cNvSpPr>
          <p:nvPr>
            <p:ph type="title"/>
          </p:nvPr>
        </p:nvSpPr>
        <p:spPr>
          <a:xfrm>
            <a:off x="2286000" y="533400"/>
            <a:ext cx="6172200" cy="609600"/>
          </a:xfrm>
          <a:noFill/>
          <a:ln/>
        </p:spPr>
        <p:txBody>
          <a:bodyPr lIns="90488" tIns="44450" rIns="90488" bIns="44450" anchor="b"/>
          <a:lstStyle/>
          <a:p>
            <a:pPr algn="ctr"/>
            <a:r>
              <a:rPr lang="en-US" b="1" dirty="0"/>
              <a:t>BIG ROLE</a:t>
            </a:r>
            <a:endParaRPr lang="en-US" b="1" i="1" dirty="0">
              <a:latin typeface="Garamond" pitchFamily="18" charset="0"/>
            </a:endParaRPr>
          </a:p>
        </p:txBody>
      </p:sp>
      <p:sp>
        <p:nvSpPr>
          <p:cNvPr id="279555" name="Rectangle 3"/>
          <p:cNvSpPr>
            <a:spLocks noGrp="1" noChangeArrowheads="1"/>
          </p:cNvSpPr>
          <p:nvPr>
            <p:ph type="body" idx="1"/>
          </p:nvPr>
        </p:nvSpPr>
        <p:spPr>
          <a:xfrm>
            <a:off x="914400" y="1752600"/>
            <a:ext cx="6705600" cy="4495800"/>
          </a:xfrm>
          <a:noFill/>
          <a:ln/>
        </p:spPr>
        <p:txBody>
          <a:bodyPr lIns="90488" tIns="44450" rIns="90488" bIns="44450"/>
          <a:lstStyle/>
          <a:p>
            <a:r>
              <a:rPr lang="en-US" sz="2800" b="1" dirty="0">
                <a:latin typeface="Tahoma" pitchFamily="34" charset="0"/>
              </a:rPr>
              <a:t>Training</a:t>
            </a:r>
          </a:p>
          <a:p>
            <a:r>
              <a:rPr lang="en-US" sz="2800" b="1" dirty="0">
                <a:latin typeface="Tahoma" pitchFamily="34" charset="0"/>
              </a:rPr>
              <a:t>Professional Growth and Development</a:t>
            </a:r>
          </a:p>
          <a:p>
            <a:r>
              <a:rPr lang="en-US" sz="2800" b="1" dirty="0">
                <a:latin typeface="Tahoma" pitchFamily="34" charset="0"/>
              </a:rPr>
              <a:t>Counseling and Representation</a:t>
            </a:r>
          </a:p>
          <a:p>
            <a:r>
              <a:rPr lang="en-US" sz="2800" b="1" dirty="0">
                <a:latin typeface="Tahoma" pitchFamily="34" charset="0"/>
              </a:rPr>
              <a:t>Community Service</a:t>
            </a:r>
          </a:p>
          <a:p>
            <a:r>
              <a:rPr lang="en-US" sz="2800" b="1" dirty="0">
                <a:latin typeface="Tahoma" pitchFamily="34" charset="0"/>
              </a:rPr>
              <a:t>Advocacy</a:t>
            </a:r>
          </a:p>
          <a:p>
            <a:r>
              <a:rPr lang="en-US" sz="2800" b="1" dirty="0">
                <a:latin typeface="Tahoma" pitchFamily="34" charset="0"/>
              </a:rPr>
              <a:t>Networking</a:t>
            </a:r>
          </a:p>
          <a:p>
            <a:r>
              <a:rPr lang="en-US" sz="2800" b="1" dirty="0">
                <a:latin typeface="Tahoma" pitchFamily="34" charset="0"/>
              </a:rPr>
              <a:t>Job Opportunities</a:t>
            </a:r>
            <a:endParaRPr lang="en-US" sz="2800" b="1" dirty="0">
              <a:latin typeface="Garamond" pitchFamily="18" charset="0"/>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940982B-BF37-464B-9907-91BA1CBEFEA5}"/>
              </a:ext>
            </a:extLst>
          </p:cNvPr>
          <p:cNvSpPr>
            <a:spLocks noGrp="1" noChangeArrowheads="1"/>
          </p:cNvSpPr>
          <p:nvPr>
            <p:ph type="title"/>
          </p:nvPr>
        </p:nvSpPr>
        <p:spPr>
          <a:xfrm>
            <a:off x="2286000" y="609600"/>
            <a:ext cx="7547550" cy="269156"/>
          </a:xfrm>
        </p:spPr>
        <p:txBody>
          <a:bodyPr/>
          <a:lstStyle/>
          <a:p>
            <a:r>
              <a:rPr lang="en-US" altLang="en-US" dirty="0"/>
              <a:t>Program and Planning Committee’s Responsibilities</a:t>
            </a:r>
          </a:p>
        </p:txBody>
      </p:sp>
      <p:sp>
        <p:nvSpPr>
          <p:cNvPr id="7171" name="Rectangle 4">
            <a:extLst>
              <a:ext uri="{FF2B5EF4-FFF2-40B4-BE49-F238E27FC236}">
                <a16:creationId xmlns:a16="http://schemas.microsoft.com/office/drawing/2014/main" id="{D4BC7862-B643-4384-916E-31962DB4D1CF}"/>
              </a:ext>
            </a:extLst>
          </p:cNvPr>
          <p:cNvSpPr>
            <a:spLocks noGrp="1" noChangeArrowheads="1"/>
          </p:cNvSpPr>
          <p:nvPr>
            <p:ph type="body" idx="1"/>
          </p:nvPr>
        </p:nvSpPr>
        <p:spPr>
          <a:xfrm>
            <a:off x="478410" y="3176408"/>
            <a:ext cx="3928622" cy="3200400"/>
          </a:xfrm>
        </p:spPr>
        <p:txBody>
          <a:bodyPr/>
          <a:lstStyle/>
          <a:p>
            <a:pPr lvl="1">
              <a:spcAft>
                <a:spcPts val="450"/>
              </a:spcAft>
            </a:pPr>
            <a:r>
              <a:rPr lang="en-US" altLang="en-US" sz="1350" dirty="0"/>
              <a:t>Monetary Assistance Program (MAP)</a:t>
            </a:r>
          </a:p>
          <a:p>
            <a:pPr lvl="1">
              <a:spcAft>
                <a:spcPts val="450"/>
              </a:spcAft>
            </a:pPr>
            <a:r>
              <a:rPr lang="en-US" altLang="en-US" sz="1350" dirty="0"/>
              <a:t>Scholarships to Acquire Career Keys (STACK)</a:t>
            </a:r>
          </a:p>
          <a:p>
            <a:pPr lvl="1">
              <a:spcAft>
                <a:spcPts val="450"/>
              </a:spcAft>
            </a:pPr>
            <a:r>
              <a:rPr lang="en-US" altLang="en-US" sz="1350" dirty="0"/>
              <a:t>Officer Leadership Training</a:t>
            </a:r>
          </a:p>
          <a:p>
            <a:pPr lvl="1">
              <a:spcAft>
                <a:spcPts val="450"/>
              </a:spcAft>
            </a:pPr>
            <a:r>
              <a:rPr lang="en-US" altLang="en-US" sz="1350" dirty="0"/>
              <a:t>Training In Communications</a:t>
            </a:r>
          </a:p>
          <a:p>
            <a:pPr lvl="1">
              <a:spcAft>
                <a:spcPts val="450"/>
              </a:spcAft>
            </a:pPr>
            <a:r>
              <a:rPr lang="en-US" altLang="en-US" sz="1350" dirty="0"/>
              <a:t>Science, Technology, Engineering, Math</a:t>
            </a:r>
          </a:p>
          <a:p>
            <a:pPr lvl="1">
              <a:spcAft>
                <a:spcPts val="450"/>
              </a:spcAft>
            </a:pPr>
            <a:r>
              <a:rPr lang="en-US" altLang="en-US" sz="1350" dirty="0"/>
              <a:t>Darlene H. Young Leadership Academy (DYLA)</a:t>
            </a:r>
          </a:p>
          <a:p>
            <a:pPr lvl="1">
              <a:spcAft>
                <a:spcPts val="450"/>
              </a:spcAft>
            </a:pPr>
            <a:r>
              <a:rPr lang="en-US" altLang="en-US" sz="1350" dirty="0"/>
              <a:t>Blacks In Government (BIG) and Federal Employee Education and Assistance Fund (FEEA) Scholarship</a:t>
            </a:r>
          </a:p>
          <a:p>
            <a:pPr lvl="1">
              <a:lnSpc>
                <a:spcPct val="90000"/>
              </a:lnSpc>
            </a:pPr>
            <a:endParaRPr lang="en-US" altLang="en-US" dirty="0"/>
          </a:p>
          <a:p>
            <a:pPr lvl="1">
              <a:lnSpc>
                <a:spcPct val="90000"/>
              </a:lnSpc>
            </a:pPr>
            <a:endParaRPr lang="en-US" altLang="en-US" dirty="0"/>
          </a:p>
        </p:txBody>
      </p:sp>
      <p:sp>
        <p:nvSpPr>
          <p:cNvPr id="7172" name="Text Box 3">
            <a:extLst>
              <a:ext uri="{FF2B5EF4-FFF2-40B4-BE49-F238E27FC236}">
                <a16:creationId xmlns:a16="http://schemas.microsoft.com/office/drawing/2014/main" id="{E6B57127-F99D-4E5C-86BE-8207C85A8BFA}"/>
              </a:ext>
            </a:extLst>
          </p:cNvPr>
          <p:cNvSpPr txBox="1">
            <a:spLocks noChangeArrowheads="1"/>
          </p:cNvSpPr>
          <p:nvPr/>
        </p:nvSpPr>
        <p:spPr bwMode="auto">
          <a:xfrm>
            <a:off x="595461" y="1542627"/>
            <a:ext cx="4141509" cy="163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hlink"/>
              </a:buClr>
              <a:buChar char="•"/>
              <a:defRPr kumimoji="1" sz="2400" b="1">
                <a:solidFill>
                  <a:schemeClr val="tx1"/>
                </a:solidFill>
                <a:latin typeface="Arial" panose="020B0604020202020204" pitchFamily="34" charset="0"/>
              </a:defRPr>
            </a:lvl3pPr>
            <a:lvl4pPr marL="1600200" indent="-228600">
              <a:spcBef>
                <a:spcPct val="20000"/>
              </a:spcBef>
              <a:buClr>
                <a:schemeClr val="hlink"/>
              </a:buClr>
              <a:buChar char="–"/>
              <a:defRPr kumimoji="1" sz="2000" b="1">
                <a:solidFill>
                  <a:schemeClr val="tx1"/>
                </a:solidFill>
                <a:latin typeface="Arial" panose="020B0604020202020204" pitchFamily="34" charset="0"/>
              </a:defRPr>
            </a:lvl4pPr>
            <a:lvl5pPr marL="2057400" indent="-228600">
              <a:spcBef>
                <a:spcPct val="20000"/>
              </a:spcBef>
              <a:buClr>
                <a:schemeClr val="hlink"/>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kumimoji="1" sz="2000" b="1">
                <a:solidFill>
                  <a:schemeClr val="tx1"/>
                </a:solidFill>
                <a:latin typeface="Arial" panose="020B0604020202020204" pitchFamily="34" charset="0"/>
              </a:defRPr>
            </a:lvl9pPr>
          </a:lstStyle>
          <a:p>
            <a:pPr algn="l">
              <a:spcBef>
                <a:spcPts val="0"/>
              </a:spcBef>
              <a:spcAft>
                <a:spcPts val="450"/>
              </a:spcAft>
              <a:buNone/>
            </a:pPr>
            <a:r>
              <a:rPr lang="en-US"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NATIONAL CONSTITUTION RESPONSIBILITIES:</a:t>
            </a:r>
            <a:endParaRPr lang="en-US" sz="1600" dirty="0">
              <a:latin typeface="Calibri" panose="020F0502020204030204" pitchFamily="34" charset="0"/>
              <a:ea typeface="Times New Roman" panose="02020603050405020304" pitchFamily="18" charset="0"/>
              <a:cs typeface="Calibri" panose="020F0502020204030204" pitchFamily="34" charset="0"/>
            </a:endParaRPr>
          </a:p>
          <a:p>
            <a:pPr algn="l">
              <a:spcBef>
                <a:spcPts val="0"/>
              </a:spcBef>
              <a:spcAft>
                <a:spcPts val="450"/>
              </a:spcAft>
              <a:buNone/>
            </a:pPr>
            <a:r>
              <a:rPr lang="en-US" sz="1600" b="0" dirty="0">
                <a:solidFill>
                  <a:srgbClr val="000000"/>
                </a:solidFill>
                <a:latin typeface="Calibri" panose="020F0502020204030204" pitchFamily="34" charset="0"/>
                <a:ea typeface="Times New Roman" panose="02020603050405020304" pitchFamily="18" charset="0"/>
                <a:cs typeface="Calibri" panose="020F0502020204030204" pitchFamily="34" charset="0"/>
              </a:rPr>
              <a:t>The Program and Planning Committee shall develop and coordinate a comprehensive on-going general program for the organization to include all member service programs and other educational and training programs</a:t>
            </a:r>
            <a:r>
              <a:rPr lang="en-US" sz="1050" b="0" dirty="0">
                <a:solidFill>
                  <a:srgbClr val="000000"/>
                </a:solidFill>
                <a:latin typeface="Times New Roman" panose="02020603050405020304" pitchFamily="18" charset="0"/>
                <a:ea typeface="Times New Roman" panose="02020603050405020304" pitchFamily="18" charset="0"/>
              </a:rPr>
              <a:t>.</a:t>
            </a:r>
            <a:endParaRPr lang="en-US" sz="1050" b="0" dirty="0">
              <a:latin typeface="Times New Roman" panose="02020603050405020304" pitchFamily="18" charset="0"/>
              <a:ea typeface="Times New Roman" panose="02020603050405020304" pitchFamily="18" charset="0"/>
            </a:endParaRPr>
          </a:p>
        </p:txBody>
      </p:sp>
      <p:pic>
        <p:nvPicPr>
          <p:cNvPr id="4" name="Picture 3">
            <a:extLst>
              <a:ext uri="{FF2B5EF4-FFF2-40B4-BE49-F238E27FC236}">
                <a16:creationId xmlns:a16="http://schemas.microsoft.com/office/drawing/2014/main" id="{6C88C2E2-DC8C-4A27-992B-B81F2D8D79D0}"/>
              </a:ext>
            </a:extLst>
          </p:cNvPr>
          <p:cNvPicPr>
            <a:picLocks noChangeAspect="1"/>
          </p:cNvPicPr>
          <p:nvPr/>
        </p:nvPicPr>
        <p:blipFill>
          <a:blip r:embed="rId2"/>
          <a:stretch>
            <a:fillRect/>
          </a:stretch>
        </p:blipFill>
        <p:spPr>
          <a:xfrm>
            <a:off x="4929188" y="1850231"/>
            <a:ext cx="4021931" cy="3543300"/>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482B5439-45AD-46E7-97FB-6C4EB65E8C8E}"/>
              </a:ext>
            </a:extLst>
          </p:cNvPr>
          <p:cNvSpPr>
            <a:spLocks noGrp="1" noChangeArrowheads="1"/>
          </p:cNvSpPr>
          <p:nvPr>
            <p:ph type="title"/>
          </p:nvPr>
        </p:nvSpPr>
        <p:spPr>
          <a:xfrm>
            <a:off x="2286000" y="464976"/>
            <a:ext cx="6477000" cy="609600"/>
          </a:xfrm>
        </p:spPr>
        <p:txBody>
          <a:bodyPr/>
          <a:lstStyle/>
          <a:p>
            <a:r>
              <a:rPr lang="en-US" altLang="en-US" sz="3200" b="1" dirty="0">
                <a:latin typeface="+mn-lt"/>
              </a:rPr>
              <a:t>MONETARY ASSISTANCE PROGRAM (MAP)</a:t>
            </a:r>
          </a:p>
        </p:txBody>
      </p:sp>
      <p:sp>
        <p:nvSpPr>
          <p:cNvPr id="8195" name="Rectangle 6">
            <a:extLst>
              <a:ext uri="{FF2B5EF4-FFF2-40B4-BE49-F238E27FC236}">
                <a16:creationId xmlns:a16="http://schemas.microsoft.com/office/drawing/2014/main" id="{EB0CB04A-6AE3-46F6-BC7D-06A1C4C5B988}"/>
              </a:ext>
            </a:extLst>
          </p:cNvPr>
          <p:cNvSpPr>
            <a:spLocks noGrp="1" noChangeArrowheads="1"/>
          </p:cNvSpPr>
          <p:nvPr>
            <p:ph idx="1"/>
          </p:nvPr>
        </p:nvSpPr>
        <p:spPr>
          <a:xfrm>
            <a:off x="461961" y="1629290"/>
            <a:ext cx="4110039" cy="4771510"/>
          </a:xfrm>
        </p:spPr>
        <p:txBody>
          <a:bodyPr/>
          <a:lstStyle/>
          <a:p>
            <a:r>
              <a:rPr kumimoji="0" lang="en-US" altLang="en-US" b="0" dirty="0"/>
              <a:t>Provides monetary assistance to chapters and regional councils to support their specific activities and projects that  are in line with the goals and objectives of BIG</a:t>
            </a:r>
          </a:p>
          <a:p>
            <a:pPr lvl="2"/>
            <a:r>
              <a:rPr lang="en-US" altLang="en-US" sz="1950" dirty="0"/>
              <a:t>Non-refundable--$1,500</a:t>
            </a:r>
          </a:p>
          <a:p>
            <a:pPr lvl="2"/>
            <a:r>
              <a:rPr lang="en-US" altLang="en-US" sz="1950" dirty="0"/>
              <a:t>Refundable--$3,000 </a:t>
            </a:r>
          </a:p>
          <a:p>
            <a:pPr lvl="2"/>
            <a:r>
              <a:rPr lang="en-US" altLang="en-US" sz="1950" dirty="0"/>
              <a:t>Not to exceed $4,500</a:t>
            </a:r>
          </a:p>
        </p:txBody>
      </p:sp>
      <p:pic>
        <p:nvPicPr>
          <p:cNvPr id="3" name="Picture 2">
            <a:extLst>
              <a:ext uri="{FF2B5EF4-FFF2-40B4-BE49-F238E27FC236}">
                <a16:creationId xmlns:a16="http://schemas.microsoft.com/office/drawing/2014/main" id="{D228DCEC-F8BA-4903-BD91-0F1A6DAD6279}"/>
              </a:ext>
            </a:extLst>
          </p:cNvPr>
          <p:cNvPicPr>
            <a:picLocks noChangeAspect="1"/>
          </p:cNvPicPr>
          <p:nvPr/>
        </p:nvPicPr>
        <p:blipFill>
          <a:blip r:embed="rId2"/>
          <a:stretch>
            <a:fillRect/>
          </a:stretch>
        </p:blipFill>
        <p:spPr>
          <a:xfrm>
            <a:off x="4665058" y="2107407"/>
            <a:ext cx="3585785" cy="2915164"/>
          </a:xfrm>
          <a:prstGeom prst="rect">
            <a:avLst/>
          </a:prstGeom>
        </p:spPr>
      </p:pic>
      <p:sp>
        <p:nvSpPr>
          <p:cNvPr id="4" name="TextBox 3">
            <a:extLst>
              <a:ext uri="{FF2B5EF4-FFF2-40B4-BE49-F238E27FC236}">
                <a16:creationId xmlns:a16="http://schemas.microsoft.com/office/drawing/2014/main" id="{BFEF2CA0-65E2-45A8-AEBF-43CE6316BDC7}"/>
              </a:ext>
            </a:extLst>
          </p:cNvPr>
          <p:cNvSpPr txBox="1"/>
          <p:nvPr/>
        </p:nvSpPr>
        <p:spPr>
          <a:xfrm>
            <a:off x="6306532" y="3361981"/>
            <a:ext cx="1124147" cy="7848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1200" b="1" dirty="0">
              <a:solidFill>
                <a:schemeClr val="tx1"/>
              </a:solidFill>
            </a:endParaRPr>
          </a:p>
          <a:p>
            <a:pPr algn="ctr"/>
            <a:r>
              <a:rPr lang="en-US" sz="2400" b="1" dirty="0">
                <a:solidFill>
                  <a:schemeClr val="tx1"/>
                </a:solidFill>
              </a:rPr>
              <a:t>MAP</a:t>
            </a:r>
          </a:p>
          <a:p>
            <a:pPr algn="ctr"/>
            <a:endParaRPr lang="en-US" sz="900" b="1" dirty="0">
              <a:solidFill>
                <a:schemeClr val="tx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6">
            <a:extLst>
              <a:ext uri="{FF2B5EF4-FFF2-40B4-BE49-F238E27FC236}">
                <a16:creationId xmlns:a16="http://schemas.microsoft.com/office/drawing/2014/main" id="{F7193E3C-52F9-4FC9-8868-192DD9A08ED1}"/>
              </a:ext>
            </a:extLst>
          </p:cNvPr>
          <p:cNvSpPr>
            <a:spLocks noGrp="1" noChangeArrowheads="1"/>
          </p:cNvSpPr>
          <p:nvPr>
            <p:ph idx="1"/>
          </p:nvPr>
        </p:nvSpPr>
        <p:spPr>
          <a:xfrm>
            <a:off x="763968" y="1676400"/>
            <a:ext cx="4549987" cy="5105400"/>
          </a:xfrm>
        </p:spPr>
        <p:txBody>
          <a:bodyPr/>
          <a:lstStyle/>
          <a:p>
            <a:r>
              <a:rPr kumimoji="0" lang="en-US" altLang="en-US" dirty="0"/>
              <a:t>Assists in the development and maintenance of an effective workforce. </a:t>
            </a:r>
          </a:p>
          <a:p>
            <a:r>
              <a:rPr kumimoji="0" lang="en-US" altLang="en-US" dirty="0"/>
              <a:t>Facilitates training for career advancement and development opportunities</a:t>
            </a:r>
          </a:p>
          <a:p>
            <a:endParaRPr lang="en-US" altLang="en-US" sz="600" dirty="0"/>
          </a:p>
          <a:p>
            <a:r>
              <a:rPr kumimoji="0" lang="en-US" altLang="en-US" dirty="0"/>
              <a:t>Training relates to current or potential employment</a:t>
            </a:r>
            <a:endParaRPr lang="en-US" altLang="en-US" dirty="0"/>
          </a:p>
        </p:txBody>
      </p:sp>
      <p:sp>
        <p:nvSpPr>
          <p:cNvPr id="9220" name="Text Box 3">
            <a:extLst>
              <a:ext uri="{FF2B5EF4-FFF2-40B4-BE49-F238E27FC236}">
                <a16:creationId xmlns:a16="http://schemas.microsoft.com/office/drawing/2014/main" id="{0AF3717A-ED88-4984-AFBD-0BDD7A6BF537}"/>
              </a:ext>
            </a:extLst>
          </p:cNvPr>
          <p:cNvSpPr txBox="1">
            <a:spLocks noChangeArrowheads="1"/>
          </p:cNvSpPr>
          <p:nvPr/>
        </p:nvSpPr>
        <p:spPr bwMode="auto">
          <a:xfrm>
            <a:off x="2343150" y="2228851"/>
            <a:ext cx="54292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kumimoji="1" sz="3200" b="1">
                <a:solidFill>
                  <a:schemeClr val="tx1"/>
                </a:solidFill>
                <a:latin typeface="Arial" panose="020B0604020202020204" pitchFamily="34" charset="0"/>
              </a:defRPr>
            </a:lvl1pPr>
            <a:lvl2pPr marL="742950" indent="-285750">
              <a:spcBef>
                <a:spcPct val="20000"/>
              </a:spcBef>
              <a:buClr>
                <a:schemeClr val="hlink"/>
              </a:buClr>
              <a:buChar char="–"/>
              <a:defRPr kumimoji="1" sz="2800" b="1">
                <a:solidFill>
                  <a:schemeClr val="tx1"/>
                </a:solidFill>
                <a:latin typeface="Arial" panose="020B0604020202020204" pitchFamily="34" charset="0"/>
              </a:defRPr>
            </a:lvl2pPr>
            <a:lvl3pPr marL="1143000" indent="-228600">
              <a:spcBef>
                <a:spcPct val="20000"/>
              </a:spcBef>
              <a:buClr>
                <a:schemeClr val="hlink"/>
              </a:buClr>
              <a:buChar char="•"/>
              <a:defRPr kumimoji="1" sz="2400" b="1">
                <a:solidFill>
                  <a:schemeClr val="tx1"/>
                </a:solidFill>
                <a:latin typeface="Arial" panose="020B0604020202020204" pitchFamily="34" charset="0"/>
              </a:defRPr>
            </a:lvl3pPr>
            <a:lvl4pPr marL="1600200" indent="-228600">
              <a:spcBef>
                <a:spcPct val="20000"/>
              </a:spcBef>
              <a:buClr>
                <a:schemeClr val="hlink"/>
              </a:buClr>
              <a:buChar char="–"/>
              <a:defRPr kumimoji="1" sz="2000" b="1">
                <a:solidFill>
                  <a:schemeClr val="tx1"/>
                </a:solidFill>
                <a:latin typeface="Arial" panose="020B0604020202020204" pitchFamily="34" charset="0"/>
              </a:defRPr>
            </a:lvl4pPr>
            <a:lvl5pPr marL="2057400" indent="-228600">
              <a:spcBef>
                <a:spcPct val="20000"/>
              </a:spcBef>
              <a:buClr>
                <a:schemeClr val="hlink"/>
              </a:buClr>
              <a:buChar char="•"/>
              <a:defRPr kumimoji="1" sz="20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kumimoji="1" sz="20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kumimoji="1" sz="20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kumimoji="1" sz="20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kumimoji="1" sz="2000" b="1">
                <a:solidFill>
                  <a:schemeClr val="tx1"/>
                </a:solidFill>
                <a:latin typeface="Arial" panose="020B0604020202020204" pitchFamily="34" charset="0"/>
              </a:defRPr>
            </a:lvl9pPr>
          </a:lstStyle>
          <a:p>
            <a:pPr>
              <a:spcBef>
                <a:spcPct val="0"/>
              </a:spcBef>
              <a:buClrTx/>
              <a:buSzTx/>
              <a:buFontTx/>
              <a:buNone/>
            </a:pPr>
            <a:endParaRPr kumimoji="0" lang="en-US" altLang="en-US" sz="1350" b="0" dirty="0">
              <a:latin typeface="Times New Roman" panose="02020603050405020304" pitchFamily="18" charset="0"/>
            </a:endParaRPr>
          </a:p>
        </p:txBody>
      </p:sp>
      <p:pic>
        <p:nvPicPr>
          <p:cNvPr id="3" name="Picture 2">
            <a:extLst>
              <a:ext uri="{FF2B5EF4-FFF2-40B4-BE49-F238E27FC236}">
                <a16:creationId xmlns:a16="http://schemas.microsoft.com/office/drawing/2014/main" id="{0BC0B242-EEDB-4DB7-ADDC-B1279E8A09F2}"/>
              </a:ext>
            </a:extLst>
          </p:cNvPr>
          <p:cNvPicPr>
            <a:picLocks noChangeAspect="1"/>
          </p:cNvPicPr>
          <p:nvPr/>
        </p:nvPicPr>
        <p:blipFill>
          <a:blip r:embed="rId2"/>
          <a:stretch>
            <a:fillRect/>
          </a:stretch>
        </p:blipFill>
        <p:spPr>
          <a:xfrm>
            <a:off x="5313955" y="2345269"/>
            <a:ext cx="3401420" cy="2167462"/>
          </a:xfrm>
          <a:prstGeom prst="rect">
            <a:avLst/>
          </a:prstGeom>
        </p:spPr>
      </p:pic>
      <p:sp>
        <p:nvSpPr>
          <p:cNvPr id="5" name="Title 4">
            <a:extLst>
              <a:ext uri="{FF2B5EF4-FFF2-40B4-BE49-F238E27FC236}">
                <a16:creationId xmlns:a16="http://schemas.microsoft.com/office/drawing/2014/main" id="{D0B5353A-FF8E-402A-B5CC-A3A47233C7EB}"/>
              </a:ext>
            </a:extLst>
          </p:cNvPr>
          <p:cNvSpPr>
            <a:spLocks noGrp="1"/>
          </p:cNvSpPr>
          <p:nvPr>
            <p:ph type="title"/>
          </p:nvPr>
        </p:nvSpPr>
        <p:spPr>
          <a:xfrm>
            <a:off x="2343150" y="533400"/>
            <a:ext cx="7586588" cy="324000"/>
          </a:xfrm>
        </p:spPr>
        <p:txBody>
          <a:bodyPr/>
          <a:lstStyle/>
          <a:p>
            <a:r>
              <a:rPr lang="en-US" altLang="en-US" sz="3600" b="1" dirty="0">
                <a:latin typeface="+mn-lt"/>
              </a:rPr>
              <a:t>SCHOLARSHIPS TO ACQUIRE CAREER KEYS (STACK)</a:t>
            </a:r>
            <a:endParaRPr lang="en-US" sz="3600" b="1" dirty="0">
              <a:latin typeface="+mn-lt"/>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8A79973-D668-4671-ACD9-CF701391B78C}"/>
              </a:ext>
            </a:extLst>
          </p:cNvPr>
          <p:cNvSpPr>
            <a:spLocks noGrp="1" noChangeArrowheads="1"/>
          </p:cNvSpPr>
          <p:nvPr>
            <p:ph type="title"/>
          </p:nvPr>
        </p:nvSpPr>
        <p:spPr>
          <a:xfrm>
            <a:off x="2514600" y="152400"/>
            <a:ext cx="6152999" cy="1235869"/>
          </a:xfrm>
        </p:spPr>
        <p:txBody>
          <a:bodyPr/>
          <a:lstStyle/>
          <a:p>
            <a:pPr>
              <a:lnSpc>
                <a:spcPct val="80000"/>
              </a:lnSpc>
            </a:pPr>
            <a:r>
              <a:rPr lang="en-US" altLang="en-US" sz="3600" b="1" dirty="0">
                <a:latin typeface="+mn-lt"/>
              </a:rPr>
              <a:t>OFFICER LEADERSHIP TRAINING</a:t>
            </a:r>
          </a:p>
        </p:txBody>
      </p:sp>
      <p:sp>
        <p:nvSpPr>
          <p:cNvPr id="10243" name="Rectangle 6">
            <a:extLst>
              <a:ext uri="{FF2B5EF4-FFF2-40B4-BE49-F238E27FC236}">
                <a16:creationId xmlns:a16="http://schemas.microsoft.com/office/drawing/2014/main" id="{F8A5ADA5-2CEE-4016-9CAB-01899417170D}"/>
              </a:ext>
            </a:extLst>
          </p:cNvPr>
          <p:cNvSpPr>
            <a:spLocks noGrp="1" noChangeArrowheads="1"/>
          </p:cNvSpPr>
          <p:nvPr>
            <p:ph idx="1"/>
          </p:nvPr>
        </p:nvSpPr>
        <p:spPr>
          <a:xfrm>
            <a:off x="838200" y="1676400"/>
            <a:ext cx="7308056" cy="4495800"/>
          </a:xfrm>
        </p:spPr>
        <p:txBody>
          <a:bodyPr/>
          <a:lstStyle/>
          <a:p>
            <a:pPr>
              <a:lnSpc>
                <a:spcPct val="80000"/>
              </a:lnSpc>
              <a:spcBef>
                <a:spcPct val="50000"/>
              </a:spcBef>
            </a:pPr>
            <a:r>
              <a:rPr lang="en-US" altLang="en-US" dirty="0"/>
              <a:t>Provides updated leadership training to members of BIG on </a:t>
            </a:r>
          </a:p>
          <a:p>
            <a:pPr lvl="1">
              <a:lnSpc>
                <a:spcPct val="80000"/>
              </a:lnSpc>
              <a:spcBef>
                <a:spcPct val="50000"/>
              </a:spcBef>
            </a:pPr>
            <a:r>
              <a:rPr lang="en-US" altLang="en-US" b="0" dirty="0"/>
              <a:t>Leadership responsibility</a:t>
            </a:r>
          </a:p>
          <a:p>
            <a:pPr lvl="1">
              <a:lnSpc>
                <a:spcPct val="80000"/>
              </a:lnSpc>
              <a:spcBef>
                <a:spcPct val="50000"/>
              </a:spcBef>
            </a:pPr>
            <a:r>
              <a:rPr lang="en-US" altLang="en-US" b="0" dirty="0"/>
              <a:t>BIG’s goals and objectives</a:t>
            </a:r>
          </a:p>
          <a:p>
            <a:pPr lvl="1">
              <a:lnSpc>
                <a:spcPct val="80000"/>
              </a:lnSpc>
              <a:spcBef>
                <a:spcPct val="50000"/>
              </a:spcBef>
            </a:pPr>
            <a:r>
              <a:rPr lang="en-US" altLang="en-US" b="0" dirty="0"/>
              <a:t>Purpose and philosophy of BIG</a:t>
            </a:r>
          </a:p>
          <a:p>
            <a:pPr lvl="1">
              <a:lnSpc>
                <a:spcPct val="80000"/>
              </a:lnSpc>
              <a:spcBef>
                <a:spcPct val="50000"/>
              </a:spcBef>
            </a:pPr>
            <a:r>
              <a:rPr lang="en-US" altLang="en-US" b="0" dirty="0"/>
              <a:t>Organizational governing documents</a:t>
            </a:r>
          </a:p>
          <a:p>
            <a:pPr lvl="1">
              <a:lnSpc>
                <a:spcPct val="80000"/>
              </a:lnSpc>
              <a:spcBef>
                <a:spcPct val="50000"/>
              </a:spcBef>
            </a:pPr>
            <a:r>
              <a:rPr lang="en-US" altLang="en-US" b="0" dirty="0"/>
              <a:t>Roles and responsibilities of officers</a:t>
            </a:r>
          </a:p>
          <a:p>
            <a:pPr lvl="1">
              <a:lnSpc>
                <a:spcPct val="80000"/>
              </a:lnSpc>
              <a:spcBef>
                <a:spcPct val="50000"/>
              </a:spcBef>
            </a:pPr>
            <a:r>
              <a:rPr lang="en-US" altLang="en-US" b="0" dirty="0"/>
              <a:t>Programs, initiatives, and services of BIG</a:t>
            </a:r>
          </a:p>
          <a:p>
            <a:pPr lvl="1">
              <a:lnSpc>
                <a:spcPct val="80000"/>
              </a:lnSpc>
              <a:spcBef>
                <a:spcPct val="50000"/>
              </a:spcBef>
            </a:pPr>
            <a:r>
              <a:rPr lang="en-US" altLang="en-US" b="0" dirty="0"/>
              <a:t>Other related topics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6D790C4-4285-465D-BA56-3B88AB311DB3}"/>
              </a:ext>
            </a:extLst>
          </p:cNvPr>
          <p:cNvSpPr>
            <a:spLocks noGrp="1" noChangeArrowheads="1"/>
          </p:cNvSpPr>
          <p:nvPr>
            <p:ph type="title"/>
          </p:nvPr>
        </p:nvSpPr>
        <p:spPr>
          <a:xfrm>
            <a:off x="2209800" y="209647"/>
            <a:ext cx="6477000" cy="1143000"/>
          </a:xfrm>
        </p:spPr>
        <p:txBody>
          <a:bodyPr/>
          <a:lstStyle/>
          <a:p>
            <a:pPr>
              <a:lnSpc>
                <a:spcPct val="80000"/>
              </a:lnSpc>
            </a:pPr>
            <a:r>
              <a:rPr lang="en-US" altLang="en-US" sz="3600" b="1" dirty="0">
                <a:latin typeface="+mn-lt"/>
              </a:rPr>
              <a:t>NATIONAL YOUTH PROGRAMS</a:t>
            </a:r>
          </a:p>
        </p:txBody>
      </p:sp>
      <p:sp>
        <p:nvSpPr>
          <p:cNvPr id="11267" name="Rectangle 4">
            <a:extLst>
              <a:ext uri="{FF2B5EF4-FFF2-40B4-BE49-F238E27FC236}">
                <a16:creationId xmlns:a16="http://schemas.microsoft.com/office/drawing/2014/main" id="{6B9B5848-5FD0-40AC-87E2-F900291E6D12}"/>
              </a:ext>
            </a:extLst>
          </p:cNvPr>
          <p:cNvSpPr>
            <a:spLocks noGrp="1" noChangeArrowheads="1"/>
          </p:cNvSpPr>
          <p:nvPr>
            <p:ph idx="1"/>
          </p:nvPr>
        </p:nvSpPr>
        <p:spPr>
          <a:xfrm>
            <a:off x="762000" y="1676400"/>
            <a:ext cx="8177063" cy="3336131"/>
          </a:xfrm>
        </p:spPr>
        <p:txBody>
          <a:bodyPr/>
          <a:lstStyle/>
          <a:p>
            <a:pPr algn="ctr">
              <a:lnSpc>
                <a:spcPct val="80000"/>
              </a:lnSpc>
              <a:buFont typeface="Wingdings" panose="05000000000000000000" pitchFamily="2" charset="2"/>
              <a:buNone/>
            </a:pPr>
            <a:endParaRPr lang="en-US" altLang="en-US" sz="900" dirty="0"/>
          </a:p>
          <a:p>
            <a:pPr>
              <a:lnSpc>
                <a:spcPct val="80000"/>
              </a:lnSpc>
            </a:pPr>
            <a:r>
              <a:rPr lang="en-US" altLang="en-US" dirty="0"/>
              <a:t>Training In Communications</a:t>
            </a:r>
          </a:p>
          <a:p>
            <a:pPr lvl="1">
              <a:lnSpc>
                <a:spcPct val="80000"/>
              </a:lnSpc>
            </a:pPr>
            <a:r>
              <a:rPr lang="en-US" altLang="en-US" dirty="0"/>
              <a:t>Provides training in communications and leadership skills and practical experiences to develop those skills. (9th-12th Grade)</a:t>
            </a:r>
          </a:p>
          <a:p>
            <a:pPr lvl="1">
              <a:lnSpc>
                <a:spcPct val="80000"/>
              </a:lnSpc>
            </a:pPr>
            <a:endParaRPr lang="en-US" altLang="en-US" dirty="0"/>
          </a:p>
          <a:p>
            <a:pPr>
              <a:lnSpc>
                <a:spcPct val="80000"/>
              </a:lnSpc>
            </a:pPr>
            <a:r>
              <a:rPr lang="en-US" altLang="en-US" dirty="0"/>
              <a:t>Science, Technology, Engineering, Math</a:t>
            </a:r>
          </a:p>
          <a:p>
            <a:pPr lvl="1" eaLnBrk="1" hangingPunct="1">
              <a:lnSpc>
                <a:spcPct val="80000"/>
              </a:lnSpc>
              <a:spcBef>
                <a:spcPct val="50000"/>
              </a:spcBef>
              <a:buClr>
                <a:schemeClr val="folHlink"/>
              </a:buClr>
              <a:buSzPct val="140000"/>
              <a:buFontTx/>
              <a:buChar char="•"/>
            </a:pPr>
            <a:r>
              <a:rPr lang="en-US" altLang="en-US" dirty="0"/>
              <a:t>Encourages students’ interest in STEM concepts and professions.</a:t>
            </a:r>
          </a:p>
          <a:p>
            <a:pPr lvl="1" eaLnBrk="1" hangingPunct="1">
              <a:lnSpc>
                <a:spcPct val="80000"/>
              </a:lnSpc>
              <a:spcBef>
                <a:spcPct val="50000"/>
              </a:spcBef>
              <a:buClr>
                <a:schemeClr val="folHlink"/>
              </a:buClr>
              <a:buSzPct val="140000"/>
              <a:buFontTx/>
              <a:buChar char="•"/>
            </a:pPr>
            <a:r>
              <a:rPr lang="en-US" altLang="en-US" dirty="0"/>
              <a:t>9</a:t>
            </a:r>
            <a:r>
              <a:rPr lang="en-US" altLang="en-US" baseline="30000" dirty="0"/>
              <a:t>th  -</a:t>
            </a:r>
            <a:r>
              <a:rPr lang="en-US" altLang="en-US" dirty="0"/>
              <a:t> 12</a:t>
            </a:r>
            <a:r>
              <a:rPr lang="en-US" altLang="en-US" baseline="30000" dirty="0"/>
              <a:t>th</a:t>
            </a:r>
            <a:r>
              <a:rPr lang="en-US" altLang="en-US" dirty="0"/>
              <a:t> grade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a:extLst>
              <a:ext uri="{FF2B5EF4-FFF2-40B4-BE49-F238E27FC236}">
                <a16:creationId xmlns:a16="http://schemas.microsoft.com/office/drawing/2014/main" id="{563A9CC5-7559-4662-BD2D-28A84B1D9AFF}"/>
              </a:ext>
            </a:extLst>
          </p:cNvPr>
          <p:cNvSpPr>
            <a:spLocks noGrp="1" noChangeArrowheads="1"/>
          </p:cNvSpPr>
          <p:nvPr>
            <p:ph type="title"/>
          </p:nvPr>
        </p:nvSpPr>
        <p:spPr>
          <a:xfrm>
            <a:off x="2133600" y="277813"/>
            <a:ext cx="6553200" cy="1143000"/>
          </a:xfrm>
          <a:noFill/>
        </p:spPr>
        <p:txBody>
          <a:bodyPr/>
          <a:lstStyle/>
          <a:p>
            <a:r>
              <a:rPr lang="en-US" altLang="en-US" sz="3600" b="1" dirty="0">
                <a:latin typeface="+mn-lt"/>
              </a:rPr>
              <a:t>Darlene H. Young Leadership Academy </a:t>
            </a:r>
          </a:p>
        </p:txBody>
      </p:sp>
      <p:sp>
        <p:nvSpPr>
          <p:cNvPr id="12290" name="Rectangle 3">
            <a:extLst>
              <a:ext uri="{FF2B5EF4-FFF2-40B4-BE49-F238E27FC236}">
                <a16:creationId xmlns:a16="http://schemas.microsoft.com/office/drawing/2014/main" id="{A1DA1E18-64E4-4507-8B55-62804AD00BD4}"/>
              </a:ext>
            </a:extLst>
          </p:cNvPr>
          <p:cNvSpPr>
            <a:spLocks noGrp="1" noChangeArrowheads="1"/>
          </p:cNvSpPr>
          <p:nvPr>
            <p:ph idx="1"/>
          </p:nvPr>
        </p:nvSpPr>
        <p:spPr>
          <a:xfrm>
            <a:off x="678656" y="2193132"/>
            <a:ext cx="8336606" cy="3143249"/>
          </a:xfrm>
        </p:spPr>
        <p:txBody>
          <a:bodyPr/>
          <a:lstStyle/>
          <a:p>
            <a:pPr>
              <a:lnSpc>
                <a:spcPct val="120000"/>
              </a:lnSpc>
              <a:spcBef>
                <a:spcPts val="450"/>
              </a:spcBef>
              <a:spcAft>
                <a:spcPts val="450"/>
              </a:spcAft>
            </a:pPr>
            <a:r>
              <a:rPr lang="en-US" altLang="en-US" dirty="0"/>
              <a:t>The Young Leadership Academy and the Morgan State University form partnership to provide BIG members a leadership training vehicle to </a:t>
            </a:r>
          </a:p>
          <a:p>
            <a:pPr lvl="1">
              <a:lnSpc>
                <a:spcPct val="120000"/>
              </a:lnSpc>
              <a:spcBef>
                <a:spcPts val="450"/>
              </a:spcBef>
              <a:spcAft>
                <a:spcPts val="450"/>
              </a:spcAft>
            </a:pPr>
            <a:r>
              <a:rPr lang="en-US" altLang="en-US" dirty="0"/>
              <a:t>Foster excellence in leadership within the organization of blacks in government </a:t>
            </a:r>
          </a:p>
          <a:p>
            <a:pPr lvl="1">
              <a:lnSpc>
                <a:spcPct val="120000"/>
              </a:lnSpc>
              <a:spcBef>
                <a:spcPts val="450"/>
              </a:spcBef>
              <a:spcAft>
                <a:spcPts val="450"/>
              </a:spcAft>
            </a:pPr>
            <a:r>
              <a:rPr lang="en-US" altLang="en-US" dirty="0"/>
              <a:t>Develop professional and personal leadership skills within the membership. </a:t>
            </a:r>
          </a:p>
          <a:p>
            <a:pPr>
              <a:lnSpc>
                <a:spcPct val="120000"/>
              </a:lnSpc>
              <a:spcBef>
                <a:spcPts val="450"/>
              </a:spcBef>
              <a:spcAft>
                <a:spcPts val="450"/>
              </a:spcAft>
            </a:pPr>
            <a:r>
              <a:rPr lang="en-US" altLang="en-US" dirty="0"/>
              <a:t>This highly interactive training uses dynamic instruction and various activities to develop </a:t>
            </a:r>
            <a:r>
              <a:rPr lang="en-US" altLang="en-US" dirty="0">
                <a:solidFill>
                  <a:srgbClr val="FF3300"/>
                </a:solidFill>
              </a:rPr>
              <a:t>leadership traits</a:t>
            </a:r>
            <a:r>
              <a:rPr lang="en-US" altLang="en-US" dirty="0"/>
              <a:t> to grow leaders for life</a:t>
            </a:r>
            <a:r>
              <a:rPr lang="en-US" altLang="en-US" sz="2325" dirty="0"/>
              <a:t>.</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1609E334-FF2E-4186-A434-99388C949BA2}"/>
              </a:ext>
            </a:extLst>
          </p:cNvPr>
          <p:cNvSpPr>
            <a:spLocks noGrp="1" noChangeArrowheads="1"/>
          </p:cNvSpPr>
          <p:nvPr>
            <p:ph type="title"/>
          </p:nvPr>
        </p:nvSpPr>
        <p:spPr>
          <a:xfrm>
            <a:off x="2286000" y="457200"/>
            <a:ext cx="6629400" cy="533400"/>
          </a:xfrm>
        </p:spPr>
        <p:txBody>
          <a:bodyPr/>
          <a:lstStyle/>
          <a:p>
            <a:pPr>
              <a:defRPr/>
            </a:pPr>
            <a:r>
              <a:rPr lang="en-US" altLang="en-US" sz="2800" b="1" dirty="0">
                <a:latin typeface="+mn-lt"/>
              </a:rPr>
              <a:t>Blacks In Government (BIG)/Federal Employee Education and Assistance Fund (FEEA) Scholarship  </a:t>
            </a:r>
          </a:p>
        </p:txBody>
      </p:sp>
      <p:sp>
        <p:nvSpPr>
          <p:cNvPr id="17411" name="Rectangle 3">
            <a:extLst>
              <a:ext uri="{FF2B5EF4-FFF2-40B4-BE49-F238E27FC236}">
                <a16:creationId xmlns:a16="http://schemas.microsoft.com/office/drawing/2014/main" id="{06BAFFD2-5490-4A20-9E8F-8F20BFF6BE6C}"/>
              </a:ext>
            </a:extLst>
          </p:cNvPr>
          <p:cNvSpPr>
            <a:spLocks noGrp="1" noChangeArrowheads="1"/>
          </p:cNvSpPr>
          <p:nvPr>
            <p:ph idx="1"/>
          </p:nvPr>
        </p:nvSpPr>
        <p:spPr>
          <a:xfrm>
            <a:off x="609600" y="1905000"/>
            <a:ext cx="8155782" cy="3348038"/>
          </a:xfrm>
        </p:spPr>
        <p:txBody>
          <a:bodyPr/>
          <a:lstStyle/>
          <a:p>
            <a:pPr>
              <a:spcBef>
                <a:spcPct val="50000"/>
              </a:spcBef>
              <a:defRPr/>
            </a:pPr>
            <a:r>
              <a:rPr lang="en-US" altLang="en-US" sz="2400" dirty="0"/>
              <a:t>Provides scholarships to children, stepchildren, and grandchildren of all financial BIG members</a:t>
            </a:r>
          </a:p>
          <a:p>
            <a:pPr>
              <a:spcBef>
                <a:spcPct val="50000"/>
              </a:spcBef>
              <a:defRPr/>
            </a:pPr>
            <a:r>
              <a:rPr lang="en-US" altLang="en-US" sz="2400" dirty="0"/>
              <a:t>Is administered by FEEA in Littleton, Colorado </a:t>
            </a:r>
          </a:p>
          <a:p>
            <a:pPr>
              <a:spcBef>
                <a:spcPct val="50000"/>
              </a:spcBef>
              <a:defRPr/>
            </a:pPr>
            <a:r>
              <a:rPr lang="en-US" altLang="en-US" sz="2400" dirty="0"/>
              <a:t>Provides to applicants planning to attend college full-time in the fall/winter of the year of application</a:t>
            </a:r>
          </a:p>
          <a:p>
            <a:pPr>
              <a:spcBef>
                <a:spcPct val="50000"/>
              </a:spcBef>
              <a:defRPr/>
            </a:pPr>
            <a:r>
              <a:rPr lang="en-US" altLang="en-US" sz="2400" dirty="0"/>
              <a:t>Awards scholarship to two students from each BIG region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65A9F-8C40-4AEE-9097-825678999D0D}"/>
              </a:ext>
            </a:extLst>
          </p:cNvPr>
          <p:cNvSpPr>
            <a:spLocks noGrp="1"/>
          </p:cNvSpPr>
          <p:nvPr>
            <p:ph type="title"/>
          </p:nvPr>
        </p:nvSpPr>
        <p:spPr>
          <a:xfrm>
            <a:off x="2438400" y="152400"/>
            <a:ext cx="6457800" cy="844332"/>
          </a:xfrm>
        </p:spPr>
        <p:txBody>
          <a:bodyPr/>
          <a:lstStyle/>
          <a:p>
            <a:r>
              <a:rPr lang="en-US" sz="3600" b="1" dirty="0">
                <a:latin typeface="+mn-lt"/>
              </a:rPr>
              <a:t>BIG  AE/EEO  Program</a:t>
            </a:r>
          </a:p>
        </p:txBody>
      </p:sp>
      <p:sp>
        <p:nvSpPr>
          <p:cNvPr id="3" name="Content Placeholder 2">
            <a:extLst>
              <a:ext uri="{FF2B5EF4-FFF2-40B4-BE49-F238E27FC236}">
                <a16:creationId xmlns:a16="http://schemas.microsoft.com/office/drawing/2014/main" id="{D8318EFE-F14C-467A-A801-2F22CBC07880}"/>
              </a:ext>
            </a:extLst>
          </p:cNvPr>
          <p:cNvSpPr>
            <a:spLocks noGrp="1"/>
          </p:cNvSpPr>
          <p:nvPr>
            <p:ph idx="1"/>
          </p:nvPr>
        </p:nvSpPr>
        <p:spPr>
          <a:xfrm>
            <a:off x="600076" y="2150269"/>
            <a:ext cx="7593806" cy="3228975"/>
          </a:xfrm>
        </p:spPr>
        <p:txBody>
          <a:bodyPr/>
          <a:lstStyle/>
          <a:p>
            <a:r>
              <a:rPr lang="en-US" dirty="0"/>
              <a:t>Establishing a process to assist </a:t>
            </a:r>
          </a:p>
          <a:p>
            <a:endParaRPr lang="en-US" sz="600" b="0" dirty="0"/>
          </a:p>
          <a:p>
            <a:pPr marL="750094" lvl="2" indent="-342900">
              <a:spcAft>
                <a:spcPts val="450"/>
              </a:spcAft>
              <a:buFont typeface="+mj-lt"/>
              <a:buAutoNum type="arabicParenR"/>
            </a:pPr>
            <a:r>
              <a:rPr lang="en-US" sz="1800" dirty="0"/>
              <a:t>Individuals seeking relief from discrimination in the workplace and </a:t>
            </a:r>
          </a:p>
          <a:p>
            <a:pPr marL="750094" lvl="2" indent="-342900">
              <a:spcAft>
                <a:spcPts val="450"/>
              </a:spcAft>
              <a:buFont typeface="+mj-lt"/>
              <a:buAutoNum type="arabicParenR"/>
            </a:pPr>
            <a:r>
              <a:rPr lang="en-US" sz="1800" dirty="0"/>
              <a:t>Groups of employees within specific agencies who are experiencing discrimination in the workplace</a:t>
            </a:r>
          </a:p>
          <a:p>
            <a:pPr>
              <a:spcAft>
                <a:spcPts val="450"/>
              </a:spcAft>
            </a:pPr>
            <a:r>
              <a:rPr lang="en-US" dirty="0"/>
              <a:t>AE/EEO Institute</a:t>
            </a:r>
          </a:p>
          <a:p>
            <a:pPr>
              <a:spcAft>
                <a:spcPts val="450"/>
              </a:spcAft>
            </a:pPr>
            <a:r>
              <a:rPr lang="en-US" dirty="0"/>
              <a:t>COMPLAINT ADVISORS TRAINING</a:t>
            </a:r>
          </a:p>
          <a:p>
            <a:pPr>
              <a:spcAft>
                <a:spcPts val="450"/>
              </a:spcAft>
            </a:pPr>
            <a:endParaRPr lang="en-US" sz="2400" b="0" dirty="0"/>
          </a:p>
        </p:txBody>
      </p:sp>
      <p:sp>
        <p:nvSpPr>
          <p:cNvPr id="4" name="Footer Placeholder 3">
            <a:extLst>
              <a:ext uri="{FF2B5EF4-FFF2-40B4-BE49-F238E27FC236}">
                <a16:creationId xmlns:a16="http://schemas.microsoft.com/office/drawing/2014/main" id="{4E6A2A11-3F18-43D3-93CB-514A0BDE4487}"/>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7E0267C5-62DE-4130-AE76-28B2E25BDAC4}"/>
              </a:ext>
            </a:extLst>
          </p:cNvPr>
          <p:cNvSpPr>
            <a:spLocks noGrp="1"/>
          </p:cNvSpPr>
          <p:nvPr>
            <p:ph type="sldNum" sz="quarter" idx="33"/>
          </p:nvPr>
        </p:nvSpPr>
        <p:spPr/>
        <p:txBody>
          <a:bodyPr/>
          <a:lstStyle/>
          <a:p>
            <a:fld id="{19B51A1E-902D-48AF-9020-955120F399B6}" type="slidenum">
              <a:rPr lang="en-US" noProof="0" smtClean="0"/>
              <a:pPr/>
              <a:t>117</a:t>
            </a:fld>
            <a:endParaRPr lang="en-US" noProof="0" dirty="0"/>
          </a:p>
        </p:txBody>
      </p:sp>
      <p:pic>
        <p:nvPicPr>
          <p:cNvPr id="7" name="Picture 6">
            <a:extLst>
              <a:ext uri="{FF2B5EF4-FFF2-40B4-BE49-F238E27FC236}">
                <a16:creationId xmlns:a16="http://schemas.microsoft.com/office/drawing/2014/main" id="{709BDB39-8640-479D-B613-86E2262E2B77}"/>
              </a:ext>
            </a:extLst>
          </p:cNvPr>
          <p:cNvPicPr>
            <a:picLocks noChangeAspect="1"/>
          </p:cNvPicPr>
          <p:nvPr/>
        </p:nvPicPr>
        <p:blipFill>
          <a:blip r:embed="rId2"/>
          <a:stretch>
            <a:fillRect/>
          </a:stretch>
        </p:blipFill>
        <p:spPr>
          <a:xfrm>
            <a:off x="7332792" y="857250"/>
            <a:ext cx="1203279" cy="1221373"/>
          </a:xfrm>
          <a:prstGeom prst="rect">
            <a:avLst/>
          </a:prstGeom>
        </p:spPr>
      </p:pic>
    </p:spTree>
    <p:extLst>
      <p:ext uri="{BB962C8B-B14F-4D97-AF65-F5344CB8AC3E}">
        <p14:creationId xmlns:p14="http://schemas.microsoft.com/office/powerpoint/2010/main" val="33511029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2BC8EB53-2AC6-4F8C-9170-EC6536CEB7EA}"/>
              </a:ext>
            </a:extLst>
          </p:cNvPr>
          <p:cNvSpPr>
            <a:spLocks noGrp="1" noChangeArrowheads="1"/>
          </p:cNvSpPr>
          <p:nvPr>
            <p:ph type="title"/>
          </p:nvPr>
        </p:nvSpPr>
        <p:spPr>
          <a:xfrm>
            <a:off x="2133599" y="152400"/>
            <a:ext cx="6686399" cy="1338338"/>
          </a:xfrm>
        </p:spPr>
        <p:txBody>
          <a:bodyPr/>
          <a:lstStyle/>
          <a:p>
            <a:r>
              <a:rPr lang="en-US" altLang="en-US" sz="3600" b="1" dirty="0">
                <a:latin typeface="+mn-lt"/>
              </a:rPr>
              <a:t>ATTORNEY ASSISTANCE PROGRAM</a:t>
            </a:r>
          </a:p>
        </p:txBody>
      </p:sp>
      <p:sp>
        <p:nvSpPr>
          <p:cNvPr id="14339" name="Rectangle 5">
            <a:extLst>
              <a:ext uri="{FF2B5EF4-FFF2-40B4-BE49-F238E27FC236}">
                <a16:creationId xmlns:a16="http://schemas.microsoft.com/office/drawing/2014/main" id="{1F113FEF-8774-44CE-9E85-F54268EBC2C7}"/>
              </a:ext>
            </a:extLst>
          </p:cNvPr>
          <p:cNvSpPr>
            <a:spLocks noGrp="1" noChangeArrowheads="1"/>
          </p:cNvSpPr>
          <p:nvPr>
            <p:ph idx="1"/>
          </p:nvPr>
        </p:nvSpPr>
        <p:spPr>
          <a:xfrm>
            <a:off x="792954" y="1762601"/>
            <a:ext cx="8027044" cy="3332798"/>
          </a:xfrm>
        </p:spPr>
        <p:txBody>
          <a:bodyPr/>
          <a:lstStyle/>
          <a:p>
            <a:r>
              <a:rPr kumimoji="0" lang="en-US" altLang="en-US" dirty="0"/>
              <a:t>Provides one-time $2,500 grants to BIG members to retain legal counsel to address adverse employment actions based on race or color</a:t>
            </a:r>
          </a:p>
          <a:p>
            <a:pPr>
              <a:buFont typeface="Wingdings" panose="05000000000000000000" pitchFamily="2" charset="2"/>
              <a:buNone/>
            </a:pPr>
            <a:r>
              <a:rPr kumimoji="0" lang="en-US" altLang="en-US" dirty="0"/>
              <a:t> </a:t>
            </a:r>
            <a:endParaRPr lang="en-US" altLang="en-US" sz="750" dirty="0"/>
          </a:p>
          <a:p>
            <a:r>
              <a:rPr kumimoji="0" lang="en-US" altLang="en-US" dirty="0"/>
              <a:t>The Legal Review Committee is responsible for implementing this activity</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00DD73-2B93-40F7-AB1E-0F498E9C6510}"/>
              </a:ext>
            </a:extLst>
          </p:cNvPr>
          <p:cNvSpPr>
            <a:spLocks noGrp="1" noChangeArrowheads="1"/>
          </p:cNvSpPr>
          <p:nvPr>
            <p:ph type="title"/>
          </p:nvPr>
        </p:nvSpPr>
        <p:spPr>
          <a:xfrm>
            <a:off x="2227716" y="152400"/>
            <a:ext cx="6400800" cy="1143000"/>
          </a:xfrm>
        </p:spPr>
        <p:txBody>
          <a:bodyPr/>
          <a:lstStyle/>
          <a:p>
            <a:pPr>
              <a:spcBef>
                <a:spcPct val="50000"/>
              </a:spcBef>
            </a:pPr>
            <a:r>
              <a:rPr lang="en-US" altLang="en-US" sz="3600" b="1" dirty="0">
                <a:latin typeface="+mn-lt"/>
              </a:rPr>
              <a:t>LEGAL REVIEW PROGRAM</a:t>
            </a:r>
          </a:p>
        </p:txBody>
      </p:sp>
      <p:sp>
        <p:nvSpPr>
          <p:cNvPr id="15363" name="Rectangle 3">
            <a:extLst>
              <a:ext uri="{FF2B5EF4-FFF2-40B4-BE49-F238E27FC236}">
                <a16:creationId xmlns:a16="http://schemas.microsoft.com/office/drawing/2014/main" id="{9BD83ECF-36E1-4DA7-85F3-E6F41F38F4E4}"/>
              </a:ext>
            </a:extLst>
          </p:cNvPr>
          <p:cNvSpPr>
            <a:spLocks noGrp="1" noChangeArrowheads="1"/>
          </p:cNvSpPr>
          <p:nvPr>
            <p:ph idx="1"/>
          </p:nvPr>
        </p:nvSpPr>
        <p:spPr>
          <a:xfrm>
            <a:off x="384628" y="2206466"/>
            <a:ext cx="5043488" cy="2857500"/>
          </a:xfrm>
        </p:spPr>
        <p:txBody>
          <a:bodyPr/>
          <a:lstStyle/>
          <a:p>
            <a:pPr>
              <a:spcBef>
                <a:spcPct val="50000"/>
              </a:spcBef>
            </a:pPr>
            <a:r>
              <a:rPr lang="en-US" altLang="en-US" dirty="0"/>
              <a:t>Monitors legal issues to educate Blacks in government service </a:t>
            </a:r>
          </a:p>
          <a:p>
            <a:pPr>
              <a:spcBef>
                <a:spcPct val="50000"/>
              </a:spcBef>
            </a:pPr>
            <a:r>
              <a:rPr lang="en-US" altLang="en-US" dirty="0"/>
              <a:t>Legal Review Program Committee is responsible for implementing this activity</a:t>
            </a:r>
          </a:p>
          <a:p>
            <a:pPr lvl="1">
              <a:lnSpc>
                <a:spcPct val="90000"/>
              </a:lnSpc>
              <a:spcBef>
                <a:spcPct val="50000"/>
              </a:spcBef>
              <a:buFontTx/>
              <a:buNone/>
            </a:pPr>
            <a:endParaRPr lang="en-US" altLang="en-US" sz="1500" dirty="0"/>
          </a:p>
        </p:txBody>
      </p:sp>
      <p:pic>
        <p:nvPicPr>
          <p:cNvPr id="3" name="Picture 2">
            <a:extLst>
              <a:ext uri="{FF2B5EF4-FFF2-40B4-BE49-F238E27FC236}">
                <a16:creationId xmlns:a16="http://schemas.microsoft.com/office/drawing/2014/main" id="{84025623-324D-4796-8479-703D3DA356AF}"/>
              </a:ext>
            </a:extLst>
          </p:cNvPr>
          <p:cNvPicPr>
            <a:picLocks noChangeAspect="1"/>
          </p:cNvPicPr>
          <p:nvPr/>
        </p:nvPicPr>
        <p:blipFill>
          <a:blip r:embed="rId2"/>
          <a:stretch>
            <a:fillRect/>
          </a:stretch>
        </p:blipFill>
        <p:spPr>
          <a:xfrm>
            <a:off x="5586412" y="1957388"/>
            <a:ext cx="3172961" cy="321952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Footer Placeholder 3"/>
          <p:cNvSpPr>
            <a:spLocks noGrp="1"/>
          </p:cNvSpPr>
          <p:nvPr>
            <p:ph type="ftr" sz="quarter" idx="10"/>
          </p:nvPr>
        </p:nvSpPr>
        <p:spPr/>
        <p:txBody>
          <a:bodyPr/>
          <a:lstStyle/>
          <a:p>
            <a:fld id="{7E9D16FE-6D49-4033-AA43-AAD7415BB9E2}" type="slidenum">
              <a:rPr lang="en-US"/>
              <a:pPr/>
              <a:t>12</a:t>
            </a:fld>
            <a:endParaRPr lang="en-US" dirty="0"/>
          </a:p>
        </p:txBody>
      </p:sp>
      <p:grpSp>
        <p:nvGrpSpPr>
          <p:cNvPr id="2" name="Group 2"/>
          <p:cNvGrpSpPr>
            <a:grpSpLocks noChangeAspect="1"/>
          </p:cNvGrpSpPr>
          <p:nvPr/>
        </p:nvGrpSpPr>
        <p:grpSpPr bwMode="auto">
          <a:xfrm>
            <a:off x="4953000" y="1676400"/>
            <a:ext cx="3898900" cy="3973513"/>
            <a:chOff x="0" y="848"/>
            <a:chExt cx="3358" cy="3423"/>
          </a:xfrm>
        </p:grpSpPr>
        <p:sp>
          <p:nvSpPr>
            <p:cNvPr id="261123" name="Freeform 3"/>
            <p:cNvSpPr>
              <a:spLocks noChangeAspect="1"/>
            </p:cNvSpPr>
            <p:nvPr/>
          </p:nvSpPr>
          <p:spPr bwMode="auto">
            <a:xfrm>
              <a:off x="2736" y="3417"/>
              <a:ext cx="568" cy="549"/>
            </a:xfrm>
            <a:custGeom>
              <a:avLst/>
              <a:gdLst/>
              <a:ahLst/>
              <a:cxnLst>
                <a:cxn ang="0">
                  <a:pos x="174" y="105"/>
                </a:cxn>
                <a:cxn ang="0">
                  <a:pos x="0" y="328"/>
                </a:cxn>
                <a:cxn ang="0">
                  <a:pos x="1485" y="2196"/>
                </a:cxn>
                <a:cxn ang="0">
                  <a:pos x="2273" y="2091"/>
                </a:cxn>
                <a:cxn ang="0">
                  <a:pos x="2224" y="1875"/>
                </a:cxn>
                <a:cxn ang="0">
                  <a:pos x="2259" y="1653"/>
                </a:cxn>
                <a:cxn ang="0">
                  <a:pos x="2001" y="1317"/>
                </a:cxn>
                <a:cxn ang="0">
                  <a:pos x="1736" y="1290"/>
                </a:cxn>
                <a:cxn ang="0">
                  <a:pos x="1708" y="1039"/>
                </a:cxn>
                <a:cxn ang="0">
                  <a:pos x="1848" y="886"/>
                </a:cxn>
                <a:cxn ang="0">
                  <a:pos x="1715" y="628"/>
                </a:cxn>
                <a:cxn ang="0">
                  <a:pos x="1457" y="648"/>
                </a:cxn>
                <a:cxn ang="0">
                  <a:pos x="1304" y="607"/>
                </a:cxn>
                <a:cxn ang="0">
                  <a:pos x="1331" y="432"/>
                </a:cxn>
                <a:cxn ang="0">
                  <a:pos x="1220" y="286"/>
                </a:cxn>
                <a:cxn ang="0">
                  <a:pos x="934" y="273"/>
                </a:cxn>
                <a:cxn ang="0">
                  <a:pos x="460" y="0"/>
                </a:cxn>
                <a:cxn ang="0">
                  <a:pos x="174" y="105"/>
                </a:cxn>
              </a:cxnLst>
              <a:rect l="0" t="0" r="r" b="b"/>
              <a:pathLst>
                <a:path w="2273" h="2196">
                  <a:moveTo>
                    <a:pt x="174" y="105"/>
                  </a:moveTo>
                  <a:lnTo>
                    <a:pt x="0" y="328"/>
                  </a:lnTo>
                  <a:lnTo>
                    <a:pt x="1485" y="2196"/>
                  </a:lnTo>
                  <a:lnTo>
                    <a:pt x="2273" y="2091"/>
                  </a:lnTo>
                  <a:lnTo>
                    <a:pt x="2224" y="1875"/>
                  </a:lnTo>
                  <a:lnTo>
                    <a:pt x="2259" y="1653"/>
                  </a:lnTo>
                  <a:lnTo>
                    <a:pt x="2001" y="1317"/>
                  </a:lnTo>
                  <a:lnTo>
                    <a:pt x="1736" y="1290"/>
                  </a:lnTo>
                  <a:lnTo>
                    <a:pt x="1708" y="1039"/>
                  </a:lnTo>
                  <a:lnTo>
                    <a:pt x="1848" y="886"/>
                  </a:lnTo>
                  <a:lnTo>
                    <a:pt x="1715" y="628"/>
                  </a:lnTo>
                  <a:lnTo>
                    <a:pt x="1457" y="648"/>
                  </a:lnTo>
                  <a:lnTo>
                    <a:pt x="1304" y="607"/>
                  </a:lnTo>
                  <a:lnTo>
                    <a:pt x="1331" y="432"/>
                  </a:lnTo>
                  <a:lnTo>
                    <a:pt x="1220" y="286"/>
                  </a:lnTo>
                  <a:lnTo>
                    <a:pt x="934" y="273"/>
                  </a:lnTo>
                  <a:lnTo>
                    <a:pt x="460" y="0"/>
                  </a:lnTo>
                  <a:lnTo>
                    <a:pt x="174" y="105"/>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24" name="Freeform 4"/>
            <p:cNvSpPr>
              <a:spLocks noChangeAspect="1"/>
            </p:cNvSpPr>
            <p:nvPr/>
          </p:nvSpPr>
          <p:spPr bwMode="auto">
            <a:xfrm>
              <a:off x="2747" y="3444"/>
              <a:ext cx="75" cy="101"/>
            </a:xfrm>
            <a:custGeom>
              <a:avLst/>
              <a:gdLst/>
              <a:ahLst/>
              <a:cxnLst>
                <a:cxn ang="0">
                  <a:pos x="299" y="188"/>
                </a:cxn>
                <a:cxn ang="0">
                  <a:pos x="140" y="405"/>
                </a:cxn>
                <a:cxn ang="0">
                  <a:pos x="0" y="251"/>
                </a:cxn>
                <a:cxn ang="0">
                  <a:pos x="118" y="0"/>
                </a:cxn>
                <a:cxn ang="0">
                  <a:pos x="299" y="188"/>
                </a:cxn>
              </a:cxnLst>
              <a:rect l="0" t="0" r="r" b="b"/>
              <a:pathLst>
                <a:path w="299" h="405">
                  <a:moveTo>
                    <a:pt x="299" y="188"/>
                  </a:moveTo>
                  <a:lnTo>
                    <a:pt x="140" y="405"/>
                  </a:lnTo>
                  <a:lnTo>
                    <a:pt x="0" y="251"/>
                  </a:lnTo>
                  <a:lnTo>
                    <a:pt x="118" y="0"/>
                  </a:lnTo>
                  <a:lnTo>
                    <a:pt x="299" y="188"/>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25" name="Freeform 5"/>
            <p:cNvSpPr>
              <a:spLocks noChangeAspect="1"/>
            </p:cNvSpPr>
            <p:nvPr/>
          </p:nvSpPr>
          <p:spPr bwMode="auto">
            <a:xfrm>
              <a:off x="2766" y="3480"/>
              <a:ext cx="544" cy="493"/>
            </a:xfrm>
            <a:custGeom>
              <a:avLst/>
              <a:gdLst/>
              <a:ahLst/>
              <a:cxnLst>
                <a:cxn ang="0">
                  <a:pos x="146" y="419"/>
                </a:cxn>
                <a:cxn ang="0">
                  <a:pos x="257" y="572"/>
                </a:cxn>
                <a:cxn ang="0">
                  <a:pos x="473" y="593"/>
                </a:cxn>
                <a:cxn ang="0">
                  <a:pos x="543" y="42"/>
                </a:cxn>
                <a:cxn ang="0">
                  <a:pos x="787" y="0"/>
                </a:cxn>
                <a:cxn ang="0">
                  <a:pos x="1122" y="77"/>
                </a:cxn>
                <a:cxn ang="0">
                  <a:pos x="822" y="188"/>
                </a:cxn>
                <a:cxn ang="0">
                  <a:pos x="906" y="391"/>
                </a:cxn>
                <a:cxn ang="0">
                  <a:pos x="941" y="530"/>
                </a:cxn>
                <a:cxn ang="0">
                  <a:pos x="1046" y="328"/>
                </a:cxn>
                <a:cxn ang="0">
                  <a:pos x="1171" y="488"/>
                </a:cxn>
                <a:cxn ang="0">
                  <a:pos x="1415" y="572"/>
                </a:cxn>
                <a:cxn ang="0">
                  <a:pos x="1491" y="732"/>
                </a:cxn>
                <a:cxn ang="0">
                  <a:pos x="1443" y="907"/>
                </a:cxn>
                <a:cxn ang="0">
                  <a:pos x="1576" y="1011"/>
                </a:cxn>
                <a:cxn ang="0">
                  <a:pos x="1868" y="1081"/>
                </a:cxn>
                <a:cxn ang="0">
                  <a:pos x="2008" y="1255"/>
                </a:cxn>
                <a:cxn ang="0">
                  <a:pos x="1742" y="1345"/>
                </a:cxn>
                <a:cxn ang="0">
                  <a:pos x="1763" y="1548"/>
                </a:cxn>
                <a:cxn ang="0">
                  <a:pos x="1589" y="1701"/>
                </a:cxn>
                <a:cxn ang="0">
                  <a:pos x="1701" y="1785"/>
                </a:cxn>
                <a:cxn ang="0">
                  <a:pos x="1966" y="1750"/>
                </a:cxn>
                <a:cxn ang="0">
                  <a:pos x="1924" y="1583"/>
                </a:cxn>
                <a:cxn ang="0">
                  <a:pos x="2175" y="1750"/>
                </a:cxn>
                <a:cxn ang="0">
                  <a:pos x="2084" y="1973"/>
                </a:cxn>
                <a:cxn ang="0">
                  <a:pos x="1491" y="1945"/>
                </a:cxn>
                <a:cxn ang="0">
                  <a:pos x="0" y="704"/>
                </a:cxn>
                <a:cxn ang="0">
                  <a:pos x="146" y="419"/>
                </a:cxn>
              </a:cxnLst>
              <a:rect l="0" t="0" r="r" b="b"/>
              <a:pathLst>
                <a:path w="2175" h="1973">
                  <a:moveTo>
                    <a:pt x="146" y="419"/>
                  </a:moveTo>
                  <a:lnTo>
                    <a:pt x="257" y="572"/>
                  </a:lnTo>
                  <a:lnTo>
                    <a:pt x="473" y="593"/>
                  </a:lnTo>
                  <a:lnTo>
                    <a:pt x="543" y="42"/>
                  </a:lnTo>
                  <a:lnTo>
                    <a:pt x="787" y="0"/>
                  </a:lnTo>
                  <a:lnTo>
                    <a:pt x="1122" y="77"/>
                  </a:lnTo>
                  <a:lnTo>
                    <a:pt x="822" y="188"/>
                  </a:lnTo>
                  <a:lnTo>
                    <a:pt x="906" y="391"/>
                  </a:lnTo>
                  <a:lnTo>
                    <a:pt x="941" y="530"/>
                  </a:lnTo>
                  <a:lnTo>
                    <a:pt x="1046" y="328"/>
                  </a:lnTo>
                  <a:lnTo>
                    <a:pt x="1171" y="488"/>
                  </a:lnTo>
                  <a:lnTo>
                    <a:pt x="1415" y="572"/>
                  </a:lnTo>
                  <a:lnTo>
                    <a:pt x="1491" y="732"/>
                  </a:lnTo>
                  <a:lnTo>
                    <a:pt x="1443" y="907"/>
                  </a:lnTo>
                  <a:lnTo>
                    <a:pt x="1576" y="1011"/>
                  </a:lnTo>
                  <a:lnTo>
                    <a:pt x="1868" y="1081"/>
                  </a:lnTo>
                  <a:lnTo>
                    <a:pt x="2008" y="1255"/>
                  </a:lnTo>
                  <a:lnTo>
                    <a:pt x="1742" y="1345"/>
                  </a:lnTo>
                  <a:lnTo>
                    <a:pt x="1763" y="1548"/>
                  </a:lnTo>
                  <a:lnTo>
                    <a:pt x="1589" y="1701"/>
                  </a:lnTo>
                  <a:lnTo>
                    <a:pt x="1701" y="1785"/>
                  </a:lnTo>
                  <a:lnTo>
                    <a:pt x="1966" y="1750"/>
                  </a:lnTo>
                  <a:lnTo>
                    <a:pt x="1924" y="1583"/>
                  </a:lnTo>
                  <a:lnTo>
                    <a:pt x="2175" y="1750"/>
                  </a:lnTo>
                  <a:lnTo>
                    <a:pt x="2084" y="1973"/>
                  </a:lnTo>
                  <a:lnTo>
                    <a:pt x="1491" y="1945"/>
                  </a:lnTo>
                  <a:lnTo>
                    <a:pt x="0" y="704"/>
                  </a:lnTo>
                  <a:lnTo>
                    <a:pt x="146" y="419"/>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26" name="Freeform 6"/>
            <p:cNvSpPr>
              <a:spLocks noChangeAspect="1"/>
            </p:cNvSpPr>
            <p:nvPr/>
          </p:nvSpPr>
          <p:spPr bwMode="auto">
            <a:xfrm>
              <a:off x="158" y="3220"/>
              <a:ext cx="609" cy="687"/>
            </a:xfrm>
            <a:custGeom>
              <a:avLst/>
              <a:gdLst/>
              <a:ahLst/>
              <a:cxnLst>
                <a:cxn ang="0">
                  <a:pos x="2120" y="503"/>
                </a:cxn>
                <a:cxn ang="0">
                  <a:pos x="2365" y="697"/>
                </a:cxn>
                <a:cxn ang="0">
                  <a:pos x="2434" y="878"/>
                </a:cxn>
                <a:cxn ang="0">
                  <a:pos x="2107" y="1806"/>
                </a:cxn>
                <a:cxn ang="0">
                  <a:pos x="475" y="2747"/>
                </a:cxn>
                <a:cxn ang="0">
                  <a:pos x="0" y="2482"/>
                </a:cxn>
                <a:cxn ang="0">
                  <a:pos x="335" y="1423"/>
                </a:cxn>
                <a:cxn ang="0">
                  <a:pos x="503" y="600"/>
                </a:cxn>
                <a:cxn ang="0">
                  <a:pos x="488" y="475"/>
                </a:cxn>
                <a:cxn ang="0">
                  <a:pos x="573" y="342"/>
                </a:cxn>
                <a:cxn ang="0">
                  <a:pos x="573" y="70"/>
                </a:cxn>
                <a:cxn ang="0">
                  <a:pos x="719" y="0"/>
                </a:cxn>
                <a:cxn ang="0">
                  <a:pos x="865" y="231"/>
                </a:cxn>
                <a:cxn ang="0">
                  <a:pos x="1061" y="1011"/>
                </a:cxn>
                <a:cxn ang="0">
                  <a:pos x="1284" y="551"/>
                </a:cxn>
                <a:cxn ang="0">
                  <a:pos x="1451" y="586"/>
                </a:cxn>
                <a:cxn ang="0">
                  <a:pos x="1556" y="941"/>
                </a:cxn>
                <a:cxn ang="0">
                  <a:pos x="1681" y="998"/>
                </a:cxn>
                <a:cxn ang="0">
                  <a:pos x="1939" y="878"/>
                </a:cxn>
                <a:cxn ang="0">
                  <a:pos x="1925" y="663"/>
                </a:cxn>
                <a:cxn ang="0">
                  <a:pos x="2120" y="503"/>
                </a:cxn>
              </a:cxnLst>
              <a:rect l="0" t="0" r="r" b="b"/>
              <a:pathLst>
                <a:path w="2434" h="2747">
                  <a:moveTo>
                    <a:pt x="2120" y="503"/>
                  </a:moveTo>
                  <a:lnTo>
                    <a:pt x="2365" y="697"/>
                  </a:lnTo>
                  <a:lnTo>
                    <a:pt x="2434" y="878"/>
                  </a:lnTo>
                  <a:lnTo>
                    <a:pt x="2107" y="1806"/>
                  </a:lnTo>
                  <a:lnTo>
                    <a:pt x="475" y="2747"/>
                  </a:lnTo>
                  <a:lnTo>
                    <a:pt x="0" y="2482"/>
                  </a:lnTo>
                  <a:lnTo>
                    <a:pt x="335" y="1423"/>
                  </a:lnTo>
                  <a:lnTo>
                    <a:pt x="503" y="600"/>
                  </a:lnTo>
                  <a:lnTo>
                    <a:pt x="488" y="475"/>
                  </a:lnTo>
                  <a:lnTo>
                    <a:pt x="573" y="342"/>
                  </a:lnTo>
                  <a:lnTo>
                    <a:pt x="573" y="70"/>
                  </a:lnTo>
                  <a:lnTo>
                    <a:pt x="719" y="0"/>
                  </a:lnTo>
                  <a:lnTo>
                    <a:pt x="865" y="231"/>
                  </a:lnTo>
                  <a:lnTo>
                    <a:pt x="1061" y="1011"/>
                  </a:lnTo>
                  <a:lnTo>
                    <a:pt x="1284" y="551"/>
                  </a:lnTo>
                  <a:lnTo>
                    <a:pt x="1451" y="586"/>
                  </a:lnTo>
                  <a:lnTo>
                    <a:pt x="1556" y="941"/>
                  </a:lnTo>
                  <a:lnTo>
                    <a:pt x="1681" y="998"/>
                  </a:lnTo>
                  <a:lnTo>
                    <a:pt x="1939" y="878"/>
                  </a:lnTo>
                  <a:lnTo>
                    <a:pt x="1925" y="663"/>
                  </a:lnTo>
                  <a:lnTo>
                    <a:pt x="2120" y="50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27" name="Freeform 7"/>
            <p:cNvSpPr>
              <a:spLocks noChangeAspect="1"/>
            </p:cNvSpPr>
            <p:nvPr/>
          </p:nvSpPr>
          <p:spPr bwMode="auto">
            <a:xfrm>
              <a:off x="156" y="3219"/>
              <a:ext cx="574" cy="667"/>
            </a:xfrm>
            <a:custGeom>
              <a:avLst/>
              <a:gdLst/>
              <a:ahLst/>
              <a:cxnLst>
                <a:cxn ang="0">
                  <a:pos x="2295" y="663"/>
                </a:cxn>
                <a:cxn ang="0">
                  <a:pos x="2169" y="656"/>
                </a:cxn>
                <a:cxn ang="0">
                  <a:pos x="2141" y="844"/>
                </a:cxn>
                <a:cxn ang="0">
                  <a:pos x="2071" y="1033"/>
                </a:cxn>
                <a:cxn ang="0">
                  <a:pos x="2030" y="1179"/>
                </a:cxn>
                <a:cxn ang="0">
                  <a:pos x="1848" y="1151"/>
                </a:cxn>
                <a:cxn ang="0">
                  <a:pos x="1737" y="1255"/>
                </a:cxn>
                <a:cxn ang="0">
                  <a:pos x="1493" y="1221"/>
                </a:cxn>
                <a:cxn ang="0">
                  <a:pos x="1402" y="1081"/>
                </a:cxn>
                <a:cxn ang="0">
                  <a:pos x="1319" y="1255"/>
                </a:cxn>
                <a:cxn ang="0">
                  <a:pos x="1395" y="1465"/>
                </a:cxn>
                <a:cxn ang="0">
                  <a:pos x="1138" y="1729"/>
                </a:cxn>
                <a:cxn ang="0">
                  <a:pos x="900" y="1709"/>
                </a:cxn>
                <a:cxn ang="0">
                  <a:pos x="816" y="1618"/>
                </a:cxn>
                <a:cxn ang="0">
                  <a:pos x="907" y="1388"/>
                </a:cxn>
                <a:cxn ang="0">
                  <a:pos x="852" y="1207"/>
                </a:cxn>
                <a:cxn ang="0">
                  <a:pos x="865" y="802"/>
                </a:cxn>
                <a:cxn ang="0">
                  <a:pos x="741" y="704"/>
                </a:cxn>
                <a:cxn ang="0">
                  <a:pos x="768" y="467"/>
                </a:cxn>
                <a:cxn ang="0">
                  <a:pos x="726" y="287"/>
                </a:cxn>
                <a:cxn ang="0">
                  <a:pos x="642" y="621"/>
                </a:cxn>
                <a:cxn ang="0">
                  <a:pos x="635" y="857"/>
                </a:cxn>
                <a:cxn ang="0">
                  <a:pos x="761" y="1005"/>
                </a:cxn>
                <a:cxn ang="0">
                  <a:pos x="670" y="1172"/>
                </a:cxn>
                <a:cxn ang="0">
                  <a:pos x="796" y="1388"/>
                </a:cxn>
                <a:cxn ang="0">
                  <a:pos x="670" y="1709"/>
                </a:cxn>
                <a:cxn ang="0">
                  <a:pos x="384" y="2099"/>
                </a:cxn>
                <a:cxn ang="0">
                  <a:pos x="454" y="2210"/>
                </a:cxn>
                <a:cxn ang="0">
                  <a:pos x="397" y="2350"/>
                </a:cxn>
                <a:cxn ang="0">
                  <a:pos x="530" y="2420"/>
                </a:cxn>
                <a:cxn ang="0">
                  <a:pos x="530" y="2670"/>
                </a:cxn>
                <a:cxn ang="0">
                  <a:pos x="0" y="2461"/>
                </a:cxn>
                <a:cxn ang="0">
                  <a:pos x="384" y="1465"/>
                </a:cxn>
                <a:cxn ang="0">
                  <a:pos x="545" y="621"/>
                </a:cxn>
                <a:cxn ang="0">
                  <a:pos x="517" y="447"/>
                </a:cxn>
                <a:cxn ang="0">
                  <a:pos x="608" y="328"/>
                </a:cxn>
                <a:cxn ang="0">
                  <a:pos x="580" y="91"/>
                </a:cxn>
                <a:cxn ang="0">
                  <a:pos x="726" y="0"/>
                </a:cxn>
                <a:cxn ang="0">
                  <a:pos x="872" y="259"/>
                </a:cxn>
                <a:cxn ang="0">
                  <a:pos x="1025" y="942"/>
                </a:cxn>
                <a:cxn ang="0">
                  <a:pos x="1375" y="558"/>
                </a:cxn>
                <a:cxn ang="0">
                  <a:pos x="1500" y="684"/>
                </a:cxn>
                <a:cxn ang="0">
                  <a:pos x="1528" y="955"/>
                </a:cxn>
                <a:cxn ang="0">
                  <a:pos x="1633" y="1018"/>
                </a:cxn>
                <a:cxn ang="0">
                  <a:pos x="1792" y="900"/>
                </a:cxn>
                <a:cxn ang="0">
                  <a:pos x="1967" y="942"/>
                </a:cxn>
                <a:cxn ang="0">
                  <a:pos x="1925" y="704"/>
                </a:cxn>
                <a:cxn ang="0">
                  <a:pos x="2099" y="474"/>
                </a:cxn>
                <a:cxn ang="0">
                  <a:pos x="2295" y="663"/>
                </a:cxn>
              </a:cxnLst>
              <a:rect l="0" t="0" r="r" b="b"/>
              <a:pathLst>
                <a:path w="2295" h="2670">
                  <a:moveTo>
                    <a:pt x="2295" y="663"/>
                  </a:moveTo>
                  <a:lnTo>
                    <a:pt x="2169" y="656"/>
                  </a:lnTo>
                  <a:lnTo>
                    <a:pt x="2141" y="844"/>
                  </a:lnTo>
                  <a:lnTo>
                    <a:pt x="2071" y="1033"/>
                  </a:lnTo>
                  <a:lnTo>
                    <a:pt x="2030" y="1179"/>
                  </a:lnTo>
                  <a:lnTo>
                    <a:pt x="1848" y="1151"/>
                  </a:lnTo>
                  <a:lnTo>
                    <a:pt x="1737" y="1255"/>
                  </a:lnTo>
                  <a:lnTo>
                    <a:pt x="1493" y="1221"/>
                  </a:lnTo>
                  <a:lnTo>
                    <a:pt x="1402" y="1081"/>
                  </a:lnTo>
                  <a:lnTo>
                    <a:pt x="1319" y="1255"/>
                  </a:lnTo>
                  <a:lnTo>
                    <a:pt x="1395" y="1465"/>
                  </a:lnTo>
                  <a:lnTo>
                    <a:pt x="1138" y="1729"/>
                  </a:lnTo>
                  <a:lnTo>
                    <a:pt x="900" y="1709"/>
                  </a:lnTo>
                  <a:lnTo>
                    <a:pt x="816" y="1618"/>
                  </a:lnTo>
                  <a:lnTo>
                    <a:pt x="907" y="1388"/>
                  </a:lnTo>
                  <a:lnTo>
                    <a:pt x="852" y="1207"/>
                  </a:lnTo>
                  <a:lnTo>
                    <a:pt x="865" y="802"/>
                  </a:lnTo>
                  <a:lnTo>
                    <a:pt x="741" y="704"/>
                  </a:lnTo>
                  <a:lnTo>
                    <a:pt x="768" y="467"/>
                  </a:lnTo>
                  <a:lnTo>
                    <a:pt x="726" y="287"/>
                  </a:lnTo>
                  <a:lnTo>
                    <a:pt x="642" y="621"/>
                  </a:lnTo>
                  <a:lnTo>
                    <a:pt x="635" y="857"/>
                  </a:lnTo>
                  <a:lnTo>
                    <a:pt x="761" y="1005"/>
                  </a:lnTo>
                  <a:lnTo>
                    <a:pt x="670" y="1172"/>
                  </a:lnTo>
                  <a:lnTo>
                    <a:pt x="796" y="1388"/>
                  </a:lnTo>
                  <a:lnTo>
                    <a:pt x="670" y="1709"/>
                  </a:lnTo>
                  <a:lnTo>
                    <a:pt x="384" y="2099"/>
                  </a:lnTo>
                  <a:lnTo>
                    <a:pt x="454" y="2210"/>
                  </a:lnTo>
                  <a:lnTo>
                    <a:pt x="397" y="2350"/>
                  </a:lnTo>
                  <a:lnTo>
                    <a:pt x="530" y="2420"/>
                  </a:lnTo>
                  <a:lnTo>
                    <a:pt x="530" y="2670"/>
                  </a:lnTo>
                  <a:lnTo>
                    <a:pt x="0" y="2461"/>
                  </a:lnTo>
                  <a:lnTo>
                    <a:pt x="384" y="1465"/>
                  </a:lnTo>
                  <a:lnTo>
                    <a:pt x="545" y="621"/>
                  </a:lnTo>
                  <a:lnTo>
                    <a:pt x="517" y="447"/>
                  </a:lnTo>
                  <a:lnTo>
                    <a:pt x="608" y="328"/>
                  </a:lnTo>
                  <a:lnTo>
                    <a:pt x="580" y="91"/>
                  </a:lnTo>
                  <a:lnTo>
                    <a:pt x="726" y="0"/>
                  </a:lnTo>
                  <a:lnTo>
                    <a:pt x="872" y="259"/>
                  </a:lnTo>
                  <a:lnTo>
                    <a:pt x="1025" y="942"/>
                  </a:lnTo>
                  <a:lnTo>
                    <a:pt x="1375" y="558"/>
                  </a:lnTo>
                  <a:lnTo>
                    <a:pt x="1500" y="684"/>
                  </a:lnTo>
                  <a:lnTo>
                    <a:pt x="1528" y="955"/>
                  </a:lnTo>
                  <a:lnTo>
                    <a:pt x="1633" y="1018"/>
                  </a:lnTo>
                  <a:lnTo>
                    <a:pt x="1792" y="900"/>
                  </a:lnTo>
                  <a:lnTo>
                    <a:pt x="1967" y="942"/>
                  </a:lnTo>
                  <a:lnTo>
                    <a:pt x="1925" y="704"/>
                  </a:lnTo>
                  <a:lnTo>
                    <a:pt x="2099" y="474"/>
                  </a:lnTo>
                  <a:lnTo>
                    <a:pt x="2295" y="66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28" name="Freeform 8"/>
            <p:cNvSpPr>
              <a:spLocks noChangeAspect="1"/>
            </p:cNvSpPr>
            <p:nvPr/>
          </p:nvSpPr>
          <p:spPr bwMode="auto">
            <a:xfrm>
              <a:off x="0" y="1211"/>
              <a:ext cx="3358" cy="3060"/>
            </a:xfrm>
            <a:custGeom>
              <a:avLst/>
              <a:gdLst/>
              <a:ahLst/>
              <a:cxnLst>
                <a:cxn ang="0">
                  <a:pos x="6447" y="0"/>
                </a:cxn>
                <a:cxn ang="0">
                  <a:pos x="6079" y="614"/>
                </a:cxn>
                <a:cxn ang="0">
                  <a:pos x="6079" y="1632"/>
                </a:cxn>
                <a:cxn ang="0">
                  <a:pos x="5680" y="2140"/>
                </a:cxn>
                <a:cxn ang="0">
                  <a:pos x="5680" y="2328"/>
                </a:cxn>
                <a:cxn ang="0">
                  <a:pos x="5277" y="2475"/>
                </a:cxn>
                <a:cxn ang="0">
                  <a:pos x="4691" y="2977"/>
                </a:cxn>
                <a:cxn ang="0">
                  <a:pos x="4314" y="3563"/>
                </a:cxn>
                <a:cxn ang="0">
                  <a:pos x="4028" y="4211"/>
                </a:cxn>
                <a:cxn ang="0">
                  <a:pos x="3952" y="4539"/>
                </a:cxn>
                <a:cxn ang="0">
                  <a:pos x="3770" y="4685"/>
                </a:cxn>
                <a:cxn ang="0">
                  <a:pos x="3770" y="5048"/>
                </a:cxn>
                <a:cxn ang="0">
                  <a:pos x="3624" y="5591"/>
                </a:cxn>
                <a:cxn ang="0">
                  <a:pos x="3624" y="6324"/>
                </a:cxn>
                <a:cxn ang="0">
                  <a:pos x="3073" y="6756"/>
                </a:cxn>
                <a:cxn ang="0">
                  <a:pos x="2962" y="7229"/>
                </a:cxn>
                <a:cxn ang="0">
                  <a:pos x="2962" y="8973"/>
                </a:cxn>
                <a:cxn ang="0">
                  <a:pos x="2822" y="9077"/>
                </a:cxn>
                <a:cxn ang="0">
                  <a:pos x="2822" y="9336"/>
                </a:cxn>
                <a:cxn ang="0">
                  <a:pos x="2529" y="9336"/>
                </a:cxn>
                <a:cxn ang="0">
                  <a:pos x="2746" y="9740"/>
                </a:cxn>
                <a:cxn ang="0">
                  <a:pos x="1351" y="9740"/>
                </a:cxn>
                <a:cxn ang="0">
                  <a:pos x="1351" y="10214"/>
                </a:cxn>
                <a:cxn ang="0">
                  <a:pos x="1170" y="10214"/>
                </a:cxn>
                <a:cxn ang="0">
                  <a:pos x="1170" y="11008"/>
                </a:cxn>
                <a:cxn ang="0">
                  <a:pos x="0" y="11008"/>
                </a:cxn>
                <a:cxn ang="0">
                  <a:pos x="0" y="12242"/>
                </a:cxn>
                <a:cxn ang="0">
                  <a:pos x="13434" y="12242"/>
                </a:cxn>
                <a:cxn ang="0">
                  <a:pos x="13434" y="11008"/>
                </a:cxn>
                <a:cxn ang="0">
                  <a:pos x="12562" y="11008"/>
                </a:cxn>
                <a:cxn ang="0">
                  <a:pos x="12562" y="10214"/>
                </a:cxn>
                <a:cxn ang="0">
                  <a:pos x="12416" y="10214"/>
                </a:cxn>
                <a:cxn ang="0">
                  <a:pos x="12416" y="9740"/>
                </a:cxn>
                <a:cxn ang="0">
                  <a:pos x="11021" y="9740"/>
                </a:cxn>
                <a:cxn ang="0">
                  <a:pos x="11238" y="9336"/>
                </a:cxn>
                <a:cxn ang="0">
                  <a:pos x="10393" y="9336"/>
                </a:cxn>
                <a:cxn ang="0">
                  <a:pos x="9885" y="9336"/>
                </a:cxn>
                <a:cxn ang="0">
                  <a:pos x="9885" y="9077"/>
                </a:cxn>
                <a:cxn ang="0">
                  <a:pos x="9963" y="9077"/>
                </a:cxn>
                <a:cxn ang="0">
                  <a:pos x="9963" y="8903"/>
                </a:cxn>
                <a:cxn ang="0">
                  <a:pos x="9850" y="8792"/>
                </a:cxn>
                <a:cxn ang="0">
                  <a:pos x="9850" y="7447"/>
                </a:cxn>
                <a:cxn ang="0">
                  <a:pos x="9920" y="7229"/>
                </a:cxn>
                <a:cxn ang="0">
                  <a:pos x="9885" y="6979"/>
                </a:cxn>
                <a:cxn ang="0">
                  <a:pos x="9558" y="6645"/>
                </a:cxn>
                <a:cxn ang="0">
                  <a:pos x="9264" y="6462"/>
                </a:cxn>
                <a:cxn ang="0">
                  <a:pos x="9189" y="5522"/>
                </a:cxn>
                <a:cxn ang="0">
                  <a:pos x="9375" y="5271"/>
                </a:cxn>
                <a:cxn ang="0">
                  <a:pos x="9307" y="4790"/>
                </a:cxn>
                <a:cxn ang="0">
                  <a:pos x="8937" y="4435"/>
                </a:cxn>
                <a:cxn ang="0">
                  <a:pos x="8714" y="3737"/>
                </a:cxn>
                <a:cxn ang="0">
                  <a:pos x="8422" y="3193"/>
                </a:cxn>
                <a:cxn ang="0">
                  <a:pos x="8093" y="2761"/>
                </a:cxn>
                <a:cxn ang="0">
                  <a:pos x="7465" y="2328"/>
                </a:cxn>
                <a:cxn ang="0">
                  <a:pos x="7138" y="2105"/>
                </a:cxn>
                <a:cxn ang="0">
                  <a:pos x="6852" y="1597"/>
                </a:cxn>
                <a:cxn ang="0">
                  <a:pos x="6887" y="691"/>
                </a:cxn>
                <a:cxn ang="0">
                  <a:pos x="6706" y="113"/>
                </a:cxn>
                <a:cxn ang="0">
                  <a:pos x="6447" y="0"/>
                </a:cxn>
              </a:cxnLst>
              <a:rect l="0" t="0" r="r" b="b"/>
              <a:pathLst>
                <a:path w="13434" h="12242">
                  <a:moveTo>
                    <a:pt x="6447" y="0"/>
                  </a:moveTo>
                  <a:lnTo>
                    <a:pt x="6079" y="614"/>
                  </a:lnTo>
                  <a:lnTo>
                    <a:pt x="6079" y="1632"/>
                  </a:lnTo>
                  <a:lnTo>
                    <a:pt x="5680" y="2140"/>
                  </a:lnTo>
                  <a:lnTo>
                    <a:pt x="5680" y="2328"/>
                  </a:lnTo>
                  <a:lnTo>
                    <a:pt x="5277" y="2475"/>
                  </a:lnTo>
                  <a:lnTo>
                    <a:pt x="4691" y="2977"/>
                  </a:lnTo>
                  <a:lnTo>
                    <a:pt x="4314" y="3563"/>
                  </a:lnTo>
                  <a:lnTo>
                    <a:pt x="4028" y="4211"/>
                  </a:lnTo>
                  <a:lnTo>
                    <a:pt x="3952" y="4539"/>
                  </a:lnTo>
                  <a:lnTo>
                    <a:pt x="3770" y="4685"/>
                  </a:lnTo>
                  <a:lnTo>
                    <a:pt x="3770" y="5048"/>
                  </a:lnTo>
                  <a:lnTo>
                    <a:pt x="3624" y="5591"/>
                  </a:lnTo>
                  <a:lnTo>
                    <a:pt x="3624" y="6324"/>
                  </a:lnTo>
                  <a:lnTo>
                    <a:pt x="3073" y="6756"/>
                  </a:lnTo>
                  <a:lnTo>
                    <a:pt x="2962" y="7229"/>
                  </a:lnTo>
                  <a:lnTo>
                    <a:pt x="2962" y="8973"/>
                  </a:lnTo>
                  <a:lnTo>
                    <a:pt x="2822" y="9077"/>
                  </a:lnTo>
                  <a:lnTo>
                    <a:pt x="2822" y="9336"/>
                  </a:lnTo>
                  <a:lnTo>
                    <a:pt x="2529" y="9336"/>
                  </a:lnTo>
                  <a:lnTo>
                    <a:pt x="2746" y="9740"/>
                  </a:lnTo>
                  <a:lnTo>
                    <a:pt x="1351" y="9740"/>
                  </a:lnTo>
                  <a:lnTo>
                    <a:pt x="1351" y="10214"/>
                  </a:lnTo>
                  <a:lnTo>
                    <a:pt x="1170" y="10214"/>
                  </a:lnTo>
                  <a:lnTo>
                    <a:pt x="1170" y="11008"/>
                  </a:lnTo>
                  <a:lnTo>
                    <a:pt x="0" y="11008"/>
                  </a:lnTo>
                  <a:lnTo>
                    <a:pt x="0" y="12242"/>
                  </a:lnTo>
                  <a:lnTo>
                    <a:pt x="13434" y="12242"/>
                  </a:lnTo>
                  <a:lnTo>
                    <a:pt x="13434" y="11008"/>
                  </a:lnTo>
                  <a:lnTo>
                    <a:pt x="12562" y="11008"/>
                  </a:lnTo>
                  <a:lnTo>
                    <a:pt x="12562" y="10214"/>
                  </a:lnTo>
                  <a:lnTo>
                    <a:pt x="12416" y="10214"/>
                  </a:lnTo>
                  <a:lnTo>
                    <a:pt x="12416" y="9740"/>
                  </a:lnTo>
                  <a:lnTo>
                    <a:pt x="11021" y="9740"/>
                  </a:lnTo>
                  <a:lnTo>
                    <a:pt x="11238" y="9336"/>
                  </a:lnTo>
                  <a:lnTo>
                    <a:pt x="10393" y="9336"/>
                  </a:lnTo>
                  <a:lnTo>
                    <a:pt x="9885" y="9336"/>
                  </a:lnTo>
                  <a:lnTo>
                    <a:pt x="9885" y="9077"/>
                  </a:lnTo>
                  <a:lnTo>
                    <a:pt x="9963" y="9077"/>
                  </a:lnTo>
                  <a:lnTo>
                    <a:pt x="9963" y="8903"/>
                  </a:lnTo>
                  <a:lnTo>
                    <a:pt x="9850" y="8792"/>
                  </a:lnTo>
                  <a:lnTo>
                    <a:pt x="9850" y="7447"/>
                  </a:lnTo>
                  <a:lnTo>
                    <a:pt x="9920" y="7229"/>
                  </a:lnTo>
                  <a:lnTo>
                    <a:pt x="9885" y="6979"/>
                  </a:lnTo>
                  <a:lnTo>
                    <a:pt x="9558" y="6645"/>
                  </a:lnTo>
                  <a:lnTo>
                    <a:pt x="9264" y="6462"/>
                  </a:lnTo>
                  <a:lnTo>
                    <a:pt x="9189" y="5522"/>
                  </a:lnTo>
                  <a:lnTo>
                    <a:pt x="9375" y="5271"/>
                  </a:lnTo>
                  <a:lnTo>
                    <a:pt x="9307" y="4790"/>
                  </a:lnTo>
                  <a:lnTo>
                    <a:pt x="8937" y="4435"/>
                  </a:lnTo>
                  <a:lnTo>
                    <a:pt x="8714" y="3737"/>
                  </a:lnTo>
                  <a:lnTo>
                    <a:pt x="8422" y="3193"/>
                  </a:lnTo>
                  <a:lnTo>
                    <a:pt x="8093" y="2761"/>
                  </a:lnTo>
                  <a:lnTo>
                    <a:pt x="7465" y="2328"/>
                  </a:lnTo>
                  <a:lnTo>
                    <a:pt x="7138" y="2105"/>
                  </a:lnTo>
                  <a:lnTo>
                    <a:pt x="6852" y="1597"/>
                  </a:lnTo>
                  <a:lnTo>
                    <a:pt x="6887" y="691"/>
                  </a:lnTo>
                  <a:lnTo>
                    <a:pt x="6706" y="113"/>
                  </a:lnTo>
                  <a:lnTo>
                    <a:pt x="6447"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29" name="Freeform 9"/>
            <p:cNvSpPr>
              <a:spLocks noChangeAspect="1"/>
            </p:cNvSpPr>
            <p:nvPr/>
          </p:nvSpPr>
          <p:spPr bwMode="auto">
            <a:xfrm>
              <a:off x="714" y="1211"/>
              <a:ext cx="1008" cy="2189"/>
            </a:xfrm>
            <a:custGeom>
              <a:avLst/>
              <a:gdLst/>
              <a:ahLst/>
              <a:cxnLst>
                <a:cxn ang="0">
                  <a:pos x="3590" y="181"/>
                </a:cxn>
                <a:cxn ang="0">
                  <a:pos x="3438" y="510"/>
                </a:cxn>
                <a:cxn ang="0">
                  <a:pos x="3479" y="830"/>
                </a:cxn>
                <a:cxn ang="0">
                  <a:pos x="3514" y="1743"/>
                </a:cxn>
                <a:cxn ang="0">
                  <a:pos x="3403" y="1918"/>
                </a:cxn>
                <a:cxn ang="0">
                  <a:pos x="3625" y="2253"/>
                </a:cxn>
                <a:cxn ang="0">
                  <a:pos x="3116" y="2392"/>
                </a:cxn>
                <a:cxn ang="0">
                  <a:pos x="2782" y="2650"/>
                </a:cxn>
                <a:cxn ang="0">
                  <a:pos x="2420" y="3193"/>
                </a:cxn>
                <a:cxn ang="0">
                  <a:pos x="2265" y="3668"/>
                </a:cxn>
                <a:cxn ang="0">
                  <a:pos x="2204" y="4176"/>
                </a:cxn>
                <a:cxn ang="0">
                  <a:pos x="3298" y="4141"/>
                </a:cxn>
                <a:cxn ang="0">
                  <a:pos x="2782" y="4315"/>
                </a:cxn>
                <a:cxn ang="0">
                  <a:pos x="2782" y="4609"/>
                </a:cxn>
                <a:cxn ang="0">
                  <a:pos x="2893" y="4762"/>
                </a:cxn>
                <a:cxn ang="0">
                  <a:pos x="3849" y="5013"/>
                </a:cxn>
                <a:cxn ang="0">
                  <a:pos x="3549" y="5194"/>
                </a:cxn>
                <a:cxn ang="0">
                  <a:pos x="3549" y="5884"/>
                </a:cxn>
                <a:cxn ang="0">
                  <a:pos x="2929" y="5919"/>
                </a:cxn>
                <a:cxn ang="0">
                  <a:pos x="2342" y="5961"/>
                </a:cxn>
                <a:cxn ang="0">
                  <a:pos x="2342" y="6065"/>
                </a:cxn>
                <a:cxn ang="0">
                  <a:pos x="3403" y="6065"/>
                </a:cxn>
                <a:cxn ang="0">
                  <a:pos x="3849" y="6170"/>
                </a:cxn>
                <a:cxn ang="0">
                  <a:pos x="3849" y="6429"/>
                </a:cxn>
                <a:cxn ang="0">
                  <a:pos x="3116" y="6462"/>
                </a:cxn>
                <a:cxn ang="0">
                  <a:pos x="3116" y="6756"/>
                </a:cxn>
                <a:cxn ang="0">
                  <a:pos x="3590" y="6937"/>
                </a:cxn>
                <a:cxn ang="0">
                  <a:pos x="4030" y="7195"/>
                </a:cxn>
                <a:cxn ang="0">
                  <a:pos x="4030" y="7850"/>
                </a:cxn>
                <a:cxn ang="0">
                  <a:pos x="3116" y="7815"/>
                </a:cxn>
                <a:cxn ang="0">
                  <a:pos x="2015" y="7885"/>
                </a:cxn>
                <a:cxn ang="0">
                  <a:pos x="1945" y="8429"/>
                </a:cxn>
                <a:cxn ang="0">
                  <a:pos x="913" y="8541"/>
                </a:cxn>
                <a:cxn ang="0">
                  <a:pos x="251" y="8757"/>
                </a:cxn>
                <a:cxn ang="0">
                  <a:pos x="146" y="7412"/>
                </a:cxn>
                <a:cxn ang="0">
                  <a:pos x="0" y="7083"/>
                </a:cxn>
                <a:cxn ang="0">
                  <a:pos x="251" y="6686"/>
                </a:cxn>
                <a:cxn ang="0">
                  <a:pos x="474" y="6540"/>
                </a:cxn>
                <a:cxn ang="0">
                  <a:pos x="767" y="6253"/>
                </a:cxn>
                <a:cxn ang="0">
                  <a:pos x="802" y="5271"/>
                </a:cxn>
                <a:cxn ang="0">
                  <a:pos x="879" y="5013"/>
                </a:cxn>
                <a:cxn ang="0">
                  <a:pos x="948" y="4573"/>
                </a:cxn>
                <a:cxn ang="0">
                  <a:pos x="1171" y="4435"/>
                </a:cxn>
                <a:cxn ang="0">
                  <a:pos x="1317" y="3807"/>
                </a:cxn>
                <a:cxn ang="0">
                  <a:pos x="1681" y="3158"/>
                </a:cxn>
                <a:cxn ang="0">
                  <a:pos x="2204" y="2650"/>
                </a:cxn>
                <a:cxn ang="0">
                  <a:pos x="2740" y="2253"/>
                </a:cxn>
                <a:cxn ang="0">
                  <a:pos x="2823" y="2071"/>
                </a:cxn>
                <a:cxn ang="0">
                  <a:pos x="2998" y="1918"/>
                </a:cxn>
                <a:cxn ang="0">
                  <a:pos x="3116" y="1667"/>
                </a:cxn>
                <a:cxn ang="0">
                  <a:pos x="3256" y="1521"/>
                </a:cxn>
                <a:cxn ang="0">
                  <a:pos x="3256" y="907"/>
                </a:cxn>
                <a:cxn ang="0">
                  <a:pos x="3075" y="571"/>
                </a:cxn>
                <a:cxn ang="0">
                  <a:pos x="3368" y="251"/>
                </a:cxn>
                <a:cxn ang="0">
                  <a:pos x="3590" y="0"/>
                </a:cxn>
                <a:cxn ang="0">
                  <a:pos x="3590" y="181"/>
                </a:cxn>
              </a:cxnLst>
              <a:rect l="0" t="0" r="r" b="b"/>
              <a:pathLst>
                <a:path w="4030" h="8757">
                  <a:moveTo>
                    <a:pt x="3590" y="181"/>
                  </a:moveTo>
                  <a:lnTo>
                    <a:pt x="3438" y="510"/>
                  </a:lnTo>
                  <a:lnTo>
                    <a:pt x="3479" y="830"/>
                  </a:lnTo>
                  <a:lnTo>
                    <a:pt x="3514" y="1743"/>
                  </a:lnTo>
                  <a:lnTo>
                    <a:pt x="3403" y="1918"/>
                  </a:lnTo>
                  <a:lnTo>
                    <a:pt x="3625" y="2253"/>
                  </a:lnTo>
                  <a:lnTo>
                    <a:pt x="3116" y="2392"/>
                  </a:lnTo>
                  <a:lnTo>
                    <a:pt x="2782" y="2650"/>
                  </a:lnTo>
                  <a:lnTo>
                    <a:pt x="2420" y="3193"/>
                  </a:lnTo>
                  <a:lnTo>
                    <a:pt x="2265" y="3668"/>
                  </a:lnTo>
                  <a:lnTo>
                    <a:pt x="2204" y="4176"/>
                  </a:lnTo>
                  <a:lnTo>
                    <a:pt x="3298" y="4141"/>
                  </a:lnTo>
                  <a:lnTo>
                    <a:pt x="2782" y="4315"/>
                  </a:lnTo>
                  <a:lnTo>
                    <a:pt x="2782" y="4609"/>
                  </a:lnTo>
                  <a:lnTo>
                    <a:pt x="2893" y="4762"/>
                  </a:lnTo>
                  <a:lnTo>
                    <a:pt x="3849" y="5013"/>
                  </a:lnTo>
                  <a:lnTo>
                    <a:pt x="3549" y="5194"/>
                  </a:lnTo>
                  <a:lnTo>
                    <a:pt x="3549" y="5884"/>
                  </a:lnTo>
                  <a:lnTo>
                    <a:pt x="2929" y="5919"/>
                  </a:lnTo>
                  <a:lnTo>
                    <a:pt x="2342" y="5961"/>
                  </a:lnTo>
                  <a:lnTo>
                    <a:pt x="2342" y="6065"/>
                  </a:lnTo>
                  <a:lnTo>
                    <a:pt x="3403" y="6065"/>
                  </a:lnTo>
                  <a:lnTo>
                    <a:pt x="3849" y="6170"/>
                  </a:lnTo>
                  <a:lnTo>
                    <a:pt x="3849" y="6429"/>
                  </a:lnTo>
                  <a:lnTo>
                    <a:pt x="3116" y="6462"/>
                  </a:lnTo>
                  <a:lnTo>
                    <a:pt x="3116" y="6756"/>
                  </a:lnTo>
                  <a:lnTo>
                    <a:pt x="3590" y="6937"/>
                  </a:lnTo>
                  <a:lnTo>
                    <a:pt x="4030" y="7195"/>
                  </a:lnTo>
                  <a:lnTo>
                    <a:pt x="4030" y="7850"/>
                  </a:lnTo>
                  <a:lnTo>
                    <a:pt x="3116" y="7815"/>
                  </a:lnTo>
                  <a:lnTo>
                    <a:pt x="2015" y="7885"/>
                  </a:lnTo>
                  <a:lnTo>
                    <a:pt x="1945" y="8429"/>
                  </a:lnTo>
                  <a:lnTo>
                    <a:pt x="913" y="8541"/>
                  </a:lnTo>
                  <a:lnTo>
                    <a:pt x="251" y="8757"/>
                  </a:lnTo>
                  <a:lnTo>
                    <a:pt x="146" y="7412"/>
                  </a:lnTo>
                  <a:lnTo>
                    <a:pt x="0" y="7083"/>
                  </a:lnTo>
                  <a:lnTo>
                    <a:pt x="251" y="6686"/>
                  </a:lnTo>
                  <a:lnTo>
                    <a:pt x="474" y="6540"/>
                  </a:lnTo>
                  <a:lnTo>
                    <a:pt x="767" y="6253"/>
                  </a:lnTo>
                  <a:lnTo>
                    <a:pt x="802" y="5271"/>
                  </a:lnTo>
                  <a:lnTo>
                    <a:pt x="879" y="5013"/>
                  </a:lnTo>
                  <a:lnTo>
                    <a:pt x="948" y="4573"/>
                  </a:lnTo>
                  <a:lnTo>
                    <a:pt x="1171" y="4435"/>
                  </a:lnTo>
                  <a:lnTo>
                    <a:pt x="1317" y="3807"/>
                  </a:lnTo>
                  <a:lnTo>
                    <a:pt x="1681" y="3158"/>
                  </a:lnTo>
                  <a:lnTo>
                    <a:pt x="2204" y="2650"/>
                  </a:lnTo>
                  <a:lnTo>
                    <a:pt x="2740" y="2253"/>
                  </a:lnTo>
                  <a:lnTo>
                    <a:pt x="2823" y="2071"/>
                  </a:lnTo>
                  <a:lnTo>
                    <a:pt x="2998" y="1918"/>
                  </a:lnTo>
                  <a:lnTo>
                    <a:pt x="3116" y="1667"/>
                  </a:lnTo>
                  <a:lnTo>
                    <a:pt x="3256" y="1521"/>
                  </a:lnTo>
                  <a:lnTo>
                    <a:pt x="3256" y="907"/>
                  </a:lnTo>
                  <a:lnTo>
                    <a:pt x="3075" y="571"/>
                  </a:lnTo>
                  <a:lnTo>
                    <a:pt x="3368" y="251"/>
                  </a:lnTo>
                  <a:lnTo>
                    <a:pt x="3590" y="0"/>
                  </a:lnTo>
                  <a:lnTo>
                    <a:pt x="3590" y="181"/>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30" name="Freeform 10"/>
            <p:cNvSpPr>
              <a:spLocks noChangeAspect="1"/>
            </p:cNvSpPr>
            <p:nvPr/>
          </p:nvSpPr>
          <p:spPr bwMode="auto">
            <a:xfrm>
              <a:off x="723" y="3335"/>
              <a:ext cx="833" cy="328"/>
            </a:xfrm>
            <a:custGeom>
              <a:avLst/>
              <a:gdLst/>
              <a:ahLst/>
              <a:cxnLst>
                <a:cxn ang="0">
                  <a:pos x="3298" y="0"/>
                </a:cxn>
                <a:cxn ang="0">
                  <a:pos x="3333" y="328"/>
                </a:cxn>
                <a:cxn ang="0">
                  <a:pos x="2642" y="363"/>
                </a:cxn>
                <a:cxn ang="0">
                  <a:pos x="3221" y="621"/>
                </a:cxn>
                <a:cxn ang="0">
                  <a:pos x="1282" y="732"/>
                </a:cxn>
                <a:cxn ang="0">
                  <a:pos x="1317" y="1242"/>
                </a:cxn>
                <a:cxn ang="0">
                  <a:pos x="327" y="1311"/>
                </a:cxn>
                <a:cxn ang="0">
                  <a:pos x="327" y="838"/>
                </a:cxn>
                <a:cxn ang="0">
                  <a:pos x="0" y="838"/>
                </a:cxn>
                <a:cxn ang="0">
                  <a:pos x="0" y="544"/>
                </a:cxn>
                <a:cxn ang="0">
                  <a:pos x="216" y="363"/>
                </a:cxn>
                <a:cxn ang="0">
                  <a:pos x="1471" y="113"/>
                </a:cxn>
                <a:cxn ang="0">
                  <a:pos x="2670" y="71"/>
                </a:cxn>
                <a:cxn ang="0">
                  <a:pos x="3298" y="0"/>
                </a:cxn>
              </a:cxnLst>
              <a:rect l="0" t="0" r="r" b="b"/>
              <a:pathLst>
                <a:path w="3333" h="1311">
                  <a:moveTo>
                    <a:pt x="3298" y="0"/>
                  </a:moveTo>
                  <a:lnTo>
                    <a:pt x="3333" y="328"/>
                  </a:lnTo>
                  <a:lnTo>
                    <a:pt x="2642" y="363"/>
                  </a:lnTo>
                  <a:lnTo>
                    <a:pt x="3221" y="621"/>
                  </a:lnTo>
                  <a:lnTo>
                    <a:pt x="1282" y="732"/>
                  </a:lnTo>
                  <a:lnTo>
                    <a:pt x="1317" y="1242"/>
                  </a:lnTo>
                  <a:lnTo>
                    <a:pt x="327" y="1311"/>
                  </a:lnTo>
                  <a:lnTo>
                    <a:pt x="327" y="838"/>
                  </a:lnTo>
                  <a:lnTo>
                    <a:pt x="0" y="838"/>
                  </a:lnTo>
                  <a:lnTo>
                    <a:pt x="0" y="544"/>
                  </a:lnTo>
                  <a:lnTo>
                    <a:pt x="216" y="363"/>
                  </a:lnTo>
                  <a:lnTo>
                    <a:pt x="1471" y="113"/>
                  </a:lnTo>
                  <a:lnTo>
                    <a:pt x="2670" y="71"/>
                  </a:lnTo>
                  <a:lnTo>
                    <a:pt x="3298"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31" name="Freeform 11"/>
            <p:cNvSpPr>
              <a:spLocks noChangeAspect="1"/>
            </p:cNvSpPr>
            <p:nvPr/>
          </p:nvSpPr>
          <p:spPr bwMode="auto">
            <a:xfrm>
              <a:off x="1117" y="3545"/>
              <a:ext cx="484" cy="209"/>
            </a:xfrm>
            <a:custGeom>
              <a:avLst/>
              <a:gdLst/>
              <a:ahLst/>
              <a:cxnLst>
                <a:cxn ang="0">
                  <a:pos x="1792" y="543"/>
                </a:cxn>
                <a:cxn ang="0">
                  <a:pos x="1611" y="439"/>
                </a:cxn>
                <a:cxn ang="0">
                  <a:pos x="1352" y="473"/>
                </a:cxn>
                <a:cxn ang="0">
                  <a:pos x="1247" y="613"/>
                </a:cxn>
                <a:cxn ang="0">
                  <a:pos x="1025" y="613"/>
                </a:cxn>
                <a:cxn ang="0">
                  <a:pos x="913" y="724"/>
                </a:cxn>
                <a:cxn ang="0">
                  <a:pos x="1094" y="836"/>
                </a:cxn>
                <a:cxn ang="0">
                  <a:pos x="0" y="836"/>
                </a:cxn>
                <a:cxn ang="0">
                  <a:pos x="1938" y="0"/>
                </a:cxn>
                <a:cxn ang="0">
                  <a:pos x="1792" y="543"/>
                </a:cxn>
              </a:cxnLst>
              <a:rect l="0" t="0" r="r" b="b"/>
              <a:pathLst>
                <a:path w="1938" h="836">
                  <a:moveTo>
                    <a:pt x="1792" y="543"/>
                  </a:moveTo>
                  <a:lnTo>
                    <a:pt x="1611" y="439"/>
                  </a:lnTo>
                  <a:lnTo>
                    <a:pt x="1352" y="473"/>
                  </a:lnTo>
                  <a:lnTo>
                    <a:pt x="1247" y="613"/>
                  </a:lnTo>
                  <a:lnTo>
                    <a:pt x="1025" y="613"/>
                  </a:lnTo>
                  <a:lnTo>
                    <a:pt x="913" y="724"/>
                  </a:lnTo>
                  <a:lnTo>
                    <a:pt x="1094" y="836"/>
                  </a:lnTo>
                  <a:lnTo>
                    <a:pt x="0" y="836"/>
                  </a:lnTo>
                  <a:lnTo>
                    <a:pt x="1938" y="0"/>
                  </a:lnTo>
                  <a:lnTo>
                    <a:pt x="1792" y="54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32" name="Freeform 12"/>
            <p:cNvSpPr>
              <a:spLocks noChangeAspect="1"/>
            </p:cNvSpPr>
            <p:nvPr/>
          </p:nvSpPr>
          <p:spPr bwMode="auto">
            <a:xfrm>
              <a:off x="1866" y="3573"/>
              <a:ext cx="496" cy="181"/>
            </a:xfrm>
            <a:custGeom>
              <a:avLst/>
              <a:gdLst/>
              <a:ahLst/>
              <a:cxnLst>
                <a:cxn ang="0">
                  <a:pos x="0" y="0"/>
                </a:cxn>
                <a:cxn ang="0">
                  <a:pos x="196" y="293"/>
                </a:cxn>
                <a:cxn ang="0">
                  <a:pos x="371" y="223"/>
                </a:cxn>
                <a:cxn ang="0">
                  <a:pos x="558" y="328"/>
                </a:cxn>
                <a:cxn ang="0">
                  <a:pos x="524" y="432"/>
                </a:cxn>
                <a:cxn ang="0">
                  <a:pos x="698" y="467"/>
                </a:cxn>
                <a:cxn ang="0">
                  <a:pos x="879" y="432"/>
                </a:cxn>
                <a:cxn ang="0">
                  <a:pos x="879" y="578"/>
                </a:cxn>
                <a:cxn ang="0">
                  <a:pos x="1214" y="578"/>
                </a:cxn>
                <a:cxn ang="0">
                  <a:pos x="998" y="725"/>
                </a:cxn>
                <a:cxn ang="0">
                  <a:pos x="1981" y="725"/>
                </a:cxn>
                <a:cxn ang="0">
                  <a:pos x="0" y="0"/>
                </a:cxn>
              </a:cxnLst>
              <a:rect l="0" t="0" r="r" b="b"/>
              <a:pathLst>
                <a:path w="1981" h="725">
                  <a:moveTo>
                    <a:pt x="0" y="0"/>
                  </a:moveTo>
                  <a:lnTo>
                    <a:pt x="196" y="293"/>
                  </a:lnTo>
                  <a:lnTo>
                    <a:pt x="371" y="223"/>
                  </a:lnTo>
                  <a:lnTo>
                    <a:pt x="558" y="328"/>
                  </a:lnTo>
                  <a:lnTo>
                    <a:pt x="524" y="432"/>
                  </a:lnTo>
                  <a:lnTo>
                    <a:pt x="698" y="467"/>
                  </a:lnTo>
                  <a:lnTo>
                    <a:pt x="879" y="432"/>
                  </a:lnTo>
                  <a:lnTo>
                    <a:pt x="879" y="578"/>
                  </a:lnTo>
                  <a:lnTo>
                    <a:pt x="1214" y="578"/>
                  </a:lnTo>
                  <a:lnTo>
                    <a:pt x="998" y="725"/>
                  </a:lnTo>
                  <a:lnTo>
                    <a:pt x="1981" y="725"/>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33" name="Freeform 13"/>
            <p:cNvSpPr>
              <a:spLocks noChangeAspect="1"/>
            </p:cNvSpPr>
            <p:nvPr/>
          </p:nvSpPr>
          <p:spPr bwMode="auto">
            <a:xfrm>
              <a:off x="301" y="3773"/>
              <a:ext cx="2840" cy="108"/>
            </a:xfrm>
            <a:custGeom>
              <a:avLst/>
              <a:gdLst/>
              <a:ahLst/>
              <a:cxnLst>
                <a:cxn ang="0">
                  <a:pos x="0" y="0"/>
                </a:cxn>
                <a:cxn ang="0">
                  <a:pos x="2823" y="0"/>
                </a:cxn>
                <a:cxn ang="0">
                  <a:pos x="2823" y="106"/>
                </a:cxn>
                <a:cxn ang="0">
                  <a:pos x="8603" y="106"/>
                </a:cxn>
                <a:cxn ang="0">
                  <a:pos x="8603" y="0"/>
                </a:cxn>
                <a:cxn ang="0">
                  <a:pos x="11357" y="0"/>
                </a:cxn>
                <a:cxn ang="0">
                  <a:pos x="11357" y="363"/>
                </a:cxn>
                <a:cxn ang="0">
                  <a:pos x="8680" y="363"/>
                </a:cxn>
                <a:cxn ang="0">
                  <a:pos x="8680" y="433"/>
                </a:cxn>
                <a:cxn ang="0">
                  <a:pos x="2788" y="433"/>
                </a:cxn>
                <a:cxn ang="0">
                  <a:pos x="2788" y="363"/>
                </a:cxn>
                <a:cxn ang="0">
                  <a:pos x="0" y="363"/>
                </a:cxn>
                <a:cxn ang="0">
                  <a:pos x="0" y="0"/>
                </a:cxn>
              </a:cxnLst>
              <a:rect l="0" t="0" r="r" b="b"/>
              <a:pathLst>
                <a:path w="11357" h="433">
                  <a:moveTo>
                    <a:pt x="0" y="0"/>
                  </a:moveTo>
                  <a:lnTo>
                    <a:pt x="2823" y="0"/>
                  </a:lnTo>
                  <a:lnTo>
                    <a:pt x="2823" y="106"/>
                  </a:lnTo>
                  <a:lnTo>
                    <a:pt x="8603" y="106"/>
                  </a:lnTo>
                  <a:lnTo>
                    <a:pt x="8603" y="0"/>
                  </a:lnTo>
                  <a:lnTo>
                    <a:pt x="11357" y="0"/>
                  </a:lnTo>
                  <a:lnTo>
                    <a:pt x="11357" y="363"/>
                  </a:lnTo>
                  <a:lnTo>
                    <a:pt x="8680" y="363"/>
                  </a:lnTo>
                  <a:lnTo>
                    <a:pt x="8680" y="433"/>
                  </a:lnTo>
                  <a:lnTo>
                    <a:pt x="2788" y="433"/>
                  </a:lnTo>
                  <a:lnTo>
                    <a:pt x="2788" y="363"/>
                  </a:lnTo>
                  <a:lnTo>
                    <a:pt x="0" y="363"/>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34" name="Freeform 14"/>
            <p:cNvSpPr>
              <a:spLocks noChangeAspect="1"/>
            </p:cNvSpPr>
            <p:nvPr/>
          </p:nvSpPr>
          <p:spPr bwMode="auto">
            <a:xfrm>
              <a:off x="64" y="4081"/>
              <a:ext cx="228" cy="190"/>
            </a:xfrm>
            <a:custGeom>
              <a:avLst/>
              <a:gdLst/>
              <a:ahLst/>
              <a:cxnLst>
                <a:cxn ang="0">
                  <a:pos x="0" y="0"/>
                </a:cxn>
                <a:cxn ang="0">
                  <a:pos x="70" y="397"/>
                </a:cxn>
                <a:cxn ang="0">
                  <a:pos x="586" y="536"/>
                </a:cxn>
                <a:cxn ang="0">
                  <a:pos x="733" y="759"/>
                </a:cxn>
                <a:cxn ang="0">
                  <a:pos x="914" y="759"/>
                </a:cxn>
                <a:cxn ang="0">
                  <a:pos x="879" y="0"/>
                </a:cxn>
                <a:cxn ang="0">
                  <a:pos x="0" y="0"/>
                </a:cxn>
              </a:cxnLst>
              <a:rect l="0" t="0" r="r" b="b"/>
              <a:pathLst>
                <a:path w="914" h="759">
                  <a:moveTo>
                    <a:pt x="0" y="0"/>
                  </a:moveTo>
                  <a:lnTo>
                    <a:pt x="70" y="397"/>
                  </a:lnTo>
                  <a:lnTo>
                    <a:pt x="586" y="536"/>
                  </a:lnTo>
                  <a:lnTo>
                    <a:pt x="733" y="759"/>
                  </a:lnTo>
                  <a:lnTo>
                    <a:pt x="914" y="759"/>
                  </a:lnTo>
                  <a:lnTo>
                    <a:pt x="879"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35" name="Freeform 15"/>
            <p:cNvSpPr>
              <a:spLocks noChangeAspect="1"/>
            </p:cNvSpPr>
            <p:nvPr/>
          </p:nvSpPr>
          <p:spPr bwMode="auto">
            <a:xfrm>
              <a:off x="301" y="3837"/>
              <a:ext cx="2829" cy="391"/>
            </a:xfrm>
            <a:custGeom>
              <a:avLst/>
              <a:gdLst/>
              <a:ahLst/>
              <a:cxnLst>
                <a:cxn ang="0">
                  <a:pos x="10402" y="1192"/>
                </a:cxn>
                <a:cxn ang="0">
                  <a:pos x="10144" y="1192"/>
                </a:cxn>
                <a:cxn ang="0">
                  <a:pos x="9740" y="1227"/>
                </a:cxn>
                <a:cxn ang="0">
                  <a:pos x="9266" y="1122"/>
                </a:cxn>
                <a:cxn ang="0">
                  <a:pos x="8715" y="1192"/>
                </a:cxn>
                <a:cxn ang="0">
                  <a:pos x="8241" y="1157"/>
                </a:cxn>
                <a:cxn ang="0">
                  <a:pos x="7843" y="1122"/>
                </a:cxn>
                <a:cxn ang="0">
                  <a:pos x="7363" y="1157"/>
                </a:cxn>
                <a:cxn ang="0">
                  <a:pos x="6846" y="1227"/>
                </a:cxn>
                <a:cxn ang="0">
                  <a:pos x="6484" y="1087"/>
                </a:cxn>
                <a:cxn ang="0">
                  <a:pos x="6044" y="1157"/>
                </a:cxn>
                <a:cxn ang="0">
                  <a:pos x="5682" y="1052"/>
                </a:cxn>
                <a:cxn ang="0">
                  <a:pos x="5131" y="752"/>
                </a:cxn>
                <a:cxn ang="0">
                  <a:pos x="4804" y="717"/>
                </a:cxn>
                <a:cxn ang="0">
                  <a:pos x="4615" y="1122"/>
                </a:cxn>
                <a:cxn ang="0">
                  <a:pos x="4072" y="1122"/>
                </a:cxn>
                <a:cxn ang="0">
                  <a:pos x="3409" y="1297"/>
                </a:cxn>
                <a:cxn ang="0">
                  <a:pos x="3039" y="1157"/>
                </a:cxn>
                <a:cxn ang="0">
                  <a:pos x="2315" y="1087"/>
                </a:cxn>
                <a:cxn ang="0">
                  <a:pos x="1541" y="1297"/>
                </a:cxn>
                <a:cxn ang="0">
                  <a:pos x="990" y="1338"/>
                </a:cxn>
                <a:cxn ang="0">
                  <a:pos x="585" y="1227"/>
                </a:cxn>
                <a:cxn ang="0">
                  <a:pos x="0" y="1561"/>
                </a:cxn>
                <a:cxn ang="0">
                  <a:pos x="0" y="251"/>
                </a:cxn>
                <a:cxn ang="0">
                  <a:pos x="1757" y="27"/>
                </a:cxn>
                <a:cxn ang="0">
                  <a:pos x="9643" y="0"/>
                </a:cxn>
                <a:cxn ang="0">
                  <a:pos x="11282" y="139"/>
                </a:cxn>
                <a:cxn ang="0">
                  <a:pos x="11315" y="578"/>
                </a:cxn>
                <a:cxn ang="0">
                  <a:pos x="10946" y="1192"/>
                </a:cxn>
                <a:cxn ang="0">
                  <a:pos x="10402" y="1192"/>
                </a:cxn>
              </a:cxnLst>
              <a:rect l="0" t="0" r="r" b="b"/>
              <a:pathLst>
                <a:path w="11315" h="1561">
                  <a:moveTo>
                    <a:pt x="10402" y="1192"/>
                  </a:moveTo>
                  <a:lnTo>
                    <a:pt x="10144" y="1192"/>
                  </a:lnTo>
                  <a:lnTo>
                    <a:pt x="9740" y="1227"/>
                  </a:lnTo>
                  <a:lnTo>
                    <a:pt x="9266" y="1122"/>
                  </a:lnTo>
                  <a:lnTo>
                    <a:pt x="8715" y="1192"/>
                  </a:lnTo>
                  <a:lnTo>
                    <a:pt x="8241" y="1157"/>
                  </a:lnTo>
                  <a:lnTo>
                    <a:pt x="7843" y="1122"/>
                  </a:lnTo>
                  <a:lnTo>
                    <a:pt x="7363" y="1157"/>
                  </a:lnTo>
                  <a:lnTo>
                    <a:pt x="6846" y="1227"/>
                  </a:lnTo>
                  <a:lnTo>
                    <a:pt x="6484" y="1087"/>
                  </a:lnTo>
                  <a:lnTo>
                    <a:pt x="6044" y="1157"/>
                  </a:lnTo>
                  <a:lnTo>
                    <a:pt x="5682" y="1052"/>
                  </a:lnTo>
                  <a:lnTo>
                    <a:pt x="5131" y="752"/>
                  </a:lnTo>
                  <a:lnTo>
                    <a:pt x="4804" y="717"/>
                  </a:lnTo>
                  <a:lnTo>
                    <a:pt x="4615" y="1122"/>
                  </a:lnTo>
                  <a:lnTo>
                    <a:pt x="4072" y="1122"/>
                  </a:lnTo>
                  <a:lnTo>
                    <a:pt x="3409" y="1297"/>
                  </a:lnTo>
                  <a:lnTo>
                    <a:pt x="3039" y="1157"/>
                  </a:lnTo>
                  <a:lnTo>
                    <a:pt x="2315" y="1087"/>
                  </a:lnTo>
                  <a:lnTo>
                    <a:pt x="1541" y="1297"/>
                  </a:lnTo>
                  <a:lnTo>
                    <a:pt x="990" y="1338"/>
                  </a:lnTo>
                  <a:lnTo>
                    <a:pt x="585" y="1227"/>
                  </a:lnTo>
                  <a:lnTo>
                    <a:pt x="0" y="1561"/>
                  </a:lnTo>
                  <a:lnTo>
                    <a:pt x="0" y="251"/>
                  </a:lnTo>
                  <a:lnTo>
                    <a:pt x="1757" y="27"/>
                  </a:lnTo>
                  <a:lnTo>
                    <a:pt x="9643" y="0"/>
                  </a:lnTo>
                  <a:lnTo>
                    <a:pt x="11282" y="139"/>
                  </a:lnTo>
                  <a:lnTo>
                    <a:pt x="11315" y="578"/>
                  </a:lnTo>
                  <a:lnTo>
                    <a:pt x="10946" y="1192"/>
                  </a:lnTo>
                  <a:lnTo>
                    <a:pt x="10402" y="1192"/>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36" name="Freeform 16"/>
            <p:cNvSpPr>
              <a:spLocks noChangeAspect="1"/>
            </p:cNvSpPr>
            <p:nvPr/>
          </p:nvSpPr>
          <p:spPr bwMode="auto">
            <a:xfrm>
              <a:off x="1601" y="848"/>
              <a:ext cx="76" cy="352"/>
            </a:xfrm>
            <a:custGeom>
              <a:avLst/>
              <a:gdLst/>
              <a:ahLst/>
              <a:cxnLst>
                <a:cxn ang="0">
                  <a:pos x="76" y="0"/>
                </a:cxn>
                <a:cxn ang="0">
                  <a:pos x="41" y="181"/>
                </a:cxn>
                <a:cxn ang="0">
                  <a:pos x="0" y="391"/>
                </a:cxn>
                <a:cxn ang="0">
                  <a:pos x="0" y="648"/>
                </a:cxn>
                <a:cxn ang="0">
                  <a:pos x="76" y="900"/>
                </a:cxn>
                <a:cxn ang="0">
                  <a:pos x="111" y="1192"/>
                </a:cxn>
                <a:cxn ang="0">
                  <a:pos x="146" y="1408"/>
                </a:cxn>
                <a:cxn ang="0">
                  <a:pos x="300" y="1123"/>
                </a:cxn>
                <a:cxn ang="0">
                  <a:pos x="259" y="648"/>
                </a:cxn>
                <a:cxn ang="0">
                  <a:pos x="223" y="286"/>
                </a:cxn>
                <a:cxn ang="0">
                  <a:pos x="146" y="105"/>
                </a:cxn>
                <a:cxn ang="0">
                  <a:pos x="76" y="0"/>
                </a:cxn>
              </a:cxnLst>
              <a:rect l="0" t="0" r="r" b="b"/>
              <a:pathLst>
                <a:path w="300" h="1408">
                  <a:moveTo>
                    <a:pt x="76" y="0"/>
                  </a:moveTo>
                  <a:lnTo>
                    <a:pt x="41" y="181"/>
                  </a:lnTo>
                  <a:lnTo>
                    <a:pt x="0" y="391"/>
                  </a:lnTo>
                  <a:lnTo>
                    <a:pt x="0" y="648"/>
                  </a:lnTo>
                  <a:lnTo>
                    <a:pt x="76" y="900"/>
                  </a:lnTo>
                  <a:lnTo>
                    <a:pt x="111" y="1192"/>
                  </a:lnTo>
                  <a:lnTo>
                    <a:pt x="146" y="1408"/>
                  </a:lnTo>
                  <a:lnTo>
                    <a:pt x="300" y="1123"/>
                  </a:lnTo>
                  <a:lnTo>
                    <a:pt x="259" y="648"/>
                  </a:lnTo>
                  <a:lnTo>
                    <a:pt x="223" y="286"/>
                  </a:lnTo>
                  <a:lnTo>
                    <a:pt x="146" y="105"/>
                  </a:lnTo>
                  <a:lnTo>
                    <a:pt x="76"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37" name="Freeform 17"/>
            <p:cNvSpPr>
              <a:spLocks noChangeAspect="1"/>
            </p:cNvSpPr>
            <p:nvPr/>
          </p:nvSpPr>
          <p:spPr bwMode="auto">
            <a:xfrm>
              <a:off x="301" y="3881"/>
              <a:ext cx="2648" cy="254"/>
            </a:xfrm>
            <a:custGeom>
              <a:avLst/>
              <a:gdLst/>
              <a:ahLst/>
              <a:cxnLst>
                <a:cxn ang="0">
                  <a:pos x="0" y="1018"/>
                </a:cxn>
                <a:cxn ang="0">
                  <a:pos x="222" y="829"/>
                </a:cxn>
                <a:cxn ang="0">
                  <a:pos x="619" y="690"/>
                </a:cxn>
                <a:cxn ang="0">
                  <a:pos x="1094" y="802"/>
                </a:cxn>
                <a:cxn ang="0">
                  <a:pos x="1757" y="620"/>
                </a:cxn>
                <a:cxn ang="0">
                  <a:pos x="2419" y="474"/>
                </a:cxn>
                <a:cxn ang="0">
                  <a:pos x="3075" y="508"/>
                </a:cxn>
                <a:cxn ang="0">
                  <a:pos x="3632" y="690"/>
                </a:cxn>
                <a:cxn ang="0">
                  <a:pos x="4022" y="690"/>
                </a:cxn>
                <a:cxn ang="0">
                  <a:pos x="4392" y="620"/>
                </a:cxn>
                <a:cxn ang="0">
                  <a:pos x="4615" y="724"/>
                </a:cxn>
                <a:cxn ang="0">
                  <a:pos x="4685" y="878"/>
                </a:cxn>
                <a:cxn ang="0">
                  <a:pos x="5528" y="802"/>
                </a:cxn>
                <a:cxn ang="0">
                  <a:pos x="5863" y="578"/>
                </a:cxn>
                <a:cxn ang="0">
                  <a:pos x="6302" y="578"/>
                </a:cxn>
                <a:cxn ang="0">
                  <a:pos x="7034" y="690"/>
                </a:cxn>
                <a:cxn ang="0">
                  <a:pos x="7801" y="474"/>
                </a:cxn>
                <a:cxn ang="0">
                  <a:pos x="8206" y="578"/>
                </a:cxn>
                <a:cxn ang="0">
                  <a:pos x="8680" y="578"/>
                </a:cxn>
                <a:cxn ang="0">
                  <a:pos x="9120" y="620"/>
                </a:cxn>
                <a:cxn ang="0">
                  <a:pos x="9670" y="690"/>
                </a:cxn>
                <a:cxn ang="0">
                  <a:pos x="10264" y="620"/>
                </a:cxn>
                <a:cxn ang="0">
                  <a:pos x="10590" y="656"/>
                </a:cxn>
                <a:cxn ang="0">
                  <a:pos x="9670" y="0"/>
                </a:cxn>
                <a:cxn ang="0">
                  <a:pos x="0" y="0"/>
                </a:cxn>
                <a:cxn ang="0">
                  <a:pos x="0" y="1018"/>
                </a:cxn>
              </a:cxnLst>
              <a:rect l="0" t="0" r="r" b="b"/>
              <a:pathLst>
                <a:path w="10590" h="1018">
                  <a:moveTo>
                    <a:pt x="0" y="1018"/>
                  </a:moveTo>
                  <a:lnTo>
                    <a:pt x="222" y="829"/>
                  </a:lnTo>
                  <a:lnTo>
                    <a:pt x="619" y="690"/>
                  </a:lnTo>
                  <a:lnTo>
                    <a:pt x="1094" y="802"/>
                  </a:lnTo>
                  <a:lnTo>
                    <a:pt x="1757" y="620"/>
                  </a:lnTo>
                  <a:lnTo>
                    <a:pt x="2419" y="474"/>
                  </a:lnTo>
                  <a:lnTo>
                    <a:pt x="3075" y="508"/>
                  </a:lnTo>
                  <a:lnTo>
                    <a:pt x="3632" y="690"/>
                  </a:lnTo>
                  <a:lnTo>
                    <a:pt x="4022" y="690"/>
                  </a:lnTo>
                  <a:lnTo>
                    <a:pt x="4392" y="620"/>
                  </a:lnTo>
                  <a:lnTo>
                    <a:pt x="4615" y="724"/>
                  </a:lnTo>
                  <a:lnTo>
                    <a:pt x="4685" y="878"/>
                  </a:lnTo>
                  <a:lnTo>
                    <a:pt x="5528" y="802"/>
                  </a:lnTo>
                  <a:lnTo>
                    <a:pt x="5863" y="578"/>
                  </a:lnTo>
                  <a:lnTo>
                    <a:pt x="6302" y="578"/>
                  </a:lnTo>
                  <a:lnTo>
                    <a:pt x="7034" y="690"/>
                  </a:lnTo>
                  <a:lnTo>
                    <a:pt x="7801" y="474"/>
                  </a:lnTo>
                  <a:lnTo>
                    <a:pt x="8206" y="578"/>
                  </a:lnTo>
                  <a:lnTo>
                    <a:pt x="8680" y="578"/>
                  </a:lnTo>
                  <a:lnTo>
                    <a:pt x="9120" y="620"/>
                  </a:lnTo>
                  <a:lnTo>
                    <a:pt x="9670" y="690"/>
                  </a:lnTo>
                  <a:lnTo>
                    <a:pt x="10264" y="620"/>
                  </a:lnTo>
                  <a:lnTo>
                    <a:pt x="10590" y="656"/>
                  </a:lnTo>
                  <a:lnTo>
                    <a:pt x="9670" y="0"/>
                  </a:lnTo>
                  <a:lnTo>
                    <a:pt x="0" y="0"/>
                  </a:lnTo>
                  <a:lnTo>
                    <a:pt x="0" y="1018"/>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38" name="Freeform 18"/>
            <p:cNvSpPr>
              <a:spLocks noChangeAspect="1"/>
            </p:cNvSpPr>
            <p:nvPr/>
          </p:nvSpPr>
          <p:spPr bwMode="auto">
            <a:xfrm>
              <a:off x="777" y="2919"/>
              <a:ext cx="954" cy="416"/>
            </a:xfrm>
            <a:custGeom>
              <a:avLst/>
              <a:gdLst/>
              <a:ahLst/>
              <a:cxnLst>
                <a:cxn ang="0">
                  <a:pos x="3814" y="0"/>
                </a:cxn>
                <a:cxn ang="0">
                  <a:pos x="3744" y="397"/>
                </a:cxn>
                <a:cxn ang="0">
                  <a:pos x="3409" y="648"/>
                </a:cxn>
                <a:cxn ang="0">
                  <a:pos x="2865" y="733"/>
                </a:cxn>
                <a:cxn ang="0">
                  <a:pos x="2572" y="837"/>
                </a:cxn>
                <a:cxn ang="0">
                  <a:pos x="2273" y="615"/>
                </a:cxn>
                <a:cxn ang="0">
                  <a:pos x="2014" y="648"/>
                </a:cxn>
                <a:cxn ang="0">
                  <a:pos x="1764" y="872"/>
                </a:cxn>
                <a:cxn ang="0">
                  <a:pos x="1395" y="983"/>
                </a:cxn>
                <a:cxn ang="0">
                  <a:pos x="1025" y="900"/>
                </a:cxn>
                <a:cxn ang="0">
                  <a:pos x="844" y="983"/>
                </a:cxn>
                <a:cxn ang="0">
                  <a:pos x="662" y="1193"/>
                </a:cxn>
                <a:cxn ang="0">
                  <a:pos x="342" y="1409"/>
                </a:cxn>
                <a:cxn ang="0">
                  <a:pos x="257" y="1450"/>
                </a:cxn>
                <a:cxn ang="0">
                  <a:pos x="0" y="1666"/>
                </a:cxn>
                <a:cxn ang="0">
                  <a:pos x="0" y="580"/>
                </a:cxn>
                <a:cxn ang="0">
                  <a:pos x="885" y="216"/>
                </a:cxn>
                <a:cxn ang="0">
                  <a:pos x="2678" y="0"/>
                </a:cxn>
                <a:cxn ang="0">
                  <a:pos x="3814" y="0"/>
                </a:cxn>
              </a:cxnLst>
              <a:rect l="0" t="0" r="r" b="b"/>
              <a:pathLst>
                <a:path w="3814" h="1666">
                  <a:moveTo>
                    <a:pt x="3814" y="0"/>
                  </a:moveTo>
                  <a:lnTo>
                    <a:pt x="3744" y="397"/>
                  </a:lnTo>
                  <a:lnTo>
                    <a:pt x="3409" y="648"/>
                  </a:lnTo>
                  <a:lnTo>
                    <a:pt x="2865" y="733"/>
                  </a:lnTo>
                  <a:lnTo>
                    <a:pt x="2572" y="837"/>
                  </a:lnTo>
                  <a:lnTo>
                    <a:pt x="2273" y="615"/>
                  </a:lnTo>
                  <a:lnTo>
                    <a:pt x="2014" y="648"/>
                  </a:lnTo>
                  <a:lnTo>
                    <a:pt x="1764" y="872"/>
                  </a:lnTo>
                  <a:lnTo>
                    <a:pt x="1395" y="983"/>
                  </a:lnTo>
                  <a:lnTo>
                    <a:pt x="1025" y="900"/>
                  </a:lnTo>
                  <a:lnTo>
                    <a:pt x="844" y="983"/>
                  </a:lnTo>
                  <a:lnTo>
                    <a:pt x="662" y="1193"/>
                  </a:lnTo>
                  <a:lnTo>
                    <a:pt x="342" y="1409"/>
                  </a:lnTo>
                  <a:lnTo>
                    <a:pt x="257" y="1450"/>
                  </a:lnTo>
                  <a:lnTo>
                    <a:pt x="0" y="1666"/>
                  </a:lnTo>
                  <a:lnTo>
                    <a:pt x="0" y="580"/>
                  </a:lnTo>
                  <a:lnTo>
                    <a:pt x="885" y="216"/>
                  </a:lnTo>
                  <a:lnTo>
                    <a:pt x="2678" y="0"/>
                  </a:lnTo>
                  <a:lnTo>
                    <a:pt x="3814"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39" name="Freeform 19"/>
            <p:cNvSpPr>
              <a:spLocks noChangeAspect="1"/>
            </p:cNvSpPr>
            <p:nvPr/>
          </p:nvSpPr>
          <p:spPr bwMode="auto">
            <a:xfrm>
              <a:off x="1724" y="2863"/>
              <a:ext cx="73" cy="106"/>
            </a:xfrm>
            <a:custGeom>
              <a:avLst/>
              <a:gdLst/>
              <a:ahLst/>
              <a:cxnLst>
                <a:cxn ang="0">
                  <a:pos x="181" y="77"/>
                </a:cxn>
                <a:cxn ang="0">
                  <a:pos x="223" y="105"/>
                </a:cxn>
                <a:cxn ang="0">
                  <a:pos x="272" y="210"/>
                </a:cxn>
                <a:cxn ang="0">
                  <a:pos x="293" y="426"/>
                </a:cxn>
                <a:cxn ang="0">
                  <a:pos x="0" y="370"/>
                </a:cxn>
                <a:cxn ang="0">
                  <a:pos x="0" y="0"/>
                </a:cxn>
                <a:cxn ang="0">
                  <a:pos x="181" y="77"/>
                </a:cxn>
              </a:cxnLst>
              <a:rect l="0" t="0" r="r" b="b"/>
              <a:pathLst>
                <a:path w="293" h="426">
                  <a:moveTo>
                    <a:pt x="181" y="77"/>
                  </a:moveTo>
                  <a:lnTo>
                    <a:pt x="223" y="105"/>
                  </a:lnTo>
                  <a:lnTo>
                    <a:pt x="272" y="210"/>
                  </a:lnTo>
                  <a:lnTo>
                    <a:pt x="293" y="426"/>
                  </a:lnTo>
                  <a:lnTo>
                    <a:pt x="0" y="370"/>
                  </a:lnTo>
                  <a:lnTo>
                    <a:pt x="0" y="0"/>
                  </a:lnTo>
                  <a:lnTo>
                    <a:pt x="181" y="77"/>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40" name="Freeform 20"/>
            <p:cNvSpPr>
              <a:spLocks noChangeAspect="1"/>
            </p:cNvSpPr>
            <p:nvPr/>
          </p:nvSpPr>
          <p:spPr bwMode="auto">
            <a:xfrm>
              <a:off x="1605" y="850"/>
              <a:ext cx="33" cy="71"/>
            </a:xfrm>
            <a:custGeom>
              <a:avLst/>
              <a:gdLst/>
              <a:ahLst/>
              <a:cxnLst>
                <a:cxn ang="0">
                  <a:pos x="119" y="90"/>
                </a:cxn>
                <a:cxn ang="0">
                  <a:pos x="62" y="118"/>
                </a:cxn>
                <a:cxn ang="0">
                  <a:pos x="41" y="216"/>
                </a:cxn>
                <a:cxn ang="0">
                  <a:pos x="0" y="286"/>
                </a:cxn>
                <a:cxn ang="0">
                  <a:pos x="14" y="56"/>
                </a:cxn>
                <a:cxn ang="0">
                  <a:pos x="76" y="0"/>
                </a:cxn>
                <a:cxn ang="0">
                  <a:pos x="132" y="56"/>
                </a:cxn>
                <a:cxn ang="0">
                  <a:pos x="119" y="90"/>
                </a:cxn>
              </a:cxnLst>
              <a:rect l="0" t="0" r="r" b="b"/>
              <a:pathLst>
                <a:path w="132" h="286">
                  <a:moveTo>
                    <a:pt x="119" y="90"/>
                  </a:moveTo>
                  <a:lnTo>
                    <a:pt x="62" y="118"/>
                  </a:lnTo>
                  <a:lnTo>
                    <a:pt x="41" y="216"/>
                  </a:lnTo>
                  <a:lnTo>
                    <a:pt x="0" y="286"/>
                  </a:lnTo>
                  <a:lnTo>
                    <a:pt x="14" y="56"/>
                  </a:lnTo>
                  <a:lnTo>
                    <a:pt x="76" y="0"/>
                  </a:lnTo>
                  <a:lnTo>
                    <a:pt x="132" y="56"/>
                  </a:lnTo>
                  <a:lnTo>
                    <a:pt x="119" y="9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41" name="Freeform 21"/>
            <p:cNvSpPr>
              <a:spLocks noChangeAspect="1"/>
            </p:cNvSpPr>
            <p:nvPr/>
          </p:nvSpPr>
          <p:spPr bwMode="auto">
            <a:xfrm>
              <a:off x="1593" y="880"/>
              <a:ext cx="87" cy="217"/>
            </a:xfrm>
            <a:custGeom>
              <a:avLst/>
              <a:gdLst/>
              <a:ahLst/>
              <a:cxnLst>
                <a:cxn ang="0">
                  <a:pos x="202" y="0"/>
                </a:cxn>
                <a:cxn ang="0">
                  <a:pos x="168" y="0"/>
                </a:cxn>
                <a:cxn ang="0">
                  <a:pos x="202" y="43"/>
                </a:cxn>
                <a:cxn ang="0">
                  <a:pos x="154" y="63"/>
                </a:cxn>
                <a:cxn ang="0">
                  <a:pos x="168" y="105"/>
                </a:cxn>
                <a:cxn ang="0">
                  <a:pos x="118" y="141"/>
                </a:cxn>
                <a:cxn ang="0">
                  <a:pos x="216" y="154"/>
                </a:cxn>
                <a:cxn ang="0">
                  <a:pos x="216" y="244"/>
                </a:cxn>
                <a:cxn ang="0">
                  <a:pos x="202" y="433"/>
                </a:cxn>
                <a:cxn ang="0">
                  <a:pos x="168" y="300"/>
                </a:cxn>
                <a:cxn ang="0">
                  <a:pos x="76" y="252"/>
                </a:cxn>
                <a:cxn ang="0">
                  <a:pos x="63" y="314"/>
                </a:cxn>
                <a:cxn ang="0">
                  <a:pos x="0" y="433"/>
                </a:cxn>
                <a:cxn ang="0">
                  <a:pos x="21" y="538"/>
                </a:cxn>
                <a:cxn ang="0">
                  <a:pos x="7" y="684"/>
                </a:cxn>
                <a:cxn ang="0">
                  <a:pos x="90" y="872"/>
                </a:cxn>
                <a:cxn ang="0">
                  <a:pos x="111" y="872"/>
                </a:cxn>
                <a:cxn ang="0">
                  <a:pos x="161" y="712"/>
                </a:cxn>
                <a:cxn ang="0">
                  <a:pos x="90" y="775"/>
                </a:cxn>
                <a:cxn ang="0">
                  <a:pos x="154" y="636"/>
                </a:cxn>
                <a:cxn ang="0">
                  <a:pos x="90" y="636"/>
                </a:cxn>
                <a:cxn ang="0">
                  <a:pos x="181" y="538"/>
                </a:cxn>
                <a:cxn ang="0">
                  <a:pos x="237" y="636"/>
                </a:cxn>
                <a:cxn ang="0">
                  <a:pos x="202" y="636"/>
                </a:cxn>
                <a:cxn ang="0">
                  <a:pos x="279" y="872"/>
                </a:cxn>
                <a:cxn ang="0">
                  <a:pos x="307" y="656"/>
                </a:cxn>
                <a:cxn ang="0">
                  <a:pos x="321" y="510"/>
                </a:cxn>
                <a:cxn ang="0">
                  <a:pos x="349" y="440"/>
                </a:cxn>
                <a:cxn ang="0">
                  <a:pos x="307" y="252"/>
                </a:cxn>
                <a:cxn ang="0">
                  <a:pos x="279" y="141"/>
                </a:cxn>
                <a:cxn ang="0">
                  <a:pos x="229" y="105"/>
                </a:cxn>
                <a:cxn ang="0">
                  <a:pos x="202" y="15"/>
                </a:cxn>
                <a:cxn ang="0">
                  <a:pos x="202" y="0"/>
                </a:cxn>
              </a:cxnLst>
              <a:rect l="0" t="0" r="r" b="b"/>
              <a:pathLst>
                <a:path w="349" h="872">
                  <a:moveTo>
                    <a:pt x="202" y="0"/>
                  </a:moveTo>
                  <a:lnTo>
                    <a:pt x="168" y="0"/>
                  </a:lnTo>
                  <a:lnTo>
                    <a:pt x="202" y="43"/>
                  </a:lnTo>
                  <a:lnTo>
                    <a:pt x="154" y="63"/>
                  </a:lnTo>
                  <a:lnTo>
                    <a:pt x="168" y="105"/>
                  </a:lnTo>
                  <a:lnTo>
                    <a:pt x="118" y="141"/>
                  </a:lnTo>
                  <a:lnTo>
                    <a:pt x="216" y="154"/>
                  </a:lnTo>
                  <a:lnTo>
                    <a:pt x="216" y="244"/>
                  </a:lnTo>
                  <a:lnTo>
                    <a:pt x="202" y="433"/>
                  </a:lnTo>
                  <a:lnTo>
                    <a:pt x="168" y="300"/>
                  </a:lnTo>
                  <a:lnTo>
                    <a:pt x="76" y="252"/>
                  </a:lnTo>
                  <a:lnTo>
                    <a:pt x="63" y="314"/>
                  </a:lnTo>
                  <a:lnTo>
                    <a:pt x="0" y="433"/>
                  </a:lnTo>
                  <a:lnTo>
                    <a:pt x="21" y="538"/>
                  </a:lnTo>
                  <a:lnTo>
                    <a:pt x="7" y="684"/>
                  </a:lnTo>
                  <a:lnTo>
                    <a:pt x="90" y="872"/>
                  </a:lnTo>
                  <a:lnTo>
                    <a:pt x="111" y="872"/>
                  </a:lnTo>
                  <a:lnTo>
                    <a:pt x="161" y="712"/>
                  </a:lnTo>
                  <a:lnTo>
                    <a:pt x="90" y="775"/>
                  </a:lnTo>
                  <a:lnTo>
                    <a:pt x="154" y="636"/>
                  </a:lnTo>
                  <a:lnTo>
                    <a:pt x="90" y="636"/>
                  </a:lnTo>
                  <a:lnTo>
                    <a:pt x="181" y="538"/>
                  </a:lnTo>
                  <a:lnTo>
                    <a:pt x="237" y="636"/>
                  </a:lnTo>
                  <a:lnTo>
                    <a:pt x="202" y="636"/>
                  </a:lnTo>
                  <a:lnTo>
                    <a:pt x="279" y="872"/>
                  </a:lnTo>
                  <a:lnTo>
                    <a:pt x="307" y="656"/>
                  </a:lnTo>
                  <a:lnTo>
                    <a:pt x="321" y="510"/>
                  </a:lnTo>
                  <a:lnTo>
                    <a:pt x="349" y="440"/>
                  </a:lnTo>
                  <a:lnTo>
                    <a:pt x="307" y="252"/>
                  </a:lnTo>
                  <a:lnTo>
                    <a:pt x="279" y="141"/>
                  </a:lnTo>
                  <a:lnTo>
                    <a:pt x="229" y="105"/>
                  </a:lnTo>
                  <a:lnTo>
                    <a:pt x="202" y="15"/>
                  </a:lnTo>
                  <a:lnTo>
                    <a:pt x="202"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42" name="Freeform 22"/>
            <p:cNvSpPr>
              <a:spLocks noChangeAspect="1"/>
            </p:cNvSpPr>
            <p:nvPr/>
          </p:nvSpPr>
          <p:spPr bwMode="auto">
            <a:xfrm>
              <a:off x="1476" y="1112"/>
              <a:ext cx="305" cy="479"/>
            </a:xfrm>
            <a:custGeom>
              <a:avLst/>
              <a:gdLst/>
              <a:ahLst/>
              <a:cxnLst>
                <a:cxn ang="0">
                  <a:pos x="753" y="0"/>
                </a:cxn>
                <a:cxn ang="0">
                  <a:pos x="628" y="21"/>
                </a:cxn>
                <a:cxn ang="0">
                  <a:pos x="537" y="62"/>
                </a:cxn>
                <a:cxn ang="0">
                  <a:pos x="488" y="126"/>
                </a:cxn>
                <a:cxn ang="0">
                  <a:pos x="474" y="216"/>
                </a:cxn>
                <a:cxn ang="0">
                  <a:pos x="488" y="286"/>
                </a:cxn>
                <a:cxn ang="0">
                  <a:pos x="516" y="355"/>
                </a:cxn>
                <a:cxn ang="0">
                  <a:pos x="411" y="432"/>
                </a:cxn>
                <a:cxn ang="0">
                  <a:pos x="362" y="571"/>
                </a:cxn>
                <a:cxn ang="0">
                  <a:pos x="321" y="621"/>
                </a:cxn>
                <a:cxn ang="0">
                  <a:pos x="258" y="689"/>
                </a:cxn>
                <a:cxn ang="0">
                  <a:pos x="377" y="621"/>
                </a:cxn>
                <a:cxn ang="0">
                  <a:pos x="543" y="586"/>
                </a:cxn>
                <a:cxn ang="0">
                  <a:pos x="704" y="571"/>
                </a:cxn>
                <a:cxn ang="0">
                  <a:pos x="761" y="739"/>
                </a:cxn>
                <a:cxn ang="0">
                  <a:pos x="404" y="781"/>
                </a:cxn>
                <a:cxn ang="0">
                  <a:pos x="223" y="844"/>
                </a:cxn>
                <a:cxn ang="0">
                  <a:pos x="0" y="990"/>
                </a:cxn>
                <a:cxn ang="0">
                  <a:pos x="0" y="1046"/>
                </a:cxn>
                <a:cxn ang="0">
                  <a:pos x="77" y="1109"/>
                </a:cxn>
                <a:cxn ang="0">
                  <a:pos x="146" y="1151"/>
                </a:cxn>
                <a:cxn ang="0">
                  <a:pos x="377" y="1066"/>
                </a:cxn>
                <a:cxn ang="0">
                  <a:pos x="628" y="1046"/>
                </a:cxn>
                <a:cxn ang="0">
                  <a:pos x="864" y="1081"/>
                </a:cxn>
                <a:cxn ang="0">
                  <a:pos x="975" y="1136"/>
                </a:cxn>
                <a:cxn ang="0">
                  <a:pos x="920" y="1192"/>
                </a:cxn>
                <a:cxn ang="0">
                  <a:pos x="696" y="1157"/>
                </a:cxn>
                <a:cxn ang="0">
                  <a:pos x="516" y="1157"/>
                </a:cxn>
                <a:cxn ang="0">
                  <a:pos x="293" y="1192"/>
                </a:cxn>
                <a:cxn ang="0">
                  <a:pos x="293" y="1861"/>
                </a:cxn>
                <a:cxn ang="0">
                  <a:pos x="223" y="1883"/>
                </a:cxn>
                <a:cxn ang="0">
                  <a:pos x="223" y="1212"/>
                </a:cxn>
                <a:cxn ang="0">
                  <a:pos x="195" y="1234"/>
                </a:cxn>
                <a:cxn ang="0">
                  <a:pos x="195" y="1918"/>
                </a:cxn>
                <a:cxn ang="0">
                  <a:pos x="404" y="1889"/>
                </a:cxn>
                <a:cxn ang="0">
                  <a:pos x="404" y="1206"/>
                </a:cxn>
                <a:cxn ang="0">
                  <a:pos x="572" y="1178"/>
                </a:cxn>
                <a:cxn ang="0">
                  <a:pos x="732" y="1192"/>
                </a:cxn>
                <a:cxn ang="0">
                  <a:pos x="1038" y="1234"/>
                </a:cxn>
                <a:cxn ang="0">
                  <a:pos x="1164" y="1199"/>
                </a:cxn>
                <a:cxn ang="0">
                  <a:pos x="1220" y="990"/>
                </a:cxn>
                <a:cxn ang="0">
                  <a:pos x="1185" y="865"/>
                </a:cxn>
                <a:cxn ang="0">
                  <a:pos x="1046" y="760"/>
                </a:cxn>
                <a:cxn ang="0">
                  <a:pos x="927" y="621"/>
                </a:cxn>
                <a:cxn ang="0">
                  <a:pos x="851" y="445"/>
                </a:cxn>
                <a:cxn ang="0">
                  <a:pos x="822" y="292"/>
                </a:cxn>
                <a:cxn ang="0">
                  <a:pos x="822" y="98"/>
                </a:cxn>
                <a:cxn ang="0">
                  <a:pos x="753" y="0"/>
                </a:cxn>
              </a:cxnLst>
              <a:rect l="0" t="0" r="r" b="b"/>
              <a:pathLst>
                <a:path w="1220" h="1918">
                  <a:moveTo>
                    <a:pt x="753" y="0"/>
                  </a:moveTo>
                  <a:lnTo>
                    <a:pt x="628" y="21"/>
                  </a:lnTo>
                  <a:lnTo>
                    <a:pt x="537" y="62"/>
                  </a:lnTo>
                  <a:lnTo>
                    <a:pt x="488" y="126"/>
                  </a:lnTo>
                  <a:lnTo>
                    <a:pt x="474" y="216"/>
                  </a:lnTo>
                  <a:lnTo>
                    <a:pt x="488" y="286"/>
                  </a:lnTo>
                  <a:lnTo>
                    <a:pt x="516" y="355"/>
                  </a:lnTo>
                  <a:lnTo>
                    <a:pt x="411" y="432"/>
                  </a:lnTo>
                  <a:lnTo>
                    <a:pt x="362" y="571"/>
                  </a:lnTo>
                  <a:lnTo>
                    <a:pt x="321" y="621"/>
                  </a:lnTo>
                  <a:lnTo>
                    <a:pt x="258" y="689"/>
                  </a:lnTo>
                  <a:lnTo>
                    <a:pt x="377" y="621"/>
                  </a:lnTo>
                  <a:lnTo>
                    <a:pt x="543" y="586"/>
                  </a:lnTo>
                  <a:lnTo>
                    <a:pt x="704" y="571"/>
                  </a:lnTo>
                  <a:lnTo>
                    <a:pt x="761" y="739"/>
                  </a:lnTo>
                  <a:lnTo>
                    <a:pt x="404" y="781"/>
                  </a:lnTo>
                  <a:lnTo>
                    <a:pt x="223" y="844"/>
                  </a:lnTo>
                  <a:lnTo>
                    <a:pt x="0" y="990"/>
                  </a:lnTo>
                  <a:lnTo>
                    <a:pt x="0" y="1046"/>
                  </a:lnTo>
                  <a:lnTo>
                    <a:pt x="77" y="1109"/>
                  </a:lnTo>
                  <a:lnTo>
                    <a:pt x="146" y="1151"/>
                  </a:lnTo>
                  <a:lnTo>
                    <a:pt x="377" y="1066"/>
                  </a:lnTo>
                  <a:lnTo>
                    <a:pt x="628" y="1046"/>
                  </a:lnTo>
                  <a:lnTo>
                    <a:pt x="864" y="1081"/>
                  </a:lnTo>
                  <a:lnTo>
                    <a:pt x="975" y="1136"/>
                  </a:lnTo>
                  <a:lnTo>
                    <a:pt x="920" y="1192"/>
                  </a:lnTo>
                  <a:lnTo>
                    <a:pt x="696" y="1157"/>
                  </a:lnTo>
                  <a:lnTo>
                    <a:pt x="516" y="1157"/>
                  </a:lnTo>
                  <a:lnTo>
                    <a:pt x="293" y="1192"/>
                  </a:lnTo>
                  <a:lnTo>
                    <a:pt x="293" y="1861"/>
                  </a:lnTo>
                  <a:lnTo>
                    <a:pt x="223" y="1883"/>
                  </a:lnTo>
                  <a:lnTo>
                    <a:pt x="223" y="1212"/>
                  </a:lnTo>
                  <a:lnTo>
                    <a:pt x="195" y="1234"/>
                  </a:lnTo>
                  <a:lnTo>
                    <a:pt x="195" y="1918"/>
                  </a:lnTo>
                  <a:lnTo>
                    <a:pt x="404" y="1889"/>
                  </a:lnTo>
                  <a:lnTo>
                    <a:pt x="404" y="1206"/>
                  </a:lnTo>
                  <a:lnTo>
                    <a:pt x="572" y="1178"/>
                  </a:lnTo>
                  <a:lnTo>
                    <a:pt x="732" y="1192"/>
                  </a:lnTo>
                  <a:lnTo>
                    <a:pt x="1038" y="1234"/>
                  </a:lnTo>
                  <a:lnTo>
                    <a:pt x="1164" y="1199"/>
                  </a:lnTo>
                  <a:lnTo>
                    <a:pt x="1220" y="990"/>
                  </a:lnTo>
                  <a:lnTo>
                    <a:pt x="1185" y="865"/>
                  </a:lnTo>
                  <a:lnTo>
                    <a:pt x="1046" y="760"/>
                  </a:lnTo>
                  <a:lnTo>
                    <a:pt x="927" y="621"/>
                  </a:lnTo>
                  <a:lnTo>
                    <a:pt x="851" y="445"/>
                  </a:lnTo>
                  <a:lnTo>
                    <a:pt x="822" y="292"/>
                  </a:lnTo>
                  <a:lnTo>
                    <a:pt x="822" y="98"/>
                  </a:lnTo>
                  <a:lnTo>
                    <a:pt x="753"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43" name="Freeform 23"/>
            <p:cNvSpPr>
              <a:spLocks noChangeAspect="1"/>
            </p:cNvSpPr>
            <p:nvPr/>
          </p:nvSpPr>
          <p:spPr bwMode="auto">
            <a:xfrm>
              <a:off x="1603" y="1410"/>
              <a:ext cx="44" cy="172"/>
            </a:xfrm>
            <a:custGeom>
              <a:avLst/>
              <a:gdLst/>
              <a:ahLst/>
              <a:cxnLst>
                <a:cxn ang="0">
                  <a:pos x="0" y="0"/>
                </a:cxn>
                <a:cxn ang="0">
                  <a:pos x="28" y="676"/>
                </a:cxn>
                <a:cxn ang="0">
                  <a:pos x="160" y="691"/>
                </a:cxn>
                <a:cxn ang="0">
                  <a:pos x="174" y="0"/>
                </a:cxn>
                <a:cxn ang="0">
                  <a:pos x="0" y="0"/>
                </a:cxn>
              </a:cxnLst>
              <a:rect l="0" t="0" r="r" b="b"/>
              <a:pathLst>
                <a:path w="174" h="691">
                  <a:moveTo>
                    <a:pt x="0" y="0"/>
                  </a:moveTo>
                  <a:lnTo>
                    <a:pt x="28" y="676"/>
                  </a:lnTo>
                  <a:lnTo>
                    <a:pt x="160" y="691"/>
                  </a:lnTo>
                  <a:lnTo>
                    <a:pt x="174"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44" name="Freeform 24"/>
            <p:cNvSpPr>
              <a:spLocks noChangeAspect="1"/>
            </p:cNvSpPr>
            <p:nvPr/>
          </p:nvSpPr>
          <p:spPr bwMode="auto">
            <a:xfrm>
              <a:off x="1476" y="1406"/>
              <a:ext cx="282" cy="256"/>
            </a:xfrm>
            <a:custGeom>
              <a:avLst/>
              <a:gdLst/>
              <a:ahLst/>
              <a:cxnLst>
                <a:cxn ang="0">
                  <a:pos x="774" y="0"/>
                </a:cxn>
                <a:cxn ang="0">
                  <a:pos x="761" y="705"/>
                </a:cxn>
                <a:cxn ang="0">
                  <a:pos x="851" y="725"/>
                </a:cxn>
                <a:cxn ang="0">
                  <a:pos x="585" y="711"/>
                </a:cxn>
                <a:cxn ang="0">
                  <a:pos x="286" y="753"/>
                </a:cxn>
                <a:cxn ang="0">
                  <a:pos x="0" y="844"/>
                </a:cxn>
                <a:cxn ang="0">
                  <a:pos x="0" y="1024"/>
                </a:cxn>
                <a:cxn ang="0">
                  <a:pos x="223" y="969"/>
                </a:cxn>
                <a:cxn ang="0">
                  <a:pos x="432" y="927"/>
                </a:cxn>
                <a:cxn ang="0">
                  <a:pos x="683" y="927"/>
                </a:cxn>
                <a:cxn ang="0">
                  <a:pos x="962" y="941"/>
                </a:cxn>
                <a:cxn ang="0">
                  <a:pos x="1130" y="984"/>
                </a:cxn>
                <a:cxn ang="0">
                  <a:pos x="1116" y="851"/>
                </a:cxn>
                <a:cxn ang="0">
                  <a:pos x="1095" y="760"/>
                </a:cxn>
                <a:cxn ang="0">
                  <a:pos x="1018" y="740"/>
                </a:cxn>
                <a:cxn ang="0">
                  <a:pos x="1018" y="28"/>
                </a:cxn>
                <a:cxn ang="0">
                  <a:pos x="774" y="0"/>
                </a:cxn>
              </a:cxnLst>
              <a:rect l="0" t="0" r="r" b="b"/>
              <a:pathLst>
                <a:path w="1130" h="1024">
                  <a:moveTo>
                    <a:pt x="774" y="0"/>
                  </a:moveTo>
                  <a:lnTo>
                    <a:pt x="761" y="705"/>
                  </a:lnTo>
                  <a:lnTo>
                    <a:pt x="851" y="725"/>
                  </a:lnTo>
                  <a:lnTo>
                    <a:pt x="585" y="711"/>
                  </a:lnTo>
                  <a:lnTo>
                    <a:pt x="286" y="753"/>
                  </a:lnTo>
                  <a:lnTo>
                    <a:pt x="0" y="844"/>
                  </a:lnTo>
                  <a:lnTo>
                    <a:pt x="0" y="1024"/>
                  </a:lnTo>
                  <a:lnTo>
                    <a:pt x="223" y="969"/>
                  </a:lnTo>
                  <a:lnTo>
                    <a:pt x="432" y="927"/>
                  </a:lnTo>
                  <a:lnTo>
                    <a:pt x="683" y="927"/>
                  </a:lnTo>
                  <a:lnTo>
                    <a:pt x="962" y="941"/>
                  </a:lnTo>
                  <a:lnTo>
                    <a:pt x="1130" y="984"/>
                  </a:lnTo>
                  <a:lnTo>
                    <a:pt x="1116" y="851"/>
                  </a:lnTo>
                  <a:lnTo>
                    <a:pt x="1095" y="760"/>
                  </a:lnTo>
                  <a:lnTo>
                    <a:pt x="1018" y="740"/>
                  </a:lnTo>
                  <a:lnTo>
                    <a:pt x="1018" y="28"/>
                  </a:lnTo>
                  <a:lnTo>
                    <a:pt x="774"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45" name="Freeform 25"/>
            <p:cNvSpPr>
              <a:spLocks noChangeAspect="1"/>
            </p:cNvSpPr>
            <p:nvPr/>
          </p:nvSpPr>
          <p:spPr bwMode="auto">
            <a:xfrm>
              <a:off x="976" y="1631"/>
              <a:ext cx="866" cy="695"/>
            </a:xfrm>
            <a:custGeom>
              <a:avLst/>
              <a:gdLst/>
              <a:ahLst/>
              <a:cxnLst>
                <a:cxn ang="0">
                  <a:pos x="0" y="2782"/>
                </a:cxn>
                <a:cxn ang="0">
                  <a:pos x="83" y="2469"/>
                </a:cxn>
                <a:cxn ang="0">
                  <a:pos x="195" y="2169"/>
                </a:cxn>
                <a:cxn ang="0">
                  <a:pos x="334" y="1841"/>
                </a:cxn>
                <a:cxn ang="0">
                  <a:pos x="572" y="1465"/>
                </a:cxn>
                <a:cxn ang="0">
                  <a:pos x="822" y="1179"/>
                </a:cxn>
                <a:cxn ang="0">
                  <a:pos x="1088" y="942"/>
                </a:cxn>
                <a:cxn ang="0">
                  <a:pos x="1387" y="719"/>
                </a:cxn>
                <a:cxn ang="0">
                  <a:pos x="1673" y="558"/>
                </a:cxn>
                <a:cxn ang="0">
                  <a:pos x="1673" y="405"/>
                </a:cxn>
                <a:cxn ang="0">
                  <a:pos x="1847" y="279"/>
                </a:cxn>
                <a:cxn ang="0">
                  <a:pos x="1847" y="175"/>
                </a:cxn>
                <a:cxn ang="0">
                  <a:pos x="2091" y="98"/>
                </a:cxn>
                <a:cxn ang="0">
                  <a:pos x="2029" y="203"/>
                </a:cxn>
                <a:cxn ang="0">
                  <a:pos x="2335" y="168"/>
                </a:cxn>
                <a:cxn ang="0">
                  <a:pos x="2684" y="125"/>
                </a:cxn>
                <a:cxn ang="0">
                  <a:pos x="2865" y="133"/>
                </a:cxn>
                <a:cxn ang="0">
                  <a:pos x="2865" y="0"/>
                </a:cxn>
                <a:cxn ang="0">
                  <a:pos x="3200" y="112"/>
                </a:cxn>
                <a:cxn ang="0">
                  <a:pos x="3200" y="266"/>
                </a:cxn>
                <a:cxn ang="0">
                  <a:pos x="3465" y="433"/>
                </a:cxn>
                <a:cxn ang="0">
                  <a:pos x="3465" y="558"/>
                </a:cxn>
                <a:cxn ang="0">
                  <a:pos x="2908" y="377"/>
                </a:cxn>
                <a:cxn ang="0">
                  <a:pos x="2852" y="231"/>
                </a:cxn>
                <a:cxn ang="0">
                  <a:pos x="2475" y="251"/>
                </a:cxn>
                <a:cxn ang="0">
                  <a:pos x="2119" y="294"/>
                </a:cxn>
                <a:cxn ang="0">
                  <a:pos x="1847" y="419"/>
                </a:cxn>
                <a:cxn ang="0">
                  <a:pos x="1805" y="495"/>
                </a:cxn>
                <a:cxn ang="0">
                  <a:pos x="2203" y="517"/>
                </a:cxn>
                <a:cxn ang="0">
                  <a:pos x="2196" y="558"/>
                </a:cxn>
                <a:cxn ang="0">
                  <a:pos x="1701" y="704"/>
                </a:cxn>
                <a:cxn ang="0">
                  <a:pos x="1374" y="892"/>
                </a:cxn>
                <a:cxn ang="0">
                  <a:pos x="1045" y="1136"/>
                </a:cxn>
                <a:cxn ang="0">
                  <a:pos x="808" y="1353"/>
                </a:cxn>
                <a:cxn ang="0">
                  <a:pos x="613" y="1639"/>
                </a:cxn>
                <a:cxn ang="0">
                  <a:pos x="467" y="1841"/>
                </a:cxn>
                <a:cxn ang="0">
                  <a:pos x="334" y="2182"/>
                </a:cxn>
                <a:cxn ang="0">
                  <a:pos x="230" y="2511"/>
                </a:cxn>
                <a:cxn ang="0">
                  <a:pos x="167" y="2733"/>
                </a:cxn>
                <a:cxn ang="0">
                  <a:pos x="0" y="2782"/>
                </a:cxn>
              </a:cxnLst>
              <a:rect l="0" t="0" r="r" b="b"/>
              <a:pathLst>
                <a:path w="3465" h="2782">
                  <a:moveTo>
                    <a:pt x="0" y="2782"/>
                  </a:moveTo>
                  <a:lnTo>
                    <a:pt x="83" y="2469"/>
                  </a:lnTo>
                  <a:lnTo>
                    <a:pt x="195" y="2169"/>
                  </a:lnTo>
                  <a:lnTo>
                    <a:pt x="334" y="1841"/>
                  </a:lnTo>
                  <a:lnTo>
                    <a:pt x="572" y="1465"/>
                  </a:lnTo>
                  <a:lnTo>
                    <a:pt x="822" y="1179"/>
                  </a:lnTo>
                  <a:lnTo>
                    <a:pt x="1088" y="942"/>
                  </a:lnTo>
                  <a:lnTo>
                    <a:pt x="1387" y="719"/>
                  </a:lnTo>
                  <a:lnTo>
                    <a:pt x="1673" y="558"/>
                  </a:lnTo>
                  <a:lnTo>
                    <a:pt x="1673" y="405"/>
                  </a:lnTo>
                  <a:lnTo>
                    <a:pt x="1847" y="279"/>
                  </a:lnTo>
                  <a:lnTo>
                    <a:pt x="1847" y="175"/>
                  </a:lnTo>
                  <a:lnTo>
                    <a:pt x="2091" y="98"/>
                  </a:lnTo>
                  <a:lnTo>
                    <a:pt x="2029" y="203"/>
                  </a:lnTo>
                  <a:lnTo>
                    <a:pt x="2335" y="168"/>
                  </a:lnTo>
                  <a:lnTo>
                    <a:pt x="2684" y="125"/>
                  </a:lnTo>
                  <a:lnTo>
                    <a:pt x="2865" y="133"/>
                  </a:lnTo>
                  <a:lnTo>
                    <a:pt x="2865" y="0"/>
                  </a:lnTo>
                  <a:lnTo>
                    <a:pt x="3200" y="112"/>
                  </a:lnTo>
                  <a:lnTo>
                    <a:pt x="3200" y="266"/>
                  </a:lnTo>
                  <a:lnTo>
                    <a:pt x="3465" y="433"/>
                  </a:lnTo>
                  <a:lnTo>
                    <a:pt x="3465" y="558"/>
                  </a:lnTo>
                  <a:lnTo>
                    <a:pt x="2908" y="377"/>
                  </a:lnTo>
                  <a:lnTo>
                    <a:pt x="2852" y="231"/>
                  </a:lnTo>
                  <a:lnTo>
                    <a:pt x="2475" y="251"/>
                  </a:lnTo>
                  <a:lnTo>
                    <a:pt x="2119" y="294"/>
                  </a:lnTo>
                  <a:lnTo>
                    <a:pt x="1847" y="419"/>
                  </a:lnTo>
                  <a:lnTo>
                    <a:pt x="1805" y="495"/>
                  </a:lnTo>
                  <a:lnTo>
                    <a:pt x="2203" y="517"/>
                  </a:lnTo>
                  <a:lnTo>
                    <a:pt x="2196" y="558"/>
                  </a:lnTo>
                  <a:lnTo>
                    <a:pt x="1701" y="704"/>
                  </a:lnTo>
                  <a:lnTo>
                    <a:pt x="1374" y="892"/>
                  </a:lnTo>
                  <a:lnTo>
                    <a:pt x="1045" y="1136"/>
                  </a:lnTo>
                  <a:lnTo>
                    <a:pt x="808" y="1353"/>
                  </a:lnTo>
                  <a:lnTo>
                    <a:pt x="613" y="1639"/>
                  </a:lnTo>
                  <a:lnTo>
                    <a:pt x="467" y="1841"/>
                  </a:lnTo>
                  <a:lnTo>
                    <a:pt x="334" y="2182"/>
                  </a:lnTo>
                  <a:lnTo>
                    <a:pt x="230" y="2511"/>
                  </a:lnTo>
                  <a:lnTo>
                    <a:pt x="167" y="2733"/>
                  </a:lnTo>
                  <a:lnTo>
                    <a:pt x="0" y="2782"/>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46" name="Freeform 26"/>
            <p:cNvSpPr>
              <a:spLocks noChangeAspect="1"/>
            </p:cNvSpPr>
            <p:nvPr/>
          </p:nvSpPr>
          <p:spPr bwMode="auto">
            <a:xfrm>
              <a:off x="1741" y="1751"/>
              <a:ext cx="640" cy="844"/>
            </a:xfrm>
            <a:custGeom>
              <a:avLst/>
              <a:gdLst/>
              <a:ahLst/>
              <a:cxnLst>
                <a:cxn ang="0">
                  <a:pos x="0" y="76"/>
                </a:cxn>
                <a:cxn ang="0">
                  <a:pos x="314" y="153"/>
                </a:cxn>
                <a:cxn ang="0">
                  <a:pos x="654" y="313"/>
                </a:cxn>
                <a:cxn ang="0">
                  <a:pos x="969" y="536"/>
                </a:cxn>
                <a:cxn ang="0">
                  <a:pos x="1157" y="725"/>
                </a:cxn>
                <a:cxn ang="0">
                  <a:pos x="1366" y="976"/>
                </a:cxn>
                <a:cxn ang="0">
                  <a:pos x="1561" y="1282"/>
                </a:cxn>
                <a:cxn ang="0">
                  <a:pos x="1687" y="1582"/>
                </a:cxn>
                <a:cxn ang="0">
                  <a:pos x="1770" y="1868"/>
                </a:cxn>
                <a:cxn ang="0">
                  <a:pos x="1855" y="2195"/>
                </a:cxn>
                <a:cxn ang="0">
                  <a:pos x="1576" y="2153"/>
                </a:cxn>
                <a:cxn ang="0">
                  <a:pos x="1199" y="2126"/>
                </a:cxn>
                <a:cxn ang="0">
                  <a:pos x="1715" y="2273"/>
                </a:cxn>
                <a:cxn ang="0">
                  <a:pos x="2099" y="2475"/>
                </a:cxn>
                <a:cxn ang="0">
                  <a:pos x="2293" y="2705"/>
                </a:cxn>
                <a:cxn ang="0">
                  <a:pos x="2336" y="3374"/>
                </a:cxn>
                <a:cxn ang="0">
                  <a:pos x="2559" y="3317"/>
                </a:cxn>
                <a:cxn ang="0">
                  <a:pos x="2371" y="2558"/>
                </a:cxn>
                <a:cxn ang="0">
                  <a:pos x="2203" y="2370"/>
                </a:cxn>
                <a:cxn ang="0">
                  <a:pos x="2021" y="2238"/>
                </a:cxn>
                <a:cxn ang="0">
                  <a:pos x="1903" y="1805"/>
                </a:cxn>
                <a:cxn ang="0">
                  <a:pos x="1798" y="1526"/>
                </a:cxn>
                <a:cxn ang="0">
                  <a:pos x="1659" y="1213"/>
                </a:cxn>
                <a:cxn ang="0">
                  <a:pos x="1499" y="961"/>
                </a:cxn>
                <a:cxn ang="0">
                  <a:pos x="1240" y="654"/>
                </a:cxn>
                <a:cxn ang="0">
                  <a:pos x="976" y="418"/>
                </a:cxn>
                <a:cxn ang="0">
                  <a:pos x="725" y="237"/>
                </a:cxn>
                <a:cxn ang="0">
                  <a:pos x="501" y="125"/>
                </a:cxn>
                <a:cxn ang="0">
                  <a:pos x="314" y="63"/>
                </a:cxn>
                <a:cxn ang="0">
                  <a:pos x="13" y="0"/>
                </a:cxn>
                <a:cxn ang="0">
                  <a:pos x="0" y="76"/>
                </a:cxn>
              </a:cxnLst>
              <a:rect l="0" t="0" r="r" b="b"/>
              <a:pathLst>
                <a:path w="2559" h="3374">
                  <a:moveTo>
                    <a:pt x="0" y="76"/>
                  </a:moveTo>
                  <a:lnTo>
                    <a:pt x="314" y="153"/>
                  </a:lnTo>
                  <a:lnTo>
                    <a:pt x="654" y="313"/>
                  </a:lnTo>
                  <a:lnTo>
                    <a:pt x="969" y="536"/>
                  </a:lnTo>
                  <a:lnTo>
                    <a:pt x="1157" y="725"/>
                  </a:lnTo>
                  <a:lnTo>
                    <a:pt x="1366" y="976"/>
                  </a:lnTo>
                  <a:lnTo>
                    <a:pt x="1561" y="1282"/>
                  </a:lnTo>
                  <a:lnTo>
                    <a:pt x="1687" y="1582"/>
                  </a:lnTo>
                  <a:lnTo>
                    <a:pt x="1770" y="1868"/>
                  </a:lnTo>
                  <a:lnTo>
                    <a:pt x="1855" y="2195"/>
                  </a:lnTo>
                  <a:lnTo>
                    <a:pt x="1576" y="2153"/>
                  </a:lnTo>
                  <a:lnTo>
                    <a:pt x="1199" y="2126"/>
                  </a:lnTo>
                  <a:lnTo>
                    <a:pt x="1715" y="2273"/>
                  </a:lnTo>
                  <a:lnTo>
                    <a:pt x="2099" y="2475"/>
                  </a:lnTo>
                  <a:lnTo>
                    <a:pt x="2293" y="2705"/>
                  </a:lnTo>
                  <a:lnTo>
                    <a:pt x="2336" y="3374"/>
                  </a:lnTo>
                  <a:lnTo>
                    <a:pt x="2559" y="3317"/>
                  </a:lnTo>
                  <a:lnTo>
                    <a:pt x="2371" y="2558"/>
                  </a:lnTo>
                  <a:lnTo>
                    <a:pt x="2203" y="2370"/>
                  </a:lnTo>
                  <a:lnTo>
                    <a:pt x="2021" y="2238"/>
                  </a:lnTo>
                  <a:lnTo>
                    <a:pt x="1903" y="1805"/>
                  </a:lnTo>
                  <a:lnTo>
                    <a:pt x="1798" y="1526"/>
                  </a:lnTo>
                  <a:lnTo>
                    <a:pt x="1659" y="1213"/>
                  </a:lnTo>
                  <a:lnTo>
                    <a:pt x="1499" y="961"/>
                  </a:lnTo>
                  <a:lnTo>
                    <a:pt x="1240" y="654"/>
                  </a:lnTo>
                  <a:lnTo>
                    <a:pt x="976" y="418"/>
                  </a:lnTo>
                  <a:lnTo>
                    <a:pt x="725" y="237"/>
                  </a:lnTo>
                  <a:lnTo>
                    <a:pt x="501" y="125"/>
                  </a:lnTo>
                  <a:lnTo>
                    <a:pt x="314" y="63"/>
                  </a:lnTo>
                  <a:lnTo>
                    <a:pt x="13" y="0"/>
                  </a:lnTo>
                  <a:lnTo>
                    <a:pt x="0" y="76"/>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47" name="Freeform 27"/>
            <p:cNvSpPr>
              <a:spLocks noChangeAspect="1"/>
            </p:cNvSpPr>
            <p:nvPr/>
          </p:nvSpPr>
          <p:spPr bwMode="auto">
            <a:xfrm>
              <a:off x="854" y="2234"/>
              <a:ext cx="1494" cy="586"/>
            </a:xfrm>
            <a:custGeom>
              <a:avLst/>
              <a:gdLst/>
              <a:ahLst/>
              <a:cxnLst>
                <a:cxn ang="0">
                  <a:pos x="1659" y="0"/>
                </a:cxn>
                <a:cxn ang="0">
                  <a:pos x="1136" y="90"/>
                </a:cxn>
                <a:cxn ang="0">
                  <a:pos x="661" y="236"/>
                </a:cxn>
                <a:cxn ang="0">
                  <a:pos x="286" y="488"/>
                </a:cxn>
                <a:cxn ang="0">
                  <a:pos x="244" y="948"/>
                </a:cxn>
                <a:cxn ang="0">
                  <a:pos x="0" y="1150"/>
                </a:cxn>
                <a:cxn ang="0">
                  <a:pos x="0" y="1310"/>
                </a:cxn>
                <a:cxn ang="0">
                  <a:pos x="146" y="1449"/>
                </a:cxn>
                <a:cxn ang="0">
                  <a:pos x="118" y="2342"/>
                </a:cxn>
                <a:cxn ang="0">
                  <a:pos x="195" y="2342"/>
                </a:cxn>
                <a:cxn ang="0">
                  <a:pos x="334" y="1422"/>
                </a:cxn>
                <a:cxn ang="0">
                  <a:pos x="829" y="1205"/>
                </a:cxn>
                <a:cxn ang="0">
                  <a:pos x="1367" y="1074"/>
                </a:cxn>
                <a:cxn ang="0">
                  <a:pos x="2203" y="983"/>
                </a:cxn>
                <a:cxn ang="0">
                  <a:pos x="3005" y="955"/>
                </a:cxn>
                <a:cxn ang="0">
                  <a:pos x="3765" y="969"/>
                </a:cxn>
                <a:cxn ang="0">
                  <a:pos x="4636" y="1074"/>
                </a:cxn>
                <a:cxn ang="0">
                  <a:pos x="5250" y="1247"/>
                </a:cxn>
                <a:cxn ang="0">
                  <a:pos x="5676" y="1366"/>
                </a:cxn>
                <a:cxn ang="0">
                  <a:pos x="4818" y="1074"/>
                </a:cxn>
                <a:cxn ang="0">
                  <a:pos x="4162" y="913"/>
                </a:cxn>
                <a:cxn ang="0">
                  <a:pos x="3368" y="830"/>
                </a:cxn>
                <a:cxn ang="0">
                  <a:pos x="4148" y="830"/>
                </a:cxn>
                <a:cxn ang="0">
                  <a:pos x="4971" y="955"/>
                </a:cxn>
                <a:cxn ang="0">
                  <a:pos x="5696" y="1185"/>
                </a:cxn>
                <a:cxn ang="0">
                  <a:pos x="5975" y="1296"/>
                </a:cxn>
                <a:cxn ang="0">
                  <a:pos x="5960" y="1136"/>
                </a:cxn>
                <a:cxn ang="0">
                  <a:pos x="5341" y="898"/>
                </a:cxn>
                <a:cxn ang="0">
                  <a:pos x="4399" y="697"/>
                </a:cxn>
                <a:cxn ang="0">
                  <a:pos x="3318" y="558"/>
                </a:cxn>
                <a:cxn ang="0">
                  <a:pos x="2300" y="571"/>
                </a:cxn>
                <a:cxn ang="0">
                  <a:pos x="1339" y="697"/>
                </a:cxn>
                <a:cxn ang="0">
                  <a:pos x="515" y="913"/>
                </a:cxn>
                <a:cxn ang="0">
                  <a:pos x="411" y="558"/>
                </a:cxn>
                <a:cxn ang="0">
                  <a:pos x="746" y="375"/>
                </a:cxn>
                <a:cxn ang="0">
                  <a:pos x="1241" y="209"/>
                </a:cxn>
                <a:cxn ang="0">
                  <a:pos x="1910" y="76"/>
                </a:cxn>
                <a:cxn ang="0">
                  <a:pos x="1659" y="0"/>
                </a:cxn>
              </a:cxnLst>
              <a:rect l="0" t="0" r="r" b="b"/>
              <a:pathLst>
                <a:path w="5975" h="2342">
                  <a:moveTo>
                    <a:pt x="1659" y="0"/>
                  </a:moveTo>
                  <a:lnTo>
                    <a:pt x="1136" y="90"/>
                  </a:lnTo>
                  <a:lnTo>
                    <a:pt x="661" y="236"/>
                  </a:lnTo>
                  <a:lnTo>
                    <a:pt x="286" y="488"/>
                  </a:lnTo>
                  <a:lnTo>
                    <a:pt x="244" y="948"/>
                  </a:lnTo>
                  <a:lnTo>
                    <a:pt x="0" y="1150"/>
                  </a:lnTo>
                  <a:lnTo>
                    <a:pt x="0" y="1310"/>
                  </a:lnTo>
                  <a:lnTo>
                    <a:pt x="146" y="1449"/>
                  </a:lnTo>
                  <a:lnTo>
                    <a:pt x="118" y="2342"/>
                  </a:lnTo>
                  <a:lnTo>
                    <a:pt x="195" y="2342"/>
                  </a:lnTo>
                  <a:lnTo>
                    <a:pt x="334" y="1422"/>
                  </a:lnTo>
                  <a:lnTo>
                    <a:pt x="829" y="1205"/>
                  </a:lnTo>
                  <a:lnTo>
                    <a:pt x="1367" y="1074"/>
                  </a:lnTo>
                  <a:lnTo>
                    <a:pt x="2203" y="983"/>
                  </a:lnTo>
                  <a:lnTo>
                    <a:pt x="3005" y="955"/>
                  </a:lnTo>
                  <a:lnTo>
                    <a:pt x="3765" y="969"/>
                  </a:lnTo>
                  <a:lnTo>
                    <a:pt x="4636" y="1074"/>
                  </a:lnTo>
                  <a:lnTo>
                    <a:pt x="5250" y="1247"/>
                  </a:lnTo>
                  <a:lnTo>
                    <a:pt x="5676" y="1366"/>
                  </a:lnTo>
                  <a:lnTo>
                    <a:pt x="4818" y="1074"/>
                  </a:lnTo>
                  <a:lnTo>
                    <a:pt x="4162" y="913"/>
                  </a:lnTo>
                  <a:lnTo>
                    <a:pt x="3368" y="830"/>
                  </a:lnTo>
                  <a:lnTo>
                    <a:pt x="4148" y="830"/>
                  </a:lnTo>
                  <a:lnTo>
                    <a:pt x="4971" y="955"/>
                  </a:lnTo>
                  <a:lnTo>
                    <a:pt x="5696" y="1185"/>
                  </a:lnTo>
                  <a:lnTo>
                    <a:pt x="5975" y="1296"/>
                  </a:lnTo>
                  <a:lnTo>
                    <a:pt x="5960" y="1136"/>
                  </a:lnTo>
                  <a:lnTo>
                    <a:pt x="5341" y="898"/>
                  </a:lnTo>
                  <a:lnTo>
                    <a:pt x="4399" y="697"/>
                  </a:lnTo>
                  <a:lnTo>
                    <a:pt x="3318" y="558"/>
                  </a:lnTo>
                  <a:lnTo>
                    <a:pt x="2300" y="571"/>
                  </a:lnTo>
                  <a:lnTo>
                    <a:pt x="1339" y="697"/>
                  </a:lnTo>
                  <a:lnTo>
                    <a:pt x="515" y="913"/>
                  </a:lnTo>
                  <a:lnTo>
                    <a:pt x="411" y="558"/>
                  </a:lnTo>
                  <a:lnTo>
                    <a:pt x="746" y="375"/>
                  </a:lnTo>
                  <a:lnTo>
                    <a:pt x="1241" y="209"/>
                  </a:lnTo>
                  <a:lnTo>
                    <a:pt x="1910" y="76"/>
                  </a:lnTo>
                  <a:lnTo>
                    <a:pt x="1659"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48" name="Freeform 28"/>
            <p:cNvSpPr>
              <a:spLocks noChangeAspect="1"/>
            </p:cNvSpPr>
            <p:nvPr/>
          </p:nvSpPr>
          <p:spPr bwMode="auto">
            <a:xfrm>
              <a:off x="2286" y="2527"/>
              <a:ext cx="93" cy="301"/>
            </a:xfrm>
            <a:custGeom>
              <a:avLst/>
              <a:gdLst/>
              <a:ahLst/>
              <a:cxnLst>
                <a:cxn ang="0">
                  <a:pos x="133" y="0"/>
                </a:cxn>
                <a:cxn ang="0">
                  <a:pos x="0" y="202"/>
                </a:cxn>
                <a:cxn ang="0">
                  <a:pos x="118" y="1158"/>
                </a:cxn>
                <a:cxn ang="0">
                  <a:pos x="216" y="1206"/>
                </a:cxn>
                <a:cxn ang="0">
                  <a:pos x="182" y="453"/>
                </a:cxn>
                <a:cxn ang="0">
                  <a:pos x="369" y="230"/>
                </a:cxn>
                <a:cxn ang="0">
                  <a:pos x="133" y="0"/>
                </a:cxn>
              </a:cxnLst>
              <a:rect l="0" t="0" r="r" b="b"/>
              <a:pathLst>
                <a:path w="369" h="1206">
                  <a:moveTo>
                    <a:pt x="133" y="0"/>
                  </a:moveTo>
                  <a:lnTo>
                    <a:pt x="0" y="202"/>
                  </a:lnTo>
                  <a:lnTo>
                    <a:pt x="118" y="1158"/>
                  </a:lnTo>
                  <a:lnTo>
                    <a:pt x="216" y="1206"/>
                  </a:lnTo>
                  <a:lnTo>
                    <a:pt x="182" y="453"/>
                  </a:lnTo>
                  <a:lnTo>
                    <a:pt x="369" y="230"/>
                  </a:lnTo>
                  <a:lnTo>
                    <a:pt x="133"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49" name="Freeform 29"/>
            <p:cNvSpPr>
              <a:spLocks noChangeAspect="1"/>
            </p:cNvSpPr>
            <p:nvPr/>
          </p:nvSpPr>
          <p:spPr bwMode="auto">
            <a:xfrm>
              <a:off x="948" y="2565"/>
              <a:ext cx="57" cy="199"/>
            </a:xfrm>
            <a:custGeom>
              <a:avLst/>
              <a:gdLst/>
              <a:ahLst/>
              <a:cxnLst>
                <a:cxn ang="0">
                  <a:pos x="0" y="76"/>
                </a:cxn>
                <a:cxn ang="0">
                  <a:pos x="84" y="250"/>
                </a:cxn>
                <a:cxn ang="0">
                  <a:pos x="139" y="794"/>
                </a:cxn>
                <a:cxn ang="0">
                  <a:pos x="230" y="794"/>
                </a:cxn>
                <a:cxn ang="0">
                  <a:pos x="230" y="83"/>
                </a:cxn>
                <a:cxn ang="0">
                  <a:pos x="77" y="0"/>
                </a:cxn>
                <a:cxn ang="0">
                  <a:pos x="0" y="76"/>
                </a:cxn>
              </a:cxnLst>
              <a:rect l="0" t="0" r="r" b="b"/>
              <a:pathLst>
                <a:path w="230" h="794">
                  <a:moveTo>
                    <a:pt x="0" y="76"/>
                  </a:moveTo>
                  <a:lnTo>
                    <a:pt x="84" y="250"/>
                  </a:lnTo>
                  <a:lnTo>
                    <a:pt x="139" y="794"/>
                  </a:lnTo>
                  <a:lnTo>
                    <a:pt x="230" y="794"/>
                  </a:lnTo>
                  <a:lnTo>
                    <a:pt x="230" y="83"/>
                  </a:lnTo>
                  <a:lnTo>
                    <a:pt x="77" y="0"/>
                  </a:lnTo>
                  <a:lnTo>
                    <a:pt x="0" y="76"/>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50" name="Freeform 30"/>
            <p:cNvSpPr>
              <a:spLocks noChangeAspect="1"/>
            </p:cNvSpPr>
            <p:nvPr/>
          </p:nvSpPr>
          <p:spPr bwMode="auto">
            <a:xfrm>
              <a:off x="1014" y="2488"/>
              <a:ext cx="71" cy="253"/>
            </a:xfrm>
            <a:custGeom>
              <a:avLst/>
              <a:gdLst/>
              <a:ahLst/>
              <a:cxnLst>
                <a:cxn ang="0">
                  <a:pos x="0" y="264"/>
                </a:cxn>
                <a:cxn ang="0">
                  <a:pos x="63" y="418"/>
                </a:cxn>
                <a:cxn ang="0">
                  <a:pos x="140" y="202"/>
                </a:cxn>
                <a:cxn ang="0">
                  <a:pos x="168" y="1011"/>
                </a:cxn>
                <a:cxn ang="0">
                  <a:pos x="251" y="976"/>
                </a:cxn>
                <a:cxn ang="0">
                  <a:pos x="286" y="0"/>
                </a:cxn>
                <a:cxn ang="0">
                  <a:pos x="0" y="264"/>
                </a:cxn>
              </a:cxnLst>
              <a:rect l="0" t="0" r="r" b="b"/>
              <a:pathLst>
                <a:path w="286" h="1011">
                  <a:moveTo>
                    <a:pt x="0" y="264"/>
                  </a:moveTo>
                  <a:lnTo>
                    <a:pt x="63" y="418"/>
                  </a:lnTo>
                  <a:lnTo>
                    <a:pt x="140" y="202"/>
                  </a:lnTo>
                  <a:lnTo>
                    <a:pt x="168" y="1011"/>
                  </a:lnTo>
                  <a:lnTo>
                    <a:pt x="251" y="976"/>
                  </a:lnTo>
                  <a:lnTo>
                    <a:pt x="286" y="0"/>
                  </a:lnTo>
                  <a:lnTo>
                    <a:pt x="0" y="264"/>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51" name="Freeform 31"/>
            <p:cNvSpPr>
              <a:spLocks noChangeAspect="1"/>
            </p:cNvSpPr>
            <p:nvPr/>
          </p:nvSpPr>
          <p:spPr bwMode="auto">
            <a:xfrm>
              <a:off x="1092" y="2483"/>
              <a:ext cx="89" cy="237"/>
            </a:xfrm>
            <a:custGeom>
              <a:avLst/>
              <a:gdLst/>
              <a:ahLst/>
              <a:cxnLst>
                <a:cxn ang="0">
                  <a:pos x="0" y="168"/>
                </a:cxn>
                <a:cxn ang="0">
                  <a:pos x="105" y="488"/>
                </a:cxn>
                <a:cxn ang="0">
                  <a:pos x="168" y="300"/>
                </a:cxn>
                <a:cxn ang="0">
                  <a:pos x="168" y="949"/>
                </a:cxn>
                <a:cxn ang="0">
                  <a:pos x="321" y="913"/>
                </a:cxn>
                <a:cxn ang="0">
                  <a:pos x="355" y="0"/>
                </a:cxn>
                <a:cxn ang="0">
                  <a:pos x="0" y="168"/>
                </a:cxn>
              </a:cxnLst>
              <a:rect l="0" t="0" r="r" b="b"/>
              <a:pathLst>
                <a:path w="355" h="949">
                  <a:moveTo>
                    <a:pt x="0" y="168"/>
                  </a:moveTo>
                  <a:lnTo>
                    <a:pt x="105" y="488"/>
                  </a:lnTo>
                  <a:lnTo>
                    <a:pt x="168" y="300"/>
                  </a:lnTo>
                  <a:lnTo>
                    <a:pt x="168" y="949"/>
                  </a:lnTo>
                  <a:lnTo>
                    <a:pt x="321" y="913"/>
                  </a:lnTo>
                  <a:lnTo>
                    <a:pt x="355" y="0"/>
                  </a:lnTo>
                  <a:lnTo>
                    <a:pt x="0" y="168"/>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52" name="Freeform 32"/>
            <p:cNvSpPr>
              <a:spLocks noChangeAspect="1"/>
            </p:cNvSpPr>
            <p:nvPr/>
          </p:nvSpPr>
          <p:spPr bwMode="auto">
            <a:xfrm>
              <a:off x="1211" y="2476"/>
              <a:ext cx="82" cy="222"/>
            </a:xfrm>
            <a:custGeom>
              <a:avLst/>
              <a:gdLst/>
              <a:ahLst/>
              <a:cxnLst>
                <a:cxn ang="0">
                  <a:pos x="0" y="49"/>
                </a:cxn>
                <a:cxn ang="0">
                  <a:pos x="36" y="397"/>
                </a:cxn>
                <a:cxn ang="0">
                  <a:pos x="126" y="251"/>
                </a:cxn>
                <a:cxn ang="0">
                  <a:pos x="105" y="885"/>
                </a:cxn>
                <a:cxn ang="0">
                  <a:pos x="322" y="844"/>
                </a:cxn>
                <a:cxn ang="0">
                  <a:pos x="329" y="0"/>
                </a:cxn>
                <a:cxn ang="0">
                  <a:pos x="0" y="49"/>
                </a:cxn>
              </a:cxnLst>
              <a:rect l="0" t="0" r="r" b="b"/>
              <a:pathLst>
                <a:path w="329" h="885">
                  <a:moveTo>
                    <a:pt x="0" y="49"/>
                  </a:moveTo>
                  <a:lnTo>
                    <a:pt x="36" y="397"/>
                  </a:lnTo>
                  <a:lnTo>
                    <a:pt x="126" y="251"/>
                  </a:lnTo>
                  <a:lnTo>
                    <a:pt x="105" y="885"/>
                  </a:lnTo>
                  <a:lnTo>
                    <a:pt x="322" y="844"/>
                  </a:lnTo>
                  <a:lnTo>
                    <a:pt x="329" y="0"/>
                  </a:lnTo>
                  <a:lnTo>
                    <a:pt x="0" y="49"/>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53" name="Freeform 33"/>
            <p:cNvSpPr>
              <a:spLocks noChangeAspect="1"/>
            </p:cNvSpPr>
            <p:nvPr/>
          </p:nvSpPr>
          <p:spPr bwMode="auto">
            <a:xfrm>
              <a:off x="1331" y="2464"/>
              <a:ext cx="82" cy="223"/>
            </a:xfrm>
            <a:custGeom>
              <a:avLst/>
              <a:gdLst/>
              <a:ahLst/>
              <a:cxnLst>
                <a:cxn ang="0">
                  <a:pos x="0" y="76"/>
                </a:cxn>
                <a:cxn ang="0">
                  <a:pos x="0" y="376"/>
                </a:cxn>
                <a:cxn ang="0">
                  <a:pos x="98" y="251"/>
                </a:cxn>
                <a:cxn ang="0">
                  <a:pos x="84" y="893"/>
                </a:cxn>
                <a:cxn ang="0">
                  <a:pos x="300" y="893"/>
                </a:cxn>
                <a:cxn ang="0">
                  <a:pos x="328" y="0"/>
                </a:cxn>
                <a:cxn ang="0">
                  <a:pos x="0" y="76"/>
                </a:cxn>
              </a:cxnLst>
              <a:rect l="0" t="0" r="r" b="b"/>
              <a:pathLst>
                <a:path w="328" h="893">
                  <a:moveTo>
                    <a:pt x="0" y="76"/>
                  </a:moveTo>
                  <a:lnTo>
                    <a:pt x="0" y="376"/>
                  </a:lnTo>
                  <a:lnTo>
                    <a:pt x="98" y="251"/>
                  </a:lnTo>
                  <a:lnTo>
                    <a:pt x="84" y="893"/>
                  </a:lnTo>
                  <a:lnTo>
                    <a:pt x="300" y="893"/>
                  </a:lnTo>
                  <a:lnTo>
                    <a:pt x="328" y="0"/>
                  </a:lnTo>
                  <a:lnTo>
                    <a:pt x="0" y="76"/>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54" name="Freeform 34"/>
            <p:cNvSpPr>
              <a:spLocks noChangeAspect="1"/>
            </p:cNvSpPr>
            <p:nvPr/>
          </p:nvSpPr>
          <p:spPr bwMode="auto">
            <a:xfrm>
              <a:off x="1464" y="2471"/>
              <a:ext cx="87" cy="213"/>
            </a:xfrm>
            <a:custGeom>
              <a:avLst/>
              <a:gdLst/>
              <a:ahLst/>
              <a:cxnLst>
                <a:cxn ang="0">
                  <a:pos x="0" y="0"/>
                </a:cxn>
                <a:cxn ang="0">
                  <a:pos x="0" y="299"/>
                </a:cxn>
                <a:cxn ang="0">
                  <a:pos x="111" y="153"/>
                </a:cxn>
                <a:cxn ang="0">
                  <a:pos x="98" y="850"/>
                </a:cxn>
                <a:cxn ang="0">
                  <a:pos x="348" y="850"/>
                </a:cxn>
                <a:cxn ang="0">
                  <a:pos x="348" y="0"/>
                </a:cxn>
                <a:cxn ang="0">
                  <a:pos x="0" y="0"/>
                </a:cxn>
              </a:cxnLst>
              <a:rect l="0" t="0" r="r" b="b"/>
              <a:pathLst>
                <a:path w="348" h="850">
                  <a:moveTo>
                    <a:pt x="0" y="0"/>
                  </a:moveTo>
                  <a:lnTo>
                    <a:pt x="0" y="299"/>
                  </a:lnTo>
                  <a:lnTo>
                    <a:pt x="111" y="153"/>
                  </a:lnTo>
                  <a:lnTo>
                    <a:pt x="98" y="850"/>
                  </a:lnTo>
                  <a:lnTo>
                    <a:pt x="348" y="850"/>
                  </a:lnTo>
                  <a:lnTo>
                    <a:pt x="348"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55" name="Freeform 35"/>
            <p:cNvSpPr>
              <a:spLocks noChangeAspect="1"/>
            </p:cNvSpPr>
            <p:nvPr/>
          </p:nvSpPr>
          <p:spPr bwMode="auto">
            <a:xfrm>
              <a:off x="1636" y="2502"/>
              <a:ext cx="41" cy="173"/>
            </a:xfrm>
            <a:custGeom>
              <a:avLst/>
              <a:gdLst/>
              <a:ahLst/>
              <a:cxnLst>
                <a:cxn ang="0">
                  <a:pos x="0" y="0"/>
                </a:cxn>
                <a:cxn ang="0">
                  <a:pos x="0" y="689"/>
                </a:cxn>
                <a:cxn ang="0">
                  <a:pos x="161" y="689"/>
                </a:cxn>
                <a:cxn ang="0">
                  <a:pos x="126" y="0"/>
                </a:cxn>
                <a:cxn ang="0">
                  <a:pos x="0" y="0"/>
                </a:cxn>
              </a:cxnLst>
              <a:rect l="0" t="0" r="r" b="b"/>
              <a:pathLst>
                <a:path w="161" h="689">
                  <a:moveTo>
                    <a:pt x="0" y="0"/>
                  </a:moveTo>
                  <a:lnTo>
                    <a:pt x="0" y="689"/>
                  </a:lnTo>
                  <a:lnTo>
                    <a:pt x="161" y="689"/>
                  </a:lnTo>
                  <a:lnTo>
                    <a:pt x="126"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56" name="Freeform 36"/>
            <p:cNvSpPr>
              <a:spLocks noChangeAspect="1"/>
            </p:cNvSpPr>
            <p:nvPr/>
          </p:nvSpPr>
          <p:spPr bwMode="auto">
            <a:xfrm>
              <a:off x="1764" y="2509"/>
              <a:ext cx="43" cy="171"/>
            </a:xfrm>
            <a:custGeom>
              <a:avLst/>
              <a:gdLst/>
              <a:ahLst/>
              <a:cxnLst>
                <a:cxn ang="0">
                  <a:pos x="0" y="0"/>
                </a:cxn>
                <a:cxn ang="0">
                  <a:pos x="42" y="676"/>
                </a:cxn>
                <a:cxn ang="0">
                  <a:pos x="173" y="684"/>
                </a:cxn>
                <a:cxn ang="0">
                  <a:pos x="125" y="14"/>
                </a:cxn>
                <a:cxn ang="0">
                  <a:pos x="0" y="0"/>
                </a:cxn>
              </a:cxnLst>
              <a:rect l="0" t="0" r="r" b="b"/>
              <a:pathLst>
                <a:path w="173" h="684">
                  <a:moveTo>
                    <a:pt x="0" y="0"/>
                  </a:moveTo>
                  <a:lnTo>
                    <a:pt x="42" y="676"/>
                  </a:lnTo>
                  <a:lnTo>
                    <a:pt x="173" y="684"/>
                  </a:lnTo>
                  <a:lnTo>
                    <a:pt x="125" y="14"/>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57" name="Freeform 37"/>
            <p:cNvSpPr>
              <a:spLocks noChangeAspect="1"/>
            </p:cNvSpPr>
            <p:nvPr/>
          </p:nvSpPr>
          <p:spPr bwMode="auto">
            <a:xfrm>
              <a:off x="1898" y="2525"/>
              <a:ext cx="35" cy="166"/>
            </a:xfrm>
            <a:custGeom>
              <a:avLst/>
              <a:gdLst/>
              <a:ahLst/>
              <a:cxnLst>
                <a:cxn ang="0">
                  <a:pos x="21" y="0"/>
                </a:cxn>
                <a:cxn ang="0">
                  <a:pos x="0" y="649"/>
                </a:cxn>
                <a:cxn ang="0">
                  <a:pos x="140" y="662"/>
                </a:cxn>
                <a:cxn ang="0">
                  <a:pos x="140" y="7"/>
                </a:cxn>
                <a:cxn ang="0">
                  <a:pos x="21" y="0"/>
                </a:cxn>
              </a:cxnLst>
              <a:rect l="0" t="0" r="r" b="b"/>
              <a:pathLst>
                <a:path w="140" h="662">
                  <a:moveTo>
                    <a:pt x="21" y="0"/>
                  </a:moveTo>
                  <a:lnTo>
                    <a:pt x="0" y="649"/>
                  </a:lnTo>
                  <a:lnTo>
                    <a:pt x="140" y="662"/>
                  </a:lnTo>
                  <a:lnTo>
                    <a:pt x="140" y="7"/>
                  </a:lnTo>
                  <a:lnTo>
                    <a:pt x="21"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58" name="Freeform 38"/>
            <p:cNvSpPr>
              <a:spLocks noChangeAspect="1"/>
            </p:cNvSpPr>
            <p:nvPr/>
          </p:nvSpPr>
          <p:spPr bwMode="auto">
            <a:xfrm>
              <a:off x="2008" y="2539"/>
              <a:ext cx="36" cy="165"/>
            </a:xfrm>
            <a:custGeom>
              <a:avLst/>
              <a:gdLst/>
              <a:ahLst/>
              <a:cxnLst>
                <a:cxn ang="0">
                  <a:pos x="91" y="0"/>
                </a:cxn>
                <a:cxn ang="0">
                  <a:pos x="0" y="34"/>
                </a:cxn>
                <a:cxn ang="0">
                  <a:pos x="36" y="648"/>
                </a:cxn>
                <a:cxn ang="0">
                  <a:pos x="147" y="661"/>
                </a:cxn>
                <a:cxn ang="0">
                  <a:pos x="147" y="48"/>
                </a:cxn>
                <a:cxn ang="0">
                  <a:pos x="91" y="0"/>
                </a:cxn>
              </a:cxnLst>
              <a:rect l="0" t="0" r="r" b="b"/>
              <a:pathLst>
                <a:path w="147" h="661">
                  <a:moveTo>
                    <a:pt x="91" y="0"/>
                  </a:moveTo>
                  <a:lnTo>
                    <a:pt x="0" y="34"/>
                  </a:lnTo>
                  <a:lnTo>
                    <a:pt x="36" y="648"/>
                  </a:lnTo>
                  <a:lnTo>
                    <a:pt x="147" y="661"/>
                  </a:lnTo>
                  <a:lnTo>
                    <a:pt x="147" y="48"/>
                  </a:lnTo>
                  <a:lnTo>
                    <a:pt x="91"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59" name="Freeform 39"/>
            <p:cNvSpPr>
              <a:spLocks noChangeAspect="1"/>
            </p:cNvSpPr>
            <p:nvPr/>
          </p:nvSpPr>
          <p:spPr bwMode="auto">
            <a:xfrm>
              <a:off x="2112" y="2558"/>
              <a:ext cx="23" cy="164"/>
            </a:xfrm>
            <a:custGeom>
              <a:avLst/>
              <a:gdLst/>
              <a:ahLst/>
              <a:cxnLst>
                <a:cxn ang="0">
                  <a:pos x="41" y="0"/>
                </a:cxn>
                <a:cxn ang="0">
                  <a:pos x="0" y="42"/>
                </a:cxn>
                <a:cxn ang="0">
                  <a:pos x="0" y="635"/>
                </a:cxn>
                <a:cxn ang="0">
                  <a:pos x="91" y="656"/>
                </a:cxn>
                <a:cxn ang="0">
                  <a:pos x="91" y="56"/>
                </a:cxn>
                <a:cxn ang="0">
                  <a:pos x="41" y="0"/>
                </a:cxn>
              </a:cxnLst>
              <a:rect l="0" t="0" r="r" b="b"/>
              <a:pathLst>
                <a:path w="91" h="656">
                  <a:moveTo>
                    <a:pt x="41" y="0"/>
                  </a:moveTo>
                  <a:lnTo>
                    <a:pt x="0" y="42"/>
                  </a:lnTo>
                  <a:lnTo>
                    <a:pt x="0" y="635"/>
                  </a:lnTo>
                  <a:lnTo>
                    <a:pt x="91" y="656"/>
                  </a:lnTo>
                  <a:lnTo>
                    <a:pt x="91" y="56"/>
                  </a:lnTo>
                  <a:lnTo>
                    <a:pt x="41"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60" name="Freeform 40"/>
            <p:cNvSpPr>
              <a:spLocks noChangeAspect="1"/>
            </p:cNvSpPr>
            <p:nvPr/>
          </p:nvSpPr>
          <p:spPr bwMode="auto">
            <a:xfrm>
              <a:off x="2191" y="2551"/>
              <a:ext cx="52" cy="202"/>
            </a:xfrm>
            <a:custGeom>
              <a:avLst/>
              <a:gdLst/>
              <a:ahLst/>
              <a:cxnLst>
                <a:cxn ang="0">
                  <a:pos x="0" y="0"/>
                </a:cxn>
                <a:cxn ang="0">
                  <a:pos x="35" y="781"/>
                </a:cxn>
                <a:cxn ang="0">
                  <a:pos x="126" y="809"/>
                </a:cxn>
                <a:cxn ang="0">
                  <a:pos x="126" y="154"/>
                </a:cxn>
                <a:cxn ang="0">
                  <a:pos x="210" y="70"/>
                </a:cxn>
                <a:cxn ang="0">
                  <a:pos x="0" y="0"/>
                </a:cxn>
              </a:cxnLst>
              <a:rect l="0" t="0" r="r" b="b"/>
              <a:pathLst>
                <a:path w="210" h="809">
                  <a:moveTo>
                    <a:pt x="0" y="0"/>
                  </a:moveTo>
                  <a:lnTo>
                    <a:pt x="35" y="781"/>
                  </a:lnTo>
                  <a:lnTo>
                    <a:pt x="126" y="809"/>
                  </a:lnTo>
                  <a:lnTo>
                    <a:pt x="126" y="154"/>
                  </a:lnTo>
                  <a:lnTo>
                    <a:pt x="210" y="7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61" name="Freeform 41"/>
            <p:cNvSpPr>
              <a:spLocks noChangeAspect="1"/>
            </p:cNvSpPr>
            <p:nvPr/>
          </p:nvSpPr>
          <p:spPr bwMode="auto">
            <a:xfrm>
              <a:off x="2259" y="2569"/>
              <a:ext cx="47" cy="174"/>
            </a:xfrm>
            <a:custGeom>
              <a:avLst/>
              <a:gdLst/>
              <a:ahLst/>
              <a:cxnLst>
                <a:cxn ang="0">
                  <a:pos x="0" y="0"/>
                </a:cxn>
                <a:cxn ang="0">
                  <a:pos x="0" y="98"/>
                </a:cxn>
                <a:cxn ang="0">
                  <a:pos x="41" y="174"/>
                </a:cxn>
                <a:cxn ang="0">
                  <a:pos x="0" y="390"/>
                </a:cxn>
                <a:cxn ang="0">
                  <a:pos x="69" y="697"/>
                </a:cxn>
                <a:cxn ang="0">
                  <a:pos x="187" y="70"/>
                </a:cxn>
                <a:cxn ang="0">
                  <a:pos x="0" y="0"/>
                </a:cxn>
              </a:cxnLst>
              <a:rect l="0" t="0" r="r" b="b"/>
              <a:pathLst>
                <a:path w="187" h="697">
                  <a:moveTo>
                    <a:pt x="0" y="0"/>
                  </a:moveTo>
                  <a:lnTo>
                    <a:pt x="0" y="98"/>
                  </a:lnTo>
                  <a:lnTo>
                    <a:pt x="41" y="174"/>
                  </a:lnTo>
                  <a:lnTo>
                    <a:pt x="0" y="390"/>
                  </a:lnTo>
                  <a:lnTo>
                    <a:pt x="69" y="697"/>
                  </a:lnTo>
                  <a:lnTo>
                    <a:pt x="187" y="7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62" name="Freeform 42"/>
            <p:cNvSpPr>
              <a:spLocks noChangeAspect="1"/>
            </p:cNvSpPr>
            <p:nvPr/>
          </p:nvSpPr>
          <p:spPr bwMode="auto">
            <a:xfrm>
              <a:off x="706" y="2717"/>
              <a:ext cx="1797" cy="331"/>
            </a:xfrm>
            <a:custGeom>
              <a:avLst/>
              <a:gdLst/>
              <a:ahLst/>
              <a:cxnLst>
                <a:cxn ang="0">
                  <a:pos x="105" y="1325"/>
                </a:cxn>
                <a:cxn ang="0">
                  <a:pos x="35" y="1212"/>
                </a:cxn>
                <a:cxn ang="0">
                  <a:pos x="0" y="1129"/>
                </a:cxn>
                <a:cxn ang="0">
                  <a:pos x="0" y="996"/>
                </a:cxn>
                <a:cxn ang="0">
                  <a:pos x="35" y="857"/>
                </a:cxn>
                <a:cxn ang="0">
                  <a:pos x="118" y="732"/>
                </a:cxn>
                <a:cxn ang="0">
                  <a:pos x="376" y="544"/>
                </a:cxn>
                <a:cxn ang="0">
                  <a:pos x="412" y="405"/>
                </a:cxn>
                <a:cxn ang="0">
                  <a:pos x="920" y="161"/>
                </a:cxn>
                <a:cxn ang="0">
                  <a:pos x="1332" y="63"/>
                </a:cxn>
                <a:cxn ang="0">
                  <a:pos x="1402" y="174"/>
                </a:cxn>
                <a:cxn ang="0">
                  <a:pos x="2126" y="48"/>
                </a:cxn>
                <a:cxn ang="0">
                  <a:pos x="2873" y="0"/>
                </a:cxn>
                <a:cxn ang="0">
                  <a:pos x="3054" y="0"/>
                </a:cxn>
                <a:cxn ang="0">
                  <a:pos x="3054" y="146"/>
                </a:cxn>
                <a:cxn ang="0">
                  <a:pos x="2420" y="194"/>
                </a:cxn>
                <a:cxn ang="0">
                  <a:pos x="1729" y="251"/>
                </a:cxn>
                <a:cxn ang="0">
                  <a:pos x="1095" y="390"/>
                </a:cxn>
                <a:cxn ang="0">
                  <a:pos x="628" y="564"/>
                </a:cxn>
                <a:cxn ang="0">
                  <a:pos x="293" y="732"/>
                </a:cxn>
                <a:cxn ang="0">
                  <a:pos x="196" y="900"/>
                </a:cxn>
                <a:cxn ang="0">
                  <a:pos x="1032" y="578"/>
                </a:cxn>
                <a:cxn ang="0">
                  <a:pos x="1932" y="390"/>
                </a:cxn>
                <a:cxn ang="0">
                  <a:pos x="3026" y="334"/>
                </a:cxn>
                <a:cxn ang="0">
                  <a:pos x="4253" y="377"/>
                </a:cxn>
                <a:cxn ang="0">
                  <a:pos x="5251" y="481"/>
                </a:cxn>
                <a:cxn ang="0">
                  <a:pos x="6269" y="682"/>
                </a:cxn>
                <a:cxn ang="0">
                  <a:pos x="6965" y="900"/>
                </a:cxn>
                <a:cxn ang="0">
                  <a:pos x="6749" y="704"/>
                </a:cxn>
                <a:cxn ang="0">
                  <a:pos x="6387" y="495"/>
                </a:cxn>
                <a:cxn ang="0">
                  <a:pos x="5892" y="362"/>
                </a:cxn>
                <a:cxn ang="0">
                  <a:pos x="5382" y="265"/>
                </a:cxn>
                <a:cxn ang="0">
                  <a:pos x="5355" y="118"/>
                </a:cxn>
                <a:cxn ang="0">
                  <a:pos x="6206" y="279"/>
                </a:cxn>
                <a:cxn ang="0">
                  <a:pos x="6721" y="467"/>
                </a:cxn>
                <a:cxn ang="0">
                  <a:pos x="7056" y="745"/>
                </a:cxn>
                <a:cxn ang="0">
                  <a:pos x="7168" y="968"/>
                </a:cxn>
                <a:cxn ang="0">
                  <a:pos x="7189" y="1115"/>
                </a:cxn>
                <a:cxn ang="0">
                  <a:pos x="7141" y="1276"/>
                </a:cxn>
                <a:cxn ang="0">
                  <a:pos x="7112" y="1297"/>
                </a:cxn>
                <a:cxn ang="0">
                  <a:pos x="7084" y="1129"/>
                </a:cxn>
                <a:cxn ang="0">
                  <a:pos x="6764" y="941"/>
                </a:cxn>
                <a:cxn ang="0">
                  <a:pos x="6094" y="760"/>
                </a:cxn>
                <a:cxn ang="0">
                  <a:pos x="5153" y="593"/>
                </a:cxn>
                <a:cxn ang="0">
                  <a:pos x="4030" y="509"/>
                </a:cxn>
                <a:cxn ang="0">
                  <a:pos x="3257" y="509"/>
                </a:cxn>
                <a:cxn ang="0">
                  <a:pos x="2370" y="551"/>
                </a:cxn>
                <a:cxn ang="0">
                  <a:pos x="2475" y="655"/>
                </a:cxn>
                <a:cxn ang="0">
                  <a:pos x="1820" y="711"/>
                </a:cxn>
                <a:cxn ang="0">
                  <a:pos x="1060" y="885"/>
                </a:cxn>
                <a:cxn ang="0">
                  <a:pos x="1060" y="745"/>
                </a:cxn>
                <a:cxn ang="0">
                  <a:pos x="543" y="913"/>
                </a:cxn>
                <a:cxn ang="0">
                  <a:pos x="251" y="1087"/>
                </a:cxn>
                <a:cxn ang="0">
                  <a:pos x="133" y="1240"/>
                </a:cxn>
                <a:cxn ang="0">
                  <a:pos x="105" y="1325"/>
                </a:cxn>
              </a:cxnLst>
              <a:rect l="0" t="0" r="r" b="b"/>
              <a:pathLst>
                <a:path w="7189" h="1325">
                  <a:moveTo>
                    <a:pt x="105" y="1325"/>
                  </a:moveTo>
                  <a:lnTo>
                    <a:pt x="35" y="1212"/>
                  </a:lnTo>
                  <a:lnTo>
                    <a:pt x="0" y="1129"/>
                  </a:lnTo>
                  <a:lnTo>
                    <a:pt x="0" y="996"/>
                  </a:lnTo>
                  <a:lnTo>
                    <a:pt x="35" y="857"/>
                  </a:lnTo>
                  <a:lnTo>
                    <a:pt x="118" y="732"/>
                  </a:lnTo>
                  <a:lnTo>
                    <a:pt x="376" y="544"/>
                  </a:lnTo>
                  <a:lnTo>
                    <a:pt x="412" y="405"/>
                  </a:lnTo>
                  <a:lnTo>
                    <a:pt x="920" y="161"/>
                  </a:lnTo>
                  <a:lnTo>
                    <a:pt x="1332" y="63"/>
                  </a:lnTo>
                  <a:lnTo>
                    <a:pt x="1402" y="174"/>
                  </a:lnTo>
                  <a:lnTo>
                    <a:pt x="2126" y="48"/>
                  </a:lnTo>
                  <a:lnTo>
                    <a:pt x="2873" y="0"/>
                  </a:lnTo>
                  <a:lnTo>
                    <a:pt x="3054" y="0"/>
                  </a:lnTo>
                  <a:lnTo>
                    <a:pt x="3054" y="146"/>
                  </a:lnTo>
                  <a:lnTo>
                    <a:pt x="2420" y="194"/>
                  </a:lnTo>
                  <a:lnTo>
                    <a:pt x="1729" y="251"/>
                  </a:lnTo>
                  <a:lnTo>
                    <a:pt x="1095" y="390"/>
                  </a:lnTo>
                  <a:lnTo>
                    <a:pt x="628" y="564"/>
                  </a:lnTo>
                  <a:lnTo>
                    <a:pt x="293" y="732"/>
                  </a:lnTo>
                  <a:lnTo>
                    <a:pt x="196" y="900"/>
                  </a:lnTo>
                  <a:lnTo>
                    <a:pt x="1032" y="578"/>
                  </a:lnTo>
                  <a:lnTo>
                    <a:pt x="1932" y="390"/>
                  </a:lnTo>
                  <a:lnTo>
                    <a:pt x="3026" y="334"/>
                  </a:lnTo>
                  <a:lnTo>
                    <a:pt x="4253" y="377"/>
                  </a:lnTo>
                  <a:lnTo>
                    <a:pt x="5251" y="481"/>
                  </a:lnTo>
                  <a:lnTo>
                    <a:pt x="6269" y="682"/>
                  </a:lnTo>
                  <a:lnTo>
                    <a:pt x="6965" y="900"/>
                  </a:lnTo>
                  <a:lnTo>
                    <a:pt x="6749" y="704"/>
                  </a:lnTo>
                  <a:lnTo>
                    <a:pt x="6387" y="495"/>
                  </a:lnTo>
                  <a:lnTo>
                    <a:pt x="5892" y="362"/>
                  </a:lnTo>
                  <a:lnTo>
                    <a:pt x="5382" y="265"/>
                  </a:lnTo>
                  <a:lnTo>
                    <a:pt x="5355" y="118"/>
                  </a:lnTo>
                  <a:lnTo>
                    <a:pt x="6206" y="279"/>
                  </a:lnTo>
                  <a:lnTo>
                    <a:pt x="6721" y="467"/>
                  </a:lnTo>
                  <a:lnTo>
                    <a:pt x="7056" y="745"/>
                  </a:lnTo>
                  <a:lnTo>
                    <a:pt x="7168" y="968"/>
                  </a:lnTo>
                  <a:lnTo>
                    <a:pt x="7189" y="1115"/>
                  </a:lnTo>
                  <a:lnTo>
                    <a:pt x="7141" y="1276"/>
                  </a:lnTo>
                  <a:lnTo>
                    <a:pt x="7112" y="1297"/>
                  </a:lnTo>
                  <a:lnTo>
                    <a:pt x="7084" y="1129"/>
                  </a:lnTo>
                  <a:lnTo>
                    <a:pt x="6764" y="941"/>
                  </a:lnTo>
                  <a:lnTo>
                    <a:pt x="6094" y="760"/>
                  </a:lnTo>
                  <a:lnTo>
                    <a:pt x="5153" y="593"/>
                  </a:lnTo>
                  <a:lnTo>
                    <a:pt x="4030" y="509"/>
                  </a:lnTo>
                  <a:lnTo>
                    <a:pt x="3257" y="509"/>
                  </a:lnTo>
                  <a:lnTo>
                    <a:pt x="2370" y="551"/>
                  </a:lnTo>
                  <a:lnTo>
                    <a:pt x="2475" y="655"/>
                  </a:lnTo>
                  <a:lnTo>
                    <a:pt x="1820" y="711"/>
                  </a:lnTo>
                  <a:lnTo>
                    <a:pt x="1060" y="885"/>
                  </a:lnTo>
                  <a:lnTo>
                    <a:pt x="1060" y="745"/>
                  </a:lnTo>
                  <a:lnTo>
                    <a:pt x="543" y="913"/>
                  </a:lnTo>
                  <a:lnTo>
                    <a:pt x="251" y="1087"/>
                  </a:lnTo>
                  <a:lnTo>
                    <a:pt x="133" y="1240"/>
                  </a:lnTo>
                  <a:lnTo>
                    <a:pt x="105" y="1325"/>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63" name="Rectangle 43"/>
            <p:cNvSpPr>
              <a:spLocks noChangeAspect="1" noChangeArrowheads="1"/>
            </p:cNvSpPr>
            <p:nvPr/>
          </p:nvSpPr>
          <p:spPr bwMode="auto">
            <a:xfrm>
              <a:off x="1532" y="2717"/>
              <a:ext cx="76" cy="36"/>
            </a:xfrm>
            <a:prstGeom prst="rect">
              <a:avLst/>
            </a:prstGeom>
            <a:gradFill rotWithShape="0">
              <a:gsLst>
                <a:gs pos="0">
                  <a:srgbClr val="996633"/>
                </a:gs>
                <a:gs pos="100000">
                  <a:srgbClr val="FFFFFF"/>
                </a:gs>
              </a:gsLst>
              <a:lin ang="5400000" scaled="1"/>
            </a:gradFill>
            <a:ln w="9525">
              <a:solidFill>
                <a:schemeClr val="tx1"/>
              </a:solidFill>
              <a:miter lim="800000"/>
              <a:headEnd/>
              <a:tailEnd/>
            </a:ln>
          </p:spPr>
          <p:txBody>
            <a:bodyPr/>
            <a:lstStyle/>
            <a:p>
              <a:endParaRPr lang="en-US" dirty="0"/>
            </a:p>
          </p:txBody>
        </p:sp>
        <p:sp>
          <p:nvSpPr>
            <p:cNvPr id="261164" name="Freeform 44"/>
            <p:cNvSpPr>
              <a:spLocks noChangeAspect="1"/>
            </p:cNvSpPr>
            <p:nvPr/>
          </p:nvSpPr>
          <p:spPr bwMode="auto">
            <a:xfrm>
              <a:off x="808" y="2975"/>
              <a:ext cx="175" cy="408"/>
            </a:xfrm>
            <a:custGeom>
              <a:avLst/>
              <a:gdLst/>
              <a:ahLst/>
              <a:cxnLst>
                <a:cxn ang="0">
                  <a:pos x="0" y="313"/>
                </a:cxn>
                <a:cxn ang="0">
                  <a:pos x="103" y="1631"/>
                </a:cxn>
                <a:cxn ang="0">
                  <a:pos x="174" y="1631"/>
                </a:cxn>
                <a:cxn ang="0">
                  <a:pos x="244" y="1568"/>
                </a:cxn>
                <a:cxn ang="0">
                  <a:pos x="174" y="1498"/>
                </a:cxn>
                <a:cxn ang="0">
                  <a:pos x="264" y="1485"/>
                </a:cxn>
                <a:cxn ang="0">
                  <a:pos x="306" y="265"/>
                </a:cxn>
                <a:cxn ang="0">
                  <a:pos x="432" y="1582"/>
                </a:cxn>
                <a:cxn ang="0">
                  <a:pos x="592" y="1526"/>
                </a:cxn>
                <a:cxn ang="0">
                  <a:pos x="523" y="1470"/>
                </a:cxn>
                <a:cxn ang="0">
                  <a:pos x="606" y="1352"/>
                </a:cxn>
                <a:cxn ang="0">
                  <a:pos x="696" y="0"/>
                </a:cxn>
                <a:cxn ang="0">
                  <a:pos x="0" y="313"/>
                </a:cxn>
              </a:cxnLst>
              <a:rect l="0" t="0" r="r" b="b"/>
              <a:pathLst>
                <a:path w="696" h="1631">
                  <a:moveTo>
                    <a:pt x="0" y="313"/>
                  </a:moveTo>
                  <a:lnTo>
                    <a:pt x="103" y="1631"/>
                  </a:lnTo>
                  <a:lnTo>
                    <a:pt x="174" y="1631"/>
                  </a:lnTo>
                  <a:lnTo>
                    <a:pt x="244" y="1568"/>
                  </a:lnTo>
                  <a:lnTo>
                    <a:pt x="174" y="1498"/>
                  </a:lnTo>
                  <a:lnTo>
                    <a:pt x="264" y="1485"/>
                  </a:lnTo>
                  <a:lnTo>
                    <a:pt x="306" y="265"/>
                  </a:lnTo>
                  <a:lnTo>
                    <a:pt x="432" y="1582"/>
                  </a:lnTo>
                  <a:lnTo>
                    <a:pt x="592" y="1526"/>
                  </a:lnTo>
                  <a:lnTo>
                    <a:pt x="523" y="1470"/>
                  </a:lnTo>
                  <a:lnTo>
                    <a:pt x="606" y="1352"/>
                  </a:lnTo>
                  <a:lnTo>
                    <a:pt x="696" y="0"/>
                  </a:lnTo>
                  <a:lnTo>
                    <a:pt x="0" y="31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65" name="Freeform 45"/>
            <p:cNvSpPr>
              <a:spLocks noChangeAspect="1"/>
            </p:cNvSpPr>
            <p:nvPr/>
          </p:nvSpPr>
          <p:spPr bwMode="auto">
            <a:xfrm>
              <a:off x="1005" y="2975"/>
              <a:ext cx="105" cy="359"/>
            </a:xfrm>
            <a:custGeom>
              <a:avLst/>
              <a:gdLst/>
              <a:ahLst/>
              <a:cxnLst>
                <a:cxn ang="0">
                  <a:pos x="0" y="83"/>
                </a:cxn>
                <a:cxn ang="0">
                  <a:pos x="15" y="1408"/>
                </a:cxn>
                <a:cxn ang="0">
                  <a:pos x="112" y="1408"/>
                </a:cxn>
                <a:cxn ang="0">
                  <a:pos x="203" y="1248"/>
                </a:cxn>
                <a:cxn ang="0">
                  <a:pos x="244" y="599"/>
                </a:cxn>
                <a:cxn ang="0">
                  <a:pos x="293" y="1435"/>
                </a:cxn>
                <a:cxn ang="0">
                  <a:pos x="349" y="1435"/>
                </a:cxn>
                <a:cxn ang="0">
                  <a:pos x="419" y="0"/>
                </a:cxn>
                <a:cxn ang="0">
                  <a:pos x="0" y="83"/>
                </a:cxn>
              </a:cxnLst>
              <a:rect l="0" t="0" r="r" b="b"/>
              <a:pathLst>
                <a:path w="419" h="1435">
                  <a:moveTo>
                    <a:pt x="0" y="83"/>
                  </a:moveTo>
                  <a:lnTo>
                    <a:pt x="15" y="1408"/>
                  </a:lnTo>
                  <a:lnTo>
                    <a:pt x="112" y="1408"/>
                  </a:lnTo>
                  <a:lnTo>
                    <a:pt x="203" y="1248"/>
                  </a:lnTo>
                  <a:lnTo>
                    <a:pt x="244" y="599"/>
                  </a:lnTo>
                  <a:lnTo>
                    <a:pt x="293" y="1435"/>
                  </a:lnTo>
                  <a:lnTo>
                    <a:pt x="349" y="1435"/>
                  </a:lnTo>
                  <a:lnTo>
                    <a:pt x="419" y="0"/>
                  </a:lnTo>
                  <a:lnTo>
                    <a:pt x="0" y="8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66" name="Freeform 46"/>
            <p:cNvSpPr>
              <a:spLocks noChangeAspect="1"/>
            </p:cNvSpPr>
            <p:nvPr/>
          </p:nvSpPr>
          <p:spPr bwMode="auto">
            <a:xfrm>
              <a:off x="1127" y="2952"/>
              <a:ext cx="129" cy="371"/>
            </a:xfrm>
            <a:custGeom>
              <a:avLst/>
              <a:gdLst/>
              <a:ahLst/>
              <a:cxnLst>
                <a:cxn ang="0">
                  <a:pos x="0" y="91"/>
                </a:cxn>
                <a:cxn ang="0">
                  <a:pos x="42" y="1339"/>
                </a:cxn>
                <a:cxn ang="0">
                  <a:pos x="119" y="1325"/>
                </a:cxn>
                <a:cxn ang="0">
                  <a:pos x="188" y="809"/>
                </a:cxn>
                <a:cxn ang="0">
                  <a:pos x="245" y="1485"/>
                </a:cxn>
                <a:cxn ang="0">
                  <a:pos x="426" y="1471"/>
                </a:cxn>
                <a:cxn ang="0">
                  <a:pos x="517" y="0"/>
                </a:cxn>
                <a:cxn ang="0">
                  <a:pos x="0" y="91"/>
                </a:cxn>
              </a:cxnLst>
              <a:rect l="0" t="0" r="r" b="b"/>
              <a:pathLst>
                <a:path w="517" h="1485">
                  <a:moveTo>
                    <a:pt x="0" y="91"/>
                  </a:moveTo>
                  <a:lnTo>
                    <a:pt x="42" y="1339"/>
                  </a:lnTo>
                  <a:lnTo>
                    <a:pt x="119" y="1325"/>
                  </a:lnTo>
                  <a:lnTo>
                    <a:pt x="188" y="809"/>
                  </a:lnTo>
                  <a:lnTo>
                    <a:pt x="245" y="1485"/>
                  </a:lnTo>
                  <a:lnTo>
                    <a:pt x="426" y="1471"/>
                  </a:lnTo>
                  <a:lnTo>
                    <a:pt x="517" y="0"/>
                  </a:lnTo>
                  <a:lnTo>
                    <a:pt x="0" y="91"/>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67" name="Freeform 47"/>
            <p:cNvSpPr>
              <a:spLocks noChangeAspect="1"/>
            </p:cNvSpPr>
            <p:nvPr/>
          </p:nvSpPr>
          <p:spPr bwMode="auto">
            <a:xfrm>
              <a:off x="1274" y="2945"/>
              <a:ext cx="125" cy="371"/>
            </a:xfrm>
            <a:custGeom>
              <a:avLst/>
              <a:gdLst/>
              <a:ahLst/>
              <a:cxnLst>
                <a:cxn ang="0">
                  <a:pos x="0" y="55"/>
                </a:cxn>
                <a:cxn ang="0">
                  <a:pos x="0" y="1025"/>
                </a:cxn>
                <a:cxn ang="0">
                  <a:pos x="28" y="1066"/>
                </a:cxn>
                <a:cxn ang="0">
                  <a:pos x="98" y="781"/>
                </a:cxn>
                <a:cxn ang="0">
                  <a:pos x="154" y="1485"/>
                </a:cxn>
                <a:cxn ang="0">
                  <a:pos x="440" y="1471"/>
                </a:cxn>
                <a:cxn ang="0">
                  <a:pos x="503" y="0"/>
                </a:cxn>
                <a:cxn ang="0">
                  <a:pos x="0" y="55"/>
                </a:cxn>
              </a:cxnLst>
              <a:rect l="0" t="0" r="r" b="b"/>
              <a:pathLst>
                <a:path w="503" h="1485">
                  <a:moveTo>
                    <a:pt x="0" y="55"/>
                  </a:moveTo>
                  <a:lnTo>
                    <a:pt x="0" y="1025"/>
                  </a:lnTo>
                  <a:lnTo>
                    <a:pt x="28" y="1066"/>
                  </a:lnTo>
                  <a:lnTo>
                    <a:pt x="98" y="781"/>
                  </a:lnTo>
                  <a:lnTo>
                    <a:pt x="154" y="1485"/>
                  </a:lnTo>
                  <a:lnTo>
                    <a:pt x="440" y="1471"/>
                  </a:lnTo>
                  <a:lnTo>
                    <a:pt x="503" y="0"/>
                  </a:lnTo>
                  <a:lnTo>
                    <a:pt x="0" y="55"/>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68" name="Freeform 48"/>
            <p:cNvSpPr>
              <a:spLocks noChangeAspect="1"/>
            </p:cNvSpPr>
            <p:nvPr/>
          </p:nvSpPr>
          <p:spPr bwMode="auto">
            <a:xfrm>
              <a:off x="1434" y="2945"/>
              <a:ext cx="126" cy="368"/>
            </a:xfrm>
            <a:custGeom>
              <a:avLst/>
              <a:gdLst/>
              <a:ahLst/>
              <a:cxnLst>
                <a:cxn ang="0">
                  <a:pos x="0" y="14"/>
                </a:cxn>
                <a:cxn ang="0">
                  <a:pos x="56" y="1011"/>
                </a:cxn>
                <a:cxn ang="0">
                  <a:pos x="124" y="1053"/>
                </a:cxn>
                <a:cxn ang="0">
                  <a:pos x="56" y="1185"/>
                </a:cxn>
                <a:cxn ang="0">
                  <a:pos x="56" y="1471"/>
                </a:cxn>
                <a:cxn ang="0">
                  <a:pos x="466" y="1471"/>
                </a:cxn>
                <a:cxn ang="0">
                  <a:pos x="466" y="384"/>
                </a:cxn>
                <a:cxn ang="0">
                  <a:pos x="501" y="321"/>
                </a:cxn>
                <a:cxn ang="0">
                  <a:pos x="501" y="0"/>
                </a:cxn>
                <a:cxn ang="0">
                  <a:pos x="0" y="14"/>
                </a:cxn>
              </a:cxnLst>
              <a:rect l="0" t="0" r="r" b="b"/>
              <a:pathLst>
                <a:path w="501" h="1471">
                  <a:moveTo>
                    <a:pt x="0" y="14"/>
                  </a:moveTo>
                  <a:lnTo>
                    <a:pt x="56" y="1011"/>
                  </a:lnTo>
                  <a:lnTo>
                    <a:pt x="124" y="1053"/>
                  </a:lnTo>
                  <a:lnTo>
                    <a:pt x="56" y="1185"/>
                  </a:lnTo>
                  <a:lnTo>
                    <a:pt x="56" y="1471"/>
                  </a:lnTo>
                  <a:lnTo>
                    <a:pt x="466" y="1471"/>
                  </a:lnTo>
                  <a:lnTo>
                    <a:pt x="466" y="384"/>
                  </a:lnTo>
                  <a:lnTo>
                    <a:pt x="501" y="321"/>
                  </a:lnTo>
                  <a:lnTo>
                    <a:pt x="501" y="0"/>
                  </a:lnTo>
                  <a:lnTo>
                    <a:pt x="0" y="14"/>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69" name="Freeform 49"/>
            <p:cNvSpPr>
              <a:spLocks noChangeAspect="1"/>
            </p:cNvSpPr>
            <p:nvPr/>
          </p:nvSpPr>
          <p:spPr bwMode="auto">
            <a:xfrm>
              <a:off x="1922" y="2964"/>
              <a:ext cx="112" cy="366"/>
            </a:xfrm>
            <a:custGeom>
              <a:avLst/>
              <a:gdLst/>
              <a:ahLst/>
              <a:cxnLst>
                <a:cxn ang="0">
                  <a:pos x="0" y="0"/>
                </a:cxn>
                <a:cxn ang="0">
                  <a:pos x="69" y="1436"/>
                </a:cxn>
                <a:cxn ang="0">
                  <a:pos x="356" y="1464"/>
                </a:cxn>
                <a:cxn ang="0">
                  <a:pos x="244" y="1192"/>
                </a:cxn>
                <a:cxn ang="0">
                  <a:pos x="132" y="1233"/>
                </a:cxn>
                <a:cxn ang="0">
                  <a:pos x="313" y="355"/>
                </a:cxn>
                <a:cxn ang="0">
                  <a:pos x="397" y="1366"/>
                </a:cxn>
                <a:cxn ang="0">
                  <a:pos x="446" y="42"/>
                </a:cxn>
                <a:cxn ang="0">
                  <a:pos x="0" y="0"/>
                </a:cxn>
              </a:cxnLst>
              <a:rect l="0" t="0" r="r" b="b"/>
              <a:pathLst>
                <a:path w="446" h="1464">
                  <a:moveTo>
                    <a:pt x="0" y="0"/>
                  </a:moveTo>
                  <a:lnTo>
                    <a:pt x="69" y="1436"/>
                  </a:lnTo>
                  <a:lnTo>
                    <a:pt x="356" y="1464"/>
                  </a:lnTo>
                  <a:lnTo>
                    <a:pt x="244" y="1192"/>
                  </a:lnTo>
                  <a:lnTo>
                    <a:pt x="132" y="1233"/>
                  </a:lnTo>
                  <a:lnTo>
                    <a:pt x="313" y="355"/>
                  </a:lnTo>
                  <a:lnTo>
                    <a:pt x="397" y="1366"/>
                  </a:lnTo>
                  <a:lnTo>
                    <a:pt x="446" y="42"/>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70" name="Freeform 50"/>
            <p:cNvSpPr>
              <a:spLocks noChangeAspect="1"/>
            </p:cNvSpPr>
            <p:nvPr/>
          </p:nvSpPr>
          <p:spPr bwMode="auto">
            <a:xfrm>
              <a:off x="2069" y="2989"/>
              <a:ext cx="94" cy="357"/>
            </a:xfrm>
            <a:custGeom>
              <a:avLst/>
              <a:gdLst/>
              <a:ahLst/>
              <a:cxnLst>
                <a:cxn ang="0">
                  <a:pos x="0" y="0"/>
                </a:cxn>
                <a:cxn ang="0">
                  <a:pos x="0" y="1402"/>
                </a:cxn>
                <a:cxn ang="0">
                  <a:pos x="342" y="1430"/>
                </a:cxn>
                <a:cxn ang="0">
                  <a:pos x="377" y="28"/>
                </a:cxn>
                <a:cxn ang="0">
                  <a:pos x="0" y="0"/>
                </a:cxn>
              </a:cxnLst>
              <a:rect l="0" t="0" r="r" b="b"/>
              <a:pathLst>
                <a:path w="377" h="1430">
                  <a:moveTo>
                    <a:pt x="0" y="0"/>
                  </a:moveTo>
                  <a:lnTo>
                    <a:pt x="0" y="1402"/>
                  </a:lnTo>
                  <a:lnTo>
                    <a:pt x="342" y="1430"/>
                  </a:lnTo>
                  <a:lnTo>
                    <a:pt x="377" y="28"/>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71" name="Freeform 51"/>
            <p:cNvSpPr>
              <a:spLocks noChangeAspect="1"/>
            </p:cNvSpPr>
            <p:nvPr/>
          </p:nvSpPr>
          <p:spPr bwMode="auto">
            <a:xfrm>
              <a:off x="2199" y="3003"/>
              <a:ext cx="74" cy="371"/>
            </a:xfrm>
            <a:custGeom>
              <a:avLst/>
              <a:gdLst/>
              <a:ahLst/>
              <a:cxnLst>
                <a:cxn ang="0">
                  <a:pos x="0" y="0"/>
                </a:cxn>
                <a:cxn ang="0">
                  <a:pos x="63" y="1443"/>
                </a:cxn>
                <a:cxn ang="0">
                  <a:pos x="251" y="1484"/>
                </a:cxn>
                <a:cxn ang="0">
                  <a:pos x="294" y="41"/>
                </a:cxn>
                <a:cxn ang="0">
                  <a:pos x="0" y="0"/>
                </a:cxn>
              </a:cxnLst>
              <a:rect l="0" t="0" r="r" b="b"/>
              <a:pathLst>
                <a:path w="294" h="1484">
                  <a:moveTo>
                    <a:pt x="0" y="0"/>
                  </a:moveTo>
                  <a:lnTo>
                    <a:pt x="63" y="1443"/>
                  </a:lnTo>
                  <a:lnTo>
                    <a:pt x="251" y="1484"/>
                  </a:lnTo>
                  <a:lnTo>
                    <a:pt x="294" y="41"/>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72" name="Freeform 52"/>
            <p:cNvSpPr>
              <a:spLocks noChangeAspect="1"/>
            </p:cNvSpPr>
            <p:nvPr/>
          </p:nvSpPr>
          <p:spPr bwMode="auto">
            <a:xfrm>
              <a:off x="2294" y="3025"/>
              <a:ext cx="59" cy="361"/>
            </a:xfrm>
            <a:custGeom>
              <a:avLst/>
              <a:gdLst/>
              <a:ahLst/>
              <a:cxnLst>
                <a:cxn ang="0">
                  <a:pos x="0" y="0"/>
                </a:cxn>
                <a:cxn ang="0">
                  <a:pos x="90" y="1429"/>
                </a:cxn>
                <a:cxn ang="0">
                  <a:pos x="237" y="1443"/>
                </a:cxn>
                <a:cxn ang="0">
                  <a:pos x="237" y="42"/>
                </a:cxn>
                <a:cxn ang="0">
                  <a:pos x="0" y="0"/>
                </a:cxn>
              </a:cxnLst>
              <a:rect l="0" t="0" r="r" b="b"/>
              <a:pathLst>
                <a:path w="237" h="1443">
                  <a:moveTo>
                    <a:pt x="0" y="0"/>
                  </a:moveTo>
                  <a:lnTo>
                    <a:pt x="90" y="1429"/>
                  </a:lnTo>
                  <a:lnTo>
                    <a:pt x="237" y="1443"/>
                  </a:lnTo>
                  <a:lnTo>
                    <a:pt x="237" y="42"/>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73" name="Freeform 53"/>
            <p:cNvSpPr>
              <a:spLocks noChangeAspect="1"/>
            </p:cNvSpPr>
            <p:nvPr/>
          </p:nvSpPr>
          <p:spPr bwMode="auto">
            <a:xfrm>
              <a:off x="1720" y="2858"/>
              <a:ext cx="127" cy="575"/>
            </a:xfrm>
            <a:custGeom>
              <a:avLst/>
              <a:gdLst/>
              <a:ahLst/>
              <a:cxnLst>
                <a:cxn ang="0">
                  <a:pos x="0" y="2300"/>
                </a:cxn>
                <a:cxn ang="0">
                  <a:pos x="0" y="0"/>
                </a:cxn>
                <a:cxn ang="0">
                  <a:pos x="245" y="98"/>
                </a:cxn>
                <a:cxn ang="0">
                  <a:pos x="287" y="196"/>
                </a:cxn>
                <a:cxn ang="0">
                  <a:pos x="315" y="321"/>
                </a:cxn>
                <a:cxn ang="0">
                  <a:pos x="399" y="363"/>
                </a:cxn>
                <a:cxn ang="0">
                  <a:pos x="454" y="404"/>
                </a:cxn>
                <a:cxn ang="0">
                  <a:pos x="510" y="593"/>
                </a:cxn>
                <a:cxn ang="0">
                  <a:pos x="287" y="517"/>
                </a:cxn>
                <a:cxn ang="0">
                  <a:pos x="287" y="460"/>
                </a:cxn>
                <a:cxn ang="0">
                  <a:pos x="120" y="419"/>
                </a:cxn>
                <a:cxn ang="0">
                  <a:pos x="287" y="432"/>
                </a:cxn>
                <a:cxn ang="0">
                  <a:pos x="273" y="238"/>
                </a:cxn>
                <a:cxn ang="0">
                  <a:pos x="245" y="140"/>
                </a:cxn>
                <a:cxn ang="0">
                  <a:pos x="196" y="112"/>
                </a:cxn>
                <a:cxn ang="0">
                  <a:pos x="196" y="238"/>
                </a:cxn>
                <a:cxn ang="0">
                  <a:pos x="29" y="210"/>
                </a:cxn>
                <a:cxn ang="0">
                  <a:pos x="29" y="2300"/>
                </a:cxn>
                <a:cxn ang="0">
                  <a:pos x="0" y="2300"/>
                </a:cxn>
              </a:cxnLst>
              <a:rect l="0" t="0" r="r" b="b"/>
              <a:pathLst>
                <a:path w="510" h="2300">
                  <a:moveTo>
                    <a:pt x="0" y="2300"/>
                  </a:moveTo>
                  <a:lnTo>
                    <a:pt x="0" y="0"/>
                  </a:lnTo>
                  <a:lnTo>
                    <a:pt x="245" y="98"/>
                  </a:lnTo>
                  <a:lnTo>
                    <a:pt x="287" y="196"/>
                  </a:lnTo>
                  <a:lnTo>
                    <a:pt x="315" y="321"/>
                  </a:lnTo>
                  <a:lnTo>
                    <a:pt x="399" y="363"/>
                  </a:lnTo>
                  <a:lnTo>
                    <a:pt x="454" y="404"/>
                  </a:lnTo>
                  <a:lnTo>
                    <a:pt x="510" y="593"/>
                  </a:lnTo>
                  <a:lnTo>
                    <a:pt x="287" y="517"/>
                  </a:lnTo>
                  <a:lnTo>
                    <a:pt x="287" y="460"/>
                  </a:lnTo>
                  <a:lnTo>
                    <a:pt x="120" y="419"/>
                  </a:lnTo>
                  <a:lnTo>
                    <a:pt x="287" y="432"/>
                  </a:lnTo>
                  <a:lnTo>
                    <a:pt x="273" y="238"/>
                  </a:lnTo>
                  <a:lnTo>
                    <a:pt x="245" y="140"/>
                  </a:lnTo>
                  <a:lnTo>
                    <a:pt x="196" y="112"/>
                  </a:lnTo>
                  <a:lnTo>
                    <a:pt x="196" y="238"/>
                  </a:lnTo>
                  <a:lnTo>
                    <a:pt x="29" y="210"/>
                  </a:lnTo>
                  <a:lnTo>
                    <a:pt x="29" y="2300"/>
                  </a:lnTo>
                  <a:lnTo>
                    <a:pt x="0" y="230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74" name="Freeform 54"/>
            <p:cNvSpPr>
              <a:spLocks noChangeAspect="1"/>
            </p:cNvSpPr>
            <p:nvPr/>
          </p:nvSpPr>
          <p:spPr bwMode="auto">
            <a:xfrm>
              <a:off x="742" y="2900"/>
              <a:ext cx="982" cy="538"/>
            </a:xfrm>
            <a:custGeom>
              <a:avLst/>
              <a:gdLst/>
              <a:ahLst/>
              <a:cxnLst>
                <a:cxn ang="0">
                  <a:pos x="196" y="2099"/>
                </a:cxn>
                <a:cxn ang="0">
                  <a:pos x="301" y="691"/>
                </a:cxn>
                <a:cxn ang="0">
                  <a:pos x="823" y="508"/>
                </a:cxn>
                <a:cxn ang="0">
                  <a:pos x="1500" y="349"/>
                </a:cxn>
                <a:cxn ang="0">
                  <a:pos x="2106" y="292"/>
                </a:cxn>
                <a:cxn ang="0">
                  <a:pos x="2866" y="236"/>
                </a:cxn>
                <a:cxn ang="0">
                  <a:pos x="3355" y="236"/>
                </a:cxn>
                <a:cxn ang="0">
                  <a:pos x="3452" y="1645"/>
                </a:cxn>
                <a:cxn ang="0">
                  <a:pos x="3870" y="1645"/>
                </a:cxn>
                <a:cxn ang="0">
                  <a:pos x="3870" y="1562"/>
                </a:cxn>
                <a:cxn ang="0">
                  <a:pos x="3765" y="1408"/>
                </a:cxn>
                <a:cxn ang="0">
                  <a:pos x="3765" y="502"/>
                </a:cxn>
                <a:cxn ang="0">
                  <a:pos x="3926" y="774"/>
                </a:cxn>
                <a:cxn ang="0">
                  <a:pos x="3926" y="0"/>
                </a:cxn>
                <a:cxn ang="0">
                  <a:pos x="3026" y="0"/>
                </a:cxn>
                <a:cxn ang="0">
                  <a:pos x="2231" y="42"/>
                </a:cxn>
                <a:cxn ang="0">
                  <a:pos x="1681" y="97"/>
                </a:cxn>
                <a:cxn ang="0">
                  <a:pos x="1040" y="209"/>
                </a:cxn>
                <a:cxn ang="0">
                  <a:pos x="447" y="397"/>
                </a:cxn>
                <a:cxn ang="0">
                  <a:pos x="105" y="571"/>
                </a:cxn>
                <a:cxn ang="0">
                  <a:pos x="0" y="662"/>
                </a:cxn>
                <a:cxn ang="0">
                  <a:pos x="0" y="2154"/>
                </a:cxn>
                <a:cxn ang="0">
                  <a:pos x="196" y="2099"/>
                </a:cxn>
              </a:cxnLst>
              <a:rect l="0" t="0" r="r" b="b"/>
              <a:pathLst>
                <a:path w="3926" h="2154">
                  <a:moveTo>
                    <a:pt x="196" y="2099"/>
                  </a:moveTo>
                  <a:lnTo>
                    <a:pt x="301" y="691"/>
                  </a:lnTo>
                  <a:lnTo>
                    <a:pt x="823" y="508"/>
                  </a:lnTo>
                  <a:lnTo>
                    <a:pt x="1500" y="349"/>
                  </a:lnTo>
                  <a:lnTo>
                    <a:pt x="2106" y="292"/>
                  </a:lnTo>
                  <a:lnTo>
                    <a:pt x="2866" y="236"/>
                  </a:lnTo>
                  <a:lnTo>
                    <a:pt x="3355" y="236"/>
                  </a:lnTo>
                  <a:lnTo>
                    <a:pt x="3452" y="1645"/>
                  </a:lnTo>
                  <a:lnTo>
                    <a:pt x="3870" y="1645"/>
                  </a:lnTo>
                  <a:lnTo>
                    <a:pt x="3870" y="1562"/>
                  </a:lnTo>
                  <a:lnTo>
                    <a:pt x="3765" y="1408"/>
                  </a:lnTo>
                  <a:lnTo>
                    <a:pt x="3765" y="502"/>
                  </a:lnTo>
                  <a:lnTo>
                    <a:pt x="3926" y="774"/>
                  </a:lnTo>
                  <a:lnTo>
                    <a:pt x="3926" y="0"/>
                  </a:lnTo>
                  <a:lnTo>
                    <a:pt x="3026" y="0"/>
                  </a:lnTo>
                  <a:lnTo>
                    <a:pt x="2231" y="42"/>
                  </a:lnTo>
                  <a:lnTo>
                    <a:pt x="1681" y="97"/>
                  </a:lnTo>
                  <a:lnTo>
                    <a:pt x="1040" y="209"/>
                  </a:lnTo>
                  <a:lnTo>
                    <a:pt x="447" y="397"/>
                  </a:lnTo>
                  <a:lnTo>
                    <a:pt x="105" y="571"/>
                  </a:lnTo>
                  <a:lnTo>
                    <a:pt x="0" y="662"/>
                  </a:lnTo>
                  <a:lnTo>
                    <a:pt x="0" y="2154"/>
                  </a:lnTo>
                  <a:lnTo>
                    <a:pt x="196" y="2099"/>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75" name="Freeform 55"/>
            <p:cNvSpPr>
              <a:spLocks noChangeAspect="1"/>
            </p:cNvSpPr>
            <p:nvPr/>
          </p:nvSpPr>
          <p:spPr bwMode="auto">
            <a:xfrm>
              <a:off x="1762" y="2952"/>
              <a:ext cx="124" cy="362"/>
            </a:xfrm>
            <a:custGeom>
              <a:avLst/>
              <a:gdLst/>
              <a:ahLst/>
              <a:cxnLst>
                <a:cxn ang="0">
                  <a:pos x="0" y="55"/>
                </a:cxn>
                <a:cxn ang="0">
                  <a:pos x="90" y="1422"/>
                </a:cxn>
                <a:cxn ang="0">
                  <a:pos x="356" y="1450"/>
                </a:cxn>
                <a:cxn ang="0">
                  <a:pos x="313" y="1282"/>
                </a:cxn>
                <a:cxn ang="0">
                  <a:pos x="258" y="1241"/>
                </a:cxn>
                <a:cxn ang="0">
                  <a:pos x="258" y="522"/>
                </a:cxn>
                <a:cxn ang="0">
                  <a:pos x="495" y="384"/>
                </a:cxn>
                <a:cxn ang="0">
                  <a:pos x="467" y="42"/>
                </a:cxn>
                <a:cxn ang="0">
                  <a:pos x="369" y="0"/>
                </a:cxn>
                <a:cxn ang="0">
                  <a:pos x="390" y="299"/>
                </a:cxn>
                <a:cxn ang="0">
                  <a:pos x="104" y="203"/>
                </a:cxn>
                <a:cxn ang="0">
                  <a:pos x="0" y="55"/>
                </a:cxn>
              </a:cxnLst>
              <a:rect l="0" t="0" r="r" b="b"/>
              <a:pathLst>
                <a:path w="495" h="1450">
                  <a:moveTo>
                    <a:pt x="0" y="55"/>
                  </a:moveTo>
                  <a:lnTo>
                    <a:pt x="90" y="1422"/>
                  </a:lnTo>
                  <a:lnTo>
                    <a:pt x="356" y="1450"/>
                  </a:lnTo>
                  <a:lnTo>
                    <a:pt x="313" y="1282"/>
                  </a:lnTo>
                  <a:lnTo>
                    <a:pt x="258" y="1241"/>
                  </a:lnTo>
                  <a:lnTo>
                    <a:pt x="258" y="522"/>
                  </a:lnTo>
                  <a:lnTo>
                    <a:pt x="495" y="384"/>
                  </a:lnTo>
                  <a:lnTo>
                    <a:pt x="467" y="42"/>
                  </a:lnTo>
                  <a:lnTo>
                    <a:pt x="369" y="0"/>
                  </a:lnTo>
                  <a:lnTo>
                    <a:pt x="390" y="299"/>
                  </a:lnTo>
                  <a:lnTo>
                    <a:pt x="104" y="203"/>
                  </a:lnTo>
                  <a:lnTo>
                    <a:pt x="0" y="55"/>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76" name="Freeform 56"/>
            <p:cNvSpPr>
              <a:spLocks noChangeAspect="1"/>
            </p:cNvSpPr>
            <p:nvPr/>
          </p:nvSpPr>
          <p:spPr bwMode="auto">
            <a:xfrm>
              <a:off x="1805" y="2910"/>
              <a:ext cx="668" cy="504"/>
            </a:xfrm>
            <a:custGeom>
              <a:avLst/>
              <a:gdLst/>
              <a:ahLst/>
              <a:cxnLst>
                <a:cxn ang="0">
                  <a:pos x="112" y="222"/>
                </a:cxn>
                <a:cxn ang="0">
                  <a:pos x="537" y="250"/>
                </a:cxn>
                <a:cxn ang="0">
                  <a:pos x="1179" y="334"/>
                </a:cxn>
                <a:cxn ang="0">
                  <a:pos x="1716" y="438"/>
                </a:cxn>
                <a:cxn ang="0">
                  <a:pos x="2183" y="586"/>
                </a:cxn>
                <a:cxn ang="0">
                  <a:pos x="2330" y="634"/>
                </a:cxn>
                <a:cxn ang="0">
                  <a:pos x="2330" y="1896"/>
                </a:cxn>
                <a:cxn ang="0">
                  <a:pos x="2434" y="1987"/>
                </a:cxn>
                <a:cxn ang="0">
                  <a:pos x="2524" y="1882"/>
                </a:cxn>
                <a:cxn ang="0">
                  <a:pos x="2616" y="2015"/>
                </a:cxn>
                <a:cxn ang="0">
                  <a:pos x="2616" y="857"/>
                </a:cxn>
                <a:cxn ang="0">
                  <a:pos x="2657" y="815"/>
                </a:cxn>
                <a:cxn ang="0">
                  <a:pos x="2671" y="773"/>
                </a:cxn>
                <a:cxn ang="0">
                  <a:pos x="2671" y="725"/>
                </a:cxn>
                <a:cxn ang="0">
                  <a:pos x="2657" y="662"/>
                </a:cxn>
                <a:cxn ang="0">
                  <a:pos x="2629" y="620"/>
                </a:cxn>
                <a:cxn ang="0">
                  <a:pos x="2574" y="557"/>
                </a:cxn>
                <a:cxn ang="0">
                  <a:pos x="2274" y="397"/>
                </a:cxn>
                <a:cxn ang="0">
                  <a:pos x="1772" y="250"/>
                </a:cxn>
                <a:cxn ang="0">
                  <a:pos x="928" y="83"/>
                </a:cxn>
                <a:cxn ang="0">
                  <a:pos x="0" y="0"/>
                </a:cxn>
                <a:cxn ang="0">
                  <a:pos x="35" y="97"/>
                </a:cxn>
                <a:cxn ang="0">
                  <a:pos x="112" y="222"/>
                </a:cxn>
              </a:cxnLst>
              <a:rect l="0" t="0" r="r" b="b"/>
              <a:pathLst>
                <a:path w="2671" h="2015">
                  <a:moveTo>
                    <a:pt x="112" y="222"/>
                  </a:moveTo>
                  <a:lnTo>
                    <a:pt x="537" y="250"/>
                  </a:lnTo>
                  <a:lnTo>
                    <a:pt x="1179" y="334"/>
                  </a:lnTo>
                  <a:lnTo>
                    <a:pt x="1716" y="438"/>
                  </a:lnTo>
                  <a:lnTo>
                    <a:pt x="2183" y="586"/>
                  </a:lnTo>
                  <a:lnTo>
                    <a:pt x="2330" y="634"/>
                  </a:lnTo>
                  <a:lnTo>
                    <a:pt x="2330" y="1896"/>
                  </a:lnTo>
                  <a:lnTo>
                    <a:pt x="2434" y="1987"/>
                  </a:lnTo>
                  <a:lnTo>
                    <a:pt x="2524" y="1882"/>
                  </a:lnTo>
                  <a:lnTo>
                    <a:pt x="2616" y="2015"/>
                  </a:lnTo>
                  <a:lnTo>
                    <a:pt x="2616" y="857"/>
                  </a:lnTo>
                  <a:lnTo>
                    <a:pt x="2657" y="815"/>
                  </a:lnTo>
                  <a:lnTo>
                    <a:pt x="2671" y="773"/>
                  </a:lnTo>
                  <a:lnTo>
                    <a:pt x="2671" y="725"/>
                  </a:lnTo>
                  <a:lnTo>
                    <a:pt x="2657" y="662"/>
                  </a:lnTo>
                  <a:lnTo>
                    <a:pt x="2629" y="620"/>
                  </a:lnTo>
                  <a:lnTo>
                    <a:pt x="2574" y="557"/>
                  </a:lnTo>
                  <a:lnTo>
                    <a:pt x="2274" y="397"/>
                  </a:lnTo>
                  <a:lnTo>
                    <a:pt x="1772" y="250"/>
                  </a:lnTo>
                  <a:lnTo>
                    <a:pt x="928" y="83"/>
                  </a:lnTo>
                  <a:lnTo>
                    <a:pt x="0" y="0"/>
                  </a:lnTo>
                  <a:lnTo>
                    <a:pt x="35" y="97"/>
                  </a:lnTo>
                  <a:lnTo>
                    <a:pt x="112" y="222"/>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77" name="Freeform 57"/>
            <p:cNvSpPr>
              <a:spLocks noChangeAspect="1"/>
            </p:cNvSpPr>
            <p:nvPr/>
          </p:nvSpPr>
          <p:spPr bwMode="auto">
            <a:xfrm>
              <a:off x="709" y="3339"/>
              <a:ext cx="1778" cy="167"/>
            </a:xfrm>
            <a:custGeom>
              <a:avLst/>
              <a:gdLst/>
              <a:ahLst/>
              <a:cxnLst>
                <a:cxn ang="0">
                  <a:pos x="0" y="599"/>
                </a:cxn>
                <a:cxn ang="0">
                  <a:pos x="0" y="481"/>
                </a:cxn>
                <a:cxn ang="0">
                  <a:pos x="362" y="300"/>
                </a:cxn>
                <a:cxn ang="0">
                  <a:pos x="1081" y="153"/>
                </a:cxn>
                <a:cxn ang="0">
                  <a:pos x="1785" y="69"/>
                </a:cxn>
                <a:cxn ang="0">
                  <a:pos x="2817" y="0"/>
                </a:cxn>
                <a:cxn ang="0">
                  <a:pos x="3821" y="0"/>
                </a:cxn>
                <a:cxn ang="0">
                  <a:pos x="4651" y="35"/>
                </a:cxn>
                <a:cxn ang="0">
                  <a:pos x="5620" y="125"/>
                </a:cxn>
                <a:cxn ang="0">
                  <a:pos x="6478" y="300"/>
                </a:cxn>
                <a:cxn ang="0">
                  <a:pos x="7112" y="523"/>
                </a:cxn>
                <a:cxn ang="0">
                  <a:pos x="7105" y="641"/>
                </a:cxn>
                <a:cxn ang="0">
                  <a:pos x="7042" y="669"/>
                </a:cxn>
                <a:cxn ang="0">
                  <a:pos x="7042" y="579"/>
                </a:cxn>
                <a:cxn ang="0">
                  <a:pos x="6638" y="432"/>
                </a:cxn>
                <a:cxn ang="0">
                  <a:pos x="6073" y="272"/>
                </a:cxn>
                <a:cxn ang="0">
                  <a:pos x="5097" y="125"/>
                </a:cxn>
                <a:cxn ang="0">
                  <a:pos x="4226" y="76"/>
                </a:cxn>
                <a:cxn ang="0">
                  <a:pos x="3249" y="69"/>
                </a:cxn>
                <a:cxn ang="0">
                  <a:pos x="2258" y="98"/>
                </a:cxn>
                <a:cxn ang="0">
                  <a:pos x="1213" y="202"/>
                </a:cxn>
                <a:cxn ang="0">
                  <a:pos x="488" y="342"/>
                </a:cxn>
                <a:cxn ang="0">
                  <a:pos x="84" y="508"/>
                </a:cxn>
                <a:cxn ang="0">
                  <a:pos x="84" y="599"/>
                </a:cxn>
                <a:cxn ang="0">
                  <a:pos x="0" y="599"/>
                </a:cxn>
              </a:cxnLst>
              <a:rect l="0" t="0" r="r" b="b"/>
              <a:pathLst>
                <a:path w="7112" h="669">
                  <a:moveTo>
                    <a:pt x="0" y="599"/>
                  </a:moveTo>
                  <a:lnTo>
                    <a:pt x="0" y="481"/>
                  </a:lnTo>
                  <a:lnTo>
                    <a:pt x="362" y="300"/>
                  </a:lnTo>
                  <a:lnTo>
                    <a:pt x="1081" y="153"/>
                  </a:lnTo>
                  <a:lnTo>
                    <a:pt x="1785" y="69"/>
                  </a:lnTo>
                  <a:lnTo>
                    <a:pt x="2817" y="0"/>
                  </a:lnTo>
                  <a:lnTo>
                    <a:pt x="3821" y="0"/>
                  </a:lnTo>
                  <a:lnTo>
                    <a:pt x="4651" y="35"/>
                  </a:lnTo>
                  <a:lnTo>
                    <a:pt x="5620" y="125"/>
                  </a:lnTo>
                  <a:lnTo>
                    <a:pt x="6478" y="300"/>
                  </a:lnTo>
                  <a:lnTo>
                    <a:pt x="7112" y="523"/>
                  </a:lnTo>
                  <a:lnTo>
                    <a:pt x="7105" y="641"/>
                  </a:lnTo>
                  <a:lnTo>
                    <a:pt x="7042" y="669"/>
                  </a:lnTo>
                  <a:lnTo>
                    <a:pt x="7042" y="579"/>
                  </a:lnTo>
                  <a:lnTo>
                    <a:pt x="6638" y="432"/>
                  </a:lnTo>
                  <a:lnTo>
                    <a:pt x="6073" y="272"/>
                  </a:lnTo>
                  <a:lnTo>
                    <a:pt x="5097" y="125"/>
                  </a:lnTo>
                  <a:lnTo>
                    <a:pt x="4226" y="76"/>
                  </a:lnTo>
                  <a:lnTo>
                    <a:pt x="3249" y="69"/>
                  </a:lnTo>
                  <a:lnTo>
                    <a:pt x="2258" y="98"/>
                  </a:lnTo>
                  <a:lnTo>
                    <a:pt x="1213" y="202"/>
                  </a:lnTo>
                  <a:lnTo>
                    <a:pt x="488" y="342"/>
                  </a:lnTo>
                  <a:lnTo>
                    <a:pt x="84" y="508"/>
                  </a:lnTo>
                  <a:lnTo>
                    <a:pt x="84" y="599"/>
                  </a:lnTo>
                  <a:lnTo>
                    <a:pt x="0" y="599"/>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78" name="Freeform 58"/>
            <p:cNvSpPr>
              <a:spLocks noChangeAspect="1"/>
            </p:cNvSpPr>
            <p:nvPr/>
          </p:nvSpPr>
          <p:spPr bwMode="auto">
            <a:xfrm>
              <a:off x="834" y="3403"/>
              <a:ext cx="1540" cy="96"/>
            </a:xfrm>
            <a:custGeom>
              <a:avLst/>
              <a:gdLst/>
              <a:ahLst/>
              <a:cxnLst>
                <a:cxn ang="0">
                  <a:pos x="0" y="294"/>
                </a:cxn>
                <a:cxn ang="0">
                  <a:pos x="887" y="118"/>
                </a:cxn>
                <a:cxn ang="0">
                  <a:pos x="1940" y="28"/>
                </a:cxn>
                <a:cxn ang="0">
                  <a:pos x="2790" y="0"/>
                </a:cxn>
                <a:cxn ang="0">
                  <a:pos x="3662" y="0"/>
                </a:cxn>
                <a:cxn ang="0">
                  <a:pos x="4756" y="85"/>
                </a:cxn>
                <a:cxn ang="0">
                  <a:pos x="5781" y="266"/>
                </a:cxn>
                <a:cxn ang="0">
                  <a:pos x="6158" y="384"/>
                </a:cxn>
                <a:cxn ang="0">
                  <a:pos x="5802" y="384"/>
                </a:cxn>
                <a:cxn ang="0">
                  <a:pos x="4770" y="161"/>
                </a:cxn>
                <a:cxn ang="0">
                  <a:pos x="3857" y="78"/>
                </a:cxn>
                <a:cxn ang="0">
                  <a:pos x="3292" y="56"/>
                </a:cxn>
                <a:cxn ang="0">
                  <a:pos x="2267" y="78"/>
                </a:cxn>
                <a:cxn ang="0">
                  <a:pos x="1465" y="118"/>
                </a:cxn>
                <a:cxn ang="0">
                  <a:pos x="0" y="294"/>
                </a:cxn>
              </a:cxnLst>
              <a:rect l="0" t="0" r="r" b="b"/>
              <a:pathLst>
                <a:path w="6158" h="384">
                  <a:moveTo>
                    <a:pt x="0" y="294"/>
                  </a:moveTo>
                  <a:lnTo>
                    <a:pt x="887" y="118"/>
                  </a:lnTo>
                  <a:lnTo>
                    <a:pt x="1940" y="28"/>
                  </a:lnTo>
                  <a:lnTo>
                    <a:pt x="2790" y="0"/>
                  </a:lnTo>
                  <a:lnTo>
                    <a:pt x="3662" y="0"/>
                  </a:lnTo>
                  <a:lnTo>
                    <a:pt x="4756" y="85"/>
                  </a:lnTo>
                  <a:lnTo>
                    <a:pt x="5781" y="266"/>
                  </a:lnTo>
                  <a:lnTo>
                    <a:pt x="6158" y="384"/>
                  </a:lnTo>
                  <a:lnTo>
                    <a:pt x="5802" y="384"/>
                  </a:lnTo>
                  <a:lnTo>
                    <a:pt x="4770" y="161"/>
                  </a:lnTo>
                  <a:lnTo>
                    <a:pt x="3857" y="78"/>
                  </a:lnTo>
                  <a:lnTo>
                    <a:pt x="3292" y="56"/>
                  </a:lnTo>
                  <a:lnTo>
                    <a:pt x="2267" y="78"/>
                  </a:lnTo>
                  <a:lnTo>
                    <a:pt x="1465" y="118"/>
                  </a:lnTo>
                  <a:lnTo>
                    <a:pt x="0" y="294"/>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79" name="Freeform 59"/>
            <p:cNvSpPr>
              <a:spLocks noChangeAspect="1"/>
            </p:cNvSpPr>
            <p:nvPr/>
          </p:nvSpPr>
          <p:spPr bwMode="auto">
            <a:xfrm>
              <a:off x="932" y="3652"/>
              <a:ext cx="119" cy="46"/>
            </a:xfrm>
            <a:custGeom>
              <a:avLst/>
              <a:gdLst/>
              <a:ahLst/>
              <a:cxnLst>
                <a:cxn ang="0">
                  <a:pos x="0" y="0"/>
                </a:cxn>
                <a:cxn ang="0">
                  <a:pos x="0" y="119"/>
                </a:cxn>
                <a:cxn ang="0">
                  <a:pos x="48" y="182"/>
                </a:cxn>
                <a:cxn ang="0">
                  <a:pos x="97" y="119"/>
                </a:cxn>
                <a:cxn ang="0">
                  <a:pos x="139" y="182"/>
                </a:cxn>
                <a:cxn ang="0">
                  <a:pos x="194" y="119"/>
                </a:cxn>
                <a:cxn ang="0">
                  <a:pos x="236" y="182"/>
                </a:cxn>
                <a:cxn ang="0">
                  <a:pos x="285" y="119"/>
                </a:cxn>
                <a:cxn ang="0">
                  <a:pos x="327" y="182"/>
                </a:cxn>
                <a:cxn ang="0">
                  <a:pos x="375" y="119"/>
                </a:cxn>
                <a:cxn ang="0">
                  <a:pos x="432" y="182"/>
                </a:cxn>
                <a:cxn ang="0">
                  <a:pos x="473" y="119"/>
                </a:cxn>
                <a:cxn ang="0">
                  <a:pos x="473" y="0"/>
                </a:cxn>
                <a:cxn ang="0">
                  <a:pos x="0" y="0"/>
                </a:cxn>
              </a:cxnLst>
              <a:rect l="0" t="0" r="r" b="b"/>
              <a:pathLst>
                <a:path w="473" h="182">
                  <a:moveTo>
                    <a:pt x="0" y="0"/>
                  </a:moveTo>
                  <a:lnTo>
                    <a:pt x="0" y="119"/>
                  </a:lnTo>
                  <a:lnTo>
                    <a:pt x="48" y="182"/>
                  </a:lnTo>
                  <a:lnTo>
                    <a:pt x="97" y="119"/>
                  </a:lnTo>
                  <a:lnTo>
                    <a:pt x="139" y="182"/>
                  </a:lnTo>
                  <a:lnTo>
                    <a:pt x="194" y="119"/>
                  </a:lnTo>
                  <a:lnTo>
                    <a:pt x="236" y="182"/>
                  </a:lnTo>
                  <a:lnTo>
                    <a:pt x="285" y="119"/>
                  </a:lnTo>
                  <a:lnTo>
                    <a:pt x="327" y="182"/>
                  </a:lnTo>
                  <a:lnTo>
                    <a:pt x="375" y="119"/>
                  </a:lnTo>
                  <a:lnTo>
                    <a:pt x="432" y="182"/>
                  </a:lnTo>
                  <a:lnTo>
                    <a:pt x="473" y="119"/>
                  </a:lnTo>
                  <a:lnTo>
                    <a:pt x="473"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80" name="Freeform 60"/>
            <p:cNvSpPr>
              <a:spLocks noChangeAspect="1"/>
            </p:cNvSpPr>
            <p:nvPr/>
          </p:nvSpPr>
          <p:spPr bwMode="auto">
            <a:xfrm>
              <a:off x="751" y="3652"/>
              <a:ext cx="118" cy="46"/>
            </a:xfrm>
            <a:custGeom>
              <a:avLst/>
              <a:gdLst/>
              <a:ahLst/>
              <a:cxnLst>
                <a:cxn ang="0">
                  <a:pos x="0" y="0"/>
                </a:cxn>
                <a:cxn ang="0">
                  <a:pos x="0" y="119"/>
                </a:cxn>
                <a:cxn ang="0">
                  <a:pos x="42" y="182"/>
                </a:cxn>
                <a:cxn ang="0">
                  <a:pos x="91" y="119"/>
                </a:cxn>
                <a:cxn ang="0">
                  <a:pos x="140" y="182"/>
                </a:cxn>
                <a:cxn ang="0">
                  <a:pos x="181" y="119"/>
                </a:cxn>
                <a:cxn ang="0">
                  <a:pos x="231" y="182"/>
                </a:cxn>
                <a:cxn ang="0">
                  <a:pos x="286" y="119"/>
                </a:cxn>
                <a:cxn ang="0">
                  <a:pos x="328" y="182"/>
                </a:cxn>
                <a:cxn ang="0">
                  <a:pos x="377" y="119"/>
                </a:cxn>
                <a:cxn ang="0">
                  <a:pos x="419" y="182"/>
                </a:cxn>
                <a:cxn ang="0">
                  <a:pos x="475" y="119"/>
                </a:cxn>
                <a:cxn ang="0">
                  <a:pos x="475" y="0"/>
                </a:cxn>
                <a:cxn ang="0">
                  <a:pos x="0" y="0"/>
                </a:cxn>
              </a:cxnLst>
              <a:rect l="0" t="0" r="r" b="b"/>
              <a:pathLst>
                <a:path w="475" h="182">
                  <a:moveTo>
                    <a:pt x="0" y="0"/>
                  </a:moveTo>
                  <a:lnTo>
                    <a:pt x="0" y="119"/>
                  </a:lnTo>
                  <a:lnTo>
                    <a:pt x="42" y="182"/>
                  </a:lnTo>
                  <a:lnTo>
                    <a:pt x="91" y="119"/>
                  </a:lnTo>
                  <a:lnTo>
                    <a:pt x="140" y="182"/>
                  </a:lnTo>
                  <a:lnTo>
                    <a:pt x="181" y="119"/>
                  </a:lnTo>
                  <a:lnTo>
                    <a:pt x="231" y="182"/>
                  </a:lnTo>
                  <a:lnTo>
                    <a:pt x="286" y="119"/>
                  </a:lnTo>
                  <a:lnTo>
                    <a:pt x="328" y="182"/>
                  </a:lnTo>
                  <a:lnTo>
                    <a:pt x="377" y="119"/>
                  </a:lnTo>
                  <a:lnTo>
                    <a:pt x="419" y="182"/>
                  </a:lnTo>
                  <a:lnTo>
                    <a:pt x="475" y="119"/>
                  </a:lnTo>
                  <a:lnTo>
                    <a:pt x="475"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81" name="Freeform 61"/>
            <p:cNvSpPr>
              <a:spLocks noChangeAspect="1"/>
            </p:cNvSpPr>
            <p:nvPr/>
          </p:nvSpPr>
          <p:spPr bwMode="auto">
            <a:xfrm>
              <a:off x="566" y="3652"/>
              <a:ext cx="117" cy="46"/>
            </a:xfrm>
            <a:custGeom>
              <a:avLst/>
              <a:gdLst/>
              <a:ahLst/>
              <a:cxnLst>
                <a:cxn ang="0">
                  <a:pos x="0" y="0"/>
                </a:cxn>
                <a:cxn ang="0">
                  <a:pos x="0" y="119"/>
                </a:cxn>
                <a:cxn ang="0">
                  <a:pos x="49" y="182"/>
                </a:cxn>
                <a:cxn ang="0">
                  <a:pos x="98" y="119"/>
                </a:cxn>
                <a:cxn ang="0">
                  <a:pos x="140" y="182"/>
                </a:cxn>
                <a:cxn ang="0">
                  <a:pos x="188" y="119"/>
                </a:cxn>
                <a:cxn ang="0">
                  <a:pos x="231" y="182"/>
                </a:cxn>
                <a:cxn ang="0">
                  <a:pos x="286" y="119"/>
                </a:cxn>
                <a:cxn ang="0">
                  <a:pos x="328" y="182"/>
                </a:cxn>
                <a:cxn ang="0">
                  <a:pos x="384" y="119"/>
                </a:cxn>
                <a:cxn ang="0">
                  <a:pos x="425" y="182"/>
                </a:cxn>
                <a:cxn ang="0">
                  <a:pos x="467" y="119"/>
                </a:cxn>
                <a:cxn ang="0">
                  <a:pos x="467" y="0"/>
                </a:cxn>
                <a:cxn ang="0">
                  <a:pos x="0" y="0"/>
                </a:cxn>
              </a:cxnLst>
              <a:rect l="0" t="0" r="r" b="b"/>
              <a:pathLst>
                <a:path w="467" h="182">
                  <a:moveTo>
                    <a:pt x="0" y="0"/>
                  </a:moveTo>
                  <a:lnTo>
                    <a:pt x="0" y="119"/>
                  </a:lnTo>
                  <a:lnTo>
                    <a:pt x="49" y="182"/>
                  </a:lnTo>
                  <a:lnTo>
                    <a:pt x="98" y="119"/>
                  </a:lnTo>
                  <a:lnTo>
                    <a:pt x="140" y="182"/>
                  </a:lnTo>
                  <a:lnTo>
                    <a:pt x="188" y="119"/>
                  </a:lnTo>
                  <a:lnTo>
                    <a:pt x="231" y="182"/>
                  </a:lnTo>
                  <a:lnTo>
                    <a:pt x="286" y="119"/>
                  </a:lnTo>
                  <a:lnTo>
                    <a:pt x="328" y="182"/>
                  </a:lnTo>
                  <a:lnTo>
                    <a:pt x="384" y="119"/>
                  </a:lnTo>
                  <a:lnTo>
                    <a:pt x="425" y="182"/>
                  </a:lnTo>
                  <a:lnTo>
                    <a:pt x="467" y="119"/>
                  </a:lnTo>
                  <a:lnTo>
                    <a:pt x="467"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82" name="Freeform 62"/>
            <p:cNvSpPr>
              <a:spLocks noChangeAspect="1"/>
            </p:cNvSpPr>
            <p:nvPr/>
          </p:nvSpPr>
          <p:spPr bwMode="auto">
            <a:xfrm>
              <a:off x="381" y="3652"/>
              <a:ext cx="121" cy="46"/>
            </a:xfrm>
            <a:custGeom>
              <a:avLst/>
              <a:gdLst/>
              <a:ahLst/>
              <a:cxnLst>
                <a:cxn ang="0">
                  <a:pos x="0" y="0"/>
                </a:cxn>
                <a:cxn ang="0">
                  <a:pos x="0" y="119"/>
                </a:cxn>
                <a:cxn ang="0">
                  <a:pos x="49" y="182"/>
                </a:cxn>
                <a:cxn ang="0">
                  <a:pos x="98" y="119"/>
                </a:cxn>
                <a:cxn ang="0">
                  <a:pos x="146" y="182"/>
                </a:cxn>
                <a:cxn ang="0">
                  <a:pos x="196" y="119"/>
                </a:cxn>
                <a:cxn ang="0">
                  <a:pos x="238" y="182"/>
                </a:cxn>
                <a:cxn ang="0">
                  <a:pos x="286" y="119"/>
                </a:cxn>
                <a:cxn ang="0">
                  <a:pos x="335" y="182"/>
                </a:cxn>
                <a:cxn ang="0">
                  <a:pos x="384" y="119"/>
                </a:cxn>
                <a:cxn ang="0">
                  <a:pos x="432" y="182"/>
                </a:cxn>
                <a:cxn ang="0">
                  <a:pos x="482" y="119"/>
                </a:cxn>
                <a:cxn ang="0">
                  <a:pos x="482" y="0"/>
                </a:cxn>
                <a:cxn ang="0">
                  <a:pos x="0" y="0"/>
                </a:cxn>
              </a:cxnLst>
              <a:rect l="0" t="0" r="r" b="b"/>
              <a:pathLst>
                <a:path w="482" h="182">
                  <a:moveTo>
                    <a:pt x="0" y="0"/>
                  </a:moveTo>
                  <a:lnTo>
                    <a:pt x="0" y="119"/>
                  </a:lnTo>
                  <a:lnTo>
                    <a:pt x="49" y="182"/>
                  </a:lnTo>
                  <a:lnTo>
                    <a:pt x="98" y="119"/>
                  </a:lnTo>
                  <a:lnTo>
                    <a:pt x="146" y="182"/>
                  </a:lnTo>
                  <a:lnTo>
                    <a:pt x="196" y="119"/>
                  </a:lnTo>
                  <a:lnTo>
                    <a:pt x="238" y="182"/>
                  </a:lnTo>
                  <a:lnTo>
                    <a:pt x="286" y="119"/>
                  </a:lnTo>
                  <a:lnTo>
                    <a:pt x="335" y="182"/>
                  </a:lnTo>
                  <a:lnTo>
                    <a:pt x="384" y="119"/>
                  </a:lnTo>
                  <a:lnTo>
                    <a:pt x="432" y="182"/>
                  </a:lnTo>
                  <a:lnTo>
                    <a:pt x="482" y="119"/>
                  </a:lnTo>
                  <a:lnTo>
                    <a:pt x="482"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83" name="Freeform 63"/>
            <p:cNvSpPr>
              <a:spLocks noChangeAspect="1"/>
            </p:cNvSpPr>
            <p:nvPr/>
          </p:nvSpPr>
          <p:spPr bwMode="auto">
            <a:xfrm>
              <a:off x="2937" y="3652"/>
              <a:ext cx="118" cy="46"/>
            </a:xfrm>
            <a:custGeom>
              <a:avLst/>
              <a:gdLst/>
              <a:ahLst/>
              <a:cxnLst>
                <a:cxn ang="0">
                  <a:pos x="0" y="0"/>
                </a:cxn>
                <a:cxn ang="0">
                  <a:pos x="0" y="119"/>
                </a:cxn>
                <a:cxn ang="0">
                  <a:pos x="48" y="182"/>
                </a:cxn>
                <a:cxn ang="0">
                  <a:pos x="97" y="119"/>
                </a:cxn>
                <a:cxn ang="0">
                  <a:pos x="139" y="182"/>
                </a:cxn>
                <a:cxn ang="0">
                  <a:pos x="195" y="119"/>
                </a:cxn>
                <a:cxn ang="0">
                  <a:pos x="237" y="182"/>
                </a:cxn>
                <a:cxn ang="0">
                  <a:pos x="285" y="119"/>
                </a:cxn>
                <a:cxn ang="0">
                  <a:pos x="328" y="182"/>
                </a:cxn>
                <a:cxn ang="0">
                  <a:pos x="376" y="119"/>
                </a:cxn>
                <a:cxn ang="0">
                  <a:pos x="425" y="182"/>
                </a:cxn>
                <a:cxn ang="0">
                  <a:pos x="474" y="119"/>
                </a:cxn>
                <a:cxn ang="0">
                  <a:pos x="474" y="0"/>
                </a:cxn>
                <a:cxn ang="0">
                  <a:pos x="0" y="0"/>
                </a:cxn>
              </a:cxnLst>
              <a:rect l="0" t="0" r="r" b="b"/>
              <a:pathLst>
                <a:path w="474" h="182">
                  <a:moveTo>
                    <a:pt x="0" y="0"/>
                  </a:moveTo>
                  <a:lnTo>
                    <a:pt x="0" y="119"/>
                  </a:lnTo>
                  <a:lnTo>
                    <a:pt x="48" y="182"/>
                  </a:lnTo>
                  <a:lnTo>
                    <a:pt x="97" y="119"/>
                  </a:lnTo>
                  <a:lnTo>
                    <a:pt x="139" y="182"/>
                  </a:lnTo>
                  <a:lnTo>
                    <a:pt x="195" y="119"/>
                  </a:lnTo>
                  <a:lnTo>
                    <a:pt x="237" y="182"/>
                  </a:lnTo>
                  <a:lnTo>
                    <a:pt x="285" y="119"/>
                  </a:lnTo>
                  <a:lnTo>
                    <a:pt x="328" y="182"/>
                  </a:lnTo>
                  <a:lnTo>
                    <a:pt x="376" y="119"/>
                  </a:lnTo>
                  <a:lnTo>
                    <a:pt x="425" y="182"/>
                  </a:lnTo>
                  <a:lnTo>
                    <a:pt x="474" y="119"/>
                  </a:lnTo>
                  <a:lnTo>
                    <a:pt x="474"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84" name="Freeform 64"/>
            <p:cNvSpPr>
              <a:spLocks noChangeAspect="1"/>
            </p:cNvSpPr>
            <p:nvPr/>
          </p:nvSpPr>
          <p:spPr bwMode="auto">
            <a:xfrm>
              <a:off x="2752" y="3652"/>
              <a:ext cx="119" cy="46"/>
            </a:xfrm>
            <a:custGeom>
              <a:avLst/>
              <a:gdLst/>
              <a:ahLst/>
              <a:cxnLst>
                <a:cxn ang="0">
                  <a:pos x="0" y="0"/>
                </a:cxn>
                <a:cxn ang="0">
                  <a:pos x="0" y="119"/>
                </a:cxn>
                <a:cxn ang="0">
                  <a:pos x="56" y="182"/>
                </a:cxn>
                <a:cxn ang="0">
                  <a:pos x="97" y="119"/>
                </a:cxn>
                <a:cxn ang="0">
                  <a:pos x="153" y="182"/>
                </a:cxn>
                <a:cxn ang="0">
                  <a:pos x="195" y="119"/>
                </a:cxn>
                <a:cxn ang="0">
                  <a:pos x="237" y="182"/>
                </a:cxn>
                <a:cxn ang="0">
                  <a:pos x="292" y="119"/>
                </a:cxn>
                <a:cxn ang="0">
                  <a:pos x="341" y="182"/>
                </a:cxn>
                <a:cxn ang="0">
                  <a:pos x="383" y="119"/>
                </a:cxn>
                <a:cxn ang="0">
                  <a:pos x="433" y="182"/>
                </a:cxn>
                <a:cxn ang="0">
                  <a:pos x="474" y="119"/>
                </a:cxn>
                <a:cxn ang="0">
                  <a:pos x="474" y="0"/>
                </a:cxn>
                <a:cxn ang="0">
                  <a:pos x="0" y="0"/>
                </a:cxn>
              </a:cxnLst>
              <a:rect l="0" t="0" r="r" b="b"/>
              <a:pathLst>
                <a:path w="474" h="182">
                  <a:moveTo>
                    <a:pt x="0" y="0"/>
                  </a:moveTo>
                  <a:lnTo>
                    <a:pt x="0" y="119"/>
                  </a:lnTo>
                  <a:lnTo>
                    <a:pt x="56" y="182"/>
                  </a:lnTo>
                  <a:lnTo>
                    <a:pt x="97" y="119"/>
                  </a:lnTo>
                  <a:lnTo>
                    <a:pt x="153" y="182"/>
                  </a:lnTo>
                  <a:lnTo>
                    <a:pt x="195" y="119"/>
                  </a:lnTo>
                  <a:lnTo>
                    <a:pt x="237" y="182"/>
                  </a:lnTo>
                  <a:lnTo>
                    <a:pt x="292" y="119"/>
                  </a:lnTo>
                  <a:lnTo>
                    <a:pt x="341" y="182"/>
                  </a:lnTo>
                  <a:lnTo>
                    <a:pt x="383" y="119"/>
                  </a:lnTo>
                  <a:lnTo>
                    <a:pt x="433" y="182"/>
                  </a:lnTo>
                  <a:lnTo>
                    <a:pt x="474" y="119"/>
                  </a:lnTo>
                  <a:lnTo>
                    <a:pt x="474"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85" name="Freeform 65"/>
            <p:cNvSpPr>
              <a:spLocks noChangeAspect="1"/>
            </p:cNvSpPr>
            <p:nvPr/>
          </p:nvSpPr>
          <p:spPr bwMode="auto">
            <a:xfrm>
              <a:off x="2569" y="3652"/>
              <a:ext cx="118" cy="46"/>
            </a:xfrm>
            <a:custGeom>
              <a:avLst/>
              <a:gdLst/>
              <a:ahLst/>
              <a:cxnLst>
                <a:cxn ang="0">
                  <a:pos x="0" y="0"/>
                </a:cxn>
                <a:cxn ang="0">
                  <a:pos x="0" y="119"/>
                </a:cxn>
                <a:cxn ang="0">
                  <a:pos x="50" y="182"/>
                </a:cxn>
                <a:cxn ang="0">
                  <a:pos x="98" y="119"/>
                </a:cxn>
                <a:cxn ang="0">
                  <a:pos x="146" y="182"/>
                </a:cxn>
                <a:cxn ang="0">
                  <a:pos x="196" y="119"/>
                </a:cxn>
                <a:cxn ang="0">
                  <a:pos x="238" y="182"/>
                </a:cxn>
                <a:cxn ang="0">
                  <a:pos x="287" y="119"/>
                </a:cxn>
                <a:cxn ang="0">
                  <a:pos x="342" y="182"/>
                </a:cxn>
                <a:cxn ang="0">
                  <a:pos x="384" y="119"/>
                </a:cxn>
                <a:cxn ang="0">
                  <a:pos x="433" y="182"/>
                </a:cxn>
                <a:cxn ang="0">
                  <a:pos x="475" y="119"/>
                </a:cxn>
                <a:cxn ang="0">
                  <a:pos x="475" y="0"/>
                </a:cxn>
                <a:cxn ang="0">
                  <a:pos x="0" y="0"/>
                </a:cxn>
              </a:cxnLst>
              <a:rect l="0" t="0" r="r" b="b"/>
              <a:pathLst>
                <a:path w="475" h="182">
                  <a:moveTo>
                    <a:pt x="0" y="0"/>
                  </a:moveTo>
                  <a:lnTo>
                    <a:pt x="0" y="119"/>
                  </a:lnTo>
                  <a:lnTo>
                    <a:pt x="50" y="182"/>
                  </a:lnTo>
                  <a:lnTo>
                    <a:pt x="98" y="119"/>
                  </a:lnTo>
                  <a:lnTo>
                    <a:pt x="146" y="182"/>
                  </a:lnTo>
                  <a:lnTo>
                    <a:pt x="196" y="119"/>
                  </a:lnTo>
                  <a:lnTo>
                    <a:pt x="238" y="182"/>
                  </a:lnTo>
                  <a:lnTo>
                    <a:pt x="287" y="119"/>
                  </a:lnTo>
                  <a:lnTo>
                    <a:pt x="342" y="182"/>
                  </a:lnTo>
                  <a:lnTo>
                    <a:pt x="384" y="119"/>
                  </a:lnTo>
                  <a:lnTo>
                    <a:pt x="433" y="182"/>
                  </a:lnTo>
                  <a:lnTo>
                    <a:pt x="475" y="119"/>
                  </a:lnTo>
                  <a:lnTo>
                    <a:pt x="475"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86" name="Freeform 66"/>
            <p:cNvSpPr>
              <a:spLocks noChangeAspect="1"/>
            </p:cNvSpPr>
            <p:nvPr/>
          </p:nvSpPr>
          <p:spPr bwMode="auto">
            <a:xfrm>
              <a:off x="2386" y="3652"/>
              <a:ext cx="118" cy="46"/>
            </a:xfrm>
            <a:custGeom>
              <a:avLst/>
              <a:gdLst/>
              <a:ahLst/>
              <a:cxnLst>
                <a:cxn ang="0">
                  <a:pos x="0" y="0"/>
                </a:cxn>
                <a:cxn ang="0">
                  <a:pos x="0" y="119"/>
                </a:cxn>
                <a:cxn ang="0">
                  <a:pos x="50" y="182"/>
                </a:cxn>
                <a:cxn ang="0">
                  <a:pos x="91" y="119"/>
                </a:cxn>
                <a:cxn ang="0">
                  <a:pos x="141" y="182"/>
                </a:cxn>
                <a:cxn ang="0">
                  <a:pos x="196" y="119"/>
                </a:cxn>
                <a:cxn ang="0">
                  <a:pos x="237" y="182"/>
                </a:cxn>
                <a:cxn ang="0">
                  <a:pos x="287" y="119"/>
                </a:cxn>
                <a:cxn ang="0">
                  <a:pos x="335" y="182"/>
                </a:cxn>
                <a:cxn ang="0">
                  <a:pos x="377" y="119"/>
                </a:cxn>
                <a:cxn ang="0">
                  <a:pos x="433" y="182"/>
                </a:cxn>
                <a:cxn ang="0">
                  <a:pos x="475" y="119"/>
                </a:cxn>
                <a:cxn ang="0">
                  <a:pos x="475" y="0"/>
                </a:cxn>
                <a:cxn ang="0">
                  <a:pos x="0" y="0"/>
                </a:cxn>
              </a:cxnLst>
              <a:rect l="0" t="0" r="r" b="b"/>
              <a:pathLst>
                <a:path w="475" h="182">
                  <a:moveTo>
                    <a:pt x="0" y="0"/>
                  </a:moveTo>
                  <a:lnTo>
                    <a:pt x="0" y="119"/>
                  </a:lnTo>
                  <a:lnTo>
                    <a:pt x="50" y="182"/>
                  </a:lnTo>
                  <a:lnTo>
                    <a:pt x="91" y="119"/>
                  </a:lnTo>
                  <a:lnTo>
                    <a:pt x="141" y="182"/>
                  </a:lnTo>
                  <a:lnTo>
                    <a:pt x="196" y="119"/>
                  </a:lnTo>
                  <a:lnTo>
                    <a:pt x="237" y="182"/>
                  </a:lnTo>
                  <a:lnTo>
                    <a:pt x="287" y="119"/>
                  </a:lnTo>
                  <a:lnTo>
                    <a:pt x="335" y="182"/>
                  </a:lnTo>
                  <a:lnTo>
                    <a:pt x="377" y="119"/>
                  </a:lnTo>
                  <a:lnTo>
                    <a:pt x="433" y="182"/>
                  </a:lnTo>
                  <a:lnTo>
                    <a:pt x="475" y="119"/>
                  </a:lnTo>
                  <a:lnTo>
                    <a:pt x="475"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87" name="Freeform 67"/>
            <p:cNvSpPr>
              <a:spLocks noChangeAspect="1"/>
            </p:cNvSpPr>
            <p:nvPr/>
          </p:nvSpPr>
          <p:spPr bwMode="auto">
            <a:xfrm>
              <a:off x="1070" y="3475"/>
              <a:ext cx="1309" cy="277"/>
            </a:xfrm>
            <a:custGeom>
              <a:avLst/>
              <a:gdLst/>
              <a:ahLst/>
              <a:cxnLst>
                <a:cxn ang="0">
                  <a:pos x="5235" y="1109"/>
                </a:cxn>
                <a:cxn ang="0">
                  <a:pos x="5005" y="1109"/>
                </a:cxn>
                <a:cxn ang="0">
                  <a:pos x="2628" y="126"/>
                </a:cxn>
                <a:cxn ang="0">
                  <a:pos x="251" y="1109"/>
                </a:cxn>
                <a:cxn ang="0">
                  <a:pos x="0" y="1109"/>
                </a:cxn>
                <a:cxn ang="0">
                  <a:pos x="2628" y="0"/>
                </a:cxn>
                <a:cxn ang="0">
                  <a:pos x="5235" y="1109"/>
                </a:cxn>
              </a:cxnLst>
              <a:rect l="0" t="0" r="r" b="b"/>
              <a:pathLst>
                <a:path w="5235" h="1109">
                  <a:moveTo>
                    <a:pt x="5235" y="1109"/>
                  </a:moveTo>
                  <a:lnTo>
                    <a:pt x="5005" y="1109"/>
                  </a:lnTo>
                  <a:lnTo>
                    <a:pt x="2628" y="126"/>
                  </a:lnTo>
                  <a:lnTo>
                    <a:pt x="251" y="1109"/>
                  </a:lnTo>
                  <a:lnTo>
                    <a:pt x="0" y="1109"/>
                  </a:lnTo>
                  <a:lnTo>
                    <a:pt x="2628" y="0"/>
                  </a:lnTo>
                  <a:lnTo>
                    <a:pt x="5235" y="1109"/>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88" name="Freeform 68"/>
            <p:cNvSpPr>
              <a:spLocks noChangeAspect="1"/>
            </p:cNvSpPr>
            <p:nvPr/>
          </p:nvSpPr>
          <p:spPr bwMode="auto">
            <a:xfrm>
              <a:off x="998" y="3429"/>
              <a:ext cx="1458" cy="323"/>
            </a:xfrm>
            <a:custGeom>
              <a:avLst/>
              <a:gdLst/>
              <a:ahLst/>
              <a:cxnLst>
                <a:cxn ang="0">
                  <a:pos x="0" y="1290"/>
                </a:cxn>
                <a:cxn ang="0">
                  <a:pos x="2915" y="0"/>
                </a:cxn>
                <a:cxn ang="0">
                  <a:pos x="5830" y="1290"/>
                </a:cxn>
                <a:cxn ang="0">
                  <a:pos x="2915" y="41"/>
                </a:cxn>
                <a:cxn ang="0">
                  <a:pos x="0" y="1290"/>
                </a:cxn>
              </a:cxnLst>
              <a:rect l="0" t="0" r="r" b="b"/>
              <a:pathLst>
                <a:path w="5830" h="1290">
                  <a:moveTo>
                    <a:pt x="0" y="1290"/>
                  </a:moveTo>
                  <a:lnTo>
                    <a:pt x="2915" y="0"/>
                  </a:lnTo>
                  <a:lnTo>
                    <a:pt x="5830" y="1290"/>
                  </a:lnTo>
                  <a:lnTo>
                    <a:pt x="2915" y="41"/>
                  </a:lnTo>
                  <a:lnTo>
                    <a:pt x="0" y="129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89" name="Rectangle 69"/>
            <p:cNvSpPr>
              <a:spLocks noChangeAspect="1" noChangeArrowheads="1"/>
            </p:cNvSpPr>
            <p:nvPr/>
          </p:nvSpPr>
          <p:spPr bwMode="auto">
            <a:xfrm>
              <a:off x="998" y="3781"/>
              <a:ext cx="1458" cy="23"/>
            </a:xfrm>
            <a:prstGeom prst="rect">
              <a:avLst/>
            </a:prstGeom>
            <a:gradFill rotWithShape="0">
              <a:gsLst>
                <a:gs pos="0">
                  <a:srgbClr val="996633"/>
                </a:gs>
                <a:gs pos="100000">
                  <a:srgbClr val="FFFFFF"/>
                </a:gs>
              </a:gsLst>
              <a:lin ang="5400000" scaled="1"/>
            </a:gradFill>
            <a:ln w="9525">
              <a:solidFill>
                <a:schemeClr val="tx1"/>
              </a:solidFill>
              <a:miter lim="800000"/>
              <a:headEnd/>
              <a:tailEnd/>
            </a:ln>
          </p:spPr>
          <p:txBody>
            <a:bodyPr/>
            <a:lstStyle/>
            <a:p>
              <a:endParaRPr lang="en-US" dirty="0"/>
            </a:p>
          </p:txBody>
        </p:sp>
        <p:sp>
          <p:nvSpPr>
            <p:cNvPr id="261190" name="Rectangle 70"/>
            <p:cNvSpPr>
              <a:spLocks noChangeAspect="1" noChangeArrowheads="1"/>
            </p:cNvSpPr>
            <p:nvPr/>
          </p:nvSpPr>
          <p:spPr bwMode="auto">
            <a:xfrm>
              <a:off x="303" y="3757"/>
              <a:ext cx="695" cy="24"/>
            </a:xfrm>
            <a:prstGeom prst="rect">
              <a:avLst/>
            </a:prstGeom>
            <a:gradFill rotWithShape="0">
              <a:gsLst>
                <a:gs pos="0">
                  <a:srgbClr val="996633"/>
                </a:gs>
                <a:gs pos="100000">
                  <a:srgbClr val="FFFFFF"/>
                </a:gs>
              </a:gsLst>
              <a:lin ang="5400000" scaled="1"/>
            </a:gradFill>
            <a:ln w="9525">
              <a:solidFill>
                <a:schemeClr val="tx1"/>
              </a:solidFill>
              <a:miter lim="800000"/>
              <a:headEnd/>
              <a:tailEnd/>
            </a:ln>
          </p:spPr>
          <p:txBody>
            <a:bodyPr/>
            <a:lstStyle/>
            <a:p>
              <a:endParaRPr lang="en-US" dirty="0"/>
            </a:p>
          </p:txBody>
        </p:sp>
        <p:sp>
          <p:nvSpPr>
            <p:cNvPr id="261191" name="Rectangle 71"/>
            <p:cNvSpPr>
              <a:spLocks noChangeAspect="1" noChangeArrowheads="1"/>
            </p:cNvSpPr>
            <p:nvPr/>
          </p:nvSpPr>
          <p:spPr bwMode="auto">
            <a:xfrm>
              <a:off x="2456" y="3757"/>
              <a:ext cx="652" cy="24"/>
            </a:xfrm>
            <a:prstGeom prst="rect">
              <a:avLst/>
            </a:prstGeom>
            <a:gradFill rotWithShape="0">
              <a:gsLst>
                <a:gs pos="0">
                  <a:srgbClr val="996633"/>
                </a:gs>
                <a:gs pos="100000">
                  <a:srgbClr val="FFFFFF"/>
                </a:gs>
              </a:gsLst>
              <a:lin ang="5400000" scaled="1"/>
            </a:gradFill>
            <a:ln w="9525">
              <a:solidFill>
                <a:schemeClr val="tx1"/>
              </a:solidFill>
              <a:miter lim="800000"/>
              <a:headEnd/>
              <a:tailEnd/>
            </a:ln>
          </p:spPr>
          <p:txBody>
            <a:bodyPr/>
            <a:lstStyle/>
            <a:p>
              <a:endParaRPr lang="en-US" dirty="0"/>
            </a:p>
          </p:txBody>
        </p:sp>
        <p:sp>
          <p:nvSpPr>
            <p:cNvPr id="261192" name="Freeform 72"/>
            <p:cNvSpPr>
              <a:spLocks noChangeAspect="1"/>
            </p:cNvSpPr>
            <p:nvPr/>
          </p:nvSpPr>
          <p:spPr bwMode="auto">
            <a:xfrm>
              <a:off x="998" y="3834"/>
              <a:ext cx="471" cy="14"/>
            </a:xfrm>
            <a:custGeom>
              <a:avLst/>
              <a:gdLst/>
              <a:ahLst/>
              <a:cxnLst>
                <a:cxn ang="0">
                  <a:pos x="0" y="0"/>
                </a:cxn>
                <a:cxn ang="0">
                  <a:pos x="1883" y="8"/>
                </a:cxn>
                <a:cxn ang="0">
                  <a:pos x="1862" y="56"/>
                </a:cxn>
                <a:cxn ang="0">
                  <a:pos x="0" y="56"/>
                </a:cxn>
                <a:cxn ang="0">
                  <a:pos x="0" y="0"/>
                </a:cxn>
              </a:cxnLst>
              <a:rect l="0" t="0" r="r" b="b"/>
              <a:pathLst>
                <a:path w="1883" h="56">
                  <a:moveTo>
                    <a:pt x="0" y="0"/>
                  </a:moveTo>
                  <a:lnTo>
                    <a:pt x="1883" y="8"/>
                  </a:lnTo>
                  <a:lnTo>
                    <a:pt x="1862" y="56"/>
                  </a:lnTo>
                  <a:lnTo>
                    <a:pt x="0" y="56"/>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93" name="Freeform 73"/>
            <p:cNvSpPr>
              <a:spLocks noChangeAspect="1"/>
            </p:cNvSpPr>
            <p:nvPr/>
          </p:nvSpPr>
          <p:spPr bwMode="auto">
            <a:xfrm>
              <a:off x="1635" y="3834"/>
              <a:ext cx="821" cy="14"/>
            </a:xfrm>
            <a:custGeom>
              <a:avLst/>
              <a:gdLst/>
              <a:ahLst/>
              <a:cxnLst>
                <a:cxn ang="0">
                  <a:pos x="0" y="8"/>
                </a:cxn>
                <a:cxn ang="0">
                  <a:pos x="3284" y="0"/>
                </a:cxn>
                <a:cxn ang="0">
                  <a:pos x="3284" y="56"/>
                </a:cxn>
                <a:cxn ang="0">
                  <a:pos x="6" y="56"/>
                </a:cxn>
                <a:cxn ang="0">
                  <a:pos x="0" y="8"/>
                </a:cxn>
              </a:cxnLst>
              <a:rect l="0" t="0" r="r" b="b"/>
              <a:pathLst>
                <a:path w="3284" h="56">
                  <a:moveTo>
                    <a:pt x="0" y="8"/>
                  </a:moveTo>
                  <a:lnTo>
                    <a:pt x="3284" y="0"/>
                  </a:lnTo>
                  <a:lnTo>
                    <a:pt x="3284" y="56"/>
                  </a:lnTo>
                  <a:lnTo>
                    <a:pt x="6" y="56"/>
                  </a:lnTo>
                  <a:lnTo>
                    <a:pt x="0" y="8"/>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94" name="Rectangle 74"/>
            <p:cNvSpPr>
              <a:spLocks noChangeAspect="1" noChangeArrowheads="1"/>
            </p:cNvSpPr>
            <p:nvPr/>
          </p:nvSpPr>
          <p:spPr bwMode="auto">
            <a:xfrm>
              <a:off x="303" y="3809"/>
              <a:ext cx="695" cy="13"/>
            </a:xfrm>
            <a:prstGeom prst="rect">
              <a:avLst/>
            </a:prstGeom>
            <a:gradFill rotWithShape="0">
              <a:gsLst>
                <a:gs pos="0">
                  <a:srgbClr val="996633"/>
                </a:gs>
                <a:gs pos="100000">
                  <a:srgbClr val="FFFFFF"/>
                </a:gs>
              </a:gsLst>
              <a:lin ang="5400000" scaled="1"/>
            </a:gradFill>
            <a:ln w="9525">
              <a:solidFill>
                <a:schemeClr val="tx1"/>
              </a:solidFill>
              <a:miter lim="800000"/>
              <a:headEnd/>
              <a:tailEnd/>
            </a:ln>
          </p:spPr>
          <p:txBody>
            <a:bodyPr/>
            <a:lstStyle/>
            <a:p>
              <a:endParaRPr lang="en-US" dirty="0"/>
            </a:p>
          </p:txBody>
        </p:sp>
        <p:sp>
          <p:nvSpPr>
            <p:cNvPr id="261195" name="Rectangle 75"/>
            <p:cNvSpPr>
              <a:spLocks noChangeAspect="1" noChangeArrowheads="1"/>
            </p:cNvSpPr>
            <p:nvPr/>
          </p:nvSpPr>
          <p:spPr bwMode="auto">
            <a:xfrm>
              <a:off x="2456" y="3809"/>
              <a:ext cx="681" cy="13"/>
            </a:xfrm>
            <a:prstGeom prst="rect">
              <a:avLst/>
            </a:prstGeom>
            <a:gradFill rotWithShape="0">
              <a:gsLst>
                <a:gs pos="0">
                  <a:srgbClr val="996633"/>
                </a:gs>
                <a:gs pos="100000">
                  <a:srgbClr val="FFFFFF"/>
                </a:gs>
              </a:gsLst>
              <a:lin ang="5400000" scaled="1"/>
            </a:gradFill>
            <a:ln w="9525">
              <a:solidFill>
                <a:schemeClr val="tx1"/>
              </a:solidFill>
              <a:miter lim="800000"/>
              <a:headEnd/>
              <a:tailEnd/>
            </a:ln>
          </p:spPr>
          <p:txBody>
            <a:bodyPr/>
            <a:lstStyle/>
            <a:p>
              <a:endParaRPr lang="en-US" dirty="0"/>
            </a:p>
          </p:txBody>
        </p:sp>
        <p:sp>
          <p:nvSpPr>
            <p:cNvPr id="261196" name="Freeform 76"/>
            <p:cNvSpPr>
              <a:spLocks noChangeAspect="1"/>
            </p:cNvSpPr>
            <p:nvPr/>
          </p:nvSpPr>
          <p:spPr bwMode="auto">
            <a:xfrm>
              <a:off x="334" y="3640"/>
              <a:ext cx="919" cy="131"/>
            </a:xfrm>
            <a:custGeom>
              <a:avLst/>
              <a:gdLst/>
              <a:ahLst/>
              <a:cxnLst>
                <a:cxn ang="0">
                  <a:pos x="0" y="523"/>
                </a:cxn>
                <a:cxn ang="0">
                  <a:pos x="0" y="0"/>
                </a:cxn>
                <a:cxn ang="0">
                  <a:pos x="3674" y="0"/>
                </a:cxn>
                <a:cxn ang="0">
                  <a:pos x="3528" y="70"/>
                </a:cxn>
                <a:cxn ang="0">
                  <a:pos x="62" y="70"/>
                </a:cxn>
                <a:cxn ang="0">
                  <a:pos x="62" y="468"/>
                </a:cxn>
                <a:cxn ang="0">
                  <a:pos x="0" y="523"/>
                </a:cxn>
              </a:cxnLst>
              <a:rect l="0" t="0" r="r" b="b"/>
              <a:pathLst>
                <a:path w="3674" h="523">
                  <a:moveTo>
                    <a:pt x="0" y="523"/>
                  </a:moveTo>
                  <a:lnTo>
                    <a:pt x="0" y="0"/>
                  </a:lnTo>
                  <a:lnTo>
                    <a:pt x="3674" y="0"/>
                  </a:lnTo>
                  <a:lnTo>
                    <a:pt x="3528" y="70"/>
                  </a:lnTo>
                  <a:lnTo>
                    <a:pt x="62" y="70"/>
                  </a:lnTo>
                  <a:lnTo>
                    <a:pt x="62" y="468"/>
                  </a:lnTo>
                  <a:lnTo>
                    <a:pt x="0" y="52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97" name="Freeform 77"/>
            <p:cNvSpPr>
              <a:spLocks noChangeAspect="1"/>
            </p:cNvSpPr>
            <p:nvPr/>
          </p:nvSpPr>
          <p:spPr bwMode="auto">
            <a:xfrm>
              <a:off x="2189" y="3640"/>
              <a:ext cx="920" cy="131"/>
            </a:xfrm>
            <a:custGeom>
              <a:avLst/>
              <a:gdLst/>
              <a:ahLst/>
              <a:cxnLst>
                <a:cxn ang="0">
                  <a:pos x="3681" y="523"/>
                </a:cxn>
                <a:cxn ang="0">
                  <a:pos x="3681" y="0"/>
                </a:cxn>
                <a:cxn ang="0">
                  <a:pos x="0" y="0"/>
                </a:cxn>
                <a:cxn ang="0">
                  <a:pos x="189" y="70"/>
                </a:cxn>
                <a:cxn ang="0">
                  <a:pos x="3605" y="70"/>
                </a:cxn>
                <a:cxn ang="0">
                  <a:pos x="3605" y="468"/>
                </a:cxn>
                <a:cxn ang="0">
                  <a:pos x="3681" y="523"/>
                </a:cxn>
              </a:cxnLst>
              <a:rect l="0" t="0" r="r" b="b"/>
              <a:pathLst>
                <a:path w="3681" h="523">
                  <a:moveTo>
                    <a:pt x="3681" y="523"/>
                  </a:moveTo>
                  <a:lnTo>
                    <a:pt x="3681" y="0"/>
                  </a:lnTo>
                  <a:lnTo>
                    <a:pt x="0" y="0"/>
                  </a:lnTo>
                  <a:lnTo>
                    <a:pt x="189" y="70"/>
                  </a:lnTo>
                  <a:lnTo>
                    <a:pt x="3605" y="70"/>
                  </a:lnTo>
                  <a:lnTo>
                    <a:pt x="3605" y="468"/>
                  </a:lnTo>
                  <a:lnTo>
                    <a:pt x="3681" y="52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98" name="Freeform 78"/>
            <p:cNvSpPr>
              <a:spLocks noChangeAspect="1"/>
            </p:cNvSpPr>
            <p:nvPr/>
          </p:nvSpPr>
          <p:spPr bwMode="auto">
            <a:xfrm>
              <a:off x="618" y="3492"/>
              <a:ext cx="428" cy="148"/>
            </a:xfrm>
            <a:custGeom>
              <a:avLst/>
              <a:gdLst/>
              <a:ahLst/>
              <a:cxnLst>
                <a:cxn ang="0">
                  <a:pos x="188" y="592"/>
                </a:cxn>
                <a:cxn ang="0">
                  <a:pos x="0" y="195"/>
                </a:cxn>
                <a:cxn ang="0">
                  <a:pos x="761" y="195"/>
                </a:cxn>
                <a:cxn ang="0">
                  <a:pos x="1709" y="0"/>
                </a:cxn>
                <a:cxn ang="0">
                  <a:pos x="1709" y="167"/>
                </a:cxn>
                <a:cxn ang="0">
                  <a:pos x="761" y="356"/>
                </a:cxn>
                <a:cxn ang="0">
                  <a:pos x="761" y="592"/>
                </a:cxn>
                <a:cxn ang="0">
                  <a:pos x="711" y="592"/>
                </a:cxn>
                <a:cxn ang="0">
                  <a:pos x="711" y="237"/>
                </a:cxn>
                <a:cxn ang="0">
                  <a:pos x="77" y="237"/>
                </a:cxn>
                <a:cxn ang="0">
                  <a:pos x="258" y="592"/>
                </a:cxn>
                <a:cxn ang="0">
                  <a:pos x="188" y="592"/>
                </a:cxn>
              </a:cxnLst>
              <a:rect l="0" t="0" r="r" b="b"/>
              <a:pathLst>
                <a:path w="1709" h="592">
                  <a:moveTo>
                    <a:pt x="188" y="592"/>
                  </a:moveTo>
                  <a:lnTo>
                    <a:pt x="0" y="195"/>
                  </a:lnTo>
                  <a:lnTo>
                    <a:pt x="761" y="195"/>
                  </a:lnTo>
                  <a:lnTo>
                    <a:pt x="1709" y="0"/>
                  </a:lnTo>
                  <a:lnTo>
                    <a:pt x="1709" y="167"/>
                  </a:lnTo>
                  <a:lnTo>
                    <a:pt x="761" y="356"/>
                  </a:lnTo>
                  <a:lnTo>
                    <a:pt x="761" y="592"/>
                  </a:lnTo>
                  <a:lnTo>
                    <a:pt x="711" y="592"/>
                  </a:lnTo>
                  <a:lnTo>
                    <a:pt x="711" y="237"/>
                  </a:lnTo>
                  <a:lnTo>
                    <a:pt x="77" y="237"/>
                  </a:lnTo>
                  <a:lnTo>
                    <a:pt x="258" y="592"/>
                  </a:lnTo>
                  <a:lnTo>
                    <a:pt x="188" y="592"/>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199" name="Freeform 79"/>
            <p:cNvSpPr>
              <a:spLocks noChangeAspect="1"/>
            </p:cNvSpPr>
            <p:nvPr/>
          </p:nvSpPr>
          <p:spPr bwMode="auto">
            <a:xfrm>
              <a:off x="637" y="3571"/>
              <a:ext cx="166" cy="10"/>
            </a:xfrm>
            <a:custGeom>
              <a:avLst/>
              <a:gdLst/>
              <a:ahLst/>
              <a:cxnLst>
                <a:cxn ang="0">
                  <a:pos x="70" y="43"/>
                </a:cxn>
                <a:cxn ang="0">
                  <a:pos x="662" y="43"/>
                </a:cxn>
                <a:cxn ang="0">
                  <a:pos x="662" y="0"/>
                </a:cxn>
                <a:cxn ang="0">
                  <a:pos x="0" y="0"/>
                </a:cxn>
                <a:cxn ang="0">
                  <a:pos x="70" y="43"/>
                </a:cxn>
              </a:cxnLst>
              <a:rect l="0" t="0" r="r" b="b"/>
              <a:pathLst>
                <a:path w="662" h="43">
                  <a:moveTo>
                    <a:pt x="70" y="43"/>
                  </a:moveTo>
                  <a:lnTo>
                    <a:pt x="662" y="43"/>
                  </a:lnTo>
                  <a:lnTo>
                    <a:pt x="662" y="0"/>
                  </a:lnTo>
                  <a:lnTo>
                    <a:pt x="0" y="0"/>
                  </a:lnTo>
                  <a:lnTo>
                    <a:pt x="70" y="4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00" name="Freeform 80"/>
            <p:cNvSpPr>
              <a:spLocks noChangeAspect="1"/>
            </p:cNvSpPr>
            <p:nvPr/>
          </p:nvSpPr>
          <p:spPr bwMode="auto">
            <a:xfrm>
              <a:off x="1046" y="3492"/>
              <a:ext cx="538" cy="154"/>
            </a:xfrm>
            <a:custGeom>
              <a:avLst/>
              <a:gdLst/>
              <a:ahLst/>
              <a:cxnLst>
                <a:cxn ang="0">
                  <a:pos x="0" y="614"/>
                </a:cxn>
                <a:cxn ang="0">
                  <a:pos x="0" y="0"/>
                </a:cxn>
                <a:cxn ang="0">
                  <a:pos x="2154" y="0"/>
                </a:cxn>
                <a:cxn ang="0">
                  <a:pos x="2035" y="56"/>
                </a:cxn>
                <a:cxn ang="0">
                  <a:pos x="42" y="56"/>
                </a:cxn>
                <a:cxn ang="0">
                  <a:pos x="42" y="126"/>
                </a:cxn>
                <a:cxn ang="0">
                  <a:pos x="1897" y="126"/>
                </a:cxn>
                <a:cxn ang="0">
                  <a:pos x="1799" y="167"/>
                </a:cxn>
                <a:cxn ang="0">
                  <a:pos x="42" y="167"/>
                </a:cxn>
                <a:cxn ang="0">
                  <a:pos x="42" y="592"/>
                </a:cxn>
                <a:cxn ang="0">
                  <a:pos x="0" y="614"/>
                </a:cxn>
              </a:cxnLst>
              <a:rect l="0" t="0" r="r" b="b"/>
              <a:pathLst>
                <a:path w="2154" h="614">
                  <a:moveTo>
                    <a:pt x="0" y="614"/>
                  </a:moveTo>
                  <a:lnTo>
                    <a:pt x="0" y="0"/>
                  </a:lnTo>
                  <a:lnTo>
                    <a:pt x="2154" y="0"/>
                  </a:lnTo>
                  <a:lnTo>
                    <a:pt x="2035" y="56"/>
                  </a:lnTo>
                  <a:lnTo>
                    <a:pt x="42" y="56"/>
                  </a:lnTo>
                  <a:lnTo>
                    <a:pt x="42" y="126"/>
                  </a:lnTo>
                  <a:lnTo>
                    <a:pt x="1897" y="126"/>
                  </a:lnTo>
                  <a:lnTo>
                    <a:pt x="1799" y="167"/>
                  </a:lnTo>
                  <a:lnTo>
                    <a:pt x="42" y="167"/>
                  </a:lnTo>
                  <a:lnTo>
                    <a:pt x="42" y="592"/>
                  </a:lnTo>
                  <a:lnTo>
                    <a:pt x="0" y="614"/>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01" name="Freeform 81"/>
            <p:cNvSpPr>
              <a:spLocks noChangeAspect="1"/>
            </p:cNvSpPr>
            <p:nvPr/>
          </p:nvSpPr>
          <p:spPr bwMode="auto">
            <a:xfrm>
              <a:off x="2398" y="3492"/>
              <a:ext cx="427" cy="148"/>
            </a:xfrm>
            <a:custGeom>
              <a:avLst/>
              <a:gdLst/>
              <a:ahLst/>
              <a:cxnLst>
                <a:cxn ang="0">
                  <a:pos x="1512" y="592"/>
                </a:cxn>
                <a:cxn ang="0">
                  <a:pos x="1707" y="195"/>
                </a:cxn>
                <a:cxn ang="0">
                  <a:pos x="941" y="195"/>
                </a:cxn>
                <a:cxn ang="0">
                  <a:pos x="0" y="0"/>
                </a:cxn>
                <a:cxn ang="0">
                  <a:pos x="0" y="167"/>
                </a:cxn>
                <a:cxn ang="0">
                  <a:pos x="941" y="356"/>
                </a:cxn>
                <a:cxn ang="0">
                  <a:pos x="941" y="592"/>
                </a:cxn>
                <a:cxn ang="0">
                  <a:pos x="996" y="592"/>
                </a:cxn>
                <a:cxn ang="0">
                  <a:pos x="996" y="237"/>
                </a:cxn>
                <a:cxn ang="0">
                  <a:pos x="1638" y="237"/>
                </a:cxn>
                <a:cxn ang="0">
                  <a:pos x="1443" y="592"/>
                </a:cxn>
                <a:cxn ang="0">
                  <a:pos x="1512" y="592"/>
                </a:cxn>
              </a:cxnLst>
              <a:rect l="0" t="0" r="r" b="b"/>
              <a:pathLst>
                <a:path w="1707" h="592">
                  <a:moveTo>
                    <a:pt x="1512" y="592"/>
                  </a:moveTo>
                  <a:lnTo>
                    <a:pt x="1707" y="195"/>
                  </a:lnTo>
                  <a:lnTo>
                    <a:pt x="941" y="195"/>
                  </a:lnTo>
                  <a:lnTo>
                    <a:pt x="0" y="0"/>
                  </a:lnTo>
                  <a:lnTo>
                    <a:pt x="0" y="167"/>
                  </a:lnTo>
                  <a:lnTo>
                    <a:pt x="941" y="356"/>
                  </a:lnTo>
                  <a:lnTo>
                    <a:pt x="941" y="592"/>
                  </a:lnTo>
                  <a:lnTo>
                    <a:pt x="996" y="592"/>
                  </a:lnTo>
                  <a:lnTo>
                    <a:pt x="996" y="237"/>
                  </a:lnTo>
                  <a:lnTo>
                    <a:pt x="1638" y="237"/>
                  </a:lnTo>
                  <a:lnTo>
                    <a:pt x="1443" y="592"/>
                  </a:lnTo>
                  <a:lnTo>
                    <a:pt x="1512" y="592"/>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02" name="Freeform 82"/>
            <p:cNvSpPr>
              <a:spLocks noChangeAspect="1"/>
            </p:cNvSpPr>
            <p:nvPr/>
          </p:nvSpPr>
          <p:spPr bwMode="auto">
            <a:xfrm>
              <a:off x="2641" y="3571"/>
              <a:ext cx="167" cy="10"/>
            </a:xfrm>
            <a:custGeom>
              <a:avLst/>
              <a:gdLst/>
              <a:ahLst/>
              <a:cxnLst>
                <a:cxn ang="0">
                  <a:pos x="592" y="43"/>
                </a:cxn>
                <a:cxn ang="0">
                  <a:pos x="0" y="43"/>
                </a:cxn>
                <a:cxn ang="0">
                  <a:pos x="0" y="0"/>
                </a:cxn>
                <a:cxn ang="0">
                  <a:pos x="669" y="0"/>
                </a:cxn>
                <a:cxn ang="0">
                  <a:pos x="592" y="43"/>
                </a:cxn>
              </a:cxnLst>
              <a:rect l="0" t="0" r="r" b="b"/>
              <a:pathLst>
                <a:path w="669" h="43">
                  <a:moveTo>
                    <a:pt x="592" y="43"/>
                  </a:moveTo>
                  <a:lnTo>
                    <a:pt x="0" y="43"/>
                  </a:lnTo>
                  <a:lnTo>
                    <a:pt x="0" y="0"/>
                  </a:lnTo>
                  <a:lnTo>
                    <a:pt x="669" y="0"/>
                  </a:lnTo>
                  <a:lnTo>
                    <a:pt x="592" y="4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03" name="Freeform 83"/>
            <p:cNvSpPr>
              <a:spLocks noChangeAspect="1"/>
            </p:cNvSpPr>
            <p:nvPr/>
          </p:nvSpPr>
          <p:spPr bwMode="auto">
            <a:xfrm>
              <a:off x="1858" y="3492"/>
              <a:ext cx="540" cy="154"/>
            </a:xfrm>
            <a:custGeom>
              <a:avLst/>
              <a:gdLst/>
              <a:ahLst/>
              <a:cxnLst>
                <a:cxn ang="0">
                  <a:pos x="2162" y="614"/>
                </a:cxn>
                <a:cxn ang="0">
                  <a:pos x="2162" y="0"/>
                </a:cxn>
                <a:cxn ang="0">
                  <a:pos x="0" y="0"/>
                </a:cxn>
                <a:cxn ang="0">
                  <a:pos x="139" y="56"/>
                </a:cxn>
                <a:cxn ang="0">
                  <a:pos x="2112" y="56"/>
                </a:cxn>
                <a:cxn ang="0">
                  <a:pos x="2112" y="126"/>
                </a:cxn>
                <a:cxn ang="0">
                  <a:pos x="258" y="126"/>
                </a:cxn>
                <a:cxn ang="0">
                  <a:pos x="376" y="167"/>
                </a:cxn>
                <a:cxn ang="0">
                  <a:pos x="2112" y="167"/>
                </a:cxn>
                <a:cxn ang="0">
                  <a:pos x="2112" y="592"/>
                </a:cxn>
                <a:cxn ang="0">
                  <a:pos x="2162" y="614"/>
                </a:cxn>
              </a:cxnLst>
              <a:rect l="0" t="0" r="r" b="b"/>
              <a:pathLst>
                <a:path w="2162" h="614">
                  <a:moveTo>
                    <a:pt x="2162" y="614"/>
                  </a:moveTo>
                  <a:lnTo>
                    <a:pt x="2162" y="0"/>
                  </a:lnTo>
                  <a:lnTo>
                    <a:pt x="0" y="0"/>
                  </a:lnTo>
                  <a:lnTo>
                    <a:pt x="139" y="56"/>
                  </a:lnTo>
                  <a:lnTo>
                    <a:pt x="2112" y="56"/>
                  </a:lnTo>
                  <a:lnTo>
                    <a:pt x="2112" y="126"/>
                  </a:lnTo>
                  <a:lnTo>
                    <a:pt x="258" y="126"/>
                  </a:lnTo>
                  <a:lnTo>
                    <a:pt x="376" y="167"/>
                  </a:lnTo>
                  <a:lnTo>
                    <a:pt x="2112" y="167"/>
                  </a:lnTo>
                  <a:lnTo>
                    <a:pt x="2112" y="592"/>
                  </a:lnTo>
                  <a:lnTo>
                    <a:pt x="2162" y="614"/>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04" name="Freeform 84"/>
            <p:cNvSpPr>
              <a:spLocks noChangeAspect="1"/>
            </p:cNvSpPr>
            <p:nvPr/>
          </p:nvSpPr>
          <p:spPr bwMode="auto">
            <a:xfrm>
              <a:off x="303" y="3851"/>
              <a:ext cx="2843" cy="42"/>
            </a:xfrm>
            <a:custGeom>
              <a:avLst/>
              <a:gdLst/>
              <a:ahLst/>
              <a:cxnLst>
                <a:cxn ang="0">
                  <a:pos x="0" y="0"/>
                </a:cxn>
                <a:cxn ang="0">
                  <a:pos x="2782" y="0"/>
                </a:cxn>
                <a:cxn ang="0">
                  <a:pos x="2782" y="98"/>
                </a:cxn>
                <a:cxn ang="0">
                  <a:pos x="8612" y="98"/>
                </a:cxn>
                <a:cxn ang="0">
                  <a:pos x="8612" y="0"/>
                </a:cxn>
                <a:cxn ang="0">
                  <a:pos x="11372" y="0"/>
                </a:cxn>
                <a:cxn ang="0">
                  <a:pos x="11338" y="76"/>
                </a:cxn>
                <a:cxn ang="0">
                  <a:pos x="8709" y="76"/>
                </a:cxn>
                <a:cxn ang="0">
                  <a:pos x="8709" y="167"/>
                </a:cxn>
                <a:cxn ang="0">
                  <a:pos x="2712" y="167"/>
                </a:cxn>
                <a:cxn ang="0">
                  <a:pos x="2712" y="76"/>
                </a:cxn>
                <a:cxn ang="0">
                  <a:pos x="0" y="76"/>
                </a:cxn>
                <a:cxn ang="0">
                  <a:pos x="0" y="0"/>
                </a:cxn>
              </a:cxnLst>
              <a:rect l="0" t="0" r="r" b="b"/>
              <a:pathLst>
                <a:path w="11372" h="167">
                  <a:moveTo>
                    <a:pt x="0" y="0"/>
                  </a:moveTo>
                  <a:lnTo>
                    <a:pt x="2782" y="0"/>
                  </a:lnTo>
                  <a:lnTo>
                    <a:pt x="2782" y="98"/>
                  </a:lnTo>
                  <a:lnTo>
                    <a:pt x="8612" y="98"/>
                  </a:lnTo>
                  <a:lnTo>
                    <a:pt x="8612" y="0"/>
                  </a:lnTo>
                  <a:lnTo>
                    <a:pt x="11372" y="0"/>
                  </a:lnTo>
                  <a:lnTo>
                    <a:pt x="11338" y="76"/>
                  </a:lnTo>
                  <a:lnTo>
                    <a:pt x="8709" y="76"/>
                  </a:lnTo>
                  <a:lnTo>
                    <a:pt x="8709" y="167"/>
                  </a:lnTo>
                  <a:lnTo>
                    <a:pt x="2712" y="167"/>
                  </a:lnTo>
                  <a:lnTo>
                    <a:pt x="2712" y="76"/>
                  </a:lnTo>
                  <a:lnTo>
                    <a:pt x="0" y="76"/>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05" name="Freeform 85"/>
            <p:cNvSpPr>
              <a:spLocks noChangeAspect="1"/>
            </p:cNvSpPr>
            <p:nvPr/>
          </p:nvSpPr>
          <p:spPr bwMode="auto">
            <a:xfrm>
              <a:off x="1441" y="3822"/>
              <a:ext cx="338" cy="448"/>
            </a:xfrm>
            <a:custGeom>
              <a:avLst/>
              <a:gdLst/>
              <a:ahLst/>
              <a:cxnLst>
                <a:cxn ang="0">
                  <a:pos x="194" y="780"/>
                </a:cxn>
                <a:cxn ang="0">
                  <a:pos x="28" y="900"/>
                </a:cxn>
                <a:cxn ang="0">
                  <a:pos x="0" y="1408"/>
                </a:cxn>
                <a:cxn ang="0">
                  <a:pos x="125" y="1512"/>
                </a:cxn>
                <a:cxn ang="0">
                  <a:pos x="125" y="1791"/>
                </a:cxn>
                <a:cxn ang="0">
                  <a:pos x="571" y="1791"/>
                </a:cxn>
                <a:cxn ang="0">
                  <a:pos x="669" y="1484"/>
                </a:cxn>
                <a:cxn ang="0">
                  <a:pos x="808" y="1484"/>
                </a:cxn>
                <a:cxn ang="0">
                  <a:pos x="857" y="1791"/>
                </a:cxn>
                <a:cxn ang="0">
                  <a:pos x="1352" y="1791"/>
                </a:cxn>
                <a:cxn ang="0">
                  <a:pos x="1352" y="257"/>
                </a:cxn>
                <a:cxn ang="0">
                  <a:pos x="787" y="257"/>
                </a:cxn>
                <a:cxn ang="0">
                  <a:pos x="787" y="1039"/>
                </a:cxn>
                <a:cxn ang="0">
                  <a:pos x="167" y="1039"/>
                </a:cxn>
                <a:cxn ang="0">
                  <a:pos x="285" y="900"/>
                </a:cxn>
                <a:cxn ang="0">
                  <a:pos x="669" y="900"/>
                </a:cxn>
                <a:cxn ang="0">
                  <a:pos x="669" y="237"/>
                </a:cxn>
                <a:cxn ang="0">
                  <a:pos x="669" y="194"/>
                </a:cxn>
                <a:cxn ang="0">
                  <a:pos x="655" y="161"/>
                </a:cxn>
                <a:cxn ang="0">
                  <a:pos x="641" y="126"/>
                </a:cxn>
                <a:cxn ang="0">
                  <a:pos x="613" y="90"/>
                </a:cxn>
                <a:cxn ang="0">
                  <a:pos x="591" y="63"/>
                </a:cxn>
                <a:cxn ang="0">
                  <a:pos x="558" y="35"/>
                </a:cxn>
                <a:cxn ang="0">
                  <a:pos x="523" y="14"/>
                </a:cxn>
                <a:cxn ang="0">
                  <a:pos x="488" y="7"/>
                </a:cxn>
                <a:cxn ang="0">
                  <a:pos x="445" y="0"/>
                </a:cxn>
                <a:cxn ang="0">
                  <a:pos x="411" y="7"/>
                </a:cxn>
                <a:cxn ang="0">
                  <a:pos x="362" y="7"/>
                </a:cxn>
                <a:cxn ang="0">
                  <a:pos x="334" y="21"/>
                </a:cxn>
                <a:cxn ang="0">
                  <a:pos x="292" y="48"/>
                </a:cxn>
                <a:cxn ang="0">
                  <a:pos x="264" y="76"/>
                </a:cxn>
                <a:cxn ang="0">
                  <a:pos x="236" y="104"/>
                </a:cxn>
                <a:cxn ang="0">
                  <a:pos x="216" y="132"/>
                </a:cxn>
                <a:cxn ang="0">
                  <a:pos x="208" y="167"/>
                </a:cxn>
                <a:cxn ang="0">
                  <a:pos x="194" y="209"/>
                </a:cxn>
                <a:cxn ang="0">
                  <a:pos x="194" y="244"/>
                </a:cxn>
                <a:cxn ang="0">
                  <a:pos x="194" y="780"/>
                </a:cxn>
              </a:cxnLst>
              <a:rect l="0" t="0" r="r" b="b"/>
              <a:pathLst>
                <a:path w="1352" h="1791">
                  <a:moveTo>
                    <a:pt x="194" y="780"/>
                  </a:moveTo>
                  <a:lnTo>
                    <a:pt x="28" y="900"/>
                  </a:lnTo>
                  <a:lnTo>
                    <a:pt x="0" y="1408"/>
                  </a:lnTo>
                  <a:lnTo>
                    <a:pt x="125" y="1512"/>
                  </a:lnTo>
                  <a:lnTo>
                    <a:pt x="125" y="1791"/>
                  </a:lnTo>
                  <a:lnTo>
                    <a:pt x="571" y="1791"/>
                  </a:lnTo>
                  <a:lnTo>
                    <a:pt x="669" y="1484"/>
                  </a:lnTo>
                  <a:lnTo>
                    <a:pt x="808" y="1484"/>
                  </a:lnTo>
                  <a:lnTo>
                    <a:pt x="857" y="1791"/>
                  </a:lnTo>
                  <a:lnTo>
                    <a:pt x="1352" y="1791"/>
                  </a:lnTo>
                  <a:lnTo>
                    <a:pt x="1352" y="257"/>
                  </a:lnTo>
                  <a:lnTo>
                    <a:pt x="787" y="257"/>
                  </a:lnTo>
                  <a:lnTo>
                    <a:pt x="787" y="1039"/>
                  </a:lnTo>
                  <a:lnTo>
                    <a:pt x="167" y="1039"/>
                  </a:lnTo>
                  <a:lnTo>
                    <a:pt x="285" y="900"/>
                  </a:lnTo>
                  <a:lnTo>
                    <a:pt x="669" y="900"/>
                  </a:lnTo>
                  <a:lnTo>
                    <a:pt x="669" y="237"/>
                  </a:lnTo>
                  <a:lnTo>
                    <a:pt x="669" y="194"/>
                  </a:lnTo>
                  <a:lnTo>
                    <a:pt x="655" y="161"/>
                  </a:lnTo>
                  <a:lnTo>
                    <a:pt x="641" y="126"/>
                  </a:lnTo>
                  <a:lnTo>
                    <a:pt x="613" y="90"/>
                  </a:lnTo>
                  <a:lnTo>
                    <a:pt x="591" y="63"/>
                  </a:lnTo>
                  <a:lnTo>
                    <a:pt x="558" y="35"/>
                  </a:lnTo>
                  <a:lnTo>
                    <a:pt x="523" y="14"/>
                  </a:lnTo>
                  <a:lnTo>
                    <a:pt x="488" y="7"/>
                  </a:lnTo>
                  <a:lnTo>
                    <a:pt x="445" y="0"/>
                  </a:lnTo>
                  <a:lnTo>
                    <a:pt x="411" y="7"/>
                  </a:lnTo>
                  <a:lnTo>
                    <a:pt x="362" y="7"/>
                  </a:lnTo>
                  <a:lnTo>
                    <a:pt x="334" y="21"/>
                  </a:lnTo>
                  <a:lnTo>
                    <a:pt x="292" y="48"/>
                  </a:lnTo>
                  <a:lnTo>
                    <a:pt x="264" y="76"/>
                  </a:lnTo>
                  <a:lnTo>
                    <a:pt x="236" y="104"/>
                  </a:lnTo>
                  <a:lnTo>
                    <a:pt x="216" y="132"/>
                  </a:lnTo>
                  <a:lnTo>
                    <a:pt x="208" y="167"/>
                  </a:lnTo>
                  <a:lnTo>
                    <a:pt x="194" y="209"/>
                  </a:lnTo>
                  <a:lnTo>
                    <a:pt x="194" y="244"/>
                  </a:lnTo>
                  <a:lnTo>
                    <a:pt x="194" y="78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06" name="Rectangle 86"/>
            <p:cNvSpPr>
              <a:spLocks noChangeAspect="1" noChangeArrowheads="1"/>
            </p:cNvSpPr>
            <p:nvPr/>
          </p:nvSpPr>
          <p:spPr bwMode="auto">
            <a:xfrm>
              <a:off x="285" y="3757"/>
              <a:ext cx="18" cy="513"/>
            </a:xfrm>
            <a:prstGeom prst="rect">
              <a:avLst/>
            </a:prstGeom>
            <a:gradFill rotWithShape="0">
              <a:gsLst>
                <a:gs pos="0">
                  <a:srgbClr val="996633"/>
                </a:gs>
                <a:gs pos="100000">
                  <a:srgbClr val="FFFFFF"/>
                </a:gs>
              </a:gsLst>
              <a:lin ang="5400000" scaled="1"/>
            </a:gradFill>
            <a:ln w="9525">
              <a:solidFill>
                <a:schemeClr val="tx1"/>
              </a:solidFill>
              <a:miter lim="800000"/>
              <a:headEnd/>
              <a:tailEnd/>
            </a:ln>
          </p:spPr>
          <p:txBody>
            <a:bodyPr/>
            <a:lstStyle/>
            <a:p>
              <a:endParaRPr lang="en-US" dirty="0"/>
            </a:p>
          </p:txBody>
        </p:sp>
        <p:sp>
          <p:nvSpPr>
            <p:cNvPr id="261207" name="Freeform 87"/>
            <p:cNvSpPr>
              <a:spLocks noChangeAspect="1"/>
            </p:cNvSpPr>
            <p:nvPr/>
          </p:nvSpPr>
          <p:spPr bwMode="auto">
            <a:xfrm>
              <a:off x="3090" y="3757"/>
              <a:ext cx="60" cy="513"/>
            </a:xfrm>
            <a:custGeom>
              <a:avLst/>
              <a:gdLst/>
              <a:ahLst/>
              <a:cxnLst>
                <a:cxn ang="0">
                  <a:pos x="0" y="0"/>
                </a:cxn>
                <a:cxn ang="0">
                  <a:pos x="0" y="97"/>
                </a:cxn>
                <a:cxn ang="0">
                  <a:pos x="166" y="97"/>
                </a:cxn>
                <a:cxn ang="0">
                  <a:pos x="166" y="2049"/>
                </a:cxn>
                <a:cxn ang="0">
                  <a:pos x="237" y="2049"/>
                </a:cxn>
                <a:cxn ang="0">
                  <a:pos x="237" y="0"/>
                </a:cxn>
                <a:cxn ang="0">
                  <a:pos x="0" y="0"/>
                </a:cxn>
              </a:cxnLst>
              <a:rect l="0" t="0" r="r" b="b"/>
              <a:pathLst>
                <a:path w="237" h="2049">
                  <a:moveTo>
                    <a:pt x="0" y="0"/>
                  </a:moveTo>
                  <a:lnTo>
                    <a:pt x="0" y="97"/>
                  </a:lnTo>
                  <a:lnTo>
                    <a:pt x="166" y="97"/>
                  </a:lnTo>
                  <a:lnTo>
                    <a:pt x="166" y="2049"/>
                  </a:lnTo>
                  <a:lnTo>
                    <a:pt x="237" y="2049"/>
                  </a:lnTo>
                  <a:lnTo>
                    <a:pt x="237"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08" name="Freeform 88"/>
            <p:cNvSpPr>
              <a:spLocks noChangeAspect="1"/>
            </p:cNvSpPr>
            <p:nvPr/>
          </p:nvSpPr>
          <p:spPr bwMode="auto">
            <a:xfrm>
              <a:off x="298" y="3864"/>
              <a:ext cx="753" cy="406"/>
            </a:xfrm>
            <a:custGeom>
              <a:avLst/>
              <a:gdLst/>
              <a:ahLst/>
              <a:cxnLst>
                <a:cxn ang="0">
                  <a:pos x="0" y="258"/>
                </a:cxn>
                <a:cxn ang="0">
                  <a:pos x="266" y="349"/>
                </a:cxn>
                <a:cxn ang="0">
                  <a:pos x="356" y="1624"/>
                </a:cxn>
                <a:cxn ang="0">
                  <a:pos x="760" y="1624"/>
                </a:cxn>
                <a:cxn ang="0">
                  <a:pos x="879" y="306"/>
                </a:cxn>
                <a:cxn ang="0">
                  <a:pos x="998" y="474"/>
                </a:cxn>
                <a:cxn ang="0">
                  <a:pos x="1068" y="1624"/>
                </a:cxn>
                <a:cxn ang="0">
                  <a:pos x="1493" y="1624"/>
                </a:cxn>
                <a:cxn ang="0">
                  <a:pos x="1521" y="502"/>
                </a:cxn>
                <a:cxn ang="0">
                  <a:pos x="1660" y="328"/>
                </a:cxn>
                <a:cxn ang="0">
                  <a:pos x="1778" y="1624"/>
                </a:cxn>
                <a:cxn ang="0">
                  <a:pos x="2183" y="1624"/>
                </a:cxn>
                <a:cxn ang="0">
                  <a:pos x="2280" y="328"/>
                </a:cxn>
                <a:cxn ang="0">
                  <a:pos x="2371" y="328"/>
                </a:cxn>
                <a:cxn ang="0">
                  <a:pos x="2462" y="1624"/>
                </a:cxn>
                <a:cxn ang="0">
                  <a:pos x="2971" y="1624"/>
                </a:cxn>
                <a:cxn ang="0">
                  <a:pos x="3012" y="90"/>
                </a:cxn>
                <a:cxn ang="0">
                  <a:pos x="2775" y="70"/>
                </a:cxn>
                <a:cxn ang="0">
                  <a:pos x="2733" y="0"/>
                </a:cxn>
                <a:cxn ang="0">
                  <a:pos x="0" y="0"/>
                </a:cxn>
                <a:cxn ang="0">
                  <a:pos x="0" y="258"/>
                </a:cxn>
              </a:cxnLst>
              <a:rect l="0" t="0" r="r" b="b"/>
              <a:pathLst>
                <a:path w="3012" h="1624">
                  <a:moveTo>
                    <a:pt x="0" y="258"/>
                  </a:moveTo>
                  <a:lnTo>
                    <a:pt x="266" y="349"/>
                  </a:lnTo>
                  <a:lnTo>
                    <a:pt x="356" y="1624"/>
                  </a:lnTo>
                  <a:lnTo>
                    <a:pt x="760" y="1624"/>
                  </a:lnTo>
                  <a:lnTo>
                    <a:pt x="879" y="306"/>
                  </a:lnTo>
                  <a:lnTo>
                    <a:pt x="998" y="474"/>
                  </a:lnTo>
                  <a:lnTo>
                    <a:pt x="1068" y="1624"/>
                  </a:lnTo>
                  <a:lnTo>
                    <a:pt x="1493" y="1624"/>
                  </a:lnTo>
                  <a:lnTo>
                    <a:pt x="1521" y="502"/>
                  </a:lnTo>
                  <a:lnTo>
                    <a:pt x="1660" y="328"/>
                  </a:lnTo>
                  <a:lnTo>
                    <a:pt x="1778" y="1624"/>
                  </a:lnTo>
                  <a:lnTo>
                    <a:pt x="2183" y="1624"/>
                  </a:lnTo>
                  <a:lnTo>
                    <a:pt x="2280" y="328"/>
                  </a:lnTo>
                  <a:lnTo>
                    <a:pt x="2371" y="328"/>
                  </a:lnTo>
                  <a:lnTo>
                    <a:pt x="2462" y="1624"/>
                  </a:lnTo>
                  <a:lnTo>
                    <a:pt x="2971" y="1624"/>
                  </a:lnTo>
                  <a:lnTo>
                    <a:pt x="3012" y="90"/>
                  </a:lnTo>
                  <a:lnTo>
                    <a:pt x="2775" y="70"/>
                  </a:lnTo>
                  <a:lnTo>
                    <a:pt x="2733" y="0"/>
                  </a:lnTo>
                  <a:lnTo>
                    <a:pt x="0" y="0"/>
                  </a:lnTo>
                  <a:lnTo>
                    <a:pt x="0" y="258"/>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09" name="Freeform 89"/>
            <p:cNvSpPr>
              <a:spLocks noChangeAspect="1"/>
            </p:cNvSpPr>
            <p:nvPr/>
          </p:nvSpPr>
          <p:spPr bwMode="auto">
            <a:xfrm>
              <a:off x="1051" y="3886"/>
              <a:ext cx="439" cy="384"/>
            </a:xfrm>
            <a:custGeom>
              <a:avLst/>
              <a:gdLst/>
              <a:ahLst/>
              <a:cxnLst>
                <a:cxn ang="0">
                  <a:pos x="0" y="126"/>
                </a:cxn>
                <a:cxn ang="0">
                  <a:pos x="168" y="307"/>
                </a:cxn>
                <a:cxn ang="0">
                  <a:pos x="238" y="1534"/>
                </a:cxn>
                <a:cxn ang="0">
                  <a:pos x="641" y="1534"/>
                </a:cxn>
                <a:cxn ang="0">
                  <a:pos x="781" y="168"/>
                </a:cxn>
                <a:cxn ang="0">
                  <a:pos x="907" y="168"/>
                </a:cxn>
                <a:cxn ang="0">
                  <a:pos x="997" y="1534"/>
                </a:cxn>
                <a:cxn ang="0">
                  <a:pos x="1354" y="1534"/>
                </a:cxn>
                <a:cxn ang="0">
                  <a:pos x="1451" y="216"/>
                </a:cxn>
                <a:cxn ang="0">
                  <a:pos x="1757" y="0"/>
                </a:cxn>
                <a:cxn ang="0">
                  <a:pos x="0" y="0"/>
                </a:cxn>
                <a:cxn ang="0">
                  <a:pos x="0" y="126"/>
                </a:cxn>
              </a:cxnLst>
              <a:rect l="0" t="0" r="r" b="b"/>
              <a:pathLst>
                <a:path w="1757" h="1534">
                  <a:moveTo>
                    <a:pt x="0" y="126"/>
                  </a:moveTo>
                  <a:lnTo>
                    <a:pt x="168" y="307"/>
                  </a:lnTo>
                  <a:lnTo>
                    <a:pt x="238" y="1534"/>
                  </a:lnTo>
                  <a:lnTo>
                    <a:pt x="641" y="1534"/>
                  </a:lnTo>
                  <a:lnTo>
                    <a:pt x="781" y="168"/>
                  </a:lnTo>
                  <a:lnTo>
                    <a:pt x="907" y="168"/>
                  </a:lnTo>
                  <a:lnTo>
                    <a:pt x="997" y="1534"/>
                  </a:lnTo>
                  <a:lnTo>
                    <a:pt x="1354" y="1534"/>
                  </a:lnTo>
                  <a:lnTo>
                    <a:pt x="1451" y="216"/>
                  </a:lnTo>
                  <a:lnTo>
                    <a:pt x="1757" y="0"/>
                  </a:lnTo>
                  <a:lnTo>
                    <a:pt x="0" y="0"/>
                  </a:lnTo>
                  <a:lnTo>
                    <a:pt x="0" y="126"/>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10" name="Freeform 90"/>
            <p:cNvSpPr>
              <a:spLocks noChangeAspect="1"/>
            </p:cNvSpPr>
            <p:nvPr/>
          </p:nvSpPr>
          <p:spPr bwMode="auto">
            <a:xfrm>
              <a:off x="1598" y="3870"/>
              <a:ext cx="1485" cy="400"/>
            </a:xfrm>
            <a:custGeom>
              <a:avLst/>
              <a:gdLst/>
              <a:ahLst/>
              <a:cxnLst>
                <a:cxn ang="0">
                  <a:pos x="0" y="63"/>
                </a:cxn>
                <a:cxn ang="0">
                  <a:pos x="0" y="259"/>
                </a:cxn>
                <a:cxn ang="0">
                  <a:pos x="969" y="259"/>
                </a:cxn>
                <a:cxn ang="0">
                  <a:pos x="969" y="1597"/>
                </a:cxn>
                <a:cxn ang="0">
                  <a:pos x="1394" y="1597"/>
                </a:cxn>
                <a:cxn ang="0">
                  <a:pos x="1485" y="279"/>
                </a:cxn>
                <a:cxn ang="0">
                  <a:pos x="1631" y="259"/>
                </a:cxn>
                <a:cxn ang="0">
                  <a:pos x="1743" y="1597"/>
                </a:cxn>
                <a:cxn ang="0">
                  <a:pos x="2148" y="1597"/>
                </a:cxn>
                <a:cxn ang="0">
                  <a:pos x="2224" y="279"/>
                </a:cxn>
                <a:cxn ang="0">
                  <a:pos x="2364" y="231"/>
                </a:cxn>
                <a:cxn ang="0">
                  <a:pos x="2482" y="1597"/>
                </a:cxn>
                <a:cxn ang="0">
                  <a:pos x="2699" y="1597"/>
                </a:cxn>
                <a:cxn ang="0">
                  <a:pos x="2893" y="1290"/>
                </a:cxn>
                <a:cxn ang="0">
                  <a:pos x="3005" y="279"/>
                </a:cxn>
                <a:cxn ang="0">
                  <a:pos x="3151" y="231"/>
                </a:cxn>
                <a:cxn ang="0">
                  <a:pos x="3242" y="1597"/>
                </a:cxn>
                <a:cxn ang="0">
                  <a:pos x="3577" y="1597"/>
                </a:cxn>
                <a:cxn ang="0">
                  <a:pos x="3577" y="350"/>
                </a:cxn>
                <a:cxn ang="0">
                  <a:pos x="3737" y="301"/>
                </a:cxn>
                <a:cxn ang="0">
                  <a:pos x="3793" y="1597"/>
                </a:cxn>
                <a:cxn ang="0">
                  <a:pos x="4267" y="1597"/>
                </a:cxn>
                <a:cxn ang="0">
                  <a:pos x="4310" y="301"/>
                </a:cxn>
                <a:cxn ang="0">
                  <a:pos x="4476" y="301"/>
                </a:cxn>
                <a:cxn ang="0">
                  <a:pos x="4524" y="1597"/>
                </a:cxn>
                <a:cxn ang="0">
                  <a:pos x="4951" y="1597"/>
                </a:cxn>
                <a:cxn ang="0">
                  <a:pos x="5117" y="279"/>
                </a:cxn>
                <a:cxn ang="0">
                  <a:pos x="5257" y="1597"/>
                </a:cxn>
                <a:cxn ang="0">
                  <a:pos x="5592" y="1597"/>
                </a:cxn>
                <a:cxn ang="0">
                  <a:pos x="5592" y="893"/>
                </a:cxn>
                <a:cxn ang="0">
                  <a:pos x="5683" y="1033"/>
                </a:cxn>
                <a:cxn ang="0">
                  <a:pos x="5780" y="1549"/>
                </a:cxn>
                <a:cxn ang="0">
                  <a:pos x="5780" y="412"/>
                </a:cxn>
                <a:cxn ang="0">
                  <a:pos x="5941" y="301"/>
                </a:cxn>
                <a:cxn ang="0">
                  <a:pos x="5851" y="140"/>
                </a:cxn>
                <a:cxn ang="0">
                  <a:pos x="5139" y="140"/>
                </a:cxn>
                <a:cxn ang="0">
                  <a:pos x="4755" y="0"/>
                </a:cxn>
                <a:cxn ang="0">
                  <a:pos x="3473" y="0"/>
                </a:cxn>
                <a:cxn ang="0">
                  <a:pos x="3473" y="63"/>
                </a:cxn>
                <a:cxn ang="0">
                  <a:pos x="14" y="63"/>
                </a:cxn>
                <a:cxn ang="0">
                  <a:pos x="0" y="63"/>
                </a:cxn>
              </a:cxnLst>
              <a:rect l="0" t="0" r="r" b="b"/>
              <a:pathLst>
                <a:path w="5941" h="1597">
                  <a:moveTo>
                    <a:pt x="0" y="63"/>
                  </a:moveTo>
                  <a:lnTo>
                    <a:pt x="0" y="259"/>
                  </a:lnTo>
                  <a:lnTo>
                    <a:pt x="969" y="259"/>
                  </a:lnTo>
                  <a:lnTo>
                    <a:pt x="969" y="1597"/>
                  </a:lnTo>
                  <a:lnTo>
                    <a:pt x="1394" y="1597"/>
                  </a:lnTo>
                  <a:lnTo>
                    <a:pt x="1485" y="279"/>
                  </a:lnTo>
                  <a:lnTo>
                    <a:pt x="1631" y="259"/>
                  </a:lnTo>
                  <a:lnTo>
                    <a:pt x="1743" y="1597"/>
                  </a:lnTo>
                  <a:lnTo>
                    <a:pt x="2148" y="1597"/>
                  </a:lnTo>
                  <a:lnTo>
                    <a:pt x="2224" y="279"/>
                  </a:lnTo>
                  <a:lnTo>
                    <a:pt x="2364" y="231"/>
                  </a:lnTo>
                  <a:lnTo>
                    <a:pt x="2482" y="1597"/>
                  </a:lnTo>
                  <a:lnTo>
                    <a:pt x="2699" y="1597"/>
                  </a:lnTo>
                  <a:lnTo>
                    <a:pt x="2893" y="1290"/>
                  </a:lnTo>
                  <a:lnTo>
                    <a:pt x="3005" y="279"/>
                  </a:lnTo>
                  <a:lnTo>
                    <a:pt x="3151" y="231"/>
                  </a:lnTo>
                  <a:lnTo>
                    <a:pt x="3242" y="1597"/>
                  </a:lnTo>
                  <a:lnTo>
                    <a:pt x="3577" y="1597"/>
                  </a:lnTo>
                  <a:lnTo>
                    <a:pt x="3577" y="350"/>
                  </a:lnTo>
                  <a:lnTo>
                    <a:pt x="3737" y="301"/>
                  </a:lnTo>
                  <a:lnTo>
                    <a:pt x="3793" y="1597"/>
                  </a:lnTo>
                  <a:lnTo>
                    <a:pt x="4267" y="1597"/>
                  </a:lnTo>
                  <a:lnTo>
                    <a:pt x="4310" y="301"/>
                  </a:lnTo>
                  <a:lnTo>
                    <a:pt x="4476" y="301"/>
                  </a:lnTo>
                  <a:lnTo>
                    <a:pt x="4524" y="1597"/>
                  </a:lnTo>
                  <a:lnTo>
                    <a:pt x="4951" y="1597"/>
                  </a:lnTo>
                  <a:lnTo>
                    <a:pt x="5117" y="279"/>
                  </a:lnTo>
                  <a:lnTo>
                    <a:pt x="5257" y="1597"/>
                  </a:lnTo>
                  <a:lnTo>
                    <a:pt x="5592" y="1597"/>
                  </a:lnTo>
                  <a:lnTo>
                    <a:pt x="5592" y="893"/>
                  </a:lnTo>
                  <a:lnTo>
                    <a:pt x="5683" y="1033"/>
                  </a:lnTo>
                  <a:lnTo>
                    <a:pt x="5780" y="1549"/>
                  </a:lnTo>
                  <a:lnTo>
                    <a:pt x="5780" y="412"/>
                  </a:lnTo>
                  <a:lnTo>
                    <a:pt x="5941" y="301"/>
                  </a:lnTo>
                  <a:lnTo>
                    <a:pt x="5851" y="140"/>
                  </a:lnTo>
                  <a:lnTo>
                    <a:pt x="5139" y="140"/>
                  </a:lnTo>
                  <a:lnTo>
                    <a:pt x="4755" y="0"/>
                  </a:lnTo>
                  <a:lnTo>
                    <a:pt x="3473" y="0"/>
                  </a:lnTo>
                  <a:lnTo>
                    <a:pt x="3473" y="63"/>
                  </a:lnTo>
                  <a:lnTo>
                    <a:pt x="14" y="63"/>
                  </a:lnTo>
                  <a:lnTo>
                    <a:pt x="0" y="6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11" name="Freeform 91"/>
            <p:cNvSpPr>
              <a:spLocks noChangeAspect="1"/>
            </p:cNvSpPr>
            <p:nvPr/>
          </p:nvSpPr>
          <p:spPr bwMode="auto">
            <a:xfrm>
              <a:off x="1364" y="3710"/>
              <a:ext cx="171" cy="40"/>
            </a:xfrm>
            <a:custGeom>
              <a:avLst/>
              <a:gdLst/>
              <a:ahLst/>
              <a:cxnLst>
                <a:cxn ang="0">
                  <a:pos x="0" y="161"/>
                </a:cxn>
                <a:cxn ang="0">
                  <a:pos x="104" y="91"/>
                </a:cxn>
                <a:cxn ang="0">
                  <a:pos x="328" y="91"/>
                </a:cxn>
                <a:cxn ang="0">
                  <a:pos x="446" y="0"/>
                </a:cxn>
                <a:cxn ang="0">
                  <a:pos x="684" y="85"/>
                </a:cxn>
                <a:cxn ang="0">
                  <a:pos x="655" y="119"/>
                </a:cxn>
                <a:cxn ang="0">
                  <a:pos x="474" y="105"/>
                </a:cxn>
                <a:cxn ang="0">
                  <a:pos x="397" y="161"/>
                </a:cxn>
                <a:cxn ang="0">
                  <a:pos x="0" y="161"/>
                </a:cxn>
              </a:cxnLst>
              <a:rect l="0" t="0" r="r" b="b"/>
              <a:pathLst>
                <a:path w="684" h="161">
                  <a:moveTo>
                    <a:pt x="0" y="161"/>
                  </a:moveTo>
                  <a:lnTo>
                    <a:pt x="104" y="91"/>
                  </a:lnTo>
                  <a:lnTo>
                    <a:pt x="328" y="91"/>
                  </a:lnTo>
                  <a:lnTo>
                    <a:pt x="446" y="0"/>
                  </a:lnTo>
                  <a:lnTo>
                    <a:pt x="684" y="85"/>
                  </a:lnTo>
                  <a:lnTo>
                    <a:pt x="655" y="119"/>
                  </a:lnTo>
                  <a:lnTo>
                    <a:pt x="474" y="105"/>
                  </a:lnTo>
                  <a:lnTo>
                    <a:pt x="397" y="161"/>
                  </a:lnTo>
                  <a:lnTo>
                    <a:pt x="0" y="161"/>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12" name="Freeform 92"/>
            <p:cNvSpPr>
              <a:spLocks noChangeAspect="1"/>
            </p:cNvSpPr>
            <p:nvPr/>
          </p:nvSpPr>
          <p:spPr bwMode="auto">
            <a:xfrm>
              <a:off x="1509" y="3494"/>
              <a:ext cx="286" cy="249"/>
            </a:xfrm>
            <a:custGeom>
              <a:avLst/>
              <a:gdLst/>
              <a:ahLst/>
              <a:cxnLst>
                <a:cxn ang="0">
                  <a:pos x="0" y="412"/>
                </a:cxn>
                <a:cxn ang="0">
                  <a:pos x="251" y="399"/>
                </a:cxn>
                <a:cxn ang="0">
                  <a:pos x="264" y="517"/>
                </a:cxn>
                <a:cxn ang="0">
                  <a:pos x="452" y="635"/>
                </a:cxn>
                <a:cxn ang="0">
                  <a:pos x="452" y="740"/>
                </a:cxn>
                <a:cxn ang="0">
                  <a:pos x="410" y="782"/>
                </a:cxn>
                <a:cxn ang="0">
                  <a:pos x="410" y="649"/>
                </a:cxn>
                <a:cxn ang="0">
                  <a:pos x="278" y="677"/>
                </a:cxn>
                <a:cxn ang="0">
                  <a:pos x="286" y="747"/>
                </a:cxn>
                <a:cxn ang="0">
                  <a:pos x="153" y="865"/>
                </a:cxn>
                <a:cxn ang="0">
                  <a:pos x="195" y="998"/>
                </a:cxn>
                <a:cxn ang="0">
                  <a:pos x="536" y="935"/>
                </a:cxn>
                <a:cxn ang="0">
                  <a:pos x="578" y="789"/>
                </a:cxn>
                <a:cxn ang="0">
                  <a:pos x="1080" y="774"/>
                </a:cxn>
                <a:cxn ang="0">
                  <a:pos x="1115" y="614"/>
                </a:cxn>
                <a:cxn ang="0">
                  <a:pos x="968" y="538"/>
                </a:cxn>
                <a:cxn ang="0">
                  <a:pos x="842" y="635"/>
                </a:cxn>
                <a:cxn ang="0">
                  <a:pos x="599" y="614"/>
                </a:cxn>
                <a:cxn ang="0">
                  <a:pos x="550" y="392"/>
                </a:cxn>
                <a:cxn ang="0">
                  <a:pos x="641" y="217"/>
                </a:cxn>
                <a:cxn ang="0">
                  <a:pos x="822" y="412"/>
                </a:cxn>
                <a:cxn ang="0">
                  <a:pos x="1143" y="140"/>
                </a:cxn>
                <a:cxn ang="0">
                  <a:pos x="878" y="0"/>
                </a:cxn>
                <a:cxn ang="0">
                  <a:pos x="0" y="412"/>
                </a:cxn>
              </a:cxnLst>
              <a:rect l="0" t="0" r="r" b="b"/>
              <a:pathLst>
                <a:path w="1143" h="998">
                  <a:moveTo>
                    <a:pt x="0" y="412"/>
                  </a:moveTo>
                  <a:lnTo>
                    <a:pt x="251" y="399"/>
                  </a:lnTo>
                  <a:lnTo>
                    <a:pt x="264" y="517"/>
                  </a:lnTo>
                  <a:lnTo>
                    <a:pt x="452" y="635"/>
                  </a:lnTo>
                  <a:lnTo>
                    <a:pt x="452" y="740"/>
                  </a:lnTo>
                  <a:lnTo>
                    <a:pt x="410" y="782"/>
                  </a:lnTo>
                  <a:lnTo>
                    <a:pt x="410" y="649"/>
                  </a:lnTo>
                  <a:lnTo>
                    <a:pt x="278" y="677"/>
                  </a:lnTo>
                  <a:lnTo>
                    <a:pt x="286" y="747"/>
                  </a:lnTo>
                  <a:lnTo>
                    <a:pt x="153" y="865"/>
                  </a:lnTo>
                  <a:lnTo>
                    <a:pt x="195" y="998"/>
                  </a:lnTo>
                  <a:lnTo>
                    <a:pt x="536" y="935"/>
                  </a:lnTo>
                  <a:lnTo>
                    <a:pt x="578" y="789"/>
                  </a:lnTo>
                  <a:lnTo>
                    <a:pt x="1080" y="774"/>
                  </a:lnTo>
                  <a:lnTo>
                    <a:pt x="1115" y="614"/>
                  </a:lnTo>
                  <a:lnTo>
                    <a:pt x="968" y="538"/>
                  </a:lnTo>
                  <a:lnTo>
                    <a:pt x="842" y="635"/>
                  </a:lnTo>
                  <a:lnTo>
                    <a:pt x="599" y="614"/>
                  </a:lnTo>
                  <a:lnTo>
                    <a:pt x="550" y="392"/>
                  </a:lnTo>
                  <a:lnTo>
                    <a:pt x="641" y="217"/>
                  </a:lnTo>
                  <a:lnTo>
                    <a:pt x="822" y="412"/>
                  </a:lnTo>
                  <a:lnTo>
                    <a:pt x="1143" y="140"/>
                  </a:lnTo>
                  <a:lnTo>
                    <a:pt x="878" y="0"/>
                  </a:lnTo>
                  <a:lnTo>
                    <a:pt x="0" y="412"/>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13" name="Freeform 93"/>
            <p:cNvSpPr>
              <a:spLocks noChangeAspect="1"/>
            </p:cNvSpPr>
            <p:nvPr/>
          </p:nvSpPr>
          <p:spPr bwMode="auto">
            <a:xfrm>
              <a:off x="1650" y="3569"/>
              <a:ext cx="112" cy="97"/>
            </a:xfrm>
            <a:custGeom>
              <a:avLst/>
              <a:gdLst/>
              <a:ahLst/>
              <a:cxnLst>
                <a:cxn ang="0">
                  <a:pos x="245" y="21"/>
                </a:cxn>
                <a:cxn ang="0">
                  <a:pos x="78" y="132"/>
                </a:cxn>
                <a:cxn ang="0">
                  <a:pos x="0" y="390"/>
                </a:cxn>
                <a:cxn ang="0">
                  <a:pos x="224" y="376"/>
                </a:cxn>
                <a:cxn ang="0">
                  <a:pos x="294" y="181"/>
                </a:cxn>
                <a:cxn ang="0">
                  <a:pos x="336" y="348"/>
                </a:cxn>
                <a:cxn ang="0">
                  <a:pos x="448" y="300"/>
                </a:cxn>
                <a:cxn ang="0">
                  <a:pos x="371" y="0"/>
                </a:cxn>
                <a:cxn ang="0">
                  <a:pos x="245" y="21"/>
                </a:cxn>
              </a:cxnLst>
              <a:rect l="0" t="0" r="r" b="b"/>
              <a:pathLst>
                <a:path w="448" h="390">
                  <a:moveTo>
                    <a:pt x="245" y="21"/>
                  </a:moveTo>
                  <a:lnTo>
                    <a:pt x="78" y="132"/>
                  </a:lnTo>
                  <a:lnTo>
                    <a:pt x="0" y="390"/>
                  </a:lnTo>
                  <a:lnTo>
                    <a:pt x="224" y="376"/>
                  </a:lnTo>
                  <a:lnTo>
                    <a:pt x="294" y="181"/>
                  </a:lnTo>
                  <a:lnTo>
                    <a:pt x="336" y="348"/>
                  </a:lnTo>
                  <a:lnTo>
                    <a:pt x="448" y="300"/>
                  </a:lnTo>
                  <a:lnTo>
                    <a:pt x="371" y="0"/>
                  </a:lnTo>
                  <a:lnTo>
                    <a:pt x="245" y="21"/>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14" name="Freeform 94"/>
            <p:cNvSpPr>
              <a:spLocks noChangeAspect="1"/>
            </p:cNvSpPr>
            <p:nvPr/>
          </p:nvSpPr>
          <p:spPr bwMode="auto">
            <a:xfrm>
              <a:off x="1781" y="3524"/>
              <a:ext cx="270" cy="219"/>
            </a:xfrm>
            <a:custGeom>
              <a:avLst/>
              <a:gdLst/>
              <a:ahLst/>
              <a:cxnLst>
                <a:cxn ang="0">
                  <a:pos x="0" y="34"/>
                </a:cxn>
                <a:cxn ang="0">
                  <a:pos x="0" y="187"/>
                </a:cxn>
                <a:cxn ang="0">
                  <a:pos x="188" y="466"/>
                </a:cxn>
                <a:cxn ang="0">
                  <a:pos x="188" y="592"/>
                </a:cxn>
                <a:cxn ang="0">
                  <a:pos x="132" y="536"/>
                </a:cxn>
                <a:cxn ang="0">
                  <a:pos x="28" y="682"/>
                </a:cxn>
                <a:cxn ang="0">
                  <a:pos x="97" y="739"/>
                </a:cxn>
                <a:cxn ang="0">
                  <a:pos x="56" y="830"/>
                </a:cxn>
                <a:cxn ang="0">
                  <a:pos x="237" y="878"/>
                </a:cxn>
                <a:cxn ang="0">
                  <a:pos x="293" y="780"/>
                </a:cxn>
                <a:cxn ang="0">
                  <a:pos x="467" y="815"/>
                </a:cxn>
                <a:cxn ang="0">
                  <a:pos x="1067" y="864"/>
                </a:cxn>
                <a:cxn ang="0">
                  <a:pos x="1080" y="808"/>
                </a:cxn>
                <a:cxn ang="0">
                  <a:pos x="370" y="669"/>
                </a:cxn>
                <a:cxn ang="0">
                  <a:pos x="391" y="494"/>
                </a:cxn>
                <a:cxn ang="0">
                  <a:pos x="300" y="418"/>
                </a:cxn>
                <a:cxn ang="0">
                  <a:pos x="300" y="104"/>
                </a:cxn>
                <a:cxn ang="0">
                  <a:pos x="97" y="0"/>
                </a:cxn>
                <a:cxn ang="0">
                  <a:pos x="0" y="34"/>
                </a:cxn>
              </a:cxnLst>
              <a:rect l="0" t="0" r="r" b="b"/>
              <a:pathLst>
                <a:path w="1080" h="878">
                  <a:moveTo>
                    <a:pt x="0" y="34"/>
                  </a:moveTo>
                  <a:lnTo>
                    <a:pt x="0" y="187"/>
                  </a:lnTo>
                  <a:lnTo>
                    <a:pt x="188" y="466"/>
                  </a:lnTo>
                  <a:lnTo>
                    <a:pt x="188" y="592"/>
                  </a:lnTo>
                  <a:lnTo>
                    <a:pt x="132" y="536"/>
                  </a:lnTo>
                  <a:lnTo>
                    <a:pt x="28" y="682"/>
                  </a:lnTo>
                  <a:lnTo>
                    <a:pt x="97" y="739"/>
                  </a:lnTo>
                  <a:lnTo>
                    <a:pt x="56" y="830"/>
                  </a:lnTo>
                  <a:lnTo>
                    <a:pt x="237" y="878"/>
                  </a:lnTo>
                  <a:lnTo>
                    <a:pt x="293" y="780"/>
                  </a:lnTo>
                  <a:lnTo>
                    <a:pt x="467" y="815"/>
                  </a:lnTo>
                  <a:lnTo>
                    <a:pt x="1067" y="864"/>
                  </a:lnTo>
                  <a:lnTo>
                    <a:pt x="1080" y="808"/>
                  </a:lnTo>
                  <a:lnTo>
                    <a:pt x="370" y="669"/>
                  </a:lnTo>
                  <a:lnTo>
                    <a:pt x="391" y="494"/>
                  </a:lnTo>
                  <a:lnTo>
                    <a:pt x="300" y="418"/>
                  </a:lnTo>
                  <a:lnTo>
                    <a:pt x="300" y="104"/>
                  </a:lnTo>
                  <a:lnTo>
                    <a:pt x="97" y="0"/>
                  </a:lnTo>
                  <a:lnTo>
                    <a:pt x="0" y="34"/>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15" name="Freeform 95"/>
            <p:cNvSpPr>
              <a:spLocks noChangeAspect="1"/>
            </p:cNvSpPr>
            <p:nvPr/>
          </p:nvSpPr>
          <p:spPr bwMode="auto">
            <a:xfrm>
              <a:off x="1108" y="2122"/>
              <a:ext cx="19" cy="41"/>
            </a:xfrm>
            <a:custGeom>
              <a:avLst/>
              <a:gdLst/>
              <a:ahLst/>
              <a:cxnLst>
                <a:cxn ang="0">
                  <a:pos x="0" y="161"/>
                </a:cxn>
                <a:cxn ang="0">
                  <a:pos x="76" y="0"/>
                </a:cxn>
                <a:cxn ang="0">
                  <a:pos x="42" y="161"/>
                </a:cxn>
                <a:cxn ang="0">
                  <a:pos x="0" y="161"/>
                </a:cxn>
              </a:cxnLst>
              <a:rect l="0" t="0" r="r" b="b"/>
              <a:pathLst>
                <a:path w="76" h="161">
                  <a:moveTo>
                    <a:pt x="0" y="161"/>
                  </a:moveTo>
                  <a:lnTo>
                    <a:pt x="76" y="0"/>
                  </a:lnTo>
                  <a:lnTo>
                    <a:pt x="42" y="161"/>
                  </a:lnTo>
                  <a:lnTo>
                    <a:pt x="0" y="161"/>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16" name="Freeform 96"/>
            <p:cNvSpPr>
              <a:spLocks noChangeAspect="1"/>
            </p:cNvSpPr>
            <p:nvPr/>
          </p:nvSpPr>
          <p:spPr bwMode="auto">
            <a:xfrm>
              <a:off x="1174" y="2075"/>
              <a:ext cx="20" cy="65"/>
            </a:xfrm>
            <a:custGeom>
              <a:avLst/>
              <a:gdLst/>
              <a:ahLst/>
              <a:cxnLst>
                <a:cxn ang="0">
                  <a:pos x="0" y="258"/>
                </a:cxn>
                <a:cxn ang="0">
                  <a:pos x="14" y="147"/>
                </a:cxn>
                <a:cxn ang="0">
                  <a:pos x="78" y="0"/>
                </a:cxn>
                <a:cxn ang="0">
                  <a:pos x="78" y="132"/>
                </a:cxn>
                <a:cxn ang="0">
                  <a:pos x="35" y="223"/>
                </a:cxn>
                <a:cxn ang="0">
                  <a:pos x="0" y="258"/>
                </a:cxn>
              </a:cxnLst>
              <a:rect l="0" t="0" r="r" b="b"/>
              <a:pathLst>
                <a:path w="78" h="258">
                  <a:moveTo>
                    <a:pt x="0" y="258"/>
                  </a:moveTo>
                  <a:lnTo>
                    <a:pt x="14" y="147"/>
                  </a:lnTo>
                  <a:lnTo>
                    <a:pt x="78" y="0"/>
                  </a:lnTo>
                  <a:lnTo>
                    <a:pt x="78" y="132"/>
                  </a:lnTo>
                  <a:lnTo>
                    <a:pt x="35" y="223"/>
                  </a:lnTo>
                  <a:lnTo>
                    <a:pt x="0" y="258"/>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17" name="Freeform 97"/>
            <p:cNvSpPr>
              <a:spLocks noChangeAspect="1"/>
            </p:cNvSpPr>
            <p:nvPr/>
          </p:nvSpPr>
          <p:spPr bwMode="auto">
            <a:xfrm>
              <a:off x="1246" y="2051"/>
              <a:ext cx="24" cy="70"/>
            </a:xfrm>
            <a:custGeom>
              <a:avLst/>
              <a:gdLst/>
              <a:ahLst/>
              <a:cxnLst>
                <a:cxn ang="0">
                  <a:pos x="28" y="278"/>
                </a:cxn>
                <a:cxn ang="0">
                  <a:pos x="0" y="195"/>
                </a:cxn>
                <a:cxn ang="0">
                  <a:pos x="8" y="111"/>
                </a:cxn>
                <a:cxn ang="0">
                  <a:pos x="78" y="0"/>
                </a:cxn>
                <a:cxn ang="0">
                  <a:pos x="98" y="97"/>
                </a:cxn>
                <a:cxn ang="0">
                  <a:pos x="84" y="202"/>
                </a:cxn>
                <a:cxn ang="0">
                  <a:pos x="28" y="278"/>
                </a:cxn>
              </a:cxnLst>
              <a:rect l="0" t="0" r="r" b="b"/>
              <a:pathLst>
                <a:path w="98" h="278">
                  <a:moveTo>
                    <a:pt x="28" y="278"/>
                  </a:moveTo>
                  <a:lnTo>
                    <a:pt x="0" y="195"/>
                  </a:lnTo>
                  <a:lnTo>
                    <a:pt x="8" y="111"/>
                  </a:lnTo>
                  <a:lnTo>
                    <a:pt x="78" y="0"/>
                  </a:lnTo>
                  <a:lnTo>
                    <a:pt x="98" y="97"/>
                  </a:lnTo>
                  <a:lnTo>
                    <a:pt x="84" y="202"/>
                  </a:lnTo>
                  <a:lnTo>
                    <a:pt x="28" y="278"/>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18" name="Freeform 98"/>
            <p:cNvSpPr>
              <a:spLocks noChangeAspect="1"/>
            </p:cNvSpPr>
            <p:nvPr/>
          </p:nvSpPr>
          <p:spPr bwMode="auto">
            <a:xfrm>
              <a:off x="1331" y="2019"/>
              <a:ext cx="26" cy="89"/>
            </a:xfrm>
            <a:custGeom>
              <a:avLst/>
              <a:gdLst/>
              <a:ahLst/>
              <a:cxnLst>
                <a:cxn ang="0">
                  <a:pos x="21" y="355"/>
                </a:cxn>
                <a:cxn ang="0">
                  <a:pos x="0" y="237"/>
                </a:cxn>
                <a:cxn ang="0">
                  <a:pos x="21" y="91"/>
                </a:cxn>
                <a:cxn ang="0">
                  <a:pos x="84" y="0"/>
                </a:cxn>
                <a:cxn ang="0">
                  <a:pos x="105" y="132"/>
                </a:cxn>
                <a:cxn ang="0">
                  <a:pos x="70" y="286"/>
                </a:cxn>
                <a:cxn ang="0">
                  <a:pos x="21" y="355"/>
                </a:cxn>
              </a:cxnLst>
              <a:rect l="0" t="0" r="r" b="b"/>
              <a:pathLst>
                <a:path w="105" h="355">
                  <a:moveTo>
                    <a:pt x="21" y="355"/>
                  </a:moveTo>
                  <a:lnTo>
                    <a:pt x="0" y="237"/>
                  </a:lnTo>
                  <a:lnTo>
                    <a:pt x="21" y="91"/>
                  </a:lnTo>
                  <a:lnTo>
                    <a:pt x="84" y="0"/>
                  </a:lnTo>
                  <a:lnTo>
                    <a:pt x="105" y="132"/>
                  </a:lnTo>
                  <a:lnTo>
                    <a:pt x="70" y="286"/>
                  </a:lnTo>
                  <a:lnTo>
                    <a:pt x="21" y="355"/>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19" name="Freeform 99"/>
            <p:cNvSpPr>
              <a:spLocks noChangeAspect="1"/>
            </p:cNvSpPr>
            <p:nvPr/>
          </p:nvSpPr>
          <p:spPr bwMode="auto">
            <a:xfrm>
              <a:off x="1424" y="1981"/>
              <a:ext cx="28" cy="119"/>
            </a:xfrm>
            <a:custGeom>
              <a:avLst/>
              <a:gdLst/>
              <a:ahLst/>
              <a:cxnLst>
                <a:cxn ang="0">
                  <a:pos x="13" y="474"/>
                </a:cxn>
                <a:cxn ang="0">
                  <a:pos x="0" y="348"/>
                </a:cxn>
                <a:cxn ang="0">
                  <a:pos x="20" y="189"/>
                </a:cxn>
                <a:cxn ang="0">
                  <a:pos x="83" y="104"/>
                </a:cxn>
                <a:cxn ang="0">
                  <a:pos x="83" y="28"/>
                </a:cxn>
                <a:cxn ang="0">
                  <a:pos x="105" y="0"/>
                </a:cxn>
                <a:cxn ang="0">
                  <a:pos x="111" y="97"/>
                </a:cxn>
                <a:cxn ang="0">
                  <a:pos x="111" y="300"/>
                </a:cxn>
                <a:cxn ang="0">
                  <a:pos x="105" y="460"/>
                </a:cxn>
                <a:cxn ang="0">
                  <a:pos x="55" y="474"/>
                </a:cxn>
                <a:cxn ang="0">
                  <a:pos x="13" y="474"/>
                </a:cxn>
              </a:cxnLst>
              <a:rect l="0" t="0" r="r" b="b"/>
              <a:pathLst>
                <a:path w="111" h="474">
                  <a:moveTo>
                    <a:pt x="13" y="474"/>
                  </a:moveTo>
                  <a:lnTo>
                    <a:pt x="0" y="348"/>
                  </a:lnTo>
                  <a:lnTo>
                    <a:pt x="20" y="189"/>
                  </a:lnTo>
                  <a:lnTo>
                    <a:pt x="83" y="104"/>
                  </a:lnTo>
                  <a:lnTo>
                    <a:pt x="83" y="28"/>
                  </a:lnTo>
                  <a:lnTo>
                    <a:pt x="105" y="0"/>
                  </a:lnTo>
                  <a:lnTo>
                    <a:pt x="111" y="97"/>
                  </a:lnTo>
                  <a:lnTo>
                    <a:pt x="111" y="300"/>
                  </a:lnTo>
                  <a:lnTo>
                    <a:pt x="105" y="460"/>
                  </a:lnTo>
                  <a:lnTo>
                    <a:pt x="55" y="474"/>
                  </a:lnTo>
                  <a:lnTo>
                    <a:pt x="13" y="474"/>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20" name="Freeform 100"/>
            <p:cNvSpPr>
              <a:spLocks noChangeAspect="1"/>
            </p:cNvSpPr>
            <p:nvPr/>
          </p:nvSpPr>
          <p:spPr bwMode="auto">
            <a:xfrm>
              <a:off x="1424" y="2121"/>
              <a:ext cx="31" cy="13"/>
            </a:xfrm>
            <a:custGeom>
              <a:avLst/>
              <a:gdLst/>
              <a:ahLst/>
              <a:cxnLst>
                <a:cxn ang="0">
                  <a:pos x="125" y="0"/>
                </a:cxn>
                <a:cxn ang="0">
                  <a:pos x="0" y="56"/>
                </a:cxn>
                <a:cxn ang="0">
                  <a:pos x="91" y="56"/>
                </a:cxn>
                <a:cxn ang="0">
                  <a:pos x="125" y="22"/>
                </a:cxn>
                <a:cxn ang="0">
                  <a:pos x="125" y="0"/>
                </a:cxn>
              </a:cxnLst>
              <a:rect l="0" t="0" r="r" b="b"/>
              <a:pathLst>
                <a:path w="125" h="56">
                  <a:moveTo>
                    <a:pt x="125" y="0"/>
                  </a:moveTo>
                  <a:lnTo>
                    <a:pt x="0" y="56"/>
                  </a:lnTo>
                  <a:lnTo>
                    <a:pt x="91" y="56"/>
                  </a:lnTo>
                  <a:lnTo>
                    <a:pt x="125" y="22"/>
                  </a:lnTo>
                  <a:lnTo>
                    <a:pt x="125"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21" name="Freeform 101"/>
            <p:cNvSpPr>
              <a:spLocks noChangeAspect="1"/>
            </p:cNvSpPr>
            <p:nvPr/>
          </p:nvSpPr>
          <p:spPr bwMode="auto">
            <a:xfrm>
              <a:off x="1532" y="1969"/>
              <a:ext cx="31" cy="125"/>
            </a:xfrm>
            <a:custGeom>
              <a:avLst/>
              <a:gdLst/>
              <a:ahLst/>
              <a:cxnLst>
                <a:cxn ang="0">
                  <a:pos x="76" y="0"/>
                </a:cxn>
                <a:cxn ang="0">
                  <a:pos x="35" y="181"/>
                </a:cxn>
                <a:cxn ang="0">
                  <a:pos x="0" y="306"/>
                </a:cxn>
                <a:cxn ang="0">
                  <a:pos x="15" y="488"/>
                </a:cxn>
                <a:cxn ang="0">
                  <a:pos x="76" y="502"/>
                </a:cxn>
                <a:cxn ang="0">
                  <a:pos x="126" y="356"/>
                </a:cxn>
                <a:cxn ang="0">
                  <a:pos x="83" y="202"/>
                </a:cxn>
                <a:cxn ang="0">
                  <a:pos x="76" y="0"/>
                </a:cxn>
              </a:cxnLst>
              <a:rect l="0" t="0" r="r" b="b"/>
              <a:pathLst>
                <a:path w="126" h="502">
                  <a:moveTo>
                    <a:pt x="76" y="0"/>
                  </a:moveTo>
                  <a:lnTo>
                    <a:pt x="35" y="181"/>
                  </a:lnTo>
                  <a:lnTo>
                    <a:pt x="0" y="306"/>
                  </a:lnTo>
                  <a:lnTo>
                    <a:pt x="15" y="488"/>
                  </a:lnTo>
                  <a:lnTo>
                    <a:pt x="76" y="502"/>
                  </a:lnTo>
                  <a:lnTo>
                    <a:pt x="126" y="356"/>
                  </a:lnTo>
                  <a:lnTo>
                    <a:pt x="83" y="202"/>
                  </a:lnTo>
                  <a:lnTo>
                    <a:pt x="76"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22" name="Freeform 102"/>
            <p:cNvSpPr>
              <a:spLocks noChangeAspect="1"/>
            </p:cNvSpPr>
            <p:nvPr/>
          </p:nvSpPr>
          <p:spPr bwMode="auto">
            <a:xfrm>
              <a:off x="1535" y="2119"/>
              <a:ext cx="28" cy="49"/>
            </a:xfrm>
            <a:custGeom>
              <a:avLst/>
              <a:gdLst/>
              <a:ahLst/>
              <a:cxnLst>
                <a:cxn ang="0">
                  <a:pos x="48" y="0"/>
                </a:cxn>
                <a:cxn ang="0">
                  <a:pos x="0" y="6"/>
                </a:cxn>
                <a:cxn ang="0">
                  <a:pos x="48" y="48"/>
                </a:cxn>
                <a:cxn ang="0">
                  <a:pos x="13" y="194"/>
                </a:cxn>
                <a:cxn ang="0">
                  <a:pos x="34" y="194"/>
                </a:cxn>
                <a:cxn ang="0">
                  <a:pos x="111" y="6"/>
                </a:cxn>
                <a:cxn ang="0">
                  <a:pos x="48" y="0"/>
                </a:cxn>
              </a:cxnLst>
              <a:rect l="0" t="0" r="r" b="b"/>
              <a:pathLst>
                <a:path w="111" h="194">
                  <a:moveTo>
                    <a:pt x="48" y="0"/>
                  </a:moveTo>
                  <a:lnTo>
                    <a:pt x="0" y="6"/>
                  </a:lnTo>
                  <a:lnTo>
                    <a:pt x="48" y="48"/>
                  </a:lnTo>
                  <a:lnTo>
                    <a:pt x="13" y="194"/>
                  </a:lnTo>
                  <a:lnTo>
                    <a:pt x="34" y="194"/>
                  </a:lnTo>
                  <a:lnTo>
                    <a:pt x="111" y="6"/>
                  </a:lnTo>
                  <a:lnTo>
                    <a:pt x="48"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23" name="Freeform 103"/>
            <p:cNvSpPr>
              <a:spLocks noChangeAspect="1"/>
            </p:cNvSpPr>
            <p:nvPr/>
          </p:nvSpPr>
          <p:spPr bwMode="auto">
            <a:xfrm>
              <a:off x="1643" y="1981"/>
              <a:ext cx="19" cy="110"/>
            </a:xfrm>
            <a:custGeom>
              <a:avLst/>
              <a:gdLst/>
              <a:ahLst/>
              <a:cxnLst>
                <a:cxn ang="0">
                  <a:pos x="42" y="0"/>
                </a:cxn>
                <a:cxn ang="0">
                  <a:pos x="14" y="49"/>
                </a:cxn>
                <a:cxn ang="0">
                  <a:pos x="27" y="97"/>
                </a:cxn>
                <a:cxn ang="0">
                  <a:pos x="0" y="257"/>
                </a:cxn>
                <a:cxn ang="0">
                  <a:pos x="0" y="411"/>
                </a:cxn>
                <a:cxn ang="0">
                  <a:pos x="63" y="439"/>
                </a:cxn>
                <a:cxn ang="0">
                  <a:pos x="77" y="335"/>
                </a:cxn>
                <a:cxn ang="0">
                  <a:pos x="77" y="63"/>
                </a:cxn>
                <a:cxn ang="0">
                  <a:pos x="42" y="0"/>
                </a:cxn>
              </a:cxnLst>
              <a:rect l="0" t="0" r="r" b="b"/>
              <a:pathLst>
                <a:path w="77" h="439">
                  <a:moveTo>
                    <a:pt x="42" y="0"/>
                  </a:moveTo>
                  <a:lnTo>
                    <a:pt x="14" y="49"/>
                  </a:lnTo>
                  <a:lnTo>
                    <a:pt x="27" y="97"/>
                  </a:lnTo>
                  <a:lnTo>
                    <a:pt x="0" y="257"/>
                  </a:lnTo>
                  <a:lnTo>
                    <a:pt x="0" y="411"/>
                  </a:lnTo>
                  <a:lnTo>
                    <a:pt x="63" y="439"/>
                  </a:lnTo>
                  <a:lnTo>
                    <a:pt x="77" y="335"/>
                  </a:lnTo>
                  <a:lnTo>
                    <a:pt x="77" y="63"/>
                  </a:lnTo>
                  <a:lnTo>
                    <a:pt x="42"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24" name="Freeform 104"/>
            <p:cNvSpPr>
              <a:spLocks noChangeAspect="1"/>
            </p:cNvSpPr>
            <p:nvPr/>
          </p:nvSpPr>
          <p:spPr bwMode="auto">
            <a:xfrm>
              <a:off x="1738" y="1994"/>
              <a:ext cx="31" cy="106"/>
            </a:xfrm>
            <a:custGeom>
              <a:avLst/>
              <a:gdLst/>
              <a:ahLst/>
              <a:cxnLst>
                <a:cxn ang="0">
                  <a:pos x="70" y="0"/>
                </a:cxn>
                <a:cxn ang="0">
                  <a:pos x="70" y="97"/>
                </a:cxn>
                <a:cxn ang="0">
                  <a:pos x="0" y="271"/>
                </a:cxn>
                <a:cxn ang="0">
                  <a:pos x="70" y="425"/>
                </a:cxn>
                <a:cxn ang="0">
                  <a:pos x="112" y="362"/>
                </a:cxn>
                <a:cxn ang="0">
                  <a:pos x="125" y="208"/>
                </a:cxn>
                <a:cxn ang="0">
                  <a:pos x="70" y="0"/>
                </a:cxn>
              </a:cxnLst>
              <a:rect l="0" t="0" r="r" b="b"/>
              <a:pathLst>
                <a:path w="125" h="425">
                  <a:moveTo>
                    <a:pt x="70" y="0"/>
                  </a:moveTo>
                  <a:lnTo>
                    <a:pt x="70" y="97"/>
                  </a:lnTo>
                  <a:lnTo>
                    <a:pt x="0" y="271"/>
                  </a:lnTo>
                  <a:lnTo>
                    <a:pt x="70" y="425"/>
                  </a:lnTo>
                  <a:lnTo>
                    <a:pt x="112" y="362"/>
                  </a:lnTo>
                  <a:lnTo>
                    <a:pt x="125" y="208"/>
                  </a:lnTo>
                  <a:lnTo>
                    <a:pt x="7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25" name="Freeform 105"/>
            <p:cNvSpPr>
              <a:spLocks noChangeAspect="1"/>
            </p:cNvSpPr>
            <p:nvPr/>
          </p:nvSpPr>
          <p:spPr bwMode="auto">
            <a:xfrm>
              <a:off x="1842" y="2018"/>
              <a:ext cx="31" cy="87"/>
            </a:xfrm>
            <a:custGeom>
              <a:avLst/>
              <a:gdLst/>
              <a:ahLst/>
              <a:cxnLst>
                <a:cxn ang="0">
                  <a:pos x="28" y="0"/>
                </a:cxn>
                <a:cxn ang="0">
                  <a:pos x="0" y="314"/>
                </a:cxn>
                <a:cxn ang="0">
                  <a:pos x="126" y="349"/>
                </a:cxn>
                <a:cxn ang="0">
                  <a:pos x="28" y="0"/>
                </a:cxn>
              </a:cxnLst>
              <a:rect l="0" t="0" r="r" b="b"/>
              <a:pathLst>
                <a:path w="126" h="349">
                  <a:moveTo>
                    <a:pt x="28" y="0"/>
                  </a:moveTo>
                  <a:lnTo>
                    <a:pt x="0" y="314"/>
                  </a:lnTo>
                  <a:lnTo>
                    <a:pt x="126" y="349"/>
                  </a:lnTo>
                  <a:lnTo>
                    <a:pt x="28"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26" name="Freeform 106"/>
            <p:cNvSpPr>
              <a:spLocks noChangeAspect="1"/>
            </p:cNvSpPr>
            <p:nvPr/>
          </p:nvSpPr>
          <p:spPr bwMode="auto">
            <a:xfrm>
              <a:off x="1939" y="2035"/>
              <a:ext cx="20" cy="91"/>
            </a:xfrm>
            <a:custGeom>
              <a:avLst/>
              <a:gdLst/>
              <a:ahLst/>
              <a:cxnLst>
                <a:cxn ang="0">
                  <a:pos x="8" y="0"/>
                </a:cxn>
                <a:cxn ang="0">
                  <a:pos x="0" y="335"/>
                </a:cxn>
                <a:cxn ang="0">
                  <a:pos x="49" y="363"/>
                </a:cxn>
                <a:cxn ang="0">
                  <a:pos x="78" y="307"/>
                </a:cxn>
                <a:cxn ang="0">
                  <a:pos x="8" y="0"/>
                </a:cxn>
              </a:cxnLst>
              <a:rect l="0" t="0" r="r" b="b"/>
              <a:pathLst>
                <a:path w="78" h="363">
                  <a:moveTo>
                    <a:pt x="8" y="0"/>
                  </a:moveTo>
                  <a:lnTo>
                    <a:pt x="0" y="335"/>
                  </a:lnTo>
                  <a:lnTo>
                    <a:pt x="49" y="363"/>
                  </a:lnTo>
                  <a:lnTo>
                    <a:pt x="78" y="307"/>
                  </a:lnTo>
                  <a:lnTo>
                    <a:pt x="8"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27" name="Freeform 107"/>
            <p:cNvSpPr>
              <a:spLocks noChangeAspect="1"/>
            </p:cNvSpPr>
            <p:nvPr/>
          </p:nvSpPr>
          <p:spPr bwMode="auto">
            <a:xfrm>
              <a:off x="2018" y="2084"/>
              <a:ext cx="19" cy="56"/>
            </a:xfrm>
            <a:custGeom>
              <a:avLst/>
              <a:gdLst/>
              <a:ahLst/>
              <a:cxnLst>
                <a:cxn ang="0">
                  <a:pos x="13" y="0"/>
                </a:cxn>
                <a:cxn ang="0">
                  <a:pos x="0" y="140"/>
                </a:cxn>
                <a:cxn ang="0">
                  <a:pos x="76" y="223"/>
                </a:cxn>
                <a:cxn ang="0">
                  <a:pos x="48" y="112"/>
                </a:cxn>
                <a:cxn ang="0">
                  <a:pos x="13" y="0"/>
                </a:cxn>
              </a:cxnLst>
              <a:rect l="0" t="0" r="r" b="b"/>
              <a:pathLst>
                <a:path w="76" h="223">
                  <a:moveTo>
                    <a:pt x="13" y="0"/>
                  </a:moveTo>
                  <a:lnTo>
                    <a:pt x="0" y="140"/>
                  </a:lnTo>
                  <a:lnTo>
                    <a:pt x="76" y="223"/>
                  </a:lnTo>
                  <a:lnTo>
                    <a:pt x="48" y="112"/>
                  </a:lnTo>
                  <a:lnTo>
                    <a:pt x="13"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28" name="Freeform 108"/>
            <p:cNvSpPr>
              <a:spLocks noChangeAspect="1"/>
            </p:cNvSpPr>
            <p:nvPr/>
          </p:nvSpPr>
          <p:spPr bwMode="auto">
            <a:xfrm>
              <a:off x="991" y="2340"/>
              <a:ext cx="100" cy="93"/>
            </a:xfrm>
            <a:custGeom>
              <a:avLst/>
              <a:gdLst/>
              <a:ahLst/>
              <a:cxnLst>
                <a:cxn ang="0">
                  <a:pos x="43" y="153"/>
                </a:cxn>
                <a:cxn ang="0">
                  <a:pos x="0" y="286"/>
                </a:cxn>
                <a:cxn ang="0">
                  <a:pos x="139" y="370"/>
                </a:cxn>
                <a:cxn ang="0">
                  <a:pos x="272" y="286"/>
                </a:cxn>
                <a:cxn ang="0">
                  <a:pos x="398" y="279"/>
                </a:cxn>
                <a:cxn ang="0">
                  <a:pos x="342" y="0"/>
                </a:cxn>
                <a:cxn ang="0">
                  <a:pos x="251" y="0"/>
                </a:cxn>
                <a:cxn ang="0">
                  <a:pos x="217" y="91"/>
                </a:cxn>
                <a:cxn ang="0">
                  <a:pos x="259" y="209"/>
                </a:cxn>
                <a:cxn ang="0">
                  <a:pos x="139" y="259"/>
                </a:cxn>
                <a:cxn ang="0">
                  <a:pos x="154" y="174"/>
                </a:cxn>
                <a:cxn ang="0">
                  <a:pos x="98" y="153"/>
                </a:cxn>
                <a:cxn ang="0">
                  <a:pos x="43" y="153"/>
                </a:cxn>
              </a:cxnLst>
              <a:rect l="0" t="0" r="r" b="b"/>
              <a:pathLst>
                <a:path w="398" h="370">
                  <a:moveTo>
                    <a:pt x="43" y="153"/>
                  </a:moveTo>
                  <a:lnTo>
                    <a:pt x="0" y="286"/>
                  </a:lnTo>
                  <a:lnTo>
                    <a:pt x="139" y="370"/>
                  </a:lnTo>
                  <a:lnTo>
                    <a:pt x="272" y="286"/>
                  </a:lnTo>
                  <a:lnTo>
                    <a:pt x="398" y="279"/>
                  </a:lnTo>
                  <a:lnTo>
                    <a:pt x="342" y="0"/>
                  </a:lnTo>
                  <a:lnTo>
                    <a:pt x="251" y="0"/>
                  </a:lnTo>
                  <a:lnTo>
                    <a:pt x="217" y="91"/>
                  </a:lnTo>
                  <a:lnTo>
                    <a:pt x="259" y="209"/>
                  </a:lnTo>
                  <a:lnTo>
                    <a:pt x="139" y="259"/>
                  </a:lnTo>
                  <a:lnTo>
                    <a:pt x="154" y="174"/>
                  </a:lnTo>
                  <a:lnTo>
                    <a:pt x="98" y="153"/>
                  </a:lnTo>
                  <a:lnTo>
                    <a:pt x="43" y="15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29" name="Freeform 109"/>
            <p:cNvSpPr>
              <a:spLocks noChangeAspect="1"/>
            </p:cNvSpPr>
            <p:nvPr/>
          </p:nvSpPr>
          <p:spPr bwMode="auto">
            <a:xfrm>
              <a:off x="1127" y="2286"/>
              <a:ext cx="164" cy="84"/>
            </a:xfrm>
            <a:custGeom>
              <a:avLst/>
              <a:gdLst/>
              <a:ahLst/>
              <a:cxnLst>
                <a:cxn ang="0">
                  <a:pos x="84" y="98"/>
                </a:cxn>
                <a:cxn ang="0">
                  <a:pos x="0" y="202"/>
                </a:cxn>
                <a:cxn ang="0">
                  <a:pos x="70" y="216"/>
                </a:cxn>
                <a:cxn ang="0">
                  <a:pos x="70" y="292"/>
                </a:cxn>
                <a:cxn ang="0">
                  <a:pos x="188" y="223"/>
                </a:cxn>
                <a:cxn ang="0">
                  <a:pos x="273" y="146"/>
                </a:cxn>
                <a:cxn ang="0">
                  <a:pos x="460" y="98"/>
                </a:cxn>
                <a:cxn ang="0">
                  <a:pos x="460" y="335"/>
                </a:cxn>
                <a:cxn ang="0">
                  <a:pos x="552" y="216"/>
                </a:cxn>
                <a:cxn ang="0">
                  <a:pos x="656" y="216"/>
                </a:cxn>
                <a:cxn ang="0">
                  <a:pos x="552" y="0"/>
                </a:cxn>
                <a:cxn ang="0">
                  <a:pos x="238" y="133"/>
                </a:cxn>
                <a:cxn ang="0">
                  <a:pos x="84" y="98"/>
                </a:cxn>
              </a:cxnLst>
              <a:rect l="0" t="0" r="r" b="b"/>
              <a:pathLst>
                <a:path w="656" h="335">
                  <a:moveTo>
                    <a:pt x="84" y="98"/>
                  </a:moveTo>
                  <a:lnTo>
                    <a:pt x="0" y="202"/>
                  </a:lnTo>
                  <a:lnTo>
                    <a:pt x="70" y="216"/>
                  </a:lnTo>
                  <a:lnTo>
                    <a:pt x="70" y="292"/>
                  </a:lnTo>
                  <a:lnTo>
                    <a:pt x="188" y="223"/>
                  </a:lnTo>
                  <a:lnTo>
                    <a:pt x="273" y="146"/>
                  </a:lnTo>
                  <a:lnTo>
                    <a:pt x="460" y="98"/>
                  </a:lnTo>
                  <a:lnTo>
                    <a:pt x="460" y="335"/>
                  </a:lnTo>
                  <a:lnTo>
                    <a:pt x="552" y="216"/>
                  </a:lnTo>
                  <a:lnTo>
                    <a:pt x="656" y="216"/>
                  </a:lnTo>
                  <a:lnTo>
                    <a:pt x="552" y="0"/>
                  </a:lnTo>
                  <a:lnTo>
                    <a:pt x="238" y="133"/>
                  </a:lnTo>
                  <a:lnTo>
                    <a:pt x="84" y="98"/>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30" name="Freeform 110"/>
            <p:cNvSpPr>
              <a:spLocks noChangeAspect="1"/>
            </p:cNvSpPr>
            <p:nvPr/>
          </p:nvSpPr>
          <p:spPr bwMode="auto">
            <a:xfrm>
              <a:off x="1295" y="2267"/>
              <a:ext cx="355" cy="80"/>
            </a:xfrm>
            <a:custGeom>
              <a:avLst/>
              <a:gdLst/>
              <a:ahLst/>
              <a:cxnLst>
                <a:cxn ang="0">
                  <a:pos x="0" y="147"/>
                </a:cxn>
                <a:cxn ang="0">
                  <a:pos x="299" y="14"/>
                </a:cxn>
                <a:cxn ang="0">
                  <a:pos x="787" y="0"/>
                </a:cxn>
                <a:cxn ang="0">
                  <a:pos x="858" y="63"/>
                </a:cxn>
                <a:cxn ang="0">
                  <a:pos x="1136" y="14"/>
                </a:cxn>
                <a:cxn ang="0">
                  <a:pos x="1421" y="63"/>
                </a:cxn>
                <a:cxn ang="0">
                  <a:pos x="1303" y="90"/>
                </a:cxn>
                <a:cxn ang="0">
                  <a:pos x="1346" y="265"/>
                </a:cxn>
                <a:cxn ang="0">
                  <a:pos x="1220" y="90"/>
                </a:cxn>
                <a:cxn ang="0">
                  <a:pos x="878" y="90"/>
                </a:cxn>
                <a:cxn ang="0">
                  <a:pos x="794" y="160"/>
                </a:cxn>
                <a:cxn ang="0">
                  <a:pos x="878" y="265"/>
                </a:cxn>
                <a:cxn ang="0">
                  <a:pos x="774" y="314"/>
                </a:cxn>
                <a:cxn ang="0">
                  <a:pos x="697" y="202"/>
                </a:cxn>
                <a:cxn ang="0">
                  <a:pos x="767" y="104"/>
                </a:cxn>
                <a:cxn ang="0">
                  <a:pos x="355" y="56"/>
                </a:cxn>
                <a:cxn ang="0">
                  <a:pos x="411" y="230"/>
                </a:cxn>
                <a:cxn ang="0">
                  <a:pos x="299" y="210"/>
                </a:cxn>
                <a:cxn ang="0">
                  <a:pos x="251" y="321"/>
                </a:cxn>
                <a:cxn ang="0">
                  <a:pos x="195" y="202"/>
                </a:cxn>
                <a:cxn ang="0">
                  <a:pos x="230" y="104"/>
                </a:cxn>
                <a:cxn ang="0">
                  <a:pos x="0" y="147"/>
                </a:cxn>
              </a:cxnLst>
              <a:rect l="0" t="0" r="r" b="b"/>
              <a:pathLst>
                <a:path w="1421" h="321">
                  <a:moveTo>
                    <a:pt x="0" y="147"/>
                  </a:moveTo>
                  <a:lnTo>
                    <a:pt x="299" y="14"/>
                  </a:lnTo>
                  <a:lnTo>
                    <a:pt x="787" y="0"/>
                  </a:lnTo>
                  <a:lnTo>
                    <a:pt x="858" y="63"/>
                  </a:lnTo>
                  <a:lnTo>
                    <a:pt x="1136" y="14"/>
                  </a:lnTo>
                  <a:lnTo>
                    <a:pt x="1421" y="63"/>
                  </a:lnTo>
                  <a:lnTo>
                    <a:pt x="1303" y="90"/>
                  </a:lnTo>
                  <a:lnTo>
                    <a:pt x="1346" y="265"/>
                  </a:lnTo>
                  <a:lnTo>
                    <a:pt x="1220" y="90"/>
                  </a:lnTo>
                  <a:lnTo>
                    <a:pt x="878" y="90"/>
                  </a:lnTo>
                  <a:lnTo>
                    <a:pt x="794" y="160"/>
                  </a:lnTo>
                  <a:lnTo>
                    <a:pt x="878" y="265"/>
                  </a:lnTo>
                  <a:lnTo>
                    <a:pt x="774" y="314"/>
                  </a:lnTo>
                  <a:lnTo>
                    <a:pt x="697" y="202"/>
                  </a:lnTo>
                  <a:lnTo>
                    <a:pt x="767" y="104"/>
                  </a:lnTo>
                  <a:lnTo>
                    <a:pt x="355" y="56"/>
                  </a:lnTo>
                  <a:lnTo>
                    <a:pt x="411" y="230"/>
                  </a:lnTo>
                  <a:lnTo>
                    <a:pt x="299" y="210"/>
                  </a:lnTo>
                  <a:lnTo>
                    <a:pt x="251" y="321"/>
                  </a:lnTo>
                  <a:lnTo>
                    <a:pt x="195" y="202"/>
                  </a:lnTo>
                  <a:lnTo>
                    <a:pt x="230" y="104"/>
                  </a:lnTo>
                  <a:lnTo>
                    <a:pt x="0" y="147"/>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31" name="Freeform 111"/>
            <p:cNvSpPr>
              <a:spLocks noChangeAspect="1"/>
            </p:cNvSpPr>
            <p:nvPr/>
          </p:nvSpPr>
          <p:spPr bwMode="auto">
            <a:xfrm>
              <a:off x="1689" y="2272"/>
              <a:ext cx="42" cy="45"/>
            </a:xfrm>
            <a:custGeom>
              <a:avLst/>
              <a:gdLst/>
              <a:ahLst/>
              <a:cxnLst>
                <a:cxn ang="0">
                  <a:pos x="56" y="0"/>
                </a:cxn>
                <a:cxn ang="0">
                  <a:pos x="0" y="56"/>
                </a:cxn>
                <a:cxn ang="0">
                  <a:pos x="49" y="181"/>
                </a:cxn>
                <a:cxn ang="0">
                  <a:pos x="167" y="14"/>
                </a:cxn>
                <a:cxn ang="0">
                  <a:pos x="56" y="0"/>
                </a:cxn>
              </a:cxnLst>
              <a:rect l="0" t="0" r="r" b="b"/>
              <a:pathLst>
                <a:path w="167" h="181">
                  <a:moveTo>
                    <a:pt x="56" y="0"/>
                  </a:moveTo>
                  <a:lnTo>
                    <a:pt x="0" y="56"/>
                  </a:lnTo>
                  <a:lnTo>
                    <a:pt x="49" y="181"/>
                  </a:lnTo>
                  <a:lnTo>
                    <a:pt x="167" y="14"/>
                  </a:lnTo>
                  <a:lnTo>
                    <a:pt x="56"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32" name="Freeform 112"/>
            <p:cNvSpPr>
              <a:spLocks noChangeAspect="1"/>
            </p:cNvSpPr>
            <p:nvPr/>
          </p:nvSpPr>
          <p:spPr bwMode="auto">
            <a:xfrm>
              <a:off x="1755" y="2278"/>
              <a:ext cx="148" cy="62"/>
            </a:xfrm>
            <a:custGeom>
              <a:avLst/>
              <a:gdLst/>
              <a:ahLst/>
              <a:cxnLst>
                <a:cxn ang="0">
                  <a:pos x="0" y="0"/>
                </a:cxn>
                <a:cxn ang="0">
                  <a:pos x="69" y="223"/>
                </a:cxn>
                <a:cxn ang="0">
                  <a:pos x="369" y="90"/>
                </a:cxn>
                <a:cxn ang="0">
                  <a:pos x="537" y="251"/>
                </a:cxn>
                <a:cxn ang="0">
                  <a:pos x="592" y="251"/>
                </a:cxn>
                <a:cxn ang="0">
                  <a:pos x="543" y="118"/>
                </a:cxn>
                <a:cxn ang="0">
                  <a:pos x="279" y="14"/>
                </a:cxn>
                <a:cxn ang="0">
                  <a:pos x="77" y="118"/>
                </a:cxn>
                <a:cxn ang="0">
                  <a:pos x="0" y="0"/>
                </a:cxn>
              </a:cxnLst>
              <a:rect l="0" t="0" r="r" b="b"/>
              <a:pathLst>
                <a:path w="592" h="251">
                  <a:moveTo>
                    <a:pt x="0" y="0"/>
                  </a:moveTo>
                  <a:lnTo>
                    <a:pt x="69" y="223"/>
                  </a:lnTo>
                  <a:lnTo>
                    <a:pt x="369" y="90"/>
                  </a:lnTo>
                  <a:lnTo>
                    <a:pt x="537" y="251"/>
                  </a:lnTo>
                  <a:lnTo>
                    <a:pt x="592" y="251"/>
                  </a:lnTo>
                  <a:lnTo>
                    <a:pt x="543" y="118"/>
                  </a:lnTo>
                  <a:lnTo>
                    <a:pt x="279" y="14"/>
                  </a:lnTo>
                  <a:lnTo>
                    <a:pt x="77" y="118"/>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33" name="Freeform 113"/>
            <p:cNvSpPr>
              <a:spLocks noChangeAspect="1"/>
            </p:cNvSpPr>
            <p:nvPr/>
          </p:nvSpPr>
          <p:spPr bwMode="auto">
            <a:xfrm>
              <a:off x="2009" y="2324"/>
              <a:ext cx="49" cy="60"/>
            </a:xfrm>
            <a:custGeom>
              <a:avLst/>
              <a:gdLst/>
              <a:ahLst/>
              <a:cxnLst>
                <a:cxn ang="0">
                  <a:pos x="111" y="0"/>
                </a:cxn>
                <a:cxn ang="0">
                  <a:pos x="0" y="84"/>
                </a:cxn>
                <a:cxn ang="0">
                  <a:pos x="125" y="237"/>
                </a:cxn>
                <a:cxn ang="0">
                  <a:pos x="195" y="118"/>
                </a:cxn>
                <a:cxn ang="0">
                  <a:pos x="111" y="0"/>
                </a:cxn>
              </a:cxnLst>
              <a:rect l="0" t="0" r="r" b="b"/>
              <a:pathLst>
                <a:path w="195" h="237">
                  <a:moveTo>
                    <a:pt x="111" y="0"/>
                  </a:moveTo>
                  <a:lnTo>
                    <a:pt x="0" y="84"/>
                  </a:lnTo>
                  <a:lnTo>
                    <a:pt x="125" y="237"/>
                  </a:lnTo>
                  <a:lnTo>
                    <a:pt x="195" y="118"/>
                  </a:lnTo>
                  <a:lnTo>
                    <a:pt x="111"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34" name="Freeform 114"/>
            <p:cNvSpPr>
              <a:spLocks noChangeAspect="1"/>
            </p:cNvSpPr>
            <p:nvPr/>
          </p:nvSpPr>
          <p:spPr bwMode="auto">
            <a:xfrm>
              <a:off x="2116" y="2354"/>
              <a:ext cx="19" cy="39"/>
            </a:xfrm>
            <a:custGeom>
              <a:avLst/>
              <a:gdLst/>
              <a:ahLst/>
              <a:cxnLst>
                <a:cxn ang="0">
                  <a:pos x="49" y="0"/>
                </a:cxn>
                <a:cxn ang="0">
                  <a:pos x="0" y="36"/>
                </a:cxn>
                <a:cxn ang="0">
                  <a:pos x="77" y="154"/>
                </a:cxn>
                <a:cxn ang="0">
                  <a:pos x="49" y="0"/>
                </a:cxn>
              </a:cxnLst>
              <a:rect l="0" t="0" r="r" b="b"/>
              <a:pathLst>
                <a:path w="77" h="154">
                  <a:moveTo>
                    <a:pt x="49" y="0"/>
                  </a:moveTo>
                  <a:lnTo>
                    <a:pt x="0" y="36"/>
                  </a:lnTo>
                  <a:lnTo>
                    <a:pt x="77" y="154"/>
                  </a:lnTo>
                  <a:lnTo>
                    <a:pt x="49"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35" name="Freeform 115"/>
            <p:cNvSpPr>
              <a:spLocks noChangeAspect="1"/>
            </p:cNvSpPr>
            <p:nvPr/>
          </p:nvSpPr>
          <p:spPr bwMode="auto">
            <a:xfrm>
              <a:off x="2180" y="2370"/>
              <a:ext cx="84" cy="70"/>
            </a:xfrm>
            <a:custGeom>
              <a:avLst/>
              <a:gdLst/>
              <a:ahLst/>
              <a:cxnLst>
                <a:cxn ang="0">
                  <a:pos x="111" y="0"/>
                </a:cxn>
                <a:cxn ang="0">
                  <a:pos x="0" y="34"/>
                </a:cxn>
                <a:cxn ang="0">
                  <a:pos x="76" y="201"/>
                </a:cxn>
                <a:cxn ang="0">
                  <a:pos x="224" y="160"/>
                </a:cxn>
                <a:cxn ang="0">
                  <a:pos x="335" y="279"/>
                </a:cxn>
                <a:cxn ang="0">
                  <a:pos x="292" y="146"/>
                </a:cxn>
                <a:cxn ang="0">
                  <a:pos x="146" y="111"/>
                </a:cxn>
                <a:cxn ang="0">
                  <a:pos x="111" y="0"/>
                </a:cxn>
              </a:cxnLst>
              <a:rect l="0" t="0" r="r" b="b"/>
              <a:pathLst>
                <a:path w="335" h="279">
                  <a:moveTo>
                    <a:pt x="111" y="0"/>
                  </a:moveTo>
                  <a:lnTo>
                    <a:pt x="0" y="34"/>
                  </a:lnTo>
                  <a:lnTo>
                    <a:pt x="76" y="201"/>
                  </a:lnTo>
                  <a:lnTo>
                    <a:pt x="224" y="160"/>
                  </a:lnTo>
                  <a:lnTo>
                    <a:pt x="335" y="279"/>
                  </a:lnTo>
                  <a:lnTo>
                    <a:pt x="292" y="146"/>
                  </a:lnTo>
                  <a:lnTo>
                    <a:pt x="146" y="111"/>
                  </a:lnTo>
                  <a:lnTo>
                    <a:pt x="111"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36" name="Freeform 116"/>
            <p:cNvSpPr>
              <a:spLocks noChangeAspect="1"/>
            </p:cNvSpPr>
            <p:nvPr/>
          </p:nvSpPr>
          <p:spPr bwMode="auto">
            <a:xfrm>
              <a:off x="184" y="3970"/>
              <a:ext cx="117" cy="47"/>
            </a:xfrm>
            <a:custGeom>
              <a:avLst/>
              <a:gdLst/>
              <a:ahLst/>
              <a:cxnLst>
                <a:cxn ang="0">
                  <a:pos x="0" y="0"/>
                </a:cxn>
                <a:cxn ang="0">
                  <a:pos x="0" y="119"/>
                </a:cxn>
                <a:cxn ang="0">
                  <a:pos x="48" y="188"/>
                </a:cxn>
                <a:cxn ang="0">
                  <a:pos x="97" y="119"/>
                </a:cxn>
                <a:cxn ang="0">
                  <a:pos x="138" y="188"/>
                </a:cxn>
                <a:cxn ang="0">
                  <a:pos x="188" y="119"/>
                </a:cxn>
                <a:cxn ang="0">
                  <a:pos x="229" y="188"/>
                </a:cxn>
                <a:cxn ang="0">
                  <a:pos x="284" y="119"/>
                </a:cxn>
                <a:cxn ang="0">
                  <a:pos x="327" y="188"/>
                </a:cxn>
                <a:cxn ang="0">
                  <a:pos x="382" y="119"/>
                </a:cxn>
                <a:cxn ang="0">
                  <a:pos x="424" y="188"/>
                </a:cxn>
                <a:cxn ang="0">
                  <a:pos x="467" y="119"/>
                </a:cxn>
                <a:cxn ang="0">
                  <a:pos x="467" y="0"/>
                </a:cxn>
                <a:cxn ang="0">
                  <a:pos x="0" y="0"/>
                </a:cxn>
              </a:cxnLst>
              <a:rect l="0" t="0" r="r" b="b"/>
              <a:pathLst>
                <a:path w="467" h="188">
                  <a:moveTo>
                    <a:pt x="0" y="0"/>
                  </a:moveTo>
                  <a:lnTo>
                    <a:pt x="0" y="119"/>
                  </a:lnTo>
                  <a:lnTo>
                    <a:pt x="48" y="188"/>
                  </a:lnTo>
                  <a:lnTo>
                    <a:pt x="97" y="119"/>
                  </a:lnTo>
                  <a:lnTo>
                    <a:pt x="138" y="188"/>
                  </a:lnTo>
                  <a:lnTo>
                    <a:pt x="188" y="119"/>
                  </a:lnTo>
                  <a:lnTo>
                    <a:pt x="229" y="188"/>
                  </a:lnTo>
                  <a:lnTo>
                    <a:pt x="284" y="119"/>
                  </a:lnTo>
                  <a:lnTo>
                    <a:pt x="327" y="188"/>
                  </a:lnTo>
                  <a:lnTo>
                    <a:pt x="382" y="119"/>
                  </a:lnTo>
                  <a:lnTo>
                    <a:pt x="424" y="188"/>
                  </a:lnTo>
                  <a:lnTo>
                    <a:pt x="467" y="119"/>
                  </a:lnTo>
                  <a:lnTo>
                    <a:pt x="467"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37" name="Freeform 117"/>
            <p:cNvSpPr>
              <a:spLocks noChangeAspect="1"/>
            </p:cNvSpPr>
            <p:nvPr/>
          </p:nvSpPr>
          <p:spPr bwMode="auto">
            <a:xfrm>
              <a:off x="0" y="3970"/>
              <a:ext cx="120" cy="47"/>
            </a:xfrm>
            <a:custGeom>
              <a:avLst/>
              <a:gdLst/>
              <a:ahLst/>
              <a:cxnLst>
                <a:cxn ang="0">
                  <a:pos x="0" y="0"/>
                </a:cxn>
                <a:cxn ang="0">
                  <a:pos x="0" y="119"/>
                </a:cxn>
                <a:cxn ang="0">
                  <a:pos x="47" y="188"/>
                </a:cxn>
                <a:cxn ang="0">
                  <a:pos x="103" y="119"/>
                </a:cxn>
                <a:cxn ang="0">
                  <a:pos x="144" y="188"/>
                </a:cxn>
                <a:cxn ang="0">
                  <a:pos x="193" y="119"/>
                </a:cxn>
                <a:cxn ang="0">
                  <a:pos x="235" y="188"/>
                </a:cxn>
                <a:cxn ang="0">
                  <a:pos x="283" y="119"/>
                </a:cxn>
                <a:cxn ang="0">
                  <a:pos x="340" y="188"/>
                </a:cxn>
                <a:cxn ang="0">
                  <a:pos x="381" y="119"/>
                </a:cxn>
                <a:cxn ang="0">
                  <a:pos x="431" y="188"/>
                </a:cxn>
                <a:cxn ang="0">
                  <a:pos x="479" y="119"/>
                </a:cxn>
                <a:cxn ang="0">
                  <a:pos x="479" y="0"/>
                </a:cxn>
                <a:cxn ang="0">
                  <a:pos x="0" y="0"/>
                </a:cxn>
              </a:cxnLst>
              <a:rect l="0" t="0" r="r" b="b"/>
              <a:pathLst>
                <a:path w="479" h="188">
                  <a:moveTo>
                    <a:pt x="0" y="0"/>
                  </a:moveTo>
                  <a:lnTo>
                    <a:pt x="0" y="119"/>
                  </a:lnTo>
                  <a:lnTo>
                    <a:pt x="47" y="188"/>
                  </a:lnTo>
                  <a:lnTo>
                    <a:pt x="103" y="119"/>
                  </a:lnTo>
                  <a:lnTo>
                    <a:pt x="144" y="188"/>
                  </a:lnTo>
                  <a:lnTo>
                    <a:pt x="193" y="119"/>
                  </a:lnTo>
                  <a:lnTo>
                    <a:pt x="235" y="188"/>
                  </a:lnTo>
                  <a:lnTo>
                    <a:pt x="283" y="119"/>
                  </a:lnTo>
                  <a:lnTo>
                    <a:pt x="340" y="188"/>
                  </a:lnTo>
                  <a:lnTo>
                    <a:pt x="381" y="119"/>
                  </a:lnTo>
                  <a:lnTo>
                    <a:pt x="431" y="188"/>
                  </a:lnTo>
                  <a:lnTo>
                    <a:pt x="479" y="119"/>
                  </a:lnTo>
                  <a:lnTo>
                    <a:pt x="479"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38" name="Freeform 118"/>
            <p:cNvSpPr>
              <a:spLocks noChangeAspect="1"/>
            </p:cNvSpPr>
            <p:nvPr/>
          </p:nvSpPr>
          <p:spPr bwMode="auto">
            <a:xfrm>
              <a:off x="3207" y="3970"/>
              <a:ext cx="118" cy="47"/>
            </a:xfrm>
            <a:custGeom>
              <a:avLst/>
              <a:gdLst/>
              <a:ahLst/>
              <a:cxnLst>
                <a:cxn ang="0">
                  <a:pos x="0" y="0"/>
                </a:cxn>
                <a:cxn ang="0">
                  <a:pos x="0" y="119"/>
                </a:cxn>
                <a:cxn ang="0">
                  <a:pos x="42" y="188"/>
                </a:cxn>
                <a:cxn ang="0">
                  <a:pos x="90" y="119"/>
                </a:cxn>
                <a:cxn ang="0">
                  <a:pos x="140" y="188"/>
                </a:cxn>
                <a:cxn ang="0">
                  <a:pos x="182" y="119"/>
                </a:cxn>
                <a:cxn ang="0">
                  <a:pos x="238" y="188"/>
                </a:cxn>
                <a:cxn ang="0">
                  <a:pos x="286" y="119"/>
                </a:cxn>
                <a:cxn ang="0">
                  <a:pos x="328" y="188"/>
                </a:cxn>
                <a:cxn ang="0">
                  <a:pos x="377" y="119"/>
                </a:cxn>
                <a:cxn ang="0">
                  <a:pos x="419" y="188"/>
                </a:cxn>
                <a:cxn ang="0">
                  <a:pos x="474" y="119"/>
                </a:cxn>
                <a:cxn ang="0">
                  <a:pos x="474" y="0"/>
                </a:cxn>
                <a:cxn ang="0">
                  <a:pos x="0" y="0"/>
                </a:cxn>
              </a:cxnLst>
              <a:rect l="0" t="0" r="r" b="b"/>
              <a:pathLst>
                <a:path w="474" h="188">
                  <a:moveTo>
                    <a:pt x="0" y="0"/>
                  </a:moveTo>
                  <a:lnTo>
                    <a:pt x="0" y="119"/>
                  </a:lnTo>
                  <a:lnTo>
                    <a:pt x="42" y="188"/>
                  </a:lnTo>
                  <a:lnTo>
                    <a:pt x="90" y="119"/>
                  </a:lnTo>
                  <a:lnTo>
                    <a:pt x="140" y="188"/>
                  </a:lnTo>
                  <a:lnTo>
                    <a:pt x="182" y="119"/>
                  </a:lnTo>
                  <a:lnTo>
                    <a:pt x="238" y="188"/>
                  </a:lnTo>
                  <a:lnTo>
                    <a:pt x="286" y="119"/>
                  </a:lnTo>
                  <a:lnTo>
                    <a:pt x="328" y="188"/>
                  </a:lnTo>
                  <a:lnTo>
                    <a:pt x="377" y="119"/>
                  </a:lnTo>
                  <a:lnTo>
                    <a:pt x="419" y="188"/>
                  </a:lnTo>
                  <a:lnTo>
                    <a:pt x="474" y="119"/>
                  </a:lnTo>
                  <a:lnTo>
                    <a:pt x="474" y="0"/>
                  </a:lnTo>
                  <a:lnTo>
                    <a:pt x="0"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39" name="Rectangle 119"/>
            <p:cNvSpPr>
              <a:spLocks noChangeAspect="1" noChangeArrowheads="1"/>
            </p:cNvSpPr>
            <p:nvPr/>
          </p:nvSpPr>
          <p:spPr bwMode="auto">
            <a:xfrm>
              <a:off x="0" y="3954"/>
              <a:ext cx="292" cy="18"/>
            </a:xfrm>
            <a:prstGeom prst="rect">
              <a:avLst/>
            </a:prstGeom>
            <a:gradFill rotWithShape="0">
              <a:gsLst>
                <a:gs pos="0">
                  <a:srgbClr val="996633"/>
                </a:gs>
                <a:gs pos="100000">
                  <a:srgbClr val="FFFFFF"/>
                </a:gs>
              </a:gsLst>
              <a:lin ang="5400000" scaled="1"/>
            </a:gradFill>
            <a:ln w="9525">
              <a:solidFill>
                <a:schemeClr val="tx1"/>
              </a:solidFill>
              <a:miter lim="800000"/>
              <a:headEnd/>
              <a:tailEnd/>
            </a:ln>
          </p:spPr>
          <p:txBody>
            <a:bodyPr/>
            <a:lstStyle/>
            <a:p>
              <a:endParaRPr lang="en-US" dirty="0"/>
            </a:p>
          </p:txBody>
        </p:sp>
        <p:sp>
          <p:nvSpPr>
            <p:cNvPr id="261240" name="Freeform 120"/>
            <p:cNvSpPr>
              <a:spLocks noChangeAspect="1"/>
            </p:cNvSpPr>
            <p:nvPr/>
          </p:nvSpPr>
          <p:spPr bwMode="auto">
            <a:xfrm>
              <a:off x="109" y="4073"/>
              <a:ext cx="183" cy="28"/>
            </a:xfrm>
            <a:custGeom>
              <a:avLst/>
              <a:gdLst/>
              <a:ahLst/>
              <a:cxnLst>
                <a:cxn ang="0">
                  <a:pos x="732" y="0"/>
                </a:cxn>
                <a:cxn ang="0">
                  <a:pos x="0" y="0"/>
                </a:cxn>
                <a:cxn ang="0">
                  <a:pos x="153" y="111"/>
                </a:cxn>
                <a:cxn ang="0">
                  <a:pos x="697" y="111"/>
                </a:cxn>
                <a:cxn ang="0">
                  <a:pos x="732" y="0"/>
                </a:cxn>
              </a:cxnLst>
              <a:rect l="0" t="0" r="r" b="b"/>
              <a:pathLst>
                <a:path w="732" h="111">
                  <a:moveTo>
                    <a:pt x="732" y="0"/>
                  </a:moveTo>
                  <a:lnTo>
                    <a:pt x="0" y="0"/>
                  </a:lnTo>
                  <a:lnTo>
                    <a:pt x="153" y="111"/>
                  </a:lnTo>
                  <a:lnTo>
                    <a:pt x="697" y="111"/>
                  </a:lnTo>
                  <a:lnTo>
                    <a:pt x="732"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41" name="Rectangle 121"/>
            <p:cNvSpPr>
              <a:spLocks noChangeAspect="1" noChangeArrowheads="1"/>
            </p:cNvSpPr>
            <p:nvPr/>
          </p:nvSpPr>
          <p:spPr bwMode="auto">
            <a:xfrm>
              <a:off x="82" y="4127"/>
              <a:ext cx="210" cy="17"/>
            </a:xfrm>
            <a:prstGeom prst="rect">
              <a:avLst/>
            </a:prstGeom>
            <a:gradFill rotWithShape="0">
              <a:gsLst>
                <a:gs pos="0">
                  <a:srgbClr val="996633"/>
                </a:gs>
                <a:gs pos="100000">
                  <a:srgbClr val="FFFFFF"/>
                </a:gs>
              </a:gsLst>
              <a:lin ang="5400000" scaled="1"/>
            </a:gradFill>
            <a:ln w="9525">
              <a:solidFill>
                <a:schemeClr val="tx1"/>
              </a:solidFill>
              <a:miter lim="800000"/>
              <a:headEnd/>
              <a:tailEnd/>
            </a:ln>
          </p:spPr>
          <p:txBody>
            <a:bodyPr/>
            <a:lstStyle/>
            <a:p>
              <a:endParaRPr lang="en-US" dirty="0"/>
            </a:p>
          </p:txBody>
        </p:sp>
        <p:sp>
          <p:nvSpPr>
            <p:cNvPr id="261242" name="Freeform 122"/>
            <p:cNvSpPr>
              <a:spLocks noChangeAspect="1"/>
            </p:cNvSpPr>
            <p:nvPr/>
          </p:nvSpPr>
          <p:spPr bwMode="auto">
            <a:xfrm>
              <a:off x="219" y="4172"/>
              <a:ext cx="73" cy="17"/>
            </a:xfrm>
            <a:custGeom>
              <a:avLst/>
              <a:gdLst/>
              <a:ahLst/>
              <a:cxnLst>
                <a:cxn ang="0">
                  <a:pos x="294" y="0"/>
                </a:cxn>
                <a:cxn ang="0">
                  <a:pos x="113" y="0"/>
                </a:cxn>
                <a:cxn ang="0">
                  <a:pos x="0" y="70"/>
                </a:cxn>
                <a:cxn ang="0">
                  <a:pos x="294" y="70"/>
                </a:cxn>
                <a:cxn ang="0">
                  <a:pos x="294" y="0"/>
                </a:cxn>
              </a:cxnLst>
              <a:rect l="0" t="0" r="r" b="b"/>
              <a:pathLst>
                <a:path w="294" h="70">
                  <a:moveTo>
                    <a:pt x="294" y="0"/>
                  </a:moveTo>
                  <a:lnTo>
                    <a:pt x="113" y="0"/>
                  </a:lnTo>
                  <a:lnTo>
                    <a:pt x="0" y="70"/>
                  </a:lnTo>
                  <a:lnTo>
                    <a:pt x="294" y="70"/>
                  </a:lnTo>
                  <a:lnTo>
                    <a:pt x="294"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43" name="Rectangle 123"/>
            <p:cNvSpPr>
              <a:spLocks noChangeAspect="1" noChangeArrowheads="1"/>
            </p:cNvSpPr>
            <p:nvPr/>
          </p:nvSpPr>
          <p:spPr bwMode="auto">
            <a:xfrm>
              <a:off x="3141" y="3954"/>
              <a:ext cx="217" cy="18"/>
            </a:xfrm>
            <a:prstGeom prst="rect">
              <a:avLst/>
            </a:prstGeom>
            <a:gradFill rotWithShape="0">
              <a:gsLst>
                <a:gs pos="0">
                  <a:srgbClr val="996633"/>
                </a:gs>
                <a:gs pos="100000">
                  <a:srgbClr val="FFFFFF"/>
                </a:gs>
              </a:gsLst>
              <a:lin ang="5400000" scaled="1"/>
            </a:gradFill>
            <a:ln w="9525">
              <a:solidFill>
                <a:schemeClr val="tx1"/>
              </a:solidFill>
              <a:miter lim="800000"/>
              <a:headEnd/>
              <a:tailEnd/>
            </a:ln>
          </p:spPr>
          <p:txBody>
            <a:bodyPr/>
            <a:lstStyle/>
            <a:p>
              <a:endParaRPr lang="en-US" dirty="0"/>
            </a:p>
          </p:txBody>
        </p:sp>
        <p:sp>
          <p:nvSpPr>
            <p:cNvPr id="261244" name="Freeform 124"/>
            <p:cNvSpPr>
              <a:spLocks noChangeAspect="1"/>
            </p:cNvSpPr>
            <p:nvPr/>
          </p:nvSpPr>
          <p:spPr bwMode="auto">
            <a:xfrm>
              <a:off x="3141" y="4073"/>
              <a:ext cx="108" cy="28"/>
            </a:xfrm>
            <a:custGeom>
              <a:avLst/>
              <a:gdLst/>
              <a:ahLst/>
              <a:cxnLst>
                <a:cxn ang="0">
                  <a:pos x="36" y="0"/>
                </a:cxn>
                <a:cxn ang="0">
                  <a:pos x="433" y="0"/>
                </a:cxn>
                <a:cxn ang="0">
                  <a:pos x="294" y="111"/>
                </a:cxn>
                <a:cxn ang="0">
                  <a:pos x="0" y="111"/>
                </a:cxn>
                <a:cxn ang="0">
                  <a:pos x="36" y="0"/>
                </a:cxn>
              </a:cxnLst>
              <a:rect l="0" t="0" r="r" b="b"/>
              <a:pathLst>
                <a:path w="433" h="111">
                  <a:moveTo>
                    <a:pt x="36" y="0"/>
                  </a:moveTo>
                  <a:lnTo>
                    <a:pt x="433" y="0"/>
                  </a:lnTo>
                  <a:lnTo>
                    <a:pt x="294" y="111"/>
                  </a:lnTo>
                  <a:lnTo>
                    <a:pt x="0" y="111"/>
                  </a:lnTo>
                  <a:lnTo>
                    <a:pt x="36" y="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45" name="Freeform 125"/>
            <p:cNvSpPr>
              <a:spLocks noChangeAspect="1"/>
            </p:cNvSpPr>
            <p:nvPr/>
          </p:nvSpPr>
          <p:spPr bwMode="auto">
            <a:xfrm>
              <a:off x="19" y="3187"/>
              <a:ext cx="704" cy="769"/>
            </a:xfrm>
            <a:custGeom>
              <a:avLst/>
              <a:gdLst/>
              <a:ahLst/>
              <a:cxnLst>
                <a:cxn ang="0">
                  <a:pos x="35" y="2934"/>
                </a:cxn>
                <a:cxn ang="0">
                  <a:pos x="35" y="2746"/>
                </a:cxn>
                <a:cxn ang="0">
                  <a:pos x="140" y="2271"/>
                </a:cxn>
                <a:cxn ang="0">
                  <a:pos x="273" y="1888"/>
                </a:cxn>
                <a:cxn ang="0">
                  <a:pos x="487" y="1735"/>
                </a:cxn>
                <a:cxn ang="0">
                  <a:pos x="628" y="1477"/>
                </a:cxn>
                <a:cxn ang="0">
                  <a:pos x="648" y="1275"/>
                </a:cxn>
                <a:cxn ang="0">
                  <a:pos x="502" y="704"/>
                </a:cxn>
                <a:cxn ang="0">
                  <a:pos x="1032" y="731"/>
                </a:cxn>
                <a:cxn ang="0">
                  <a:pos x="962" y="375"/>
                </a:cxn>
                <a:cxn ang="0">
                  <a:pos x="1045" y="83"/>
                </a:cxn>
                <a:cxn ang="0">
                  <a:pos x="1450" y="174"/>
                </a:cxn>
                <a:cxn ang="0">
                  <a:pos x="1590" y="606"/>
                </a:cxn>
                <a:cxn ang="0">
                  <a:pos x="1715" y="794"/>
                </a:cxn>
                <a:cxn ang="0">
                  <a:pos x="1952" y="591"/>
                </a:cxn>
                <a:cxn ang="0">
                  <a:pos x="2105" y="968"/>
                </a:cxn>
                <a:cxn ang="0">
                  <a:pos x="2287" y="941"/>
                </a:cxn>
                <a:cxn ang="0">
                  <a:pos x="2427" y="780"/>
                </a:cxn>
                <a:cxn ang="0">
                  <a:pos x="2817" y="738"/>
                </a:cxn>
                <a:cxn ang="0">
                  <a:pos x="2531" y="822"/>
                </a:cxn>
                <a:cxn ang="0">
                  <a:pos x="2767" y="968"/>
                </a:cxn>
                <a:cxn ang="0">
                  <a:pos x="2496" y="1225"/>
                </a:cxn>
                <a:cxn ang="0">
                  <a:pos x="2244" y="1170"/>
                </a:cxn>
                <a:cxn ang="0">
                  <a:pos x="2120" y="1135"/>
                </a:cxn>
                <a:cxn ang="0">
                  <a:pos x="2043" y="941"/>
                </a:cxn>
                <a:cxn ang="0">
                  <a:pos x="1799" y="857"/>
                </a:cxn>
                <a:cxn ang="0">
                  <a:pos x="1897" y="1094"/>
                </a:cxn>
                <a:cxn ang="0">
                  <a:pos x="1694" y="1331"/>
                </a:cxn>
                <a:cxn ang="0">
                  <a:pos x="1618" y="1512"/>
                </a:cxn>
                <a:cxn ang="0">
                  <a:pos x="1590" y="1205"/>
                </a:cxn>
                <a:cxn ang="0">
                  <a:pos x="1464" y="898"/>
                </a:cxn>
                <a:cxn ang="0">
                  <a:pos x="1415" y="619"/>
                </a:cxn>
                <a:cxn ang="0">
                  <a:pos x="1262" y="215"/>
                </a:cxn>
                <a:cxn ang="0">
                  <a:pos x="1213" y="522"/>
                </a:cxn>
                <a:cxn ang="0">
                  <a:pos x="1171" y="794"/>
                </a:cxn>
                <a:cxn ang="0">
                  <a:pos x="1276" y="1094"/>
                </a:cxn>
                <a:cxn ang="0">
                  <a:pos x="1108" y="1401"/>
                </a:cxn>
                <a:cxn ang="0">
                  <a:pos x="1206" y="1589"/>
                </a:cxn>
                <a:cxn ang="0">
                  <a:pos x="1590" y="1658"/>
                </a:cxn>
                <a:cxn ang="0">
                  <a:pos x="1291" y="1846"/>
                </a:cxn>
                <a:cxn ang="0">
                  <a:pos x="1108" y="2132"/>
                </a:cxn>
                <a:cxn ang="0">
                  <a:pos x="794" y="2216"/>
                </a:cxn>
                <a:cxn ang="0">
                  <a:pos x="829" y="2544"/>
                </a:cxn>
                <a:cxn ang="0">
                  <a:pos x="1095" y="2746"/>
                </a:cxn>
                <a:cxn ang="0">
                  <a:pos x="0" y="3053"/>
                </a:cxn>
              </a:cxnLst>
              <a:rect l="0" t="0" r="r" b="b"/>
              <a:pathLst>
                <a:path w="2817" h="3073">
                  <a:moveTo>
                    <a:pt x="0" y="3053"/>
                  </a:moveTo>
                  <a:lnTo>
                    <a:pt x="35" y="2934"/>
                  </a:lnTo>
                  <a:lnTo>
                    <a:pt x="195" y="2878"/>
                  </a:lnTo>
                  <a:lnTo>
                    <a:pt x="35" y="2746"/>
                  </a:lnTo>
                  <a:lnTo>
                    <a:pt x="0" y="2474"/>
                  </a:lnTo>
                  <a:lnTo>
                    <a:pt x="140" y="2271"/>
                  </a:lnTo>
                  <a:lnTo>
                    <a:pt x="118" y="2090"/>
                  </a:lnTo>
                  <a:lnTo>
                    <a:pt x="273" y="1888"/>
                  </a:lnTo>
                  <a:lnTo>
                    <a:pt x="642" y="1846"/>
                  </a:lnTo>
                  <a:lnTo>
                    <a:pt x="487" y="1735"/>
                  </a:lnTo>
                  <a:lnTo>
                    <a:pt x="487" y="1540"/>
                  </a:lnTo>
                  <a:lnTo>
                    <a:pt x="628" y="1477"/>
                  </a:lnTo>
                  <a:lnTo>
                    <a:pt x="550" y="1338"/>
                  </a:lnTo>
                  <a:lnTo>
                    <a:pt x="648" y="1275"/>
                  </a:lnTo>
                  <a:lnTo>
                    <a:pt x="446" y="1045"/>
                  </a:lnTo>
                  <a:lnTo>
                    <a:pt x="502" y="704"/>
                  </a:lnTo>
                  <a:lnTo>
                    <a:pt x="886" y="606"/>
                  </a:lnTo>
                  <a:lnTo>
                    <a:pt x="1032" y="731"/>
                  </a:lnTo>
                  <a:lnTo>
                    <a:pt x="899" y="515"/>
                  </a:lnTo>
                  <a:lnTo>
                    <a:pt x="962" y="375"/>
                  </a:lnTo>
                  <a:lnTo>
                    <a:pt x="1067" y="390"/>
                  </a:lnTo>
                  <a:lnTo>
                    <a:pt x="1045" y="83"/>
                  </a:lnTo>
                  <a:lnTo>
                    <a:pt x="1276" y="0"/>
                  </a:lnTo>
                  <a:lnTo>
                    <a:pt x="1450" y="174"/>
                  </a:lnTo>
                  <a:lnTo>
                    <a:pt x="1450" y="480"/>
                  </a:lnTo>
                  <a:lnTo>
                    <a:pt x="1590" y="606"/>
                  </a:lnTo>
                  <a:lnTo>
                    <a:pt x="1596" y="878"/>
                  </a:lnTo>
                  <a:lnTo>
                    <a:pt x="1715" y="794"/>
                  </a:lnTo>
                  <a:lnTo>
                    <a:pt x="1771" y="619"/>
                  </a:lnTo>
                  <a:lnTo>
                    <a:pt x="1952" y="591"/>
                  </a:lnTo>
                  <a:lnTo>
                    <a:pt x="2105" y="745"/>
                  </a:lnTo>
                  <a:lnTo>
                    <a:pt x="2105" y="968"/>
                  </a:lnTo>
                  <a:lnTo>
                    <a:pt x="2189" y="1066"/>
                  </a:lnTo>
                  <a:lnTo>
                    <a:pt x="2287" y="941"/>
                  </a:lnTo>
                  <a:lnTo>
                    <a:pt x="2427" y="954"/>
                  </a:lnTo>
                  <a:lnTo>
                    <a:pt x="2427" y="780"/>
                  </a:lnTo>
                  <a:lnTo>
                    <a:pt x="2636" y="557"/>
                  </a:lnTo>
                  <a:lnTo>
                    <a:pt x="2817" y="738"/>
                  </a:lnTo>
                  <a:lnTo>
                    <a:pt x="2643" y="641"/>
                  </a:lnTo>
                  <a:lnTo>
                    <a:pt x="2531" y="822"/>
                  </a:lnTo>
                  <a:lnTo>
                    <a:pt x="2677" y="954"/>
                  </a:lnTo>
                  <a:lnTo>
                    <a:pt x="2767" y="968"/>
                  </a:lnTo>
                  <a:lnTo>
                    <a:pt x="2586" y="1114"/>
                  </a:lnTo>
                  <a:lnTo>
                    <a:pt x="2496" y="1225"/>
                  </a:lnTo>
                  <a:lnTo>
                    <a:pt x="2384" y="1114"/>
                  </a:lnTo>
                  <a:lnTo>
                    <a:pt x="2244" y="1170"/>
                  </a:lnTo>
                  <a:lnTo>
                    <a:pt x="2176" y="1296"/>
                  </a:lnTo>
                  <a:lnTo>
                    <a:pt x="2120" y="1135"/>
                  </a:lnTo>
                  <a:lnTo>
                    <a:pt x="2008" y="1094"/>
                  </a:lnTo>
                  <a:lnTo>
                    <a:pt x="2043" y="941"/>
                  </a:lnTo>
                  <a:lnTo>
                    <a:pt x="1965" y="759"/>
                  </a:lnTo>
                  <a:lnTo>
                    <a:pt x="1799" y="857"/>
                  </a:lnTo>
                  <a:lnTo>
                    <a:pt x="1799" y="1009"/>
                  </a:lnTo>
                  <a:lnTo>
                    <a:pt x="1897" y="1094"/>
                  </a:lnTo>
                  <a:lnTo>
                    <a:pt x="1715" y="1157"/>
                  </a:lnTo>
                  <a:lnTo>
                    <a:pt x="1694" y="1331"/>
                  </a:lnTo>
                  <a:lnTo>
                    <a:pt x="1812" y="1386"/>
                  </a:lnTo>
                  <a:lnTo>
                    <a:pt x="1618" y="1512"/>
                  </a:lnTo>
                  <a:lnTo>
                    <a:pt x="1548" y="1358"/>
                  </a:lnTo>
                  <a:lnTo>
                    <a:pt x="1590" y="1205"/>
                  </a:lnTo>
                  <a:lnTo>
                    <a:pt x="1429" y="1170"/>
                  </a:lnTo>
                  <a:lnTo>
                    <a:pt x="1464" y="898"/>
                  </a:lnTo>
                  <a:lnTo>
                    <a:pt x="1339" y="808"/>
                  </a:lnTo>
                  <a:lnTo>
                    <a:pt x="1415" y="619"/>
                  </a:lnTo>
                  <a:lnTo>
                    <a:pt x="1394" y="390"/>
                  </a:lnTo>
                  <a:lnTo>
                    <a:pt x="1262" y="215"/>
                  </a:lnTo>
                  <a:lnTo>
                    <a:pt x="1178" y="264"/>
                  </a:lnTo>
                  <a:lnTo>
                    <a:pt x="1213" y="522"/>
                  </a:lnTo>
                  <a:lnTo>
                    <a:pt x="1115" y="626"/>
                  </a:lnTo>
                  <a:lnTo>
                    <a:pt x="1171" y="794"/>
                  </a:lnTo>
                  <a:lnTo>
                    <a:pt x="1115" y="968"/>
                  </a:lnTo>
                  <a:lnTo>
                    <a:pt x="1276" y="1094"/>
                  </a:lnTo>
                  <a:lnTo>
                    <a:pt x="1108" y="1185"/>
                  </a:lnTo>
                  <a:lnTo>
                    <a:pt x="1108" y="1401"/>
                  </a:lnTo>
                  <a:lnTo>
                    <a:pt x="1297" y="1498"/>
                  </a:lnTo>
                  <a:lnTo>
                    <a:pt x="1206" y="1589"/>
                  </a:lnTo>
                  <a:lnTo>
                    <a:pt x="1352" y="1707"/>
                  </a:lnTo>
                  <a:lnTo>
                    <a:pt x="1590" y="1658"/>
                  </a:lnTo>
                  <a:lnTo>
                    <a:pt x="1535" y="1839"/>
                  </a:lnTo>
                  <a:lnTo>
                    <a:pt x="1291" y="1846"/>
                  </a:lnTo>
                  <a:lnTo>
                    <a:pt x="1291" y="2042"/>
                  </a:lnTo>
                  <a:lnTo>
                    <a:pt x="1108" y="2132"/>
                  </a:lnTo>
                  <a:lnTo>
                    <a:pt x="976" y="2014"/>
                  </a:lnTo>
                  <a:lnTo>
                    <a:pt x="794" y="2216"/>
                  </a:lnTo>
                  <a:lnTo>
                    <a:pt x="920" y="2369"/>
                  </a:lnTo>
                  <a:lnTo>
                    <a:pt x="829" y="2544"/>
                  </a:lnTo>
                  <a:lnTo>
                    <a:pt x="892" y="2641"/>
                  </a:lnTo>
                  <a:lnTo>
                    <a:pt x="1095" y="2746"/>
                  </a:lnTo>
                  <a:lnTo>
                    <a:pt x="1095" y="3073"/>
                  </a:lnTo>
                  <a:lnTo>
                    <a:pt x="0" y="3053"/>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sp>
          <p:nvSpPr>
            <p:cNvPr id="261246" name="Freeform 126"/>
            <p:cNvSpPr>
              <a:spLocks noChangeAspect="1"/>
            </p:cNvSpPr>
            <p:nvPr/>
          </p:nvSpPr>
          <p:spPr bwMode="auto">
            <a:xfrm>
              <a:off x="2654" y="3334"/>
              <a:ext cx="699" cy="620"/>
            </a:xfrm>
            <a:custGeom>
              <a:avLst/>
              <a:gdLst/>
              <a:ahLst/>
              <a:cxnLst>
                <a:cxn ang="0">
                  <a:pos x="2740" y="2225"/>
                </a:cxn>
                <a:cxn ang="0">
                  <a:pos x="2664" y="2057"/>
                </a:cxn>
                <a:cxn ang="0">
                  <a:pos x="2671" y="1785"/>
                </a:cxn>
                <a:cxn ang="0">
                  <a:pos x="2483" y="1799"/>
                </a:cxn>
                <a:cxn ang="0">
                  <a:pos x="2239" y="1528"/>
                </a:cxn>
                <a:cxn ang="0">
                  <a:pos x="2113" y="1415"/>
                </a:cxn>
                <a:cxn ang="0">
                  <a:pos x="2245" y="1137"/>
                </a:cxn>
                <a:cxn ang="0">
                  <a:pos x="1890" y="858"/>
                </a:cxn>
                <a:cxn ang="0">
                  <a:pos x="1681" y="914"/>
                </a:cxn>
                <a:cxn ang="0">
                  <a:pos x="1639" y="608"/>
                </a:cxn>
                <a:cxn ang="0">
                  <a:pos x="1374" y="565"/>
                </a:cxn>
                <a:cxn ang="0">
                  <a:pos x="1283" y="447"/>
                </a:cxn>
                <a:cxn ang="0">
                  <a:pos x="998" y="342"/>
                </a:cxn>
                <a:cxn ang="0">
                  <a:pos x="955" y="0"/>
                </a:cxn>
                <a:cxn ang="0">
                  <a:pos x="614" y="251"/>
                </a:cxn>
                <a:cxn ang="0">
                  <a:pos x="188" y="447"/>
                </a:cxn>
                <a:cxn ang="0">
                  <a:pos x="0" y="663"/>
                </a:cxn>
                <a:cxn ang="0">
                  <a:pos x="488" y="830"/>
                </a:cxn>
                <a:cxn ang="0">
                  <a:pos x="530" y="530"/>
                </a:cxn>
                <a:cxn ang="0">
                  <a:pos x="656" y="761"/>
                </a:cxn>
                <a:cxn ang="0">
                  <a:pos x="802" y="872"/>
                </a:cxn>
                <a:cxn ang="0">
                  <a:pos x="852" y="1109"/>
                </a:cxn>
                <a:cxn ang="0">
                  <a:pos x="914" y="1262"/>
                </a:cxn>
                <a:cxn ang="0">
                  <a:pos x="1214" y="1011"/>
                </a:cxn>
                <a:cxn ang="0">
                  <a:pos x="1088" y="691"/>
                </a:cxn>
                <a:cxn ang="0">
                  <a:pos x="1249" y="663"/>
                </a:cxn>
                <a:cxn ang="0">
                  <a:pos x="1597" y="837"/>
                </a:cxn>
                <a:cxn ang="0">
                  <a:pos x="1534" y="991"/>
                </a:cxn>
                <a:cxn ang="0">
                  <a:pos x="1687" y="1005"/>
                </a:cxn>
                <a:cxn ang="0">
                  <a:pos x="2016" y="1011"/>
                </a:cxn>
                <a:cxn ang="0">
                  <a:pos x="1981" y="1332"/>
                </a:cxn>
                <a:cxn ang="0">
                  <a:pos x="1890" y="1618"/>
                </a:cxn>
                <a:cxn ang="0">
                  <a:pos x="2245" y="1695"/>
                </a:cxn>
                <a:cxn ang="0">
                  <a:pos x="2343" y="1967"/>
                </a:cxn>
                <a:cxn ang="0">
                  <a:pos x="2511" y="2175"/>
                </a:cxn>
                <a:cxn ang="0">
                  <a:pos x="2538" y="2350"/>
                </a:cxn>
                <a:cxn ang="0">
                  <a:pos x="2782" y="2482"/>
                </a:cxn>
              </a:cxnLst>
              <a:rect l="0" t="0" r="r" b="b"/>
              <a:pathLst>
                <a:path w="2797" h="2482">
                  <a:moveTo>
                    <a:pt x="2797" y="2350"/>
                  </a:moveTo>
                  <a:lnTo>
                    <a:pt x="2740" y="2225"/>
                  </a:lnTo>
                  <a:lnTo>
                    <a:pt x="2587" y="2197"/>
                  </a:lnTo>
                  <a:lnTo>
                    <a:pt x="2664" y="2057"/>
                  </a:lnTo>
                  <a:lnTo>
                    <a:pt x="2636" y="1890"/>
                  </a:lnTo>
                  <a:lnTo>
                    <a:pt x="2671" y="1785"/>
                  </a:lnTo>
                  <a:lnTo>
                    <a:pt x="2587" y="1681"/>
                  </a:lnTo>
                  <a:lnTo>
                    <a:pt x="2483" y="1799"/>
                  </a:lnTo>
                  <a:lnTo>
                    <a:pt x="2455" y="1625"/>
                  </a:lnTo>
                  <a:lnTo>
                    <a:pt x="2239" y="1528"/>
                  </a:lnTo>
                  <a:lnTo>
                    <a:pt x="2099" y="1563"/>
                  </a:lnTo>
                  <a:lnTo>
                    <a:pt x="2113" y="1415"/>
                  </a:lnTo>
                  <a:lnTo>
                    <a:pt x="2239" y="1360"/>
                  </a:lnTo>
                  <a:lnTo>
                    <a:pt x="2245" y="1137"/>
                  </a:lnTo>
                  <a:lnTo>
                    <a:pt x="2099" y="963"/>
                  </a:lnTo>
                  <a:lnTo>
                    <a:pt x="1890" y="858"/>
                  </a:lnTo>
                  <a:lnTo>
                    <a:pt x="1744" y="942"/>
                  </a:lnTo>
                  <a:lnTo>
                    <a:pt x="1681" y="914"/>
                  </a:lnTo>
                  <a:lnTo>
                    <a:pt x="1702" y="795"/>
                  </a:lnTo>
                  <a:lnTo>
                    <a:pt x="1639" y="608"/>
                  </a:lnTo>
                  <a:lnTo>
                    <a:pt x="1500" y="545"/>
                  </a:lnTo>
                  <a:lnTo>
                    <a:pt x="1374" y="565"/>
                  </a:lnTo>
                  <a:lnTo>
                    <a:pt x="1283" y="573"/>
                  </a:lnTo>
                  <a:lnTo>
                    <a:pt x="1283" y="447"/>
                  </a:lnTo>
                  <a:lnTo>
                    <a:pt x="1130" y="364"/>
                  </a:lnTo>
                  <a:lnTo>
                    <a:pt x="998" y="342"/>
                  </a:lnTo>
                  <a:lnTo>
                    <a:pt x="1103" y="175"/>
                  </a:lnTo>
                  <a:lnTo>
                    <a:pt x="955" y="0"/>
                  </a:lnTo>
                  <a:lnTo>
                    <a:pt x="676" y="105"/>
                  </a:lnTo>
                  <a:lnTo>
                    <a:pt x="614" y="251"/>
                  </a:lnTo>
                  <a:lnTo>
                    <a:pt x="404" y="266"/>
                  </a:lnTo>
                  <a:lnTo>
                    <a:pt x="188" y="447"/>
                  </a:lnTo>
                  <a:lnTo>
                    <a:pt x="231" y="635"/>
                  </a:lnTo>
                  <a:lnTo>
                    <a:pt x="0" y="663"/>
                  </a:lnTo>
                  <a:lnTo>
                    <a:pt x="28" y="830"/>
                  </a:lnTo>
                  <a:lnTo>
                    <a:pt x="488" y="830"/>
                  </a:lnTo>
                  <a:lnTo>
                    <a:pt x="425" y="649"/>
                  </a:lnTo>
                  <a:lnTo>
                    <a:pt x="530" y="530"/>
                  </a:lnTo>
                  <a:lnTo>
                    <a:pt x="669" y="663"/>
                  </a:lnTo>
                  <a:lnTo>
                    <a:pt x="656" y="761"/>
                  </a:lnTo>
                  <a:lnTo>
                    <a:pt x="761" y="739"/>
                  </a:lnTo>
                  <a:lnTo>
                    <a:pt x="802" y="872"/>
                  </a:lnTo>
                  <a:lnTo>
                    <a:pt x="732" y="1046"/>
                  </a:lnTo>
                  <a:lnTo>
                    <a:pt x="852" y="1109"/>
                  </a:lnTo>
                  <a:lnTo>
                    <a:pt x="865" y="1207"/>
                  </a:lnTo>
                  <a:lnTo>
                    <a:pt x="914" y="1262"/>
                  </a:lnTo>
                  <a:lnTo>
                    <a:pt x="1430" y="1235"/>
                  </a:lnTo>
                  <a:lnTo>
                    <a:pt x="1214" y="1011"/>
                  </a:lnTo>
                  <a:lnTo>
                    <a:pt x="1221" y="852"/>
                  </a:lnTo>
                  <a:lnTo>
                    <a:pt x="1088" y="691"/>
                  </a:lnTo>
                  <a:lnTo>
                    <a:pt x="1234" y="608"/>
                  </a:lnTo>
                  <a:lnTo>
                    <a:pt x="1249" y="663"/>
                  </a:lnTo>
                  <a:lnTo>
                    <a:pt x="1520" y="663"/>
                  </a:lnTo>
                  <a:lnTo>
                    <a:pt x="1597" y="837"/>
                  </a:lnTo>
                  <a:lnTo>
                    <a:pt x="1450" y="858"/>
                  </a:lnTo>
                  <a:lnTo>
                    <a:pt x="1534" y="991"/>
                  </a:lnTo>
                  <a:lnTo>
                    <a:pt x="1520" y="1109"/>
                  </a:lnTo>
                  <a:lnTo>
                    <a:pt x="1687" y="1005"/>
                  </a:lnTo>
                  <a:lnTo>
                    <a:pt x="1813" y="1061"/>
                  </a:lnTo>
                  <a:lnTo>
                    <a:pt x="2016" y="1011"/>
                  </a:lnTo>
                  <a:lnTo>
                    <a:pt x="2121" y="1192"/>
                  </a:lnTo>
                  <a:lnTo>
                    <a:pt x="1981" y="1332"/>
                  </a:lnTo>
                  <a:lnTo>
                    <a:pt x="2001" y="1591"/>
                  </a:lnTo>
                  <a:lnTo>
                    <a:pt x="1890" y="1618"/>
                  </a:lnTo>
                  <a:lnTo>
                    <a:pt x="2078" y="1813"/>
                  </a:lnTo>
                  <a:lnTo>
                    <a:pt x="2245" y="1695"/>
                  </a:lnTo>
                  <a:lnTo>
                    <a:pt x="2426" y="1835"/>
                  </a:lnTo>
                  <a:lnTo>
                    <a:pt x="2343" y="1967"/>
                  </a:lnTo>
                  <a:lnTo>
                    <a:pt x="2531" y="2057"/>
                  </a:lnTo>
                  <a:lnTo>
                    <a:pt x="2511" y="2175"/>
                  </a:lnTo>
                  <a:lnTo>
                    <a:pt x="2357" y="2155"/>
                  </a:lnTo>
                  <a:lnTo>
                    <a:pt x="2538" y="2350"/>
                  </a:lnTo>
                  <a:lnTo>
                    <a:pt x="2426" y="2476"/>
                  </a:lnTo>
                  <a:lnTo>
                    <a:pt x="2782" y="2482"/>
                  </a:lnTo>
                  <a:lnTo>
                    <a:pt x="2797" y="2350"/>
                  </a:lnTo>
                  <a:close/>
                </a:path>
              </a:pathLst>
            </a:custGeom>
            <a:gradFill rotWithShape="0">
              <a:gsLst>
                <a:gs pos="0">
                  <a:srgbClr val="996633"/>
                </a:gs>
                <a:gs pos="100000">
                  <a:srgbClr val="FFFFFF"/>
                </a:gs>
              </a:gsLst>
              <a:lin ang="5400000" scaled="1"/>
            </a:gradFill>
            <a:ln w="9525">
              <a:solidFill>
                <a:schemeClr val="tx1"/>
              </a:solidFill>
              <a:round/>
              <a:headEnd/>
              <a:tailEnd/>
            </a:ln>
          </p:spPr>
          <p:txBody>
            <a:bodyPr/>
            <a:lstStyle/>
            <a:p>
              <a:endParaRPr lang="en-US" dirty="0"/>
            </a:p>
          </p:txBody>
        </p:sp>
      </p:grpSp>
      <p:sp>
        <p:nvSpPr>
          <p:cNvPr id="261247" name="Rectangle 127"/>
          <p:cNvSpPr>
            <a:spLocks noGrp="1" noChangeArrowheads="1"/>
          </p:cNvSpPr>
          <p:nvPr>
            <p:ph type="title"/>
          </p:nvPr>
        </p:nvSpPr>
        <p:spPr>
          <a:xfrm>
            <a:off x="2209800" y="457200"/>
            <a:ext cx="6400800" cy="838200"/>
          </a:xfrm>
          <a:noFill/>
          <a:ln/>
        </p:spPr>
        <p:txBody>
          <a:bodyPr lIns="90488" tIns="44450" rIns="90488" bIns="44450" anchor="b"/>
          <a:lstStyle/>
          <a:p>
            <a:pPr algn="ctr"/>
            <a:r>
              <a:rPr lang="en-US" sz="3600" b="1" dirty="0"/>
              <a:t>BIG STRUCTURE</a:t>
            </a:r>
            <a:endParaRPr lang="en-US" b="1" dirty="0">
              <a:latin typeface="Garamond" pitchFamily="18" charset="0"/>
            </a:endParaRPr>
          </a:p>
        </p:txBody>
      </p:sp>
      <p:sp>
        <p:nvSpPr>
          <p:cNvPr id="261248" name="Rectangle 128"/>
          <p:cNvSpPr>
            <a:spLocks noGrp="1" noChangeArrowheads="1"/>
          </p:cNvSpPr>
          <p:nvPr>
            <p:ph type="body" idx="1"/>
          </p:nvPr>
        </p:nvSpPr>
        <p:spPr>
          <a:xfrm>
            <a:off x="914400" y="1676399"/>
            <a:ext cx="5715000" cy="4800601"/>
          </a:xfrm>
          <a:noFill/>
          <a:ln/>
        </p:spPr>
        <p:txBody>
          <a:bodyPr lIns="90488" tIns="44450" rIns="90488" bIns="44450"/>
          <a:lstStyle/>
          <a:p>
            <a:pPr>
              <a:lnSpc>
                <a:spcPct val="90000"/>
              </a:lnSpc>
            </a:pPr>
            <a:r>
              <a:rPr lang="en-US" sz="2800" b="1" dirty="0"/>
              <a:t>Board of Directors </a:t>
            </a:r>
          </a:p>
          <a:p>
            <a:pPr>
              <a:lnSpc>
                <a:spcPct val="90000"/>
              </a:lnSpc>
            </a:pPr>
            <a:r>
              <a:rPr lang="en-US" sz="2800" b="1" dirty="0"/>
              <a:t>Executive Committee</a:t>
            </a:r>
          </a:p>
          <a:p>
            <a:pPr>
              <a:lnSpc>
                <a:spcPct val="90000"/>
              </a:lnSpc>
            </a:pPr>
            <a:r>
              <a:rPr lang="en-US" sz="2800" b="1" dirty="0"/>
              <a:t>Regional Council</a:t>
            </a:r>
          </a:p>
          <a:p>
            <a:pPr lvl="1">
              <a:lnSpc>
                <a:spcPct val="90000"/>
              </a:lnSpc>
            </a:pPr>
            <a:r>
              <a:rPr lang="en-US" b="1" dirty="0"/>
              <a:t> Eleven Regions</a:t>
            </a:r>
          </a:p>
          <a:p>
            <a:pPr>
              <a:lnSpc>
                <a:spcPct val="90000"/>
              </a:lnSpc>
            </a:pPr>
            <a:r>
              <a:rPr lang="en-US" sz="2800" b="1" dirty="0"/>
              <a:t>Chapter</a:t>
            </a:r>
          </a:p>
          <a:p>
            <a:pPr>
              <a:lnSpc>
                <a:spcPct val="90000"/>
              </a:lnSpc>
              <a:buFont typeface="Wingdings" pitchFamily="2" charset="2"/>
              <a:buNone/>
            </a:pPr>
            <a:endParaRPr lang="en-US" sz="2800" b="0" dirty="0">
              <a:effectLst>
                <a:outerShdw blurRad="38100" dist="38100" dir="2700000" algn="tl">
                  <a:srgbClr val="C0C0C0"/>
                </a:outerShdw>
              </a:effectLst>
              <a:latin typeface="Garamond" pitchFamily="18" charset="0"/>
            </a:endParaRPr>
          </a:p>
          <a:p>
            <a:pPr algn="ctr">
              <a:lnSpc>
                <a:spcPct val="90000"/>
              </a:lnSpc>
              <a:buFont typeface="Wingdings" pitchFamily="2" charset="2"/>
              <a:buNone/>
            </a:pPr>
            <a:r>
              <a:rPr lang="en-US" sz="2800" b="0" dirty="0">
                <a:effectLst>
                  <a:outerShdw blurRad="38100" dist="38100" dir="2700000" algn="tl">
                    <a:srgbClr val="C0C0C0"/>
                  </a:outerShdw>
                </a:effectLst>
                <a:latin typeface="Garamond" pitchFamily="18" charset="0"/>
              </a:rPr>
              <a:t>	</a:t>
            </a:r>
            <a:r>
              <a:rPr lang="en-US" sz="2800" b="0" dirty="0"/>
              <a:t>	</a:t>
            </a:r>
          </a:p>
          <a:p>
            <a:pPr algn="ctr">
              <a:lnSpc>
                <a:spcPct val="90000"/>
              </a:lnSpc>
              <a:buFont typeface="Wingdings" pitchFamily="2" charset="2"/>
              <a:buNone/>
            </a:pPr>
            <a:endParaRPr lang="en-US" sz="2800" b="0" dirty="0"/>
          </a:p>
          <a:p>
            <a:pPr algn="ctr">
              <a:lnSpc>
                <a:spcPct val="90000"/>
              </a:lnSpc>
              <a:buFont typeface="Wingdings" pitchFamily="2" charset="2"/>
              <a:buNone/>
            </a:pPr>
            <a:endParaRPr lang="en-US" sz="2800" b="0" dirty="0"/>
          </a:p>
          <a:p>
            <a:pPr algn="ctr">
              <a:lnSpc>
                <a:spcPct val="90000"/>
              </a:lnSpc>
              <a:buFont typeface="Wingdings" pitchFamily="2" charset="2"/>
              <a:buNone/>
            </a:pPr>
            <a:r>
              <a:rPr lang="en-US" sz="2800" b="1" dirty="0"/>
              <a:t>Delegates Assembly</a:t>
            </a:r>
            <a:endParaRPr lang="en-US" sz="2800" b="1" dirty="0">
              <a:effectLst>
                <a:outerShdw blurRad="38100" dist="38100" dir="2700000" algn="tl">
                  <a:srgbClr val="C0C0C0"/>
                </a:outerShdw>
              </a:effectLst>
              <a:latin typeface="Garamond" pitchFamily="18" charset="0"/>
            </a:endParaRPr>
          </a:p>
          <a:p>
            <a:pPr>
              <a:lnSpc>
                <a:spcPct val="90000"/>
              </a:lnSpc>
              <a:buFont typeface="Wingdings" pitchFamily="2" charset="2"/>
              <a:buNone/>
            </a:pPr>
            <a:endParaRPr lang="en-US" sz="2800" b="0" dirty="0">
              <a:effectLst>
                <a:outerShdw blurRad="38100" dist="38100" dir="2700000" algn="tl">
                  <a:srgbClr val="C0C0C0"/>
                </a:outerShdw>
              </a:effectLst>
              <a:latin typeface="Garamond" pitchFamily="18" charset="0"/>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5B4CBE3-F18E-475E-ABDF-003FBD2402F0}"/>
              </a:ext>
            </a:extLst>
          </p:cNvPr>
          <p:cNvSpPr>
            <a:spLocks noGrp="1" noChangeArrowheads="1"/>
          </p:cNvSpPr>
          <p:nvPr>
            <p:ph type="title"/>
          </p:nvPr>
        </p:nvSpPr>
        <p:spPr>
          <a:xfrm>
            <a:off x="2286000" y="228600"/>
            <a:ext cx="6629400" cy="1143000"/>
          </a:xfrm>
        </p:spPr>
        <p:txBody>
          <a:bodyPr/>
          <a:lstStyle/>
          <a:p>
            <a:pPr>
              <a:spcBef>
                <a:spcPct val="50000"/>
              </a:spcBef>
            </a:pPr>
            <a:r>
              <a:rPr lang="en-US" altLang="en-US" sz="3600" b="1" dirty="0">
                <a:latin typeface="+mn-lt"/>
              </a:rPr>
              <a:t>BIG National Health Program</a:t>
            </a:r>
          </a:p>
        </p:txBody>
      </p:sp>
      <p:sp>
        <p:nvSpPr>
          <p:cNvPr id="16387" name="Rectangle 3">
            <a:extLst>
              <a:ext uri="{FF2B5EF4-FFF2-40B4-BE49-F238E27FC236}">
                <a16:creationId xmlns:a16="http://schemas.microsoft.com/office/drawing/2014/main" id="{EE16030F-DE70-47F5-A597-406F4DF002C6}"/>
              </a:ext>
            </a:extLst>
          </p:cNvPr>
          <p:cNvSpPr>
            <a:spLocks noGrp="1" noChangeArrowheads="1"/>
          </p:cNvSpPr>
          <p:nvPr>
            <p:ph idx="1"/>
          </p:nvPr>
        </p:nvSpPr>
        <p:spPr>
          <a:xfrm>
            <a:off x="685800" y="1677466"/>
            <a:ext cx="4050506" cy="3086099"/>
          </a:xfrm>
        </p:spPr>
        <p:txBody>
          <a:bodyPr/>
          <a:lstStyle/>
          <a:p>
            <a:pPr>
              <a:spcBef>
                <a:spcPct val="50000"/>
              </a:spcBef>
            </a:pPr>
            <a:r>
              <a:rPr kumimoji="0" lang="en-US" altLang="en-US" dirty="0"/>
              <a:t>Promotes efforts to educate, improve, and address health care concerns affecting African Americans, and generate greater interest in the health status of African Americans/</a:t>
            </a:r>
          </a:p>
        </p:txBody>
      </p:sp>
      <p:pic>
        <p:nvPicPr>
          <p:cNvPr id="3" name="Picture 2">
            <a:extLst>
              <a:ext uri="{FF2B5EF4-FFF2-40B4-BE49-F238E27FC236}">
                <a16:creationId xmlns:a16="http://schemas.microsoft.com/office/drawing/2014/main" id="{3646F61D-039B-4F08-B619-571F8B65D320}"/>
              </a:ext>
            </a:extLst>
          </p:cNvPr>
          <p:cNvPicPr>
            <a:picLocks noChangeAspect="1"/>
          </p:cNvPicPr>
          <p:nvPr/>
        </p:nvPicPr>
        <p:blipFill>
          <a:blip r:embed="rId2"/>
          <a:stretch>
            <a:fillRect/>
          </a:stretch>
        </p:blipFill>
        <p:spPr>
          <a:xfrm>
            <a:off x="5219549" y="2092881"/>
            <a:ext cx="3388670" cy="2672239"/>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E8F520EB-45BF-4A19-B204-AD3F388C4AEE}"/>
              </a:ext>
            </a:extLst>
          </p:cNvPr>
          <p:cNvSpPr>
            <a:spLocks noGrp="1" noChangeArrowheads="1"/>
          </p:cNvSpPr>
          <p:nvPr>
            <p:ph type="title"/>
          </p:nvPr>
        </p:nvSpPr>
        <p:spPr>
          <a:xfrm>
            <a:off x="2362200" y="152400"/>
            <a:ext cx="6324600" cy="1143000"/>
          </a:xfrm>
        </p:spPr>
        <p:txBody>
          <a:bodyPr/>
          <a:lstStyle/>
          <a:p>
            <a:r>
              <a:rPr lang="en-US" altLang="en-US" sz="3600" b="1" dirty="0">
                <a:latin typeface="+mn-lt"/>
              </a:rPr>
              <a:t>Future Leaders of America’s Government</a:t>
            </a:r>
          </a:p>
        </p:txBody>
      </p:sp>
      <p:sp>
        <p:nvSpPr>
          <p:cNvPr id="17411" name="Content Placeholder 2">
            <a:extLst>
              <a:ext uri="{FF2B5EF4-FFF2-40B4-BE49-F238E27FC236}">
                <a16:creationId xmlns:a16="http://schemas.microsoft.com/office/drawing/2014/main" id="{A5A75A79-61AA-4544-A103-6AF903F3D226}"/>
              </a:ext>
            </a:extLst>
          </p:cNvPr>
          <p:cNvSpPr>
            <a:spLocks noGrp="1" noChangeArrowheads="1"/>
          </p:cNvSpPr>
          <p:nvPr>
            <p:ph idx="1"/>
          </p:nvPr>
        </p:nvSpPr>
        <p:spPr>
          <a:xfrm>
            <a:off x="828675" y="2073116"/>
            <a:ext cx="7991324" cy="3363278"/>
          </a:xfrm>
        </p:spPr>
        <p:txBody>
          <a:bodyPr/>
          <a:lstStyle/>
          <a:p>
            <a:r>
              <a:rPr lang="en-US" altLang="en-US" dirty="0"/>
              <a:t>A youth program to provide guidance and mentorship to middle school and high school students</a:t>
            </a:r>
          </a:p>
          <a:p>
            <a:r>
              <a:rPr lang="en-US" altLang="en-US" dirty="0"/>
              <a:t>Program composed of five tiers:</a:t>
            </a:r>
          </a:p>
          <a:p>
            <a:pPr lvl="1"/>
            <a:r>
              <a:rPr lang="en-US" altLang="en-US" dirty="0"/>
              <a:t>Tier I - Mentorship</a:t>
            </a:r>
          </a:p>
          <a:p>
            <a:pPr lvl="1"/>
            <a:r>
              <a:rPr lang="en-US" altLang="en-US" dirty="0"/>
              <a:t>Tier II - Training Academy</a:t>
            </a:r>
          </a:p>
          <a:p>
            <a:pPr lvl="1"/>
            <a:r>
              <a:rPr lang="en-US" altLang="en-US" dirty="0"/>
              <a:t>Tier III – Career Training and Education</a:t>
            </a:r>
          </a:p>
          <a:p>
            <a:pPr lvl="1"/>
            <a:r>
              <a:rPr lang="en-US" altLang="en-US" dirty="0"/>
              <a:t>Tier IV – Pre-professional Career Opportunities</a:t>
            </a:r>
          </a:p>
          <a:p>
            <a:pPr lvl="1"/>
            <a:r>
              <a:rPr lang="en-US" altLang="en-US" dirty="0"/>
              <a:t>Tier V – Scholarships</a:t>
            </a:r>
          </a:p>
          <a:p>
            <a:pPr lvl="1"/>
            <a:endParaRPr lang="en-US" altLang="en-US" i="1" dirty="0"/>
          </a:p>
          <a:p>
            <a:endParaRPr lang="en-US" altLang="en-US" i="1" dirty="0"/>
          </a:p>
          <a:p>
            <a:endParaRPr lang="en-US" alt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0AF7766-C5F9-48C0-A791-3801B59BF81F}"/>
              </a:ext>
            </a:extLst>
          </p:cNvPr>
          <p:cNvSpPr>
            <a:spLocks noGrp="1" noChangeArrowheads="1"/>
          </p:cNvSpPr>
          <p:nvPr>
            <p:ph type="title"/>
          </p:nvPr>
        </p:nvSpPr>
        <p:spPr>
          <a:xfrm>
            <a:off x="2209800" y="76200"/>
            <a:ext cx="6477000" cy="1143000"/>
          </a:xfrm>
        </p:spPr>
        <p:txBody>
          <a:bodyPr/>
          <a:lstStyle/>
          <a:p>
            <a:r>
              <a:rPr lang="en-US" altLang="en-US" sz="3600" b="1" dirty="0">
                <a:latin typeface="+mn-lt"/>
              </a:rPr>
              <a:t>Military Veteran Emphasis  Program</a:t>
            </a:r>
          </a:p>
        </p:txBody>
      </p:sp>
      <p:sp>
        <p:nvSpPr>
          <p:cNvPr id="18435" name="Content Placeholder 2">
            <a:extLst>
              <a:ext uri="{FF2B5EF4-FFF2-40B4-BE49-F238E27FC236}">
                <a16:creationId xmlns:a16="http://schemas.microsoft.com/office/drawing/2014/main" id="{41183BC0-2518-4544-A523-78B895271FA2}"/>
              </a:ext>
            </a:extLst>
          </p:cNvPr>
          <p:cNvSpPr>
            <a:spLocks noGrp="1" noChangeArrowheads="1"/>
          </p:cNvSpPr>
          <p:nvPr>
            <p:ph idx="1"/>
          </p:nvPr>
        </p:nvSpPr>
        <p:spPr>
          <a:xfrm>
            <a:off x="457200" y="1763316"/>
            <a:ext cx="5105400" cy="5475684"/>
          </a:xfrm>
        </p:spPr>
        <p:txBody>
          <a:bodyPr/>
          <a:lstStyle/>
          <a:p>
            <a:pPr>
              <a:spcAft>
                <a:spcPts val="450"/>
              </a:spcAft>
            </a:pPr>
            <a:r>
              <a:rPr lang="en-US" altLang="en-US" sz="2400" dirty="0"/>
              <a:t>Serves as an internal consultant to BIG </a:t>
            </a:r>
          </a:p>
          <a:p>
            <a:pPr>
              <a:spcAft>
                <a:spcPts val="450"/>
              </a:spcAft>
            </a:pPr>
            <a:r>
              <a:rPr lang="en-US" altLang="en-US" sz="2400" dirty="0"/>
              <a:t>Promotes the use of the Veteran Administration and community programs, benefits and services for BIG military veterans and their family members.  </a:t>
            </a:r>
          </a:p>
          <a:p>
            <a:pPr>
              <a:spcAft>
                <a:spcPts val="450"/>
              </a:spcAft>
            </a:pPr>
            <a:r>
              <a:rPr lang="en-US" altLang="en-US" sz="2400" dirty="0"/>
              <a:t>Makes recommendations to the National Executive Committee that will better serve military veterans and their families</a:t>
            </a:r>
          </a:p>
        </p:txBody>
      </p:sp>
      <p:pic>
        <p:nvPicPr>
          <p:cNvPr id="3" name="Picture 2">
            <a:extLst>
              <a:ext uri="{FF2B5EF4-FFF2-40B4-BE49-F238E27FC236}">
                <a16:creationId xmlns:a16="http://schemas.microsoft.com/office/drawing/2014/main" id="{0768AADA-1628-4202-BF5C-D4C3D473C2D8}"/>
              </a:ext>
            </a:extLst>
          </p:cNvPr>
          <p:cNvPicPr>
            <a:picLocks noChangeAspect="1"/>
          </p:cNvPicPr>
          <p:nvPr/>
        </p:nvPicPr>
        <p:blipFill>
          <a:blip r:embed="rId2"/>
          <a:stretch>
            <a:fillRect/>
          </a:stretch>
        </p:blipFill>
        <p:spPr>
          <a:xfrm>
            <a:off x="5656936" y="2438400"/>
            <a:ext cx="3171749" cy="2331720"/>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71864-4C73-497F-9727-7E21AB55C2C8}"/>
              </a:ext>
            </a:extLst>
          </p:cNvPr>
          <p:cNvSpPr>
            <a:spLocks noGrp="1"/>
          </p:cNvSpPr>
          <p:nvPr>
            <p:ph type="title"/>
          </p:nvPr>
        </p:nvSpPr>
        <p:spPr>
          <a:xfrm>
            <a:off x="2351314" y="174171"/>
            <a:ext cx="6324600" cy="1143000"/>
          </a:xfrm>
        </p:spPr>
        <p:txBody>
          <a:bodyPr/>
          <a:lstStyle/>
          <a:p>
            <a:r>
              <a:rPr lang="en-US" sz="3600" b="1" dirty="0">
                <a:latin typeface="+mn-lt"/>
              </a:rPr>
              <a:t>Now  Generation Program</a:t>
            </a:r>
          </a:p>
        </p:txBody>
      </p:sp>
      <p:sp>
        <p:nvSpPr>
          <p:cNvPr id="3" name="Content Placeholder 2">
            <a:extLst>
              <a:ext uri="{FF2B5EF4-FFF2-40B4-BE49-F238E27FC236}">
                <a16:creationId xmlns:a16="http://schemas.microsoft.com/office/drawing/2014/main" id="{8F807AE7-2770-4E8A-82A4-E9E16754F2A6}"/>
              </a:ext>
            </a:extLst>
          </p:cNvPr>
          <p:cNvSpPr>
            <a:spLocks noGrp="1"/>
          </p:cNvSpPr>
          <p:nvPr>
            <p:ph idx="1"/>
          </p:nvPr>
        </p:nvSpPr>
        <p:spPr>
          <a:xfrm>
            <a:off x="835819" y="2164556"/>
            <a:ext cx="4094322" cy="3278981"/>
          </a:xfrm>
        </p:spPr>
        <p:txBody>
          <a:bodyPr/>
          <a:lstStyle/>
          <a:p>
            <a:pPr>
              <a:spcAft>
                <a:spcPts val="900"/>
              </a:spcAft>
            </a:pPr>
            <a:r>
              <a:rPr lang="en-US" dirty="0"/>
              <a:t>Focuses on programming for young professionals under</a:t>
            </a:r>
            <a:br>
              <a:rPr lang="en-US" dirty="0"/>
            </a:br>
            <a:r>
              <a:rPr lang="en-US" dirty="0"/>
              <a:t>40</a:t>
            </a:r>
          </a:p>
          <a:p>
            <a:r>
              <a:rPr lang="en-US" dirty="0"/>
              <a:t>Provides training and networking opportunities</a:t>
            </a:r>
          </a:p>
          <a:p>
            <a:endParaRPr lang="en-US" dirty="0"/>
          </a:p>
          <a:p>
            <a:endParaRPr lang="en-US" dirty="0"/>
          </a:p>
          <a:p>
            <a:pPr marL="0" indent="0">
              <a:buNone/>
            </a:pPr>
            <a:br>
              <a:rPr lang="en-US" dirty="0"/>
            </a:br>
            <a:endParaRPr lang="en-US" dirty="0"/>
          </a:p>
        </p:txBody>
      </p:sp>
      <p:sp>
        <p:nvSpPr>
          <p:cNvPr id="4" name="Footer Placeholder 3">
            <a:extLst>
              <a:ext uri="{FF2B5EF4-FFF2-40B4-BE49-F238E27FC236}">
                <a16:creationId xmlns:a16="http://schemas.microsoft.com/office/drawing/2014/main" id="{877E3D2B-236D-418F-AC9F-53BA40A0CBE0}"/>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41414E3F-8F52-43A7-981D-7585B0638986}"/>
              </a:ext>
            </a:extLst>
          </p:cNvPr>
          <p:cNvSpPr>
            <a:spLocks noGrp="1"/>
          </p:cNvSpPr>
          <p:nvPr>
            <p:ph type="sldNum" sz="quarter" idx="33"/>
          </p:nvPr>
        </p:nvSpPr>
        <p:spPr/>
        <p:txBody>
          <a:bodyPr/>
          <a:lstStyle/>
          <a:p>
            <a:fld id="{19B51A1E-902D-48AF-9020-955120F399B6}" type="slidenum">
              <a:rPr lang="en-US" noProof="0" smtClean="0"/>
              <a:pPr/>
              <a:t>123</a:t>
            </a:fld>
            <a:endParaRPr lang="en-US" noProof="0" dirty="0"/>
          </a:p>
        </p:txBody>
      </p:sp>
      <p:pic>
        <p:nvPicPr>
          <p:cNvPr id="10" name="Picture 9">
            <a:extLst>
              <a:ext uri="{FF2B5EF4-FFF2-40B4-BE49-F238E27FC236}">
                <a16:creationId xmlns:a16="http://schemas.microsoft.com/office/drawing/2014/main" id="{4E601491-DBB7-4E9A-9EF9-3EE0301E2ECB}"/>
              </a:ext>
            </a:extLst>
          </p:cNvPr>
          <p:cNvPicPr>
            <a:picLocks noChangeAspect="1"/>
          </p:cNvPicPr>
          <p:nvPr/>
        </p:nvPicPr>
        <p:blipFill>
          <a:blip r:embed="rId2"/>
          <a:stretch>
            <a:fillRect/>
          </a:stretch>
        </p:blipFill>
        <p:spPr>
          <a:xfrm>
            <a:off x="5328795" y="1839702"/>
            <a:ext cx="3090781" cy="2393209"/>
          </a:xfrm>
          <a:prstGeom prst="rect">
            <a:avLst/>
          </a:prstGeom>
        </p:spPr>
      </p:pic>
    </p:spTree>
    <p:extLst>
      <p:ext uri="{BB962C8B-B14F-4D97-AF65-F5344CB8AC3E}">
        <p14:creationId xmlns:p14="http://schemas.microsoft.com/office/powerpoint/2010/main" val="17228512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914400" y="685799"/>
            <a:ext cx="7772400" cy="735013"/>
          </a:xfrm>
        </p:spPr>
        <p:txBody>
          <a:bodyPr/>
          <a:lstStyle/>
          <a:p>
            <a:pPr algn="r"/>
            <a:r>
              <a:rPr lang="en-US" sz="3200" b="1" dirty="0">
                <a:latin typeface="+mn-lt"/>
              </a:rPr>
              <a:t>Conclusion</a:t>
            </a:r>
          </a:p>
        </p:txBody>
      </p:sp>
      <p:sp>
        <p:nvSpPr>
          <p:cNvPr id="57347" name="Rectangle 3"/>
          <p:cNvSpPr>
            <a:spLocks noGrp="1" noChangeArrowheads="1"/>
          </p:cNvSpPr>
          <p:nvPr>
            <p:ph type="body" idx="1"/>
          </p:nvPr>
        </p:nvSpPr>
        <p:spPr/>
        <p:txBody>
          <a:bodyPr/>
          <a:lstStyle/>
          <a:p>
            <a:pPr>
              <a:buFont typeface="Wingdings" pitchFamily="2" charset="2"/>
              <a:buNone/>
            </a:pPr>
            <a:r>
              <a:rPr lang="en-US" dirty="0"/>
              <a:t>	</a:t>
            </a:r>
            <a:r>
              <a:rPr lang="en-US" b="1" dirty="0"/>
              <a:t>“</a:t>
            </a:r>
            <a:r>
              <a:rPr lang="en-US" b="1" i="1" dirty="0">
                <a:latin typeface="Times New Roman" pitchFamily="18" charset="0"/>
              </a:rPr>
              <a:t>Our goals can only be reached through a vehicle of a plan, in which we must fervently believe, and upon which we must vigorously act. There is no other route to success.”  </a:t>
            </a:r>
          </a:p>
          <a:p>
            <a:pPr>
              <a:buFont typeface="Wingdings" pitchFamily="2" charset="2"/>
              <a:buNone/>
            </a:pPr>
            <a:r>
              <a:rPr lang="en-US" b="1" i="1" dirty="0">
                <a:latin typeface="Times New Roman" pitchFamily="18" charset="0"/>
              </a:rPr>
              <a:t>				Stephen A. Brennan</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endParaRPr lang="en-US" sz="3200" b="1" dirty="0"/>
          </a:p>
        </p:txBody>
      </p:sp>
      <p:sp>
        <p:nvSpPr>
          <p:cNvPr id="2" name="Content Placeholder 1"/>
          <p:cNvSpPr>
            <a:spLocks noGrp="1"/>
          </p:cNvSpPr>
          <p:nvPr>
            <p:ph sz="half" idx="1"/>
          </p:nvPr>
        </p:nvSpPr>
        <p:spPr>
          <a:xfrm>
            <a:off x="938758" y="1643604"/>
            <a:ext cx="7266483" cy="4016416"/>
          </a:xfrm>
        </p:spPr>
        <p:txBody>
          <a:bodyPr>
            <a:normAutofit/>
          </a:bodyPr>
          <a:lstStyle/>
          <a:p>
            <a:pPr marL="0" indent="0" algn="ctr">
              <a:buNone/>
            </a:pPr>
            <a:r>
              <a:rPr lang="en-US" dirty="0"/>
              <a:t>    “Not so with you. Instead, whoever wants to become great among you must be your servant, and whoever wants to be first must be your slave – just as the Son of Man did not come to be served, but to serve, and to give His life as a ransom for many.”</a:t>
            </a:r>
          </a:p>
          <a:p>
            <a:pPr marL="0" indent="0" algn="r">
              <a:buNone/>
            </a:pPr>
            <a:endParaRPr lang="en-US" b="1" dirty="0"/>
          </a:p>
          <a:p>
            <a:pPr marL="0" indent="0" algn="r">
              <a:buNone/>
            </a:pPr>
            <a:r>
              <a:rPr lang="en-US" b="1" dirty="0"/>
              <a:t>Mathew 20:26-28 NIV</a:t>
            </a:r>
            <a:endParaRPr lang="en-US"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2D1A2-F2EA-40DF-8B73-229CAA1F2030}"/>
              </a:ext>
            </a:extLst>
          </p:cNvPr>
          <p:cNvSpPr>
            <a:spLocks noGrp="1"/>
          </p:cNvSpPr>
          <p:nvPr>
            <p:ph type="title"/>
          </p:nvPr>
        </p:nvSpPr>
        <p:spPr/>
        <p:txBody>
          <a:bodyPr/>
          <a:lstStyle/>
          <a:p>
            <a:pPr algn="ctr"/>
            <a:r>
              <a:rPr lang="en-US" dirty="0"/>
              <a:t>Servant Leadership</a:t>
            </a:r>
          </a:p>
        </p:txBody>
      </p:sp>
      <p:sp>
        <p:nvSpPr>
          <p:cNvPr id="3" name="Content Placeholder 2">
            <a:extLst>
              <a:ext uri="{FF2B5EF4-FFF2-40B4-BE49-F238E27FC236}">
                <a16:creationId xmlns:a16="http://schemas.microsoft.com/office/drawing/2014/main" id="{1D49E969-CBA2-4C44-B949-46B3B9432F47}"/>
              </a:ext>
            </a:extLst>
          </p:cNvPr>
          <p:cNvSpPr>
            <a:spLocks noGrp="1"/>
          </p:cNvSpPr>
          <p:nvPr>
            <p:ph idx="1"/>
          </p:nvPr>
        </p:nvSpPr>
        <p:spPr/>
        <p:txBody>
          <a:bodyPr/>
          <a:lstStyle/>
          <a:p>
            <a:pPr marL="0" indent="0">
              <a:buNone/>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sz="1800" dirty="0">
              <a:latin typeface="Times New Roman" panose="02020603050405020304" pitchFamily="18" charset="0"/>
              <a:ea typeface="Times New Roman" panose="02020603050405020304" pitchFamily="18" charset="0"/>
            </a:endParaRPr>
          </a:p>
          <a:p>
            <a:pPr marL="0" indent="0">
              <a:buNone/>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sz="1800" dirty="0">
              <a:latin typeface="Times New Roman" panose="02020603050405020304" pitchFamily="18" charset="0"/>
              <a:ea typeface="Times New Roman" panose="02020603050405020304" pitchFamily="18" charset="0"/>
            </a:endParaRPr>
          </a:p>
          <a:p>
            <a:pPr marL="0" indent="0">
              <a:buNone/>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sz="1800" dirty="0">
              <a:latin typeface="Times New Roman" panose="02020603050405020304" pitchFamily="18" charset="0"/>
              <a:ea typeface="Times New Roman" panose="02020603050405020304" pitchFamily="18" charset="0"/>
            </a:endParaRPr>
          </a:p>
          <a:p>
            <a:pPr marL="0" indent="0">
              <a:buNone/>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sz="1800" dirty="0">
              <a:solidFill>
                <a:srgbClr val="A0C6BA"/>
              </a:solidFill>
              <a:effectLst/>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val="tx"/>
                  </a:ext>
                </a:extLst>
              </a:hlinkClick>
            </a:endParaRPr>
          </a:p>
          <a:p>
            <a:pPr marL="0" indent="0">
              <a:buNone/>
            </a:pPr>
            <a:endParaRPr lang="en-US" sz="1800" dirty="0">
              <a:solidFill>
                <a:srgbClr val="A0C6BA"/>
              </a:solidFill>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val="tx"/>
                  </a:ext>
                </a:extLst>
              </a:hlinkClick>
            </a:endParaRPr>
          </a:p>
          <a:p>
            <a:pPr marL="0" indent="0">
              <a:buNone/>
            </a:pPr>
            <a:endParaRPr lang="en-US" sz="1800" dirty="0">
              <a:solidFill>
                <a:srgbClr val="A0C6BA"/>
              </a:solidFill>
              <a:effectLst/>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val="tx"/>
                  </a:ext>
                </a:extLst>
              </a:hlinkClick>
            </a:endParaRPr>
          </a:p>
          <a:p>
            <a:pPr marL="0" indent="0">
              <a:buNone/>
            </a:pPr>
            <a:endParaRPr lang="en-US" sz="1800" dirty="0">
              <a:solidFill>
                <a:srgbClr val="A0C6BA"/>
              </a:solidFill>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val="tx"/>
                  </a:ext>
                </a:extLst>
              </a:hlinkClick>
            </a:endParaRPr>
          </a:p>
          <a:p>
            <a:pPr marL="0" indent="0" algn="ctr">
              <a:buNone/>
            </a:pPr>
            <a:r>
              <a:rPr lang="en-US" sz="1800" dirty="0">
                <a:solidFill>
                  <a:srgbClr val="336600"/>
                </a:solidFill>
                <a:effectLst/>
                <a:latin typeface="Times New Roman" panose="02020603050405020304" pitchFamily="18" charset="0"/>
                <a:ea typeface="Times New Roman" panose="02020603050405020304" pitchFamily="18" charset="0"/>
                <a:hlinkClick r:id="rId2">
                  <a:extLst>
                    <a:ext uri="{A12FA001-AC4F-418D-AE19-62706E023703}">
                      <ahyp:hlinkClr xmlns:ahyp="http://schemas.microsoft.com/office/drawing/2018/hyperlinkcolor" val="tx"/>
                    </a:ext>
                  </a:extLst>
                </a:hlinkClick>
              </a:rPr>
              <a:t>https://youtu.be/YVMBJ9kvl2g</a:t>
            </a:r>
            <a:endParaRPr lang="en-US" sz="1800" dirty="0">
              <a:solidFill>
                <a:srgbClr val="336600"/>
              </a:solidFill>
              <a:effectLst/>
              <a:latin typeface="Times New Roman" panose="02020603050405020304" pitchFamily="18" charset="0"/>
              <a:ea typeface="Times New Roman" panose="02020603050405020304" pitchFamily="18" charset="0"/>
            </a:endParaRPr>
          </a:p>
          <a:p>
            <a:pPr marL="0" indent="0">
              <a:buNone/>
            </a:pPr>
            <a:endParaRPr lang="en-US" sz="1800" dirty="0">
              <a:effectLst/>
              <a:latin typeface="Times New Roman" panose="02020603050405020304" pitchFamily="18" charset="0"/>
              <a:ea typeface="Times New Roman" panose="02020603050405020304" pitchFamily="18" charset="0"/>
            </a:endParaRPr>
          </a:p>
          <a:p>
            <a:pPr marL="0" indent="0">
              <a:buNone/>
            </a:pPr>
            <a:endParaRPr lang="en-US" dirty="0"/>
          </a:p>
        </p:txBody>
      </p:sp>
      <p:pic>
        <p:nvPicPr>
          <p:cNvPr id="7" name="Picture 6">
            <a:extLst>
              <a:ext uri="{FF2B5EF4-FFF2-40B4-BE49-F238E27FC236}">
                <a16:creationId xmlns:a16="http://schemas.microsoft.com/office/drawing/2014/main" id="{F6B291C8-5E5E-4726-A20D-B3B15090B991}"/>
              </a:ext>
            </a:extLst>
          </p:cNvPr>
          <p:cNvPicPr>
            <a:picLocks noChangeAspect="1"/>
          </p:cNvPicPr>
          <p:nvPr/>
        </p:nvPicPr>
        <p:blipFill rotWithShape="1">
          <a:blip r:embed="rId3"/>
          <a:srcRect l="24167" t="22619" r="26667" b="20664"/>
          <a:stretch/>
        </p:blipFill>
        <p:spPr>
          <a:xfrm>
            <a:off x="2057400" y="1790700"/>
            <a:ext cx="4953000" cy="3276600"/>
          </a:xfrm>
          <a:prstGeom prst="rect">
            <a:avLst/>
          </a:prstGeom>
        </p:spPr>
      </p:pic>
    </p:spTree>
    <p:extLst>
      <p:ext uri="{BB962C8B-B14F-4D97-AF65-F5344CB8AC3E}">
        <p14:creationId xmlns:p14="http://schemas.microsoft.com/office/powerpoint/2010/main" val="213522652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8758" y="382385"/>
            <a:ext cx="7633742" cy="1029726"/>
          </a:xfrm>
        </p:spPr>
        <p:txBody>
          <a:bodyPr/>
          <a:lstStyle/>
          <a:p>
            <a:pPr algn="ctr"/>
            <a:r>
              <a:rPr lang="en-US" b="1" dirty="0"/>
              <a:t>Conclusion</a:t>
            </a:r>
          </a:p>
        </p:txBody>
      </p:sp>
      <p:sp>
        <p:nvSpPr>
          <p:cNvPr id="3" name="Content Placeholder 2"/>
          <p:cNvSpPr>
            <a:spLocks noGrp="1"/>
          </p:cNvSpPr>
          <p:nvPr>
            <p:ph idx="1"/>
          </p:nvPr>
        </p:nvSpPr>
        <p:spPr>
          <a:xfrm>
            <a:off x="938758" y="1915612"/>
            <a:ext cx="7633742" cy="3593591"/>
          </a:xfrm>
        </p:spPr>
        <p:txBody>
          <a:bodyPr/>
          <a:lstStyle/>
          <a:p>
            <a:pPr lvl="0" indent="-457200">
              <a:spcAft>
                <a:spcPts val="1200"/>
              </a:spcAft>
              <a:buFont typeface="Calibri" panose="020F0502020204030204" pitchFamily="34" charset="0"/>
              <a:buChar char="―"/>
            </a:pPr>
            <a:r>
              <a:rPr lang="en-US" sz="2800" dirty="0">
                <a:latin typeface="Arial" panose="020B0604020202020204" pitchFamily="34" charset="0"/>
                <a:cs typeface="Arial" panose="020B0604020202020204" pitchFamily="34" charset="0"/>
              </a:rPr>
              <a:t>Stand up for what is right and have the courage to advocate for those who cannot advocate for themselves.  </a:t>
            </a:r>
          </a:p>
          <a:p>
            <a:pPr lvl="0" indent="-457200">
              <a:spcAft>
                <a:spcPts val="1200"/>
              </a:spcAft>
              <a:buFont typeface="Calibri" panose="020F0502020204030204" pitchFamily="34" charset="0"/>
              <a:buChar char="―"/>
            </a:pPr>
            <a:r>
              <a:rPr lang="en-US" sz="2800" dirty="0">
                <a:latin typeface="Arial" panose="020B0604020202020204" pitchFamily="34" charset="0"/>
                <a:cs typeface="Arial" panose="020B0604020202020204" pitchFamily="34" charset="0"/>
              </a:rPr>
              <a:t>This is the essence of leading as a servant leader. </a:t>
            </a:r>
          </a:p>
          <a:p>
            <a:endParaRPr lang="en-US" dirty="0"/>
          </a:p>
        </p:txBody>
      </p:sp>
    </p:spTree>
    <p:extLst>
      <p:ext uri="{BB962C8B-B14F-4D97-AF65-F5344CB8AC3E}">
        <p14:creationId xmlns:p14="http://schemas.microsoft.com/office/powerpoint/2010/main" val="342352763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ross\Desktop\Its-Not-About-Me.png"/>
          <p:cNvPicPr>
            <a:picLocks noChangeAspect="1" noChangeArrowheads="1"/>
          </p:cNvPicPr>
          <p:nvPr/>
        </p:nvPicPr>
        <p:blipFill>
          <a:blip r:embed="rId3"/>
          <a:srcRect/>
          <a:stretch>
            <a:fillRect/>
          </a:stretch>
        </p:blipFill>
        <p:spPr bwMode="auto">
          <a:xfrm>
            <a:off x="816864" y="1752600"/>
            <a:ext cx="7510272" cy="3791711"/>
          </a:xfrm>
          <a:prstGeom prst="rect">
            <a:avLst/>
          </a:prstGeom>
          <a:noFill/>
        </p:spPr>
      </p:pic>
      <p:sp>
        <p:nvSpPr>
          <p:cNvPr id="2" name="TextBox 1">
            <a:extLst>
              <a:ext uri="{FF2B5EF4-FFF2-40B4-BE49-F238E27FC236}">
                <a16:creationId xmlns:a16="http://schemas.microsoft.com/office/drawing/2014/main" id="{72A86690-F528-455F-9918-4616976B84BF}"/>
              </a:ext>
            </a:extLst>
          </p:cNvPr>
          <p:cNvSpPr txBox="1"/>
          <p:nvPr/>
        </p:nvSpPr>
        <p:spPr>
          <a:xfrm>
            <a:off x="1770927" y="474562"/>
            <a:ext cx="5208607" cy="646331"/>
          </a:xfrm>
          <a:prstGeom prst="rect">
            <a:avLst/>
          </a:prstGeom>
          <a:noFill/>
        </p:spPr>
        <p:txBody>
          <a:bodyPr wrap="square" rtlCol="0">
            <a:spAutoFit/>
          </a:bodyPr>
          <a:lstStyle/>
          <a:p>
            <a:pPr algn="ctr"/>
            <a:r>
              <a:rPr lang="en-US" sz="3600" b="1" dirty="0"/>
              <a:t>REPEAT AFTER ME</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4294967295"/>
          </p:nvPr>
        </p:nvSpPr>
        <p:spPr>
          <a:xfrm>
            <a:off x="914400" y="1752600"/>
            <a:ext cx="7772400" cy="4114800"/>
          </a:xfrm>
        </p:spPr>
        <p:txBody>
          <a:bodyPr/>
          <a:lstStyle/>
          <a:p>
            <a:pPr eaLnBrk="1" hangingPunct="1">
              <a:lnSpc>
                <a:spcPct val="90000"/>
              </a:lnSpc>
              <a:buFont typeface="Wingdings" pitchFamily="2" charset="2"/>
              <a:buNone/>
            </a:pPr>
            <a:endParaRPr lang="en-US" sz="2000" dirty="0"/>
          </a:p>
          <a:p>
            <a:pPr eaLnBrk="1" hangingPunct="1">
              <a:lnSpc>
                <a:spcPct val="90000"/>
              </a:lnSpc>
              <a:buFont typeface="Wingdings" pitchFamily="2" charset="2"/>
              <a:buNone/>
            </a:pPr>
            <a:endParaRPr lang="en-US" sz="1800" dirty="0"/>
          </a:p>
        </p:txBody>
      </p:sp>
      <p:pic>
        <p:nvPicPr>
          <p:cNvPr id="12291" name="Picture 4" descr="j0315598"/>
          <p:cNvPicPr>
            <a:picLocks noChangeAspect="1" noChangeArrowheads="1"/>
          </p:cNvPicPr>
          <p:nvPr/>
        </p:nvPicPr>
        <p:blipFill>
          <a:blip r:embed="rId2" cstate="print"/>
          <a:srcRect/>
          <a:stretch>
            <a:fillRect/>
          </a:stretch>
        </p:blipFill>
        <p:spPr bwMode="auto">
          <a:xfrm>
            <a:off x="1981200" y="2133600"/>
            <a:ext cx="5715000" cy="3694113"/>
          </a:xfrm>
          <a:prstGeom prst="rect">
            <a:avLst/>
          </a:prstGeom>
          <a:noFill/>
          <a:ln w="9525">
            <a:noFill/>
            <a:miter lim="800000"/>
            <a:headEnd/>
            <a:tailEnd/>
          </a:ln>
        </p:spPr>
      </p:pic>
      <p:sp>
        <p:nvSpPr>
          <p:cNvPr id="12292" name="Line 5"/>
          <p:cNvSpPr>
            <a:spLocks noChangeShapeType="1"/>
          </p:cNvSpPr>
          <p:nvPr/>
        </p:nvSpPr>
        <p:spPr bwMode="auto">
          <a:xfrm>
            <a:off x="1981200" y="2133600"/>
            <a:ext cx="0" cy="3733800"/>
          </a:xfrm>
          <a:prstGeom prst="line">
            <a:avLst/>
          </a:prstGeom>
          <a:noFill/>
          <a:ln w="57150" cmpd="thinThick">
            <a:solidFill>
              <a:schemeClr val="bg2"/>
            </a:solidFill>
            <a:round/>
            <a:headEnd/>
            <a:tailEnd/>
          </a:ln>
        </p:spPr>
        <p:txBody>
          <a:bodyPr/>
          <a:lstStyle/>
          <a:p>
            <a:endParaRPr lang="en-US" dirty="0"/>
          </a:p>
        </p:txBody>
      </p:sp>
      <p:sp>
        <p:nvSpPr>
          <p:cNvPr id="12293" name="Line 6"/>
          <p:cNvSpPr>
            <a:spLocks noChangeShapeType="1"/>
          </p:cNvSpPr>
          <p:nvPr/>
        </p:nvSpPr>
        <p:spPr bwMode="auto">
          <a:xfrm>
            <a:off x="1981200" y="5867400"/>
            <a:ext cx="5715000" cy="0"/>
          </a:xfrm>
          <a:prstGeom prst="line">
            <a:avLst/>
          </a:prstGeom>
          <a:noFill/>
          <a:ln w="57150" cmpd="thinThick">
            <a:solidFill>
              <a:schemeClr val="bg2"/>
            </a:solidFill>
            <a:round/>
            <a:headEnd/>
            <a:tailEnd/>
          </a:ln>
        </p:spPr>
        <p:txBody>
          <a:bodyPr/>
          <a:lstStyle/>
          <a:p>
            <a:endParaRPr lang="en-US" dirty="0"/>
          </a:p>
        </p:txBody>
      </p:sp>
      <p:sp>
        <p:nvSpPr>
          <p:cNvPr id="12294" name="Line 7"/>
          <p:cNvSpPr>
            <a:spLocks noChangeShapeType="1"/>
          </p:cNvSpPr>
          <p:nvPr/>
        </p:nvSpPr>
        <p:spPr bwMode="auto">
          <a:xfrm>
            <a:off x="1981200" y="2133600"/>
            <a:ext cx="5715000" cy="0"/>
          </a:xfrm>
          <a:prstGeom prst="line">
            <a:avLst/>
          </a:prstGeom>
          <a:noFill/>
          <a:ln w="57150" cmpd="thinThick">
            <a:solidFill>
              <a:schemeClr val="bg2"/>
            </a:solidFill>
            <a:round/>
            <a:headEnd/>
            <a:tailEnd/>
          </a:ln>
        </p:spPr>
        <p:txBody>
          <a:bodyPr/>
          <a:lstStyle/>
          <a:p>
            <a:endParaRPr lang="en-US" dirty="0"/>
          </a:p>
        </p:txBody>
      </p:sp>
      <p:sp>
        <p:nvSpPr>
          <p:cNvPr id="12295" name="Line 8"/>
          <p:cNvSpPr>
            <a:spLocks noChangeShapeType="1"/>
          </p:cNvSpPr>
          <p:nvPr/>
        </p:nvSpPr>
        <p:spPr bwMode="auto">
          <a:xfrm>
            <a:off x="7696200" y="2133600"/>
            <a:ext cx="0" cy="3733800"/>
          </a:xfrm>
          <a:prstGeom prst="line">
            <a:avLst/>
          </a:prstGeom>
          <a:noFill/>
          <a:ln w="57150" cmpd="thinThick">
            <a:solidFill>
              <a:schemeClr val="bg2"/>
            </a:solidFill>
            <a:round/>
            <a:headEnd/>
            <a:tailEnd/>
          </a:ln>
        </p:spPr>
        <p:txBody>
          <a:bodyPr/>
          <a:lstStyle/>
          <a:p>
            <a:endParaRPr lang="en-US" dirty="0"/>
          </a:p>
        </p:txBody>
      </p:sp>
      <p:sp>
        <p:nvSpPr>
          <p:cNvPr id="12296" name="Line 9"/>
          <p:cNvSpPr>
            <a:spLocks noChangeShapeType="1"/>
          </p:cNvSpPr>
          <p:nvPr/>
        </p:nvSpPr>
        <p:spPr bwMode="auto">
          <a:xfrm>
            <a:off x="7696200" y="2209800"/>
            <a:ext cx="0" cy="381000"/>
          </a:xfrm>
          <a:prstGeom prst="line">
            <a:avLst/>
          </a:prstGeom>
          <a:noFill/>
          <a:ln w="9525">
            <a:solidFill>
              <a:schemeClr val="tx1"/>
            </a:solidFill>
            <a:round/>
            <a:headEnd/>
            <a:tailEnd/>
          </a:ln>
        </p:spPr>
        <p:txBody>
          <a:bodyPr/>
          <a:lstStyle/>
          <a:p>
            <a:endParaRPr lang="en-US" dirty="0"/>
          </a:p>
        </p:txBody>
      </p:sp>
    </p:spTree>
    <p:extLst>
      <p:ext uri="{BB962C8B-B14F-4D97-AF65-F5344CB8AC3E}">
        <p14:creationId xmlns:p14="http://schemas.microsoft.com/office/powerpoint/2010/main" val="742798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Footer Placeholder 4"/>
          <p:cNvSpPr>
            <a:spLocks noGrp="1"/>
          </p:cNvSpPr>
          <p:nvPr>
            <p:ph type="ftr" sz="quarter" idx="10"/>
          </p:nvPr>
        </p:nvSpPr>
        <p:spPr/>
        <p:txBody>
          <a:bodyPr/>
          <a:lstStyle/>
          <a:p>
            <a:fld id="{77EE166A-1635-4FAE-9AE8-B8E3CAAE0748}" type="slidenum">
              <a:rPr lang="en-US"/>
              <a:pPr/>
              <a:t>13</a:t>
            </a:fld>
            <a:endParaRPr lang="en-US" dirty="0"/>
          </a:p>
        </p:txBody>
      </p:sp>
      <p:sp>
        <p:nvSpPr>
          <p:cNvPr id="265218" name="Rectangle 2"/>
          <p:cNvSpPr>
            <a:spLocks noGrp="1" noChangeArrowheads="1"/>
          </p:cNvSpPr>
          <p:nvPr>
            <p:ph type="title"/>
          </p:nvPr>
        </p:nvSpPr>
        <p:spPr>
          <a:xfrm>
            <a:off x="2362200" y="533400"/>
            <a:ext cx="6172200" cy="609600"/>
          </a:xfrm>
          <a:noFill/>
          <a:ln/>
        </p:spPr>
        <p:txBody>
          <a:bodyPr lIns="90488" tIns="44450" rIns="90488" bIns="44450" anchor="b"/>
          <a:lstStyle/>
          <a:p>
            <a:pPr algn="ctr"/>
            <a:r>
              <a:rPr lang="en-US" sz="3600" b="1" dirty="0"/>
              <a:t>BIG STRUCTURE</a:t>
            </a:r>
            <a:endParaRPr lang="en-US" sz="3600" b="1" dirty="0">
              <a:latin typeface="Garamond" pitchFamily="18" charset="0"/>
            </a:endParaRPr>
          </a:p>
        </p:txBody>
      </p:sp>
      <p:sp>
        <p:nvSpPr>
          <p:cNvPr id="265219" name="Rectangle 3"/>
          <p:cNvSpPr>
            <a:spLocks noGrp="1" noChangeArrowheads="1"/>
          </p:cNvSpPr>
          <p:nvPr>
            <p:ph type="body" sz="half" idx="1"/>
          </p:nvPr>
        </p:nvSpPr>
        <p:spPr>
          <a:xfrm>
            <a:off x="914400" y="1430503"/>
            <a:ext cx="7848600" cy="482565"/>
          </a:xfrm>
          <a:noFill/>
          <a:ln/>
        </p:spPr>
        <p:txBody>
          <a:bodyPr lIns="90488" tIns="44450" rIns="90488" bIns="44450"/>
          <a:lstStyle/>
          <a:p>
            <a:pPr algn="ctr">
              <a:buFont typeface="Wingdings" pitchFamily="2" charset="2"/>
              <a:buNone/>
            </a:pPr>
            <a:r>
              <a:rPr lang="en-US" sz="2400" b="1" dirty="0">
                <a:solidFill>
                  <a:schemeClr val="tx2"/>
                </a:solidFill>
              </a:rPr>
              <a:t>Chairpersons of Board of Directors</a:t>
            </a:r>
            <a:r>
              <a:rPr lang="en-US" sz="3600" b="1" dirty="0">
                <a:solidFill>
                  <a:schemeClr val="tx2"/>
                </a:solidFill>
                <a:effectLst>
                  <a:outerShdw blurRad="38100" dist="38100" dir="2700000" algn="tl">
                    <a:srgbClr val="C0C0C0"/>
                  </a:outerShdw>
                </a:effectLst>
                <a:latin typeface="Garamond" pitchFamily="18" charset="0"/>
              </a:rPr>
              <a:t> </a:t>
            </a:r>
          </a:p>
        </p:txBody>
      </p:sp>
      <p:sp>
        <p:nvSpPr>
          <p:cNvPr id="265347" name="Text Box 131"/>
          <p:cNvSpPr txBox="1">
            <a:spLocks noChangeArrowheads="1"/>
          </p:cNvSpPr>
          <p:nvPr/>
        </p:nvSpPr>
        <p:spPr bwMode="auto">
          <a:xfrm>
            <a:off x="762000" y="2105243"/>
            <a:ext cx="3200400" cy="4608954"/>
          </a:xfrm>
          <a:prstGeom prst="rect">
            <a:avLst/>
          </a:prstGeom>
          <a:noFill/>
          <a:ln w="9525">
            <a:noFill/>
            <a:miter lim="800000"/>
            <a:headEnd/>
            <a:tailEnd/>
          </a:ln>
          <a:effectLst/>
        </p:spPr>
        <p:txBody>
          <a:bodyPr wrap="square">
            <a:spAutoFit/>
          </a:bodyPr>
          <a:lstStyle/>
          <a:p>
            <a:pPr algn="l" eaLnBrk="1" hangingPunct="1">
              <a:spcAft>
                <a:spcPts val="300"/>
              </a:spcAft>
            </a:pPr>
            <a:r>
              <a:rPr lang="en-US" sz="1600" b="1" dirty="0"/>
              <a:t>Anthony Williams</a:t>
            </a:r>
          </a:p>
          <a:p>
            <a:pPr algn="l" eaLnBrk="1" hangingPunct="1">
              <a:spcAft>
                <a:spcPts val="300"/>
              </a:spcAft>
            </a:pPr>
            <a:r>
              <a:rPr lang="en-US" sz="1600" b="1" dirty="0"/>
              <a:t>Rance Clemons</a:t>
            </a:r>
          </a:p>
          <a:p>
            <a:pPr algn="l" eaLnBrk="1" hangingPunct="1">
              <a:spcAft>
                <a:spcPts val="300"/>
              </a:spcAft>
            </a:pPr>
            <a:r>
              <a:rPr lang="en-US" sz="1600" b="1" dirty="0"/>
              <a:t>Oscar Eason</a:t>
            </a:r>
          </a:p>
          <a:p>
            <a:pPr algn="l" eaLnBrk="1" hangingPunct="1">
              <a:spcAft>
                <a:spcPts val="300"/>
              </a:spcAft>
            </a:pPr>
            <a:r>
              <a:rPr lang="en-US" sz="1600" b="1" dirty="0"/>
              <a:t>Julius Crouch</a:t>
            </a:r>
          </a:p>
          <a:p>
            <a:pPr algn="l" eaLnBrk="1" hangingPunct="1">
              <a:spcAft>
                <a:spcPts val="300"/>
              </a:spcAft>
            </a:pPr>
            <a:r>
              <a:rPr lang="en-US" sz="1600" b="1" dirty="0"/>
              <a:t>Jimmy Givens</a:t>
            </a:r>
          </a:p>
          <a:p>
            <a:pPr algn="l" eaLnBrk="1" hangingPunct="1">
              <a:spcAft>
                <a:spcPts val="300"/>
              </a:spcAft>
            </a:pPr>
            <a:r>
              <a:rPr lang="en-US" sz="1600" b="1" dirty="0"/>
              <a:t>Anthony Rhodes</a:t>
            </a:r>
          </a:p>
          <a:p>
            <a:pPr algn="l" eaLnBrk="1" hangingPunct="1">
              <a:spcAft>
                <a:spcPts val="300"/>
              </a:spcAft>
            </a:pPr>
            <a:r>
              <a:rPr lang="en-US" sz="1600" b="1" dirty="0"/>
              <a:t>Roberta McNeil</a:t>
            </a:r>
          </a:p>
          <a:p>
            <a:pPr algn="l" eaLnBrk="1" hangingPunct="1">
              <a:spcAft>
                <a:spcPts val="300"/>
              </a:spcAft>
            </a:pPr>
            <a:r>
              <a:rPr lang="en-US" sz="1600" b="1" dirty="0"/>
              <a:t>Johnny Smith</a:t>
            </a:r>
          </a:p>
          <a:p>
            <a:pPr algn="l" eaLnBrk="1" hangingPunct="1">
              <a:spcAft>
                <a:spcPts val="300"/>
              </a:spcAft>
            </a:pPr>
            <a:r>
              <a:rPr lang="en-US" sz="1600" b="1" dirty="0"/>
              <a:t>Ralph Browne, Jr.</a:t>
            </a:r>
          </a:p>
          <a:p>
            <a:pPr algn="l" eaLnBrk="1" hangingPunct="1">
              <a:spcAft>
                <a:spcPts val="300"/>
              </a:spcAft>
            </a:pPr>
            <a:r>
              <a:rPr lang="en-US" sz="1600" b="1" dirty="0"/>
              <a:t>Ellen Dyson</a:t>
            </a:r>
          </a:p>
          <a:p>
            <a:pPr algn="l" eaLnBrk="1" hangingPunct="1">
              <a:spcAft>
                <a:spcPts val="300"/>
              </a:spcAft>
            </a:pPr>
            <a:r>
              <a:rPr lang="en-US" sz="1600" b="1" dirty="0"/>
              <a:t>Farrell Chiles</a:t>
            </a:r>
          </a:p>
          <a:p>
            <a:pPr algn="l" eaLnBrk="1" hangingPunct="1">
              <a:spcAft>
                <a:spcPts val="300"/>
              </a:spcAft>
            </a:pPr>
            <a:r>
              <a:rPr lang="en-US" sz="1600" b="1" dirty="0"/>
              <a:t>Angela K. Thorpe-Harris</a:t>
            </a:r>
          </a:p>
          <a:p>
            <a:pPr algn="l" eaLnBrk="1" hangingPunct="1">
              <a:spcAft>
                <a:spcPts val="300"/>
              </a:spcAft>
            </a:pPr>
            <a:r>
              <a:rPr lang="en-US" sz="1600" b="1" dirty="0"/>
              <a:t>Gary L. Blackmon</a:t>
            </a:r>
          </a:p>
          <a:p>
            <a:pPr algn="l" eaLnBrk="1" hangingPunct="1">
              <a:spcAft>
                <a:spcPts val="300"/>
              </a:spcAft>
            </a:pPr>
            <a:r>
              <a:rPr lang="en-US" sz="1600" b="1" dirty="0"/>
              <a:t>David A. Grove</a:t>
            </a:r>
            <a:r>
              <a:rPr lang="en-US" sz="1600" dirty="0"/>
              <a:t>s</a:t>
            </a:r>
          </a:p>
          <a:p>
            <a:pPr algn="l" eaLnBrk="1" hangingPunct="1">
              <a:spcAft>
                <a:spcPts val="300"/>
              </a:spcAft>
            </a:pPr>
            <a:r>
              <a:rPr lang="en-US" sz="1600" b="1" dirty="0"/>
              <a:t>Dr. Hezekiah Braxton III</a:t>
            </a:r>
          </a:p>
          <a:p>
            <a:pPr lvl="0" algn="l" eaLnBrk="0" hangingPunct="0">
              <a:spcAft>
                <a:spcPts val="300"/>
              </a:spcAft>
            </a:pPr>
            <a:r>
              <a:rPr lang="en-US" altLang="en-US" sz="1600" b="1" dirty="0">
                <a:cs typeface="Times New Roman" panose="02020603050405020304" pitchFamily="18" charset="0"/>
              </a:rPr>
              <a:t>Honorable  Faye Stewart</a:t>
            </a:r>
            <a:endParaRPr lang="en-US" altLang="en-US" sz="1600" dirty="0"/>
          </a:p>
        </p:txBody>
      </p:sp>
      <p:sp>
        <p:nvSpPr>
          <p:cNvPr id="10" name="Rectangle 4"/>
          <p:cNvSpPr>
            <a:spLocks noChangeArrowheads="1"/>
          </p:cNvSpPr>
          <p:nvPr/>
        </p:nvSpPr>
        <p:spPr bwMode="auto">
          <a:xfrm>
            <a:off x="4862512" y="5354750"/>
            <a:ext cx="3009900" cy="406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79350" rIns="0" bIns="7935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effectLst/>
                <a:latin typeface="+mn-lt"/>
                <a:cs typeface="Times New Roman" panose="02020603050405020304" pitchFamily="18" charset="0"/>
              </a:rPr>
              <a:t>Honorable  Darlene H. Young</a:t>
            </a:r>
            <a:endParaRPr kumimoji="0" lang="en-US" altLang="en-US" sz="1600" b="0" i="0" u="none" strike="noStrike" cap="none" normalizeH="0" baseline="0" dirty="0">
              <a:ln>
                <a:noFill/>
              </a:ln>
              <a:effectLst/>
              <a:latin typeface="+mn-l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527790"/>
            <a:ext cx="1993999" cy="2789420"/>
          </a:xfrm>
          <a:prstGeom prst="rect">
            <a:avLst/>
          </a:prstGeom>
        </p:spPr>
      </p:pic>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8DCA46-603B-4178-8707-30E192CE6B8D}"/>
              </a:ext>
            </a:extLst>
          </p:cNvPr>
          <p:cNvSpPr>
            <a:spLocks noGrp="1"/>
          </p:cNvSpPr>
          <p:nvPr>
            <p:ph type="title"/>
          </p:nvPr>
        </p:nvSpPr>
        <p:spPr>
          <a:xfrm>
            <a:off x="2590800" y="533400"/>
            <a:ext cx="5181600" cy="324000"/>
          </a:xfrm>
        </p:spPr>
        <p:txBody>
          <a:bodyPr/>
          <a:lstStyle/>
          <a:p>
            <a:r>
              <a:rPr lang="en-US" dirty="0"/>
              <a:t>Contact Information</a:t>
            </a:r>
          </a:p>
        </p:txBody>
      </p:sp>
      <p:sp>
        <p:nvSpPr>
          <p:cNvPr id="5" name="Content Placeholder 4">
            <a:extLst>
              <a:ext uri="{FF2B5EF4-FFF2-40B4-BE49-F238E27FC236}">
                <a16:creationId xmlns:a16="http://schemas.microsoft.com/office/drawing/2014/main" id="{049AE0EA-9F7E-4417-AA36-506B9DE31928}"/>
              </a:ext>
            </a:extLst>
          </p:cNvPr>
          <p:cNvSpPr>
            <a:spLocks noGrp="1"/>
          </p:cNvSpPr>
          <p:nvPr>
            <p:ph idx="1"/>
          </p:nvPr>
        </p:nvSpPr>
        <p:spPr>
          <a:xfrm>
            <a:off x="2149311" y="2190709"/>
            <a:ext cx="5859309" cy="2476583"/>
          </a:xfrm>
        </p:spPr>
        <p:txBody>
          <a:bodyPr/>
          <a:lstStyle/>
          <a:p>
            <a:pPr marL="0" indent="0">
              <a:buNone/>
            </a:pPr>
            <a:r>
              <a:rPr lang="en-US" dirty="0"/>
              <a:t>Dr. Vera McKethan</a:t>
            </a:r>
          </a:p>
          <a:p>
            <a:pPr marL="0" indent="0">
              <a:buNone/>
            </a:pPr>
            <a:r>
              <a:rPr lang="en-US" dirty="0"/>
              <a:t>National Program and Planning Chair</a:t>
            </a:r>
          </a:p>
          <a:p>
            <a:pPr marL="0" indent="-7144">
              <a:buNone/>
            </a:pPr>
            <a:r>
              <a:rPr lang="en-US" dirty="0"/>
              <a:t>334-312-1275</a:t>
            </a:r>
          </a:p>
          <a:p>
            <a:pPr marL="0" indent="-7144">
              <a:buNone/>
            </a:pPr>
            <a:r>
              <a:rPr lang="en-US" dirty="0">
                <a:hlinkClick r:id="rId2"/>
              </a:rPr>
              <a:t>bigprogramandplanning@gmail.com</a:t>
            </a:r>
            <a:endParaRPr lang="en-US" dirty="0"/>
          </a:p>
          <a:p>
            <a:pPr marL="0" indent="-7144">
              <a:buNone/>
            </a:pPr>
            <a:r>
              <a:rPr lang="en-US" dirty="0">
                <a:hlinkClick r:id="rId3"/>
              </a:rPr>
              <a:t>https://bigprogramandplanning.jessllc.org/</a:t>
            </a:r>
            <a:endParaRPr lang="en-US" dirty="0"/>
          </a:p>
        </p:txBody>
      </p:sp>
      <p:sp>
        <p:nvSpPr>
          <p:cNvPr id="2" name="Slide Number Placeholder 1">
            <a:extLst>
              <a:ext uri="{FF2B5EF4-FFF2-40B4-BE49-F238E27FC236}">
                <a16:creationId xmlns:a16="http://schemas.microsoft.com/office/drawing/2014/main" id="{CB78354A-41D5-43F7-A38D-3C946669B3C8}"/>
              </a:ext>
            </a:extLst>
          </p:cNvPr>
          <p:cNvSpPr>
            <a:spLocks noGrp="1"/>
          </p:cNvSpPr>
          <p:nvPr>
            <p:ph type="sldNum" sz="quarter" idx="33"/>
          </p:nvPr>
        </p:nvSpPr>
        <p:spPr>
          <a:xfrm>
            <a:off x="11759998" y="6389020"/>
            <a:ext cx="432000" cy="432000"/>
          </a:xfrm>
          <a:prstGeom prst="rect">
            <a:avLst/>
          </a:prstGeom>
          <a:solidFill>
            <a:schemeClr val="tx1">
              <a:lumMod val="75000"/>
              <a:lumOff val="25000"/>
            </a:schemeClr>
          </a:solidFill>
        </p:spPr>
        <p:txBody>
          <a:bodyPr vert="horz" lIns="0" tIns="0" rIns="0" bIns="0" rtlCol="0" anchor="ctr"/>
          <a:lstStyle>
            <a:defPPr>
              <a:defRPr lang="en-US"/>
            </a:defPPr>
            <a:lvl1pPr marL="0" algn="ctr" defTabSz="914400" rtl="0" eaLnBrk="1" latinLnBrk="0" hangingPunct="1">
              <a:defRPr sz="12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B51A1E-902D-48AF-9020-955120F399B6}" type="slidenum">
              <a:rPr lang="en-US" smtClean="0"/>
              <a:pPr/>
              <a:t>130</a:t>
            </a:fld>
            <a:endParaRPr lang="en-US" dirty="0"/>
          </a:p>
        </p:txBody>
      </p:sp>
    </p:spTree>
    <p:extLst>
      <p:ext uri="{BB962C8B-B14F-4D97-AF65-F5344CB8AC3E}">
        <p14:creationId xmlns:p14="http://schemas.microsoft.com/office/powerpoint/2010/main" val="1322012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1"/>
          <p:cNvSpPr>
            <a:spLocks noGrp="1"/>
          </p:cNvSpPr>
          <p:nvPr>
            <p:ph type="ftr" sz="quarter" idx="10"/>
          </p:nvPr>
        </p:nvSpPr>
        <p:spPr/>
        <p:txBody>
          <a:bodyPr/>
          <a:lstStyle/>
          <a:p>
            <a:fld id="{31B85CB2-0C08-4C88-92EA-19446375B831}" type="slidenum">
              <a:rPr lang="en-US"/>
              <a:pPr/>
              <a:t>14</a:t>
            </a:fld>
            <a:endParaRPr lang="en-US" dirty="0"/>
          </a:p>
        </p:txBody>
      </p:sp>
      <p:sp>
        <p:nvSpPr>
          <p:cNvPr id="278530" name="Rectangle 2"/>
          <p:cNvSpPr>
            <a:spLocks noGrp="1" noChangeArrowheads="1"/>
          </p:cNvSpPr>
          <p:nvPr>
            <p:ph type="title" idx="4294967295"/>
          </p:nvPr>
        </p:nvSpPr>
        <p:spPr>
          <a:xfrm>
            <a:off x="2209800" y="533400"/>
            <a:ext cx="6324600" cy="609600"/>
          </a:xfrm>
        </p:spPr>
        <p:txBody>
          <a:bodyPr/>
          <a:lstStyle/>
          <a:p>
            <a:pPr algn="ctr"/>
            <a:r>
              <a:rPr lang="en-US" sz="3200" b="1" dirty="0">
                <a:latin typeface="+mn-lt"/>
              </a:rPr>
              <a:t>BIG - PRESIDENTS</a:t>
            </a:r>
            <a:endParaRPr lang="en-US" sz="3200" b="1" i="1" dirty="0">
              <a:latin typeface="+mn-lt"/>
            </a:endParaRPr>
          </a:p>
        </p:txBody>
      </p:sp>
      <p:sp>
        <p:nvSpPr>
          <p:cNvPr id="278531" name="Rectangle 3"/>
          <p:cNvSpPr>
            <a:spLocks noGrp="1" noChangeArrowheads="1"/>
          </p:cNvSpPr>
          <p:nvPr>
            <p:ph type="body" idx="4294967295"/>
          </p:nvPr>
        </p:nvSpPr>
        <p:spPr>
          <a:xfrm>
            <a:off x="762000" y="1600200"/>
            <a:ext cx="8229600" cy="4648200"/>
          </a:xfrm>
          <a:ln/>
        </p:spPr>
        <p:txBody>
          <a:bodyPr/>
          <a:lstStyle/>
          <a:p>
            <a:pPr>
              <a:lnSpc>
                <a:spcPct val="80000"/>
              </a:lnSpc>
              <a:spcBef>
                <a:spcPts val="0"/>
              </a:spcBef>
              <a:spcAft>
                <a:spcPts val="600"/>
              </a:spcAft>
            </a:pPr>
            <a:r>
              <a:rPr lang="en-US" sz="1800" b="1" dirty="0"/>
              <a:t>Ramona McCarthy </a:t>
            </a:r>
          </a:p>
          <a:p>
            <a:pPr>
              <a:lnSpc>
                <a:spcPct val="80000"/>
              </a:lnSpc>
              <a:spcBef>
                <a:spcPts val="0"/>
              </a:spcBef>
              <a:spcAft>
                <a:spcPts val="600"/>
              </a:spcAft>
            </a:pPr>
            <a:r>
              <a:rPr lang="en-US" sz="1800" b="1" dirty="0"/>
              <a:t>Lonis Ballard</a:t>
            </a:r>
          </a:p>
          <a:p>
            <a:pPr>
              <a:lnSpc>
                <a:spcPct val="80000"/>
              </a:lnSpc>
              <a:spcBef>
                <a:spcPts val="0"/>
              </a:spcBef>
              <a:spcAft>
                <a:spcPts val="600"/>
              </a:spcAft>
            </a:pPr>
            <a:r>
              <a:rPr lang="en-US" sz="1800" b="1" dirty="0"/>
              <a:t>Mildred Goodman</a:t>
            </a:r>
          </a:p>
          <a:p>
            <a:pPr>
              <a:lnSpc>
                <a:spcPct val="80000"/>
              </a:lnSpc>
              <a:spcBef>
                <a:spcPts val="0"/>
              </a:spcBef>
              <a:spcAft>
                <a:spcPts val="600"/>
              </a:spcAft>
            </a:pPr>
            <a:r>
              <a:rPr lang="en-US" sz="1800" b="1" dirty="0"/>
              <a:t>Thomas Jenkins</a:t>
            </a:r>
          </a:p>
          <a:p>
            <a:pPr>
              <a:lnSpc>
                <a:spcPct val="80000"/>
              </a:lnSpc>
              <a:spcBef>
                <a:spcPts val="0"/>
              </a:spcBef>
              <a:spcAft>
                <a:spcPts val="600"/>
              </a:spcAft>
            </a:pPr>
            <a:r>
              <a:rPr lang="en-US" sz="1800" b="1" dirty="0"/>
              <a:t>James Rogers</a:t>
            </a:r>
          </a:p>
          <a:p>
            <a:pPr>
              <a:lnSpc>
                <a:spcPct val="80000"/>
              </a:lnSpc>
              <a:spcBef>
                <a:spcPts val="0"/>
              </a:spcBef>
              <a:spcAft>
                <a:spcPts val="600"/>
              </a:spcAft>
            </a:pPr>
            <a:r>
              <a:rPr lang="en-US" sz="1800" b="1" dirty="0"/>
              <a:t>Rubye Fields</a:t>
            </a:r>
          </a:p>
          <a:p>
            <a:pPr>
              <a:lnSpc>
                <a:spcPct val="80000"/>
              </a:lnSpc>
              <a:spcBef>
                <a:spcPts val="0"/>
              </a:spcBef>
              <a:spcAft>
                <a:spcPts val="600"/>
              </a:spcAft>
            </a:pPr>
            <a:r>
              <a:rPr lang="en-US" sz="1800" b="1" dirty="0"/>
              <a:t>Marion Bowden</a:t>
            </a:r>
          </a:p>
          <a:p>
            <a:pPr>
              <a:lnSpc>
                <a:spcPct val="80000"/>
              </a:lnSpc>
              <a:spcBef>
                <a:spcPts val="0"/>
              </a:spcBef>
              <a:spcAft>
                <a:spcPts val="600"/>
              </a:spcAft>
            </a:pPr>
            <a:r>
              <a:rPr lang="en-US" sz="1800" b="1" dirty="0"/>
              <a:t>Dorothy Greening </a:t>
            </a:r>
          </a:p>
          <a:p>
            <a:pPr>
              <a:lnSpc>
                <a:spcPct val="80000"/>
              </a:lnSpc>
              <a:spcBef>
                <a:spcPts val="0"/>
              </a:spcBef>
              <a:spcAft>
                <a:spcPts val="600"/>
              </a:spcAft>
            </a:pPr>
            <a:r>
              <a:rPr lang="en-US" sz="1800" b="1" dirty="0"/>
              <a:t>Oscar Eason, Jr.</a:t>
            </a:r>
          </a:p>
          <a:p>
            <a:pPr>
              <a:lnSpc>
                <a:spcPct val="80000"/>
              </a:lnSpc>
              <a:spcBef>
                <a:spcPts val="0"/>
              </a:spcBef>
              <a:spcAft>
                <a:spcPts val="600"/>
              </a:spcAft>
            </a:pPr>
            <a:r>
              <a:rPr lang="en-US" sz="1800" b="1" dirty="0"/>
              <a:t>Gerald Reed             </a:t>
            </a:r>
          </a:p>
          <a:p>
            <a:pPr>
              <a:lnSpc>
                <a:spcPct val="80000"/>
              </a:lnSpc>
              <a:spcBef>
                <a:spcPts val="0"/>
              </a:spcBef>
              <a:spcAft>
                <a:spcPts val="600"/>
              </a:spcAft>
            </a:pPr>
            <a:r>
              <a:rPr lang="en-US" sz="1800" b="1" dirty="0"/>
              <a:t>Gregg Reeves</a:t>
            </a:r>
          </a:p>
          <a:p>
            <a:pPr>
              <a:lnSpc>
                <a:spcPct val="80000"/>
              </a:lnSpc>
              <a:spcBef>
                <a:spcPts val="0"/>
              </a:spcBef>
              <a:spcAft>
                <a:spcPts val="600"/>
              </a:spcAft>
            </a:pPr>
            <a:r>
              <a:rPr lang="en-US" sz="1800" b="1" dirty="0"/>
              <a:t>Darlene Young</a:t>
            </a:r>
          </a:p>
          <a:p>
            <a:pPr>
              <a:lnSpc>
                <a:spcPct val="80000"/>
              </a:lnSpc>
              <a:spcBef>
                <a:spcPts val="0"/>
              </a:spcBef>
              <a:spcAft>
                <a:spcPts val="600"/>
              </a:spcAft>
            </a:pPr>
            <a:r>
              <a:rPr lang="en-US" sz="1800" b="1" dirty="0"/>
              <a:t>J. David Reeves</a:t>
            </a:r>
          </a:p>
          <a:p>
            <a:pPr>
              <a:lnSpc>
                <a:spcPct val="80000"/>
              </a:lnSpc>
              <a:spcBef>
                <a:spcPts val="0"/>
              </a:spcBef>
              <a:spcAft>
                <a:spcPts val="600"/>
              </a:spcAft>
            </a:pPr>
            <a:r>
              <a:rPr lang="en-US" sz="1800" b="1" dirty="0"/>
              <a:t>Honorable Darlene Young</a:t>
            </a:r>
          </a:p>
          <a:p>
            <a:pPr>
              <a:lnSpc>
                <a:spcPct val="80000"/>
              </a:lnSpc>
            </a:pPr>
            <a:endParaRPr lang="en-US" sz="2200" b="1" dirty="0"/>
          </a:p>
          <a:p>
            <a:pPr>
              <a:lnSpc>
                <a:spcPct val="80000"/>
              </a:lnSpc>
            </a:pPr>
            <a:endParaRPr lang="en-US" sz="2200" b="0" dirty="0"/>
          </a:p>
          <a:p>
            <a:pPr>
              <a:lnSpc>
                <a:spcPct val="80000"/>
              </a:lnSpc>
              <a:buFont typeface="Wingdings" pitchFamily="2" charset="2"/>
              <a:buNone/>
            </a:pPr>
            <a:r>
              <a:rPr lang="en-US" b="0" dirty="0">
                <a:effectLst>
                  <a:outerShdw blurRad="38100" dist="38100" dir="2700000" algn="tl">
                    <a:srgbClr val="C0C0C0"/>
                  </a:outerShdw>
                </a:effectLst>
              </a:rPr>
              <a:t>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2100" y="1978918"/>
            <a:ext cx="1798625" cy="2208907"/>
          </a:xfrm>
          <a:prstGeom prst="rect">
            <a:avLst/>
          </a:prstGeom>
        </p:spPr>
      </p:pic>
      <p:sp>
        <p:nvSpPr>
          <p:cNvPr id="4" name="TextBox 3"/>
          <p:cNvSpPr txBox="1"/>
          <p:nvPr/>
        </p:nvSpPr>
        <p:spPr>
          <a:xfrm>
            <a:off x="4876800" y="4191000"/>
            <a:ext cx="2971800" cy="584775"/>
          </a:xfrm>
          <a:prstGeom prst="rect">
            <a:avLst/>
          </a:prstGeom>
          <a:noFill/>
        </p:spPr>
        <p:txBody>
          <a:bodyPr wrap="square" rtlCol="0">
            <a:spAutoFit/>
          </a:bodyPr>
          <a:lstStyle/>
          <a:p>
            <a:pPr algn="l"/>
            <a:r>
              <a:rPr lang="en-US" sz="1600" b="1" dirty="0"/>
              <a:t>Honorable Dr. Doris Sartor</a:t>
            </a:r>
          </a:p>
          <a:p>
            <a:pPr algn="l"/>
            <a:r>
              <a:rPr lang="en-US" sz="1600" b="1" dirty="0"/>
              <a:t>2017-2020</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ChangeArrowheads="1"/>
          </p:cNvSpPr>
          <p:nvPr/>
        </p:nvSpPr>
        <p:spPr bwMode="white">
          <a:xfrm>
            <a:off x="1066799" y="3924300"/>
            <a:ext cx="7467601" cy="1600200"/>
          </a:xfrm>
          <a:prstGeom prst="rect">
            <a:avLst/>
          </a:prstGeom>
          <a:noFill/>
          <a:ln w="9525">
            <a:noFill/>
            <a:miter lim="800000"/>
            <a:headEnd/>
            <a:tailEnd/>
          </a:ln>
        </p:spPr>
        <p:txBody>
          <a:bodyPr/>
          <a:lstStyle/>
          <a:p>
            <a:pPr marL="342900" indent="-342900" algn="ctr" eaLnBrk="0" hangingPunct="0">
              <a:spcBef>
                <a:spcPct val="20000"/>
              </a:spcBef>
              <a:buClr>
                <a:schemeClr val="tx1"/>
              </a:buClr>
              <a:buSzPct val="75000"/>
              <a:buFontTx/>
              <a:buChar char=" "/>
              <a:defRPr/>
            </a:pPr>
            <a:r>
              <a:rPr kumimoji="1" lang="en-US" sz="4400" b="1" dirty="0">
                <a:latin typeface="+mn-lt"/>
              </a:rPr>
              <a:t>Blacks In Government Organizational Structure </a:t>
            </a:r>
          </a:p>
          <a:p>
            <a:pPr marL="342900" indent="-342900" algn="ctr" eaLnBrk="0" hangingPunct="0">
              <a:spcBef>
                <a:spcPct val="20000"/>
              </a:spcBef>
              <a:buClr>
                <a:schemeClr val="tx1"/>
              </a:buClr>
              <a:buSzPct val="75000"/>
              <a:defRPr/>
            </a:pPr>
            <a:endParaRPr kumimoji="1" lang="en-US" sz="2800" b="1" dirty="0">
              <a:latin typeface="Arial" charset="0"/>
            </a:endParaRPr>
          </a:p>
        </p:txBody>
      </p:sp>
      <p:sp>
        <p:nvSpPr>
          <p:cNvPr id="2" name="Title 1"/>
          <p:cNvSpPr>
            <a:spLocks noGrp="1"/>
          </p:cNvSpPr>
          <p:nvPr>
            <p:ph type="ctrTitle"/>
          </p:nvPr>
        </p:nvSpPr>
        <p:spPr>
          <a:xfrm>
            <a:off x="2209800" y="0"/>
            <a:ext cx="6629400" cy="609600"/>
          </a:xfrm>
        </p:spPr>
        <p:txBody>
          <a:bodyPr/>
          <a:lstStyle/>
          <a:p>
            <a:r>
              <a:rPr lang="en-US" sz="2400" b="1" dirty="0">
                <a:latin typeface="+mn-lt"/>
              </a:rPr>
              <a:t>BIG Officer Leadership Training</a:t>
            </a:r>
          </a:p>
        </p:txBody>
      </p:sp>
      <p:pic>
        <p:nvPicPr>
          <p:cNvPr id="4" name="Picture 3">
            <a:extLst>
              <a:ext uri="{FF2B5EF4-FFF2-40B4-BE49-F238E27FC236}">
                <a16:creationId xmlns:a16="http://schemas.microsoft.com/office/drawing/2014/main" id="{8BBBDC75-FAB1-4A09-B7A7-6B7CEFFBF5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7600" y="904875"/>
            <a:ext cx="2724150" cy="2724150"/>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1981200" y="277813"/>
            <a:ext cx="6934200" cy="1143000"/>
          </a:xfrm>
        </p:spPr>
        <p:txBody>
          <a:bodyPr/>
          <a:lstStyle/>
          <a:p>
            <a:pPr algn="ctr" eaLnBrk="1" fontAlgn="auto" hangingPunct="1">
              <a:spcAft>
                <a:spcPts val="0"/>
              </a:spcAft>
              <a:defRPr/>
            </a:pPr>
            <a:r>
              <a:rPr lang="en-US" sz="4000" b="1" dirty="0"/>
              <a:t>BIG Organizational Structure</a:t>
            </a:r>
          </a:p>
        </p:txBody>
      </p:sp>
      <p:sp>
        <p:nvSpPr>
          <p:cNvPr id="11267" name="Line 3"/>
          <p:cNvSpPr>
            <a:spLocks noChangeShapeType="1"/>
          </p:cNvSpPr>
          <p:nvPr/>
        </p:nvSpPr>
        <p:spPr bwMode="auto">
          <a:xfrm>
            <a:off x="2514600" y="2819400"/>
            <a:ext cx="4800600" cy="0"/>
          </a:xfrm>
          <a:prstGeom prst="line">
            <a:avLst/>
          </a:prstGeom>
          <a:noFill/>
          <a:ln w="9525">
            <a:solidFill>
              <a:schemeClr val="tx1"/>
            </a:solidFill>
            <a:round/>
            <a:headEnd/>
            <a:tailEnd/>
          </a:ln>
        </p:spPr>
        <p:txBody>
          <a:bodyPr/>
          <a:lstStyle/>
          <a:p>
            <a:endParaRPr lang="en-US" dirty="0"/>
          </a:p>
        </p:txBody>
      </p:sp>
      <p:sp>
        <p:nvSpPr>
          <p:cNvPr id="11268" name="Line 4"/>
          <p:cNvSpPr>
            <a:spLocks noChangeShapeType="1"/>
          </p:cNvSpPr>
          <p:nvPr/>
        </p:nvSpPr>
        <p:spPr bwMode="auto">
          <a:xfrm>
            <a:off x="2514600" y="2819400"/>
            <a:ext cx="2286000" cy="3048000"/>
          </a:xfrm>
          <a:prstGeom prst="line">
            <a:avLst/>
          </a:prstGeom>
          <a:noFill/>
          <a:ln w="9525">
            <a:solidFill>
              <a:schemeClr val="tx1"/>
            </a:solidFill>
            <a:round/>
            <a:headEnd/>
            <a:tailEnd/>
          </a:ln>
        </p:spPr>
        <p:txBody>
          <a:bodyPr/>
          <a:lstStyle/>
          <a:p>
            <a:endParaRPr lang="en-US" dirty="0"/>
          </a:p>
        </p:txBody>
      </p:sp>
      <p:sp>
        <p:nvSpPr>
          <p:cNvPr id="11269" name="Line 5"/>
          <p:cNvSpPr>
            <a:spLocks noChangeShapeType="1"/>
          </p:cNvSpPr>
          <p:nvPr/>
        </p:nvSpPr>
        <p:spPr bwMode="auto">
          <a:xfrm flipH="1">
            <a:off x="4800600" y="2895600"/>
            <a:ext cx="2514600" cy="2971800"/>
          </a:xfrm>
          <a:prstGeom prst="line">
            <a:avLst/>
          </a:prstGeom>
          <a:noFill/>
          <a:ln w="9525">
            <a:solidFill>
              <a:schemeClr val="tx1"/>
            </a:solidFill>
            <a:round/>
            <a:headEnd/>
            <a:tailEnd/>
          </a:ln>
        </p:spPr>
        <p:txBody>
          <a:bodyPr/>
          <a:lstStyle/>
          <a:p>
            <a:endParaRPr lang="en-US" dirty="0"/>
          </a:p>
        </p:txBody>
      </p:sp>
      <p:sp>
        <p:nvSpPr>
          <p:cNvPr id="11270" name="Line 6"/>
          <p:cNvSpPr>
            <a:spLocks noChangeShapeType="1"/>
          </p:cNvSpPr>
          <p:nvPr/>
        </p:nvSpPr>
        <p:spPr bwMode="auto">
          <a:xfrm>
            <a:off x="2971800" y="3429000"/>
            <a:ext cx="3886200" cy="0"/>
          </a:xfrm>
          <a:prstGeom prst="line">
            <a:avLst/>
          </a:prstGeom>
          <a:noFill/>
          <a:ln w="9525">
            <a:solidFill>
              <a:schemeClr val="tx1"/>
            </a:solidFill>
            <a:round/>
            <a:headEnd/>
            <a:tailEnd/>
          </a:ln>
        </p:spPr>
        <p:txBody>
          <a:bodyPr/>
          <a:lstStyle/>
          <a:p>
            <a:endParaRPr lang="en-US" dirty="0"/>
          </a:p>
        </p:txBody>
      </p:sp>
      <p:sp>
        <p:nvSpPr>
          <p:cNvPr id="11271" name="Line 7"/>
          <p:cNvSpPr>
            <a:spLocks noChangeShapeType="1"/>
          </p:cNvSpPr>
          <p:nvPr/>
        </p:nvSpPr>
        <p:spPr bwMode="auto">
          <a:xfrm>
            <a:off x="3352800" y="3886200"/>
            <a:ext cx="2971800" cy="0"/>
          </a:xfrm>
          <a:prstGeom prst="line">
            <a:avLst/>
          </a:prstGeom>
          <a:noFill/>
          <a:ln w="9525">
            <a:solidFill>
              <a:schemeClr val="tx1"/>
            </a:solidFill>
            <a:round/>
            <a:headEnd/>
            <a:tailEnd/>
          </a:ln>
        </p:spPr>
        <p:txBody>
          <a:bodyPr/>
          <a:lstStyle/>
          <a:p>
            <a:endParaRPr lang="en-US" dirty="0"/>
          </a:p>
        </p:txBody>
      </p:sp>
      <p:sp>
        <p:nvSpPr>
          <p:cNvPr id="11272" name="Line 8"/>
          <p:cNvSpPr>
            <a:spLocks noChangeShapeType="1"/>
          </p:cNvSpPr>
          <p:nvPr/>
        </p:nvSpPr>
        <p:spPr bwMode="auto">
          <a:xfrm flipV="1">
            <a:off x="3886200" y="4572000"/>
            <a:ext cx="1905000" cy="0"/>
          </a:xfrm>
          <a:prstGeom prst="line">
            <a:avLst/>
          </a:prstGeom>
          <a:noFill/>
          <a:ln w="9525">
            <a:solidFill>
              <a:schemeClr val="tx1"/>
            </a:solidFill>
            <a:round/>
            <a:headEnd/>
            <a:tailEnd/>
          </a:ln>
        </p:spPr>
        <p:txBody>
          <a:bodyPr/>
          <a:lstStyle/>
          <a:p>
            <a:endParaRPr lang="en-US" dirty="0"/>
          </a:p>
        </p:txBody>
      </p:sp>
      <p:sp>
        <p:nvSpPr>
          <p:cNvPr id="11273" name="Text Box 9"/>
          <p:cNvSpPr txBox="1">
            <a:spLocks noChangeArrowheads="1"/>
          </p:cNvSpPr>
          <p:nvPr/>
        </p:nvSpPr>
        <p:spPr bwMode="auto">
          <a:xfrm>
            <a:off x="2895600" y="2895600"/>
            <a:ext cx="4267200" cy="1292662"/>
          </a:xfrm>
          <a:prstGeom prst="rect">
            <a:avLst/>
          </a:prstGeom>
          <a:noFill/>
          <a:ln w="9525">
            <a:noFill/>
            <a:miter lim="800000"/>
            <a:headEnd/>
            <a:tailEnd/>
          </a:ln>
        </p:spPr>
        <p:txBody>
          <a:bodyPr wrap="square">
            <a:spAutoFit/>
          </a:bodyPr>
          <a:lstStyle/>
          <a:p>
            <a:pPr algn="ctr"/>
            <a:r>
              <a:rPr lang="en-US" sz="3200" b="1" dirty="0"/>
              <a:t>Chapters/Members</a:t>
            </a:r>
          </a:p>
          <a:p>
            <a:pPr algn="ctr"/>
            <a:r>
              <a:rPr lang="en-US" sz="2800" b="1" dirty="0"/>
              <a:t>Regional Councils</a:t>
            </a:r>
          </a:p>
          <a:p>
            <a:pPr algn="ctr"/>
            <a:endParaRPr lang="en-US" dirty="0"/>
          </a:p>
        </p:txBody>
      </p:sp>
      <p:sp>
        <p:nvSpPr>
          <p:cNvPr id="11274" name="Text Box 10"/>
          <p:cNvSpPr txBox="1">
            <a:spLocks noChangeArrowheads="1"/>
          </p:cNvSpPr>
          <p:nvPr/>
        </p:nvSpPr>
        <p:spPr bwMode="auto">
          <a:xfrm>
            <a:off x="4267200" y="4572000"/>
            <a:ext cx="1098550" cy="641350"/>
          </a:xfrm>
          <a:prstGeom prst="rect">
            <a:avLst/>
          </a:prstGeom>
          <a:noFill/>
          <a:ln w="9525">
            <a:noFill/>
            <a:miter lim="800000"/>
            <a:headEnd/>
            <a:tailEnd/>
          </a:ln>
        </p:spPr>
        <p:txBody>
          <a:bodyPr wrap="none">
            <a:spAutoFit/>
          </a:bodyPr>
          <a:lstStyle/>
          <a:p>
            <a:pPr algn="ctr"/>
            <a:r>
              <a:rPr lang="en-US" sz="1800" b="1" dirty="0"/>
              <a:t>Board of </a:t>
            </a:r>
          </a:p>
          <a:p>
            <a:pPr algn="ctr"/>
            <a:r>
              <a:rPr lang="en-US" sz="1800" b="1" dirty="0"/>
              <a:t>Directors</a:t>
            </a:r>
          </a:p>
        </p:txBody>
      </p:sp>
      <p:sp>
        <p:nvSpPr>
          <p:cNvPr id="11275" name="Text Box 11"/>
          <p:cNvSpPr txBox="1">
            <a:spLocks noChangeArrowheads="1"/>
          </p:cNvSpPr>
          <p:nvPr/>
        </p:nvSpPr>
        <p:spPr bwMode="auto">
          <a:xfrm>
            <a:off x="3733800" y="3962400"/>
            <a:ext cx="2133600" cy="646331"/>
          </a:xfrm>
          <a:prstGeom prst="rect">
            <a:avLst/>
          </a:prstGeom>
          <a:noFill/>
          <a:ln w="9525">
            <a:noFill/>
            <a:miter lim="800000"/>
            <a:headEnd/>
            <a:tailEnd/>
          </a:ln>
        </p:spPr>
        <p:txBody>
          <a:bodyPr wrap="square">
            <a:spAutoFit/>
          </a:bodyPr>
          <a:lstStyle/>
          <a:p>
            <a:pPr algn="ctr">
              <a:spcBef>
                <a:spcPct val="50000"/>
              </a:spcBef>
            </a:pPr>
            <a:r>
              <a:rPr lang="en-US" sz="1800" b="1" dirty="0"/>
              <a:t>Executive Committee</a:t>
            </a:r>
          </a:p>
        </p:txBody>
      </p:sp>
      <p:sp>
        <p:nvSpPr>
          <p:cNvPr id="11276" name="Text Box 12"/>
          <p:cNvSpPr txBox="1">
            <a:spLocks noChangeArrowheads="1"/>
          </p:cNvSpPr>
          <p:nvPr/>
        </p:nvSpPr>
        <p:spPr bwMode="auto">
          <a:xfrm>
            <a:off x="1143000" y="1752600"/>
            <a:ext cx="6605588" cy="400110"/>
          </a:xfrm>
          <a:prstGeom prst="rect">
            <a:avLst/>
          </a:prstGeom>
          <a:noFill/>
          <a:ln w="9525">
            <a:noFill/>
            <a:miter lim="800000"/>
            <a:headEnd/>
            <a:tailEnd/>
          </a:ln>
        </p:spPr>
        <p:txBody>
          <a:bodyPr>
            <a:spAutoFit/>
          </a:bodyPr>
          <a:lstStyle/>
          <a:p>
            <a:pPr algn="ctr"/>
            <a:r>
              <a:rPr lang="en-US" sz="2000" b="1" dirty="0">
                <a:latin typeface="Arial" charset="0"/>
                <a:cs typeface="Arial" charset="0"/>
              </a:rPr>
              <a:t>BIG is a membership driven organization</a:t>
            </a:r>
          </a:p>
        </p:txBody>
      </p:sp>
      <p:sp>
        <p:nvSpPr>
          <p:cNvPr id="11277" name="Line 13"/>
          <p:cNvSpPr>
            <a:spLocks noChangeShapeType="1"/>
          </p:cNvSpPr>
          <p:nvPr/>
        </p:nvSpPr>
        <p:spPr bwMode="auto">
          <a:xfrm flipV="1">
            <a:off x="7315200" y="2819400"/>
            <a:ext cx="76200" cy="76200"/>
          </a:xfrm>
          <a:prstGeom prst="line">
            <a:avLst/>
          </a:prstGeom>
          <a:noFill/>
          <a:ln w="9525">
            <a:solidFill>
              <a:schemeClr val="tx1"/>
            </a:solidFill>
            <a:round/>
            <a:headEnd/>
            <a:tailEnd/>
          </a:ln>
        </p:spPr>
        <p:txBody>
          <a:bodyPr/>
          <a:lstStyle/>
          <a:p>
            <a:endParaRPr lang="en-US" dirty="0"/>
          </a:p>
        </p:txBody>
      </p:sp>
      <p:sp>
        <p:nvSpPr>
          <p:cNvPr id="11278" name="Line 14"/>
          <p:cNvSpPr>
            <a:spLocks noChangeShapeType="1"/>
          </p:cNvSpPr>
          <p:nvPr/>
        </p:nvSpPr>
        <p:spPr bwMode="auto">
          <a:xfrm>
            <a:off x="2362200" y="3429000"/>
            <a:ext cx="1066800" cy="1524000"/>
          </a:xfrm>
          <a:prstGeom prst="line">
            <a:avLst/>
          </a:prstGeom>
          <a:noFill/>
          <a:ln w="9525">
            <a:solidFill>
              <a:schemeClr val="tx1"/>
            </a:solidFill>
            <a:round/>
            <a:headEnd/>
            <a:tailEnd type="triangle" w="med" len="med"/>
          </a:ln>
        </p:spPr>
        <p:txBody>
          <a:bodyPr/>
          <a:lstStyle/>
          <a:p>
            <a:endParaRPr lang="en-US" dirty="0"/>
          </a:p>
        </p:txBody>
      </p:sp>
      <p:sp>
        <p:nvSpPr>
          <p:cNvPr id="11279" name="Line 15"/>
          <p:cNvSpPr>
            <a:spLocks noChangeShapeType="1"/>
          </p:cNvSpPr>
          <p:nvPr/>
        </p:nvSpPr>
        <p:spPr bwMode="auto">
          <a:xfrm flipH="1">
            <a:off x="6172200" y="3505200"/>
            <a:ext cx="1219200" cy="1600200"/>
          </a:xfrm>
          <a:prstGeom prst="line">
            <a:avLst/>
          </a:prstGeom>
          <a:noFill/>
          <a:ln w="9525">
            <a:solidFill>
              <a:schemeClr val="tx1"/>
            </a:solidFill>
            <a:round/>
            <a:headEnd/>
            <a:tailEnd type="triangle" w="med" len="med"/>
          </a:ln>
        </p:spPr>
        <p:txBody>
          <a:bodyPr/>
          <a:lstStyle/>
          <a:p>
            <a:endParaRPr lang="en-US" dirty="0"/>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52" name="Rectangle 128"/>
          <p:cNvSpPr>
            <a:spLocks noGrp="1" noChangeArrowheads="1"/>
          </p:cNvSpPr>
          <p:nvPr>
            <p:ph idx="1"/>
          </p:nvPr>
        </p:nvSpPr>
        <p:spPr>
          <a:xfrm>
            <a:off x="990600" y="1752600"/>
            <a:ext cx="7543800" cy="3733800"/>
          </a:xfrm>
          <a:ln>
            <a:noFill/>
          </a:ln>
        </p:spPr>
        <p:txBody>
          <a:bodyPr lIns="90488" tIns="44450" rIns="90488" bIns="44450">
            <a:normAutofit fontScale="92500" lnSpcReduction="10000"/>
          </a:bodyPr>
          <a:lstStyle/>
          <a:p>
            <a:pPr marL="365760" indent="-256032" eaLnBrk="1" fontAlgn="auto" hangingPunct="1">
              <a:lnSpc>
                <a:spcPct val="90000"/>
              </a:lnSpc>
              <a:spcAft>
                <a:spcPts val="0"/>
              </a:spcAft>
              <a:buFont typeface="Wingdings" pitchFamily="2" charset="2"/>
              <a:buNone/>
              <a:defRPr/>
            </a:pPr>
            <a:endParaRPr lang="en-US" sz="2800" dirty="0">
              <a:effectLst>
                <a:outerShdw blurRad="38100" dist="38100" dir="2700000" algn="tl">
                  <a:srgbClr val="C0C0C0"/>
                </a:outerShdw>
              </a:effectLst>
            </a:endParaRPr>
          </a:p>
          <a:p>
            <a:pPr marL="365760" indent="-256032" eaLnBrk="1" fontAlgn="auto" hangingPunct="1">
              <a:lnSpc>
                <a:spcPct val="90000"/>
              </a:lnSpc>
              <a:spcAft>
                <a:spcPts val="0"/>
              </a:spcAft>
              <a:buFont typeface="Wingdings 3"/>
              <a:buChar char=""/>
              <a:defRPr/>
            </a:pPr>
            <a:r>
              <a:rPr lang="en-US" sz="2800" b="1" dirty="0"/>
              <a:t>Board of Directors </a:t>
            </a:r>
          </a:p>
          <a:p>
            <a:pPr marL="365760" indent="-256032" eaLnBrk="1" fontAlgn="auto" hangingPunct="1">
              <a:lnSpc>
                <a:spcPct val="90000"/>
              </a:lnSpc>
              <a:spcAft>
                <a:spcPts val="0"/>
              </a:spcAft>
              <a:buFont typeface="Wingdings 3"/>
              <a:buChar char=""/>
              <a:defRPr/>
            </a:pPr>
            <a:r>
              <a:rPr lang="en-US" sz="2800" b="1" dirty="0"/>
              <a:t>Executive Committee</a:t>
            </a:r>
          </a:p>
          <a:p>
            <a:pPr marL="365760" indent="-256032" eaLnBrk="1" fontAlgn="auto" hangingPunct="1">
              <a:lnSpc>
                <a:spcPct val="90000"/>
              </a:lnSpc>
              <a:spcAft>
                <a:spcPts val="0"/>
              </a:spcAft>
              <a:buFont typeface="Wingdings 3"/>
              <a:buChar char=""/>
              <a:defRPr/>
            </a:pPr>
            <a:r>
              <a:rPr lang="en-US" sz="2800" b="1" dirty="0"/>
              <a:t>Regional Council</a:t>
            </a:r>
          </a:p>
          <a:p>
            <a:pPr marL="621792" lvl="1" eaLnBrk="1" fontAlgn="auto" hangingPunct="1">
              <a:lnSpc>
                <a:spcPct val="90000"/>
              </a:lnSpc>
              <a:spcBef>
                <a:spcPts val="324"/>
              </a:spcBef>
              <a:spcAft>
                <a:spcPts val="0"/>
              </a:spcAft>
              <a:buFont typeface="Verdana"/>
              <a:buChar char="◦"/>
              <a:defRPr/>
            </a:pPr>
            <a:r>
              <a:rPr lang="en-US" sz="2400" b="1" dirty="0"/>
              <a:t> Eleven Regions</a:t>
            </a:r>
          </a:p>
          <a:p>
            <a:pPr marL="365760" indent="-256032" eaLnBrk="1" fontAlgn="auto" hangingPunct="1">
              <a:lnSpc>
                <a:spcPct val="90000"/>
              </a:lnSpc>
              <a:spcAft>
                <a:spcPts val="0"/>
              </a:spcAft>
              <a:buFont typeface="Wingdings 3"/>
              <a:buChar char=""/>
              <a:defRPr/>
            </a:pPr>
            <a:r>
              <a:rPr lang="en-US" sz="2800" b="1" dirty="0"/>
              <a:t>Chapter</a:t>
            </a:r>
          </a:p>
          <a:p>
            <a:pPr marL="365760" indent="-256032" eaLnBrk="1" fontAlgn="auto" hangingPunct="1">
              <a:lnSpc>
                <a:spcPct val="90000"/>
              </a:lnSpc>
              <a:spcAft>
                <a:spcPts val="0"/>
              </a:spcAft>
              <a:buFont typeface="Wingdings 3"/>
              <a:buChar char=""/>
              <a:defRPr/>
            </a:pPr>
            <a:r>
              <a:rPr lang="en-US" sz="2800" b="1" dirty="0"/>
              <a:t>STAFF</a:t>
            </a:r>
          </a:p>
          <a:p>
            <a:pPr marL="365760" indent="-256032" eaLnBrk="1" fontAlgn="auto" hangingPunct="1">
              <a:lnSpc>
                <a:spcPct val="90000"/>
              </a:lnSpc>
              <a:spcAft>
                <a:spcPts val="0"/>
              </a:spcAft>
              <a:buFont typeface="Wingdings" pitchFamily="2" charset="2"/>
              <a:buNone/>
              <a:defRPr/>
            </a:pPr>
            <a:endParaRPr lang="en-US" sz="2800" b="1" dirty="0"/>
          </a:p>
          <a:p>
            <a:pPr marL="365760" indent="-256032" eaLnBrk="1" fontAlgn="auto" hangingPunct="1">
              <a:lnSpc>
                <a:spcPct val="90000"/>
              </a:lnSpc>
              <a:spcAft>
                <a:spcPts val="0"/>
              </a:spcAft>
              <a:buFont typeface="Wingdings" pitchFamily="2" charset="2"/>
              <a:buNone/>
              <a:defRPr/>
            </a:pPr>
            <a:r>
              <a:rPr lang="en-US" sz="2800" b="1" dirty="0"/>
              <a:t>	Delegates Assembly</a:t>
            </a:r>
          </a:p>
          <a:p>
            <a:pPr marL="365760" indent="-256032" eaLnBrk="1" fontAlgn="auto" hangingPunct="1">
              <a:lnSpc>
                <a:spcPct val="90000"/>
              </a:lnSpc>
              <a:spcAft>
                <a:spcPts val="0"/>
              </a:spcAft>
              <a:buFont typeface="Wingdings" pitchFamily="2" charset="2"/>
              <a:buNone/>
              <a:defRPr/>
            </a:pPr>
            <a:endParaRPr lang="en-US" sz="2800" dirty="0">
              <a:effectLst>
                <a:outerShdw blurRad="38100" dist="38100" dir="2700000" algn="tl">
                  <a:srgbClr val="C0C0C0"/>
                </a:outerShdw>
              </a:effectLst>
            </a:endParaRPr>
          </a:p>
        </p:txBody>
      </p:sp>
      <p:sp>
        <p:nvSpPr>
          <p:cNvPr id="103551" name="Rectangle 127"/>
          <p:cNvSpPr>
            <a:spLocks noGrp="1" noChangeArrowheads="1"/>
          </p:cNvSpPr>
          <p:nvPr>
            <p:ph type="title"/>
          </p:nvPr>
        </p:nvSpPr>
        <p:spPr>
          <a:xfrm>
            <a:off x="685800" y="76200"/>
            <a:ext cx="7772400" cy="1143000"/>
          </a:xfrm>
        </p:spPr>
        <p:txBody>
          <a:bodyPr lIns="90488" tIns="44450" rIns="90488" bIns="44450" anchor="b"/>
          <a:lstStyle/>
          <a:p>
            <a:pPr algn="ctr" eaLnBrk="1" fontAlgn="auto" hangingPunct="1">
              <a:spcAft>
                <a:spcPts val="0"/>
              </a:spcAft>
              <a:defRPr/>
            </a:pPr>
            <a:r>
              <a:rPr lang="en-US" sz="3600" b="1" dirty="0"/>
              <a:t>BIG STRUCTURE</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a:xfrm>
            <a:off x="609600" y="1600200"/>
            <a:ext cx="8077200" cy="685800"/>
          </a:xfrm>
        </p:spPr>
        <p:txBody>
          <a:bodyPr lIns="90488" tIns="44450" rIns="90488" bIns="44450">
            <a:normAutofit fontScale="92500" lnSpcReduction="10000"/>
          </a:bodyPr>
          <a:lstStyle/>
          <a:p>
            <a:pPr marL="365760" indent="-256032" algn="ctr" eaLnBrk="1" fontAlgn="auto" hangingPunct="1">
              <a:spcAft>
                <a:spcPts val="0"/>
              </a:spcAft>
              <a:buFont typeface="Wingdings" pitchFamily="2" charset="2"/>
              <a:buNone/>
              <a:defRPr/>
            </a:pPr>
            <a:r>
              <a:rPr lang="en-US" sz="4400" b="1" dirty="0">
                <a:solidFill>
                  <a:schemeClr val="tx2"/>
                </a:solidFill>
              </a:rPr>
              <a:t>Board of Directors </a:t>
            </a:r>
          </a:p>
        </p:txBody>
      </p:sp>
      <p:sp>
        <p:nvSpPr>
          <p:cNvPr id="105474" name="Rectangle 2"/>
          <p:cNvSpPr>
            <a:spLocks noGrp="1" noChangeArrowheads="1"/>
          </p:cNvSpPr>
          <p:nvPr>
            <p:ph type="title"/>
          </p:nvPr>
        </p:nvSpPr>
        <p:spPr>
          <a:xfrm>
            <a:off x="685800" y="76200"/>
            <a:ext cx="7772400" cy="990600"/>
          </a:xfrm>
        </p:spPr>
        <p:txBody>
          <a:bodyPr lIns="90488" tIns="44450" rIns="90488" bIns="44450" anchor="b"/>
          <a:lstStyle/>
          <a:p>
            <a:pPr algn="ctr" eaLnBrk="1" fontAlgn="auto" hangingPunct="1">
              <a:spcAft>
                <a:spcPts val="0"/>
              </a:spcAft>
              <a:defRPr/>
            </a:pPr>
            <a:r>
              <a:rPr lang="en-US" sz="3600" b="1" dirty="0"/>
              <a:t>BIG STRUCTURE</a:t>
            </a:r>
          </a:p>
        </p:txBody>
      </p:sp>
      <p:sp>
        <p:nvSpPr>
          <p:cNvPr id="13316" name="Rectangle 4"/>
          <p:cNvSpPr>
            <a:spLocks noChangeArrowheads="1"/>
          </p:cNvSpPr>
          <p:nvPr/>
        </p:nvSpPr>
        <p:spPr bwMode="auto">
          <a:xfrm>
            <a:off x="685800" y="2209800"/>
            <a:ext cx="8077200" cy="3749675"/>
          </a:xfrm>
          <a:prstGeom prst="rect">
            <a:avLst/>
          </a:prstGeom>
          <a:noFill/>
          <a:ln w="9525">
            <a:noFill/>
            <a:miter lim="800000"/>
            <a:headEnd/>
            <a:tailEnd/>
          </a:ln>
        </p:spPr>
        <p:txBody>
          <a:bodyPr wrap="square">
            <a:spAutoFit/>
          </a:bodyPr>
          <a:lstStyle/>
          <a:p>
            <a:pPr algn="l">
              <a:spcBef>
                <a:spcPct val="50000"/>
              </a:spcBef>
            </a:pPr>
            <a:r>
              <a:rPr lang="en-US" sz="3200" b="1" dirty="0">
                <a:latin typeface="Arial" charset="0"/>
                <a:cs typeface="Arial" charset="0"/>
              </a:rPr>
              <a:t>Art III, Sec 2a / Art VI, Sec 1</a:t>
            </a:r>
          </a:p>
          <a:p>
            <a:pPr algn="l">
              <a:spcBef>
                <a:spcPct val="50000"/>
              </a:spcBef>
            </a:pPr>
            <a:r>
              <a:rPr lang="en-US" sz="3200" b="1" dirty="0">
                <a:latin typeface="Arial" charset="0"/>
                <a:cs typeface="Arial" charset="0"/>
              </a:rPr>
              <a:t>Determine Policy, </a:t>
            </a:r>
          </a:p>
          <a:p>
            <a:pPr algn="l">
              <a:spcBef>
                <a:spcPct val="50000"/>
              </a:spcBef>
            </a:pPr>
            <a:r>
              <a:rPr lang="en-US" sz="3200" b="1" dirty="0">
                <a:latin typeface="Arial" charset="0"/>
                <a:cs typeface="Arial" charset="0"/>
              </a:rPr>
              <a:t>Undertake All Appropriate Actions Requiring National Attention</a:t>
            </a:r>
          </a:p>
          <a:p>
            <a:pPr algn="l">
              <a:spcBef>
                <a:spcPct val="50000"/>
              </a:spcBef>
            </a:pPr>
            <a:r>
              <a:rPr lang="en-US" sz="3200" b="1" dirty="0">
                <a:latin typeface="Arial" charset="0"/>
                <a:cs typeface="Arial" charset="0"/>
              </a:rPr>
              <a:t>Art Vi, Sec 1a –  Report Of Regional Council To Board - Advisor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066800" y="533400"/>
            <a:ext cx="6881813" cy="609600"/>
          </a:xfrm>
        </p:spPr>
        <p:txBody>
          <a:bodyPr lIns="90488" tIns="44450" rIns="90488" bIns="44450" anchor="b">
            <a:normAutofit fontScale="90000"/>
          </a:bodyPr>
          <a:lstStyle/>
          <a:p>
            <a:pPr algn="ctr" eaLnBrk="1" fontAlgn="auto" hangingPunct="1">
              <a:spcAft>
                <a:spcPts val="0"/>
              </a:spcAft>
              <a:defRPr/>
            </a:pPr>
            <a:r>
              <a:rPr lang="en-US" sz="3600" b="1" dirty="0"/>
              <a:t>BIG STRUCTURE</a:t>
            </a:r>
          </a:p>
        </p:txBody>
      </p:sp>
      <p:sp>
        <p:nvSpPr>
          <p:cNvPr id="14339" name="Text Box 4"/>
          <p:cNvSpPr txBox="1">
            <a:spLocks noChangeArrowheads="1"/>
          </p:cNvSpPr>
          <p:nvPr/>
        </p:nvSpPr>
        <p:spPr bwMode="auto">
          <a:xfrm>
            <a:off x="7451725" y="4232275"/>
            <a:ext cx="260350" cy="457200"/>
          </a:xfrm>
          <a:prstGeom prst="rect">
            <a:avLst/>
          </a:prstGeom>
          <a:noFill/>
          <a:ln w="9525">
            <a:noFill/>
            <a:miter lim="800000"/>
            <a:headEnd/>
            <a:tailEnd/>
          </a:ln>
        </p:spPr>
        <p:txBody>
          <a:bodyPr wrap="none">
            <a:spAutoFit/>
          </a:bodyPr>
          <a:lstStyle/>
          <a:p>
            <a:pPr eaLnBrk="0" hangingPunct="0"/>
            <a:r>
              <a:rPr lang="en-US" dirty="0"/>
              <a:t> </a:t>
            </a:r>
          </a:p>
        </p:txBody>
      </p:sp>
      <p:graphicFrame>
        <p:nvGraphicFramePr>
          <p:cNvPr id="34" name="Table 33"/>
          <p:cNvGraphicFramePr>
            <a:graphicFrameLocks noGrp="1"/>
          </p:cNvGraphicFramePr>
          <p:nvPr>
            <p:extLst>
              <p:ext uri="{D42A27DB-BD31-4B8C-83A1-F6EECF244321}">
                <p14:modId xmlns:p14="http://schemas.microsoft.com/office/powerpoint/2010/main" val="2716735059"/>
              </p:ext>
            </p:extLst>
          </p:nvPr>
        </p:nvGraphicFramePr>
        <p:xfrm>
          <a:off x="762000" y="1600199"/>
          <a:ext cx="8229600" cy="5201666"/>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250225">
                <a:tc gridSpan="2">
                  <a:txBody>
                    <a:bodyPr/>
                    <a:lstStyle/>
                    <a:p>
                      <a:pPr marL="0" marR="0" algn="ctr">
                        <a:lnSpc>
                          <a:spcPct val="115000"/>
                        </a:lnSpc>
                        <a:spcBef>
                          <a:spcPts val="0"/>
                        </a:spcBef>
                        <a:spcAft>
                          <a:spcPts val="0"/>
                        </a:spcAft>
                      </a:pPr>
                      <a:r>
                        <a:rPr lang="en-US" sz="1600" b="1" dirty="0">
                          <a:solidFill>
                            <a:schemeClr val="tx1">
                              <a:lumMod val="95000"/>
                              <a:lumOff val="5000"/>
                            </a:schemeClr>
                          </a:solidFill>
                          <a:latin typeface="Calibri"/>
                          <a:ea typeface="Times New Roman"/>
                          <a:cs typeface="Arial"/>
                        </a:rPr>
                        <a:t>2020 BOARD OF DIRECTORS</a:t>
                      </a:r>
                      <a:endParaRPr lang="en-US" sz="1600" dirty="0">
                        <a:solidFill>
                          <a:schemeClr val="tx1">
                            <a:lumMod val="95000"/>
                            <a:lumOff val="5000"/>
                          </a:schemeClr>
                        </a:solidFill>
                        <a:latin typeface="Calibri"/>
                        <a:ea typeface="Calibri"/>
                        <a:cs typeface="Times New Roman"/>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855176">
                <a:tc>
                  <a:txBody>
                    <a:bodyPr/>
                    <a:lstStyle/>
                    <a:p>
                      <a:r>
                        <a:rPr lang="en-US" sz="1200" b="1" kern="1200" dirty="0">
                          <a:solidFill>
                            <a:schemeClr val="tx1"/>
                          </a:solidFill>
                          <a:effectLst/>
                          <a:latin typeface="+mn-lt"/>
                          <a:ea typeface="+mn-ea"/>
                          <a:cs typeface="+mn-cs"/>
                        </a:rPr>
                        <a:t>Region 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Ms. Atricia L. Irons</a:t>
                      </a:r>
                    </a:p>
                    <a:p>
                      <a:r>
                        <a:rPr lang="en-US" sz="1200" kern="1200" dirty="0">
                          <a:solidFill>
                            <a:schemeClr val="tx1"/>
                          </a:solidFill>
                          <a:effectLst/>
                          <a:latin typeface="+mn-lt"/>
                          <a:ea typeface="+mn-ea"/>
                          <a:cs typeface="+mn-cs"/>
                        </a:rPr>
                        <a:t>Ms. Jacqulyn D. Allen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Region II</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Gwendolyn Townsend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Esther Seabrook</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Region III</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Ms. Dale Scott</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Ms. Johnita Pitts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Region IV</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Mr. Famous Johnson</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 Mr. James C. Clausell Sr.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Region V</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Ms. Patricia Thompson</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Ms. Deena Sheppard</a:t>
                      </a:r>
                      <a:endParaRPr lang="en-US"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nb-NO" sz="1200" b="1" kern="1200" dirty="0">
                          <a:solidFill>
                            <a:schemeClr val="tx1"/>
                          </a:solidFill>
                          <a:effectLst/>
                          <a:latin typeface="+mn-lt"/>
                          <a:ea typeface="+mn-ea"/>
                          <a:cs typeface="+mn-cs"/>
                        </a:rPr>
                        <a:t>Region VI</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Mr. Shelly L. Warren</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Ms. Gwenda J. Lowe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Region VII</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Ms. Tracey C. Bradford</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Ms. Christine Wilder</a:t>
                      </a:r>
                      <a:r>
                        <a:rPr lang="en-US" sz="1200" kern="1200" dirty="0">
                          <a:solidFill>
                            <a:schemeClr val="tx1"/>
                          </a:solidFill>
                          <a:effectLst/>
                          <a:latin typeface="+mn-lt"/>
                          <a:ea typeface="+mn-ea"/>
                          <a:cs typeface="+mn-cs"/>
                        </a:rPr>
                        <a:t> </a:t>
                      </a:r>
                    </a:p>
                  </a:txBody>
                  <a:tcPr marL="114300" marR="1143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b="1" kern="1200" dirty="0">
                          <a:solidFill>
                            <a:schemeClr val="tx1"/>
                          </a:solidFill>
                          <a:latin typeface="+mn-lt"/>
                          <a:ea typeface="+mn-ea"/>
                          <a:cs typeface="+mn-cs"/>
                        </a:rPr>
                        <a:t> </a:t>
                      </a:r>
                    </a:p>
                    <a:p>
                      <a:r>
                        <a:rPr lang="en-US" sz="1200" b="1" kern="1200" dirty="0">
                          <a:solidFill>
                            <a:schemeClr val="tx1"/>
                          </a:solidFill>
                          <a:effectLst/>
                          <a:latin typeface="+mn-lt"/>
                          <a:ea typeface="+mn-ea"/>
                          <a:cs typeface="+mn-cs"/>
                        </a:rPr>
                        <a:t>Region VIII</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strike="noStrike" kern="1200" dirty="0">
                          <a:solidFill>
                            <a:schemeClr val="tx1"/>
                          </a:solidFill>
                          <a:effectLst/>
                          <a:latin typeface="+mn-lt"/>
                          <a:ea typeface="+mn-ea"/>
                          <a:cs typeface="+mn-cs"/>
                        </a:rPr>
                        <a:t>Honorable Mr. Gary Blackmon, </a:t>
                      </a:r>
                      <a:r>
                        <a:rPr lang="en-US" sz="1200" b="1" u="none" strike="noStrike" kern="1200" dirty="0">
                          <a:solidFill>
                            <a:schemeClr val="tx1"/>
                          </a:solidFill>
                          <a:effectLst/>
                          <a:latin typeface="+mn-lt"/>
                          <a:ea typeface="+mn-ea"/>
                          <a:cs typeface="+mn-cs"/>
                        </a:rPr>
                        <a:t>Vice</a:t>
                      </a:r>
                      <a:r>
                        <a:rPr lang="en-US" sz="1200" u="none" strike="noStrike"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Chair</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Mr. Michael Smith</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Region IX</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Mr. Kenneth Pearson</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Mr. Edward Wilson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Region X</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Mr. Lamart A. Glenn</a:t>
                      </a:r>
                      <a:endParaRPr lang="en-US" sz="1200" kern="1200" dirty="0">
                        <a:solidFill>
                          <a:schemeClr val="tx1"/>
                        </a:solidFill>
                        <a:effectLst/>
                        <a:latin typeface="+mn-lt"/>
                        <a:ea typeface="+mn-ea"/>
                        <a:cs typeface="+mn-cs"/>
                      </a:endParaRPr>
                    </a:p>
                    <a:p>
                      <a:r>
                        <a:rPr lang="en-US" sz="1200" u="none" strike="noStrike" kern="1200" dirty="0">
                          <a:solidFill>
                            <a:schemeClr val="tx1"/>
                          </a:solidFill>
                          <a:effectLst/>
                          <a:latin typeface="+mn-lt"/>
                          <a:ea typeface="+mn-ea"/>
                          <a:cs typeface="+mn-cs"/>
                        </a:rPr>
                        <a:t>Ms. Patricia Ly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Region XI</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Honorable Darlene H. Young,</a:t>
                      </a:r>
                      <a:r>
                        <a:rPr lang="en-US" sz="1200" b="1" kern="1200" dirty="0">
                          <a:solidFill>
                            <a:schemeClr val="tx1"/>
                          </a:solidFill>
                          <a:effectLst/>
                          <a:latin typeface="+mn-lt"/>
                          <a:ea typeface="+mn-ea"/>
                          <a:cs typeface="+mn-cs"/>
                        </a:rPr>
                        <a:t> Chair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Glynis M. Hill</a:t>
                      </a:r>
                    </a:p>
                    <a:p>
                      <a:r>
                        <a:rPr lang="en-US" sz="1200" b="1" kern="1200" dirty="0">
                          <a:solidFill>
                            <a:schemeClr val="tx1"/>
                          </a:solidFill>
                          <a:latin typeface="+mn-lt"/>
                          <a:ea typeface="+mn-ea"/>
                          <a:cs typeface="+mn-cs"/>
                        </a:rPr>
                        <a:t> </a:t>
                      </a:r>
                    </a:p>
                    <a:p>
                      <a:r>
                        <a:rPr lang="en-US" sz="1200" b="1" kern="1200" dirty="0">
                          <a:solidFill>
                            <a:schemeClr val="tx1"/>
                          </a:solidFill>
                          <a:latin typeface="+mn-lt"/>
                          <a:ea typeface="+mn-ea"/>
                          <a:cs typeface="+mn-cs"/>
                        </a:rPr>
                        <a:t>National President</a:t>
                      </a:r>
                    </a:p>
                    <a:p>
                      <a:pPr>
                        <a:spcAft>
                          <a:spcPts val="600"/>
                        </a:spcAft>
                      </a:pPr>
                      <a:r>
                        <a:rPr lang="en-US" sz="1200" b="0" kern="1200" dirty="0">
                          <a:solidFill>
                            <a:schemeClr val="tx1"/>
                          </a:solidFill>
                          <a:latin typeface="+mn-lt"/>
                          <a:ea typeface="+mn-ea"/>
                          <a:cs typeface="+mn-cs"/>
                        </a:rPr>
                        <a:t>Honorable Dr. Doris Sartor</a:t>
                      </a:r>
                    </a:p>
                    <a:p>
                      <a:r>
                        <a:rPr lang="en-US" sz="1200" b="1" kern="1200" dirty="0">
                          <a:solidFill>
                            <a:schemeClr val="tx1"/>
                          </a:solidFill>
                          <a:latin typeface="+mn-lt"/>
                          <a:ea typeface="+mn-ea"/>
                          <a:cs typeface="+mn-cs"/>
                        </a:rPr>
                        <a:t>Secretary</a:t>
                      </a:r>
                    </a:p>
                    <a:p>
                      <a:pPr marL="0" marR="0" lvl="0" indent="0" algn="l" defTabSz="914400" rtl="0" eaLnBrk="1" fontAlgn="base" latinLnBrk="0" hangingPunct="1">
                        <a:lnSpc>
                          <a:spcPct val="100000"/>
                        </a:lnSpc>
                        <a:spcBef>
                          <a:spcPct val="0"/>
                        </a:spcBef>
                        <a:spcAft>
                          <a:spcPct val="0"/>
                        </a:spcAft>
                        <a:buClrTx/>
                        <a:buSzTx/>
                        <a:buFontTx/>
                        <a:buNone/>
                        <a:tabLst/>
                      </a:pPr>
                      <a:r>
                        <a:rPr lang="en-US" sz="1200" b="0" i="0" u="none" strike="noStrike" kern="1200" dirty="0">
                          <a:solidFill>
                            <a:schemeClr val="tx1"/>
                          </a:solidFill>
                          <a:effectLst/>
                          <a:latin typeface="+mn-lt"/>
                          <a:ea typeface="+mn-ea"/>
                          <a:cs typeface="+mn-cs"/>
                        </a:rPr>
                        <a:t>Ms. Paula E. Davis</a:t>
                      </a:r>
                      <a:endPar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Treasurer</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0" i="0" u="none" strike="noStrike" kern="1200" dirty="0">
                          <a:solidFill>
                            <a:schemeClr val="tx1"/>
                          </a:solidFill>
                          <a:effectLst/>
                          <a:latin typeface="+mn-lt"/>
                          <a:ea typeface="+mn-ea"/>
                          <a:cs typeface="+mn-cs"/>
                        </a:rPr>
                        <a:t>Honorable B. Faye Stewart</a:t>
                      </a:r>
                      <a:endParaRPr kumimoji="0" lang="en-US" sz="1200" b="0"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marL="61164" marR="611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p:txBody>
          <a:bodyPr/>
          <a:lstStyle/>
          <a:p>
            <a:fld id="{DAA9D779-3DF9-45D3-BF0A-58BE184909EF}" type="slidenum">
              <a:rPr lang="en-US"/>
              <a:pPr/>
              <a:t>2</a:t>
            </a:fld>
            <a:endParaRPr lang="en-US" dirty="0"/>
          </a:p>
        </p:txBody>
      </p:sp>
      <p:sp>
        <p:nvSpPr>
          <p:cNvPr id="252930" name="Rectangle 2"/>
          <p:cNvSpPr>
            <a:spLocks noGrp="1" noChangeArrowheads="1"/>
          </p:cNvSpPr>
          <p:nvPr>
            <p:ph type="title"/>
          </p:nvPr>
        </p:nvSpPr>
        <p:spPr>
          <a:xfrm>
            <a:off x="2209800" y="457200"/>
            <a:ext cx="6248400" cy="990600"/>
          </a:xfrm>
        </p:spPr>
        <p:txBody>
          <a:bodyPr/>
          <a:lstStyle/>
          <a:p>
            <a:r>
              <a:rPr lang="en-US" sz="3600" b="1" dirty="0"/>
              <a:t>BLACKS IN GOVERNMENT</a:t>
            </a:r>
            <a:br>
              <a:rPr lang="en-US" b="1" dirty="0">
                <a:latin typeface="Garamond" pitchFamily="18" charset="0"/>
              </a:rPr>
            </a:br>
            <a:r>
              <a:rPr lang="en-US" b="1" dirty="0">
                <a:latin typeface="Garamond" pitchFamily="18" charset="0"/>
              </a:rPr>
              <a:t> </a:t>
            </a:r>
            <a:r>
              <a:rPr lang="en-US" sz="2800" b="1" i="1" dirty="0">
                <a:latin typeface="Garamond" pitchFamily="18" charset="0"/>
              </a:rPr>
              <a:t>“ a rich history ”</a:t>
            </a:r>
            <a:r>
              <a:rPr lang="en-US" b="1" dirty="0">
                <a:latin typeface="Garamond" pitchFamily="18" charset="0"/>
              </a:rPr>
              <a:t> </a:t>
            </a:r>
          </a:p>
        </p:txBody>
      </p:sp>
      <p:sp>
        <p:nvSpPr>
          <p:cNvPr id="252931" name="Rectangle 3"/>
          <p:cNvSpPr>
            <a:spLocks noGrp="1" noChangeArrowheads="1"/>
          </p:cNvSpPr>
          <p:nvPr>
            <p:ph type="body" sz="half" idx="1"/>
          </p:nvPr>
        </p:nvSpPr>
        <p:spPr>
          <a:xfrm>
            <a:off x="1371600" y="1676400"/>
            <a:ext cx="5181600" cy="4267200"/>
          </a:xfrm>
        </p:spPr>
        <p:txBody>
          <a:bodyPr/>
          <a:lstStyle/>
          <a:p>
            <a:r>
              <a:rPr lang="en-US" sz="4000" b="0" dirty="0"/>
              <a:t>EQUITY</a:t>
            </a:r>
          </a:p>
          <a:p>
            <a:endParaRPr lang="en-US" sz="4000" b="0" dirty="0"/>
          </a:p>
          <a:p>
            <a:r>
              <a:rPr lang="en-US" sz="4000" b="0" dirty="0"/>
              <a:t>EXCELLENCE</a:t>
            </a:r>
          </a:p>
          <a:p>
            <a:endParaRPr lang="en-US" sz="4000" b="0" dirty="0"/>
          </a:p>
          <a:p>
            <a:r>
              <a:rPr lang="en-US" sz="4000" b="0" dirty="0"/>
              <a:t>OPPORTUNITY</a:t>
            </a:r>
            <a:endParaRPr lang="en-US" sz="2400" dirty="0">
              <a:latin typeface="Garamond"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2931">
                                            <p:txEl>
                                              <p:pRg st="0" end="0"/>
                                            </p:txEl>
                                          </p:spTgt>
                                        </p:tgtEl>
                                        <p:attrNameLst>
                                          <p:attrName>style.visibility</p:attrName>
                                        </p:attrNameLst>
                                      </p:cBhvr>
                                      <p:to>
                                        <p:strVal val="visible"/>
                                      </p:to>
                                    </p:set>
                                    <p:anim calcmode="lin" valueType="num">
                                      <p:cBhvr additive="base">
                                        <p:cTn id="7" dur="500" fill="hold"/>
                                        <p:tgtEl>
                                          <p:spTgt spid="2529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293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2931">
                                            <p:txEl>
                                              <p:pRg st="2" end="2"/>
                                            </p:txEl>
                                          </p:spTgt>
                                        </p:tgtEl>
                                        <p:attrNameLst>
                                          <p:attrName>style.visibility</p:attrName>
                                        </p:attrNameLst>
                                      </p:cBhvr>
                                      <p:to>
                                        <p:strVal val="visible"/>
                                      </p:to>
                                    </p:set>
                                    <p:anim calcmode="lin" valueType="num">
                                      <p:cBhvr additive="base">
                                        <p:cTn id="13" dur="500" fill="hold"/>
                                        <p:tgtEl>
                                          <p:spTgt spid="25293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293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2931">
                                            <p:txEl>
                                              <p:pRg st="4" end="4"/>
                                            </p:txEl>
                                          </p:spTgt>
                                        </p:tgtEl>
                                        <p:attrNameLst>
                                          <p:attrName>style.visibility</p:attrName>
                                        </p:attrNameLst>
                                      </p:cBhvr>
                                      <p:to>
                                        <p:strVal val="visible"/>
                                      </p:to>
                                    </p:set>
                                    <p:anim calcmode="lin" valueType="num">
                                      <p:cBhvr additive="base">
                                        <p:cTn id="19" dur="500" fill="hold"/>
                                        <p:tgtEl>
                                          <p:spTgt spid="252931">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293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idx="1"/>
          </p:nvPr>
        </p:nvSpPr>
        <p:spPr>
          <a:xfrm>
            <a:off x="1447800" y="1600200"/>
            <a:ext cx="6096000" cy="609600"/>
          </a:xfrm>
        </p:spPr>
        <p:txBody>
          <a:bodyPr lIns="90488" tIns="44450" rIns="90488" bIns="44450">
            <a:normAutofit/>
          </a:bodyPr>
          <a:lstStyle/>
          <a:p>
            <a:pPr marL="365760" indent="-256032" algn="ctr" eaLnBrk="1" fontAlgn="auto" hangingPunct="1">
              <a:spcAft>
                <a:spcPts val="0"/>
              </a:spcAft>
              <a:buFont typeface="Wingdings" pitchFamily="2" charset="2"/>
              <a:buNone/>
              <a:defRPr/>
            </a:pPr>
            <a:r>
              <a:rPr lang="en-US" b="1" dirty="0">
                <a:solidFill>
                  <a:schemeClr val="tx2"/>
                </a:solidFill>
              </a:rPr>
              <a:t>Executive Committee</a:t>
            </a:r>
          </a:p>
        </p:txBody>
      </p:sp>
      <p:sp>
        <p:nvSpPr>
          <p:cNvPr id="109570" name="Rectangle 2"/>
          <p:cNvSpPr>
            <a:spLocks noGrp="1" noChangeArrowheads="1"/>
          </p:cNvSpPr>
          <p:nvPr>
            <p:ph type="title"/>
          </p:nvPr>
        </p:nvSpPr>
        <p:spPr>
          <a:xfrm>
            <a:off x="685800" y="76200"/>
            <a:ext cx="7772400" cy="1066800"/>
          </a:xfrm>
        </p:spPr>
        <p:txBody>
          <a:bodyPr lIns="90488" tIns="44450" rIns="90488" bIns="44450" anchor="b"/>
          <a:lstStyle/>
          <a:p>
            <a:pPr algn="ctr" eaLnBrk="1" fontAlgn="auto" hangingPunct="1">
              <a:spcAft>
                <a:spcPts val="0"/>
              </a:spcAft>
              <a:defRPr/>
            </a:pPr>
            <a:r>
              <a:rPr lang="en-US" sz="3600" b="1" dirty="0"/>
              <a:t>BIG STRUCTURE</a:t>
            </a:r>
          </a:p>
        </p:txBody>
      </p:sp>
      <p:sp>
        <p:nvSpPr>
          <p:cNvPr id="15364" name="Rectangle 4"/>
          <p:cNvSpPr>
            <a:spLocks noChangeArrowheads="1"/>
          </p:cNvSpPr>
          <p:nvPr/>
        </p:nvSpPr>
        <p:spPr bwMode="auto">
          <a:xfrm>
            <a:off x="762000" y="2209800"/>
            <a:ext cx="7391400" cy="2800767"/>
          </a:xfrm>
          <a:prstGeom prst="rect">
            <a:avLst/>
          </a:prstGeom>
          <a:noFill/>
          <a:ln w="9525">
            <a:noFill/>
            <a:miter lim="800000"/>
            <a:headEnd/>
            <a:tailEnd/>
          </a:ln>
        </p:spPr>
        <p:txBody>
          <a:bodyPr wrap="square">
            <a:spAutoFit/>
          </a:bodyPr>
          <a:lstStyle/>
          <a:p>
            <a:pPr algn="l">
              <a:spcBef>
                <a:spcPct val="50000"/>
              </a:spcBef>
              <a:buFontTx/>
              <a:buChar char="•"/>
            </a:pPr>
            <a:r>
              <a:rPr lang="en-US" sz="3200" b="1" dirty="0"/>
              <a:t>  </a:t>
            </a:r>
            <a:r>
              <a:rPr lang="en-US" sz="3200" b="1" dirty="0">
                <a:cs typeface="Arial" charset="0"/>
              </a:rPr>
              <a:t>ART III, SEC 2B</a:t>
            </a:r>
          </a:p>
          <a:p>
            <a:pPr algn="l">
              <a:spcBef>
                <a:spcPct val="50000"/>
              </a:spcBef>
              <a:buFontTx/>
              <a:buChar char="•"/>
            </a:pPr>
            <a:r>
              <a:rPr lang="en-US" sz="3200" b="1" dirty="0">
                <a:cs typeface="Arial" charset="0"/>
              </a:rPr>
              <a:t>  IMPLEMENT POLICY</a:t>
            </a:r>
          </a:p>
          <a:p>
            <a:pPr algn="l">
              <a:spcBef>
                <a:spcPct val="50000"/>
              </a:spcBef>
              <a:buFontTx/>
              <a:buChar char="•"/>
            </a:pPr>
            <a:r>
              <a:rPr lang="en-US" sz="3200" b="1" dirty="0">
                <a:cs typeface="Arial" charset="0"/>
              </a:rPr>
              <a:t>  CONDUCT ROUTINE BUSINESS </a:t>
            </a:r>
          </a:p>
          <a:p>
            <a:pPr algn="l">
              <a:spcBef>
                <a:spcPct val="50000"/>
              </a:spcBef>
              <a:buFontTx/>
              <a:buChar char="•"/>
            </a:pPr>
            <a:r>
              <a:rPr lang="en-US" sz="3200" b="1" dirty="0">
                <a:cs typeface="Arial" charset="0"/>
              </a:rPr>
              <a:t>  EMERGENCY SITUATIONS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idx="4294967295"/>
          </p:nvPr>
        </p:nvSpPr>
        <p:spPr>
          <a:xfrm>
            <a:off x="1676400" y="533400"/>
            <a:ext cx="7467600" cy="533400"/>
          </a:xfrm>
        </p:spPr>
        <p:txBody>
          <a:bodyPr>
            <a:noAutofit/>
          </a:bodyPr>
          <a:lstStyle/>
          <a:p>
            <a:pPr algn="ctr" eaLnBrk="1" fontAlgn="auto" hangingPunct="1">
              <a:spcAft>
                <a:spcPts val="0"/>
              </a:spcAft>
              <a:defRPr/>
            </a:pPr>
            <a:r>
              <a:rPr lang="en-US" sz="3200" b="1" dirty="0"/>
              <a:t>BIG – EXECUTIVE COMMITTEE</a:t>
            </a:r>
          </a:p>
        </p:txBody>
      </p:sp>
      <p:graphicFrame>
        <p:nvGraphicFramePr>
          <p:cNvPr id="129027" name="Group 3"/>
          <p:cNvGraphicFramePr>
            <a:graphicFrameLocks noGrp="1"/>
          </p:cNvGraphicFramePr>
          <p:nvPr>
            <p:extLst>
              <p:ext uri="{D42A27DB-BD31-4B8C-83A1-F6EECF244321}">
                <p14:modId xmlns:p14="http://schemas.microsoft.com/office/powerpoint/2010/main" val="209339255"/>
              </p:ext>
            </p:extLst>
          </p:nvPr>
        </p:nvGraphicFramePr>
        <p:xfrm>
          <a:off x="914400" y="1676400"/>
          <a:ext cx="7848600" cy="4038600"/>
        </p:xfrm>
        <a:graphic>
          <a:graphicData uri="http://schemas.openxmlformats.org/drawingml/2006/table">
            <a:tbl>
              <a:tblPr/>
              <a:tblGrid>
                <a:gridCol w="4114800">
                  <a:extLst>
                    <a:ext uri="{9D8B030D-6E8A-4147-A177-3AD203B41FA5}">
                      <a16:colId xmlns:a16="http://schemas.microsoft.com/office/drawing/2014/main" val="20000"/>
                    </a:ext>
                  </a:extLst>
                </a:gridCol>
                <a:gridCol w="3733800">
                  <a:extLst>
                    <a:ext uri="{9D8B030D-6E8A-4147-A177-3AD203B41FA5}">
                      <a16:colId xmlns:a16="http://schemas.microsoft.com/office/drawing/2014/main" val="20001"/>
                    </a:ext>
                  </a:extLst>
                </a:gridCol>
              </a:tblGrid>
              <a:tr h="429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President</a:t>
                      </a:r>
                      <a:endPar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b="1" u="none" kern="1200" dirty="0">
                          <a:solidFill>
                            <a:schemeClr val="tx1"/>
                          </a:solidFill>
                          <a:effectLst/>
                          <a:latin typeface="+mn-lt"/>
                          <a:ea typeface="+mn-ea"/>
                          <a:cs typeface="+mn-cs"/>
                        </a:rPr>
                        <a:t>Honorable Dr. Doris Sartor</a:t>
                      </a:r>
                      <a:endParaRPr kumimoji="0" lang="en-US" sz="1800" b="1"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0"/>
                  </a:ext>
                </a:extLst>
              </a:tr>
              <a:tr h="49905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Executive Vice President</a:t>
                      </a:r>
                      <a:endPar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Honorable Shirley Jones, Esq.</a:t>
                      </a: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1"/>
                  </a:ext>
                </a:extLst>
              </a:tr>
              <a:tr h="429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1</a:t>
                      </a:r>
                      <a:r>
                        <a:rPr kumimoji="0" lang="en-US" sz="1800" b="1" i="0" u="none" strike="noStrike" cap="none" normalizeH="0" baseline="30000" dirty="0">
                          <a:ln>
                            <a:noFill/>
                          </a:ln>
                          <a:solidFill>
                            <a:schemeClr val="tx1"/>
                          </a:solidFill>
                          <a:effectLst/>
                          <a:latin typeface="Arial" charset="0"/>
                          <a:ea typeface="Times New Roman" pitchFamily="18" charset="0"/>
                          <a:cs typeface="Arial" charset="0"/>
                        </a:rPr>
                        <a:t>st</a:t>
                      </a: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 Vice President</a:t>
                      </a:r>
                      <a:endPar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b="1" u="none" kern="1200" dirty="0">
                          <a:solidFill>
                            <a:schemeClr val="tx1"/>
                          </a:solidFill>
                          <a:effectLst/>
                          <a:latin typeface="+mn-lt"/>
                          <a:ea typeface="+mn-ea"/>
                          <a:cs typeface="+mn-cs"/>
                        </a:rPr>
                        <a:t>Mr. Jesse Sharp</a:t>
                      </a:r>
                      <a:endParaRPr kumimoji="0" lang="en-US" sz="1800" b="1" i="0" u="none" strike="noStrike" cap="none" normalizeH="0" baseline="0" dirty="0">
                        <a:ln>
                          <a:noFill/>
                        </a:ln>
                        <a:solidFill>
                          <a:schemeClr val="tx1"/>
                        </a:solidFill>
                        <a:effectLst/>
                        <a:latin typeface="Arial"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2"/>
                  </a:ext>
                </a:extLst>
              </a:tr>
              <a:tr h="5362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2</a:t>
                      </a:r>
                      <a:r>
                        <a:rPr kumimoji="0" lang="en-US" sz="1800" b="1" i="0" u="none" strike="noStrike" cap="none" normalizeH="0" baseline="30000" dirty="0">
                          <a:ln>
                            <a:noFill/>
                          </a:ln>
                          <a:solidFill>
                            <a:schemeClr val="tx1"/>
                          </a:solidFill>
                          <a:effectLst/>
                          <a:latin typeface="Arial" charset="0"/>
                          <a:ea typeface="Times New Roman" pitchFamily="18" charset="0"/>
                          <a:cs typeface="Arial" charset="0"/>
                        </a:rPr>
                        <a:t>nd</a:t>
                      </a: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 Vice President </a:t>
                      </a:r>
                      <a:endPar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b="1" i="0" u="none" strike="noStrike" kern="1200" dirty="0">
                          <a:solidFill>
                            <a:schemeClr val="tx1"/>
                          </a:solidFill>
                          <a:effectLst/>
                          <a:latin typeface="+mn-lt"/>
                          <a:ea typeface="+mn-ea"/>
                          <a:cs typeface="+mn-cs"/>
                        </a:rPr>
                        <a:t>Ms. Faye Rashid</a:t>
                      </a:r>
                      <a:endPar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3"/>
                  </a:ext>
                </a:extLst>
              </a:tr>
              <a:tr h="429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3</a:t>
                      </a:r>
                      <a:r>
                        <a:rPr kumimoji="0" lang="en-US" sz="1800" b="1" i="0" u="none" strike="noStrike" cap="none" normalizeH="0" baseline="30000" dirty="0">
                          <a:ln>
                            <a:noFill/>
                          </a:ln>
                          <a:solidFill>
                            <a:schemeClr val="tx1"/>
                          </a:solidFill>
                          <a:effectLst/>
                          <a:latin typeface="Arial" charset="0"/>
                          <a:ea typeface="Times New Roman" pitchFamily="18" charset="0"/>
                          <a:cs typeface="Arial" charset="0"/>
                        </a:rPr>
                        <a:t>rd</a:t>
                      </a: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 Vice President </a:t>
                      </a:r>
                      <a:endPar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ea typeface="Times New Roman" pitchFamily="18" charset="0"/>
                          <a:cs typeface="Arial" pitchFamily="34" charset="0"/>
                        </a:rPr>
                        <a:t>Ms. Deborah </a:t>
                      </a:r>
                      <a:r>
                        <a:rPr lang="en-US" sz="1800" b="1" u="none" kern="1200" dirty="0">
                          <a:solidFill>
                            <a:schemeClr val="tx1"/>
                          </a:solidFill>
                          <a:effectLst/>
                          <a:latin typeface="+mn-lt"/>
                          <a:ea typeface="+mn-ea"/>
                          <a:cs typeface="+mn-cs"/>
                        </a:rPr>
                        <a:t>McClanahan</a:t>
                      </a:r>
                      <a:endParaRPr kumimoji="0" lang="en-US" sz="18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4"/>
                  </a:ext>
                </a:extLst>
              </a:tr>
              <a:tr h="429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National Secretary </a:t>
                      </a:r>
                      <a:endPar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b="1" i="0" u="none" strike="noStrike" kern="1200" dirty="0">
                          <a:solidFill>
                            <a:schemeClr val="tx1"/>
                          </a:solidFill>
                          <a:effectLst/>
                          <a:latin typeface="+mn-lt"/>
                          <a:ea typeface="+mn-ea"/>
                          <a:cs typeface="+mn-cs"/>
                        </a:rPr>
                        <a:t>Ms. Paula E. Davis</a:t>
                      </a:r>
                      <a:endParaRPr kumimoji="0" lang="en-US" sz="18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5"/>
                  </a:ext>
                </a:extLst>
              </a:tr>
              <a:tr h="429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Corresponding Secretary</a:t>
                      </a:r>
                      <a:endPar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800" b="1" i="0" u="none" strike="noStrike" kern="1200" dirty="0">
                          <a:solidFill>
                            <a:schemeClr val="tx1"/>
                          </a:solidFill>
                          <a:effectLst/>
                          <a:latin typeface="+mn-lt"/>
                          <a:ea typeface="+mn-ea"/>
                          <a:cs typeface="+mn-cs"/>
                        </a:rPr>
                        <a:t>Ms. Tracy Clements</a:t>
                      </a:r>
                      <a:endPar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6"/>
                  </a:ext>
                </a:extLst>
              </a:tr>
              <a:tr h="42903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Times New Roman" pitchFamily="18" charset="0"/>
                          <a:cs typeface="Arial" charset="0"/>
                        </a:rPr>
                        <a:t>National Treasurer </a:t>
                      </a:r>
                      <a:endParaRPr kumimoji="0" lang="en-US" sz="1800" b="1" i="0" u="none" strike="noStrike" cap="none" normalizeH="0" baseline="0" dirty="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800" b="1" i="0" u="none" strike="noStrike" kern="1200" dirty="0">
                          <a:solidFill>
                            <a:schemeClr val="tx1"/>
                          </a:solidFill>
                          <a:effectLst/>
                          <a:latin typeface="+mn-lt"/>
                          <a:ea typeface="+mn-ea"/>
                          <a:cs typeface="+mn-cs"/>
                        </a:rPr>
                        <a:t>Honorable B. Faye Stewart</a:t>
                      </a:r>
                      <a:endParaRPr kumimoji="0" lang="en-US" sz="1800" b="1" i="0" u="none" strike="noStrike" cap="none" normalizeH="0" baseline="0" dirty="0">
                        <a:ln>
                          <a:noFill/>
                        </a:ln>
                        <a:solidFill>
                          <a:schemeClr val="tx1"/>
                        </a:solidFill>
                        <a:effectLst/>
                        <a:latin typeface="Arial" pitchFamily="34" charset="0"/>
                        <a:ea typeface="Times New Roman" pitchFamily="18" charset="0"/>
                        <a:cs typeface="Arial" pitchFamily="34" charset="0"/>
                      </a:endParaRP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7"/>
                  </a:ext>
                </a:extLst>
              </a:tr>
              <a:tr h="4290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cs typeface="Arial" charset="0"/>
                        </a:rPr>
                        <a:t>Assistant Treasurer </a:t>
                      </a: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itchFamily="34" charset="0"/>
                          <a:ea typeface="Times New Roman" pitchFamily="18" charset="0"/>
                          <a:cs typeface="Arial" pitchFamily="34" charset="0"/>
                        </a:rPr>
                        <a:t>Ms. Rochelle Bryant</a:t>
                      </a:r>
                    </a:p>
                  </a:txBody>
                  <a:tcPr horzOverflow="overflow">
                    <a:lnL w="12700" cap="flat" cmpd="sng" algn="ctr">
                      <a:noFill/>
                      <a:prstDash val="solid"/>
                      <a:miter lim="800000"/>
                      <a:headEnd type="none" w="sm" len="sm"/>
                      <a:tailEnd type="none" w="sm" len="sm"/>
                    </a:lnL>
                    <a:lnR w="12700" cap="flat" cmpd="sng" algn="ctr">
                      <a:noFill/>
                      <a:prstDash val="solid"/>
                      <a:miter lim="800000"/>
                      <a:headEnd type="none" w="sm" len="sm"/>
                      <a:tailEnd type="none" w="sm" len="sm"/>
                    </a:lnR>
                    <a:lnT w="12700" cap="flat" cmpd="sng" algn="ctr">
                      <a:noFill/>
                      <a:prstDash val="solid"/>
                      <a:miter lim="800000"/>
                      <a:headEnd type="none" w="sm" len="sm"/>
                      <a:tailEnd type="none" w="sm" len="sm"/>
                    </a:lnT>
                    <a:lnB w="12700" cap="flat" cmpd="sng" algn="ctr">
                      <a:no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Appointed Positions </a:t>
            </a:r>
          </a:p>
        </p:txBody>
      </p:sp>
      <p:sp>
        <p:nvSpPr>
          <p:cNvPr id="3" name="Content Placeholder 2"/>
          <p:cNvSpPr>
            <a:spLocks noGrp="1"/>
          </p:cNvSpPr>
          <p:nvPr>
            <p:ph idx="1"/>
          </p:nvPr>
        </p:nvSpPr>
        <p:spPr>
          <a:xfrm>
            <a:off x="762000" y="1600200"/>
            <a:ext cx="8077200" cy="4530725"/>
          </a:xfrm>
        </p:spPr>
        <p:txBody>
          <a:bodyPr/>
          <a:lstStyle/>
          <a:p>
            <a:r>
              <a:rPr lang="en-US" b="1" dirty="0"/>
              <a:t> </a:t>
            </a:r>
            <a:r>
              <a:rPr lang="en-US" b="1" dirty="0">
                <a:cs typeface="Arial" charset="0"/>
              </a:rPr>
              <a:t>ART VI, SEC 3</a:t>
            </a:r>
          </a:p>
          <a:p>
            <a:r>
              <a:rPr lang="en-US" sz="2400" dirty="0"/>
              <a:t>Delegates Assembly Chairperson</a:t>
            </a:r>
          </a:p>
          <a:p>
            <a:r>
              <a:rPr lang="en-US" sz="2400" dirty="0"/>
              <a:t>Historian/Librarian</a:t>
            </a:r>
            <a:endParaRPr lang="en-US" sz="2400" dirty="0">
              <a:solidFill>
                <a:srgbClr val="C00000"/>
              </a:solidFill>
            </a:endParaRPr>
          </a:p>
          <a:p>
            <a:r>
              <a:rPr lang="en-US" sz="2400" dirty="0"/>
              <a:t>Parliamentarian</a:t>
            </a:r>
          </a:p>
          <a:p>
            <a:r>
              <a:rPr lang="en-US" sz="2400" dirty="0"/>
              <a:t>Presidential Advisor</a:t>
            </a:r>
          </a:p>
          <a:p>
            <a:r>
              <a:rPr lang="en-US" sz="2400" dirty="0"/>
              <a:t>Strategic Planning Liaison</a:t>
            </a:r>
            <a:endParaRPr lang="en-US" dirty="0"/>
          </a:p>
        </p:txBody>
      </p:sp>
    </p:spTree>
    <p:extLst>
      <p:ext uri="{BB962C8B-B14F-4D97-AF65-F5344CB8AC3E}">
        <p14:creationId xmlns:p14="http://schemas.microsoft.com/office/powerpoint/2010/main" val="281714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7813"/>
            <a:ext cx="6781800" cy="1143000"/>
          </a:xfrm>
        </p:spPr>
        <p:txBody>
          <a:bodyPr/>
          <a:lstStyle/>
          <a:p>
            <a:r>
              <a:rPr lang="en-US" altLang="en-US" sz="3200" dirty="0">
                <a:solidFill>
                  <a:srgbClr val="000000"/>
                </a:solidFill>
                <a:latin typeface="Arial" panose="020B0604020202020204" pitchFamily="34" charset="0"/>
                <a:ea typeface="Times New Roman" panose="02020603050405020304" pitchFamily="18" charset="0"/>
              </a:rPr>
              <a:t>National Standing Committees</a:t>
            </a:r>
            <a:endParaRPr lang="en-US" sz="3200" dirty="0"/>
          </a:p>
        </p:txBody>
      </p:sp>
      <p:sp>
        <p:nvSpPr>
          <p:cNvPr id="3" name="Content Placeholder 2"/>
          <p:cNvSpPr>
            <a:spLocks noGrp="1"/>
          </p:cNvSpPr>
          <p:nvPr>
            <p:ph idx="1"/>
          </p:nvPr>
        </p:nvSpPr>
        <p:spPr>
          <a:xfrm>
            <a:off x="914400" y="1676400"/>
            <a:ext cx="7772400" cy="4530725"/>
          </a:xfrm>
        </p:spPr>
        <p:txBody>
          <a:bodyPr/>
          <a:lstStyle/>
          <a:p>
            <a:pPr marL="0" indent="0">
              <a:buNone/>
            </a:pPr>
            <a:r>
              <a:rPr lang="en-US" b="1" dirty="0">
                <a:latin typeface="Arial" charset="0"/>
                <a:cs typeface="Arial" charset="0"/>
              </a:rPr>
              <a:t>ART VI, Sec 4</a:t>
            </a:r>
          </a:p>
          <a:p>
            <a:pPr>
              <a:spcAft>
                <a:spcPts val="600"/>
              </a:spcAft>
            </a:pPr>
            <a:r>
              <a:rPr lang="en-US" dirty="0"/>
              <a:t>Advisory roles</a:t>
            </a:r>
          </a:p>
          <a:p>
            <a:pPr>
              <a:spcAft>
                <a:spcPts val="600"/>
              </a:spcAft>
            </a:pPr>
            <a:r>
              <a:rPr lang="en-US" dirty="0"/>
              <a:t>Appointed by the President and approved by the Board of Directors </a:t>
            </a:r>
          </a:p>
          <a:p>
            <a:pPr>
              <a:spcAft>
                <a:spcPts val="600"/>
              </a:spcAft>
            </a:pPr>
            <a:r>
              <a:rPr lang="en-US" dirty="0"/>
              <a:t>Should be comprised of a Chair and at least three (3) other members</a:t>
            </a:r>
          </a:p>
          <a:p>
            <a:pPr marL="0" indent="0">
              <a:buNone/>
            </a:pPr>
            <a:endParaRPr lang="en-US" b="1" dirty="0">
              <a:latin typeface="Arial" charset="0"/>
              <a:cs typeface="Arial" charset="0"/>
            </a:endParaRPr>
          </a:p>
          <a:p>
            <a:endParaRPr lang="en-US" dirty="0"/>
          </a:p>
        </p:txBody>
      </p:sp>
    </p:spTree>
    <p:extLst>
      <p:ext uri="{BB962C8B-B14F-4D97-AF65-F5344CB8AC3E}">
        <p14:creationId xmlns:p14="http://schemas.microsoft.com/office/powerpoint/2010/main" val="856293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457200"/>
            <a:ext cx="6629400" cy="712787"/>
          </a:xfrm>
        </p:spPr>
        <p:txBody>
          <a:bodyPr/>
          <a:lstStyle/>
          <a:p>
            <a:r>
              <a:rPr lang="en-US" altLang="en-US" sz="2800" dirty="0">
                <a:solidFill>
                  <a:srgbClr val="000000"/>
                </a:solidFill>
                <a:latin typeface="Arial" panose="020B0604020202020204" pitchFamily="34" charset="0"/>
                <a:ea typeface="Times New Roman" panose="02020603050405020304" pitchFamily="18" charset="0"/>
              </a:rPr>
              <a:t>National Standing Committees Chairs</a:t>
            </a:r>
            <a:endParaRPr lang="en-US" sz="2800" dirty="0"/>
          </a:p>
        </p:txBody>
      </p:sp>
      <p:sp>
        <p:nvSpPr>
          <p:cNvPr id="4" name="Rectangle 1">
            <a:hlinkClick r:id="rId2"/>
          </p:cNvPr>
          <p:cNvSpPr>
            <a:spLocks noGrp="1" noChangeArrowheads="1"/>
          </p:cNvSpPr>
          <p:nvPr>
            <p:ph idx="1"/>
          </p:nvPr>
        </p:nvSpPr>
        <p:spPr bwMode="auto">
          <a:xfrm>
            <a:off x="609600" y="1676400"/>
            <a:ext cx="8534400" cy="386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spcBef>
                <a:spcPct val="0"/>
              </a:spcBef>
              <a:spcAft>
                <a:spcPts val="600"/>
              </a:spcAft>
              <a:buClr>
                <a:srgbClr val="82B4A5"/>
              </a:buClr>
              <a:buSzTx/>
            </a:pPr>
            <a:r>
              <a:rPr kumimoji="0" lang="en-US" altLang="en-US" sz="2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Finance</a:t>
            </a:r>
          </a:p>
          <a:p>
            <a:pPr>
              <a:spcBef>
                <a:spcPct val="0"/>
              </a:spcBef>
              <a:spcAft>
                <a:spcPts val="600"/>
              </a:spcAft>
              <a:buClr>
                <a:srgbClr val="82B4A5"/>
              </a:buClr>
              <a:buSzTx/>
            </a:pPr>
            <a:r>
              <a:rPr kumimoji="0" lang="en-US" altLang="en-US" sz="2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Program and Planning</a:t>
            </a:r>
          </a:p>
          <a:p>
            <a:pPr>
              <a:spcBef>
                <a:spcPct val="0"/>
              </a:spcBef>
              <a:spcAft>
                <a:spcPts val="600"/>
              </a:spcAft>
              <a:buClr>
                <a:srgbClr val="82B4A5"/>
              </a:buClr>
              <a:buSzTx/>
            </a:pPr>
            <a:r>
              <a:rPr kumimoji="0" lang="en-US" altLang="en-US" sz="2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Communication and Public Relations</a:t>
            </a:r>
          </a:p>
          <a:p>
            <a:pPr>
              <a:spcBef>
                <a:spcPct val="0"/>
              </a:spcBef>
              <a:spcAft>
                <a:spcPts val="600"/>
              </a:spcAft>
              <a:buClr>
                <a:srgbClr val="82B4A5"/>
              </a:buClr>
              <a:buSzTx/>
            </a:pPr>
            <a:r>
              <a:rPr kumimoji="0" lang="en-US" altLang="en-US" sz="2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Legislative Review</a:t>
            </a:r>
            <a:endParaRPr kumimoji="0" lang="en-US" altLang="en-US" sz="2000" b="1" i="0" u="sng"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spcBef>
                <a:spcPct val="0"/>
              </a:spcBef>
              <a:spcAft>
                <a:spcPts val="600"/>
              </a:spcAft>
              <a:buClr>
                <a:srgbClr val="82B4A5"/>
              </a:buClr>
              <a:buSzTx/>
            </a:pPr>
            <a:r>
              <a:rPr kumimoji="0" lang="en-US" altLang="en-US" sz="2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Membership</a:t>
            </a:r>
            <a:endParaRPr lang="en-US" sz="2000" b="1" dirty="0"/>
          </a:p>
          <a:p>
            <a:pPr>
              <a:spcBef>
                <a:spcPct val="0"/>
              </a:spcBef>
              <a:spcAft>
                <a:spcPts val="600"/>
              </a:spcAft>
              <a:buClr>
                <a:srgbClr val="82B4A5"/>
              </a:buClr>
              <a:buSzTx/>
            </a:pPr>
            <a:r>
              <a:rPr kumimoji="0" lang="en-US" altLang="en-US" sz="2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Evaluation</a:t>
            </a:r>
            <a:endParaRPr kumimoji="0" lang="en-US" altLang="en-US" sz="2000" b="1" i="0" u="sng"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spcBef>
                <a:spcPct val="0"/>
              </a:spcBef>
              <a:spcAft>
                <a:spcPts val="600"/>
              </a:spcAft>
              <a:buClr>
                <a:srgbClr val="82B4A5"/>
              </a:buClr>
              <a:buSzTx/>
            </a:pPr>
            <a:r>
              <a:rPr kumimoji="0" lang="en-US" altLang="en-US" sz="2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Legal Review</a:t>
            </a:r>
          </a:p>
          <a:p>
            <a:pPr>
              <a:spcBef>
                <a:spcPct val="0"/>
              </a:spcBef>
              <a:spcAft>
                <a:spcPts val="600"/>
              </a:spcAft>
              <a:buClr>
                <a:srgbClr val="82B4A5"/>
              </a:buClr>
              <a:buSzTx/>
            </a:pPr>
            <a:r>
              <a:rPr kumimoji="0" lang="en-US" altLang="en-US" sz="2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Training</a:t>
            </a:r>
            <a:endParaRPr kumimoji="0" lang="en-US" altLang="en-US" sz="2000" b="1" i="0" u="sng"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spcBef>
                <a:spcPct val="0"/>
              </a:spcBef>
              <a:spcAft>
                <a:spcPts val="600"/>
              </a:spcAft>
              <a:buClr>
                <a:srgbClr val="82B4A5"/>
              </a:buClr>
              <a:buSzTx/>
            </a:pPr>
            <a:r>
              <a:rPr kumimoji="0" lang="en-US" altLang="en-US" sz="2000" b="1" i="0" u="none"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Affirmative Employment/Equal Employment Opportunity</a:t>
            </a:r>
            <a:endParaRPr kumimoji="0" lang="en-US" altLang="en-US" sz="2000" b="1" i="0" u="sng" strike="noStrike" cap="none" normalizeH="0" baseline="0" dirty="0">
              <a:ln>
                <a:noFill/>
              </a:ln>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a:spcBef>
                <a:spcPct val="0"/>
              </a:spcBef>
              <a:spcAft>
                <a:spcPts val="600"/>
              </a:spcAft>
              <a:buClr>
                <a:srgbClr val="82B4A5"/>
              </a:buClr>
              <a:buSzTx/>
            </a:pPr>
            <a:r>
              <a:rPr kumimoji="0" lang="en-US" altLang="en-US" sz="2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Health and Wellness</a:t>
            </a:r>
          </a:p>
        </p:txBody>
      </p:sp>
    </p:spTree>
    <p:extLst>
      <p:ext uri="{BB962C8B-B14F-4D97-AF65-F5344CB8AC3E}">
        <p14:creationId xmlns:p14="http://schemas.microsoft.com/office/powerpoint/2010/main" val="4157583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National Special Committees</a:t>
            </a:r>
          </a:p>
        </p:txBody>
      </p:sp>
      <p:sp>
        <p:nvSpPr>
          <p:cNvPr id="3" name="Content Placeholder 2"/>
          <p:cNvSpPr>
            <a:spLocks noGrp="1"/>
          </p:cNvSpPr>
          <p:nvPr>
            <p:ph idx="1"/>
          </p:nvPr>
        </p:nvSpPr>
        <p:spPr>
          <a:xfrm>
            <a:off x="914400" y="1600201"/>
            <a:ext cx="7772400" cy="3810000"/>
          </a:xfrm>
        </p:spPr>
        <p:txBody>
          <a:bodyPr/>
          <a:lstStyle/>
          <a:p>
            <a:r>
              <a:rPr lang="en-US" b="1" dirty="0">
                <a:latin typeface="Arial" charset="0"/>
                <a:cs typeface="Arial" charset="0"/>
              </a:rPr>
              <a:t>ART VI, Sec 5</a:t>
            </a:r>
          </a:p>
          <a:p>
            <a:r>
              <a:rPr lang="en-US" dirty="0"/>
              <a:t>Established at the discretion of the National President with the approval of the Executive Committee </a:t>
            </a:r>
          </a:p>
          <a:p>
            <a:r>
              <a:rPr lang="en-US" dirty="0"/>
              <a:t>Ad Hoc committee structure</a:t>
            </a:r>
          </a:p>
          <a:p>
            <a:r>
              <a:rPr lang="en-US" dirty="0"/>
              <a:t>Serve at the discretion of the President</a:t>
            </a:r>
          </a:p>
        </p:txBody>
      </p:sp>
    </p:spTree>
    <p:extLst>
      <p:ext uri="{BB962C8B-B14F-4D97-AF65-F5344CB8AC3E}">
        <p14:creationId xmlns:p14="http://schemas.microsoft.com/office/powerpoint/2010/main" val="2500179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National Special Committees Chairs</a:t>
            </a:r>
          </a:p>
        </p:txBody>
      </p:sp>
      <p:sp>
        <p:nvSpPr>
          <p:cNvPr id="3" name="Content Placeholder 2"/>
          <p:cNvSpPr>
            <a:spLocks noGrp="1"/>
          </p:cNvSpPr>
          <p:nvPr>
            <p:ph idx="1"/>
          </p:nvPr>
        </p:nvSpPr>
        <p:spPr/>
        <p:txBody>
          <a:bodyPr/>
          <a:lstStyle/>
          <a:p>
            <a:r>
              <a:rPr lang="en-US" sz="1800" dirty="0"/>
              <a:t>Building New Leaders for the NOW Generation Chair</a:t>
            </a:r>
          </a:p>
          <a:p>
            <a:r>
              <a:rPr lang="en-US" sz="1800" dirty="0"/>
              <a:t>Conference Registration</a:t>
            </a:r>
          </a:p>
          <a:p>
            <a:r>
              <a:rPr lang="en-US" sz="1800" dirty="0"/>
              <a:t>Darlene H. Young Leadership Academy Coordinator</a:t>
            </a:r>
          </a:p>
          <a:p>
            <a:r>
              <a:rPr lang="en-US" sz="1800" dirty="0"/>
              <a:t>Future Leaders of American Government (FLAG) Coordinator</a:t>
            </a:r>
          </a:p>
          <a:p>
            <a:r>
              <a:rPr lang="en-US" sz="1800" dirty="0"/>
              <a:t>Military Veterans Emphasis Committee</a:t>
            </a:r>
          </a:p>
          <a:p>
            <a:r>
              <a:rPr lang="en-US" sz="1800" dirty="0"/>
              <a:t>National Corporate Sponsor Chair</a:t>
            </a:r>
          </a:p>
          <a:p>
            <a:r>
              <a:rPr lang="en-US" sz="1800" dirty="0"/>
              <a:t>Project BIG Vote</a:t>
            </a:r>
          </a:p>
          <a:p>
            <a:r>
              <a:rPr lang="en-US" sz="1800" dirty="0"/>
              <a:t>Protocol</a:t>
            </a:r>
            <a:endParaRPr lang="en-US" altLang="en-US" sz="1800" b="1" u="sng"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r>
              <a:rPr lang="en-US" sz="1800" dirty="0"/>
              <a:t>Telecommunications Chair</a:t>
            </a:r>
            <a:endParaRPr lang="en-US" dirty="0"/>
          </a:p>
        </p:txBody>
      </p:sp>
    </p:spTree>
    <p:extLst>
      <p:ext uri="{BB962C8B-B14F-4D97-AF65-F5344CB8AC3E}">
        <p14:creationId xmlns:p14="http://schemas.microsoft.com/office/powerpoint/2010/main" val="211471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a:xfrm>
            <a:off x="693548" y="1465235"/>
            <a:ext cx="7917051" cy="703236"/>
          </a:xfrm>
        </p:spPr>
        <p:txBody>
          <a:bodyPr lIns="90488" tIns="44450" rIns="90488" bIns="44450">
            <a:normAutofit fontScale="85000" lnSpcReduction="20000"/>
          </a:bodyPr>
          <a:lstStyle/>
          <a:p>
            <a:pPr marL="365760" indent="-256032" algn="ctr" eaLnBrk="1" fontAlgn="auto" hangingPunct="1">
              <a:lnSpc>
                <a:spcPct val="90000"/>
              </a:lnSpc>
              <a:spcAft>
                <a:spcPts val="0"/>
              </a:spcAft>
              <a:buFont typeface="Wingdings" pitchFamily="2" charset="2"/>
              <a:buNone/>
              <a:defRPr/>
            </a:pPr>
            <a:endParaRPr lang="en-US" b="1" dirty="0">
              <a:solidFill>
                <a:schemeClr val="tx2"/>
              </a:solidFill>
              <a:effectLst>
                <a:outerShdw blurRad="38100" dist="38100" dir="2700000" algn="tl">
                  <a:srgbClr val="C0C0C0"/>
                </a:outerShdw>
              </a:effectLst>
            </a:endParaRPr>
          </a:p>
          <a:p>
            <a:pPr marL="365760" indent="-256032" algn="ctr" eaLnBrk="1" fontAlgn="auto" hangingPunct="1">
              <a:lnSpc>
                <a:spcPct val="90000"/>
              </a:lnSpc>
              <a:spcAft>
                <a:spcPts val="0"/>
              </a:spcAft>
              <a:buFont typeface="Wingdings" pitchFamily="2" charset="2"/>
              <a:buNone/>
              <a:defRPr/>
            </a:pPr>
            <a:r>
              <a:rPr lang="en-US" b="1" dirty="0">
                <a:solidFill>
                  <a:schemeClr val="tx2"/>
                </a:solidFill>
              </a:rPr>
              <a:t>Regional Council - Eleven Regions</a:t>
            </a:r>
          </a:p>
        </p:txBody>
      </p:sp>
      <p:sp>
        <p:nvSpPr>
          <p:cNvPr id="112642" name="Rectangle 2"/>
          <p:cNvSpPr>
            <a:spLocks noGrp="1" noChangeArrowheads="1"/>
          </p:cNvSpPr>
          <p:nvPr>
            <p:ph type="title"/>
          </p:nvPr>
        </p:nvSpPr>
        <p:spPr>
          <a:xfrm>
            <a:off x="685800" y="304800"/>
            <a:ext cx="7772400" cy="1066800"/>
          </a:xfrm>
        </p:spPr>
        <p:txBody>
          <a:bodyPr lIns="90488" tIns="44450" rIns="90488" bIns="44450" anchor="b"/>
          <a:lstStyle/>
          <a:p>
            <a:pPr algn="ctr" eaLnBrk="1" fontAlgn="auto" hangingPunct="1">
              <a:spcAft>
                <a:spcPts val="0"/>
              </a:spcAft>
              <a:defRPr/>
            </a:pPr>
            <a:r>
              <a:rPr lang="en-US" sz="3600" b="1" dirty="0"/>
              <a:t>BIG</a:t>
            </a:r>
            <a:r>
              <a:rPr lang="en-US" sz="3600" dirty="0"/>
              <a:t> </a:t>
            </a:r>
            <a:r>
              <a:rPr lang="en-US" sz="3600" b="1" dirty="0"/>
              <a:t>STRUCTURE</a:t>
            </a:r>
          </a:p>
        </p:txBody>
      </p:sp>
      <p:sp>
        <p:nvSpPr>
          <p:cNvPr id="17412" name="Rectangle 4"/>
          <p:cNvSpPr>
            <a:spLocks noChangeArrowheads="1"/>
          </p:cNvSpPr>
          <p:nvPr/>
        </p:nvSpPr>
        <p:spPr bwMode="auto">
          <a:xfrm>
            <a:off x="880173" y="2229818"/>
            <a:ext cx="7543800" cy="3631763"/>
          </a:xfrm>
          <a:prstGeom prst="rect">
            <a:avLst/>
          </a:prstGeom>
          <a:noFill/>
          <a:ln w="9525">
            <a:noFill/>
            <a:miter lim="800000"/>
            <a:headEnd/>
            <a:tailEnd/>
          </a:ln>
        </p:spPr>
        <p:txBody>
          <a:bodyPr wrap="square">
            <a:spAutoFit/>
          </a:bodyPr>
          <a:lstStyle/>
          <a:p>
            <a:pPr algn="l">
              <a:spcBef>
                <a:spcPct val="50000"/>
              </a:spcBef>
              <a:buFontTx/>
              <a:buChar char="•"/>
            </a:pPr>
            <a:r>
              <a:rPr lang="en-US" sz="2000" b="1" dirty="0"/>
              <a:t>  </a:t>
            </a:r>
            <a:r>
              <a:rPr lang="en-US" sz="2000" b="1" dirty="0">
                <a:cs typeface="Arial" charset="0"/>
              </a:rPr>
              <a:t>Art III, Sec 3b</a:t>
            </a:r>
          </a:p>
          <a:p>
            <a:pPr algn="l">
              <a:spcBef>
                <a:spcPct val="50000"/>
              </a:spcBef>
            </a:pPr>
            <a:r>
              <a:rPr lang="en-US" sz="2000" b="1" dirty="0">
                <a:cs typeface="Arial" charset="0"/>
              </a:rPr>
              <a:t>--  Local Advisor To Board Of Directors </a:t>
            </a:r>
          </a:p>
          <a:p>
            <a:pPr algn="l">
              <a:spcBef>
                <a:spcPct val="50000"/>
              </a:spcBef>
            </a:pPr>
            <a:r>
              <a:rPr lang="en-US" sz="2000" b="1" dirty="0">
                <a:cs typeface="Arial" charset="0"/>
              </a:rPr>
              <a:t>--  Identify And Develop Common Strategy and Mechanism</a:t>
            </a:r>
          </a:p>
          <a:p>
            <a:pPr algn="l">
              <a:spcBef>
                <a:spcPct val="50000"/>
              </a:spcBef>
              <a:buFontTx/>
              <a:buChar char="•"/>
            </a:pPr>
            <a:r>
              <a:rPr lang="en-US" sz="2000" b="1" dirty="0">
                <a:cs typeface="Arial" charset="0"/>
              </a:rPr>
              <a:t>  Article III, Sec 4 </a:t>
            </a:r>
          </a:p>
          <a:p>
            <a:pPr algn="l">
              <a:spcBef>
                <a:spcPct val="50000"/>
              </a:spcBef>
              <a:buFontTx/>
              <a:buChar char="•"/>
            </a:pPr>
            <a:r>
              <a:rPr lang="en-US" sz="2000" b="1" dirty="0">
                <a:cs typeface="Arial" charset="0"/>
              </a:rPr>
              <a:t>--  Conduct Programs</a:t>
            </a:r>
          </a:p>
          <a:p>
            <a:pPr algn="l">
              <a:spcBef>
                <a:spcPct val="50000"/>
              </a:spcBef>
              <a:buFontTx/>
              <a:buChar char="•"/>
            </a:pPr>
            <a:r>
              <a:rPr lang="en-US" sz="2000" b="1" dirty="0">
                <a:cs typeface="Arial" charset="0"/>
              </a:rPr>
              <a:t>  Eleven Regions</a:t>
            </a:r>
          </a:p>
          <a:p>
            <a:pPr algn="l">
              <a:spcBef>
                <a:spcPct val="50000"/>
              </a:spcBef>
            </a:pPr>
            <a:r>
              <a:rPr lang="en-US" sz="2000" b="1" dirty="0">
                <a:cs typeface="Arial" charset="0"/>
              </a:rPr>
              <a:t>--  (10) Federal, state, and local Regions </a:t>
            </a:r>
          </a:p>
          <a:p>
            <a:pPr algn="l">
              <a:spcBef>
                <a:spcPct val="50000"/>
              </a:spcBef>
            </a:pPr>
            <a:r>
              <a:rPr lang="en-US" sz="2000" b="1" dirty="0">
                <a:cs typeface="Arial" charset="0"/>
              </a:rPr>
              <a:t>--  (1)  DC Metro Area</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Oval 2"/>
          <p:cNvSpPr>
            <a:spLocks noChangeArrowheads="1"/>
          </p:cNvSpPr>
          <p:nvPr/>
        </p:nvSpPr>
        <p:spPr bwMode="auto">
          <a:xfrm>
            <a:off x="7543800" y="3962400"/>
            <a:ext cx="1295400" cy="762000"/>
          </a:xfrm>
          <a:prstGeom prst="ellipse">
            <a:avLst/>
          </a:prstGeom>
          <a:solidFill>
            <a:schemeClr val="accent2"/>
          </a:solidFill>
          <a:ln w="28575">
            <a:solidFill>
              <a:schemeClr val="tx1"/>
            </a:solidFill>
            <a:round/>
            <a:headEnd/>
            <a:tailEnd/>
          </a:ln>
        </p:spPr>
        <p:txBody>
          <a:bodyPr wrap="none" anchor="ctr"/>
          <a:lstStyle/>
          <a:p>
            <a:endParaRPr lang="en-US" dirty="0"/>
          </a:p>
        </p:txBody>
      </p:sp>
      <p:sp>
        <p:nvSpPr>
          <p:cNvPr id="18435" name="Freeform 69"/>
          <p:cNvSpPr>
            <a:spLocks/>
          </p:cNvSpPr>
          <p:nvPr/>
        </p:nvSpPr>
        <p:spPr bwMode="auto">
          <a:xfrm>
            <a:off x="5022850" y="4311650"/>
            <a:ext cx="9525" cy="6350"/>
          </a:xfrm>
          <a:custGeom>
            <a:avLst/>
            <a:gdLst>
              <a:gd name="T0" fmla="*/ 0 w 6"/>
              <a:gd name="T1" fmla="*/ 0 h 4"/>
              <a:gd name="T2" fmla="*/ 7561263 w 6"/>
              <a:gd name="T3" fmla="*/ 10080623 h 4"/>
              <a:gd name="T4" fmla="*/ 15120939 w 6"/>
              <a:gd name="T5" fmla="*/ 10080623 h 4"/>
              <a:gd name="T6" fmla="*/ 0 w 6"/>
              <a:gd name="T7" fmla="*/ 0 h 4"/>
              <a:gd name="T8" fmla="*/ 0 60000 65536"/>
              <a:gd name="T9" fmla="*/ 0 60000 65536"/>
              <a:gd name="T10" fmla="*/ 0 60000 65536"/>
              <a:gd name="T11" fmla="*/ 0 60000 65536"/>
              <a:gd name="T12" fmla="*/ 0 w 6"/>
              <a:gd name="T13" fmla="*/ 0 h 4"/>
              <a:gd name="T14" fmla="*/ 6 w 6"/>
              <a:gd name="T15" fmla="*/ 4 h 4"/>
            </a:gdLst>
            <a:ahLst/>
            <a:cxnLst>
              <a:cxn ang="T8">
                <a:pos x="T0" y="T1"/>
              </a:cxn>
              <a:cxn ang="T9">
                <a:pos x="T2" y="T3"/>
              </a:cxn>
              <a:cxn ang="T10">
                <a:pos x="T4" y="T5"/>
              </a:cxn>
              <a:cxn ang="T11">
                <a:pos x="T6" y="T7"/>
              </a:cxn>
            </a:cxnLst>
            <a:rect l="T12" t="T13" r="T14" b="T15"/>
            <a:pathLst>
              <a:path w="6" h="4">
                <a:moveTo>
                  <a:pt x="0" y="0"/>
                </a:moveTo>
                <a:lnTo>
                  <a:pt x="3" y="4"/>
                </a:lnTo>
                <a:lnTo>
                  <a:pt x="6" y="4"/>
                </a:lnTo>
                <a:lnTo>
                  <a:pt x="0" y="0"/>
                </a:lnTo>
                <a:close/>
              </a:path>
            </a:pathLst>
          </a:custGeom>
          <a:solidFill>
            <a:srgbClr val="FFFFFF"/>
          </a:solidFill>
          <a:ln w="9525">
            <a:noFill/>
            <a:round/>
            <a:headEnd/>
            <a:tailEnd/>
          </a:ln>
        </p:spPr>
        <p:txBody>
          <a:bodyPr/>
          <a:lstStyle/>
          <a:p>
            <a:endParaRPr lang="en-US" dirty="0"/>
          </a:p>
        </p:txBody>
      </p:sp>
      <p:grpSp>
        <p:nvGrpSpPr>
          <p:cNvPr id="2" name="Group 567"/>
          <p:cNvGrpSpPr>
            <a:grpSpLocks/>
          </p:cNvGrpSpPr>
          <p:nvPr/>
        </p:nvGrpSpPr>
        <p:grpSpPr bwMode="auto">
          <a:xfrm>
            <a:off x="1219200" y="1905000"/>
            <a:ext cx="6956425" cy="4267200"/>
            <a:chOff x="432" y="864"/>
            <a:chExt cx="5102" cy="3024"/>
          </a:xfrm>
        </p:grpSpPr>
        <p:grpSp>
          <p:nvGrpSpPr>
            <p:cNvPr id="3" name="Group 3"/>
            <p:cNvGrpSpPr>
              <a:grpSpLocks/>
            </p:cNvGrpSpPr>
            <p:nvPr/>
          </p:nvGrpSpPr>
          <p:grpSpPr bwMode="auto">
            <a:xfrm>
              <a:off x="4272" y="1307"/>
              <a:ext cx="669" cy="949"/>
              <a:chOff x="4227" y="1096"/>
              <a:chExt cx="669" cy="949"/>
            </a:xfrm>
          </p:grpSpPr>
          <p:sp>
            <p:nvSpPr>
              <p:cNvPr id="18955" name="Freeform 4"/>
              <p:cNvSpPr>
                <a:spLocks/>
              </p:cNvSpPr>
              <p:nvPr/>
            </p:nvSpPr>
            <p:spPr bwMode="auto">
              <a:xfrm>
                <a:off x="4237" y="1104"/>
                <a:ext cx="611" cy="669"/>
              </a:xfrm>
              <a:custGeom>
                <a:avLst/>
                <a:gdLst>
                  <a:gd name="T0" fmla="*/ 594 w 611"/>
                  <a:gd name="T1" fmla="*/ 0 h 669"/>
                  <a:gd name="T2" fmla="*/ 594 w 611"/>
                  <a:gd name="T3" fmla="*/ 280 h 669"/>
                  <a:gd name="T4" fmla="*/ 579 w 611"/>
                  <a:gd name="T5" fmla="*/ 418 h 669"/>
                  <a:gd name="T6" fmla="*/ 583 w 611"/>
                  <a:gd name="T7" fmla="*/ 582 h 669"/>
                  <a:gd name="T8" fmla="*/ 611 w 611"/>
                  <a:gd name="T9" fmla="*/ 619 h 669"/>
                  <a:gd name="T10" fmla="*/ 588 w 611"/>
                  <a:gd name="T11" fmla="*/ 669 h 669"/>
                  <a:gd name="T12" fmla="*/ 557 w 611"/>
                  <a:gd name="T13" fmla="*/ 609 h 669"/>
                  <a:gd name="T14" fmla="*/ 442 w 611"/>
                  <a:gd name="T15" fmla="*/ 608 h 669"/>
                  <a:gd name="T16" fmla="*/ 353 w 611"/>
                  <a:gd name="T17" fmla="*/ 483 h 669"/>
                  <a:gd name="T18" fmla="*/ 0 w 611"/>
                  <a:gd name="T19" fmla="*/ 483 h 669"/>
                  <a:gd name="T20" fmla="*/ 0 w 611"/>
                  <a:gd name="T21" fmla="*/ 427 h 669"/>
                  <a:gd name="T22" fmla="*/ 27 w 611"/>
                  <a:gd name="T23" fmla="*/ 411 h 669"/>
                  <a:gd name="T24" fmla="*/ 68 w 611"/>
                  <a:gd name="T25" fmla="*/ 328 h 669"/>
                  <a:gd name="T26" fmla="*/ 222 w 611"/>
                  <a:gd name="T27" fmla="*/ 273 h 669"/>
                  <a:gd name="T28" fmla="*/ 251 w 611"/>
                  <a:gd name="T29" fmla="*/ 234 h 669"/>
                  <a:gd name="T30" fmla="*/ 278 w 611"/>
                  <a:gd name="T31" fmla="*/ 119 h 669"/>
                  <a:gd name="T32" fmla="*/ 402 w 611"/>
                  <a:gd name="T33" fmla="*/ 10 h 669"/>
                  <a:gd name="T34" fmla="*/ 594 w 611"/>
                  <a:gd name="T35" fmla="*/ 0 h 66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1"/>
                  <a:gd name="T55" fmla="*/ 0 h 669"/>
                  <a:gd name="T56" fmla="*/ 611 w 611"/>
                  <a:gd name="T57" fmla="*/ 669 h 66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1" h="669">
                    <a:moveTo>
                      <a:pt x="594" y="0"/>
                    </a:moveTo>
                    <a:lnTo>
                      <a:pt x="594" y="280"/>
                    </a:lnTo>
                    <a:lnTo>
                      <a:pt x="579" y="418"/>
                    </a:lnTo>
                    <a:lnTo>
                      <a:pt x="583" y="582"/>
                    </a:lnTo>
                    <a:lnTo>
                      <a:pt x="611" y="619"/>
                    </a:lnTo>
                    <a:lnTo>
                      <a:pt x="588" y="669"/>
                    </a:lnTo>
                    <a:lnTo>
                      <a:pt x="557" y="609"/>
                    </a:lnTo>
                    <a:lnTo>
                      <a:pt x="442" y="608"/>
                    </a:lnTo>
                    <a:lnTo>
                      <a:pt x="353" y="483"/>
                    </a:lnTo>
                    <a:lnTo>
                      <a:pt x="0" y="483"/>
                    </a:lnTo>
                    <a:lnTo>
                      <a:pt x="0" y="427"/>
                    </a:lnTo>
                    <a:lnTo>
                      <a:pt x="27" y="411"/>
                    </a:lnTo>
                    <a:lnTo>
                      <a:pt x="68" y="328"/>
                    </a:lnTo>
                    <a:lnTo>
                      <a:pt x="222" y="273"/>
                    </a:lnTo>
                    <a:lnTo>
                      <a:pt x="251" y="234"/>
                    </a:lnTo>
                    <a:lnTo>
                      <a:pt x="278" y="119"/>
                    </a:lnTo>
                    <a:lnTo>
                      <a:pt x="402" y="10"/>
                    </a:lnTo>
                    <a:lnTo>
                      <a:pt x="594" y="0"/>
                    </a:lnTo>
                    <a:close/>
                  </a:path>
                </a:pathLst>
              </a:custGeom>
              <a:solidFill>
                <a:srgbClr val="000000"/>
              </a:solidFill>
              <a:ln w="9525">
                <a:solidFill>
                  <a:srgbClr val="996633"/>
                </a:solidFill>
                <a:round/>
                <a:headEnd/>
                <a:tailEnd/>
              </a:ln>
            </p:spPr>
            <p:txBody>
              <a:bodyPr/>
              <a:lstStyle/>
              <a:p>
                <a:endParaRPr lang="en-US" dirty="0"/>
              </a:p>
            </p:txBody>
          </p:sp>
          <p:sp>
            <p:nvSpPr>
              <p:cNvPr id="18956" name="Freeform 5"/>
              <p:cNvSpPr>
                <a:spLocks/>
              </p:cNvSpPr>
              <p:nvPr/>
            </p:nvSpPr>
            <p:spPr bwMode="auto">
              <a:xfrm>
                <a:off x="4272" y="1096"/>
                <a:ext cx="624" cy="686"/>
              </a:xfrm>
              <a:custGeom>
                <a:avLst/>
                <a:gdLst>
                  <a:gd name="T0" fmla="*/ 184 w 624"/>
                  <a:gd name="T1" fmla="*/ 295 h 686"/>
                  <a:gd name="T2" fmla="*/ 70 w 624"/>
                  <a:gd name="T3" fmla="*/ 329 h 686"/>
                  <a:gd name="T4" fmla="*/ 27 w 624"/>
                  <a:gd name="T5" fmla="*/ 412 h 686"/>
                  <a:gd name="T6" fmla="*/ 2 w 624"/>
                  <a:gd name="T7" fmla="*/ 427 h 686"/>
                  <a:gd name="T8" fmla="*/ 0 w 624"/>
                  <a:gd name="T9" fmla="*/ 429 h 686"/>
                  <a:gd name="T10" fmla="*/ 0 w 624"/>
                  <a:gd name="T11" fmla="*/ 431 h 686"/>
                  <a:gd name="T12" fmla="*/ 0 w 624"/>
                  <a:gd name="T13" fmla="*/ 487 h 686"/>
                  <a:gd name="T14" fmla="*/ 0 w 624"/>
                  <a:gd name="T15" fmla="*/ 492 h 686"/>
                  <a:gd name="T16" fmla="*/ 5 w 624"/>
                  <a:gd name="T17" fmla="*/ 492 h 686"/>
                  <a:gd name="T18" fmla="*/ 358 w 624"/>
                  <a:gd name="T19" fmla="*/ 492 h 686"/>
                  <a:gd name="T20" fmla="*/ 445 w 624"/>
                  <a:gd name="T21" fmla="*/ 617 h 686"/>
                  <a:gd name="T22" fmla="*/ 446 w 624"/>
                  <a:gd name="T23" fmla="*/ 618 h 686"/>
                  <a:gd name="T24" fmla="*/ 448 w 624"/>
                  <a:gd name="T25" fmla="*/ 618 h 686"/>
                  <a:gd name="T26" fmla="*/ 560 w 624"/>
                  <a:gd name="T27" fmla="*/ 618 h 686"/>
                  <a:gd name="T28" fmla="*/ 589 w 624"/>
                  <a:gd name="T29" fmla="*/ 675 h 686"/>
                  <a:gd name="T30" fmla="*/ 594 w 624"/>
                  <a:gd name="T31" fmla="*/ 686 h 686"/>
                  <a:gd name="T32" fmla="*/ 600 w 624"/>
                  <a:gd name="T33" fmla="*/ 675 h 686"/>
                  <a:gd name="T34" fmla="*/ 621 w 624"/>
                  <a:gd name="T35" fmla="*/ 625 h 686"/>
                  <a:gd name="T36" fmla="*/ 624 w 624"/>
                  <a:gd name="T37" fmla="*/ 623 h 686"/>
                  <a:gd name="T38" fmla="*/ 621 w 624"/>
                  <a:gd name="T39" fmla="*/ 619 h 686"/>
                  <a:gd name="T40" fmla="*/ 595 w 624"/>
                  <a:gd name="T41" fmla="*/ 583 h 686"/>
                  <a:gd name="T42" fmla="*/ 590 w 624"/>
                  <a:gd name="T43" fmla="*/ 422 h 686"/>
                  <a:gd name="T44" fmla="*/ 607 w 624"/>
                  <a:gd name="T45" fmla="*/ 284 h 686"/>
                  <a:gd name="T46" fmla="*/ 607 w 624"/>
                  <a:gd name="T47" fmla="*/ 284 h 686"/>
                  <a:gd name="T48" fmla="*/ 607 w 624"/>
                  <a:gd name="T49" fmla="*/ 283 h 686"/>
                  <a:gd name="T50" fmla="*/ 607 w 624"/>
                  <a:gd name="T51" fmla="*/ 6 h 686"/>
                  <a:gd name="T52" fmla="*/ 607 w 624"/>
                  <a:gd name="T53" fmla="*/ 0 h 686"/>
                  <a:gd name="T54" fmla="*/ 600 w 624"/>
                  <a:gd name="T55" fmla="*/ 0 h 686"/>
                  <a:gd name="T56" fmla="*/ 407 w 624"/>
                  <a:gd name="T57" fmla="*/ 11 h 686"/>
                  <a:gd name="T58" fmla="*/ 405 w 624"/>
                  <a:gd name="T59" fmla="*/ 11 h 686"/>
                  <a:gd name="T60" fmla="*/ 404 w 624"/>
                  <a:gd name="T61" fmla="*/ 12 h 686"/>
                  <a:gd name="T62" fmla="*/ 281 w 624"/>
                  <a:gd name="T63" fmla="*/ 120 h 686"/>
                  <a:gd name="T64" fmla="*/ 279 w 624"/>
                  <a:gd name="T65" fmla="*/ 121 h 686"/>
                  <a:gd name="T66" fmla="*/ 278 w 624"/>
                  <a:gd name="T67" fmla="*/ 124 h 686"/>
                  <a:gd name="T68" fmla="*/ 252 w 624"/>
                  <a:gd name="T69" fmla="*/ 235 h 686"/>
                  <a:gd name="T70" fmla="*/ 184 w 624"/>
                  <a:gd name="T71" fmla="*/ 295 h 68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24"/>
                  <a:gd name="T109" fmla="*/ 0 h 686"/>
                  <a:gd name="T110" fmla="*/ 624 w 624"/>
                  <a:gd name="T111" fmla="*/ 686 h 68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24" h="686">
                    <a:moveTo>
                      <a:pt x="184" y="295"/>
                    </a:moveTo>
                    <a:lnTo>
                      <a:pt x="70" y="329"/>
                    </a:lnTo>
                    <a:lnTo>
                      <a:pt x="27" y="412"/>
                    </a:lnTo>
                    <a:lnTo>
                      <a:pt x="2" y="427"/>
                    </a:lnTo>
                    <a:lnTo>
                      <a:pt x="0" y="429"/>
                    </a:lnTo>
                    <a:lnTo>
                      <a:pt x="0" y="431"/>
                    </a:lnTo>
                    <a:lnTo>
                      <a:pt x="0" y="487"/>
                    </a:lnTo>
                    <a:lnTo>
                      <a:pt x="0" y="492"/>
                    </a:lnTo>
                    <a:lnTo>
                      <a:pt x="5" y="492"/>
                    </a:lnTo>
                    <a:lnTo>
                      <a:pt x="358" y="492"/>
                    </a:lnTo>
                    <a:lnTo>
                      <a:pt x="445" y="617"/>
                    </a:lnTo>
                    <a:lnTo>
                      <a:pt x="446" y="618"/>
                    </a:lnTo>
                    <a:lnTo>
                      <a:pt x="448" y="618"/>
                    </a:lnTo>
                    <a:lnTo>
                      <a:pt x="560" y="618"/>
                    </a:lnTo>
                    <a:lnTo>
                      <a:pt x="589" y="675"/>
                    </a:lnTo>
                    <a:lnTo>
                      <a:pt x="594" y="686"/>
                    </a:lnTo>
                    <a:lnTo>
                      <a:pt x="600" y="675"/>
                    </a:lnTo>
                    <a:lnTo>
                      <a:pt x="621" y="625"/>
                    </a:lnTo>
                    <a:lnTo>
                      <a:pt x="624" y="623"/>
                    </a:lnTo>
                    <a:lnTo>
                      <a:pt x="621" y="619"/>
                    </a:lnTo>
                    <a:lnTo>
                      <a:pt x="595" y="583"/>
                    </a:lnTo>
                    <a:lnTo>
                      <a:pt x="590" y="422"/>
                    </a:lnTo>
                    <a:lnTo>
                      <a:pt x="607" y="284"/>
                    </a:lnTo>
                    <a:lnTo>
                      <a:pt x="607" y="283"/>
                    </a:lnTo>
                    <a:lnTo>
                      <a:pt x="607" y="6"/>
                    </a:lnTo>
                    <a:lnTo>
                      <a:pt x="607" y="0"/>
                    </a:lnTo>
                    <a:lnTo>
                      <a:pt x="600" y="0"/>
                    </a:lnTo>
                    <a:lnTo>
                      <a:pt x="407" y="11"/>
                    </a:lnTo>
                    <a:lnTo>
                      <a:pt x="405" y="11"/>
                    </a:lnTo>
                    <a:lnTo>
                      <a:pt x="404" y="12"/>
                    </a:lnTo>
                    <a:lnTo>
                      <a:pt x="281" y="120"/>
                    </a:lnTo>
                    <a:lnTo>
                      <a:pt x="279" y="121"/>
                    </a:lnTo>
                    <a:lnTo>
                      <a:pt x="278" y="124"/>
                    </a:lnTo>
                    <a:lnTo>
                      <a:pt x="252" y="235"/>
                    </a:lnTo>
                    <a:lnTo>
                      <a:pt x="184" y="295"/>
                    </a:lnTo>
                    <a:close/>
                  </a:path>
                </a:pathLst>
              </a:custGeom>
              <a:solidFill>
                <a:srgbClr val="000000"/>
              </a:solidFill>
              <a:ln w="9525">
                <a:solidFill>
                  <a:srgbClr val="996633"/>
                </a:solidFill>
                <a:round/>
                <a:headEnd/>
                <a:tailEnd/>
              </a:ln>
            </p:spPr>
            <p:txBody>
              <a:bodyPr/>
              <a:lstStyle/>
              <a:p>
                <a:endParaRPr lang="en-US" dirty="0"/>
              </a:p>
            </p:txBody>
          </p:sp>
          <p:sp>
            <p:nvSpPr>
              <p:cNvPr id="18957" name="Freeform 6"/>
              <p:cNvSpPr>
                <a:spLocks/>
              </p:cNvSpPr>
              <p:nvPr/>
            </p:nvSpPr>
            <p:spPr bwMode="auto">
              <a:xfrm>
                <a:off x="4272" y="1108"/>
                <a:ext cx="599" cy="649"/>
              </a:xfrm>
              <a:custGeom>
                <a:avLst/>
                <a:gdLst>
                  <a:gd name="T0" fmla="*/ 28 w 599"/>
                  <a:gd name="T1" fmla="*/ 405 h 649"/>
                  <a:gd name="T2" fmla="*/ 68 w 599"/>
                  <a:gd name="T3" fmla="*/ 323 h 649"/>
                  <a:gd name="T4" fmla="*/ 176 w 599"/>
                  <a:gd name="T5" fmla="*/ 294 h 649"/>
                  <a:gd name="T6" fmla="*/ 249 w 599"/>
                  <a:gd name="T7" fmla="*/ 233 h 649"/>
                  <a:gd name="T8" fmla="*/ 250 w 599"/>
                  <a:gd name="T9" fmla="*/ 232 h 649"/>
                  <a:gd name="T10" fmla="*/ 251 w 599"/>
                  <a:gd name="T11" fmla="*/ 229 h 649"/>
                  <a:gd name="T12" fmla="*/ 278 w 599"/>
                  <a:gd name="T13" fmla="*/ 116 h 649"/>
                  <a:gd name="T14" fmla="*/ 399 w 599"/>
                  <a:gd name="T15" fmla="*/ 10 h 649"/>
                  <a:gd name="T16" fmla="*/ 584 w 599"/>
                  <a:gd name="T17" fmla="*/ 0 h 649"/>
                  <a:gd name="T18" fmla="*/ 584 w 599"/>
                  <a:gd name="T19" fmla="*/ 271 h 649"/>
                  <a:gd name="T20" fmla="*/ 568 w 599"/>
                  <a:gd name="T21" fmla="*/ 410 h 649"/>
                  <a:gd name="T22" fmla="*/ 568 w 599"/>
                  <a:gd name="T23" fmla="*/ 410 h 649"/>
                  <a:gd name="T24" fmla="*/ 568 w 599"/>
                  <a:gd name="T25" fmla="*/ 410 h 649"/>
                  <a:gd name="T26" fmla="*/ 572 w 599"/>
                  <a:gd name="T27" fmla="*/ 574 h 649"/>
                  <a:gd name="T28" fmla="*/ 572 w 599"/>
                  <a:gd name="T29" fmla="*/ 576 h 649"/>
                  <a:gd name="T30" fmla="*/ 574 w 599"/>
                  <a:gd name="T31" fmla="*/ 577 h 649"/>
                  <a:gd name="T32" fmla="*/ 599 w 599"/>
                  <a:gd name="T33" fmla="*/ 612 h 649"/>
                  <a:gd name="T34" fmla="*/ 583 w 599"/>
                  <a:gd name="T35" fmla="*/ 649 h 649"/>
                  <a:gd name="T36" fmla="*/ 558 w 599"/>
                  <a:gd name="T37" fmla="*/ 598 h 649"/>
                  <a:gd name="T38" fmla="*/ 555 w 599"/>
                  <a:gd name="T39" fmla="*/ 594 h 649"/>
                  <a:gd name="T40" fmla="*/ 553 w 599"/>
                  <a:gd name="T41" fmla="*/ 594 h 649"/>
                  <a:gd name="T42" fmla="*/ 439 w 599"/>
                  <a:gd name="T43" fmla="*/ 594 h 649"/>
                  <a:gd name="T44" fmla="*/ 351 w 599"/>
                  <a:gd name="T45" fmla="*/ 470 h 649"/>
                  <a:gd name="T46" fmla="*/ 350 w 599"/>
                  <a:gd name="T47" fmla="*/ 469 h 649"/>
                  <a:gd name="T48" fmla="*/ 348 w 599"/>
                  <a:gd name="T49" fmla="*/ 469 h 649"/>
                  <a:gd name="T50" fmla="*/ 0 w 599"/>
                  <a:gd name="T51" fmla="*/ 469 h 649"/>
                  <a:gd name="T52" fmla="*/ 0 w 599"/>
                  <a:gd name="T53" fmla="*/ 423 h 649"/>
                  <a:gd name="T54" fmla="*/ 28 w 599"/>
                  <a:gd name="T55" fmla="*/ 405 h 64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99"/>
                  <a:gd name="T85" fmla="*/ 0 h 649"/>
                  <a:gd name="T86" fmla="*/ 599 w 599"/>
                  <a:gd name="T87" fmla="*/ 649 h 64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99" h="649">
                    <a:moveTo>
                      <a:pt x="28" y="405"/>
                    </a:moveTo>
                    <a:lnTo>
                      <a:pt x="68" y="323"/>
                    </a:lnTo>
                    <a:lnTo>
                      <a:pt x="176" y="294"/>
                    </a:lnTo>
                    <a:lnTo>
                      <a:pt x="249" y="233"/>
                    </a:lnTo>
                    <a:lnTo>
                      <a:pt x="250" y="232"/>
                    </a:lnTo>
                    <a:lnTo>
                      <a:pt x="251" y="229"/>
                    </a:lnTo>
                    <a:lnTo>
                      <a:pt x="278" y="116"/>
                    </a:lnTo>
                    <a:lnTo>
                      <a:pt x="399" y="10"/>
                    </a:lnTo>
                    <a:lnTo>
                      <a:pt x="584" y="0"/>
                    </a:lnTo>
                    <a:lnTo>
                      <a:pt x="584" y="271"/>
                    </a:lnTo>
                    <a:lnTo>
                      <a:pt x="568" y="410"/>
                    </a:lnTo>
                    <a:lnTo>
                      <a:pt x="572" y="574"/>
                    </a:lnTo>
                    <a:lnTo>
                      <a:pt x="572" y="576"/>
                    </a:lnTo>
                    <a:lnTo>
                      <a:pt x="574" y="577"/>
                    </a:lnTo>
                    <a:lnTo>
                      <a:pt x="599" y="612"/>
                    </a:lnTo>
                    <a:lnTo>
                      <a:pt x="583" y="649"/>
                    </a:lnTo>
                    <a:lnTo>
                      <a:pt x="558" y="598"/>
                    </a:lnTo>
                    <a:lnTo>
                      <a:pt x="555" y="594"/>
                    </a:lnTo>
                    <a:lnTo>
                      <a:pt x="553" y="594"/>
                    </a:lnTo>
                    <a:lnTo>
                      <a:pt x="439" y="594"/>
                    </a:lnTo>
                    <a:lnTo>
                      <a:pt x="351" y="470"/>
                    </a:lnTo>
                    <a:lnTo>
                      <a:pt x="350" y="469"/>
                    </a:lnTo>
                    <a:lnTo>
                      <a:pt x="348" y="469"/>
                    </a:lnTo>
                    <a:lnTo>
                      <a:pt x="0" y="469"/>
                    </a:lnTo>
                    <a:lnTo>
                      <a:pt x="0" y="423"/>
                    </a:lnTo>
                    <a:lnTo>
                      <a:pt x="28" y="405"/>
                    </a:lnTo>
                    <a:close/>
                  </a:path>
                </a:pathLst>
              </a:custGeom>
              <a:solidFill>
                <a:srgbClr val="FFFFFF"/>
              </a:solidFill>
              <a:ln w="9525">
                <a:solidFill>
                  <a:srgbClr val="996633"/>
                </a:solidFill>
                <a:round/>
                <a:headEnd/>
                <a:tailEnd/>
              </a:ln>
            </p:spPr>
            <p:txBody>
              <a:bodyPr/>
              <a:lstStyle/>
              <a:p>
                <a:endParaRPr lang="en-US" dirty="0"/>
              </a:p>
            </p:txBody>
          </p:sp>
          <p:sp>
            <p:nvSpPr>
              <p:cNvPr id="18958" name="Freeform 7"/>
              <p:cNvSpPr>
                <a:spLocks/>
              </p:cNvSpPr>
              <p:nvPr/>
            </p:nvSpPr>
            <p:spPr bwMode="auto">
              <a:xfrm>
                <a:off x="4483" y="1440"/>
                <a:ext cx="38" cy="50"/>
              </a:xfrm>
              <a:custGeom>
                <a:avLst/>
                <a:gdLst>
                  <a:gd name="T0" fmla="*/ 31 w 38"/>
                  <a:gd name="T1" fmla="*/ 50 h 50"/>
                  <a:gd name="T2" fmla="*/ 6 w 38"/>
                  <a:gd name="T3" fmla="*/ 11 h 50"/>
                  <a:gd name="T4" fmla="*/ 6 w 38"/>
                  <a:gd name="T5" fmla="*/ 50 h 50"/>
                  <a:gd name="T6" fmla="*/ 0 w 38"/>
                  <a:gd name="T7" fmla="*/ 50 h 50"/>
                  <a:gd name="T8" fmla="*/ 0 w 38"/>
                  <a:gd name="T9" fmla="*/ 0 h 50"/>
                  <a:gd name="T10" fmla="*/ 7 w 38"/>
                  <a:gd name="T11" fmla="*/ 0 h 50"/>
                  <a:gd name="T12" fmla="*/ 32 w 38"/>
                  <a:gd name="T13" fmla="*/ 39 h 50"/>
                  <a:gd name="T14" fmla="*/ 32 w 38"/>
                  <a:gd name="T15" fmla="*/ 0 h 50"/>
                  <a:gd name="T16" fmla="*/ 38 w 38"/>
                  <a:gd name="T17" fmla="*/ 0 h 50"/>
                  <a:gd name="T18" fmla="*/ 38 w 38"/>
                  <a:gd name="T19" fmla="*/ 50 h 50"/>
                  <a:gd name="T20" fmla="*/ 31 w 38"/>
                  <a:gd name="T21" fmla="*/ 5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0"/>
                  <a:gd name="T35" fmla="*/ 38 w 38"/>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0">
                    <a:moveTo>
                      <a:pt x="31" y="50"/>
                    </a:moveTo>
                    <a:lnTo>
                      <a:pt x="6" y="11"/>
                    </a:lnTo>
                    <a:lnTo>
                      <a:pt x="6" y="50"/>
                    </a:lnTo>
                    <a:lnTo>
                      <a:pt x="0" y="50"/>
                    </a:lnTo>
                    <a:lnTo>
                      <a:pt x="0" y="0"/>
                    </a:lnTo>
                    <a:lnTo>
                      <a:pt x="7" y="0"/>
                    </a:lnTo>
                    <a:lnTo>
                      <a:pt x="32" y="39"/>
                    </a:lnTo>
                    <a:lnTo>
                      <a:pt x="32" y="0"/>
                    </a:lnTo>
                    <a:lnTo>
                      <a:pt x="38" y="0"/>
                    </a:lnTo>
                    <a:lnTo>
                      <a:pt x="38" y="50"/>
                    </a:lnTo>
                    <a:lnTo>
                      <a:pt x="31" y="50"/>
                    </a:lnTo>
                    <a:close/>
                  </a:path>
                </a:pathLst>
              </a:custGeom>
              <a:solidFill>
                <a:srgbClr val="000000"/>
              </a:solidFill>
              <a:ln w="9525">
                <a:solidFill>
                  <a:srgbClr val="996633"/>
                </a:solidFill>
                <a:round/>
                <a:headEnd/>
                <a:tailEnd/>
              </a:ln>
            </p:spPr>
            <p:txBody>
              <a:bodyPr/>
              <a:lstStyle/>
              <a:p>
                <a:endParaRPr lang="en-US" dirty="0"/>
              </a:p>
            </p:txBody>
          </p:sp>
          <p:sp>
            <p:nvSpPr>
              <p:cNvPr id="18959" name="Freeform 8"/>
              <p:cNvSpPr>
                <a:spLocks noEditPoints="1"/>
              </p:cNvSpPr>
              <p:nvPr/>
            </p:nvSpPr>
            <p:spPr bwMode="auto">
              <a:xfrm>
                <a:off x="4528" y="1453"/>
                <a:ext cx="31" cy="38"/>
              </a:xfrm>
              <a:custGeom>
                <a:avLst/>
                <a:gdLst>
                  <a:gd name="T0" fmla="*/ 6 w 31"/>
                  <a:gd name="T1" fmla="*/ 23 h 38"/>
                  <a:gd name="T2" fmla="*/ 7 w 31"/>
                  <a:gd name="T3" fmla="*/ 26 h 38"/>
                  <a:gd name="T4" fmla="*/ 9 w 31"/>
                  <a:gd name="T5" fmla="*/ 30 h 38"/>
                  <a:gd name="T6" fmla="*/ 13 w 31"/>
                  <a:gd name="T7" fmla="*/ 33 h 38"/>
                  <a:gd name="T8" fmla="*/ 21 w 31"/>
                  <a:gd name="T9" fmla="*/ 32 h 38"/>
                  <a:gd name="T10" fmla="*/ 24 w 31"/>
                  <a:gd name="T11" fmla="*/ 27 h 38"/>
                  <a:gd name="T12" fmla="*/ 31 w 31"/>
                  <a:gd name="T13" fmla="*/ 25 h 38"/>
                  <a:gd name="T14" fmla="*/ 30 w 31"/>
                  <a:gd name="T15" fmla="*/ 29 h 38"/>
                  <a:gd name="T16" fmla="*/ 28 w 31"/>
                  <a:gd name="T17" fmla="*/ 32 h 38"/>
                  <a:gd name="T18" fmla="*/ 23 w 31"/>
                  <a:gd name="T19" fmla="*/ 37 h 38"/>
                  <a:gd name="T20" fmla="*/ 16 w 31"/>
                  <a:gd name="T21" fmla="*/ 38 h 38"/>
                  <a:gd name="T22" fmla="*/ 9 w 31"/>
                  <a:gd name="T23" fmla="*/ 37 h 38"/>
                  <a:gd name="T24" fmla="*/ 3 w 31"/>
                  <a:gd name="T25" fmla="*/ 32 h 38"/>
                  <a:gd name="T26" fmla="*/ 1 w 31"/>
                  <a:gd name="T27" fmla="*/ 26 h 38"/>
                  <a:gd name="T28" fmla="*/ 0 w 31"/>
                  <a:gd name="T29" fmla="*/ 18 h 38"/>
                  <a:gd name="T30" fmla="*/ 1 w 31"/>
                  <a:gd name="T31" fmla="*/ 11 h 38"/>
                  <a:gd name="T32" fmla="*/ 3 w 31"/>
                  <a:gd name="T33" fmla="*/ 6 h 38"/>
                  <a:gd name="T34" fmla="*/ 10 w 31"/>
                  <a:gd name="T35" fmla="*/ 1 h 38"/>
                  <a:gd name="T36" fmla="*/ 17 w 31"/>
                  <a:gd name="T37" fmla="*/ 0 h 38"/>
                  <a:gd name="T38" fmla="*/ 23 w 31"/>
                  <a:gd name="T39" fmla="*/ 1 h 38"/>
                  <a:gd name="T40" fmla="*/ 28 w 31"/>
                  <a:gd name="T41" fmla="*/ 4 h 38"/>
                  <a:gd name="T42" fmla="*/ 31 w 31"/>
                  <a:gd name="T43" fmla="*/ 12 h 38"/>
                  <a:gd name="T44" fmla="*/ 31 w 31"/>
                  <a:gd name="T45" fmla="*/ 21 h 38"/>
                  <a:gd name="T46" fmla="*/ 25 w 31"/>
                  <a:gd name="T47" fmla="*/ 16 h 38"/>
                  <a:gd name="T48" fmla="*/ 24 w 31"/>
                  <a:gd name="T49" fmla="*/ 11 h 38"/>
                  <a:gd name="T50" fmla="*/ 23 w 31"/>
                  <a:gd name="T51" fmla="*/ 8 h 38"/>
                  <a:gd name="T52" fmla="*/ 21 w 31"/>
                  <a:gd name="T53" fmla="*/ 6 h 38"/>
                  <a:gd name="T54" fmla="*/ 16 w 31"/>
                  <a:gd name="T55" fmla="*/ 4 h 38"/>
                  <a:gd name="T56" fmla="*/ 13 w 31"/>
                  <a:gd name="T57" fmla="*/ 6 h 38"/>
                  <a:gd name="T58" fmla="*/ 9 w 31"/>
                  <a:gd name="T59" fmla="*/ 8 h 38"/>
                  <a:gd name="T60" fmla="*/ 7 w 31"/>
                  <a:gd name="T61" fmla="*/ 10 h 38"/>
                  <a:gd name="T62" fmla="*/ 6 w 31"/>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38"/>
                  <a:gd name="T98" fmla="*/ 31 w 3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38">
                    <a:moveTo>
                      <a:pt x="6" y="21"/>
                    </a:moveTo>
                    <a:lnTo>
                      <a:pt x="6" y="23"/>
                    </a:lnTo>
                    <a:lnTo>
                      <a:pt x="6" y="24"/>
                    </a:lnTo>
                    <a:lnTo>
                      <a:pt x="7" y="26"/>
                    </a:lnTo>
                    <a:lnTo>
                      <a:pt x="8" y="29"/>
                    </a:lnTo>
                    <a:lnTo>
                      <a:pt x="9" y="30"/>
                    </a:lnTo>
                    <a:lnTo>
                      <a:pt x="10" y="32"/>
                    </a:lnTo>
                    <a:lnTo>
                      <a:pt x="13" y="33"/>
                    </a:lnTo>
                    <a:lnTo>
                      <a:pt x="16" y="33"/>
                    </a:lnTo>
                    <a:lnTo>
                      <a:pt x="21" y="32"/>
                    </a:lnTo>
                    <a:lnTo>
                      <a:pt x="23" y="30"/>
                    </a:lnTo>
                    <a:lnTo>
                      <a:pt x="24" y="27"/>
                    </a:lnTo>
                    <a:lnTo>
                      <a:pt x="25" y="25"/>
                    </a:lnTo>
                    <a:lnTo>
                      <a:pt x="31" y="25"/>
                    </a:lnTo>
                    <a:lnTo>
                      <a:pt x="30" y="26"/>
                    </a:lnTo>
                    <a:lnTo>
                      <a:pt x="30" y="29"/>
                    </a:lnTo>
                    <a:lnTo>
                      <a:pt x="29" y="30"/>
                    </a:lnTo>
                    <a:lnTo>
                      <a:pt x="28" y="32"/>
                    </a:lnTo>
                    <a:lnTo>
                      <a:pt x="25" y="34"/>
                    </a:lnTo>
                    <a:lnTo>
                      <a:pt x="23" y="37"/>
                    </a:lnTo>
                    <a:lnTo>
                      <a:pt x="19" y="38"/>
                    </a:lnTo>
                    <a:lnTo>
                      <a:pt x="16" y="38"/>
                    </a:lnTo>
                    <a:lnTo>
                      <a:pt x="13" y="38"/>
                    </a:lnTo>
                    <a:lnTo>
                      <a:pt x="9" y="37"/>
                    </a:lnTo>
                    <a:lnTo>
                      <a:pt x="6" y="34"/>
                    </a:lnTo>
                    <a:lnTo>
                      <a:pt x="3" y="32"/>
                    </a:lnTo>
                    <a:lnTo>
                      <a:pt x="2" y="30"/>
                    </a:lnTo>
                    <a:lnTo>
                      <a:pt x="1" y="26"/>
                    </a:lnTo>
                    <a:lnTo>
                      <a:pt x="0" y="23"/>
                    </a:lnTo>
                    <a:lnTo>
                      <a:pt x="0" y="18"/>
                    </a:lnTo>
                    <a:lnTo>
                      <a:pt x="0" y="15"/>
                    </a:lnTo>
                    <a:lnTo>
                      <a:pt x="1" y="11"/>
                    </a:lnTo>
                    <a:lnTo>
                      <a:pt x="2" y="8"/>
                    </a:lnTo>
                    <a:lnTo>
                      <a:pt x="3" y="6"/>
                    </a:lnTo>
                    <a:lnTo>
                      <a:pt x="7" y="3"/>
                    </a:lnTo>
                    <a:lnTo>
                      <a:pt x="10" y="1"/>
                    </a:lnTo>
                    <a:lnTo>
                      <a:pt x="14" y="0"/>
                    </a:lnTo>
                    <a:lnTo>
                      <a:pt x="17" y="0"/>
                    </a:lnTo>
                    <a:lnTo>
                      <a:pt x="21" y="0"/>
                    </a:lnTo>
                    <a:lnTo>
                      <a:pt x="23" y="1"/>
                    </a:lnTo>
                    <a:lnTo>
                      <a:pt x="25" y="3"/>
                    </a:lnTo>
                    <a:lnTo>
                      <a:pt x="28" y="4"/>
                    </a:lnTo>
                    <a:lnTo>
                      <a:pt x="30" y="9"/>
                    </a:lnTo>
                    <a:lnTo>
                      <a:pt x="31" y="12"/>
                    </a:lnTo>
                    <a:lnTo>
                      <a:pt x="31" y="16"/>
                    </a:lnTo>
                    <a:lnTo>
                      <a:pt x="31" y="21"/>
                    </a:lnTo>
                    <a:lnTo>
                      <a:pt x="6" y="21"/>
                    </a:lnTo>
                    <a:close/>
                    <a:moveTo>
                      <a:pt x="25" y="16"/>
                    </a:moveTo>
                    <a:lnTo>
                      <a:pt x="25" y="14"/>
                    </a:lnTo>
                    <a:lnTo>
                      <a:pt x="24" y="11"/>
                    </a:lnTo>
                    <a:lnTo>
                      <a:pt x="24" y="9"/>
                    </a:lnTo>
                    <a:lnTo>
                      <a:pt x="23" y="8"/>
                    </a:lnTo>
                    <a:lnTo>
                      <a:pt x="22" y="7"/>
                    </a:lnTo>
                    <a:lnTo>
                      <a:pt x="21" y="6"/>
                    </a:lnTo>
                    <a:lnTo>
                      <a:pt x="18" y="4"/>
                    </a:lnTo>
                    <a:lnTo>
                      <a:pt x="16" y="4"/>
                    </a:lnTo>
                    <a:lnTo>
                      <a:pt x="14" y="4"/>
                    </a:lnTo>
                    <a:lnTo>
                      <a:pt x="13" y="6"/>
                    </a:lnTo>
                    <a:lnTo>
                      <a:pt x="10" y="7"/>
                    </a:lnTo>
                    <a:lnTo>
                      <a:pt x="9" y="8"/>
                    </a:lnTo>
                    <a:lnTo>
                      <a:pt x="8" y="9"/>
                    </a:lnTo>
                    <a:lnTo>
                      <a:pt x="7" y="10"/>
                    </a:lnTo>
                    <a:lnTo>
                      <a:pt x="6" y="14"/>
                    </a:lnTo>
                    <a:lnTo>
                      <a:pt x="6" y="16"/>
                    </a:lnTo>
                    <a:lnTo>
                      <a:pt x="25" y="16"/>
                    </a:lnTo>
                    <a:close/>
                  </a:path>
                </a:pathLst>
              </a:custGeom>
              <a:solidFill>
                <a:srgbClr val="000000"/>
              </a:solidFill>
              <a:ln w="9525">
                <a:solidFill>
                  <a:srgbClr val="996633"/>
                </a:solidFill>
                <a:round/>
                <a:headEnd/>
                <a:tailEnd/>
              </a:ln>
            </p:spPr>
            <p:txBody>
              <a:bodyPr/>
              <a:lstStyle/>
              <a:p>
                <a:endParaRPr lang="en-US" dirty="0"/>
              </a:p>
            </p:txBody>
          </p:sp>
          <p:sp>
            <p:nvSpPr>
              <p:cNvPr id="18960" name="Freeform 9"/>
              <p:cNvSpPr>
                <a:spLocks/>
              </p:cNvSpPr>
              <p:nvPr/>
            </p:nvSpPr>
            <p:spPr bwMode="auto">
              <a:xfrm>
                <a:off x="4561" y="1454"/>
                <a:ext cx="47" cy="36"/>
              </a:xfrm>
              <a:custGeom>
                <a:avLst/>
                <a:gdLst>
                  <a:gd name="T0" fmla="*/ 0 w 47"/>
                  <a:gd name="T1" fmla="*/ 0 h 36"/>
                  <a:gd name="T2" fmla="*/ 6 w 47"/>
                  <a:gd name="T3" fmla="*/ 0 h 36"/>
                  <a:gd name="T4" fmla="*/ 13 w 47"/>
                  <a:gd name="T5" fmla="*/ 28 h 36"/>
                  <a:gd name="T6" fmla="*/ 20 w 47"/>
                  <a:gd name="T7" fmla="*/ 0 h 36"/>
                  <a:gd name="T8" fmla="*/ 27 w 47"/>
                  <a:gd name="T9" fmla="*/ 0 h 36"/>
                  <a:gd name="T10" fmla="*/ 34 w 47"/>
                  <a:gd name="T11" fmla="*/ 28 h 36"/>
                  <a:gd name="T12" fmla="*/ 41 w 47"/>
                  <a:gd name="T13" fmla="*/ 0 h 36"/>
                  <a:gd name="T14" fmla="*/ 47 w 47"/>
                  <a:gd name="T15" fmla="*/ 0 h 36"/>
                  <a:gd name="T16" fmla="*/ 37 w 47"/>
                  <a:gd name="T17" fmla="*/ 36 h 36"/>
                  <a:gd name="T18" fmla="*/ 30 w 47"/>
                  <a:gd name="T19" fmla="*/ 36 h 36"/>
                  <a:gd name="T20" fmla="*/ 23 w 47"/>
                  <a:gd name="T21" fmla="*/ 8 h 36"/>
                  <a:gd name="T22" fmla="*/ 16 w 47"/>
                  <a:gd name="T23" fmla="*/ 36 h 36"/>
                  <a:gd name="T24" fmla="*/ 11 w 47"/>
                  <a:gd name="T25" fmla="*/ 36 h 36"/>
                  <a:gd name="T26" fmla="*/ 0 w 47"/>
                  <a:gd name="T27" fmla="*/ 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36"/>
                  <a:gd name="T44" fmla="*/ 47 w 47"/>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36">
                    <a:moveTo>
                      <a:pt x="0" y="0"/>
                    </a:moveTo>
                    <a:lnTo>
                      <a:pt x="6" y="0"/>
                    </a:lnTo>
                    <a:lnTo>
                      <a:pt x="13" y="28"/>
                    </a:lnTo>
                    <a:lnTo>
                      <a:pt x="20" y="0"/>
                    </a:lnTo>
                    <a:lnTo>
                      <a:pt x="27" y="0"/>
                    </a:lnTo>
                    <a:lnTo>
                      <a:pt x="34" y="28"/>
                    </a:lnTo>
                    <a:lnTo>
                      <a:pt x="41" y="0"/>
                    </a:lnTo>
                    <a:lnTo>
                      <a:pt x="47" y="0"/>
                    </a:lnTo>
                    <a:lnTo>
                      <a:pt x="37" y="36"/>
                    </a:lnTo>
                    <a:lnTo>
                      <a:pt x="30" y="36"/>
                    </a:lnTo>
                    <a:lnTo>
                      <a:pt x="23" y="8"/>
                    </a:lnTo>
                    <a:lnTo>
                      <a:pt x="16" y="36"/>
                    </a:lnTo>
                    <a:lnTo>
                      <a:pt x="11" y="36"/>
                    </a:lnTo>
                    <a:lnTo>
                      <a:pt x="0" y="0"/>
                    </a:lnTo>
                    <a:close/>
                  </a:path>
                </a:pathLst>
              </a:custGeom>
              <a:solidFill>
                <a:srgbClr val="000000"/>
              </a:solidFill>
              <a:ln w="9525">
                <a:solidFill>
                  <a:srgbClr val="996633"/>
                </a:solidFill>
                <a:round/>
                <a:headEnd/>
                <a:tailEnd/>
              </a:ln>
            </p:spPr>
            <p:txBody>
              <a:bodyPr/>
              <a:lstStyle/>
              <a:p>
                <a:endParaRPr lang="en-US" dirty="0"/>
              </a:p>
            </p:txBody>
          </p:sp>
          <p:sp>
            <p:nvSpPr>
              <p:cNvPr id="18961" name="Freeform 10"/>
              <p:cNvSpPr>
                <a:spLocks/>
              </p:cNvSpPr>
              <p:nvPr/>
            </p:nvSpPr>
            <p:spPr bwMode="auto">
              <a:xfrm>
                <a:off x="4626" y="1440"/>
                <a:ext cx="44" cy="50"/>
              </a:xfrm>
              <a:custGeom>
                <a:avLst/>
                <a:gdLst>
                  <a:gd name="T0" fmla="*/ 8 w 44"/>
                  <a:gd name="T1" fmla="*/ 0 h 50"/>
                  <a:gd name="T2" fmla="*/ 22 w 44"/>
                  <a:gd name="T3" fmla="*/ 24 h 50"/>
                  <a:gd name="T4" fmla="*/ 35 w 44"/>
                  <a:gd name="T5" fmla="*/ 0 h 50"/>
                  <a:gd name="T6" fmla="*/ 44 w 44"/>
                  <a:gd name="T7" fmla="*/ 0 h 50"/>
                  <a:gd name="T8" fmla="*/ 25 w 44"/>
                  <a:gd name="T9" fmla="*/ 30 h 50"/>
                  <a:gd name="T10" fmla="*/ 25 w 44"/>
                  <a:gd name="T11" fmla="*/ 50 h 50"/>
                  <a:gd name="T12" fmla="*/ 19 w 44"/>
                  <a:gd name="T13" fmla="*/ 50 h 50"/>
                  <a:gd name="T14" fmla="*/ 19 w 44"/>
                  <a:gd name="T15" fmla="*/ 30 h 50"/>
                  <a:gd name="T16" fmla="*/ 0 w 44"/>
                  <a:gd name="T17" fmla="*/ 0 h 50"/>
                  <a:gd name="T18" fmla="*/ 8 w 44"/>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50"/>
                  <a:gd name="T32" fmla="*/ 44 w 44"/>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50">
                    <a:moveTo>
                      <a:pt x="8" y="0"/>
                    </a:moveTo>
                    <a:lnTo>
                      <a:pt x="22" y="24"/>
                    </a:lnTo>
                    <a:lnTo>
                      <a:pt x="35" y="0"/>
                    </a:lnTo>
                    <a:lnTo>
                      <a:pt x="44" y="0"/>
                    </a:lnTo>
                    <a:lnTo>
                      <a:pt x="25" y="30"/>
                    </a:lnTo>
                    <a:lnTo>
                      <a:pt x="25" y="50"/>
                    </a:lnTo>
                    <a:lnTo>
                      <a:pt x="19" y="50"/>
                    </a:lnTo>
                    <a:lnTo>
                      <a:pt x="19" y="30"/>
                    </a:lnTo>
                    <a:lnTo>
                      <a:pt x="0" y="0"/>
                    </a:lnTo>
                    <a:lnTo>
                      <a:pt x="8" y="0"/>
                    </a:lnTo>
                    <a:close/>
                  </a:path>
                </a:pathLst>
              </a:custGeom>
              <a:solidFill>
                <a:srgbClr val="000000"/>
              </a:solidFill>
              <a:ln w="9525">
                <a:solidFill>
                  <a:srgbClr val="996633"/>
                </a:solidFill>
                <a:round/>
                <a:headEnd/>
                <a:tailEnd/>
              </a:ln>
            </p:spPr>
            <p:txBody>
              <a:bodyPr/>
              <a:lstStyle/>
              <a:p>
                <a:endParaRPr lang="en-US" dirty="0"/>
              </a:p>
            </p:txBody>
          </p:sp>
          <p:sp>
            <p:nvSpPr>
              <p:cNvPr id="18962" name="Freeform 11"/>
              <p:cNvSpPr>
                <a:spLocks noEditPoints="1"/>
              </p:cNvSpPr>
              <p:nvPr/>
            </p:nvSpPr>
            <p:spPr bwMode="auto">
              <a:xfrm>
                <a:off x="4665" y="1453"/>
                <a:ext cx="31" cy="38"/>
              </a:xfrm>
              <a:custGeom>
                <a:avLst/>
                <a:gdLst>
                  <a:gd name="T0" fmla="*/ 15 w 31"/>
                  <a:gd name="T1" fmla="*/ 38 h 38"/>
                  <a:gd name="T2" fmla="*/ 10 w 31"/>
                  <a:gd name="T3" fmla="*/ 37 h 38"/>
                  <a:gd name="T4" fmla="*/ 6 w 31"/>
                  <a:gd name="T5" fmla="*/ 34 h 38"/>
                  <a:gd name="T6" fmla="*/ 1 w 31"/>
                  <a:gd name="T7" fmla="*/ 29 h 38"/>
                  <a:gd name="T8" fmla="*/ 0 w 31"/>
                  <a:gd name="T9" fmla="*/ 18 h 38"/>
                  <a:gd name="T10" fmla="*/ 1 w 31"/>
                  <a:gd name="T11" fmla="*/ 9 h 38"/>
                  <a:gd name="T12" fmla="*/ 6 w 31"/>
                  <a:gd name="T13" fmla="*/ 3 h 38"/>
                  <a:gd name="T14" fmla="*/ 10 w 31"/>
                  <a:gd name="T15" fmla="*/ 1 h 38"/>
                  <a:gd name="T16" fmla="*/ 15 w 31"/>
                  <a:gd name="T17" fmla="*/ 0 h 38"/>
                  <a:gd name="T18" fmla="*/ 21 w 31"/>
                  <a:gd name="T19" fmla="*/ 1 h 38"/>
                  <a:gd name="T20" fmla="*/ 25 w 31"/>
                  <a:gd name="T21" fmla="*/ 3 h 38"/>
                  <a:gd name="T22" fmla="*/ 30 w 31"/>
                  <a:gd name="T23" fmla="*/ 9 h 38"/>
                  <a:gd name="T24" fmla="*/ 31 w 31"/>
                  <a:gd name="T25" fmla="*/ 18 h 38"/>
                  <a:gd name="T26" fmla="*/ 30 w 31"/>
                  <a:gd name="T27" fmla="*/ 29 h 38"/>
                  <a:gd name="T28" fmla="*/ 25 w 31"/>
                  <a:gd name="T29" fmla="*/ 34 h 38"/>
                  <a:gd name="T30" fmla="*/ 21 w 31"/>
                  <a:gd name="T31" fmla="*/ 37 h 38"/>
                  <a:gd name="T32" fmla="*/ 15 w 31"/>
                  <a:gd name="T33" fmla="*/ 38 h 38"/>
                  <a:gd name="T34" fmla="*/ 15 w 31"/>
                  <a:gd name="T35" fmla="*/ 6 h 38"/>
                  <a:gd name="T36" fmla="*/ 10 w 31"/>
                  <a:gd name="T37" fmla="*/ 7 h 38"/>
                  <a:gd name="T38" fmla="*/ 8 w 31"/>
                  <a:gd name="T39" fmla="*/ 10 h 38"/>
                  <a:gd name="T40" fmla="*/ 6 w 31"/>
                  <a:gd name="T41" fmla="*/ 14 h 38"/>
                  <a:gd name="T42" fmla="*/ 6 w 31"/>
                  <a:gd name="T43" fmla="*/ 18 h 38"/>
                  <a:gd name="T44" fmla="*/ 6 w 31"/>
                  <a:gd name="T45" fmla="*/ 23 h 38"/>
                  <a:gd name="T46" fmla="*/ 8 w 31"/>
                  <a:gd name="T47" fmla="*/ 27 h 38"/>
                  <a:gd name="T48" fmla="*/ 10 w 31"/>
                  <a:gd name="T49" fmla="*/ 31 h 38"/>
                  <a:gd name="T50" fmla="*/ 15 w 31"/>
                  <a:gd name="T51" fmla="*/ 32 h 38"/>
                  <a:gd name="T52" fmla="*/ 20 w 31"/>
                  <a:gd name="T53" fmla="*/ 31 h 38"/>
                  <a:gd name="T54" fmla="*/ 23 w 31"/>
                  <a:gd name="T55" fmla="*/ 27 h 38"/>
                  <a:gd name="T56" fmla="*/ 25 w 31"/>
                  <a:gd name="T57" fmla="*/ 23 h 38"/>
                  <a:gd name="T58" fmla="*/ 25 w 31"/>
                  <a:gd name="T59" fmla="*/ 18 h 38"/>
                  <a:gd name="T60" fmla="*/ 25 w 31"/>
                  <a:gd name="T61" fmla="*/ 14 h 38"/>
                  <a:gd name="T62" fmla="*/ 23 w 31"/>
                  <a:gd name="T63" fmla="*/ 10 h 38"/>
                  <a:gd name="T64" fmla="*/ 20 w 31"/>
                  <a:gd name="T65" fmla="*/ 7 h 38"/>
                  <a:gd name="T66" fmla="*/ 15 w 31"/>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5" y="38"/>
                    </a:moveTo>
                    <a:lnTo>
                      <a:pt x="10" y="37"/>
                    </a:lnTo>
                    <a:lnTo>
                      <a:pt x="6" y="34"/>
                    </a:lnTo>
                    <a:lnTo>
                      <a:pt x="1" y="29"/>
                    </a:lnTo>
                    <a:lnTo>
                      <a:pt x="0" y="18"/>
                    </a:lnTo>
                    <a:lnTo>
                      <a:pt x="1" y="9"/>
                    </a:lnTo>
                    <a:lnTo>
                      <a:pt x="6" y="3"/>
                    </a:lnTo>
                    <a:lnTo>
                      <a:pt x="10" y="1"/>
                    </a:lnTo>
                    <a:lnTo>
                      <a:pt x="15" y="0"/>
                    </a:lnTo>
                    <a:lnTo>
                      <a:pt x="21" y="1"/>
                    </a:lnTo>
                    <a:lnTo>
                      <a:pt x="25" y="3"/>
                    </a:lnTo>
                    <a:lnTo>
                      <a:pt x="30" y="9"/>
                    </a:lnTo>
                    <a:lnTo>
                      <a:pt x="31" y="18"/>
                    </a:lnTo>
                    <a:lnTo>
                      <a:pt x="30" y="29"/>
                    </a:lnTo>
                    <a:lnTo>
                      <a:pt x="25" y="34"/>
                    </a:lnTo>
                    <a:lnTo>
                      <a:pt x="21" y="37"/>
                    </a:lnTo>
                    <a:lnTo>
                      <a:pt x="15" y="38"/>
                    </a:lnTo>
                    <a:close/>
                    <a:moveTo>
                      <a:pt x="15" y="6"/>
                    </a:moveTo>
                    <a:lnTo>
                      <a:pt x="10" y="7"/>
                    </a:lnTo>
                    <a:lnTo>
                      <a:pt x="8" y="10"/>
                    </a:lnTo>
                    <a:lnTo>
                      <a:pt x="6" y="14"/>
                    </a:lnTo>
                    <a:lnTo>
                      <a:pt x="6" y="18"/>
                    </a:lnTo>
                    <a:lnTo>
                      <a:pt x="6" y="23"/>
                    </a:lnTo>
                    <a:lnTo>
                      <a:pt x="8" y="27"/>
                    </a:lnTo>
                    <a:lnTo>
                      <a:pt x="10" y="31"/>
                    </a:lnTo>
                    <a:lnTo>
                      <a:pt x="15" y="32"/>
                    </a:lnTo>
                    <a:lnTo>
                      <a:pt x="20" y="31"/>
                    </a:lnTo>
                    <a:lnTo>
                      <a:pt x="23" y="27"/>
                    </a:lnTo>
                    <a:lnTo>
                      <a:pt x="25" y="23"/>
                    </a:lnTo>
                    <a:lnTo>
                      <a:pt x="25" y="18"/>
                    </a:lnTo>
                    <a:lnTo>
                      <a:pt x="25" y="14"/>
                    </a:lnTo>
                    <a:lnTo>
                      <a:pt x="23" y="10"/>
                    </a:lnTo>
                    <a:lnTo>
                      <a:pt x="20" y="7"/>
                    </a:lnTo>
                    <a:lnTo>
                      <a:pt x="15" y="6"/>
                    </a:lnTo>
                    <a:close/>
                  </a:path>
                </a:pathLst>
              </a:custGeom>
              <a:solidFill>
                <a:srgbClr val="000000"/>
              </a:solidFill>
              <a:ln w="9525">
                <a:solidFill>
                  <a:srgbClr val="996633"/>
                </a:solidFill>
                <a:round/>
                <a:headEnd/>
                <a:tailEnd/>
              </a:ln>
            </p:spPr>
            <p:txBody>
              <a:bodyPr/>
              <a:lstStyle/>
              <a:p>
                <a:endParaRPr lang="en-US" dirty="0"/>
              </a:p>
            </p:txBody>
          </p:sp>
          <p:sp>
            <p:nvSpPr>
              <p:cNvPr id="18963" name="Freeform 12"/>
              <p:cNvSpPr>
                <a:spLocks/>
              </p:cNvSpPr>
              <p:nvPr/>
            </p:nvSpPr>
            <p:spPr bwMode="auto">
              <a:xfrm>
                <a:off x="4703" y="1453"/>
                <a:ext cx="17" cy="37"/>
              </a:xfrm>
              <a:custGeom>
                <a:avLst/>
                <a:gdLst>
                  <a:gd name="T0" fmla="*/ 0 w 17"/>
                  <a:gd name="T1" fmla="*/ 1 h 37"/>
                  <a:gd name="T2" fmla="*/ 6 w 17"/>
                  <a:gd name="T3" fmla="*/ 1 h 37"/>
                  <a:gd name="T4" fmla="*/ 6 w 17"/>
                  <a:gd name="T5" fmla="*/ 7 h 37"/>
                  <a:gd name="T6" fmla="*/ 6 w 17"/>
                  <a:gd name="T7" fmla="*/ 7 h 37"/>
                  <a:gd name="T8" fmla="*/ 8 w 17"/>
                  <a:gd name="T9" fmla="*/ 3 h 37"/>
                  <a:gd name="T10" fmla="*/ 10 w 17"/>
                  <a:gd name="T11" fmla="*/ 1 h 37"/>
                  <a:gd name="T12" fmla="*/ 11 w 17"/>
                  <a:gd name="T13" fmla="*/ 0 h 37"/>
                  <a:gd name="T14" fmla="*/ 14 w 17"/>
                  <a:gd name="T15" fmla="*/ 0 h 37"/>
                  <a:gd name="T16" fmla="*/ 17 w 17"/>
                  <a:gd name="T17" fmla="*/ 0 h 37"/>
                  <a:gd name="T18" fmla="*/ 17 w 17"/>
                  <a:gd name="T19" fmla="*/ 6 h 37"/>
                  <a:gd name="T20" fmla="*/ 16 w 17"/>
                  <a:gd name="T21" fmla="*/ 6 h 37"/>
                  <a:gd name="T22" fmla="*/ 14 w 17"/>
                  <a:gd name="T23" fmla="*/ 6 h 37"/>
                  <a:gd name="T24" fmla="*/ 13 w 17"/>
                  <a:gd name="T25" fmla="*/ 6 h 37"/>
                  <a:gd name="T26" fmla="*/ 11 w 17"/>
                  <a:gd name="T27" fmla="*/ 7 h 37"/>
                  <a:gd name="T28" fmla="*/ 9 w 17"/>
                  <a:gd name="T29" fmla="*/ 8 h 37"/>
                  <a:gd name="T30" fmla="*/ 7 w 17"/>
                  <a:gd name="T31" fmla="*/ 10 h 37"/>
                  <a:gd name="T32" fmla="*/ 6 w 17"/>
                  <a:gd name="T33" fmla="*/ 14 h 37"/>
                  <a:gd name="T34" fmla="*/ 6 w 17"/>
                  <a:gd name="T35" fmla="*/ 18 h 37"/>
                  <a:gd name="T36" fmla="*/ 6 w 17"/>
                  <a:gd name="T37" fmla="*/ 37 h 37"/>
                  <a:gd name="T38" fmla="*/ 0 w 17"/>
                  <a:gd name="T39" fmla="*/ 37 h 37"/>
                  <a:gd name="T40" fmla="*/ 0 w 17"/>
                  <a:gd name="T41" fmla="*/ 1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37"/>
                  <a:gd name="T65" fmla="*/ 17 w 17"/>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37">
                    <a:moveTo>
                      <a:pt x="0" y="1"/>
                    </a:moveTo>
                    <a:lnTo>
                      <a:pt x="6" y="1"/>
                    </a:lnTo>
                    <a:lnTo>
                      <a:pt x="6" y="7"/>
                    </a:lnTo>
                    <a:lnTo>
                      <a:pt x="8" y="3"/>
                    </a:lnTo>
                    <a:lnTo>
                      <a:pt x="10" y="1"/>
                    </a:lnTo>
                    <a:lnTo>
                      <a:pt x="11" y="0"/>
                    </a:lnTo>
                    <a:lnTo>
                      <a:pt x="14" y="0"/>
                    </a:lnTo>
                    <a:lnTo>
                      <a:pt x="17" y="0"/>
                    </a:lnTo>
                    <a:lnTo>
                      <a:pt x="17" y="6"/>
                    </a:lnTo>
                    <a:lnTo>
                      <a:pt x="16" y="6"/>
                    </a:lnTo>
                    <a:lnTo>
                      <a:pt x="14" y="6"/>
                    </a:lnTo>
                    <a:lnTo>
                      <a:pt x="13" y="6"/>
                    </a:lnTo>
                    <a:lnTo>
                      <a:pt x="11" y="7"/>
                    </a:lnTo>
                    <a:lnTo>
                      <a:pt x="9" y="8"/>
                    </a:lnTo>
                    <a:lnTo>
                      <a:pt x="7" y="10"/>
                    </a:lnTo>
                    <a:lnTo>
                      <a:pt x="6" y="14"/>
                    </a:lnTo>
                    <a:lnTo>
                      <a:pt x="6" y="18"/>
                    </a:lnTo>
                    <a:lnTo>
                      <a:pt x="6" y="37"/>
                    </a:lnTo>
                    <a:lnTo>
                      <a:pt x="0" y="37"/>
                    </a:lnTo>
                    <a:lnTo>
                      <a:pt x="0" y="1"/>
                    </a:lnTo>
                    <a:close/>
                  </a:path>
                </a:pathLst>
              </a:custGeom>
              <a:solidFill>
                <a:srgbClr val="000000"/>
              </a:solidFill>
              <a:ln w="9525">
                <a:solidFill>
                  <a:srgbClr val="996633"/>
                </a:solidFill>
                <a:round/>
                <a:headEnd/>
                <a:tailEnd/>
              </a:ln>
            </p:spPr>
            <p:txBody>
              <a:bodyPr/>
              <a:lstStyle/>
              <a:p>
                <a:endParaRPr lang="en-US" dirty="0"/>
              </a:p>
            </p:txBody>
          </p:sp>
          <p:sp>
            <p:nvSpPr>
              <p:cNvPr id="18964" name="Freeform 13"/>
              <p:cNvSpPr>
                <a:spLocks/>
              </p:cNvSpPr>
              <p:nvPr/>
            </p:nvSpPr>
            <p:spPr bwMode="auto">
              <a:xfrm>
                <a:off x="4723" y="1440"/>
                <a:ext cx="29" cy="50"/>
              </a:xfrm>
              <a:custGeom>
                <a:avLst/>
                <a:gdLst>
                  <a:gd name="T0" fmla="*/ 5 w 29"/>
                  <a:gd name="T1" fmla="*/ 0 h 50"/>
                  <a:gd name="T2" fmla="*/ 5 w 29"/>
                  <a:gd name="T3" fmla="*/ 29 h 50"/>
                  <a:gd name="T4" fmla="*/ 20 w 29"/>
                  <a:gd name="T5" fmla="*/ 14 h 50"/>
                  <a:gd name="T6" fmla="*/ 28 w 29"/>
                  <a:gd name="T7" fmla="*/ 14 h 50"/>
                  <a:gd name="T8" fmla="*/ 16 w 29"/>
                  <a:gd name="T9" fmla="*/ 27 h 50"/>
                  <a:gd name="T10" fmla="*/ 29 w 29"/>
                  <a:gd name="T11" fmla="*/ 50 h 50"/>
                  <a:gd name="T12" fmla="*/ 23 w 29"/>
                  <a:gd name="T13" fmla="*/ 50 h 50"/>
                  <a:gd name="T14" fmla="*/ 11 w 29"/>
                  <a:gd name="T15" fmla="*/ 30 h 50"/>
                  <a:gd name="T16" fmla="*/ 5 w 29"/>
                  <a:gd name="T17" fmla="*/ 36 h 50"/>
                  <a:gd name="T18" fmla="*/ 5 w 29"/>
                  <a:gd name="T19" fmla="*/ 50 h 50"/>
                  <a:gd name="T20" fmla="*/ 0 w 29"/>
                  <a:gd name="T21" fmla="*/ 50 h 50"/>
                  <a:gd name="T22" fmla="*/ 0 w 29"/>
                  <a:gd name="T23" fmla="*/ 0 h 50"/>
                  <a:gd name="T24" fmla="*/ 5 w 29"/>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50"/>
                  <a:gd name="T41" fmla="*/ 29 w 29"/>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50">
                    <a:moveTo>
                      <a:pt x="5" y="0"/>
                    </a:moveTo>
                    <a:lnTo>
                      <a:pt x="5" y="29"/>
                    </a:lnTo>
                    <a:lnTo>
                      <a:pt x="20" y="14"/>
                    </a:lnTo>
                    <a:lnTo>
                      <a:pt x="28" y="14"/>
                    </a:lnTo>
                    <a:lnTo>
                      <a:pt x="16" y="27"/>
                    </a:lnTo>
                    <a:lnTo>
                      <a:pt x="29" y="50"/>
                    </a:lnTo>
                    <a:lnTo>
                      <a:pt x="23" y="50"/>
                    </a:lnTo>
                    <a:lnTo>
                      <a:pt x="11" y="30"/>
                    </a:lnTo>
                    <a:lnTo>
                      <a:pt x="5" y="36"/>
                    </a:lnTo>
                    <a:lnTo>
                      <a:pt x="5" y="50"/>
                    </a:lnTo>
                    <a:lnTo>
                      <a:pt x="0" y="50"/>
                    </a:lnTo>
                    <a:lnTo>
                      <a:pt x="0" y="0"/>
                    </a:lnTo>
                    <a:lnTo>
                      <a:pt x="5" y="0"/>
                    </a:lnTo>
                    <a:close/>
                  </a:path>
                </a:pathLst>
              </a:custGeom>
              <a:solidFill>
                <a:srgbClr val="000000"/>
              </a:solidFill>
              <a:ln w="9525">
                <a:solidFill>
                  <a:srgbClr val="996633"/>
                </a:solidFill>
                <a:round/>
                <a:headEnd/>
                <a:tailEnd/>
              </a:ln>
            </p:spPr>
            <p:txBody>
              <a:bodyPr/>
              <a:lstStyle/>
              <a:p>
                <a:endParaRPr lang="en-US" dirty="0"/>
              </a:p>
            </p:txBody>
          </p:sp>
          <p:sp>
            <p:nvSpPr>
              <p:cNvPr id="18965" name="Freeform 14"/>
              <p:cNvSpPr>
                <a:spLocks/>
              </p:cNvSpPr>
              <p:nvPr/>
            </p:nvSpPr>
            <p:spPr bwMode="auto">
              <a:xfrm>
                <a:off x="4656" y="1728"/>
                <a:ext cx="217" cy="317"/>
              </a:xfrm>
              <a:custGeom>
                <a:avLst/>
                <a:gdLst>
                  <a:gd name="T0" fmla="*/ 162 w 217"/>
                  <a:gd name="T1" fmla="*/ 1 h 317"/>
                  <a:gd name="T2" fmla="*/ 162 w 217"/>
                  <a:gd name="T3" fmla="*/ 98 h 317"/>
                  <a:gd name="T4" fmla="*/ 217 w 217"/>
                  <a:gd name="T5" fmla="*/ 160 h 317"/>
                  <a:gd name="T6" fmla="*/ 132 w 217"/>
                  <a:gd name="T7" fmla="*/ 317 h 317"/>
                  <a:gd name="T8" fmla="*/ 108 w 217"/>
                  <a:gd name="T9" fmla="*/ 317 h 317"/>
                  <a:gd name="T10" fmla="*/ 56 w 217"/>
                  <a:gd name="T11" fmla="*/ 226 h 317"/>
                  <a:gd name="T12" fmla="*/ 0 w 217"/>
                  <a:gd name="T13" fmla="*/ 226 h 317"/>
                  <a:gd name="T14" fmla="*/ 54 w 217"/>
                  <a:gd name="T15" fmla="*/ 157 h 317"/>
                  <a:gd name="T16" fmla="*/ 31 w 217"/>
                  <a:gd name="T17" fmla="*/ 69 h 317"/>
                  <a:gd name="T18" fmla="*/ 47 w 217"/>
                  <a:gd name="T19" fmla="*/ 0 h 317"/>
                  <a:gd name="T20" fmla="*/ 162 w 217"/>
                  <a:gd name="T21" fmla="*/ 1 h 3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17"/>
                  <a:gd name="T34" fmla="*/ 0 h 317"/>
                  <a:gd name="T35" fmla="*/ 217 w 217"/>
                  <a:gd name="T36" fmla="*/ 317 h 3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17" h="317">
                    <a:moveTo>
                      <a:pt x="162" y="1"/>
                    </a:moveTo>
                    <a:lnTo>
                      <a:pt x="162" y="98"/>
                    </a:lnTo>
                    <a:lnTo>
                      <a:pt x="217" y="160"/>
                    </a:lnTo>
                    <a:lnTo>
                      <a:pt x="132" y="317"/>
                    </a:lnTo>
                    <a:lnTo>
                      <a:pt x="108" y="317"/>
                    </a:lnTo>
                    <a:lnTo>
                      <a:pt x="56" y="226"/>
                    </a:lnTo>
                    <a:lnTo>
                      <a:pt x="0" y="226"/>
                    </a:lnTo>
                    <a:lnTo>
                      <a:pt x="54" y="157"/>
                    </a:lnTo>
                    <a:lnTo>
                      <a:pt x="31" y="69"/>
                    </a:lnTo>
                    <a:lnTo>
                      <a:pt x="47" y="0"/>
                    </a:lnTo>
                    <a:lnTo>
                      <a:pt x="162" y="1"/>
                    </a:lnTo>
                    <a:close/>
                  </a:path>
                </a:pathLst>
              </a:custGeom>
              <a:solidFill>
                <a:srgbClr val="000000"/>
              </a:solidFill>
              <a:ln w="9525">
                <a:solidFill>
                  <a:srgbClr val="996633"/>
                </a:solidFill>
                <a:round/>
                <a:headEnd/>
                <a:tailEnd/>
              </a:ln>
            </p:spPr>
            <p:txBody>
              <a:bodyPr/>
              <a:lstStyle/>
              <a:p>
                <a:endParaRPr lang="en-US" dirty="0"/>
              </a:p>
            </p:txBody>
          </p:sp>
          <p:sp>
            <p:nvSpPr>
              <p:cNvPr id="18966" name="Freeform 15"/>
              <p:cNvSpPr>
                <a:spLocks/>
              </p:cNvSpPr>
              <p:nvPr/>
            </p:nvSpPr>
            <p:spPr bwMode="auto">
              <a:xfrm>
                <a:off x="4614" y="1702"/>
                <a:ext cx="234" cy="329"/>
              </a:xfrm>
              <a:custGeom>
                <a:avLst/>
                <a:gdLst>
                  <a:gd name="T0" fmla="*/ 232 w 234"/>
                  <a:gd name="T1" fmla="*/ 163 h 329"/>
                  <a:gd name="T2" fmla="*/ 178 w 234"/>
                  <a:gd name="T3" fmla="*/ 102 h 329"/>
                  <a:gd name="T4" fmla="*/ 178 w 234"/>
                  <a:gd name="T5" fmla="*/ 6 h 329"/>
                  <a:gd name="T6" fmla="*/ 178 w 234"/>
                  <a:gd name="T7" fmla="*/ 0 h 329"/>
                  <a:gd name="T8" fmla="*/ 173 w 234"/>
                  <a:gd name="T9" fmla="*/ 0 h 329"/>
                  <a:gd name="T10" fmla="*/ 57 w 234"/>
                  <a:gd name="T11" fmla="*/ 0 h 329"/>
                  <a:gd name="T12" fmla="*/ 52 w 234"/>
                  <a:gd name="T13" fmla="*/ 0 h 329"/>
                  <a:gd name="T14" fmla="*/ 52 w 234"/>
                  <a:gd name="T15" fmla="*/ 5 h 329"/>
                  <a:gd name="T16" fmla="*/ 36 w 234"/>
                  <a:gd name="T17" fmla="*/ 96 h 329"/>
                  <a:gd name="T18" fmla="*/ 35 w 234"/>
                  <a:gd name="T19" fmla="*/ 98 h 329"/>
                  <a:gd name="T20" fmla="*/ 37 w 234"/>
                  <a:gd name="T21" fmla="*/ 101 h 329"/>
                  <a:gd name="T22" fmla="*/ 58 w 234"/>
                  <a:gd name="T23" fmla="*/ 164 h 329"/>
                  <a:gd name="T24" fmla="*/ 4 w 234"/>
                  <a:gd name="T25" fmla="*/ 228 h 329"/>
                  <a:gd name="T26" fmla="*/ 0 w 234"/>
                  <a:gd name="T27" fmla="*/ 237 h 329"/>
                  <a:gd name="T28" fmla="*/ 9 w 234"/>
                  <a:gd name="T29" fmla="*/ 237 h 329"/>
                  <a:gd name="T30" fmla="*/ 62 w 234"/>
                  <a:gd name="T31" fmla="*/ 237 h 329"/>
                  <a:gd name="T32" fmla="*/ 113 w 234"/>
                  <a:gd name="T33" fmla="*/ 325 h 329"/>
                  <a:gd name="T34" fmla="*/ 114 w 234"/>
                  <a:gd name="T35" fmla="*/ 329 h 329"/>
                  <a:gd name="T36" fmla="*/ 118 w 234"/>
                  <a:gd name="T37" fmla="*/ 329 h 329"/>
                  <a:gd name="T38" fmla="*/ 142 w 234"/>
                  <a:gd name="T39" fmla="*/ 329 h 329"/>
                  <a:gd name="T40" fmla="*/ 145 w 234"/>
                  <a:gd name="T41" fmla="*/ 329 h 329"/>
                  <a:gd name="T42" fmla="*/ 146 w 234"/>
                  <a:gd name="T43" fmla="*/ 325 h 329"/>
                  <a:gd name="T44" fmla="*/ 232 w 234"/>
                  <a:gd name="T45" fmla="*/ 169 h 329"/>
                  <a:gd name="T46" fmla="*/ 234 w 234"/>
                  <a:gd name="T47" fmla="*/ 165 h 329"/>
                  <a:gd name="T48" fmla="*/ 232 w 234"/>
                  <a:gd name="T49" fmla="*/ 163 h 3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4"/>
                  <a:gd name="T76" fmla="*/ 0 h 329"/>
                  <a:gd name="T77" fmla="*/ 234 w 234"/>
                  <a:gd name="T78" fmla="*/ 329 h 3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4" h="329">
                    <a:moveTo>
                      <a:pt x="232" y="163"/>
                    </a:moveTo>
                    <a:lnTo>
                      <a:pt x="178" y="102"/>
                    </a:lnTo>
                    <a:lnTo>
                      <a:pt x="178" y="6"/>
                    </a:lnTo>
                    <a:lnTo>
                      <a:pt x="178" y="0"/>
                    </a:lnTo>
                    <a:lnTo>
                      <a:pt x="173" y="0"/>
                    </a:lnTo>
                    <a:lnTo>
                      <a:pt x="57" y="0"/>
                    </a:lnTo>
                    <a:lnTo>
                      <a:pt x="52" y="0"/>
                    </a:lnTo>
                    <a:lnTo>
                      <a:pt x="52" y="5"/>
                    </a:lnTo>
                    <a:lnTo>
                      <a:pt x="36" y="96"/>
                    </a:lnTo>
                    <a:lnTo>
                      <a:pt x="35" y="98"/>
                    </a:lnTo>
                    <a:lnTo>
                      <a:pt x="37" y="101"/>
                    </a:lnTo>
                    <a:lnTo>
                      <a:pt x="58" y="164"/>
                    </a:lnTo>
                    <a:lnTo>
                      <a:pt x="4" y="228"/>
                    </a:lnTo>
                    <a:lnTo>
                      <a:pt x="0" y="237"/>
                    </a:lnTo>
                    <a:lnTo>
                      <a:pt x="9" y="237"/>
                    </a:lnTo>
                    <a:lnTo>
                      <a:pt x="62" y="237"/>
                    </a:lnTo>
                    <a:lnTo>
                      <a:pt x="113" y="325"/>
                    </a:lnTo>
                    <a:lnTo>
                      <a:pt x="114" y="329"/>
                    </a:lnTo>
                    <a:lnTo>
                      <a:pt x="118" y="329"/>
                    </a:lnTo>
                    <a:lnTo>
                      <a:pt x="142" y="329"/>
                    </a:lnTo>
                    <a:lnTo>
                      <a:pt x="145" y="329"/>
                    </a:lnTo>
                    <a:lnTo>
                      <a:pt x="146" y="325"/>
                    </a:lnTo>
                    <a:lnTo>
                      <a:pt x="232" y="169"/>
                    </a:lnTo>
                    <a:lnTo>
                      <a:pt x="234" y="165"/>
                    </a:lnTo>
                    <a:lnTo>
                      <a:pt x="232" y="163"/>
                    </a:lnTo>
                    <a:close/>
                  </a:path>
                </a:pathLst>
              </a:custGeom>
              <a:solidFill>
                <a:srgbClr val="000000"/>
              </a:solidFill>
              <a:ln w="9525">
                <a:solidFill>
                  <a:srgbClr val="996633"/>
                </a:solidFill>
                <a:round/>
                <a:headEnd/>
                <a:tailEnd/>
              </a:ln>
            </p:spPr>
            <p:txBody>
              <a:bodyPr/>
              <a:lstStyle/>
              <a:p>
                <a:endParaRPr lang="en-US" dirty="0"/>
              </a:p>
            </p:txBody>
          </p:sp>
          <p:sp>
            <p:nvSpPr>
              <p:cNvPr id="18967" name="Freeform 16"/>
              <p:cNvSpPr>
                <a:spLocks/>
              </p:cNvSpPr>
              <p:nvPr/>
            </p:nvSpPr>
            <p:spPr bwMode="auto">
              <a:xfrm>
                <a:off x="4647" y="1714"/>
                <a:ext cx="201" cy="305"/>
              </a:xfrm>
              <a:custGeom>
                <a:avLst/>
                <a:gdLst>
                  <a:gd name="T0" fmla="*/ 119 w 201"/>
                  <a:gd name="T1" fmla="*/ 305 h 305"/>
                  <a:gd name="T2" fmla="*/ 102 w 201"/>
                  <a:gd name="T3" fmla="*/ 305 h 305"/>
                  <a:gd name="T4" fmla="*/ 51 w 201"/>
                  <a:gd name="T5" fmla="*/ 216 h 305"/>
                  <a:gd name="T6" fmla="*/ 50 w 201"/>
                  <a:gd name="T7" fmla="*/ 214 h 305"/>
                  <a:gd name="T8" fmla="*/ 47 w 201"/>
                  <a:gd name="T9" fmla="*/ 214 h 305"/>
                  <a:gd name="T10" fmla="*/ 0 w 201"/>
                  <a:gd name="T11" fmla="*/ 214 h 305"/>
                  <a:gd name="T12" fmla="*/ 50 w 201"/>
                  <a:gd name="T13" fmla="*/ 153 h 305"/>
                  <a:gd name="T14" fmla="*/ 51 w 201"/>
                  <a:gd name="T15" fmla="*/ 150 h 305"/>
                  <a:gd name="T16" fmla="*/ 49 w 201"/>
                  <a:gd name="T17" fmla="*/ 147 h 305"/>
                  <a:gd name="T18" fmla="*/ 28 w 201"/>
                  <a:gd name="T19" fmla="*/ 84 h 305"/>
                  <a:gd name="T20" fmla="*/ 43 w 201"/>
                  <a:gd name="T21" fmla="*/ 0 h 305"/>
                  <a:gd name="T22" fmla="*/ 148 w 201"/>
                  <a:gd name="T23" fmla="*/ 0 h 305"/>
                  <a:gd name="T24" fmla="*/ 148 w 201"/>
                  <a:gd name="T25" fmla="*/ 92 h 305"/>
                  <a:gd name="T26" fmla="*/ 148 w 201"/>
                  <a:gd name="T27" fmla="*/ 94 h 305"/>
                  <a:gd name="T28" fmla="*/ 149 w 201"/>
                  <a:gd name="T29" fmla="*/ 96 h 305"/>
                  <a:gd name="T30" fmla="*/ 201 w 201"/>
                  <a:gd name="T31" fmla="*/ 154 h 305"/>
                  <a:gd name="T32" fmla="*/ 119 w 201"/>
                  <a:gd name="T33" fmla="*/ 305 h 3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1"/>
                  <a:gd name="T52" fmla="*/ 0 h 305"/>
                  <a:gd name="T53" fmla="*/ 201 w 201"/>
                  <a:gd name="T54" fmla="*/ 305 h 3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1" h="305">
                    <a:moveTo>
                      <a:pt x="119" y="305"/>
                    </a:moveTo>
                    <a:lnTo>
                      <a:pt x="102" y="305"/>
                    </a:lnTo>
                    <a:lnTo>
                      <a:pt x="51" y="216"/>
                    </a:lnTo>
                    <a:lnTo>
                      <a:pt x="50" y="214"/>
                    </a:lnTo>
                    <a:lnTo>
                      <a:pt x="47" y="214"/>
                    </a:lnTo>
                    <a:lnTo>
                      <a:pt x="0" y="214"/>
                    </a:lnTo>
                    <a:lnTo>
                      <a:pt x="50" y="153"/>
                    </a:lnTo>
                    <a:lnTo>
                      <a:pt x="51" y="150"/>
                    </a:lnTo>
                    <a:lnTo>
                      <a:pt x="49" y="147"/>
                    </a:lnTo>
                    <a:lnTo>
                      <a:pt x="28" y="84"/>
                    </a:lnTo>
                    <a:lnTo>
                      <a:pt x="43" y="0"/>
                    </a:lnTo>
                    <a:lnTo>
                      <a:pt x="148" y="0"/>
                    </a:lnTo>
                    <a:lnTo>
                      <a:pt x="148" y="92"/>
                    </a:lnTo>
                    <a:lnTo>
                      <a:pt x="148" y="94"/>
                    </a:lnTo>
                    <a:lnTo>
                      <a:pt x="149" y="96"/>
                    </a:lnTo>
                    <a:lnTo>
                      <a:pt x="201" y="154"/>
                    </a:lnTo>
                    <a:lnTo>
                      <a:pt x="119" y="305"/>
                    </a:lnTo>
                    <a:close/>
                  </a:path>
                </a:pathLst>
              </a:custGeom>
              <a:solidFill>
                <a:srgbClr val="FFFFFF"/>
              </a:solidFill>
              <a:ln w="9525">
                <a:solidFill>
                  <a:srgbClr val="996633"/>
                </a:solidFill>
                <a:round/>
                <a:headEnd/>
                <a:tailEnd/>
              </a:ln>
            </p:spPr>
            <p:txBody>
              <a:bodyPr/>
              <a:lstStyle/>
              <a:p>
                <a:endParaRPr lang="en-US" dirty="0"/>
              </a:p>
            </p:txBody>
          </p:sp>
          <p:sp>
            <p:nvSpPr>
              <p:cNvPr id="18968" name="Freeform 17"/>
              <p:cNvSpPr>
                <a:spLocks/>
              </p:cNvSpPr>
              <p:nvPr/>
            </p:nvSpPr>
            <p:spPr bwMode="auto">
              <a:xfrm>
                <a:off x="4704" y="1873"/>
                <a:ext cx="39" cy="49"/>
              </a:xfrm>
              <a:custGeom>
                <a:avLst/>
                <a:gdLst>
                  <a:gd name="T0" fmla="*/ 31 w 39"/>
                  <a:gd name="T1" fmla="*/ 49 h 49"/>
                  <a:gd name="T2" fmla="*/ 6 w 39"/>
                  <a:gd name="T3" fmla="*/ 10 h 49"/>
                  <a:gd name="T4" fmla="*/ 6 w 39"/>
                  <a:gd name="T5" fmla="*/ 49 h 49"/>
                  <a:gd name="T6" fmla="*/ 0 w 39"/>
                  <a:gd name="T7" fmla="*/ 49 h 49"/>
                  <a:gd name="T8" fmla="*/ 0 w 39"/>
                  <a:gd name="T9" fmla="*/ 0 h 49"/>
                  <a:gd name="T10" fmla="*/ 8 w 39"/>
                  <a:gd name="T11" fmla="*/ 0 h 49"/>
                  <a:gd name="T12" fmla="*/ 32 w 39"/>
                  <a:gd name="T13" fmla="*/ 40 h 49"/>
                  <a:gd name="T14" fmla="*/ 32 w 39"/>
                  <a:gd name="T15" fmla="*/ 0 h 49"/>
                  <a:gd name="T16" fmla="*/ 39 w 39"/>
                  <a:gd name="T17" fmla="*/ 0 h 49"/>
                  <a:gd name="T18" fmla="*/ 39 w 39"/>
                  <a:gd name="T19" fmla="*/ 49 h 49"/>
                  <a:gd name="T20" fmla="*/ 31 w 39"/>
                  <a:gd name="T21" fmla="*/ 49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49"/>
                  <a:gd name="T35" fmla="*/ 39 w 39"/>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49">
                    <a:moveTo>
                      <a:pt x="31" y="49"/>
                    </a:moveTo>
                    <a:lnTo>
                      <a:pt x="6" y="10"/>
                    </a:lnTo>
                    <a:lnTo>
                      <a:pt x="6" y="49"/>
                    </a:lnTo>
                    <a:lnTo>
                      <a:pt x="0" y="49"/>
                    </a:lnTo>
                    <a:lnTo>
                      <a:pt x="0" y="0"/>
                    </a:lnTo>
                    <a:lnTo>
                      <a:pt x="8" y="0"/>
                    </a:lnTo>
                    <a:lnTo>
                      <a:pt x="32" y="40"/>
                    </a:lnTo>
                    <a:lnTo>
                      <a:pt x="32" y="0"/>
                    </a:lnTo>
                    <a:lnTo>
                      <a:pt x="39" y="0"/>
                    </a:lnTo>
                    <a:lnTo>
                      <a:pt x="39" y="49"/>
                    </a:lnTo>
                    <a:lnTo>
                      <a:pt x="31" y="49"/>
                    </a:lnTo>
                    <a:close/>
                  </a:path>
                </a:pathLst>
              </a:custGeom>
              <a:solidFill>
                <a:srgbClr val="000000"/>
              </a:solidFill>
              <a:ln w="9525">
                <a:solidFill>
                  <a:srgbClr val="996633"/>
                </a:solidFill>
                <a:round/>
                <a:headEnd/>
                <a:tailEnd/>
              </a:ln>
            </p:spPr>
            <p:txBody>
              <a:bodyPr/>
              <a:lstStyle/>
              <a:p>
                <a:endParaRPr lang="en-US" dirty="0"/>
              </a:p>
            </p:txBody>
          </p:sp>
          <p:sp>
            <p:nvSpPr>
              <p:cNvPr id="18969" name="Rectangle 18"/>
              <p:cNvSpPr>
                <a:spLocks noChangeArrowheads="1"/>
              </p:cNvSpPr>
              <p:nvPr/>
            </p:nvSpPr>
            <p:spPr bwMode="auto">
              <a:xfrm>
                <a:off x="4642" y="1915"/>
                <a:ext cx="7" cy="7"/>
              </a:xfrm>
              <a:prstGeom prst="rect">
                <a:avLst/>
              </a:prstGeom>
              <a:solidFill>
                <a:srgbClr val="000000"/>
              </a:solidFill>
              <a:ln w="9525">
                <a:solidFill>
                  <a:srgbClr val="996633"/>
                </a:solidFill>
                <a:miter lim="800000"/>
                <a:headEnd/>
                <a:tailEnd/>
              </a:ln>
            </p:spPr>
            <p:txBody>
              <a:bodyPr/>
              <a:lstStyle/>
              <a:p>
                <a:endParaRPr lang="en-US" dirty="0"/>
              </a:p>
            </p:txBody>
          </p:sp>
          <p:sp>
            <p:nvSpPr>
              <p:cNvPr id="18970" name="Freeform 19"/>
              <p:cNvSpPr>
                <a:spLocks/>
              </p:cNvSpPr>
              <p:nvPr/>
            </p:nvSpPr>
            <p:spPr bwMode="auto">
              <a:xfrm>
                <a:off x="4752" y="1872"/>
                <a:ext cx="27" cy="51"/>
              </a:xfrm>
              <a:custGeom>
                <a:avLst/>
                <a:gdLst>
                  <a:gd name="T0" fmla="*/ 5 w 27"/>
                  <a:gd name="T1" fmla="*/ 33 h 51"/>
                  <a:gd name="T2" fmla="*/ 5 w 27"/>
                  <a:gd name="T3" fmla="*/ 38 h 51"/>
                  <a:gd name="T4" fmla="*/ 5 w 27"/>
                  <a:gd name="T5" fmla="*/ 41 h 51"/>
                  <a:gd name="T6" fmla="*/ 6 w 27"/>
                  <a:gd name="T7" fmla="*/ 42 h 51"/>
                  <a:gd name="T8" fmla="*/ 9 w 27"/>
                  <a:gd name="T9" fmla="*/ 45 h 51"/>
                  <a:gd name="T10" fmla="*/ 11 w 27"/>
                  <a:gd name="T11" fmla="*/ 45 h 51"/>
                  <a:gd name="T12" fmla="*/ 13 w 27"/>
                  <a:gd name="T13" fmla="*/ 45 h 51"/>
                  <a:gd name="T14" fmla="*/ 16 w 27"/>
                  <a:gd name="T15" fmla="*/ 45 h 51"/>
                  <a:gd name="T16" fmla="*/ 17 w 27"/>
                  <a:gd name="T17" fmla="*/ 44 h 51"/>
                  <a:gd name="T18" fmla="*/ 19 w 27"/>
                  <a:gd name="T19" fmla="*/ 42 h 51"/>
                  <a:gd name="T20" fmla="*/ 20 w 27"/>
                  <a:gd name="T21" fmla="*/ 40 h 51"/>
                  <a:gd name="T22" fmla="*/ 20 w 27"/>
                  <a:gd name="T23" fmla="*/ 38 h 51"/>
                  <a:gd name="T24" fmla="*/ 20 w 27"/>
                  <a:gd name="T25" fmla="*/ 36 h 51"/>
                  <a:gd name="T26" fmla="*/ 20 w 27"/>
                  <a:gd name="T27" fmla="*/ 33 h 51"/>
                  <a:gd name="T28" fmla="*/ 20 w 27"/>
                  <a:gd name="T29" fmla="*/ 0 h 51"/>
                  <a:gd name="T30" fmla="*/ 27 w 27"/>
                  <a:gd name="T31" fmla="*/ 0 h 51"/>
                  <a:gd name="T32" fmla="*/ 27 w 27"/>
                  <a:gd name="T33" fmla="*/ 39 h 51"/>
                  <a:gd name="T34" fmla="*/ 26 w 27"/>
                  <a:gd name="T35" fmla="*/ 41 h 51"/>
                  <a:gd name="T36" fmla="*/ 25 w 27"/>
                  <a:gd name="T37" fmla="*/ 44 h 51"/>
                  <a:gd name="T38" fmla="*/ 23 w 27"/>
                  <a:gd name="T39" fmla="*/ 46 h 51"/>
                  <a:gd name="T40" fmla="*/ 20 w 27"/>
                  <a:gd name="T41" fmla="*/ 48 h 51"/>
                  <a:gd name="T42" fmla="*/ 18 w 27"/>
                  <a:gd name="T43" fmla="*/ 49 h 51"/>
                  <a:gd name="T44" fmla="*/ 15 w 27"/>
                  <a:gd name="T45" fmla="*/ 51 h 51"/>
                  <a:gd name="T46" fmla="*/ 12 w 27"/>
                  <a:gd name="T47" fmla="*/ 51 h 51"/>
                  <a:gd name="T48" fmla="*/ 11 w 27"/>
                  <a:gd name="T49" fmla="*/ 51 h 51"/>
                  <a:gd name="T50" fmla="*/ 5 w 27"/>
                  <a:gd name="T51" fmla="*/ 49 h 51"/>
                  <a:gd name="T52" fmla="*/ 2 w 27"/>
                  <a:gd name="T53" fmla="*/ 46 h 51"/>
                  <a:gd name="T54" fmla="*/ 0 w 27"/>
                  <a:gd name="T55" fmla="*/ 42 h 51"/>
                  <a:gd name="T56" fmla="*/ 0 w 27"/>
                  <a:gd name="T57" fmla="*/ 39 h 51"/>
                  <a:gd name="T58" fmla="*/ 0 w 27"/>
                  <a:gd name="T59" fmla="*/ 33 h 51"/>
                  <a:gd name="T60" fmla="*/ 5 w 27"/>
                  <a:gd name="T61" fmla="*/ 33 h 5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7"/>
                  <a:gd name="T94" fmla="*/ 0 h 51"/>
                  <a:gd name="T95" fmla="*/ 27 w 27"/>
                  <a:gd name="T96" fmla="*/ 51 h 5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7" h="51">
                    <a:moveTo>
                      <a:pt x="5" y="33"/>
                    </a:moveTo>
                    <a:lnTo>
                      <a:pt x="5" y="38"/>
                    </a:lnTo>
                    <a:lnTo>
                      <a:pt x="5" y="41"/>
                    </a:lnTo>
                    <a:lnTo>
                      <a:pt x="6" y="42"/>
                    </a:lnTo>
                    <a:lnTo>
                      <a:pt x="9" y="45"/>
                    </a:lnTo>
                    <a:lnTo>
                      <a:pt x="11" y="45"/>
                    </a:lnTo>
                    <a:lnTo>
                      <a:pt x="13" y="45"/>
                    </a:lnTo>
                    <a:lnTo>
                      <a:pt x="16" y="45"/>
                    </a:lnTo>
                    <a:lnTo>
                      <a:pt x="17" y="44"/>
                    </a:lnTo>
                    <a:lnTo>
                      <a:pt x="19" y="42"/>
                    </a:lnTo>
                    <a:lnTo>
                      <a:pt x="20" y="40"/>
                    </a:lnTo>
                    <a:lnTo>
                      <a:pt x="20" y="38"/>
                    </a:lnTo>
                    <a:lnTo>
                      <a:pt x="20" y="36"/>
                    </a:lnTo>
                    <a:lnTo>
                      <a:pt x="20" y="33"/>
                    </a:lnTo>
                    <a:lnTo>
                      <a:pt x="20" y="0"/>
                    </a:lnTo>
                    <a:lnTo>
                      <a:pt x="27" y="0"/>
                    </a:lnTo>
                    <a:lnTo>
                      <a:pt x="27" y="39"/>
                    </a:lnTo>
                    <a:lnTo>
                      <a:pt x="26" y="41"/>
                    </a:lnTo>
                    <a:lnTo>
                      <a:pt x="25" y="44"/>
                    </a:lnTo>
                    <a:lnTo>
                      <a:pt x="23" y="46"/>
                    </a:lnTo>
                    <a:lnTo>
                      <a:pt x="20" y="48"/>
                    </a:lnTo>
                    <a:lnTo>
                      <a:pt x="18" y="49"/>
                    </a:lnTo>
                    <a:lnTo>
                      <a:pt x="15" y="51"/>
                    </a:lnTo>
                    <a:lnTo>
                      <a:pt x="12" y="51"/>
                    </a:lnTo>
                    <a:lnTo>
                      <a:pt x="11" y="51"/>
                    </a:lnTo>
                    <a:lnTo>
                      <a:pt x="5" y="49"/>
                    </a:lnTo>
                    <a:lnTo>
                      <a:pt x="2" y="46"/>
                    </a:lnTo>
                    <a:lnTo>
                      <a:pt x="0" y="42"/>
                    </a:lnTo>
                    <a:lnTo>
                      <a:pt x="0" y="39"/>
                    </a:lnTo>
                    <a:lnTo>
                      <a:pt x="0" y="33"/>
                    </a:lnTo>
                    <a:lnTo>
                      <a:pt x="5" y="33"/>
                    </a:lnTo>
                    <a:close/>
                  </a:path>
                </a:pathLst>
              </a:custGeom>
              <a:solidFill>
                <a:srgbClr val="000000"/>
              </a:solidFill>
              <a:ln w="9525">
                <a:solidFill>
                  <a:srgbClr val="996633"/>
                </a:solidFill>
                <a:round/>
                <a:headEnd/>
                <a:tailEnd/>
              </a:ln>
            </p:spPr>
            <p:txBody>
              <a:bodyPr/>
              <a:lstStyle/>
              <a:p>
                <a:endParaRPr lang="en-US" dirty="0"/>
              </a:p>
            </p:txBody>
          </p:sp>
          <p:sp>
            <p:nvSpPr>
              <p:cNvPr id="18971" name="Rectangle 20"/>
              <p:cNvSpPr>
                <a:spLocks noChangeArrowheads="1"/>
              </p:cNvSpPr>
              <p:nvPr/>
            </p:nvSpPr>
            <p:spPr bwMode="auto">
              <a:xfrm>
                <a:off x="4691" y="1915"/>
                <a:ext cx="7" cy="7"/>
              </a:xfrm>
              <a:prstGeom prst="rect">
                <a:avLst/>
              </a:prstGeom>
              <a:solidFill>
                <a:srgbClr val="000000"/>
              </a:solidFill>
              <a:ln w="9525">
                <a:solidFill>
                  <a:srgbClr val="996633"/>
                </a:solidFill>
                <a:miter lim="800000"/>
                <a:headEnd/>
                <a:tailEnd/>
              </a:ln>
            </p:spPr>
            <p:txBody>
              <a:bodyPr/>
              <a:lstStyle/>
              <a:p>
                <a:endParaRPr lang="en-US" dirty="0"/>
              </a:p>
            </p:txBody>
          </p:sp>
          <p:sp>
            <p:nvSpPr>
              <p:cNvPr id="18972" name="Freeform 21"/>
              <p:cNvSpPr>
                <a:spLocks/>
              </p:cNvSpPr>
              <p:nvPr/>
            </p:nvSpPr>
            <p:spPr bwMode="auto">
              <a:xfrm>
                <a:off x="4227" y="2004"/>
                <a:ext cx="37" cy="37"/>
              </a:xfrm>
              <a:custGeom>
                <a:avLst/>
                <a:gdLst>
                  <a:gd name="T0" fmla="*/ 30 w 37"/>
                  <a:gd name="T1" fmla="*/ 37 h 37"/>
                  <a:gd name="T2" fmla="*/ 31 w 37"/>
                  <a:gd name="T3" fmla="*/ 29 h 37"/>
                  <a:gd name="T4" fmla="*/ 7 w 37"/>
                  <a:gd name="T5" fmla="*/ 0 h 37"/>
                  <a:gd name="T6" fmla="*/ 0 w 37"/>
                  <a:gd name="T7" fmla="*/ 7 h 37"/>
                  <a:gd name="T8" fmla="*/ 25 w 37"/>
                  <a:gd name="T9" fmla="*/ 36 h 37"/>
                  <a:gd name="T10" fmla="*/ 26 w 37"/>
                  <a:gd name="T11" fmla="*/ 28 h 37"/>
                  <a:gd name="T12" fmla="*/ 30 w 37"/>
                  <a:gd name="T13" fmla="*/ 37 h 37"/>
                  <a:gd name="T14" fmla="*/ 37 w 37"/>
                  <a:gd name="T15" fmla="*/ 34 h 37"/>
                  <a:gd name="T16" fmla="*/ 31 w 37"/>
                  <a:gd name="T17" fmla="*/ 29 h 37"/>
                  <a:gd name="T18" fmla="*/ 30 w 37"/>
                  <a:gd name="T19" fmla="*/ 37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
                  <a:gd name="T31" fmla="*/ 0 h 37"/>
                  <a:gd name="T32" fmla="*/ 37 w 37"/>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 h="37">
                    <a:moveTo>
                      <a:pt x="30" y="37"/>
                    </a:moveTo>
                    <a:lnTo>
                      <a:pt x="31" y="29"/>
                    </a:lnTo>
                    <a:lnTo>
                      <a:pt x="7" y="0"/>
                    </a:lnTo>
                    <a:lnTo>
                      <a:pt x="0" y="7"/>
                    </a:lnTo>
                    <a:lnTo>
                      <a:pt x="25" y="36"/>
                    </a:lnTo>
                    <a:lnTo>
                      <a:pt x="26" y="28"/>
                    </a:lnTo>
                    <a:lnTo>
                      <a:pt x="30" y="37"/>
                    </a:lnTo>
                    <a:lnTo>
                      <a:pt x="37" y="34"/>
                    </a:lnTo>
                    <a:lnTo>
                      <a:pt x="31" y="29"/>
                    </a:lnTo>
                    <a:lnTo>
                      <a:pt x="30" y="37"/>
                    </a:lnTo>
                    <a:close/>
                  </a:path>
                </a:pathLst>
              </a:custGeom>
              <a:solidFill>
                <a:srgbClr val="000000"/>
              </a:solidFill>
              <a:ln w="9525">
                <a:solidFill>
                  <a:srgbClr val="996633"/>
                </a:solidFill>
                <a:round/>
                <a:headEnd/>
                <a:tailEnd/>
              </a:ln>
            </p:spPr>
            <p:txBody>
              <a:bodyPr/>
              <a:lstStyle/>
              <a:p>
                <a:endParaRPr lang="en-US" dirty="0"/>
              </a:p>
            </p:txBody>
          </p:sp>
        </p:grpSp>
        <p:grpSp>
          <p:nvGrpSpPr>
            <p:cNvPr id="4" name="Group 22"/>
            <p:cNvGrpSpPr>
              <a:grpSpLocks/>
            </p:cNvGrpSpPr>
            <p:nvPr/>
          </p:nvGrpSpPr>
          <p:grpSpPr bwMode="auto">
            <a:xfrm>
              <a:off x="4896" y="1020"/>
              <a:ext cx="638" cy="948"/>
              <a:chOff x="4896" y="828"/>
              <a:chExt cx="638" cy="948"/>
            </a:xfrm>
          </p:grpSpPr>
          <p:sp>
            <p:nvSpPr>
              <p:cNvPr id="18909" name="Freeform 23"/>
              <p:cNvSpPr>
                <a:spLocks/>
              </p:cNvSpPr>
              <p:nvPr/>
            </p:nvSpPr>
            <p:spPr bwMode="auto">
              <a:xfrm>
                <a:off x="4928" y="1104"/>
                <a:ext cx="160" cy="288"/>
              </a:xfrm>
              <a:custGeom>
                <a:avLst/>
                <a:gdLst>
                  <a:gd name="T0" fmla="*/ 0 w 160"/>
                  <a:gd name="T1" fmla="*/ 8 h 288"/>
                  <a:gd name="T2" fmla="*/ 148 w 160"/>
                  <a:gd name="T3" fmla="*/ 0 h 288"/>
                  <a:gd name="T4" fmla="*/ 138 w 160"/>
                  <a:gd name="T5" fmla="*/ 44 h 288"/>
                  <a:gd name="T6" fmla="*/ 160 w 160"/>
                  <a:gd name="T7" fmla="*/ 106 h 288"/>
                  <a:gd name="T8" fmla="*/ 95 w 160"/>
                  <a:gd name="T9" fmla="*/ 188 h 288"/>
                  <a:gd name="T10" fmla="*/ 87 w 160"/>
                  <a:gd name="T11" fmla="*/ 288 h 288"/>
                  <a:gd name="T12" fmla="*/ 0 w 160"/>
                  <a:gd name="T13" fmla="*/ 288 h 288"/>
                  <a:gd name="T14" fmla="*/ 0 w 160"/>
                  <a:gd name="T15" fmla="*/ 8 h 288"/>
                  <a:gd name="T16" fmla="*/ 0 60000 65536"/>
                  <a:gd name="T17" fmla="*/ 0 60000 65536"/>
                  <a:gd name="T18" fmla="*/ 0 60000 65536"/>
                  <a:gd name="T19" fmla="*/ 0 60000 65536"/>
                  <a:gd name="T20" fmla="*/ 0 60000 65536"/>
                  <a:gd name="T21" fmla="*/ 0 60000 65536"/>
                  <a:gd name="T22" fmla="*/ 0 60000 65536"/>
                  <a:gd name="T23" fmla="*/ 0 60000 65536"/>
                  <a:gd name="T24" fmla="*/ 0 w 160"/>
                  <a:gd name="T25" fmla="*/ 0 h 288"/>
                  <a:gd name="T26" fmla="*/ 160 w 160"/>
                  <a:gd name="T27" fmla="*/ 288 h 28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0" h="288">
                    <a:moveTo>
                      <a:pt x="0" y="8"/>
                    </a:moveTo>
                    <a:lnTo>
                      <a:pt x="148" y="0"/>
                    </a:lnTo>
                    <a:lnTo>
                      <a:pt x="138" y="44"/>
                    </a:lnTo>
                    <a:lnTo>
                      <a:pt x="160" y="106"/>
                    </a:lnTo>
                    <a:lnTo>
                      <a:pt x="95" y="188"/>
                    </a:lnTo>
                    <a:lnTo>
                      <a:pt x="87" y="288"/>
                    </a:lnTo>
                    <a:lnTo>
                      <a:pt x="0" y="288"/>
                    </a:lnTo>
                    <a:lnTo>
                      <a:pt x="0" y="8"/>
                    </a:lnTo>
                    <a:close/>
                  </a:path>
                </a:pathLst>
              </a:custGeom>
              <a:solidFill>
                <a:srgbClr val="000000"/>
              </a:solidFill>
              <a:ln w="9525">
                <a:solidFill>
                  <a:srgbClr val="6600CC"/>
                </a:solidFill>
                <a:round/>
                <a:headEnd/>
                <a:tailEnd/>
              </a:ln>
            </p:spPr>
            <p:txBody>
              <a:bodyPr/>
              <a:lstStyle/>
              <a:p>
                <a:endParaRPr lang="en-US" dirty="0"/>
              </a:p>
            </p:txBody>
          </p:sp>
          <p:sp>
            <p:nvSpPr>
              <p:cNvPr id="18910" name="Freeform 24"/>
              <p:cNvSpPr>
                <a:spLocks/>
              </p:cNvSpPr>
              <p:nvPr/>
            </p:nvSpPr>
            <p:spPr bwMode="auto">
              <a:xfrm>
                <a:off x="4943" y="1296"/>
                <a:ext cx="481" cy="286"/>
              </a:xfrm>
              <a:custGeom>
                <a:avLst/>
                <a:gdLst>
                  <a:gd name="T0" fmla="*/ 0 w 481"/>
                  <a:gd name="T1" fmla="*/ 208 h 286"/>
                  <a:gd name="T2" fmla="*/ 302 w 481"/>
                  <a:gd name="T3" fmla="*/ 208 h 286"/>
                  <a:gd name="T4" fmla="*/ 332 w 481"/>
                  <a:gd name="T5" fmla="*/ 286 h 286"/>
                  <a:gd name="T6" fmla="*/ 358 w 481"/>
                  <a:gd name="T7" fmla="*/ 267 h 286"/>
                  <a:gd name="T8" fmla="*/ 364 w 481"/>
                  <a:gd name="T9" fmla="*/ 221 h 286"/>
                  <a:gd name="T10" fmla="*/ 405 w 481"/>
                  <a:gd name="T11" fmla="*/ 237 h 286"/>
                  <a:gd name="T12" fmla="*/ 481 w 481"/>
                  <a:gd name="T13" fmla="*/ 176 h 286"/>
                  <a:gd name="T14" fmla="*/ 447 w 481"/>
                  <a:gd name="T15" fmla="*/ 117 h 286"/>
                  <a:gd name="T16" fmla="*/ 413 w 481"/>
                  <a:gd name="T17" fmla="*/ 139 h 286"/>
                  <a:gd name="T18" fmla="*/ 422 w 481"/>
                  <a:gd name="T19" fmla="*/ 157 h 286"/>
                  <a:gd name="T20" fmla="*/ 399 w 481"/>
                  <a:gd name="T21" fmla="*/ 174 h 286"/>
                  <a:gd name="T22" fmla="*/ 320 w 481"/>
                  <a:gd name="T23" fmla="*/ 133 h 286"/>
                  <a:gd name="T24" fmla="*/ 320 w 481"/>
                  <a:gd name="T25" fmla="*/ 98 h 286"/>
                  <a:gd name="T26" fmla="*/ 361 w 481"/>
                  <a:gd name="T27" fmla="*/ 58 h 286"/>
                  <a:gd name="T28" fmla="*/ 317 w 481"/>
                  <a:gd name="T29" fmla="*/ 0 h 286"/>
                  <a:gd name="T30" fmla="*/ 243 w 481"/>
                  <a:gd name="T31" fmla="*/ 70 h 286"/>
                  <a:gd name="T32" fmla="*/ 15 w 481"/>
                  <a:gd name="T33" fmla="*/ 70 h 286"/>
                  <a:gd name="T34" fmla="*/ 0 w 481"/>
                  <a:gd name="T35" fmla="*/ 208 h 28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81"/>
                  <a:gd name="T55" fmla="*/ 0 h 286"/>
                  <a:gd name="T56" fmla="*/ 481 w 481"/>
                  <a:gd name="T57" fmla="*/ 286 h 28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81" h="286">
                    <a:moveTo>
                      <a:pt x="0" y="208"/>
                    </a:moveTo>
                    <a:lnTo>
                      <a:pt x="302" y="208"/>
                    </a:lnTo>
                    <a:lnTo>
                      <a:pt x="332" y="286"/>
                    </a:lnTo>
                    <a:lnTo>
                      <a:pt x="358" y="267"/>
                    </a:lnTo>
                    <a:lnTo>
                      <a:pt x="364" y="221"/>
                    </a:lnTo>
                    <a:lnTo>
                      <a:pt x="405" y="237"/>
                    </a:lnTo>
                    <a:lnTo>
                      <a:pt x="481" y="176"/>
                    </a:lnTo>
                    <a:lnTo>
                      <a:pt x="447" y="117"/>
                    </a:lnTo>
                    <a:lnTo>
                      <a:pt x="413" y="139"/>
                    </a:lnTo>
                    <a:lnTo>
                      <a:pt x="422" y="157"/>
                    </a:lnTo>
                    <a:lnTo>
                      <a:pt x="399" y="174"/>
                    </a:lnTo>
                    <a:lnTo>
                      <a:pt x="320" y="133"/>
                    </a:lnTo>
                    <a:lnTo>
                      <a:pt x="320" y="98"/>
                    </a:lnTo>
                    <a:lnTo>
                      <a:pt x="361" y="58"/>
                    </a:lnTo>
                    <a:lnTo>
                      <a:pt x="317" y="0"/>
                    </a:lnTo>
                    <a:lnTo>
                      <a:pt x="243" y="70"/>
                    </a:lnTo>
                    <a:lnTo>
                      <a:pt x="15" y="70"/>
                    </a:lnTo>
                    <a:lnTo>
                      <a:pt x="0" y="208"/>
                    </a:lnTo>
                    <a:close/>
                  </a:path>
                </a:pathLst>
              </a:custGeom>
              <a:solidFill>
                <a:srgbClr val="000000"/>
              </a:solidFill>
              <a:ln w="9525">
                <a:solidFill>
                  <a:srgbClr val="6600CC"/>
                </a:solidFill>
                <a:round/>
                <a:headEnd/>
                <a:tailEnd/>
              </a:ln>
            </p:spPr>
            <p:txBody>
              <a:bodyPr/>
              <a:lstStyle/>
              <a:p>
                <a:endParaRPr lang="en-US" dirty="0"/>
              </a:p>
            </p:txBody>
          </p:sp>
          <p:sp>
            <p:nvSpPr>
              <p:cNvPr id="18911" name="Freeform 25"/>
              <p:cNvSpPr>
                <a:spLocks/>
              </p:cNvSpPr>
              <p:nvPr/>
            </p:nvSpPr>
            <p:spPr bwMode="auto">
              <a:xfrm>
                <a:off x="4940" y="1527"/>
                <a:ext cx="196" cy="201"/>
              </a:xfrm>
              <a:custGeom>
                <a:avLst/>
                <a:gdLst>
                  <a:gd name="T0" fmla="*/ 0 w 196"/>
                  <a:gd name="T1" fmla="*/ 0 h 201"/>
                  <a:gd name="T2" fmla="*/ 196 w 196"/>
                  <a:gd name="T3" fmla="*/ 0 h 201"/>
                  <a:gd name="T4" fmla="*/ 193 w 196"/>
                  <a:gd name="T5" fmla="*/ 160 h 201"/>
                  <a:gd name="T6" fmla="*/ 32 w 196"/>
                  <a:gd name="T7" fmla="*/ 201 h 201"/>
                  <a:gd name="T8" fmla="*/ 4 w 196"/>
                  <a:gd name="T9" fmla="*/ 164 h 201"/>
                  <a:gd name="T10" fmla="*/ 0 w 196"/>
                  <a:gd name="T11" fmla="*/ 0 h 201"/>
                  <a:gd name="T12" fmla="*/ 0 60000 65536"/>
                  <a:gd name="T13" fmla="*/ 0 60000 65536"/>
                  <a:gd name="T14" fmla="*/ 0 60000 65536"/>
                  <a:gd name="T15" fmla="*/ 0 60000 65536"/>
                  <a:gd name="T16" fmla="*/ 0 60000 65536"/>
                  <a:gd name="T17" fmla="*/ 0 60000 65536"/>
                  <a:gd name="T18" fmla="*/ 0 w 196"/>
                  <a:gd name="T19" fmla="*/ 0 h 201"/>
                  <a:gd name="T20" fmla="*/ 196 w 196"/>
                  <a:gd name="T21" fmla="*/ 201 h 201"/>
                </a:gdLst>
                <a:ahLst/>
                <a:cxnLst>
                  <a:cxn ang="T12">
                    <a:pos x="T0" y="T1"/>
                  </a:cxn>
                  <a:cxn ang="T13">
                    <a:pos x="T2" y="T3"/>
                  </a:cxn>
                  <a:cxn ang="T14">
                    <a:pos x="T4" y="T5"/>
                  </a:cxn>
                  <a:cxn ang="T15">
                    <a:pos x="T6" y="T7"/>
                  </a:cxn>
                  <a:cxn ang="T16">
                    <a:pos x="T8" y="T9"/>
                  </a:cxn>
                  <a:cxn ang="T17">
                    <a:pos x="T10" y="T11"/>
                  </a:cxn>
                </a:cxnLst>
                <a:rect l="T18" t="T19" r="T20" b="T21"/>
                <a:pathLst>
                  <a:path w="196" h="201">
                    <a:moveTo>
                      <a:pt x="0" y="0"/>
                    </a:moveTo>
                    <a:lnTo>
                      <a:pt x="196" y="0"/>
                    </a:lnTo>
                    <a:lnTo>
                      <a:pt x="193" y="160"/>
                    </a:lnTo>
                    <a:lnTo>
                      <a:pt x="32" y="201"/>
                    </a:lnTo>
                    <a:lnTo>
                      <a:pt x="4" y="164"/>
                    </a:lnTo>
                    <a:lnTo>
                      <a:pt x="0" y="0"/>
                    </a:lnTo>
                    <a:close/>
                  </a:path>
                </a:pathLst>
              </a:custGeom>
              <a:solidFill>
                <a:srgbClr val="000000"/>
              </a:solidFill>
              <a:ln w="9525">
                <a:solidFill>
                  <a:srgbClr val="6600CC"/>
                </a:solidFill>
                <a:round/>
                <a:headEnd/>
                <a:tailEnd/>
              </a:ln>
            </p:spPr>
            <p:txBody>
              <a:bodyPr/>
              <a:lstStyle/>
              <a:p>
                <a:endParaRPr lang="en-US" dirty="0"/>
              </a:p>
            </p:txBody>
          </p:sp>
          <p:grpSp>
            <p:nvGrpSpPr>
              <p:cNvPr id="5" name="Group 26"/>
              <p:cNvGrpSpPr>
                <a:grpSpLocks/>
              </p:cNvGrpSpPr>
              <p:nvPr/>
            </p:nvGrpSpPr>
            <p:grpSpPr bwMode="auto">
              <a:xfrm>
                <a:off x="4896" y="828"/>
                <a:ext cx="638" cy="948"/>
                <a:chOff x="4695" y="826"/>
                <a:chExt cx="638" cy="948"/>
              </a:xfrm>
            </p:grpSpPr>
            <p:sp>
              <p:nvSpPr>
                <p:cNvPr id="18913" name="Freeform 27"/>
                <p:cNvSpPr>
                  <a:spLocks/>
                </p:cNvSpPr>
                <p:nvPr/>
              </p:nvSpPr>
              <p:spPr bwMode="auto">
                <a:xfrm>
                  <a:off x="4895" y="876"/>
                  <a:ext cx="385" cy="480"/>
                </a:xfrm>
                <a:custGeom>
                  <a:avLst/>
                  <a:gdLst>
                    <a:gd name="T0" fmla="*/ 79 w 385"/>
                    <a:gd name="T1" fmla="*/ 480 h 480"/>
                    <a:gd name="T2" fmla="*/ 222 w 385"/>
                    <a:gd name="T3" fmla="*/ 417 h 480"/>
                    <a:gd name="T4" fmla="*/ 240 w 385"/>
                    <a:gd name="T5" fmla="*/ 377 h 480"/>
                    <a:gd name="T6" fmla="*/ 281 w 385"/>
                    <a:gd name="T7" fmla="*/ 384 h 480"/>
                    <a:gd name="T8" fmla="*/ 385 w 385"/>
                    <a:gd name="T9" fmla="*/ 317 h 480"/>
                    <a:gd name="T10" fmla="*/ 271 w 385"/>
                    <a:gd name="T11" fmla="*/ 194 h 480"/>
                    <a:gd name="T12" fmla="*/ 243 w 385"/>
                    <a:gd name="T13" fmla="*/ 35 h 480"/>
                    <a:gd name="T14" fmla="*/ 182 w 385"/>
                    <a:gd name="T15" fmla="*/ 0 h 480"/>
                    <a:gd name="T16" fmla="*/ 155 w 385"/>
                    <a:gd name="T17" fmla="*/ 22 h 480"/>
                    <a:gd name="T18" fmla="*/ 117 w 385"/>
                    <a:gd name="T19" fmla="*/ 7 h 480"/>
                    <a:gd name="T20" fmla="*/ 56 w 385"/>
                    <a:gd name="T21" fmla="*/ 88 h 480"/>
                    <a:gd name="T22" fmla="*/ 39 w 385"/>
                    <a:gd name="T23" fmla="*/ 204 h 480"/>
                    <a:gd name="T24" fmla="*/ 0 w 385"/>
                    <a:gd name="T25" fmla="*/ 216 h 480"/>
                    <a:gd name="T26" fmla="*/ 79 w 385"/>
                    <a:gd name="T27" fmla="*/ 480 h 4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5"/>
                    <a:gd name="T43" fmla="*/ 0 h 480"/>
                    <a:gd name="T44" fmla="*/ 385 w 385"/>
                    <a:gd name="T45" fmla="*/ 480 h 4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5" h="480">
                      <a:moveTo>
                        <a:pt x="79" y="480"/>
                      </a:moveTo>
                      <a:lnTo>
                        <a:pt x="222" y="417"/>
                      </a:lnTo>
                      <a:lnTo>
                        <a:pt x="240" y="377"/>
                      </a:lnTo>
                      <a:lnTo>
                        <a:pt x="281" y="384"/>
                      </a:lnTo>
                      <a:lnTo>
                        <a:pt x="385" y="317"/>
                      </a:lnTo>
                      <a:lnTo>
                        <a:pt x="271" y="194"/>
                      </a:lnTo>
                      <a:lnTo>
                        <a:pt x="243" y="35"/>
                      </a:lnTo>
                      <a:lnTo>
                        <a:pt x="182" y="0"/>
                      </a:lnTo>
                      <a:lnTo>
                        <a:pt x="155" y="22"/>
                      </a:lnTo>
                      <a:lnTo>
                        <a:pt x="117" y="7"/>
                      </a:lnTo>
                      <a:lnTo>
                        <a:pt x="56" y="88"/>
                      </a:lnTo>
                      <a:lnTo>
                        <a:pt x="39" y="204"/>
                      </a:lnTo>
                      <a:lnTo>
                        <a:pt x="0" y="216"/>
                      </a:lnTo>
                      <a:lnTo>
                        <a:pt x="79" y="480"/>
                      </a:lnTo>
                      <a:close/>
                    </a:path>
                  </a:pathLst>
                </a:custGeom>
                <a:solidFill>
                  <a:srgbClr val="000000"/>
                </a:solidFill>
                <a:ln w="9525">
                  <a:solidFill>
                    <a:srgbClr val="6600CC"/>
                  </a:solidFill>
                  <a:round/>
                  <a:headEnd/>
                  <a:tailEnd/>
                </a:ln>
              </p:spPr>
              <p:txBody>
                <a:bodyPr/>
                <a:lstStyle/>
                <a:p>
                  <a:endParaRPr lang="en-US" dirty="0"/>
                </a:p>
              </p:txBody>
            </p:sp>
            <p:sp>
              <p:nvSpPr>
                <p:cNvPr id="18914" name="Freeform 28"/>
                <p:cNvSpPr>
                  <a:spLocks/>
                </p:cNvSpPr>
                <p:nvPr/>
              </p:nvSpPr>
              <p:spPr bwMode="auto">
                <a:xfrm>
                  <a:off x="4932" y="826"/>
                  <a:ext cx="401" cy="490"/>
                </a:xfrm>
                <a:custGeom>
                  <a:avLst/>
                  <a:gdLst>
                    <a:gd name="T0" fmla="*/ 396 w 401"/>
                    <a:gd name="T1" fmla="*/ 318 h 490"/>
                    <a:gd name="T2" fmla="*/ 283 w 401"/>
                    <a:gd name="T3" fmla="*/ 197 h 490"/>
                    <a:gd name="T4" fmla="*/ 256 w 401"/>
                    <a:gd name="T5" fmla="*/ 40 h 490"/>
                    <a:gd name="T6" fmla="*/ 256 w 401"/>
                    <a:gd name="T7" fmla="*/ 38 h 490"/>
                    <a:gd name="T8" fmla="*/ 253 w 401"/>
                    <a:gd name="T9" fmla="*/ 37 h 490"/>
                    <a:gd name="T10" fmla="*/ 191 w 401"/>
                    <a:gd name="T11" fmla="*/ 2 h 490"/>
                    <a:gd name="T12" fmla="*/ 188 w 401"/>
                    <a:gd name="T13" fmla="*/ 0 h 490"/>
                    <a:gd name="T14" fmla="*/ 185 w 401"/>
                    <a:gd name="T15" fmla="*/ 2 h 490"/>
                    <a:gd name="T16" fmla="*/ 160 w 401"/>
                    <a:gd name="T17" fmla="*/ 22 h 490"/>
                    <a:gd name="T18" fmla="*/ 126 w 401"/>
                    <a:gd name="T19" fmla="*/ 8 h 490"/>
                    <a:gd name="T20" fmla="*/ 122 w 401"/>
                    <a:gd name="T21" fmla="*/ 7 h 490"/>
                    <a:gd name="T22" fmla="*/ 120 w 401"/>
                    <a:gd name="T23" fmla="*/ 10 h 490"/>
                    <a:gd name="T24" fmla="*/ 58 w 401"/>
                    <a:gd name="T25" fmla="*/ 91 h 490"/>
                    <a:gd name="T26" fmla="*/ 57 w 401"/>
                    <a:gd name="T27" fmla="*/ 92 h 490"/>
                    <a:gd name="T28" fmla="*/ 57 w 401"/>
                    <a:gd name="T29" fmla="*/ 93 h 490"/>
                    <a:gd name="T30" fmla="*/ 42 w 401"/>
                    <a:gd name="T31" fmla="*/ 206 h 490"/>
                    <a:gd name="T32" fmla="*/ 6 w 401"/>
                    <a:gd name="T33" fmla="*/ 216 h 490"/>
                    <a:gd name="T34" fmla="*/ 0 w 401"/>
                    <a:gd name="T35" fmla="*/ 217 h 490"/>
                    <a:gd name="T36" fmla="*/ 1 w 401"/>
                    <a:gd name="T37" fmla="*/ 223 h 490"/>
                    <a:gd name="T38" fmla="*/ 81 w 401"/>
                    <a:gd name="T39" fmla="*/ 485 h 490"/>
                    <a:gd name="T40" fmla="*/ 83 w 401"/>
                    <a:gd name="T41" fmla="*/ 490 h 490"/>
                    <a:gd name="T42" fmla="*/ 89 w 401"/>
                    <a:gd name="T43" fmla="*/ 488 h 490"/>
                    <a:gd name="T44" fmla="*/ 232 w 401"/>
                    <a:gd name="T45" fmla="*/ 426 h 490"/>
                    <a:gd name="T46" fmla="*/ 234 w 401"/>
                    <a:gd name="T47" fmla="*/ 426 h 490"/>
                    <a:gd name="T48" fmla="*/ 235 w 401"/>
                    <a:gd name="T49" fmla="*/ 424 h 490"/>
                    <a:gd name="T50" fmla="*/ 250 w 401"/>
                    <a:gd name="T51" fmla="*/ 387 h 490"/>
                    <a:gd name="T52" fmla="*/ 287 w 401"/>
                    <a:gd name="T53" fmla="*/ 394 h 490"/>
                    <a:gd name="T54" fmla="*/ 289 w 401"/>
                    <a:gd name="T55" fmla="*/ 394 h 490"/>
                    <a:gd name="T56" fmla="*/ 291 w 401"/>
                    <a:gd name="T57" fmla="*/ 393 h 490"/>
                    <a:gd name="T58" fmla="*/ 395 w 401"/>
                    <a:gd name="T59" fmla="*/ 326 h 490"/>
                    <a:gd name="T60" fmla="*/ 401 w 401"/>
                    <a:gd name="T61" fmla="*/ 322 h 490"/>
                    <a:gd name="T62" fmla="*/ 396 w 401"/>
                    <a:gd name="T63" fmla="*/ 318 h 49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1"/>
                    <a:gd name="T97" fmla="*/ 0 h 490"/>
                    <a:gd name="T98" fmla="*/ 401 w 401"/>
                    <a:gd name="T99" fmla="*/ 490 h 49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1" h="490">
                      <a:moveTo>
                        <a:pt x="396" y="318"/>
                      </a:moveTo>
                      <a:lnTo>
                        <a:pt x="283" y="197"/>
                      </a:lnTo>
                      <a:lnTo>
                        <a:pt x="256" y="40"/>
                      </a:lnTo>
                      <a:lnTo>
                        <a:pt x="256" y="38"/>
                      </a:lnTo>
                      <a:lnTo>
                        <a:pt x="253" y="37"/>
                      </a:lnTo>
                      <a:lnTo>
                        <a:pt x="191" y="2"/>
                      </a:lnTo>
                      <a:lnTo>
                        <a:pt x="188" y="0"/>
                      </a:lnTo>
                      <a:lnTo>
                        <a:pt x="185" y="2"/>
                      </a:lnTo>
                      <a:lnTo>
                        <a:pt x="160" y="22"/>
                      </a:lnTo>
                      <a:lnTo>
                        <a:pt x="126" y="8"/>
                      </a:lnTo>
                      <a:lnTo>
                        <a:pt x="122" y="7"/>
                      </a:lnTo>
                      <a:lnTo>
                        <a:pt x="120" y="10"/>
                      </a:lnTo>
                      <a:lnTo>
                        <a:pt x="58" y="91"/>
                      </a:lnTo>
                      <a:lnTo>
                        <a:pt x="57" y="92"/>
                      </a:lnTo>
                      <a:lnTo>
                        <a:pt x="57" y="93"/>
                      </a:lnTo>
                      <a:lnTo>
                        <a:pt x="42" y="206"/>
                      </a:lnTo>
                      <a:lnTo>
                        <a:pt x="6" y="216"/>
                      </a:lnTo>
                      <a:lnTo>
                        <a:pt x="0" y="217"/>
                      </a:lnTo>
                      <a:lnTo>
                        <a:pt x="1" y="223"/>
                      </a:lnTo>
                      <a:lnTo>
                        <a:pt x="81" y="485"/>
                      </a:lnTo>
                      <a:lnTo>
                        <a:pt x="83" y="490"/>
                      </a:lnTo>
                      <a:lnTo>
                        <a:pt x="89" y="488"/>
                      </a:lnTo>
                      <a:lnTo>
                        <a:pt x="232" y="426"/>
                      </a:lnTo>
                      <a:lnTo>
                        <a:pt x="234" y="426"/>
                      </a:lnTo>
                      <a:lnTo>
                        <a:pt x="235" y="424"/>
                      </a:lnTo>
                      <a:lnTo>
                        <a:pt x="250" y="387"/>
                      </a:lnTo>
                      <a:lnTo>
                        <a:pt x="287" y="394"/>
                      </a:lnTo>
                      <a:lnTo>
                        <a:pt x="289" y="394"/>
                      </a:lnTo>
                      <a:lnTo>
                        <a:pt x="291" y="393"/>
                      </a:lnTo>
                      <a:lnTo>
                        <a:pt x="395" y="326"/>
                      </a:lnTo>
                      <a:lnTo>
                        <a:pt x="401" y="322"/>
                      </a:lnTo>
                      <a:lnTo>
                        <a:pt x="396" y="318"/>
                      </a:lnTo>
                      <a:close/>
                    </a:path>
                  </a:pathLst>
                </a:custGeom>
                <a:solidFill>
                  <a:srgbClr val="000000"/>
                </a:solidFill>
                <a:ln w="9525">
                  <a:solidFill>
                    <a:srgbClr val="6600CC"/>
                  </a:solidFill>
                  <a:round/>
                  <a:headEnd/>
                  <a:tailEnd/>
                </a:ln>
              </p:spPr>
              <p:txBody>
                <a:bodyPr/>
                <a:lstStyle/>
                <a:p>
                  <a:endParaRPr lang="en-US" dirty="0"/>
                </a:p>
              </p:txBody>
            </p:sp>
            <p:sp>
              <p:nvSpPr>
                <p:cNvPr id="18915" name="Freeform 29"/>
                <p:cNvSpPr>
                  <a:spLocks/>
                </p:cNvSpPr>
                <p:nvPr/>
              </p:nvSpPr>
              <p:spPr bwMode="auto">
                <a:xfrm>
                  <a:off x="4946" y="840"/>
                  <a:ext cx="370" cy="462"/>
                </a:xfrm>
                <a:custGeom>
                  <a:avLst/>
                  <a:gdLst>
                    <a:gd name="T0" fmla="*/ 273 w 370"/>
                    <a:gd name="T1" fmla="*/ 368 h 462"/>
                    <a:gd name="T2" fmla="*/ 234 w 370"/>
                    <a:gd name="T3" fmla="*/ 361 h 462"/>
                    <a:gd name="T4" fmla="*/ 229 w 370"/>
                    <a:gd name="T5" fmla="*/ 361 h 462"/>
                    <a:gd name="T6" fmla="*/ 228 w 370"/>
                    <a:gd name="T7" fmla="*/ 365 h 462"/>
                    <a:gd name="T8" fmla="*/ 212 w 370"/>
                    <a:gd name="T9" fmla="*/ 403 h 462"/>
                    <a:gd name="T10" fmla="*/ 76 w 370"/>
                    <a:gd name="T11" fmla="*/ 462 h 462"/>
                    <a:gd name="T12" fmla="*/ 0 w 370"/>
                    <a:gd name="T13" fmla="*/ 212 h 462"/>
                    <a:gd name="T14" fmla="*/ 33 w 370"/>
                    <a:gd name="T15" fmla="*/ 202 h 462"/>
                    <a:gd name="T16" fmla="*/ 37 w 370"/>
                    <a:gd name="T17" fmla="*/ 201 h 462"/>
                    <a:gd name="T18" fmla="*/ 38 w 370"/>
                    <a:gd name="T19" fmla="*/ 198 h 462"/>
                    <a:gd name="T20" fmla="*/ 54 w 370"/>
                    <a:gd name="T21" fmla="*/ 83 h 462"/>
                    <a:gd name="T22" fmla="*/ 112 w 370"/>
                    <a:gd name="T23" fmla="*/ 6 h 462"/>
                    <a:gd name="T24" fmla="*/ 145 w 370"/>
                    <a:gd name="T25" fmla="*/ 20 h 462"/>
                    <a:gd name="T26" fmla="*/ 148 w 370"/>
                    <a:gd name="T27" fmla="*/ 21 h 462"/>
                    <a:gd name="T28" fmla="*/ 151 w 370"/>
                    <a:gd name="T29" fmla="*/ 19 h 462"/>
                    <a:gd name="T30" fmla="*/ 175 w 370"/>
                    <a:gd name="T31" fmla="*/ 0 h 462"/>
                    <a:gd name="T32" fmla="*/ 231 w 370"/>
                    <a:gd name="T33" fmla="*/ 31 h 462"/>
                    <a:gd name="T34" fmla="*/ 258 w 370"/>
                    <a:gd name="T35" fmla="*/ 186 h 462"/>
                    <a:gd name="T36" fmla="*/ 259 w 370"/>
                    <a:gd name="T37" fmla="*/ 188 h 462"/>
                    <a:gd name="T38" fmla="*/ 260 w 370"/>
                    <a:gd name="T39" fmla="*/ 190 h 462"/>
                    <a:gd name="T40" fmla="*/ 370 w 370"/>
                    <a:gd name="T41" fmla="*/ 306 h 462"/>
                    <a:gd name="T42" fmla="*/ 273 w 370"/>
                    <a:gd name="T43" fmla="*/ 368 h 46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70"/>
                    <a:gd name="T67" fmla="*/ 0 h 462"/>
                    <a:gd name="T68" fmla="*/ 370 w 370"/>
                    <a:gd name="T69" fmla="*/ 462 h 46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70" h="462">
                      <a:moveTo>
                        <a:pt x="273" y="368"/>
                      </a:moveTo>
                      <a:lnTo>
                        <a:pt x="234" y="361"/>
                      </a:lnTo>
                      <a:lnTo>
                        <a:pt x="229" y="361"/>
                      </a:lnTo>
                      <a:lnTo>
                        <a:pt x="228" y="365"/>
                      </a:lnTo>
                      <a:lnTo>
                        <a:pt x="212" y="403"/>
                      </a:lnTo>
                      <a:lnTo>
                        <a:pt x="76" y="462"/>
                      </a:lnTo>
                      <a:lnTo>
                        <a:pt x="0" y="212"/>
                      </a:lnTo>
                      <a:lnTo>
                        <a:pt x="33" y="202"/>
                      </a:lnTo>
                      <a:lnTo>
                        <a:pt x="37" y="201"/>
                      </a:lnTo>
                      <a:lnTo>
                        <a:pt x="38" y="198"/>
                      </a:lnTo>
                      <a:lnTo>
                        <a:pt x="54" y="83"/>
                      </a:lnTo>
                      <a:lnTo>
                        <a:pt x="112" y="6"/>
                      </a:lnTo>
                      <a:lnTo>
                        <a:pt x="145" y="20"/>
                      </a:lnTo>
                      <a:lnTo>
                        <a:pt x="148" y="21"/>
                      </a:lnTo>
                      <a:lnTo>
                        <a:pt x="151" y="19"/>
                      </a:lnTo>
                      <a:lnTo>
                        <a:pt x="175" y="0"/>
                      </a:lnTo>
                      <a:lnTo>
                        <a:pt x="231" y="31"/>
                      </a:lnTo>
                      <a:lnTo>
                        <a:pt x="258" y="186"/>
                      </a:lnTo>
                      <a:lnTo>
                        <a:pt x="259" y="188"/>
                      </a:lnTo>
                      <a:lnTo>
                        <a:pt x="260" y="190"/>
                      </a:lnTo>
                      <a:lnTo>
                        <a:pt x="370" y="306"/>
                      </a:lnTo>
                      <a:lnTo>
                        <a:pt x="273" y="368"/>
                      </a:lnTo>
                      <a:close/>
                    </a:path>
                  </a:pathLst>
                </a:custGeom>
                <a:solidFill>
                  <a:srgbClr val="FFFFFF"/>
                </a:solidFill>
                <a:ln w="9525">
                  <a:solidFill>
                    <a:srgbClr val="6600CC"/>
                  </a:solidFill>
                  <a:round/>
                  <a:headEnd/>
                  <a:tailEnd/>
                </a:ln>
              </p:spPr>
              <p:txBody>
                <a:bodyPr/>
                <a:lstStyle/>
                <a:p>
                  <a:endParaRPr lang="en-US" dirty="0"/>
                </a:p>
              </p:txBody>
            </p:sp>
            <p:sp>
              <p:nvSpPr>
                <p:cNvPr id="18916" name="Freeform 30"/>
                <p:cNvSpPr>
                  <a:spLocks/>
                </p:cNvSpPr>
                <p:nvPr/>
              </p:nvSpPr>
              <p:spPr bwMode="auto">
                <a:xfrm>
                  <a:off x="5039" y="1077"/>
                  <a:ext cx="46" cy="49"/>
                </a:xfrm>
                <a:custGeom>
                  <a:avLst/>
                  <a:gdLst>
                    <a:gd name="T0" fmla="*/ 20 w 46"/>
                    <a:gd name="T1" fmla="*/ 49 h 49"/>
                    <a:gd name="T2" fmla="*/ 7 w 46"/>
                    <a:gd name="T3" fmla="*/ 9 h 49"/>
                    <a:gd name="T4" fmla="*/ 7 w 46"/>
                    <a:gd name="T5" fmla="*/ 49 h 49"/>
                    <a:gd name="T6" fmla="*/ 0 w 46"/>
                    <a:gd name="T7" fmla="*/ 49 h 49"/>
                    <a:gd name="T8" fmla="*/ 0 w 46"/>
                    <a:gd name="T9" fmla="*/ 0 h 49"/>
                    <a:gd name="T10" fmla="*/ 9 w 46"/>
                    <a:gd name="T11" fmla="*/ 0 h 49"/>
                    <a:gd name="T12" fmla="*/ 23 w 46"/>
                    <a:gd name="T13" fmla="*/ 41 h 49"/>
                    <a:gd name="T14" fmla="*/ 37 w 46"/>
                    <a:gd name="T15" fmla="*/ 0 h 49"/>
                    <a:gd name="T16" fmla="*/ 46 w 46"/>
                    <a:gd name="T17" fmla="*/ 0 h 49"/>
                    <a:gd name="T18" fmla="*/ 46 w 46"/>
                    <a:gd name="T19" fmla="*/ 49 h 49"/>
                    <a:gd name="T20" fmla="*/ 39 w 46"/>
                    <a:gd name="T21" fmla="*/ 49 h 49"/>
                    <a:gd name="T22" fmla="*/ 39 w 46"/>
                    <a:gd name="T23" fmla="*/ 9 h 49"/>
                    <a:gd name="T24" fmla="*/ 27 w 46"/>
                    <a:gd name="T25" fmla="*/ 49 h 49"/>
                    <a:gd name="T26" fmla="*/ 20 w 46"/>
                    <a:gd name="T27" fmla="*/ 49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49"/>
                    <a:gd name="T44" fmla="*/ 46 w 46"/>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49">
                      <a:moveTo>
                        <a:pt x="20" y="49"/>
                      </a:moveTo>
                      <a:lnTo>
                        <a:pt x="7" y="9"/>
                      </a:lnTo>
                      <a:lnTo>
                        <a:pt x="7" y="49"/>
                      </a:lnTo>
                      <a:lnTo>
                        <a:pt x="0" y="49"/>
                      </a:lnTo>
                      <a:lnTo>
                        <a:pt x="0" y="0"/>
                      </a:lnTo>
                      <a:lnTo>
                        <a:pt x="9" y="0"/>
                      </a:lnTo>
                      <a:lnTo>
                        <a:pt x="23" y="41"/>
                      </a:lnTo>
                      <a:lnTo>
                        <a:pt x="37" y="0"/>
                      </a:lnTo>
                      <a:lnTo>
                        <a:pt x="46" y="0"/>
                      </a:lnTo>
                      <a:lnTo>
                        <a:pt x="46" y="49"/>
                      </a:lnTo>
                      <a:lnTo>
                        <a:pt x="39" y="49"/>
                      </a:lnTo>
                      <a:lnTo>
                        <a:pt x="39" y="9"/>
                      </a:lnTo>
                      <a:lnTo>
                        <a:pt x="27" y="49"/>
                      </a:lnTo>
                      <a:lnTo>
                        <a:pt x="20" y="49"/>
                      </a:lnTo>
                      <a:close/>
                    </a:path>
                  </a:pathLst>
                </a:custGeom>
                <a:solidFill>
                  <a:srgbClr val="000000"/>
                </a:solidFill>
                <a:ln w="9525">
                  <a:solidFill>
                    <a:srgbClr val="6600CC"/>
                  </a:solidFill>
                  <a:round/>
                  <a:headEnd/>
                  <a:tailEnd/>
                </a:ln>
              </p:spPr>
              <p:txBody>
                <a:bodyPr/>
                <a:lstStyle/>
                <a:p>
                  <a:endParaRPr lang="en-US" dirty="0"/>
                </a:p>
              </p:txBody>
            </p:sp>
            <p:sp>
              <p:nvSpPr>
                <p:cNvPr id="18917" name="Freeform 31"/>
                <p:cNvSpPr>
                  <a:spLocks noEditPoints="1"/>
                </p:cNvSpPr>
                <p:nvPr/>
              </p:nvSpPr>
              <p:spPr bwMode="auto">
                <a:xfrm>
                  <a:off x="5091" y="1090"/>
                  <a:ext cx="33" cy="38"/>
                </a:xfrm>
                <a:custGeom>
                  <a:avLst/>
                  <a:gdLst>
                    <a:gd name="T0" fmla="*/ 30 w 33"/>
                    <a:gd name="T1" fmla="*/ 32 h 38"/>
                    <a:gd name="T2" fmla="*/ 31 w 33"/>
                    <a:gd name="T3" fmla="*/ 33 h 38"/>
                    <a:gd name="T4" fmla="*/ 32 w 33"/>
                    <a:gd name="T5" fmla="*/ 33 h 38"/>
                    <a:gd name="T6" fmla="*/ 33 w 33"/>
                    <a:gd name="T7" fmla="*/ 33 h 38"/>
                    <a:gd name="T8" fmla="*/ 33 w 33"/>
                    <a:gd name="T9" fmla="*/ 36 h 38"/>
                    <a:gd name="T10" fmla="*/ 31 w 33"/>
                    <a:gd name="T11" fmla="*/ 38 h 38"/>
                    <a:gd name="T12" fmla="*/ 29 w 33"/>
                    <a:gd name="T13" fmla="*/ 38 h 38"/>
                    <a:gd name="T14" fmla="*/ 25 w 33"/>
                    <a:gd name="T15" fmla="*/ 35 h 38"/>
                    <a:gd name="T16" fmla="*/ 24 w 33"/>
                    <a:gd name="T17" fmla="*/ 32 h 38"/>
                    <a:gd name="T18" fmla="*/ 18 w 33"/>
                    <a:gd name="T19" fmla="*/ 35 h 38"/>
                    <a:gd name="T20" fmla="*/ 13 w 33"/>
                    <a:gd name="T21" fmla="*/ 38 h 38"/>
                    <a:gd name="T22" fmla="*/ 3 w 33"/>
                    <a:gd name="T23" fmla="*/ 34 h 38"/>
                    <a:gd name="T24" fmla="*/ 0 w 33"/>
                    <a:gd name="T25" fmla="*/ 26 h 38"/>
                    <a:gd name="T26" fmla="*/ 3 w 33"/>
                    <a:gd name="T27" fmla="*/ 19 h 38"/>
                    <a:gd name="T28" fmla="*/ 8 w 33"/>
                    <a:gd name="T29" fmla="*/ 17 h 38"/>
                    <a:gd name="T30" fmla="*/ 15 w 33"/>
                    <a:gd name="T31" fmla="*/ 16 h 38"/>
                    <a:gd name="T32" fmla="*/ 21 w 33"/>
                    <a:gd name="T33" fmla="*/ 16 h 38"/>
                    <a:gd name="T34" fmla="*/ 23 w 33"/>
                    <a:gd name="T35" fmla="*/ 15 h 38"/>
                    <a:gd name="T36" fmla="*/ 24 w 33"/>
                    <a:gd name="T37" fmla="*/ 12 h 38"/>
                    <a:gd name="T38" fmla="*/ 23 w 33"/>
                    <a:gd name="T39" fmla="*/ 6 h 38"/>
                    <a:gd name="T40" fmla="*/ 17 w 33"/>
                    <a:gd name="T41" fmla="*/ 4 h 38"/>
                    <a:gd name="T42" fmla="*/ 12 w 33"/>
                    <a:gd name="T43" fmla="*/ 5 h 38"/>
                    <a:gd name="T44" fmla="*/ 8 w 33"/>
                    <a:gd name="T45" fmla="*/ 10 h 38"/>
                    <a:gd name="T46" fmla="*/ 2 w 33"/>
                    <a:gd name="T47" fmla="*/ 11 h 38"/>
                    <a:gd name="T48" fmla="*/ 2 w 33"/>
                    <a:gd name="T49" fmla="*/ 6 h 38"/>
                    <a:gd name="T50" fmla="*/ 6 w 33"/>
                    <a:gd name="T51" fmla="*/ 3 h 38"/>
                    <a:gd name="T52" fmla="*/ 10 w 33"/>
                    <a:gd name="T53" fmla="*/ 1 h 38"/>
                    <a:gd name="T54" fmla="*/ 14 w 33"/>
                    <a:gd name="T55" fmla="*/ 0 h 38"/>
                    <a:gd name="T56" fmla="*/ 17 w 33"/>
                    <a:gd name="T57" fmla="*/ 0 h 38"/>
                    <a:gd name="T58" fmla="*/ 21 w 33"/>
                    <a:gd name="T59" fmla="*/ 0 h 38"/>
                    <a:gd name="T60" fmla="*/ 25 w 33"/>
                    <a:gd name="T61" fmla="*/ 1 h 38"/>
                    <a:gd name="T62" fmla="*/ 29 w 33"/>
                    <a:gd name="T63" fmla="*/ 4 h 38"/>
                    <a:gd name="T64" fmla="*/ 30 w 33"/>
                    <a:gd name="T65" fmla="*/ 31 h 38"/>
                    <a:gd name="T66" fmla="*/ 21 w 33"/>
                    <a:gd name="T67" fmla="*/ 20 h 38"/>
                    <a:gd name="T68" fmla="*/ 13 w 33"/>
                    <a:gd name="T69" fmla="*/ 20 h 38"/>
                    <a:gd name="T70" fmla="*/ 9 w 33"/>
                    <a:gd name="T71" fmla="*/ 23 h 38"/>
                    <a:gd name="T72" fmla="*/ 7 w 33"/>
                    <a:gd name="T73" fmla="*/ 25 h 38"/>
                    <a:gd name="T74" fmla="*/ 7 w 33"/>
                    <a:gd name="T75" fmla="*/ 30 h 38"/>
                    <a:gd name="T76" fmla="*/ 10 w 33"/>
                    <a:gd name="T77" fmla="*/ 33 h 38"/>
                    <a:gd name="T78" fmla="*/ 17 w 33"/>
                    <a:gd name="T79" fmla="*/ 32 h 38"/>
                    <a:gd name="T80" fmla="*/ 23 w 33"/>
                    <a:gd name="T81" fmla="*/ 27 h 38"/>
                    <a:gd name="T82" fmla="*/ 24 w 33"/>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30" y="31"/>
                      </a:moveTo>
                      <a:lnTo>
                        <a:pt x="30" y="32"/>
                      </a:lnTo>
                      <a:lnTo>
                        <a:pt x="31" y="32"/>
                      </a:lnTo>
                      <a:lnTo>
                        <a:pt x="31" y="33"/>
                      </a:lnTo>
                      <a:lnTo>
                        <a:pt x="32" y="33"/>
                      </a:lnTo>
                      <a:lnTo>
                        <a:pt x="33" y="33"/>
                      </a:lnTo>
                      <a:lnTo>
                        <a:pt x="33" y="32"/>
                      </a:lnTo>
                      <a:lnTo>
                        <a:pt x="33" y="36"/>
                      </a:lnTo>
                      <a:lnTo>
                        <a:pt x="32" y="38"/>
                      </a:lnTo>
                      <a:lnTo>
                        <a:pt x="31" y="38"/>
                      </a:lnTo>
                      <a:lnTo>
                        <a:pt x="30" y="38"/>
                      </a:lnTo>
                      <a:lnTo>
                        <a:pt x="29" y="38"/>
                      </a:lnTo>
                      <a:lnTo>
                        <a:pt x="28" y="36"/>
                      </a:lnTo>
                      <a:lnTo>
                        <a:pt x="25" y="35"/>
                      </a:lnTo>
                      <a:lnTo>
                        <a:pt x="24" y="34"/>
                      </a:lnTo>
                      <a:lnTo>
                        <a:pt x="24" y="32"/>
                      </a:lnTo>
                      <a:lnTo>
                        <a:pt x="22" y="34"/>
                      </a:lnTo>
                      <a:lnTo>
                        <a:pt x="18" y="35"/>
                      </a:lnTo>
                      <a:lnTo>
                        <a:pt x="16" y="36"/>
                      </a:lnTo>
                      <a:lnTo>
                        <a:pt x="13" y="38"/>
                      </a:lnTo>
                      <a:lnTo>
                        <a:pt x="7" y="36"/>
                      </a:lnTo>
                      <a:lnTo>
                        <a:pt x="3" y="34"/>
                      </a:lnTo>
                      <a:lnTo>
                        <a:pt x="1" y="31"/>
                      </a:lnTo>
                      <a:lnTo>
                        <a:pt x="0" y="26"/>
                      </a:lnTo>
                      <a:lnTo>
                        <a:pt x="1" y="23"/>
                      </a:lnTo>
                      <a:lnTo>
                        <a:pt x="3" y="19"/>
                      </a:lnTo>
                      <a:lnTo>
                        <a:pt x="6" y="18"/>
                      </a:lnTo>
                      <a:lnTo>
                        <a:pt x="8" y="17"/>
                      </a:lnTo>
                      <a:lnTo>
                        <a:pt x="12" y="16"/>
                      </a:lnTo>
                      <a:lnTo>
                        <a:pt x="15" y="16"/>
                      </a:lnTo>
                      <a:lnTo>
                        <a:pt x="18" y="16"/>
                      </a:lnTo>
                      <a:lnTo>
                        <a:pt x="21" y="16"/>
                      </a:lnTo>
                      <a:lnTo>
                        <a:pt x="22" y="15"/>
                      </a:lnTo>
                      <a:lnTo>
                        <a:pt x="23" y="15"/>
                      </a:lnTo>
                      <a:lnTo>
                        <a:pt x="24" y="13"/>
                      </a:lnTo>
                      <a:lnTo>
                        <a:pt x="24" y="12"/>
                      </a:lnTo>
                      <a:lnTo>
                        <a:pt x="24" y="9"/>
                      </a:lnTo>
                      <a:lnTo>
                        <a:pt x="23" y="6"/>
                      </a:lnTo>
                      <a:lnTo>
                        <a:pt x="21" y="5"/>
                      </a:lnTo>
                      <a:lnTo>
                        <a:pt x="17" y="4"/>
                      </a:lnTo>
                      <a:lnTo>
                        <a:pt x="15" y="4"/>
                      </a:lnTo>
                      <a:lnTo>
                        <a:pt x="12" y="5"/>
                      </a:lnTo>
                      <a:lnTo>
                        <a:pt x="9" y="8"/>
                      </a:lnTo>
                      <a:lnTo>
                        <a:pt x="8" y="10"/>
                      </a:lnTo>
                      <a:lnTo>
                        <a:pt x="7" y="11"/>
                      </a:lnTo>
                      <a:lnTo>
                        <a:pt x="2" y="11"/>
                      </a:lnTo>
                      <a:lnTo>
                        <a:pt x="2" y="8"/>
                      </a:lnTo>
                      <a:lnTo>
                        <a:pt x="2" y="6"/>
                      </a:lnTo>
                      <a:lnTo>
                        <a:pt x="3" y="4"/>
                      </a:lnTo>
                      <a:lnTo>
                        <a:pt x="6" y="3"/>
                      </a:lnTo>
                      <a:lnTo>
                        <a:pt x="8" y="1"/>
                      </a:lnTo>
                      <a:lnTo>
                        <a:pt x="10" y="1"/>
                      </a:lnTo>
                      <a:lnTo>
                        <a:pt x="12" y="0"/>
                      </a:lnTo>
                      <a:lnTo>
                        <a:pt x="14" y="0"/>
                      </a:lnTo>
                      <a:lnTo>
                        <a:pt x="15" y="0"/>
                      </a:lnTo>
                      <a:lnTo>
                        <a:pt x="17" y="0"/>
                      </a:lnTo>
                      <a:lnTo>
                        <a:pt x="18" y="0"/>
                      </a:lnTo>
                      <a:lnTo>
                        <a:pt x="21" y="0"/>
                      </a:lnTo>
                      <a:lnTo>
                        <a:pt x="22" y="1"/>
                      </a:lnTo>
                      <a:lnTo>
                        <a:pt x="25" y="1"/>
                      </a:lnTo>
                      <a:lnTo>
                        <a:pt x="28" y="2"/>
                      </a:lnTo>
                      <a:lnTo>
                        <a:pt x="29" y="4"/>
                      </a:lnTo>
                      <a:lnTo>
                        <a:pt x="30" y="6"/>
                      </a:lnTo>
                      <a:lnTo>
                        <a:pt x="30" y="31"/>
                      </a:lnTo>
                      <a:close/>
                      <a:moveTo>
                        <a:pt x="24" y="19"/>
                      </a:moveTo>
                      <a:lnTo>
                        <a:pt x="21" y="20"/>
                      </a:lnTo>
                      <a:lnTo>
                        <a:pt x="16" y="20"/>
                      </a:lnTo>
                      <a:lnTo>
                        <a:pt x="13" y="20"/>
                      </a:lnTo>
                      <a:lnTo>
                        <a:pt x="9" y="21"/>
                      </a:lnTo>
                      <a:lnTo>
                        <a:pt x="9" y="23"/>
                      </a:lnTo>
                      <a:lnTo>
                        <a:pt x="8" y="24"/>
                      </a:lnTo>
                      <a:lnTo>
                        <a:pt x="7" y="25"/>
                      </a:lnTo>
                      <a:lnTo>
                        <a:pt x="6" y="26"/>
                      </a:lnTo>
                      <a:lnTo>
                        <a:pt x="7" y="30"/>
                      </a:lnTo>
                      <a:lnTo>
                        <a:pt x="8" y="31"/>
                      </a:lnTo>
                      <a:lnTo>
                        <a:pt x="10" y="33"/>
                      </a:lnTo>
                      <a:lnTo>
                        <a:pt x="13" y="33"/>
                      </a:lnTo>
                      <a:lnTo>
                        <a:pt x="17" y="32"/>
                      </a:lnTo>
                      <a:lnTo>
                        <a:pt x="21" y="30"/>
                      </a:lnTo>
                      <a:lnTo>
                        <a:pt x="23" y="27"/>
                      </a:lnTo>
                      <a:lnTo>
                        <a:pt x="24" y="26"/>
                      </a:lnTo>
                      <a:lnTo>
                        <a:pt x="24" y="19"/>
                      </a:lnTo>
                      <a:close/>
                    </a:path>
                  </a:pathLst>
                </a:custGeom>
                <a:solidFill>
                  <a:srgbClr val="000000"/>
                </a:solidFill>
                <a:ln w="9525">
                  <a:solidFill>
                    <a:srgbClr val="6600CC"/>
                  </a:solidFill>
                  <a:round/>
                  <a:headEnd/>
                  <a:tailEnd/>
                </a:ln>
              </p:spPr>
              <p:txBody>
                <a:bodyPr/>
                <a:lstStyle/>
                <a:p>
                  <a:endParaRPr lang="en-US" dirty="0"/>
                </a:p>
              </p:txBody>
            </p:sp>
            <p:sp>
              <p:nvSpPr>
                <p:cNvPr id="18918" name="Freeform 32"/>
                <p:cNvSpPr>
                  <a:spLocks noEditPoints="1"/>
                </p:cNvSpPr>
                <p:nvPr/>
              </p:nvSpPr>
              <p:spPr bwMode="auto">
                <a:xfrm>
                  <a:off x="5129" y="1077"/>
                  <a:ext cx="6" cy="49"/>
                </a:xfrm>
                <a:custGeom>
                  <a:avLst/>
                  <a:gdLst>
                    <a:gd name="T0" fmla="*/ 6 w 6"/>
                    <a:gd name="T1" fmla="*/ 49 h 49"/>
                    <a:gd name="T2" fmla="*/ 0 w 6"/>
                    <a:gd name="T3" fmla="*/ 49 h 49"/>
                    <a:gd name="T4" fmla="*/ 0 w 6"/>
                    <a:gd name="T5" fmla="*/ 14 h 49"/>
                    <a:gd name="T6" fmla="*/ 6 w 6"/>
                    <a:gd name="T7" fmla="*/ 14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9"/>
                    <a:gd name="T32" fmla="*/ 6 w 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9">
                      <a:moveTo>
                        <a:pt x="6" y="49"/>
                      </a:moveTo>
                      <a:lnTo>
                        <a:pt x="0" y="49"/>
                      </a:lnTo>
                      <a:lnTo>
                        <a:pt x="0" y="14"/>
                      </a:lnTo>
                      <a:lnTo>
                        <a:pt x="6" y="14"/>
                      </a:lnTo>
                      <a:lnTo>
                        <a:pt x="6" y="49"/>
                      </a:lnTo>
                      <a:close/>
                      <a:moveTo>
                        <a:pt x="6" y="7"/>
                      </a:moveTo>
                      <a:lnTo>
                        <a:pt x="0" y="7"/>
                      </a:lnTo>
                      <a:lnTo>
                        <a:pt x="0" y="0"/>
                      </a:lnTo>
                      <a:lnTo>
                        <a:pt x="6" y="0"/>
                      </a:lnTo>
                      <a:lnTo>
                        <a:pt x="6" y="7"/>
                      </a:lnTo>
                      <a:close/>
                    </a:path>
                  </a:pathLst>
                </a:custGeom>
                <a:solidFill>
                  <a:srgbClr val="000000"/>
                </a:solidFill>
                <a:ln w="9525">
                  <a:solidFill>
                    <a:srgbClr val="6600CC"/>
                  </a:solidFill>
                  <a:round/>
                  <a:headEnd/>
                  <a:tailEnd/>
                </a:ln>
              </p:spPr>
              <p:txBody>
                <a:bodyPr/>
                <a:lstStyle/>
                <a:p>
                  <a:endParaRPr lang="en-US" dirty="0"/>
                </a:p>
              </p:txBody>
            </p:sp>
            <p:sp>
              <p:nvSpPr>
                <p:cNvPr id="18919" name="Freeform 33"/>
                <p:cNvSpPr>
                  <a:spLocks/>
                </p:cNvSpPr>
                <p:nvPr/>
              </p:nvSpPr>
              <p:spPr bwMode="auto">
                <a:xfrm>
                  <a:off x="5143" y="1090"/>
                  <a:ext cx="27" cy="36"/>
                </a:xfrm>
                <a:custGeom>
                  <a:avLst/>
                  <a:gdLst>
                    <a:gd name="T0" fmla="*/ 6 w 27"/>
                    <a:gd name="T1" fmla="*/ 1 h 36"/>
                    <a:gd name="T2" fmla="*/ 6 w 27"/>
                    <a:gd name="T3" fmla="*/ 5 h 36"/>
                    <a:gd name="T4" fmla="*/ 6 w 27"/>
                    <a:gd name="T5" fmla="*/ 5 h 36"/>
                    <a:gd name="T6" fmla="*/ 7 w 27"/>
                    <a:gd name="T7" fmla="*/ 4 h 36"/>
                    <a:gd name="T8" fmla="*/ 8 w 27"/>
                    <a:gd name="T9" fmla="*/ 3 h 36"/>
                    <a:gd name="T10" fmla="*/ 9 w 27"/>
                    <a:gd name="T11" fmla="*/ 2 h 36"/>
                    <a:gd name="T12" fmla="*/ 10 w 27"/>
                    <a:gd name="T13" fmla="*/ 1 h 36"/>
                    <a:gd name="T14" fmla="*/ 11 w 27"/>
                    <a:gd name="T15" fmla="*/ 0 h 36"/>
                    <a:gd name="T16" fmla="*/ 13 w 27"/>
                    <a:gd name="T17" fmla="*/ 0 h 36"/>
                    <a:gd name="T18" fmla="*/ 15 w 27"/>
                    <a:gd name="T19" fmla="*/ 0 h 36"/>
                    <a:gd name="T20" fmla="*/ 17 w 27"/>
                    <a:gd name="T21" fmla="*/ 0 h 36"/>
                    <a:gd name="T22" fmla="*/ 18 w 27"/>
                    <a:gd name="T23" fmla="*/ 0 h 36"/>
                    <a:gd name="T24" fmla="*/ 21 w 27"/>
                    <a:gd name="T25" fmla="*/ 0 h 36"/>
                    <a:gd name="T26" fmla="*/ 22 w 27"/>
                    <a:gd name="T27" fmla="*/ 1 h 36"/>
                    <a:gd name="T28" fmla="*/ 23 w 27"/>
                    <a:gd name="T29" fmla="*/ 1 h 36"/>
                    <a:gd name="T30" fmla="*/ 24 w 27"/>
                    <a:gd name="T31" fmla="*/ 2 h 36"/>
                    <a:gd name="T32" fmla="*/ 25 w 27"/>
                    <a:gd name="T33" fmla="*/ 3 h 36"/>
                    <a:gd name="T34" fmla="*/ 27 w 27"/>
                    <a:gd name="T35" fmla="*/ 5 h 36"/>
                    <a:gd name="T36" fmla="*/ 27 w 27"/>
                    <a:gd name="T37" fmla="*/ 9 h 36"/>
                    <a:gd name="T38" fmla="*/ 27 w 27"/>
                    <a:gd name="T39" fmla="*/ 36 h 36"/>
                    <a:gd name="T40" fmla="*/ 23 w 27"/>
                    <a:gd name="T41" fmla="*/ 36 h 36"/>
                    <a:gd name="T42" fmla="*/ 23 w 27"/>
                    <a:gd name="T43" fmla="*/ 11 h 36"/>
                    <a:gd name="T44" fmla="*/ 22 w 27"/>
                    <a:gd name="T45" fmla="*/ 8 h 36"/>
                    <a:gd name="T46" fmla="*/ 21 w 27"/>
                    <a:gd name="T47" fmla="*/ 5 h 36"/>
                    <a:gd name="T48" fmla="*/ 18 w 27"/>
                    <a:gd name="T49" fmla="*/ 4 h 36"/>
                    <a:gd name="T50" fmla="*/ 15 w 27"/>
                    <a:gd name="T51" fmla="*/ 4 h 36"/>
                    <a:gd name="T52" fmla="*/ 11 w 27"/>
                    <a:gd name="T53" fmla="*/ 5 h 36"/>
                    <a:gd name="T54" fmla="*/ 9 w 27"/>
                    <a:gd name="T55" fmla="*/ 6 h 36"/>
                    <a:gd name="T56" fmla="*/ 7 w 27"/>
                    <a:gd name="T57" fmla="*/ 11 h 36"/>
                    <a:gd name="T58" fmla="*/ 6 w 27"/>
                    <a:gd name="T59" fmla="*/ 17 h 36"/>
                    <a:gd name="T60" fmla="*/ 6 w 27"/>
                    <a:gd name="T61" fmla="*/ 36 h 36"/>
                    <a:gd name="T62" fmla="*/ 0 w 27"/>
                    <a:gd name="T63" fmla="*/ 36 h 36"/>
                    <a:gd name="T64" fmla="*/ 0 w 27"/>
                    <a:gd name="T65" fmla="*/ 1 h 36"/>
                    <a:gd name="T66" fmla="*/ 6 w 27"/>
                    <a:gd name="T67" fmla="*/ 1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36"/>
                    <a:gd name="T104" fmla="*/ 27 w 27"/>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36">
                      <a:moveTo>
                        <a:pt x="6" y="1"/>
                      </a:moveTo>
                      <a:lnTo>
                        <a:pt x="6" y="5"/>
                      </a:lnTo>
                      <a:lnTo>
                        <a:pt x="7" y="4"/>
                      </a:lnTo>
                      <a:lnTo>
                        <a:pt x="8" y="3"/>
                      </a:lnTo>
                      <a:lnTo>
                        <a:pt x="9" y="2"/>
                      </a:lnTo>
                      <a:lnTo>
                        <a:pt x="10" y="1"/>
                      </a:lnTo>
                      <a:lnTo>
                        <a:pt x="11" y="0"/>
                      </a:lnTo>
                      <a:lnTo>
                        <a:pt x="13" y="0"/>
                      </a:lnTo>
                      <a:lnTo>
                        <a:pt x="15" y="0"/>
                      </a:lnTo>
                      <a:lnTo>
                        <a:pt x="17" y="0"/>
                      </a:lnTo>
                      <a:lnTo>
                        <a:pt x="18" y="0"/>
                      </a:lnTo>
                      <a:lnTo>
                        <a:pt x="21" y="0"/>
                      </a:lnTo>
                      <a:lnTo>
                        <a:pt x="22" y="1"/>
                      </a:lnTo>
                      <a:lnTo>
                        <a:pt x="23" y="1"/>
                      </a:lnTo>
                      <a:lnTo>
                        <a:pt x="24" y="2"/>
                      </a:lnTo>
                      <a:lnTo>
                        <a:pt x="25" y="3"/>
                      </a:lnTo>
                      <a:lnTo>
                        <a:pt x="27" y="5"/>
                      </a:lnTo>
                      <a:lnTo>
                        <a:pt x="27" y="9"/>
                      </a:lnTo>
                      <a:lnTo>
                        <a:pt x="27" y="36"/>
                      </a:lnTo>
                      <a:lnTo>
                        <a:pt x="23" y="36"/>
                      </a:lnTo>
                      <a:lnTo>
                        <a:pt x="23" y="11"/>
                      </a:lnTo>
                      <a:lnTo>
                        <a:pt x="22" y="8"/>
                      </a:lnTo>
                      <a:lnTo>
                        <a:pt x="21" y="5"/>
                      </a:lnTo>
                      <a:lnTo>
                        <a:pt x="18" y="4"/>
                      </a:lnTo>
                      <a:lnTo>
                        <a:pt x="15" y="4"/>
                      </a:lnTo>
                      <a:lnTo>
                        <a:pt x="11" y="5"/>
                      </a:lnTo>
                      <a:lnTo>
                        <a:pt x="9" y="6"/>
                      </a:lnTo>
                      <a:lnTo>
                        <a:pt x="7" y="11"/>
                      </a:lnTo>
                      <a:lnTo>
                        <a:pt x="6" y="17"/>
                      </a:lnTo>
                      <a:lnTo>
                        <a:pt x="6" y="36"/>
                      </a:lnTo>
                      <a:lnTo>
                        <a:pt x="0" y="36"/>
                      </a:lnTo>
                      <a:lnTo>
                        <a:pt x="0" y="1"/>
                      </a:lnTo>
                      <a:lnTo>
                        <a:pt x="6" y="1"/>
                      </a:lnTo>
                      <a:close/>
                    </a:path>
                  </a:pathLst>
                </a:custGeom>
                <a:solidFill>
                  <a:srgbClr val="000000"/>
                </a:solidFill>
                <a:ln w="9525">
                  <a:solidFill>
                    <a:srgbClr val="6600CC"/>
                  </a:solidFill>
                  <a:round/>
                  <a:headEnd/>
                  <a:tailEnd/>
                </a:ln>
              </p:spPr>
              <p:txBody>
                <a:bodyPr/>
                <a:lstStyle/>
                <a:p>
                  <a:endParaRPr lang="en-US" dirty="0"/>
                </a:p>
              </p:txBody>
            </p:sp>
            <p:sp>
              <p:nvSpPr>
                <p:cNvPr id="18920" name="Freeform 34"/>
                <p:cNvSpPr>
                  <a:spLocks noEditPoints="1"/>
                </p:cNvSpPr>
                <p:nvPr/>
              </p:nvSpPr>
              <p:spPr bwMode="auto">
                <a:xfrm>
                  <a:off x="5177" y="1090"/>
                  <a:ext cx="31" cy="38"/>
                </a:xfrm>
                <a:custGeom>
                  <a:avLst/>
                  <a:gdLst>
                    <a:gd name="T0" fmla="*/ 6 w 31"/>
                    <a:gd name="T1" fmla="*/ 23 h 38"/>
                    <a:gd name="T2" fmla="*/ 7 w 31"/>
                    <a:gd name="T3" fmla="*/ 26 h 38"/>
                    <a:gd name="T4" fmla="*/ 10 w 31"/>
                    <a:gd name="T5" fmla="*/ 30 h 38"/>
                    <a:gd name="T6" fmla="*/ 13 w 31"/>
                    <a:gd name="T7" fmla="*/ 33 h 38"/>
                    <a:gd name="T8" fmla="*/ 20 w 31"/>
                    <a:gd name="T9" fmla="*/ 32 h 38"/>
                    <a:gd name="T10" fmla="*/ 25 w 31"/>
                    <a:gd name="T11" fmla="*/ 27 h 38"/>
                    <a:gd name="T12" fmla="*/ 31 w 31"/>
                    <a:gd name="T13" fmla="*/ 25 h 38"/>
                    <a:gd name="T14" fmla="*/ 30 w 31"/>
                    <a:gd name="T15" fmla="*/ 28 h 38"/>
                    <a:gd name="T16" fmla="*/ 28 w 31"/>
                    <a:gd name="T17" fmla="*/ 32 h 38"/>
                    <a:gd name="T18" fmla="*/ 23 w 31"/>
                    <a:gd name="T19" fmla="*/ 36 h 38"/>
                    <a:gd name="T20" fmla="*/ 17 w 31"/>
                    <a:gd name="T21" fmla="*/ 38 h 38"/>
                    <a:gd name="T22" fmla="*/ 10 w 31"/>
                    <a:gd name="T23" fmla="*/ 36 h 38"/>
                    <a:gd name="T24" fmla="*/ 4 w 31"/>
                    <a:gd name="T25" fmla="*/ 32 h 38"/>
                    <a:gd name="T26" fmla="*/ 2 w 31"/>
                    <a:gd name="T27" fmla="*/ 26 h 38"/>
                    <a:gd name="T28" fmla="*/ 0 w 31"/>
                    <a:gd name="T29" fmla="*/ 18 h 38"/>
                    <a:gd name="T30" fmla="*/ 2 w 31"/>
                    <a:gd name="T31" fmla="*/ 11 h 38"/>
                    <a:gd name="T32" fmla="*/ 4 w 31"/>
                    <a:gd name="T33" fmla="*/ 5 h 38"/>
                    <a:gd name="T34" fmla="*/ 11 w 31"/>
                    <a:gd name="T35" fmla="*/ 1 h 38"/>
                    <a:gd name="T36" fmla="*/ 18 w 31"/>
                    <a:gd name="T37" fmla="*/ 0 h 38"/>
                    <a:gd name="T38" fmla="*/ 23 w 31"/>
                    <a:gd name="T39" fmla="*/ 1 h 38"/>
                    <a:gd name="T40" fmla="*/ 28 w 31"/>
                    <a:gd name="T41" fmla="*/ 4 h 38"/>
                    <a:gd name="T42" fmla="*/ 31 w 31"/>
                    <a:gd name="T43" fmla="*/ 12 h 38"/>
                    <a:gd name="T44" fmla="*/ 31 w 31"/>
                    <a:gd name="T45" fmla="*/ 20 h 38"/>
                    <a:gd name="T46" fmla="*/ 26 w 31"/>
                    <a:gd name="T47" fmla="*/ 16 h 38"/>
                    <a:gd name="T48" fmla="*/ 25 w 31"/>
                    <a:gd name="T49" fmla="*/ 11 h 38"/>
                    <a:gd name="T50" fmla="*/ 23 w 31"/>
                    <a:gd name="T51" fmla="*/ 8 h 38"/>
                    <a:gd name="T52" fmla="*/ 21 w 31"/>
                    <a:gd name="T53" fmla="*/ 5 h 38"/>
                    <a:gd name="T54" fmla="*/ 17 w 31"/>
                    <a:gd name="T55" fmla="*/ 4 h 38"/>
                    <a:gd name="T56" fmla="*/ 13 w 31"/>
                    <a:gd name="T57" fmla="*/ 5 h 38"/>
                    <a:gd name="T58" fmla="*/ 10 w 31"/>
                    <a:gd name="T59" fmla="*/ 8 h 38"/>
                    <a:gd name="T60" fmla="*/ 7 w 31"/>
                    <a:gd name="T61" fmla="*/ 10 h 38"/>
                    <a:gd name="T62" fmla="*/ 6 w 31"/>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38"/>
                    <a:gd name="T98" fmla="*/ 31 w 3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38">
                      <a:moveTo>
                        <a:pt x="6" y="20"/>
                      </a:moveTo>
                      <a:lnTo>
                        <a:pt x="6" y="23"/>
                      </a:lnTo>
                      <a:lnTo>
                        <a:pt x="6" y="24"/>
                      </a:lnTo>
                      <a:lnTo>
                        <a:pt x="7" y="26"/>
                      </a:lnTo>
                      <a:lnTo>
                        <a:pt x="8" y="28"/>
                      </a:lnTo>
                      <a:lnTo>
                        <a:pt x="10" y="30"/>
                      </a:lnTo>
                      <a:lnTo>
                        <a:pt x="11" y="32"/>
                      </a:lnTo>
                      <a:lnTo>
                        <a:pt x="13" y="33"/>
                      </a:lnTo>
                      <a:lnTo>
                        <a:pt x="15" y="33"/>
                      </a:lnTo>
                      <a:lnTo>
                        <a:pt x="20" y="32"/>
                      </a:lnTo>
                      <a:lnTo>
                        <a:pt x="23" y="30"/>
                      </a:lnTo>
                      <a:lnTo>
                        <a:pt x="25" y="27"/>
                      </a:lnTo>
                      <a:lnTo>
                        <a:pt x="26" y="25"/>
                      </a:lnTo>
                      <a:lnTo>
                        <a:pt x="31" y="25"/>
                      </a:lnTo>
                      <a:lnTo>
                        <a:pt x="30" y="26"/>
                      </a:lnTo>
                      <a:lnTo>
                        <a:pt x="30" y="28"/>
                      </a:lnTo>
                      <a:lnTo>
                        <a:pt x="29" y="30"/>
                      </a:lnTo>
                      <a:lnTo>
                        <a:pt x="28" y="32"/>
                      </a:lnTo>
                      <a:lnTo>
                        <a:pt x="26" y="34"/>
                      </a:lnTo>
                      <a:lnTo>
                        <a:pt x="23" y="36"/>
                      </a:lnTo>
                      <a:lnTo>
                        <a:pt x="20" y="38"/>
                      </a:lnTo>
                      <a:lnTo>
                        <a:pt x="17" y="38"/>
                      </a:lnTo>
                      <a:lnTo>
                        <a:pt x="13" y="38"/>
                      </a:lnTo>
                      <a:lnTo>
                        <a:pt x="10" y="36"/>
                      </a:lnTo>
                      <a:lnTo>
                        <a:pt x="6" y="34"/>
                      </a:lnTo>
                      <a:lnTo>
                        <a:pt x="4" y="32"/>
                      </a:lnTo>
                      <a:lnTo>
                        <a:pt x="3" y="30"/>
                      </a:lnTo>
                      <a:lnTo>
                        <a:pt x="2" y="26"/>
                      </a:lnTo>
                      <a:lnTo>
                        <a:pt x="0" y="23"/>
                      </a:lnTo>
                      <a:lnTo>
                        <a:pt x="0" y="18"/>
                      </a:lnTo>
                      <a:lnTo>
                        <a:pt x="0" y="15"/>
                      </a:lnTo>
                      <a:lnTo>
                        <a:pt x="2" y="11"/>
                      </a:lnTo>
                      <a:lnTo>
                        <a:pt x="3" y="8"/>
                      </a:lnTo>
                      <a:lnTo>
                        <a:pt x="4" y="5"/>
                      </a:lnTo>
                      <a:lnTo>
                        <a:pt x="7" y="3"/>
                      </a:lnTo>
                      <a:lnTo>
                        <a:pt x="11" y="1"/>
                      </a:lnTo>
                      <a:lnTo>
                        <a:pt x="14" y="0"/>
                      </a:lnTo>
                      <a:lnTo>
                        <a:pt x="18" y="0"/>
                      </a:lnTo>
                      <a:lnTo>
                        <a:pt x="20" y="0"/>
                      </a:lnTo>
                      <a:lnTo>
                        <a:pt x="23" y="1"/>
                      </a:lnTo>
                      <a:lnTo>
                        <a:pt x="26" y="3"/>
                      </a:lnTo>
                      <a:lnTo>
                        <a:pt x="28" y="4"/>
                      </a:lnTo>
                      <a:lnTo>
                        <a:pt x="30" y="9"/>
                      </a:lnTo>
                      <a:lnTo>
                        <a:pt x="31" y="12"/>
                      </a:lnTo>
                      <a:lnTo>
                        <a:pt x="31" y="16"/>
                      </a:lnTo>
                      <a:lnTo>
                        <a:pt x="31" y="20"/>
                      </a:lnTo>
                      <a:lnTo>
                        <a:pt x="6" y="20"/>
                      </a:lnTo>
                      <a:close/>
                      <a:moveTo>
                        <a:pt x="26" y="16"/>
                      </a:moveTo>
                      <a:lnTo>
                        <a:pt x="26" y="13"/>
                      </a:lnTo>
                      <a:lnTo>
                        <a:pt x="25" y="11"/>
                      </a:lnTo>
                      <a:lnTo>
                        <a:pt x="23" y="9"/>
                      </a:lnTo>
                      <a:lnTo>
                        <a:pt x="23" y="8"/>
                      </a:lnTo>
                      <a:lnTo>
                        <a:pt x="22" y="6"/>
                      </a:lnTo>
                      <a:lnTo>
                        <a:pt x="21" y="5"/>
                      </a:lnTo>
                      <a:lnTo>
                        <a:pt x="19" y="4"/>
                      </a:lnTo>
                      <a:lnTo>
                        <a:pt x="17" y="4"/>
                      </a:lnTo>
                      <a:lnTo>
                        <a:pt x="14" y="4"/>
                      </a:lnTo>
                      <a:lnTo>
                        <a:pt x="13" y="5"/>
                      </a:lnTo>
                      <a:lnTo>
                        <a:pt x="11" y="6"/>
                      </a:lnTo>
                      <a:lnTo>
                        <a:pt x="10" y="8"/>
                      </a:lnTo>
                      <a:lnTo>
                        <a:pt x="8" y="9"/>
                      </a:lnTo>
                      <a:lnTo>
                        <a:pt x="7" y="10"/>
                      </a:lnTo>
                      <a:lnTo>
                        <a:pt x="6" y="13"/>
                      </a:lnTo>
                      <a:lnTo>
                        <a:pt x="6" y="16"/>
                      </a:lnTo>
                      <a:lnTo>
                        <a:pt x="26" y="16"/>
                      </a:lnTo>
                      <a:close/>
                    </a:path>
                  </a:pathLst>
                </a:custGeom>
                <a:solidFill>
                  <a:srgbClr val="000000"/>
                </a:solidFill>
                <a:ln w="9525">
                  <a:solidFill>
                    <a:srgbClr val="6600CC"/>
                  </a:solidFill>
                  <a:round/>
                  <a:headEnd/>
                  <a:tailEnd/>
                </a:ln>
              </p:spPr>
              <p:txBody>
                <a:bodyPr/>
                <a:lstStyle/>
                <a:p>
                  <a:endParaRPr lang="en-US" dirty="0"/>
                </a:p>
              </p:txBody>
            </p:sp>
            <p:sp>
              <p:nvSpPr>
                <p:cNvPr id="18921" name="Freeform 35"/>
                <p:cNvSpPr>
                  <a:spLocks/>
                </p:cNvSpPr>
                <p:nvPr/>
              </p:nvSpPr>
              <p:spPr bwMode="auto">
                <a:xfrm>
                  <a:off x="4759" y="1092"/>
                  <a:ext cx="215" cy="334"/>
                </a:xfrm>
                <a:custGeom>
                  <a:avLst/>
                  <a:gdLst>
                    <a:gd name="T0" fmla="*/ 61 w 215"/>
                    <a:gd name="T1" fmla="*/ 46 h 334"/>
                    <a:gd name="T2" fmla="*/ 65 w 215"/>
                    <a:gd name="T3" fmla="*/ 15 h 334"/>
                    <a:gd name="T4" fmla="*/ 136 w 215"/>
                    <a:gd name="T5" fmla="*/ 0 h 334"/>
                    <a:gd name="T6" fmla="*/ 215 w 215"/>
                    <a:gd name="T7" fmla="*/ 264 h 334"/>
                    <a:gd name="T8" fmla="*/ 141 w 215"/>
                    <a:gd name="T9" fmla="*/ 334 h 334"/>
                    <a:gd name="T10" fmla="*/ 0 w 215"/>
                    <a:gd name="T11" fmla="*/ 334 h 334"/>
                    <a:gd name="T12" fmla="*/ 8 w 215"/>
                    <a:gd name="T13" fmla="*/ 234 h 334"/>
                    <a:gd name="T14" fmla="*/ 73 w 215"/>
                    <a:gd name="T15" fmla="*/ 152 h 334"/>
                    <a:gd name="T16" fmla="*/ 51 w 215"/>
                    <a:gd name="T17" fmla="*/ 90 h 334"/>
                    <a:gd name="T18" fmla="*/ 61 w 215"/>
                    <a:gd name="T19" fmla="*/ 46 h 3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5"/>
                    <a:gd name="T31" fmla="*/ 0 h 334"/>
                    <a:gd name="T32" fmla="*/ 215 w 215"/>
                    <a:gd name="T33" fmla="*/ 334 h 33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5" h="334">
                      <a:moveTo>
                        <a:pt x="61" y="46"/>
                      </a:moveTo>
                      <a:lnTo>
                        <a:pt x="65" y="15"/>
                      </a:lnTo>
                      <a:lnTo>
                        <a:pt x="136" y="0"/>
                      </a:lnTo>
                      <a:lnTo>
                        <a:pt x="215" y="264"/>
                      </a:lnTo>
                      <a:lnTo>
                        <a:pt x="141" y="334"/>
                      </a:lnTo>
                      <a:lnTo>
                        <a:pt x="0" y="334"/>
                      </a:lnTo>
                      <a:lnTo>
                        <a:pt x="8" y="234"/>
                      </a:lnTo>
                      <a:lnTo>
                        <a:pt x="73" y="152"/>
                      </a:lnTo>
                      <a:lnTo>
                        <a:pt x="51" y="90"/>
                      </a:lnTo>
                      <a:lnTo>
                        <a:pt x="61" y="46"/>
                      </a:lnTo>
                      <a:close/>
                    </a:path>
                  </a:pathLst>
                </a:custGeom>
                <a:solidFill>
                  <a:srgbClr val="000000"/>
                </a:solidFill>
                <a:ln w="9525">
                  <a:solidFill>
                    <a:srgbClr val="6600CC"/>
                  </a:solidFill>
                  <a:round/>
                  <a:headEnd/>
                  <a:tailEnd/>
                </a:ln>
              </p:spPr>
              <p:txBody>
                <a:bodyPr/>
                <a:lstStyle/>
                <a:p>
                  <a:endParaRPr lang="en-US" dirty="0"/>
                </a:p>
              </p:txBody>
            </p:sp>
            <p:sp>
              <p:nvSpPr>
                <p:cNvPr id="18922" name="Freeform 36"/>
                <p:cNvSpPr>
                  <a:spLocks/>
                </p:cNvSpPr>
                <p:nvPr/>
              </p:nvSpPr>
              <p:spPr bwMode="auto">
                <a:xfrm>
                  <a:off x="4797" y="1041"/>
                  <a:ext cx="227" cy="343"/>
                </a:xfrm>
                <a:custGeom>
                  <a:avLst/>
                  <a:gdLst>
                    <a:gd name="T0" fmla="*/ 226 w 227"/>
                    <a:gd name="T1" fmla="*/ 266 h 343"/>
                    <a:gd name="T2" fmla="*/ 148 w 227"/>
                    <a:gd name="T3" fmla="*/ 5 h 343"/>
                    <a:gd name="T4" fmla="*/ 145 w 227"/>
                    <a:gd name="T5" fmla="*/ 0 h 343"/>
                    <a:gd name="T6" fmla="*/ 141 w 227"/>
                    <a:gd name="T7" fmla="*/ 1 h 343"/>
                    <a:gd name="T8" fmla="*/ 69 w 227"/>
                    <a:gd name="T9" fmla="*/ 16 h 343"/>
                    <a:gd name="T10" fmla="*/ 66 w 227"/>
                    <a:gd name="T11" fmla="*/ 17 h 343"/>
                    <a:gd name="T12" fmla="*/ 65 w 227"/>
                    <a:gd name="T13" fmla="*/ 21 h 343"/>
                    <a:gd name="T14" fmla="*/ 61 w 227"/>
                    <a:gd name="T15" fmla="*/ 52 h 343"/>
                    <a:gd name="T16" fmla="*/ 51 w 227"/>
                    <a:gd name="T17" fmla="*/ 95 h 343"/>
                    <a:gd name="T18" fmla="*/ 51 w 227"/>
                    <a:gd name="T19" fmla="*/ 97 h 343"/>
                    <a:gd name="T20" fmla="*/ 51 w 227"/>
                    <a:gd name="T21" fmla="*/ 98 h 343"/>
                    <a:gd name="T22" fmla="*/ 72 w 227"/>
                    <a:gd name="T23" fmla="*/ 156 h 343"/>
                    <a:gd name="T24" fmla="*/ 11 w 227"/>
                    <a:gd name="T25" fmla="*/ 234 h 343"/>
                    <a:gd name="T26" fmla="*/ 10 w 227"/>
                    <a:gd name="T27" fmla="*/ 235 h 343"/>
                    <a:gd name="T28" fmla="*/ 10 w 227"/>
                    <a:gd name="T29" fmla="*/ 237 h 343"/>
                    <a:gd name="T30" fmla="*/ 0 w 227"/>
                    <a:gd name="T31" fmla="*/ 338 h 343"/>
                    <a:gd name="T32" fmla="*/ 0 w 227"/>
                    <a:gd name="T33" fmla="*/ 343 h 343"/>
                    <a:gd name="T34" fmla="*/ 6 w 227"/>
                    <a:gd name="T35" fmla="*/ 343 h 343"/>
                    <a:gd name="T36" fmla="*/ 147 w 227"/>
                    <a:gd name="T37" fmla="*/ 343 h 343"/>
                    <a:gd name="T38" fmla="*/ 149 w 227"/>
                    <a:gd name="T39" fmla="*/ 343 h 343"/>
                    <a:gd name="T40" fmla="*/ 150 w 227"/>
                    <a:gd name="T41" fmla="*/ 342 h 343"/>
                    <a:gd name="T42" fmla="*/ 225 w 227"/>
                    <a:gd name="T43" fmla="*/ 272 h 343"/>
                    <a:gd name="T44" fmla="*/ 227 w 227"/>
                    <a:gd name="T45" fmla="*/ 270 h 343"/>
                    <a:gd name="T46" fmla="*/ 226 w 227"/>
                    <a:gd name="T47" fmla="*/ 266 h 34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27"/>
                    <a:gd name="T73" fmla="*/ 0 h 343"/>
                    <a:gd name="T74" fmla="*/ 227 w 227"/>
                    <a:gd name="T75" fmla="*/ 343 h 34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27" h="343">
                      <a:moveTo>
                        <a:pt x="226" y="266"/>
                      </a:moveTo>
                      <a:lnTo>
                        <a:pt x="148" y="5"/>
                      </a:lnTo>
                      <a:lnTo>
                        <a:pt x="145" y="0"/>
                      </a:lnTo>
                      <a:lnTo>
                        <a:pt x="141" y="1"/>
                      </a:lnTo>
                      <a:lnTo>
                        <a:pt x="69" y="16"/>
                      </a:lnTo>
                      <a:lnTo>
                        <a:pt x="66" y="17"/>
                      </a:lnTo>
                      <a:lnTo>
                        <a:pt x="65" y="21"/>
                      </a:lnTo>
                      <a:lnTo>
                        <a:pt x="61" y="52"/>
                      </a:lnTo>
                      <a:lnTo>
                        <a:pt x="51" y="95"/>
                      </a:lnTo>
                      <a:lnTo>
                        <a:pt x="51" y="97"/>
                      </a:lnTo>
                      <a:lnTo>
                        <a:pt x="51" y="98"/>
                      </a:lnTo>
                      <a:lnTo>
                        <a:pt x="72" y="156"/>
                      </a:lnTo>
                      <a:lnTo>
                        <a:pt x="11" y="234"/>
                      </a:lnTo>
                      <a:lnTo>
                        <a:pt x="10" y="235"/>
                      </a:lnTo>
                      <a:lnTo>
                        <a:pt x="10" y="237"/>
                      </a:lnTo>
                      <a:lnTo>
                        <a:pt x="0" y="338"/>
                      </a:lnTo>
                      <a:lnTo>
                        <a:pt x="0" y="343"/>
                      </a:lnTo>
                      <a:lnTo>
                        <a:pt x="6" y="343"/>
                      </a:lnTo>
                      <a:lnTo>
                        <a:pt x="147" y="343"/>
                      </a:lnTo>
                      <a:lnTo>
                        <a:pt x="149" y="343"/>
                      </a:lnTo>
                      <a:lnTo>
                        <a:pt x="150" y="342"/>
                      </a:lnTo>
                      <a:lnTo>
                        <a:pt x="225" y="272"/>
                      </a:lnTo>
                      <a:lnTo>
                        <a:pt x="227" y="270"/>
                      </a:lnTo>
                      <a:lnTo>
                        <a:pt x="226" y="266"/>
                      </a:lnTo>
                      <a:close/>
                    </a:path>
                  </a:pathLst>
                </a:custGeom>
                <a:solidFill>
                  <a:srgbClr val="000000"/>
                </a:solidFill>
                <a:ln w="9525">
                  <a:solidFill>
                    <a:srgbClr val="6600CC"/>
                  </a:solidFill>
                  <a:round/>
                  <a:headEnd/>
                  <a:tailEnd/>
                </a:ln>
              </p:spPr>
              <p:txBody>
                <a:bodyPr/>
                <a:lstStyle/>
                <a:p>
                  <a:endParaRPr lang="en-US" dirty="0"/>
                </a:p>
              </p:txBody>
            </p:sp>
            <p:sp>
              <p:nvSpPr>
                <p:cNvPr id="18923" name="Freeform 37"/>
                <p:cNvSpPr>
                  <a:spLocks/>
                </p:cNvSpPr>
                <p:nvPr/>
              </p:nvSpPr>
              <p:spPr bwMode="auto">
                <a:xfrm>
                  <a:off x="4810" y="1054"/>
                  <a:ext cx="202" cy="319"/>
                </a:xfrm>
                <a:custGeom>
                  <a:avLst/>
                  <a:gdLst>
                    <a:gd name="T0" fmla="*/ 131 w 202"/>
                    <a:gd name="T1" fmla="*/ 319 h 319"/>
                    <a:gd name="T2" fmla="*/ 0 w 202"/>
                    <a:gd name="T3" fmla="*/ 319 h 319"/>
                    <a:gd name="T4" fmla="*/ 7 w 202"/>
                    <a:gd name="T5" fmla="*/ 227 h 319"/>
                    <a:gd name="T6" fmla="*/ 70 w 202"/>
                    <a:gd name="T7" fmla="*/ 146 h 319"/>
                    <a:gd name="T8" fmla="*/ 71 w 202"/>
                    <a:gd name="T9" fmla="*/ 144 h 319"/>
                    <a:gd name="T10" fmla="*/ 70 w 202"/>
                    <a:gd name="T11" fmla="*/ 142 h 319"/>
                    <a:gd name="T12" fmla="*/ 50 w 202"/>
                    <a:gd name="T13" fmla="*/ 83 h 319"/>
                    <a:gd name="T14" fmla="*/ 60 w 202"/>
                    <a:gd name="T15" fmla="*/ 41 h 319"/>
                    <a:gd name="T16" fmla="*/ 60 w 202"/>
                    <a:gd name="T17" fmla="*/ 40 h 319"/>
                    <a:gd name="T18" fmla="*/ 60 w 202"/>
                    <a:gd name="T19" fmla="*/ 40 h 319"/>
                    <a:gd name="T20" fmla="*/ 62 w 202"/>
                    <a:gd name="T21" fmla="*/ 14 h 319"/>
                    <a:gd name="T22" fmla="*/ 126 w 202"/>
                    <a:gd name="T23" fmla="*/ 0 h 319"/>
                    <a:gd name="T24" fmla="*/ 202 w 202"/>
                    <a:gd name="T25" fmla="*/ 253 h 319"/>
                    <a:gd name="T26" fmla="*/ 131 w 202"/>
                    <a:gd name="T27" fmla="*/ 319 h 3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2"/>
                    <a:gd name="T43" fmla="*/ 0 h 319"/>
                    <a:gd name="T44" fmla="*/ 202 w 202"/>
                    <a:gd name="T45" fmla="*/ 319 h 3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2" h="319">
                      <a:moveTo>
                        <a:pt x="131" y="319"/>
                      </a:moveTo>
                      <a:lnTo>
                        <a:pt x="0" y="319"/>
                      </a:lnTo>
                      <a:lnTo>
                        <a:pt x="7" y="227"/>
                      </a:lnTo>
                      <a:lnTo>
                        <a:pt x="70" y="146"/>
                      </a:lnTo>
                      <a:lnTo>
                        <a:pt x="71" y="144"/>
                      </a:lnTo>
                      <a:lnTo>
                        <a:pt x="70" y="142"/>
                      </a:lnTo>
                      <a:lnTo>
                        <a:pt x="50" y="83"/>
                      </a:lnTo>
                      <a:lnTo>
                        <a:pt x="60" y="41"/>
                      </a:lnTo>
                      <a:lnTo>
                        <a:pt x="60" y="40"/>
                      </a:lnTo>
                      <a:lnTo>
                        <a:pt x="62" y="14"/>
                      </a:lnTo>
                      <a:lnTo>
                        <a:pt x="126" y="0"/>
                      </a:lnTo>
                      <a:lnTo>
                        <a:pt x="202" y="253"/>
                      </a:lnTo>
                      <a:lnTo>
                        <a:pt x="131" y="319"/>
                      </a:lnTo>
                      <a:close/>
                    </a:path>
                  </a:pathLst>
                </a:custGeom>
                <a:solidFill>
                  <a:srgbClr val="FFFFFF"/>
                </a:solidFill>
                <a:ln w="9525">
                  <a:solidFill>
                    <a:srgbClr val="6600CC"/>
                  </a:solidFill>
                  <a:round/>
                  <a:headEnd/>
                  <a:tailEnd/>
                </a:ln>
              </p:spPr>
              <p:txBody>
                <a:bodyPr/>
                <a:lstStyle/>
                <a:p>
                  <a:endParaRPr lang="en-US" dirty="0"/>
                </a:p>
              </p:txBody>
            </p:sp>
            <p:sp>
              <p:nvSpPr>
                <p:cNvPr id="18924" name="Freeform 38"/>
                <p:cNvSpPr>
                  <a:spLocks/>
                </p:cNvSpPr>
                <p:nvPr/>
              </p:nvSpPr>
              <p:spPr bwMode="auto">
                <a:xfrm>
                  <a:off x="4868" y="1251"/>
                  <a:ext cx="39" cy="48"/>
                </a:xfrm>
                <a:custGeom>
                  <a:avLst/>
                  <a:gdLst>
                    <a:gd name="T0" fmla="*/ 31 w 39"/>
                    <a:gd name="T1" fmla="*/ 48 h 48"/>
                    <a:gd name="T2" fmla="*/ 7 w 39"/>
                    <a:gd name="T3" fmla="*/ 9 h 48"/>
                    <a:gd name="T4" fmla="*/ 7 w 39"/>
                    <a:gd name="T5" fmla="*/ 48 h 48"/>
                    <a:gd name="T6" fmla="*/ 0 w 39"/>
                    <a:gd name="T7" fmla="*/ 48 h 48"/>
                    <a:gd name="T8" fmla="*/ 0 w 39"/>
                    <a:gd name="T9" fmla="*/ 0 h 48"/>
                    <a:gd name="T10" fmla="*/ 8 w 39"/>
                    <a:gd name="T11" fmla="*/ 0 h 48"/>
                    <a:gd name="T12" fmla="*/ 32 w 39"/>
                    <a:gd name="T13" fmla="*/ 39 h 48"/>
                    <a:gd name="T14" fmla="*/ 32 w 39"/>
                    <a:gd name="T15" fmla="*/ 0 h 48"/>
                    <a:gd name="T16" fmla="*/ 39 w 39"/>
                    <a:gd name="T17" fmla="*/ 0 h 48"/>
                    <a:gd name="T18" fmla="*/ 39 w 39"/>
                    <a:gd name="T19" fmla="*/ 48 h 48"/>
                    <a:gd name="T20" fmla="*/ 31 w 39"/>
                    <a:gd name="T21" fmla="*/ 48 h 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48"/>
                    <a:gd name="T35" fmla="*/ 39 w 39"/>
                    <a:gd name="T36" fmla="*/ 48 h 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48">
                      <a:moveTo>
                        <a:pt x="31" y="48"/>
                      </a:moveTo>
                      <a:lnTo>
                        <a:pt x="7" y="9"/>
                      </a:lnTo>
                      <a:lnTo>
                        <a:pt x="7" y="48"/>
                      </a:lnTo>
                      <a:lnTo>
                        <a:pt x="0" y="48"/>
                      </a:lnTo>
                      <a:lnTo>
                        <a:pt x="0" y="0"/>
                      </a:lnTo>
                      <a:lnTo>
                        <a:pt x="8" y="0"/>
                      </a:lnTo>
                      <a:lnTo>
                        <a:pt x="32" y="39"/>
                      </a:lnTo>
                      <a:lnTo>
                        <a:pt x="32" y="0"/>
                      </a:lnTo>
                      <a:lnTo>
                        <a:pt x="39" y="0"/>
                      </a:lnTo>
                      <a:lnTo>
                        <a:pt x="39" y="48"/>
                      </a:lnTo>
                      <a:lnTo>
                        <a:pt x="31" y="48"/>
                      </a:lnTo>
                      <a:close/>
                    </a:path>
                  </a:pathLst>
                </a:custGeom>
                <a:solidFill>
                  <a:srgbClr val="000000"/>
                </a:solidFill>
                <a:ln w="9525">
                  <a:solidFill>
                    <a:srgbClr val="6600CC"/>
                  </a:solidFill>
                  <a:round/>
                  <a:headEnd/>
                  <a:tailEnd/>
                </a:ln>
              </p:spPr>
              <p:txBody>
                <a:bodyPr/>
                <a:lstStyle/>
                <a:p>
                  <a:endParaRPr lang="en-US" dirty="0"/>
                </a:p>
              </p:txBody>
            </p:sp>
            <p:sp>
              <p:nvSpPr>
                <p:cNvPr id="18925" name="Rectangle 39"/>
                <p:cNvSpPr>
                  <a:spLocks noChangeArrowheads="1"/>
                </p:cNvSpPr>
                <p:nvPr/>
              </p:nvSpPr>
              <p:spPr bwMode="auto">
                <a:xfrm>
                  <a:off x="4914" y="1292"/>
                  <a:ext cx="7" cy="7"/>
                </a:xfrm>
                <a:prstGeom prst="rect">
                  <a:avLst/>
                </a:prstGeom>
                <a:solidFill>
                  <a:srgbClr val="000000"/>
                </a:solidFill>
                <a:ln w="9525">
                  <a:solidFill>
                    <a:srgbClr val="6600CC"/>
                  </a:solidFill>
                  <a:miter lim="800000"/>
                  <a:headEnd/>
                  <a:tailEnd/>
                </a:ln>
              </p:spPr>
              <p:txBody>
                <a:bodyPr/>
                <a:lstStyle/>
                <a:p>
                  <a:endParaRPr lang="en-US" dirty="0"/>
                </a:p>
              </p:txBody>
            </p:sp>
            <p:sp>
              <p:nvSpPr>
                <p:cNvPr id="18926" name="Freeform 40"/>
                <p:cNvSpPr>
                  <a:spLocks/>
                </p:cNvSpPr>
                <p:nvPr/>
              </p:nvSpPr>
              <p:spPr bwMode="auto">
                <a:xfrm>
                  <a:off x="4927" y="1251"/>
                  <a:ext cx="38" cy="48"/>
                </a:xfrm>
                <a:custGeom>
                  <a:avLst/>
                  <a:gdLst>
                    <a:gd name="T0" fmla="*/ 32 w 38"/>
                    <a:gd name="T1" fmla="*/ 26 h 48"/>
                    <a:gd name="T2" fmla="*/ 7 w 38"/>
                    <a:gd name="T3" fmla="*/ 26 h 48"/>
                    <a:gd name="T4" fmla="*/ 7 w 38"/>
                    <a:gd name="T5" fmla="*/ 48 h 48"/>
                    <a:gd name="T6" fmla="*/ 0 w 38"/>
                    <a:gd name="T7" fmla="*/ 48 h 48"/>
                    <a:gd name="T8" fmla="*/ 0 w 38"/>
                    <a:gd name="T9" fmla="*/ 0 h 48"/>
                    <a:gd name="T10" fmla="*/ 7 w 38"/>
                    <a:gd name="T11" fmla="*/ 0 h 48"/>
                    <a:gd name="T12" fmla="*/ 7 w 38"/>
                    <a:gd name="T13" fmla="*/ 21 h 48"/>
                    <a:gd name="T14" fmla="*/ 32 w 38"/>
                    <a:gd name="T15" fmla="*/ 21 h 48"/>
                    <a:gd name="T16" fmla="*/ 32 w 38"/>
                    <a:gd name="T17" fmla="*/ 0 h 48"/>
                    <a:gd name="T18" fmla="*/ 38 w 38"/>
                    <a:gd name="T19" fmla="*/ 0 h 48"/>
                    <a:gd name="T20" fmla="*/ 38 w 38"/>
                    <a:gd name="T21" fmla="*/ 48 h 48"/>
                    <a:gd name="T22" fmla="*/ 32 w 38"/>
                    <a:gd name="T23" fmla="*/ 48 h 48"/>
                    <a:gd name="T24" fmla="*/ 32 w 38"/>
                    <a:gd name="T25" fmla="*/ 26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48"/>
                    <a:gd name="T41" fmla="*/ 38 w 38"/>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48">
                      <a:moveTo>
                        <a:pt x="32" y="26"/>
                      </a:moveTo>
                      <a:lnTo>
                        <a:pt x="7" y="26"/>
                      </a:lnTo>
                      <a:lnTo>
                        <a:pt x="7" y="48"/>
                      </a:lnTo>
                      <a:lnTo>
                        <a:pt x="0" y="48"/>
                      </a:lnTo>
                      <a:lnTo>
                        <a:pt x="0" y="0"/>
                      </a:lnTo>
                      <a:lnTo>
                        <a:pt x="7" y="0"/>
                      </a:lnTo>
                      <a:lnTo>
                        <a:pt x="7" y="21"/>
                      </a:lnTo>
                      <a:lnTo>
                        <a:pt x="32" y="21"/>
                      </a:lnTo>
                      <a:lnTo>
                        <a:pt x="32" y="0"/>
                      </a:lnTo>
                      <a:lnTo>
                        <a:pt x="38" y="0"/>
                      </a:lnTo>
                      <a:lnTo>
                        <a:pt x="38" y="48"/>
                      </a:lnTo>
                      <a:lnTo>
                        <a:pt x="32" y="48"/>
                      </a:lnTo>
                      <a:lnTo>
                        <a:pt x="32" y="26"/>
                      </a:lnTo>
                      <a:close/>
                    </a:path>
                  </a:pathLst>
                </a:custGeom>
                <a:solidFill>
                  <a:srgbClr val="000000"/>
                </a:solidFill>
                <a:ln w="9525">
                  <a:solidFill>
                    <a:srgbClr val="6600CC"/>
                  </a:solidFill>
                  <a:round/>
                  <a:headEnd/>
                  <a:tailEnd/>
                </a:ln>
              </p:spPr>
              <p:txBody>
                <a:bodyPr/>
                <a:lstStyle/>
                <a:p>
                  <a:endParaRPr lang="en-US" dirty="0"/>
                </a:p>
              </p:txBody>
            </p:sp>
            <p:sp>
              <p:nvSpPr>
                <p:cNvPr id="18927" name="Rectangle 41"/>
                <p:cNvSpPr>
                  <a:spLocks noChangeArrowheads="1"/>
                </p:cNvSpPr>
                <p:nvPr/>
              </p:nvSpPr>
              <p:spPr bwMode="auto">
                <a:xfrm>
                  <a:off x="4972" y="1292"/>
                  <a:ext cx="7" cy="7"/>
                </a:xfrm>
                <a:prstGeom prst="rect">
                  <a:avLst/>
                </a:prstGeom>
                <a:solidFill>
                  <a:srgbClr val="000000"/>
                </a:solidFill>
                <a:ln w="9525">
                  <a:solidFill>
                    <a:srgbClr val="6600CC"/>
                  </a:solidFill>
                  <a:miter lim="800000"/>
                  <a:headEnd/>
                  <a:tailEnd/>
                </a:ln>
              </p:spPr>
              <p:txBody>
                <a:bodyPr/>
                <a:lstStyle/>
                <a:p>
                  <a:endParaRPr lang="en-US" dirty="0"/>
                </a:p>
              </p:txBody>
            </p:sp>
            <p:sp>
              <p:nvSpPr>
                <p:cNvPr id="18928" name="Freeform 42"/>
                <p:cNvSpPr>
                  <a:spLocks/>
                </p:cNvSpPr>
                <p:nvPr/>
              </p:nvSpPr>
              <p:spPr bwMode="auto">
                <a:xfrm>
                  <a:off x="4711" y="1087"/>
                  <a:ext cx="170" cy="297"/>
                </a:xfrm>
                <a:custGeom>
                  <a:avLst/>
                  <a:gdLst>
                    <a:gd name="T0" fmla="*/ 170 w 170"/>
                    <a:gd name="T1" fmla="*/ 111 h 297"/>
                    <a:gd name="T2" fmla="*/ 169 w 170"/>
                    <a:gd name="T3" fmla="*/ 109 h 297"/>
                    <a:gd name="T4" fmla="*/ 149 w 170"/>
                    <a:gd name="T5" fmla="*/ 50 h 297"/>
                    <a:gd name="T6" fmla="*/ 159 w 170"/>
                    <a:gd name="T7" fmla="*/ 8 h 297"/>
                    <a:gd name="T8" fmla="*/ 160 w 170"/>
                    <a:gd name="T9" fmla="*/ 0 h 297"/>
                    <a:gd name="T10" fmla="*/ 153 w 170"/>
                    <a:gd name="T11" fmla="*/ 1 h 297"/>
                    <a:gd name="T12" fmla="*/ 5 w 170"/>
                    <a:gd name="T13" fmla="*/ 9 h 297"/>
                    <a:gd name="T14" fmla="*/ 0 w 170"/>
                    <a:gd name="T15" fmla="*/ 11 h 297"/>
                    <a:gd name="T16" fmla="*/ 0 w 170"/>
                    <a:gd name="T17" fmla="*/ 15 h 297"/>
                    <a:gd name="T18" fmla="*/ 0 w 170"/>
                    <a:gd name="T19" fmla="*/ 292 h 297"/>
                    <a:gd name="T20" fmla="*/ 0 w 170"/>
                    <a:gd name="T21" fmla="*/ 297 h 297"/>
                    <a:gd name="T22" fmla="*/ 6 w 170"/>
                    <a:gd name="T23" fmla="*/ 297 h 297"/>
                    <a:gd name="T24" fmla="*/ 92 w 170"/>
                    <a:gd name="T25" fmla="*/ 297 h 297"/>
                    <a:gd name="T26" fmla="*/ 98 w 170"/>
                    <a:gd name="T27" fmla="*/ 297 h 297"/>
                    <a:gd name="T28" fmla="*/ 98 w 170"/>
                    <a:gd name="T29" fmla="*/ 293 h 297"/>
                    <a:gd name="T30" fmla="*/ 106 w 170"/>
                    <a:gd name="T31" fmla="*/ 194 h 297"/>
                    <a:gd name="T32" fmla="*/ 169 w 170"/>
                    <a:gd name="T33" fmla="*/ 113 h 297"/>
                    <a:gd name="T34" fmla="*/ 170 w 170"/>
                    <a:gd name="T35" fmla="*/ 111 h 2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0"/>
                    <a:gd name="T55" fmla="*/ 0 h 297"/>
                    <a:gd name="T56" fmla="*/ 170 w 170"/>
                    <a:gd name="T57" fmla="*/ 297 h 2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0" h="297">
                      <a:moveTo>
                        <a:pt x="170" y="111"/>
                      </a:moveTo>
                      <a:lnTo>
                        <a:pt x="169" y="109"/>
                      </a:lnTo>
                      <a:lnTo>
                        <a:pt x="149" y="50"/>
                      </a:lnTo>
                      <a:lnTo>
                        <a:pt x="159" y="8"/>
                      </a:lnTo>
                      <a:lnTo>
                        <a:pt x="160" y="0"/>
                      </a:lnTo>
                      <a:lnTo>
                        <a:pt x="153" y="1"/>
                      </a:lnTo>
                      <a:lnTo>
                        <a:pt x="5" y="9"/>
                      </a:lnTo>
                      <a:lnTo>
                        <a:pt x="0" y="11"/>
                      </a:lnTo>
                      <a:lnTo>
                        <a:pt x="0" y="15"/>
                      </a:lnTo>
                      <a:lnTo>
                        <a:pt x="0" y="292"/>
                      </a:lnTo>
                      <a:lnTo>
                        <a:pt x="0" y="297"/>
                      </a:lnTo>
                      <a:lnTo>
                        <a:pt x="6" y="297"/>
                      </a:lnTo>
                      <a:lnTo>
                        <a:pt x="92" y="297"/>
                      </a:lnTo>
                      <a:lnTo>
                        <a:pt x="98" y="297"/>
                      </a:lnTo>
                      <a:lnTo>
                        <a:pt x="98" y="293"/>
                      </a:lnTo>
                      <a:lnTo>
                        <a:pt x="106" y="194"/>
                      </a:lnTo>
                      <a:lnTo>
                        <a:pt x="169" y="113"/>
                      </a:lnTo>
                      <a:lnTo>
                        <a:pt x="170" y="111"/>
                      </a:lnTo>
                      <a:close/>
                    </a:path>
                  </a:pathLst>
                </a:custGeom>
                <a:solidFill>
                  <a:srgbClr val="000000"/>
                </a:solidFill>
                <a:ln w="9525">
                  <a:solidFill>
                    <a:srgbClr val="6600CC"/>
                  </a:solidFill>
                  <a:round/>
                  <a:headEnd/>
                  <a:tailEnd/>
                </a:ln>
              </p:spPr>
              <p:txBody>
                <a:bodyPr/>
                <a:lstStyle/>
                <a:p>
                  <a:endParaRPr lang="en-US" dirty="0"/>
                </a:p>
              </p:txBody>
            </p:sp>
            <p:sp>
              <p:nvSpPr>
                <p:cNvPr id="18929" name="Freeform 43"/>
                <p:cNvSpPr>
                  <a:spLocks/>
                </p:cNvSpPr>
                <p:nvPr/>
              </p:nvSpPr>
              <p:spPr bwMode="auto">
                <a:xfrm>
                  <a:off x="4723" y="1100"/>
                  <a:ext cx="146" cy="273"/>
                </a:xfrm>
                <a:custGeom>
                  <a:avLst/>
                  <a:gdLst>
                    <a:gd name="T0" fmla="*/ 85 w 146"/>
                    <a:gd name="T1" fmla="*/ 175 h 273"/>
                    <a:gd name="T2" fmla="*/ 84 w 146"/>
                    <a:gd name="T3" fmla="*/ 176 h 273"/>
                    <a:gd name="T4" fmla="*/ 84 w 146"/>
                    <a:gd name="T5" fmla="*/ 178 h 273"/>
                    <a:gd name="T6" fmla="*/ 76 w 146"/>
                    <a:gd name="T7" fmla="*/ 273 h 273"/>
                    <a:gd name="T8" fmla="*/ 0 w 146"/>
                    <a:gd name="T9" fmla="*/ 273 h 273"/>
                    <a:gd name="T10" fmla="*/ 0 w 146"/>
                    <a:gd name="T11" fmla="*/ 8 h 273"/>
                    <a:gd name="T12" fmla="*/ 134 w 146"/>
                    <a:gd name="T13" fmla="*/ 0 h 273"/>
                    <a:gd name="T14" fmla="*/ 125 w 146"/>
                    <a:gd name="T15" fmla="*/ 36 h 273"/>
                    <a:gd name="T16" fmla="*/ 125 w 146"/>
                    <a:gd name="T17" fmla="*/ 38 h 273"/>
                    <a:gd name="T18" fmla="*/ 125 w 146"/>
                    <a:gd name="T19" fmla="*/ 39 h 273"/>
                    <a:gd name="T20" fmla="*/ 146 w 146"/>
                    <a:gd name="T21" fmla="*/ 97 h 273"/>
                    <a:gd name="T22" fmla="*/ 85 w 146"/>
                    <a:gd name="T23" fmla="*/ 175 h 27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6"/>
                    <a:gd name="T37" fmla="*/ 0 h 273"/>
                    <a:gd name="T38" fmla="*/ 146 w 146"/>
                    <a:gd name="T39" fmla="*/ 273 h 27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6" h="273">
                      <a:moveTo>
                        <a:pt x="85" y="175"/>
                      </a:moveTo>
                      <a:lnTo>
                        <a:pt x="84" y="176"/>
                      </a:lnTo>
                      <a:lnTo>
                        <a:pt x="84" y="178"/>
                      </a:lnTo>
                      <a:lnTo>
                        <a:pt x="76" y="273"/>
                      </a:lnTo>
                      <a:lnTo>
                        <a:pt x="0" y="273"/>
                      </a:lnTo>
                      <a:lnTo>
                        <a:pt x="0" y="8"/>
                      </a:lnTo>
                      <a:lnTo>
                        <a:pt x="134" y="0"/>
                      </a:lnTo>
                      <a:lnTo>
                        <a:pt x="125" y="36"/>
                      </a:lnTo>
                      <a:lnTo>
                        <a:pt x="125" y="38"/>
                      </a:lnTo>
                      <a:lnTo>
                        <a:pt x="125" y="39"/>
                      </a:lnTo>
                      <a:lnTo>
                        <a:pt x="146" y="97"/>
                      </a:lnTo>
                      <a:lnTo>
                        <a:pt x="85" y="175"/>
                      </a:lnTo>
                      <a:close/>
                    </a:path>
                  </a:pathLst>
                </a:custGeom>
                <a:solidFill>
                  <a:srgbClr val="FFFFFF"/>
                </a:solidFill>
                <a:ln w="9525">
                  <a:solidFill>
                    <a:srgbClr val="6600CC"/>
                  </a:solidFill>
                  <a:round/>
                  <a:headEnd/>
                  <a:tailEnd/>
                </a:ln>
              </p:spPr>
              <p:txBody>
                <a:bodyPr/>
                <a:lstStyle/>
                <a:p>
                  <a:endParaRPr lang="en-US" dirty="0"/>
                </a:p>
              </p:txBody>
            </p:sp>
            <p:sp>
              <p:nvSpPr>
                <p:cNvPr id="18930" name="Freeform 44"/>
                <p:cNvSpPr>
                  <a:spLocks/>
                </p:cNvSpPr>
                <p:nvPr/>
              </p:nvSpPr>
              <p:spPr bwMode="auto">
                <a:xfrm>
                  <a:off x="4747" y="1178"/>
                  <a:ext cx="41" cy="49"/>
                </a:xfrm>
                <a:custGeom>
                  <a:avLst/>
                  <a:gdLst>
                    <a:gd name="T0" fmla="*/ 34 w 41"/>
                    <a:gd name="T1" fmla="*/ 0 h 49"/>
                    <a:gd name="T2" fmla="*/ 41 w 41"/>
                    <a:gd name="T3" fmla="*/ 0 h 49"/>
                    <a:gd name="T4" fmla="*/ 24 w 41"/>
                    <a:gd name="T5" fmla="*/ 49 h 49"/>
                    <a:gd name="T6" fmla="*/ 17 w 41"/>
                    <a:gd name="T7" fmla="*/ 49 h 49"/>
                    <a:gd name="T8" fmla="*/ 0 w 41"/>
                    <a:gd name="T9" fmla="*/ 0 h 49"/>
                    <a:gd name="T10" fmla="*/ 7 w 41"/>
                    <a:gd name="T11" fmla="*/ 0 h 49"/>
                    <a:gd name="T12" fmla="*/ 20 w 41"/>
                    <a:gd name="T13" fmla="*/ 42 h 49"/>
                    <a:gd name="T14" fmla="*/ 34 w 41"/>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49"/>
                    <a:gd name="T26" fmla="*/ 41 w 41"/>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49">
                      <a:moveTo>
                        <a:pt x="34" y="0"/>
                      </a:moveTo>
                      <a:lnTo>
                        <a:pt x="41" y="0"/>
                      </a:lnTo>
                      <a:lnTo>
                        <a:pt x="24" y="49"/>
                      </a:lnTo>
                      <a:lnTo>
                        <a:pt x="17" y="49"/>
                      </a:lnTo>
                      <a:lnTo>
                        <a:pt x="0" y="0"/>
                      </a:lnTo>
                      <a:lnTo>
                        <a:pt x="7" y="0"/>
                      </a:lnTo>
                      <a:lnTo>
                        <a:pt x="20" y="42"/>
                      </a:lnTo>
                      <a:lnTo>
                        <a:pt x="34" y="0"/>
                      </a:lnTo>
                      <a:close/>
                    </a:path>
                  </a:pathLst>
                </a:custGeom>
                <a:solidFill>
                  <a:srgbClr val="000000"/>
                </a:solidFill>
                <a:ln w="9525">
                  <a:solidFill>
                    <a:srgbClr val="6600CC"/>
                  </a:solidFill>
                  <a:round/>
                  <a:headEnd/>
                  <a:tailEnd/>
                </a:ln>
              </p:spPr>
              <p:txBody>
                <a:bodyPr/>
                <a:lstStyle/>
                <a:p>
                  <a:endParaRPr lang="en-US" dirty="0"/>
                </a:p>
              </p:txBody>
            </p:sp>
            <p:sp>
              <p:nvSpPr>
                <p:cNvPr id="18931" name="Freeform 45"/>
                <p:cNvSpPr>
                  <a:spLocks/>
                </p:cNvSpPr>
                <p:nvPr/>
              </p:nvSpPr>
              <p:spPr bwMode="auto">
                <a:xfrm>
                  <a:off x="4789" y="1182"/>
                  <a:ext cx="16" cy="46"/>
                </a:xfrm>
                <a:custGeom>
                  <a:avLst/>
                  <a:gdLst>
                    <a:gd name="T0" fmla="*/ 11 w 16"/>
                    <a:gd name="T1" fmla="*/ 9 h 46"/>
                    <a:gd name="T2" fmla="*/ 16 w 16"/>
                    <a:gd name="T3" fmla="*/ 9 h 46"/>
                    <a:gd name="T4" fmla="*/ 16 w 16"/>
                    <a:gd name="T5" fmla="*/ 15 h 46"/>
                    <a:gd name="T6" fmla="*/ 11 w 16"/>
                    <a:gd name="T7" fmla="*/ 15 h 46"/>
                    <a:gd name="T8" fmla="*/ 11 w 16"/>
                    <a:gd name="T9" fmla="*/ 39 h 46"/>
                    <a:gd name="T10" fmla="*/ 11 w 16"/>
                    <a:gd name="T11" fmla="*/ 40 h 46"/>
                    <a:gd name="T12" fmla="*/ 12 w 16"/>
                    <a:gd name="T13" fmla="*/ 41 h 46"/>
                    <a:gd name="T14" fmla="*/ 14 w 16"/>
                    <a:gd name="T15" fmla="*/ 41 h 46"/>
                    <a:gd name="T16" fmla="*/ 16 w 16"/>
                    <a:gd name="T17" fmla="*/ 41 h 46"/>
                    <a:gd name="T18" fmla="*/ 16 w 16"/>
                    <a:gd name="T19" fmla="*/ 46 h 46"/>
                    <a:gd name="T20" fmla="*/ 15 w 16"/>
                    <a:gd name="T21" fmla="*/ 46 h 46"/>
                    <a:gd name="T22" fmla="*/ 13 w 16"/>
                    <a:gd name="T23" fmla="*/ 46 h 46"/>
                    <a:gd name="T24" fmla="*/ 12 w 16"/>
                    <a:gd name="T25" fmla="*/ 46 h 46"/>
                    <a:gd name="T26" fmla="*/ 10 w 16"/>
                    <a:gd name="T27" fmla="*/ 46 h 46"/>
                    <a:gd name="T28" fmla="*/ 7 w 16"/>
                    <a:gd name="T29" fmla="*/ 46 h 46"/>
                    <a:gd name="T30" fmla="*/ 6 w 16"/>
                    <a:gd name="T31" fmla="*/ 43 h 46"/>
                    <a:gd name="T32" fmla="*/ 5 w 16"/>
                    <a:gd name="T33" fmla="*/ 42 h 46"/>
                    <a:gd name="T34" fmla="*/ 5 w 16"/>
                    <a:gd name="T35" fmla="*/ 41 h 46"/>
                    <a:gd name="T36" fmla="*/ 5 w 16"/>
                    <a:gd name="T37" fmla="*/ 15 h 46"/>
                    <a:gd name="T38" fmla="*/ 0 w 16"/>
                    <a:gd name="T39" fmla="*/ 15 h 46"/>
                    <a:gd name="T40" fmla="*/ 0 w 16"/>
                    <a:gd name="T41" fmla="*/ 9 h 46"/>
                    <a:gd name="T42" fmla="*/ 5 w 16"/>
                    <a:gd name="T43" fmla="*/ 9 h 46"/>
                    <a:gd name="T44" fmla="*/ 5 w 16"/>
                    <a:gd name="T45" fmla="*/ 0 h 46"/>
                    <a:gd name="T46" fmla="*/ 11 w 16"/>
                    <a:gd name="T47" fmla="*/ 0 h 46"/>
                    <a:gd name="T48" fmla="*/ 11 w 16"/>
                    <a:gd name="T49" fmla="*/ 9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46"/>
                    <a:gd name="T77" fmla="*/ 16 w 16"/>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46">
                      <a:moveTo>
                        <a:pt x="11" y="9"/>
                      </a:moveTo>
                      <a:lnTo>
                        <a:pt x="16" y="9"/>
                      </a:lnTo>
                      <a:lnTo>
                        <a:pt x="16" y="15"/>
                      </a:lnTo>
                      <a:lnTo>
                        <a:pt x="11" y="15"/>
                      </a:lnTo>
                      <a:lnTo>
                        <a:pt x="11" y="39"/>
                      </a:lnTo>
                      <a:lnTo>
                        <a:pt x="11" y="40"/>
                      </a:lnTo>
                      <a:lnTo>
                        <a:pt x="12" y="41"/>
                      </a:lnTo>
                      <a:lnTo>
                        <a:pt x="14" y="41"/>
                      </a:lnTo>
                      <a:lnTo>
                        <a:pt x="16" y="41"/>
                      </a:lnTo>
                      <a:lnTo>
                        <a:pt x="16" y="46"/>
                      </a:lnTo>
                      <a:lnTo>
                        <a:pt x="15" y="46"/>
                      </a:lnTo>
                      <a:lnTo>
                        <a:pt x="13" y="46"/>
                      </a:lnTo>
                      <a:lnTo>
                        <a:pt x="12" y="46"/>
                      </a:lnTo>
                      <a:lnTo>
                        <a:pt x="10" y="46"/>
                      </a:lnTo>
                      <a:lnTo>
                        <a:pt x="7" y="46"/>
                      </a:lnTo>
                      <a:lnTo>
                        <a:pt x="6" y="43"/>
                      </a:lnTo>
                      <a:lnTo>
                        <a:pt x="5" y="42"/>
                      </a:lnTo>
                      <a:lnTo>
                        <a:pt x="5" y="41"/>
                      </a:lnTo>
                      <a:lnTo>
                        <a:pt x="5" y="15"/>
                      </a:lnTo>
                      <a:lnTo>
                        <a:pt x="0" y="15"/>
                      </a:lnTo>
                      <a:lnTo>
                        <a:pt x="0" y="9"/>
                      </a:lnTo>
                      <a:lnTo>
                        <a:pt x="5" y="9"/>
                      </a:lnTo>
                      <a:lnTo>
                        <a:pt x="5" y="0"/>
                      </a:lnTo>
                      <a:lnTo>
                        <a:pt x="11" y="0"/>
                      </a:lnTo>
                      <a:lnTo>
                        <a:pt x="11" y="9"/>
                      </a:lnTo>
                      <a:close/>
                    </a:path>
                  </a:pathLst>
                </a:custGeom>
                <a:solidFill>
                  <a:srgbClr val="000000"/>
                </a:solidFill>
                <a:ln w="9525">
                  <a:solidFill>
                    <a:srgbClr val="6600CC"/>
                  </a:solidFill>
                  <a:round/>
                  <a:headEnd/>
                  <a:tailEnd/>
                </a:ln>
              </p:spPr>
              <p:txBody>
                <a:bodyPr/>
                <a:lstStyle/>
                <a:p>
                  <a:endParaRPr lang="en-US" dirty="0"/>
                </a:p>
              </p:txBody>
            </p:sp>
            <p:sp>
              <p:nvSpPr>
                <p:cNvPr id="18932" name="Rectangle 46"/>
                <p:cNvSpPr>
                  <a:spLocks noChangeArrowheads="1"/>
                </p:cNvSpPr>
                <p:nvPr/>
              </p:nvSpPr>
              <p:spPr bwMode="auto">
                <a:xfrm>
                  <a:off x="4811" y="1220"/>
                  <a:ext cx="7" cy="7"/>
                </a:xfrm>
                <a:prstGeom prst="rect">
                  <a:avLst/>
                </a:prstGeom>
                <a:solidFill>
                  <a:srgbClr val="000000"/>
                </a:solidFill>
                <a:ln w="9525">
                  <a:solidFill>
                    <a:srgbClr val="6600CC"/>
                  </a:solidFill>
                  <a:miter lim="800000"/>
                  <a:headEnd/>
                  <a:tailEnd/>
                </a:ln>
              </p:spPr>
              <p:txBody>
                <a:bodyPr/>
                <a:lstStyle/>
                <a:p>
                  <a:endParaRPr lang="en-US" dirty="0"/>
                </a:p>
              </p:txBody>
            </p:sp>
            <p:sp>
              <p:nvSpPr>
                <p:cNvPr id="18933" name="Freeform 47"/>
                <p:cNvSpPr>
                  <a:spLocks/>
                </p:cNvSpPr>
                <p:nvPr/>
              </p:nvSpPr>
              <p:spPr bwMode="auto">
                <a:xfrm>
                  <a:off x="4695" y="1302"/>
                  <a:ext cx="495" cy="302"/>
                </a:xfrm>
                <a:custGeom>
                  <a:avLst/>
                  <a:gdLst>
                    <a:gd name="T0" fmla="*/ 493 w 495"/>
                    <a:gd name="T1" fmla="*/ 180 h 302"/>
                    <a:gd name="T2" fmla="*/ 458 w 495"/>
                    <a:gd name="T3" fmla="*/ 122 h 302"/>
                    <a:gd name="T4" fmla="*/ 455 w 495"/>
                    <a:gd name="T5" fmla="*/ 117 h 302"/>
                    <a:gd name="T6" fmla="*/ 450 w 495"/>
                    <a:gd name="T7" fmla="*/ 120 h 302"/>
                    <a:gd name="T8" fmla="*/ 416 w 495"/>
                    <a:gd name="T9" fmla="*/ 142 h 302"/>
                    <a:gd name="T10" fmla="*/ 412 w 495"/>
                    <a:gd name="T11" fmla="*/ 145 h 302"/>
                    <a:gd name="T12" fmla="*/ 414 w 495"/>
                    <a:gd name="T13" fmla="*/ 149 h 302"/>
                    <a:gd name="T14" fmla="*/ 421 w 495"/>
                    <a:gd name="T15" fmla="*/ 163 h 302"/>
                    <a:gd name="T16" fmla="*/ 405 w 495"/>
                    <a:gd name="T17" fmla="*/ 175 h 302"/>
                    <a:gd name="T18" fmla="*/ 333 w 495"/>
                    <a:gd name="T19" fmla="*/ 138 h 302"/>
                    <a:gd name="T20" fmla="*/ 333 w 495"/>
                    <a:gd name="T21" fmla="*/ 108 h 302"/>
                    <a:gd name="T22" fmla="*/ 372 w 495"/>
                    <a:gd name="T23" fmla="*/ 70 h 302"/>
                    <a:gd name="T24" fmla="*/ 375 w 495"/>
                    <a:gd name="T25" fmla="*/ 66 h 302"/>
                    <a:gd name="T26" fmla="*/ 372 w 495"/>
                    <a:gd name="T27" fmla="*/ 63 h 302"/>
                    <a:gd name="T28" fmla="*/ 328 w 495"/>
                    <a:gd name="T29" fmla="*/ 4 h 302"/>
                    <a:gd name="T30" fmla="*/ 323 w 495"/>
                    <a:gd name="T31" fmla="*/ 0 h 302"/>
                    <a:gd name="T32" fmla="*/ 319 w 495"/>
                    <a:gd name="T33" fmla="*/ 3 h 302"/>
                    <a:gd name="T34" fmla="*/ 246 w 495"/>
                    <a:gd name="T35" fmla="*/ 71 h 302"/>
                    <a:gd name="T36" fmla="*/ 22 w 495"/>
                    <a:gd name="T37" fmla="*/ 71 h 302"/>
                    <a:gd name="T38" fmla="*/ 16 w 495"/>
                    <a:gd name="T39" fmla="*/ 71 h 302"/>
                    <a:gd name="T40" fmla="*/ 16 w 495"/>
                    <a:gd name="T41" fmla="*/ 77 h 302"/>
                    <a:gd name="T42" fmla="*/ 0 w 495"/>
                    <a:gd name="T43" fmla="*/ 216 h 302"/>
                    <a:gd name="T44" fmla="*/ 0 w 495"/>
                    <a:gd name="T45" fmla="*/ 222 h 302"/>
                    <a:gd name="T46" fmla="*/ 6 w 495"/>
                    <a:gd name="T47" fmla="*/ 222 h 302"/>
                    <a:gd name="T48" fmla="*/ 304 w 495"/>
                    <a:gd name="T49" fmla="*/ 222 h 302"/>
                    <a:gd name="T50" fmla="*/ 332 w 495"/>
                    <a:gd name="T51" fmla="*/ 296 h 302"/>
                    <a:gd name="T52" fmla="*/ 335 w 495"/>
                    <a:gd name="T53" fmla="*/ 302 h 302"/>
                    <a:gd name="T54" fmla="*/ 341 w 495"/>
                    <a:gd name="T55" fmla="*/ 298 h 302"/>
                    <a:gd name="T56" fmla="*/ 367 w 495"/>
                    <a:gd name="T57" fmla="*/ 278 h 302"/>
                    <a:gd name="T58" fmla="*/ 370 w 495"/>
                    <a:gd name="T59" fmla="*/ 277 h 302"/>
                    <a:gd name="T60" fmla="*/ 370 w 495"/>
                    <a:gd name="T61" fmla="*/ 275 h 302"/>
                    <a:gd name="T62" fmla="*/ 374 w 495"/>
                    <a:gd name="T63" fmla="*/ 236 h 302"/>
                    <a:gd name="T64" fmla="*/ 410 w 495"/>
                    <a:gd name="T65" fmla="*/ 249 h 302"/>
                    <a:gd name="T66" fmla="*/ 413 w 495"/>
                    <a:gd name="T67" fmla="*/ 251 h 302"/>
                    <a:gd name="T68" fmla="*/ 416 w 495"/>
                    <a:gd name="T69" fmla="*/ 248 h 302"/>
                    <a:gd name="T70" fmla="*/ 490 w 495"/>
                    <a:gd name="T71" fmla="*/ 188 h 302"/>
                    <a:gd name="T72" fmla="*/ 495 w 495"/>
                    <a:gd name="T73" fmla="*/ 185 h 302"/>
                    <a:gd name="T74" fmla="*/ 493 w 495"/>
                    <a:gd name="T75" fmla="*/ 180 h 30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95"/>
                    <a:gd name="T115" fmla="*/ 0 h 302"/>
                    <a:gd name="T116" fmla="*/ 495 w 495"/>
                    <a:gd name="T117" fmla="*/ 302 h 30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95" h="302">
                      <a:moveTo>
                        <a:pt x="493" y="180"/>
                      </a:moveTo>
                      <a:lnTo>
                        <a:pt x="458" y="122"/>
                      </a:lnTo>
                      <a:lnTo>
                        <a:pt x="455" y="117"/>
                      </a:lnTo>
                      <a:lnTo>
                        <a:pt x="450" y="120"/>
                      </a:lnTo>
                      <a:lnTo>
                        <a:pt x="416" y="142"/>
                      </a:lnTo>
                      <a:lnTo>
                        <a:pt x="412" y="145"/>
                      </a:lnTo>
                      <a:lnTo>
                        <a:pt x="414" y="149"/>
                      </a:lnTo>
                      <a:lnTo>
                        <a:pt x="421" y="163"/>
                      </a:lnTo>
                      <a:lnTo>
                        <a:pt x="405" y="175"/>
                      </a:lnTo>
                      <a:lnTo>
                        <a:pt x="333" y="138"/>
                      </a:lnTo>
                      <a:lnTo>
                        <a:pt x="333" y="108"/>
                      </a:lnTo>
                      <a:lnTo>
                        <a:pt x="372" y="70"/>
                      </a:lnTo>
                      <a:lnTo>
                        <a:pt x="375" y="66"/>
                      </a:lnTo>
                      <a:lnTo>
                        <a:pt x="372" y="63"/>
                      </a:lnTo>
                      <a:lnTo>
                        <a:pt x="328" y="4"/>
                      </a:lnTo>
                      <a:lnTo>
                        <a:pt x="323" y="0"/>
                      </a:lnTo>
                      <a:lnTo>
                        <a:pt x="319" y="3"/>
                      </a:lnTo>
                      <a:lnTo>
                        <a:pt x="246" y="71"/>
                      </a:lnTo>
                      <a:lnTo>
                        <a:pt x="22" y="71"/>
                      </a:lnTo>
                      <a:lnTo>
                        <a:pt x="16" y="71"/>
                      </a:lnTo>
                      <a:lnTo>
                        <a:pt x="16" y="77"/>
                      </a:lnTo>
                      <a:lnTo>
                        <a:pt x="0" y="216"/>
                      </a:lnTo>
                      <a:lnTo>
                        <a:pt x="0" y="222"/>
                      </a:lnTo>
                      <a:lnTo>
                        <a:pt x="6" y="222"/>
                      </a:lnTo>
                      <a:lnTo>
                        <a:pt x="304" y="222"/>
                      </a:lnTo>
                      <a:lnTo>
                        <a:pt x="332" y="296"/>
                      </a:lnTo>
                      <a:lnTo>
                        <a:pt x="335" y="302"/>
                      </a:lnTo>
                      <a:lnTo>
                        <a:pt x="341" y="298"/>
                      </a:lnTo>
                      <a:lnTo>
                        <a:pt x="367" y="278"/>
                      </a:lnTo>
                      <a:lnTo>
                        <a:pt x="370" y="277"/>
                      </a:lnTo>
                      <a:lnTo>
                        <a:pt x="370" y="275"/>
                      </a:lnTo>
                      <a:lnTo>
                        <a:pt x="374" y="236"/>
                      </a:lnTo>
                      <a:lnTo>
                        <a:pt x="410" y="249"/>
                      </a:lnTo>
                      <a:lnTo>
                        <a:pt x="413" y="251"/>
                      </a:lnTo>
                      <a:lnTo>
                        <a:pt x="416" y="248"/>
                      </a:lnTo>
                      <a:lnTo>
                        <a:pt x="490" y="188"/>
                      </a:lnTo>
                      <a:lnTo>
                        <a:pt x="495" y="185"/>
                      </a:lnTo>
                      <a:lnTo>
                        <a:pt x="493" y="180"/>
                      </a:lnTo>
                      <a:close/>
                    </a:path>
                  </a:pathLst>
                </a:custGeom>
                <a:solidFill>
                  <a:srgbClr val="000000"/>
                </a:solidFill>
                <a:ln w="9525">
                  <a:solidFill>
                    <a:srgbClr val="6600CC"/>
                  </a:solidFill>
                  <a:round/>
                  <a:headEnd/>
                  <a:tailEnd/>
                </a:ln>
              </p:spPr>
              <p:txBody>
                <a:bodyPr/>
                <a:lstStyle/>
                <a:p>
                  <a:endParaRPr lang="en-US" dirty="0"/>
                </a:p>
              </p:txBody>
            </p:sp>
            <p:sp>
              <p:nvSpPr>
                <p:cNvPr id="18934" name="Freeform 48"/>
                <p:cNvSpPr>
                  <a:spLocks/>
                </p:cNvSpPr>
                <p:nvPr/>
              </p:nvSpPr>
              <p:spPr bwMode="auto">
                <a:xfrm>
                  <a:off x="4708" y="1318"/>
                  <a:ext cx="467" cy="269"/>
                </a:xfrm>
                <a:custGeom>
                  <a:avLst/>
                  <a:gdLst>
                    <a:gd name="T0" fmla="*/ 398 w 467"/>
                    <a:gd name="T1" fmla="*/ 222 h 269"/>
                    <a:gd name="T2" fmla="*/ 359 w 467"/>
                    <a:gd name="T3" fmla="*/ 207 h 269"/>
                    <a:gd name="T4" fmla="*/ 352 w 467"/>
                    <a:gd name="T5" fmla="*/ 205 h 269"/>
                    <a:gd name="T6" fmla="*/ 352 w 467"/>
                    <a:gd name="T7" fmla="*/ 212 h 269"/>
                    <a:gd name="T8" fmla="*/ 346 w 467"/>
                    <a:gd name="T9" fmla="*/ 255 h 269"/>
                    <a:gd name="T10" fmla="*/ 327 w 467"/>
                    <a:gd name="T11" fmla="*/ 269 h 269"/>
                    <a:gd name="T12" fmla="*/ 300 w 467"/>
                    <a:gd name="T13" fmla="*/ 198 h 269"/>
                    <a:gd name="T14" fmla="*/ 299 w 467"/>
                    <a:gd name="T15" fmla="*/ 194 h 269"/>
                    <a:gd name="T16" fmla="*/ 295 w 467"/>
                    <a:gd name="T17" fmla="*/ 194 h 269"/>
                    <a:gd name="T18" fmla="*/ 0 w 467"/>
                    <a:gd name="T19" fmla="*/ 194 h 269"/>
                    <a:gd name="T20" fmla="*/ 13 w 467"/>
                    <a:gd name="T21" fmla="*/ 66 h 269"/>
                    <a:gd name="T22" fmla="*/ 236 w 467"/>
                    <a:gd name="T23" fmla="*/ 66 h 269"/>
                    <a:gd name="T24" fmla="*/ 238 w 467"/>
                    <a:gd name="T25" fmla="*/ 66 h 269"/>
                    <a:gd name="T26" fmla="*/ 239 w 467"/>
                    <a:gd name="T27" fmla="*/ 65 h 269"/>
                    <a:gd name="T28" fmla="*/ 309 w 467"/>
                    <a:gd name="T29" fmla="*/ 0 h 269"/>
                    <a:gd name="T30" fmla="*/ 347 w 467"/>
                    <a:gd name="T31" fmla="*/ 49 h 269"/>
                    <a:gd name="T32" fmla="*/ 309 w 467"/>
                    <a:gd name="T33" fmla="*/ 85 h 269"/>
                    <a:gd name="T34" fmla="*/ 308 w 467"/>
                    <a:gd name="T35" fmla="*/ 87 h 269"/>
                    <a:gd name="T36" fmla="*/ 308 w 467"/>
                    <a:gd name="T37" fmla="*/ 89 h 269"/>
                    <a:gd name="T38" fmla="*/ 308 w 467"/>
                    <a:gd name="T39" fmla="*/ 125 h 269"/>
                    <a:gd name="T40" fmla="*/ 308 w 467"/>
                    <a:gd name="T41" fmla="*/ 129 h 269"/>
                    <a:gd name="T42" fmla="*/ 310 w 467"/>
                    <a:gd name="T43" fmla="*/ 130 h 269"/>
                    <a:gd name="T44" fmla="*/ 390 w 467"/>
                    <a:gd name="T45" fmla="*/ 170 h 269"/>
                    <a:gd name="T46" fmla="*/ 392 w 467"/>
                    <a:gd name="T47" fmla="*/ 172 h 269"/>
                    <a:gd name="T48" fmla="*/ 396 w 467"/>
                    <a:gd name="T49" fmla="*/ 170 h 269"/>
                    <a:gd name="T50" fmla="*/ 419 w 467"/>
                    <a:gd name="T51" fmla="*/ 154 h 269"/>
                    <a:gd name="T52" fmla="*/ 423 w 467"/>
                    <a:gd name="T53" fmla="*/ 151 h 269"/>
                    <a:gd name="T54" fmla="*/ 421 w 467"/>
                    <a:gd name="T55" fmla="*/ 146 h 269"/>
                    <a:gd name="T56" fmla="*/ 413 w 467"/>
                    <a:gd name="T57" fmla="*/ 132 h 269"/>
                    <a:gd name="T58" fmla="*/ 438 w 467"/>
                    <a:gd name="T59" fmla="*/ 117 h 269"/>
                    <a:gd name="T60" fmla="*/ 467 w 467"/>
                    <a:gd name="T61" fmla="*/ 167 h 269"/>
                    <a:gd name="T62" fmla="*/ 398 w 467"/>
                    <a:gd name="T63" fmla="*/ 222 h 2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7"/>
                    <a:gd name="T97" fmla="*/ 0 h 269"/>
                    <a:gd name="T98" fmla="*/ 467 w 467"/>
                    <a:gd name="T99" fmla="*/ 269 h 26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7" h="269">
                      <a:moveTo>
                        <a:pt x="398" y="222"/>
                      </a:moveTo>
                      <a:lnTo>
                        <a:pt x="359" y="207"/>
                      </a:lnTo>
                      <a:lnTo>
                        <a:pt x="352" y="205"/>
                      </a:lnTo>
                      <a:lnTo>
                        <a:pt x="352" y="212"/>
                      </a:lnTo>
                      <a:lnTo>
                        <a:pt x="346" y="255"/>
                      </a:lnTo>
                      <a:lnTo>
                        <a:pt x="327" y="269"/>
                      </a:lnTo>
                      <a:lnTo>
                        <a:pt x="300" y="198"/>
                      </a:lnTo>
                      <a:lnTo>
                        <a:pt x="299" y="194"/>
                      </a:lnTo>
                      <a:lnTo>
                        <a:pt x="295" y="194"/>
                      </a:lnTo>
                      <a:lnTo>
                        <a:pt x="0" y="194"/>
                      </a:lnTo>
                      <a:lnTo>
                        <a:pt x="13" y="66"/>
                      </a:lnTo>
                      <a:lnTo>
                        <a:pt x="236" y="66"/>
                      </a:lnTo>
                      <a:lnTo>
                        <a:pt x="238" y="66"/>
                      </a:lnTo>
                      <a:lnTo>
                        <a:pt x="239" y="65"/>
                      </a:lnTo>
                      <a:lnTo>
                        <a:pt x="309" y="0"/>
                      </a:lnTo>
                      <a:lnTo>
                        <a:pt x="347" y="49"/>
                      </a:lnTo>
                      <a:lnTo>
                        <a:pt x="309" y="85"/>
                      </a:lnTo>
                      <a:lnTo>
                        <a:pt x="308" y="87"/>
                      </a:lnTo>
                      <a:lnTo>
                        <a:pt x="308" y="89"/>
                      </a:lnTo>
                      <a:lnTo>
                        <a:pt x="308" y="125"/>
                      </a:lnTo>
                      <a:lnTo>
                        <a:pt x="308" y="129"/>
                      </a:lnTo>
                      <a:lnTo>
                        <a:pt x="310" y="130"/>
                      </a:lnTo>
                      <a:lnTo>
                        <a:pt x="390" y="170"/>
                      </a:lnTo>
                      <a:lnTo>
                        <a:pt x="392" y="172"/>
                      </a:lnTo>
                      <a:lnTo>
                        <a:pt x="396" y="170"/>
                      </a:lnTo>
                      <a:lnTo>
                        <a:pt x="419" y="154"/>
                      </a:lnTo>
                      <a:lnTo>
                        <a:pt x="423" y="151"/>
                      </a:lnTo>
                      <a:lnTo>
                        <a:pt x="421" y="146"/>
                      </a:lnTo>
                      <a:lnTo>
                        <a:pt x="413" y="132"/>
                      </a:lnTo>
                      <a:lnTo>
                        <a:pt x="438" y="117"/>
                      </a:lnTo>
                      <a:lnTo>
                        <a:pt x="467" y="167"/>
                      </a:lnTo>
                      <a:lnTo>
                        <a:pt x="398" y="222"/>
                      </a:lnTo>
                      <a:close/>
                    </a:path>
                  </a:pathLst>
                </a:custGeom>
                <a:solidFill>
                  <a:srgbClr val="FFFFFF"/>
                </a:solidFill>
                <a:ln w="9525">
                  <a:solidFill>
                    <a:srgbClr val="6600CC"/>
                  </a:solidFill>
                  <a:round/>
                  <a:headEnd/>
                  <a:tailEnd/>
                </a:ln>
              </p:spPr>
              <p:txBody>
                <a:bodyPr/>
                <a:lstStyle/>
                <a:p>
                  <a:endParaRPr lang="en-US" dirty="0"/>
                </a:p>
              </p:txBody>
            </p:sp>
            <p:sp>
              <p:nvSpPr>
                <p:cNvPr id="18935" name="Freeform 49"/>
                <p:cNvSpPr>
                  <a:spLocks/>
                </p:cNvSpPr>
                <p:nvPr/>
              </p:nvSpPr>
              <p:spPr bwMode="auto">
                <a:xfrm>
                  <a:off x="4795" y="1427"/>
                  <a:ext cx="46" cy="48"/>
                </a:xfrm>
                <a:custGeom>
                  <a:avLst/>
                  <a:gdLst>
                    <a:gd name="T0" fmla="*/ 20 w 46"/>
                    <a:gd name="T1" fmla="*/ 48 h 48"/>
                    <a:gd name="T2" fmla="*/ 6 w 46"/>
                    <a:gd name="T3" fmla="*/ 9 h 48"/>
                    <a:gd name="T4" fmla="*/ 6 w 46"/>
                    <a:gd name="T5" fmla="*/ 48 h 48"/>
                    <a:gd name="T6" fmla="*/ 0 w 46"/>
                    <a:gd name="T7" fmla="*/ 48 h 48"/>
                    <a:gd name="T8" fmla="*/ 0 w 46"/>
                    <a:gd name="T9" fmla="*/ 0 h 48"/>
                    <a:gd name="T10" fmla="*/ 8 w 46"/>
                    <a:gd name="T11" fmla="*/ 0 h 48"/>
                    <a:gd name="T12" fmla="*/ 23 w 46"/>
                    <a:gd name="T13" fmla="*/ 42 h 48"/>
                    <a:gd name="T14" fmla="*/ 37 w 46"/>
                    <a:gd name="T15" fmla="*/ 0 h 48"/>
                    <a:gd name="T16" fmla="*/ 46 w 46"/>
                    <a:gd name="T17" fmla="*/ 0 h 48"/>
                    <a:gd name="T18" fmla="*/ 46 w 46"/>
                    <a:gd name="T19" fmla="*/ 48 h 48"/>
                    <a:gd name="T20" fmla="*/ 39 w 46"/>
                    <a:gd name="T21" fmla="*/ 48 h 48"/>
                    <a:gd name="T22" fmla="*/ 39 w 46"/>
                    <a:gd name="T23" fmla="*/ 9 h 48"/>
                    <a:gd name="T24" fmla="*/ 27 w 46"/>
                    <a:gd name="T25" fmla="*/ 48 h 48"/>
                    <a:gd name="T26" fmla="*/ 20 w 46"/>
                    <a:gd name="T27" fmla="*/ 48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48"/>
                    <a:gd name="T44" fmla="*/ 46 w 4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48">
                      <a:moveTo>
                        <a:pt x="20" y="48"/>
                      </a:moveTo>
                      <a:lnTo>
                        <a:pt x="6" y="9"/>
                      </a:lnTo>
                      <a:lnTo>
                        <a:pt x="6" y="48"/>
                      </a:lnTo>
                      <a:lnTo>
                        <a:pt x="0" y="48"/>
                      </a:lnTo>
                      <a:lnTo>
                        <a:pt x="0" y="0"/>
                      </a:lnTo>
                      <a:lnTo>
                        <a:pt x="8" y="0"/>
                      </a:lnTo>
                      <a:lnTo>
                        <a:pt x="23" y="42"/>
                      </a:lnTo>
                      <a:lnTo>
                        <a:pt x="37" y="0"/>
                      </a:lnTo>
                      <a:lnTo>
                        <a:pt x="46" y="0"/>
                      </a:lnTo>
                      <a:lnTo>
                        <a:pt x="46" y="48"/>
                      </a:lnTo>
                      <a:lnTo>
                        <a:pt x="39" y="48"/>
                      </a:lnTo>
                      <a:lnTo>
                        <a:pt x="39" y="9"/>
                      </a:lnTo>
                      <a:lnTo>
                        <a:pt x="27" y="48"/>
                      </a:lnTo>
                      <a:lnTo>
                        <a:pt x="20" y="48"/>
                      </a:lnTo>
                      <a:close/>
                    </a:path>
                  </a:pathLst>
                </a:custGeom>
                <a:solidFill>
                  <a:srgbClr val="000000"/>
                </a:solidFill>
                <a:ln w="9525">
                  <a:solidFill>
                    <a:srgbClr val="6600CC"/>
                  </a:solidFill>
                  <a:round/>
                  <a:headEnd/>
                  <a:tailEnd/>
                </a:ln>
              </p:spPr>
              <p:txBody>
                <a:bodyPr/>
                <a:lstStyle/>
                <a:p>
                  <a:endParaRPr lang="en-US" dirty="0"/>
                </a:p>
              </p:txBody>
            </p:sp>
            <p:sp>
              <p:nvSpPr>
                <p:cNvPr id="18936" name="Freeform 50"/>
                <p:cNvSpPr>
                  <a:spLocks noEditPoints="1"/>
                </p:cNvSpPr>
                <p:nvPr/>
              </p:nvSpPr>
              <p:spPr bwMode="auto">
                <a:xfrm>
                  <a:off x="4847" y="1440"/>
                  <a:ext cx="33" cy="38"/>
                </a:xfrm>
                <a:custGeom>
                  <a:avLst/>
                  <a:gdLst>
                    <a:gd name="T0" fmla="*/ 30 w 33"/>
                    <a:gd name="T1" fmla="*/ 32 h 38"/>
                    <a:gd name="T2" fmla="*/ 31 w 33"/>
                    <a:gd name="T3" fmla="*/ 32 h 38"/>
                    <a:gd name="T4" fmla="*/ 32 w 33"/>
                    <a:gd name="T5" fmla="*/ 32 h 38"/>
                    <a:gd name="T6" fmla="*/ 33 w 33"/>
                    <a:gd name="T7" fmla="*/ 32 h 38"/>
                    <a:gd name="T8" fmla="*/ 33 w 33"/>
                    <a:gd name="T9" fmla="*/ 37 h 38"/>
                    <a:gd name="T10" fmla="*/ 31 w 33"/>
                    <a:gd name="T11" fmla="*/ 38 h 38"/>
                    <a:gd name="T12" fmla="*/ 29 w 33"/>
                    <a:gd name="T13" fmla="*/ 38 h 38"/>
                    <a:gd name="T14" fmla="*/ 25 w 33"/>
                    <a:gd name="T15" fmla="*/ 35 h 38"/>
                    <a:gd name="T16" fmla="*/ 24 w 33"/>
                    <a:gd name="T17" fmla="*/ 32 h 38"/>
                    <a:gd name="T18" fmla="*/ 18 w 33"/>
                    <a:gd name="T19" fmla="*/ 35 h 38"/>
                    <a:gd name="T20" fmla="*/ 13 w 33"/>
                    <a:gd name="T21" fmla="*/ 38 h 38"/>
                    <a:gd name="T22" fmla="*/ 3 w 33"/>
                    <a:gd name="T23" fmla="*/ 34 h 38"/>
                    <a:gd name="T24" fmla="*/ 0 w 33"/>
                    <a:gd name="T25" fmla="*/ 26 h 38"/>
                    <a:gd name="T26" fmla="*/ 2 w 33"/>
                    <a:gd name="T27" fmla="*/ 19 h 38"/>
                    <a:gd name="T28" fmla="*/ 8 w 33"/>
                    <a:gd name="T29" fmla="*/ 17 h 38"/>
                    <a:gd name="T30" fmla="*/ 15 w 33"/>
                    <a:gd name="T31" fmla="*/ 16 h 38"/>
                    <a:gd name="T32" fmla="*/ 21 w 33"/>
                    <a:gd name="T33" fmla="*/ 15 h 38"/>
                    <a:gd name="T34" fmla="*/ 22 w 33"/>
                    <a:gd name="T35" fmla="*/ 15 h 38"/>
                    <a:gd name="T36" fmla="*/ 23 w 33"/>
                    <a:gd name="T37" fmla="*/ 12 h 38"/>
                    <a:gd name="T38" fmla="*/ 22 w 33"/>
                    <a:gd name="T39" fmla="*/ 7 h 38"/>
                    <a:gd name="T40" fmla="*/ 17 w 33"/>
                    <a:gd name="T41" fmla="*/ 4 h 38"/>
                    <a:gd name="T42" fmla="*/ 10 w 33"/>
                    <a:gd name="T43" fmla="*/ 5 h 38"/>
                    <a:gd name="T44" fmla="*/ 7 w 33"/>
                    <a:gd name="T45" fmla="*/ 9 h 38"/>
                    <a:gd name="T46" fmla="*/ 2 w 33"/>
                    <a:gd name="T47" fmla="*/ 11 h 38"/>
                    <a:gd name="T48" fmla="*/ 2 w 33"/>
                    <a:gd name="T49" fmla="*/ 5 h 38"/>
                    <a:gd name="T50" fmla="*/ 6 w 33"/>
                    <a:gd name="T51" fmla="*/ 2 h 38"/>
                    <a:gd name="T52" fmla="*/ 9 w 33"/>
                    <a:gd name="T53" fmla="*/ 0 h 38"/>
                    <a:gd name="T54" fmla="*/ 13 w 33"/>
                    <a:gd name="T55" fmla="*/ 0 h 38"/>
                    <a:gd name="T56" fmla="*/ 16 w 33"/>
                    <a:gd name="T57" fmla="*/ 0 h 38"/>
                    <a:gd name="T58" fmla="*/ 19 w 33"/>
                    <a:gd name="T59" fmla="*/ 0 h 38"/>
                    <a:gd name="T60" fmla="*/ 24 w 33"/>
                    <a:gd name="T61" fmla="*/ 1 h 38"/>
                    <a:gd name="T62" fmla="*/ 29 w 33"/>
                    <a:gd name="T63" fmla="*/ 4 h 38"/>
                    <a:gd name="T64" fmla="*/ 30 w 33"/>
                    <a:gd name="T65" fmla="*/ 31 h 38"/>
                    <a:gd name="T66" fmla="*/ 19 w 33"/>
                    <a:gd name="T67" fmla="*/ 19 h 38"/>
                    <a:gd name="T68" fmla="*/ 13 w 33"/>
                    <a:gd name="T69" fmla="*/ 20 h 38"/>
                    <a:gd name="T70" fmla="*/ 8 w 33"/>
                    <a:gd name="T71" fmla="*/ 23 h 38"/>
                    <a:gd name="T72" fmla="*/ 6 w 33"/>
                    <a:gd name="T73" fmla="*/ 25 h 38"/>
                    <a:gd name="T74" fmla="*/ 7 w 33"/>
                    <a:gd name="T75" fmla="*/ 29 h 38"/>
                    <a:gd name="T76" fmla="*/ 10 w 33"/>
                    <a:gd name="T77" fmla="*/ 32 h 38"/>
                    <a:gd name="T78" fmla="*/ 17 w 33"/>
                    <a:gd name="T79" fmla="*/ 32 h 38"/>
                    <a:gd name="T80" fmla="*/ 22 w 33"/>
                    <a:gd name="T81" fmla="*/ 26 h 38"/>
                    <a:gd name="T82" fmla="*/ 23 w 33"/>
                    <a:gd name="T83" fmla="*/ 18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30" y="31"/>
                      </a:moveTo>
                      <a:lnTo>
                        <a:pt x="30" y="32"/>
                      </a:lnTo>
                      <a:lnTo>
                        <a:pt x="31" y="32"/>
                      </a:lnTo>
                      <a:lnTo>
                        <a:pt x="32" y="32"/>
                      </a:lnTo>
                      <a:lnTo>
                        <a:pt x="33" y="32"/>
                      </a:lnTo>
                      <a:lnTo>
                        <a:pt x="33" y="37"/>
                      </a:lnTo>
                      <a:lnTo>
                        <a:pt x="32" y="38"/>
                      </a:lnTo>
                      <a:lnTo>
                        <a:pt x="31" y="38"/>
                      </a:lnTo>
                      <a:lnTo>
                        <a:pt x="30" y="38"/>
                      </a:lnTo>
                      <a:lnTo>
                        <a:pt x="29" y="38"/>
                      </a:lnTo>
                      <a:lnTo>
                        <a:pt x="28" y="37"/>
                      </a:lnTo>
                      <a:lnTo>
                        <a:pt x="25" y="35"/>
                      </a:lnTo>
                      <a:lnTo>
                        <a:pt x="24" y="34"/>
                      </a:lnTo>
                      <a:lnTo>
                        <a:pt x="24" y="32"/>
                      </a:lnTo>
                      <a:lnTo>
                        <a:pt x="22" y="34"/>
                      </a:lnTo>
                      <a:lnTo>
                        <a:pt x="18" y="35"/>
                      </a:lnTo>
                      <a:lnTo>
                        <a:pt x="16" y="37"/>
                      </a:lnTo>
                      <a:lnTo>
                        <a:pt x="13" y="38"/>
                      </a:lnTo>
                      <a:lnTo>
                        <a:pt x="7" y="37"/>
                      </a:lnTo>
                      <a:lnTo>
                        <a:pt x="3" y="34"/>
                      </a:lnTo>
                      <a:lnTo>
                        <a:pt x="1" y="31"/>
                      </a:lnTo>
                      <a:lnTo>
                        <a:pt x="0" y="26"/>
                      </a:lnTo>
                      <a:lnTo>
                        <a:pt x="1" y="23"/>
                      </a:lnTo>
                      <a:lnTo>
                        <a:pt x="2" y="19"/>
                      </a:lnTo>
                      <a:lnTo>
                        <a:pt x="4" y="18"/>
                      </a:lnTo>
                      <a:lnTo>
                        <a:pt x="8" y="17"/>
                      </a:lnTo>
                      <a:lnTo>
                        <a:pt x="11" y="16"/>
                      </a:lnTo>
                      <a:lnTo>
                        <a:pt x="15" y="16"/>
                      </a:lnTo>
                      <a:lnTo>
                        <a:pt x="18" y="16"/>
                      </a:lnTo>
                      <a:lnTo>
                        <a:pt x="21" y="15"/>
                      </a:lnTo>
                      <a:lnTo>
                        <a:pt x="22" y="15"/>
                      </a:lnTo>
                      <a:lnTo>
                        <a:pt x="23" y="14"/>
                      </a:lnTo>
                      <a:lnTo>
                        <a:pt x="23" y="12"/>
                      </a:lnTo>
                      <a:lnTo>
                        <a:pt x="23" y="8"/>
                      </a:lnTo>
                      <a:lnTo>
                        <a:pt x="22" y="7"/>
                      </a:lnTo>
                      <a:lnTo>
                        <a:pt x="21" y="5"/>
                      </a:lnTo>
                      <a:lnTo>
                        <a:pt x="17" y="4"/>
                      </a:lnTo>
                      <a:lnTo>
                        <a:pt x="14" y="4"/>
                      </a:lnTo>
                      <a:lnTo>
                        <a:pt x="10" y="5"/>
                      </a:lnTo>
                      <a:lnTo>
                        <a:pt x="8" y="7"/>
                      </a:lnTo>
                      <a:lnTo>
                        <a:pt x="7" y="9"/>
                      </a:lnTo>
                      <a:lnTo>
                        <a:pt x="7" y="11"/>
                      </a:lnTo>
                      <a:lnTo>
                        <a:pt x="2" y="11"/>
                      </a:lnTo>
                      <a:lnTo>
                        <a:pt x="2" y="8"/>
                      </a:lnTo>
                      <a:lnTo>
                        <a:pt x="2" y="5"/>
                      </a:lnTo>
                      <a:lnTo>
                        <a:pt x="3" y="4"/>
                      </a:lnTo>
                      <a:lnTo>
                        <a:pt x="6" y="2"/>
                      </a:lnTo>
                      <a:lnTo>
                        <a:pt x="8" y="1"/>
                      </a:lnTo>
                      <a:lnTo>
                        <a:pt x="9" y="0"/>
                      </a:lnTo>
                      <a:lnTo>
                        <a:pt x="10" y="0"/>
                      </a:lnTo>
                      <a:lnTo>
                        <a:pt x="13" y="0"/>
                      </a:lnTo>
                      <a:lnTo>
                        <a:pt x="15" y="0"/>
                      </a:lnTo>
                      <a:lnTo>
                        <a:pt x="16" y="0"/>
                      </a:lnTo>
                      <a:lnTo>
                        <a:pt x="18" y="0"/>
                      </a:lnTo>
                      <a:lnTo>
                        <a:pt x="19" y="0"/>
                      </a:lnTo>
                      <a:lnTo>
                        <a:pt x="21" y="0"/>
                      </a:lnTo>
                      <a:lnTo>
                        <a:pt x="24" y="1"/>
                      </a:lnTo>
                      <a:lnTo>
                        <a:pt x="26" y="2"/>
                      </a:lnTo>
                      <a:lnTo>
                        <a:pt x="29" y="4"/>
                      </a:lnTo>
                      <a:lnTo>
                        <a:pt x="30" y="7"/>
                      </a:lnTo>
                      <a:lnTo>
                        <a:pt x="30" y="31"/>
                      </a:lnTo>
                      <a:close/>
                      <a:moveTo>
                        <a:pt x="23" y="18"/>
                      </a:moveTo>
                      <a:lnTo>
                        <a:pt x="19" y="19"/>
                      </a:lnTo>
                      <a:lnTo>
                        <a:pt x="16" y="20"/>
                      </a:lnTo>
                      <a:lnTo>
                        <a:pt x="13" y="20"/>
                      </a:lnTo>
                      <a:lnTo>
                        <a:pt x="9" y="22"/>
                      </a:lnTo>
                      <a:lnTo>
                        <a:pt x="8" y="23"/>
                      </a:lnTo>
                      <a:lnTo>
                        <a:pt x="7" y="24"/>
                      </a:lnTo>
                      <a:lnTo>
                        <a:pt x="6" y="25"/>
                      </a:lnTo>
                      <a:lnTo>
                        <a:pt x="6" y="26"/>
                      </a:lnTo>
                      <a:lnTo>
                        <a:pt x="7" y="29"/>
                      </a:lnTo>
                      <a:lnTo>
                        <a:pt x="8" y="31"/>
                      </a:lnTo>
                      <a:lnTo>
                        <a:pt x="10" y="32"/>
                      </a:lnTo>
                      <a:lnTo>
                        <a:pt x="13" y="32"/>
                      </a:lnTo>
                      <a:lnTo>
                        <a:pt x="17" y="32"/>
                      </a:lnTo>
                      <a:lnTo>
                        <a:pt x="21" y="30"/>
                      </a:lnTo>
                      <a:lnTo>
                        <a:pt x="22" y="26"/>
                      </a:lnTo>
                      <a:lnTo>
                        <a:pt x="23" y="25"/>
                      </a:lnTo>
                      <a:lnTo>
                        <a:pt x="23" y="18"/>
                      </a:lnTo>
                      <a:close/>
                    </a:path>
                  </a:pathLst>
                </a:custGeom>
                <a:solidFill>
                  <a:srgbClr val="000000"/>
                </a:solidFill>
                <a:ln w="9525">
                  <a:solidFill>
                    <a:srgbClr val="6600CC"/>
                  </a:solidFill>
                  <a:round/>
                  <a:headEnd/>
                  <a:tailEnd/>
                </a:ln>
              </p:spPr>
              <p:txBody>
                <a:bodyPr/>
                <a:lstStyle/>
                <a:p>
                  <a:endParaRPr lang="en-US" dirty="0"/>
                </a:p>
              </p:txBody>
            </p:sp>
            <p:sp>
              <p:nvSpPr>
                <p:cNvPr id="18937" name="Freeform 51"/>
                <p:cNvSpPr>
                  <a:spLocks/>
                </p:cNvSpPr>
                <p:nvPr/>
              </p:nvSpPr>
              <p:spPr bwMode="auto">
                <a:xfrm>
                  <a:off x="4883" y="1440"/>
                  <a:ext cx="28" cy="38"/>
                </a:xfrm>
                <a:custGeom>
                  <a:avLst/>
                  <a:gdLst>
                    <a:gd name="T0" fmla="*/ 5 w 28"/>
                    <a:gd name="T1" fmla="*/ 27 h 38"/>
                    <a:gd name="T2" fmla="*/ 9 w 28"/>
                    <a:gd name="T3" fmla="*/ 31 h 38"/>
                    <a:gd name="T4" fmla="*/ 12 w 28"/>
                    <a:gd name="T5" fmla="*/ 33 h 38"/>
                    <a:gd name="T6" fmla="*/ 15 w 28"/>
                    <a:gd name="T7" fmla="*/ 33 h 38"/>
                    <a:gd name="T8" fmla="*/ 17 w 28"/>
                    <a:gd name="T9" fmla="*/ 32 h 38"/>
                    <a:gd name="T10" fmla="*/ 19 w 28"/>
                    <a:gd name="T11" fmla="*/ 32 h 38"/>
                    <a:gd name="T12" fmla="*/ 21 w 28"/>
                    <a:gd name="T13" fmla="*/ 30 h 38"/>
                    <a:gd name="T14" fmla="*/ 23 w 28"/>
                    <a:gd name="T15" fmla="*/ 27 h 38"/>
                    <a:gd name="T16" fmla="*/ 23 w 28"/>
                    <a:gd name="T17" fmla="*/ 25 h 38"/>
                    <a:gd name="T18" fmla="*/ 20 w 28"/>
                    <a:gd name="T19" fmla="*/ 23 h 38"/>
                    <a:gd name="T20" fmla="*/ 16 w 28"/>
                    <a:gd name="T21" fmla="*/ 22 h 38"/>
                    <a:gd name="T22" fmla="*/ 9 w 28"/>
                    <a:gd name="T23" fmla="*/ 19 h 38"/>
                    <a:gd name="T24" fmla="*/ 4 w 28"/>
                    <a:gd name="T25" fmla="*/ 18 h 38"/>
                    <a:gd name="T26" fmla="*/ 1 w 28"/>
                    <a:gd name="T27" fmla="*/ 14 h 38"/>
                    <a:gd name="T28" fmla="*/ 2 w 28"/>
                    <a:gd name="T29" fmla="*/ 5 h 38"/>
                    <a:gd name="T30" fmla="*/ 9 w 28"/>
                    <a:gd name="T31" fmla="*/ 1 h 38"/>
                    <a:gd name="T32" fmla="*/ 20 w 28"/>
                    <a:gd name="T33" fmla="*/ 1 h 38"/>
                    <a:gd name="T34" fmla="*/ 26 w 28"/>
                    <a:gd name="T35" fmla="*/ 7 h 38"/>
                    <a:gd name="T36" fmla="*/ 21 w 28"/>
                    <a:gd name="T37" fmla="*/ 10 h 38"/>
                    <a:gd name="T38" fmla="*/ 20 w 28"/>
                    <a:gd name="T39" fmla="*/ 7 h 38"/>
                    <a:gd name="T40" fmla="*/ 13 w 28"/>
                    <a:gd name="T41" fmla="*/ 4 h 38"/>
                    <a:gd name="T42" fmla="*/ 9 w 28"/>
                    <a:gd name="T43" fmla="*/ 5 h 38"/>
                    <a:gd name="T44" fmla="*/ 6 w 28"/>
                    <a:gd name="T45" fmla="*/ 9 h 38"/>
                    <a:gd name="T46" fmla="*/ 5 w 28"/>
                    <a:gd name="T47" fmla="*/ 11 h 38"/>
                    <a:gd name="T48" fmla="*/ 8 w 28"/>
                    <a:gd name="T49" fmla="*/ 14 h 38"/>
                    <a:gd name="T50" fmla="*/ 11 w 28"/>
                    <a:gd name="T51" fmla="*/ 15 h 38"/>
                    <a:gd name="T52" fmla="*/ 16 w 28"/>
                    <a:gd name="T53" fmla="*/ 16 h 38"/>
                    <a:gd name="T54" fmla="*/ 20 w 28"/>
                    <a:gd name="T55" fmla="*/ 17 h 38"/>
                    <a:gd name="T56" fmla="*/ 24 w 28"/>
                    <a:gd name="T57" fmla="*/ 18 h 38"/>
                    <a:gd name="T58" fmla="*/ 27 w 28"/>
                    <a:gd name="T59" fmla="*/ 23 h 38"/>
                    <a:gd name="T60" fmla="*/ 28 w 28"/>
                    <a:gd name="T61" fmla="*/ 27 h 38"/>
                    <a:gd name="T62" fmla="*/ 26 w 28"/>
                    <a:gd name="T63" fmla="*/ 32 h 38"/>
                    <a:gd name="T64" fmla="*/ 21 w 28"/>
                    <a:gd name="T65" fmla="*/ 35 h 38"/>
                    <a:gd name="T66" fmla="*/ 19 w 28"/>
                    <a:gd name="T67" fmla="*/ 37 h 38"/>
                    <a:gd name="T68" fmla="*/ 16 w 28"/>
                    <a:gd name="T69" fmla="*/ 38 h 38"/>
                    <a:gd name="T70" fmla="*/ 12 w 28"/>
                    <a:gd name="T71" fmla="*/ 38 h 38"/>
                    <a:gd name="T72" fmla="*/ 9 w 28"/>
                    <a:gd name="T73" fmla="*/ 37 h 38"/>
                    <a:gd name="T74" fmla="*/ 1 w 28"/>
                    <a:gd name="T75" fmla="*/ 32 h 38"/>
                    <a:gd name="T76" fmla="*/ 0 w 28"/>
                    <a:gd name="T77" fmla="*/ 25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8"/>
                    <a:gd name="T119" fmla="*/ 28 w 28"/>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8">
                      <a:moveTo>
                        <a:pt x="5" y="25"/>
                      </a:moveTo>
                      <a:lnTo>
                        <a:pt x="5" y="27"/>
                      </a:lnTo>
                      <a:lnTo>
                        <a:pt x="6" y="30"/>
                      </a:lnTo>
                      <a:lnTo>
                        <a:pt x="9" y="31"/>
                      </a:lnTo>
                      <a:lnTo>
                        <a:pt x="11" y="32"/>
                      </a:lnTo>
                      <a:lnTo>
                        <a:pt x="12" y="33"/>
                      </a:lnTo>
                      <a:lnTo>
                        <a:pt x="13" y="33"/>
                      </a:lnTo>
                      <a:lnTo>
                        <a:pt x="15" y="33"/>
                      </a:lnTo>
                      <a:lnTo>
                        <a:pt x="16" y="33"/>
                      </a:lnTo>
                      <a:lnTo>
                        <a:pt x="17" y="32"/>
                      </a:lnTo>
                      <a:lnTo>
                        <a:pt x="18" y="32"/>
                      </a:lnTo>
                      <a:lnTo>
                        <a:pt x="19" y="32"/>
                      </a:lnTo>
                      <a:lnTo>
                        <a:pt x="20" y="31"/>
                      </a:lnTo>
                      <a:lnTo>
                        <a:pt x="21" y="30"/>
                      </a:lnTo>
                      <a:lnTo>
                        <a:pt x="21" y="29"/>
                      </a:lnTo>
                      <a:lnTo>
                        <a:pt x="23" y="27"/>
                      </a:lnTo>
                      <a:lnTo>
                        <a:pt x="23" y="26"/>
                      </a:lnTo>
                      <a:lnTo>
                        <a:pt x="23" y="25"/>
                      </a:lnTo>
                      <a:lnTo>
                        <a:pt x="21" y="24"/>
                      </a:lnTo>
                      <a:lnTo>
                        <a:pt x="20" y="23"/>
                      </a:lnTo>
                      <a:lnTo>
                        <a:pt x="19" y="23"/>
                      </a:lnTo>
                      <a:lnTo>
                        <a:pt x="16" y="22"/>
                      </a:lnTo>
                      <a:lnTo>
                        <a:pt x="12" y="20"/>
                      </a:lnTo>
                      <a:lnTo>
                        <a:pt x="9" y="19"/>
                      </a:lnTo>
                      <a:lnTo>
                        <a:pt x="5" y="18"/>
                      </a:lnTo>
                      <a:lnTo>
                        <a:pt x="4" y="18"/>
                      </a:lnTo>
                      <a:lnTo>
                        <a:pt x="2" y="16"/>
                      </a:lnTo>
                      <a:lnTo>
                        <a:pt x="1" y="14"/>
                      </a:lnTo>
                      <a:lnTo>
                        <a:pt x="1" y="10"/>
                      </a:lnTo>
                      <a:lnTo>
                        <a:pt x="2" y="5"/>
                      </a:lnTo>
                      <a:lnTo>
                        <a:pt x="4" y="2"/>
                      </a:lnTo>
                      <a:lnTo>
                        <a:pt x="9" y="1"/>
                      </a:lnTo>
                      <a:lnTo>
                        <a:pt x="13" y="0"/>
                      </a:lnTo>
                      <a:lnTo>
                        <a:pt x="20" y="1"/>
                      </a:lnTo>
                      <a:lnTo>
                        <a:pt x="24" y="3"/>
                      </a:lnTo>
                      <a:lnTo>
                        <a:pt x="26" y="7"/>
                      </a:lnTo>
                      <a:lnTo>
                        <a:pt x="26" y="10"/>
                      </a:lnTo>
                      <a:lnTo>
                        <a:pt x="21" y="10"/>
                      </a:lnTo>
                      <a:lnTo>
                        <a:pt x="21" y="9"/>
                      </a:lnTo>
                      <a:lnTo>
                        <a:pt x="20" y="7"/>
                      </a:lnTo>
                      <a:lnTo>
                        <a:pt x="18" y="5"/>
                      </a:lnTo>
                      <a:lnTo>
                        <a:pt x="13" y="4"/>
                      </a:lnTo>
                      <a:lnTo>
                        <a:pt x="11" y="4"/>
                      </a:lnTo>
                      <a:lnTo>
                        <a:pt x="9" y="5"/>
                      </a:lnTo>
                      <a:lnTo>
                        <a:pt x="8" y="8"/>
                      </a:lnTo>
                      <a:lnTo>
                        <a:pt x="6" y="9"/>
                      </a:lnTo>
                      <a:lnTo>
                        <a:pt x="5" y="10"/>
                      </a:lnTo>
                      <a:lnTo>
                        <a:pt x="5" y="11"/>
                      </a:lnTo>
                      <a:lnTo>
                        <a:pt x="6" y="12"/>
                      </a:lnTo>
                      <a:lnTo>
                        <a:pt x="8" y="14"/>
                      </a:lnTo>
                      <a:lnTo>
                        <a:pt x="10" y="15"/>
                      </a:lnTo>
                      <a:lnTo>
                        <a:pt x="11" y="15"/>
                      </a:lnTo>
                      <a:lnTo>
                        <a:pt x="13" y="15"/>
                      </a:lnTo>
                      <a:lnTo>
                        <a:pt x="16" y="16"/>
                      </a:lnTo>
                      <a:lnTo>
                        <a:pt x="18" y="17"/>
                      </a:lnTo>
                      <a:lnTo>
                        <a:pt x="20" y="17"/>
                      </a:lnTo>
                      <a:lnTo>
                        <a:pt x="21" y="17"/>
                      </a:lnTo>
                      <a:lnTo>
                        <a:pt x="24" y="18"/>
                      </a:lnTo>
                      <a:lnTo>
                        <a:pt x="26" y="20"/>
                      </a:lnTo>
                      <a:lnTo>
                        <a:pt x="27" y="23"/>
                      </a:lnTo>
                      <a:lnTo>
                        <a:pt x="28" y="25"/>
                      </a:lnTo>
                      <a:lnTo>
                        <a:pt x="28" y="27"/>
                      </a:lnTo>
                      <a:lnTo>
                        <a:pt x="27" y="30"/>
                      </a:lnTo>
                      <a:lnTo>
                        <a:pt x="26" y="32"/>
                      </a:lnTo>
                      <a:lnTo>
                        <a:pt x="24" y="34"/>
                      </a:lnTo>
                      <a:lnTo>
                        <a:pt x="21" y="35"/>
                      </a:lnTo>
                      <a:lnTo>
                        <a:pt x="20" y="37"/>
                      </a:lnTo>
                      <a:lnTo>
                        <a:pt x="19" y="37"/>
                      </a:lnTo>
                      <a:lnTo>
                        <a:pt x="17" y="38"/>
                      </a:lnTo>
                      <a:lnTo>
                        <a:pt x="16" y="38"/>
                      </a:lnTo>
                      <a:lnTo>
                        <a:pt x="15" y="38"/>
                      </a:lnTo>
                      <a:lnTo>
                        <a:pt x="12" y="38"/>
                      </a:lnTo>
                      <a:lnTo>
                        <a:pt x="11" y="38"/>
                      </a:lnTo>
                      <a:lnTo>
                        <a:pt x="9" y="37"/>
                      </a:lnTo>
                      <a:lnTo>
                        <a:pt x="4" y="34"/>
                      </a:lnTo>
                      <a:lnTo>
                        <a:pt x="1" y="32"/>
                      </a:lnTo>
                      <a:lnTo>
                        <a:pt x="0" y="29"/>
                      </a:lnTo>
                      <a:lnTo>
                        <a:pt x="0" y="25"/>
                      </a:lnTo>
                      <a:lnTo>
                        <a:pt x="5" y="25"/>
                      </a:lnTo>
                      <a:close/>
                    </a:path>
                  </a:pathLst>
                </a:custGeom>
                <a:solidFill>
                  <a:srgbClr val="000000"/>
                </a:solidFill>
                <a:ln w="9525">
                  <a:solidFill>
                    <a:srgbClr val="6600CC"/>
                  </a:solidFill>
                  <a:round/>
                  <a:headEnd/>
                  <a:tailEnd/>
                </a:ln>
              </p:spPr>
              <p:txBody>
                <a:bodyPr/>
                <a:lstStyle/>
                <a:p>
                  <a:endParaRPr lang="en-US" dirty="0"/>
                </a:p>
              </p:txBody>
            </p:sp>
            <p:sp>
              <p:nvSpPr>
                <p:cNvPr id="18938" name="Freeform 52"/>
                <p:cNvSpPr>
                  <a:spLocks/>
                </p:cNvSpPr>
                <p:nvPr/>
              </p:nvSpPr>
              <p:spPr bwMode="auto">
                <a:xfrm>
                  <a:off x="4915" y="1440"/>
                  <a:ext cx="29" cy="38"/>
                </a:xfrm>
                <a:custGeom>
                  <a:avLst/>
                  <a:gdLst>
                    <a:gd name="T0" fmla="*/ 6 w 29"/>
                    <a:gd name="T1" fmla="*/ 27 h 38"/>
                    <a:gd name="T2" fmla="*/ 9 w 29"/>
                    <a:gd name="T3" fmla="*/ 31 h 38"/>
                    <a:gd name="T4" fmla="*/ 12 w 29"/>
                    <a:gd name="T5" fmla="*/ 33 h 38"/>
                    <a:gd name="T6" fmla="*/ 15 w 29"/>
                    <a:gd name="T7" fmla="*/ 33 h 38"/>
                    <a:gd name="T8" fmla="*/ 17 w 29"/>
                    <a:gd name="T9" fmla="*/ 32 h 38"/>
                    <a:gd name="T10" fmla="*/ 19 w 29"/>
                    <a:gd name="T11" fmla="*/ 32 h 38"/>
                    <a:gd name="T12" fmla="*/ 22 w 29"/>
                    <a:gd name="T13" fmla="*/ 30 h 38"/>
                    <a:gd name="T14" fmla="*/ 23 w 29"/>
                    <a:gd name="T15" fmla="*/ 27 h 38"/>
                    <a:gd name="T16" fmla="*/ 23 w 29"/>
                    <a:gd name="T17" fmla="*/ 25 h 38"/>
                    <a:gd name="T18" fmla="*/ 21 w 29"/>
                    <a:gd name="T19" fmla="*/ 23 h 38"/>
                    <a:gd name="T20" fmla="*/ 16 w 29"/>
                    <a:gd name="T21" fmla="*/ 22 h 38"/>
                    <a:gd name="T22" fmla="*/ 9 w 29"/>
                    <a:gd name="T23" fmla="*/ 19 h 38"/>
                    <a:gd name="T24" fmla="*/ 4 w 29"/>
                    <a:gd name="T25" fmla="*/ 18 h 38"/>
                    <a:gd name="T26" fmla="*/ 1 w 29"/>
                    <a:gd name="T27" fmla="*/ 14 h 38"/>
                    <a:gd name="T28" fmla="*/ 2 w 29"/>
                    <a:gd name="T29" fmla="*/ 5 h 38"/>
                    <a:gd name="T30" fmla="*/ 9 w 29"/>
                    <a:gd name="T31" fmla="*/ 1 h 38"/>
                    <a:gd name="T32" fmla="*/ 21 w 29"/>
                    <a:gd name="T33" fmla="*/ 1 h 38"/>
                    <a:gd name="T34" fmla="*/ 26 w 29"/>
                    <a:gd name="T35" fmla="*/ 7 h 38"/>
                    <a:gd name="T36" fmla="*/ 22 w 29"/>
                    <a:gd name="T37" fmla="*/ 10 h 38"/>
                    <a:gd name="T38" fmla="*/ 21 w 29"/>
                    <a:gd name="T39" fmla="*/ 7 h 38"/>
                    <a:gd name="T40" fmla="*/ 14 w 29"/>
                    <a:gd name="T41" fmla="*/ 4 h 38"/>
                    <a:gd name="T42" fmla="*/ 9 w 29"/>
                    <a:gd name="T43" fmla="*/ 5 h 38"/>
                    <a:gd name="T44" fmla="*/ 7 w 29"/>
                    <a:gd name="T45" fmla="*/ 9 h 38"/>
                    <a:gd name="T46" fmla="*/ 6 w 29"/>
                    <a:gd name="T47" fmla="*/ 11 h 38"/>
                    <a:gd name="T48" fmla="*/ 8 w 29"/>
                    <a:gd name="T49" fmla="*/ 14 h 38"/>
                    <a:gd name="T50" fmla="*/ 11 w 29"/>
                    <a:gd name="T51" fmla="*/ 15 h 38"/>
                    <a:gd name="T52" fmla="*/ 16 w 29"/>
                    <a:gd name="T53" fmla="*/ 16 h 38"/>
                    <a:gd name="T54" fmla="*/ 21 w 29"/>
                    <a:gd name="T55" fmla="*/ 17 h 38"/>
                    <a:gd name="T56" fmla="*/ 24 w 29"/>
                    <a:gd name="T57" fmla="*/ 18 h 38"/>
                    <a:gd name="T58" fmla="*/ 27 w 29"/>
                    <a:gd name="T59" fmla="*/ 23 h 38"/>
                    <a:gd name="T60" fmla="*/ 29 w 29"/>
                    <a:gd name="T61" fmla="*/ 27 h 38"/>
                    <a:gd name="T62" fmla="*/ 26 w 29"/>
                    <a:gd name="T63" fmla="*/ 32 h 38"/>
                    <a:gd name="T64" fmla="*/ 22 w 29"/>
                    <a:gd name="T65" fmla="*/ 35 h 38"/>
                    <a:gd name="T66" fmla="*/ 19 w 29"/>
                    <a:gd name="T67" fmla="*/ 37 h 38"/>
                    <a:gd name="T68" fmla="*/ 16 w 29"/>
                    <a:gd name="T69" fmla="*/ 38 h 38"/>
                    <a:gd name="T70" fmla="*/ 12 w 29"/>
                    <a:gd name="T71" fmla="*/ 38 h 38"/>
                    <a:gd name="T72" fmla="*/ 9 w 29"/>
                    <a:gd name="T73" fmla="*/ 37 h 38"/>
                    <a:gd name="T74" fmla="*/ 1 w 29"/>
                    <a:gd name="T75" fmla="*/ 32 h 38"/>
                    <a:gd name="T76" fmla="*/ 0 w 29"/>
                    <a:gd name="T77" fmla="*/ 25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8"/>
                    <a:gd name="T119" fmla="*/ 29 w 29"/>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8">
                      <a:moveTo>
                        <a:pt x="6" y="25"/>
                      </a:moveTo>
                      <a:lnTo>
                        <a:pt x="6" y="27"/>
                      </a:lnTo>
                      <a:lnTo>
                        <a:pt x="7" y="30"/>
                      </a:lnTo>
                      <a:lnTo>
                        <a:pt x="9" y="31"/>
                      </a:lnTo>
                      <a:lnTo>
                        <a:pt x="11" y="32"/>
                      </a:lnTo>
                      <a:lnTo>
                        <a:pt x="12" y="33"/>
                      </a:lnTo>
                      <a:lnTo>
                        <a:pt x="14" y="33"/>
                      </a:lnTo>
                      <a:lnTo>
                        <a:pt x="15" y="33"/>
                      </a:lnTo>
                      <a:lnTo>
                        <a:pt x="16" y="33"/>
                      </a:lnTo>
                      <a:lnTo>
                        <a:pt x="17" y="32"/>
                      </a:lnTo>
                      <a:lnTo>
                        <a:pt x="18" y="32"/>
                      </a:lnTo>
                      <a:lnTo>
                        <a:pt x="19" y="32"/>
                      </a:lnTo>
                      <a:lnTo>
                        <a:pt x="21" y="31"/>
                      </a:lnTo>
                      <a:lnTo>
                        <a:pt x="22" y="30"/>
                      </a:lnTo>
                      <a:lnTo>
                        <a:pt x="22" y="29"/>
                      </a:lnTo>
                      <a:lnTo>
                        <a:pt x="23" y="27"/>
                      </a:lnTo>
                      <a:lnTo>
                        <a:pt x="23" y="26"/>
                      </a:lnTo>
                      <a:lnTo>
                        <a:pt x="23" y="25"/>
                      </a:lnTo>
                      <a:lnTo>
                        <a:pt x="22" y="24"/>
                      </a:lnTo>
                      <a:lnTo>
                        <a:pt x="21" y="23"/>
                      </a:lnTo>
                      <a:lnTo>
                        <a:pt x="19" y="23"/>
                      </a:lnTo>
                      <a:lnTo>
                        <a:pt x="16" y="22"/>
                      </a:lnTo>
                      <a:lnTo>
                        <a:pt x="12" y="20"/>
                      </a:lnTo>
                      <a:lnTo>
                        <a:pt x="9" y="19"/>
                      </a:lnTo>
                      <a:lnTo>
                        <a:pt x="6" y="18"/>
                      </a:lnTo>
                      <a:lnTo>
                        <a:pt x="4" y="18"/>
                      </a:lnTo>
                      <a:lnTo>
                        <a:pt x="2" y="16"/>
                      </a:lnTo>
                      <a:lnTo>
                        <a:pt x="1" y="14"/>
                      </a:lnTo>
                      <a:lnTo>
                        <a:pt x="1" y="10"/>
                      </a:lnTo>
                      <a:lnTo>
                        <a:pt x="2" y="5"/>
                      </a:lnTo>
                      <a:lnTo>
                        <a:pt x="4" y="2"/>
                      </a:lnTo>
                      <a:lnTo>
                        <a:pt x="9" y="1"/>
                      </a:lnTo>
                      <a:lnTo>
                        <a:pt x="14" y="0"/>
                      </a:lnTo>
                      <a:lnTo>
                        <a:pt x="21" y="1"/>
                      </a:lnTo>
                      <a:lnTo>
                        <a:pt x="24" y="3"/>
                      </a:lnTo>
                      <a:lnTo>
                        <a:pt x="26" y="7"/>
                      </a:lnTo>
                      <a:lnTo>
                        <a:pt x="26" y="10"/>
                      </a:lnTo>
                      <a:lnTo>
                        <a:pt x="22" y="10"/>
                      </a:lnTo>
                      <a:lnTo>
                        <a:pt x="22" y="9"/>
                      </a:lnTo>
                      <a:lnTo>
                        <a:pt x="21" y="7"/>
                      </a:lnTo>
                      <a:lnTo>
                        <a:pt x="18" y="5"/>
                      </a:lnTo>
                      <a:lnTo>
                        <a:pt x="14" y="4"/>
                      </a:lnTo>
                      <a:lnTo>
                        <a:pt x="11" y="4"/>
                      </a:lnTo>
                      <a:lnTo>
                        <a:pt x="9" y="5"/>
                      </a:lnTo>
                      <a:lnTo>
                        <a:pt x="8" y="8"/>
                      </a:lnTo>
                      <a:lnTo>
                        <a:pt x="7" y="9"/>
                      </a:lnTo>
                      <a:lnTo>
                        <a:pt x="6" y="10"/>
                      </a:lnTo>
                      <a:lnTo>
                        <a:pt x="6" y="11"/>
                      </a:lnTo>
                      <a:lnTo>
                        <a:pt x="7" y="12"/>
                      </a:lnTo>
                      <a:lnTo>
                        <a:pt x="8" y="14"/>
                      </a:lnTo>
                      <a:lnTo>
                        <a:pt x="10" y="15"/>
                      </a:lnTo>
                      <a:lnTo>
                        <a:pt x="11" y="15"/>
                      </a:lnTo>
                      <a:lnTo>
                        <a:pt x="14" y="15"/>
                      </a:lnTo>
                      <a:lnTo>
                        <a:pt x="16" y="16"/>
                      </a:lnTo>
                      <a:lnTo>
                        <a:pt x="18" y="17"/>
                      </a:lnTo>
                      <a:lnTo>
                        <a:pt x="21" y="17"/>
                      </a:lnTo>
                      <a:lnTo>
                        <a:pt x="22" y="17"/>
                      </a:lnTo>
                      <a:lnTo>
                        <a:pt x="24" y="18"/>
                      </a:lnTo>
                      <a:lnTo>
                        <a:pt x="26" y="20"/>
                      </a:lnTo>
                      <a:lnTo>
                        <a:pt x="27" y="23"/>
                      </a:lnTo>
                      <a:lnTo>
                        <a:pt x="29" y="25"/>
                      </a:lnTo>
                      <a:lnTo>
                        <a:pt x="29" y="27"/>
                      </a:lnTo>
                      <a:lnTo>
                        <a:pt x="27" y="30"/>
                      </a:lnTo>
                      <a:lnTo>
                        <a:pt x="26" y="32"/>
                      </a:lnTo>
                      <a:lnTo>
                        <a:pt x="24" y="34"/>
                      </a:lnTo>
                      <a:lnTo>
                        <a:pt x="22" y="35"/>
                      </a:lnTo>
                      <a:lnTo>
                        <a:pt x="21" y="37"/>
                      </a:lnTo>
                      <a:lnTo>
                        <a:pt x="19" y="37"/>
                      </a:lnTo>
                      <a:lnTo>
                        <a:pt x="17" y="38"/>
                      </a:lnTo>
                      <a:lnTo>
                        <a:pt x="16" y="38"/>
                      </a:lnTo>
                      <a:lnTo>
                        <a:pt x="15" y="38"/>
                      </a:lnTo>
                      <a:lnTo>
                        <a:pt x="12" y="38"/>
                      </a:lnTo>
                      <a:lnTo>
                        <a:pt x="11" y="38"/>
                      </a:lnTo>
                      <a:lnTo>
                        <a:pt x="9" y="37"/>
                      </a:lnTo>
                      <a:lnTo>
                        <a:pt x="4" y="34"/>
                      </a:lnTo>
                      <a:lnTo>
                        <a:pt x="1" y="32"/>
                      </a:lnTo>
                      <a:lnTo>
                        <a:pt x="0" y="29"/>
                      </a:lnTo>
                      <a:lnTo>
                        <a:pt x="0" y="25"/>
                      </a:lnTo>
                      <a:lnTo>
                        <a:pt x="6" y="25"/>
                      </a:lnTo>
                      <a:close/>
                    </a:path>
                  </a:pathLst>
                </a:custGeom>
                <a:solidFill>
                  <a:srgbClr val="000000"/>
                </a:solidFill>
                <a:ln w="9525">
                  <a:solidFill>
                    <a:srgbClr val="6600CC"/>
                  </a:solidFill>
                  <a:round/>
                  <a:headEnd/>
                  <a:tailEnd/>
                </a:ln>
              </p:spPr>
              <p:txBody>
                <a:bodyPr/>
                <a:lstStyle/>
                <a:p>
                  <a:endParaRPr lang="en-US" dirty="0"/>
                </a:p>
              </p:txBody>
            </p:sp>
            <p:sp>
              <p:nvSpPr>
                <p:cNvPr id="18939" name="Rectangle 53"/>
                <p:cNvSpPr>
                  <a:spLocks noChangeArrowheads="1"/>
                </p:cNvSpPr>
                <p:nvPr/>
              </p:nvSpPr>
              <p:spPr bwMode="auto">
                <a:xfrm>
                  <a:off x="4951" y="1469"/>
                  <a:ext cx="6" cy="6"/>
                </a:xfrm>
                <a:prstGeom prst="rect">
                  <a:avLst/>
                </a:prstGeom>
                <a:solidFill>
                  <a:srgbClr val="000000"/>
                </a:solidFill>
                <a:ln w="9525">
                  <a:solidFill>
                    <a:srgbClr val="6600CC"/>
                  </a:solidFill>
                  <a:miter lim="800000"/>
                  <a:headEnd/>
                  <a:tailEnd/>
                </a:ln>
              </p:spPr>
              <p:txBody>
                <a:bodyPr/>
                <a:lstStyle/>
                <a:p>
                  <a:endParaRPr lang="en-US" dirty="0"/>
                </a:p>
              </p:txBody>
            </p:sp>
            <p:sp>
              <p:nvSpPr>
                <p:cNvPr id="18940" name="Freeform 54"/>
                <p:cNvSpPr>
                  <a:spLocks/>
                </p:cNvSpPr>
                <p:nvPr/>
              </p:nvSpPr>
              <p:spPr bwMode="auto">
                <a:xfrm>
                  <a:off x="4850" y="1564"/>
                  <a:ext cx="139" cy="160"/>
                </a:xfrm>
                <a:custGeom>
                  <a:avLst/>
                  <a:gdLst>
                    <a:gd name="T0" fmla="*/ 0 w 139"/>
                    <a:gd name="T1" fmla="*/ 160 h 160"/>
                    <a:gd name="T2" fmla="*/ 139 w 139"/>
                    <a:gd name="T3" fmla="*/ 78 h 160"/>
                    <a:gd name="T4" fmla="*/ 109 w 139"/>
                    <a:gd name="T5" fmla="*/ 0 h 160"/>
                    <a:gd name="T6" fmla="*/ 3 w 139"/>
                    <a:gd name="T7" fmla="*/ 0 h 160"/>
                    <a:gd name="T8" fmla="*/ 0 w 139"/>
                    <a:gd name="T9" fmla="*/ 160 h 160"/>
                    <a:gd name="T10" fmla="*/ 0 60000 65536"/>
                    <a:gd name="T11" fmla="*/ 0 60000 65536"/>
                    <a:gd name="T12" fmla="*/ 0 60000 65536"/>
                    <a:gd name="T13" fmla="*/ 0 60000 65536"/>
                    <a:gd name="T14" fmla="*/ 0 60000 65536"/>
                    <a:gd name="T15" fmla="*/ 0 w 139"/>
                    <a:gd name="T16" fmla="*/ 0 h 160"/>
                    <a:gd name="T17" fmla="*/ 139 w 139"/>
                    <a:gd name="T18" fmla="*/ 160 h 160"/>
                  </a:gdLst>
                  <a:ahLst/>
                  <a:cxnLst>
                    <a:cxn ang="T10">
                      <a:pos x="T0" y="T1"/>
                    </a:cxn>
                    <a:cxn ang="T11">
                      <a:pos x="T2" y="T3"/>
                    </a:cxn>
                    <a:cxn ang="T12">
                      <a:pos x="T4" y="T5"/>
                    </a:cxn>
                    <a:cxn ang="T13">
                      <a:pos x="T6" y="T7"/>
                    </a:cxn>
                    <a:cxn ang="T14">
                      <a:pos x="T8" y="T9"/>
                    </a:cxn>
                  </a:cxnLst>
                  <a:rect l="T15" t="T16" r="T17" b="T18"/>
                  <a:pathLst>
                    <a:path w="139" h="160">
                      <a:moveTo>
                        <a:pt x="0" y="160"/>
                      </a:moveTo>
                      <a:lnTo>
                        <a:pt x="139" y="78"/>
                      </a:lnTo>
                      <a:lnTo>
                        <a:pt x="109" y="0"/>
                      </a:lnTo>
                      <a:lnTo>
                        <a:pt x="3" y="0"/>
                      </a:lnTo>
                      <a:lnTo>
                        <a:pt x="0" y="160"/>
                      </a:lnTo>
                      <a:close/>
                    </a:path>
                  </a:pathLst>
                </a:custGeom>
                <a:solidFill>
                  <a:srgbClr val="000000"/>
                </a:solidFill>
                <a:ln w="9525">
                  <a:solidFill>
                    <a:srgbClr val="6600CC"/>
                  </a:solidFill>
                  <a:round/>
                  <a:headEnd/>
                  <a:tailEnd/>
                </a:ln>
              </p:spPr>
              <p:txBody>
                <a:bodyPr/>
                <a:lstStyle/>
                <a:p>
                  <a:endParaRPr lang="en-US" dirty="0"/>
                </a:p>
              </p:txBody>
            </p:sp>
            <p:sp>
              <p:nvSpPr>
                <p:cNvPr id="18941" name="Freeform 55"/>
                <p:cNvSpPr>
                  <a:spLocks/>
                </p:cNvSpPr>
                <p:nvPr/>
              </p:nvSpPr>
              <p:spPr bwMode="auto">
                <a:xfrm>
                  <a:off x="4889" y="1512"/>
                  <a:ext cx="150" cy="177"/>
                </a:xfrm>
                <a:custGeom>
                  <a:avLst/>
                  <a:gdLst>
                    <a:gd name="T0" fmla="*/ 148 w 150"/>
                    <a:gd name="T1" fmla="*/ 82 h 177"/>
                    <a:gd name="T2" fmla="*/ 119 w 150"/>
                    <a:gd name="T3" fmla="*/ 4 h 177"/>
                    <a:gd name="T4" fmla="*/ 118 w 150"/>
                    <a:gd name="T5" fmla="*/ 0 h 177"/>
                    <a:gd name="T6" fmla="*/ 114 w 150"/>
                    <a:gd name="T7" fmla="*/ 0 h 177"/>
                    <a:gd name="T8" fmla="*/ 9 w 150"/>
                    <a:gd name="T9" fmla="*/ 0 h 177"/>
                    <a:gd name="T10" fmla="*/ 3 w 150"/>
                    <a:gd name="T11" fmla="*/ 0 h 177"/>
                    <a:gd name="T12" fmla="*/ 3 w 150"/>
                    <a:gd name="T13" fmla="*/ 6 h 177"/>
                    <a:gd name="T14" fmla="*/ 0 w 150"/>
                    <a:gd name="T15" fmla="*/ 166 h 177"/>
                    <a:gd name="T16" fmla="*/ 0 w 150"/>
                    <a:gd name="T17" fmla="*/ 177 h 177"/>
                    <a:gd name="T18" fmla="*/ 9 w 150"/>
                    <a:gd name="T19" fmla="*/ 171 h 177"/>
                    <a:gd name="T20" fmla="*/ 146 w 150"/>
                    <a:gd name="T21" fmla="*/ 89 h 177"/>
                    <a:gd name="T22" fmla="*/ 150 w 150"/>
                    <a:gd name="T23" fmla="*/ 87 h 177"/>
                    <a:gd name="T24" fmla="*/ 148 w 150"/>
                    <a:gd name="T25" fmla="*/ 82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0"/>
                    <a:gd name="T40" fmla="*/ 0 h 177"/>
                    <a:gd name="T41" fmla="*/ 150 w 150"/>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0" h="177">
                      <a:moveTo>
                        <a:pt x="148" y="82"/>
                      </a:moveTo>
                      <a:lnTo>
                        <a:pt x="119" y="4"/>
                      </a:lnTo>
                      <a:lnTo>
                        <a:pt x="118" y="0"/>
                      </a:lnTo>
                      <a:lnTo>
                        <a:pt x="114" y="0"/>
                      </a:lnTo>
                      <a:lnTo>
                        <a:pt x="9" y="0"/>
                      </a:lnTo>
                      <a:lnTo>
                        <a:pt x="3" y="0"/>
                      </a:lnTo>
                      <a:lnTo>
                        <a:pt x="3" y="6"/>
                      </a:lnTo>
                      <a:lnTo>
                        <a:pt x="0" y="166"/>
                      </a:lnTo>
                      <a:lnTo>
                        <a:pt x="0" y="177"/>
                      </a:lnTo>
                      <a:lnTo>
                        <a:pt x="9" y="171"/>
                      </a:lnTo>
                      <a:lnTo>
                        <a:pt x="146" y="89"/>
                      </a:lnTo>
                      <a:lnTo>
                        <a:pt x="150" y="87"/>
                      </a:lnTo>
                      <a:lnTo>
                        <a:pt x="148" y="82"/>
                      </a:lnTo>
                      <a:close/>
                    </a:path>
                  </a:pathLst>
                </a:custGeom>
                <a:solidFill>
                  <a:srgbClr val="000000"/>
                </a:solidFill>
                <a:ln w="9525">
                  <a:solidFill>
                    <a:srgbClr val="6600CC"/>
                  </a:solidFill>
                  <a:round/>
                  <a:headEnd/>
                  <a:tailEnd/>
                </a:ln>
              </p:spPr>
              <p:txBody>
                <a:bodyPr/>
                <a:lstStyle/>
                <a:p>
                  <a:endParaRPr lang="en-US" dirty="0"/>
                </a:p>
              </p:txBody>
            </p:sp>
            <p:sp>
              <p:nvSpPr>
                <p:cNvPr id="18942" name="Freeform 56"/>
                <p:cNvSpPr>
                  <a:spLocks/>
                </p:cNvSpPr>
                <p:nvPr/>
              </p:nvSpPr>
              <p:spPr bwMode="auto">
                <a:xfrm>
                  <a:off x="4901" y="1524"/>
                  <a:ext cx="124" cy="145"/>
                </a:xfrm>
                <a:custGeom>
                  <a:avLst/>
                  <a:gdLst>
                    <a:gd name="T0" fmla="*/ 124 w 124"/>
                    <a:gd name="T1" fmla="*/ 69 h 145"/>
                    <a:gd name="T2" fmla="*/ 0 w 124"/>
                    <a:gd name="T3" fmla="*/ 145 h 145"/>
                    <a:gd name="T4" fmla="*/ 2 w 124"/>
                    <a:gd name="T5" fmla="*/ 0 h 145"/>
                    <a:gd name="T6" fmla="*/ 98 w 124"/>
                    <a:gd name="T7" fmla="*/ 0 h 145"/>
                    <a:gd name="T8" fmla="*/ 124 w 124"/>
                    <a:gd name="T9" fmla="*/ 69 h 145"/>
                    <a:gd name="T10" fmla="*/ 0 60000 65536"/>
                    <a:gd name="T11" fmla="*/ 0 60000 65536"/>
                    <a:gd name="T12" fmla="*/ 0 60000 65536"/>
                    <a:gd name="T13" fmla="*/ 0 60000 65536"/>
                    <a:gd name="T14" fmla="*/ 0 60000 65536"/>
                    <a:gd name="T15" fmla="*/ 0 w 124"/>
                    <a:gd name="T16" fmla="*/ 0 h 145"/>
                    <a:gd name="T17" fmla="*/ 124 w 124"/>
                    <a:gd name="T18" fmla="*/ 145 h 145"/>
                  </a:gdLst>
                  <a:ahLst/>
                  <a:cxnLst>
                    <a:cxn ang="T10">
                      <a:pos x="T0" y="T1"/>
                    </a:cxn>
                    <a:cxn ang="T11">
                      <a:pos x="T2" y="T3"/>
                    </a:cxn>
                    <a:cxn ang="T12">
                      <a:pos x="T4" y="T5"/>
                    </a:cxn>
                    <a:cxn ang="T13">
                      <a:pos x="T6" y="T7"/>
                    </a:cxn>
                    <a:cxn ang="T14">
                      <a:pos x="T8" y="T9"/>
                    </a:cxn>
                  </a:cxnLst>
                  <a:rect l="T15" t="T16" r="T17" b="T18"/>
                  <a:pathLst>
                    <a:path w="124" h="145">
                      <a:moveTo>
                        <a:pt x="124" y="69"/>
                      </a:moveTo>
                      <a:lnTo>
                        <a:pt x="0" y="145"/>
                      </a:lnTo>
                      <a:lnTo>
                        <a:pt x="2" y="0"/>
                      </a:lnTo>
                      <a:lnTo>
                        <a:pt x="98" y="0"/>
                      </a:lnTo>
                      <a:lnTo>
                        <a:pt x="124" y="69"/>
                      </a:lnTo>
                      <a:close/>
                    </a:path>
                  </a:pathLst>
                </a:custGeom>
                <a:solidFill>
                  <a:srgbClr val="FFFFFF"/>
                </a:solidFill>
                <a:ln w="9525">
                  <a:solidFill>
                    <a:srgbClr val="6600CC"/>
                  </a:solidFill>
                  <a:round/>
                  <a:headEnd/>
                  <a:tailEnd/>
                </a:ln>
              </p:spPr>
              <p:txBody>
                <a:bodyPr/>
                <a:lstStyle/>
                <a:p>
                  <a:endParaRPr lang="en-US" dirty="0"/>
                </a:p>
              </p:txBody>
            </p:sp>
            <p:sp>
              <p:nvSpPr>
                <p:cNvPr id="18943" name="Freeform 57"/>
                <p:cNvSpPr>
                  <a:spLocks noEditPoints="1"/>
                </p:cNvSpPr>
                <p:nvPr/>
              </p:nvSpPr>
              <p:spPr bwMode="auto">
                <a:xfrm>
                  <a:off x="4918" y="1550"/>
                  <a:ext cx="39" cy="49"/>
                </a:xfrm>
                <a:custGeom>
                  <a:avLst/>
                  <a:gdLst>
                    <a:gd name="T0" fmla="*/ 0 w 39"/>
                    <a:gd name="T1" fmla="*/ 0 h 49"/>
                    <a:gd name="T2" fmla="*/ 22 w 39"/>
                    <a:gd name="T3" fmla="*/ 0 h 49"/>
                    <a:gd name="T4" fmla="*/ 28 w 39"/>
                    <a:gd name="T5" fmla="*/ 0 h 49"/>
                    <a:gd name="T6" fmla="*/ 33 w 39"/>
                    <a:gd name="T7" fmla="*/ 3 h 49"/>
                    <a:gd name="T8" fmla="*/ 36 w 39"/>
                    <a:gd name="T9" fmla="*/ 6 h 49"/>
                    <a:gd name="T10" fmla="*/ 38 w 39"/>
                    <a:gd name="T11" fmla="*/ 13 h 49"/>
                    <a:gd name="T12" fmla="*/ 38 w 39"/>
                    <a:gd name="T13" fmla="*/ 16 h 49"/>
                    <a:gd name="T14" fmla="*/ 37 w 39"/>
                    <a:gd name="T15" fmla="*/ 20 h 49"/>
                    <a:gd name="T16" fmla="*/ 35 w 39"/>
                    <a:gd name="T17" fmla="*/ 22 h 49"/>
                    <a:gd name="T18" fmla="*/ 31 w 39"/>
                    <a:gd name="T19" fmla="*/ 25 h 49"/>
                    <a:gd name="T20" fmla="*/ 35 w 39"/>
                    <a:gd name="T21" fmla="*/ 27 h 49"/>
                    <a:gd name="T22" fmla="*/ 36 w 39"/>
                    <a:gd name="T23" fmla="*/ 29 h 49"/>
                    <a:gd name="T24" fmla="*/ 37 w 39"/>
                    <a:gd name="T25" fmla="*/ 33 h 49"/>
                    <a:gd name="T26" fmla="*/ 37 w 39"/>
                    <a:gd name="T27" fmla="*/ 37 h 49"/>
                    <a:gd name="T28" fmla="*/ 37 w 39"/>
                    <a:gd name="T29" fmla="*/ 42 h 49"/>
                    <a:gd name="T30" fmla="*/ 37 w 39"/>
                    <a:gd name="T31" fmla="*/ 44 h 49"/>
                    <a:gd name="T32" fmla="*/ 38 w 39"/>
                    <a:gd name="T33" fmla="*/ 46 h 49"/>
                    <a:gd name="T34" fmla="*/ 39 w 39"/>
                    <a:gd name="T35" fmla="*/ 48 h 49"/>
                    <a:gd name="T36" fmla="*/ 39 w 39"/>
                    <a:gd name="T37" fmla="*/ 49 h 49"/>
                    <a:gd name="T38" fmla="*/ 33 w 39"/>
                    <a:gd name="T39" fmla="*/ 49 h 49"/>
                    <a:gd name="T40" fmla="*/ 31 w 39"/>
                    <a:gd name="T41" fmla="*/ 48 h 49"/>
                    <a:gd name="T42" fmla="*/ 31 w 39"/>
                    <a:gd name="T43" fmla="*/ 45 h 49"/>
                    <a:gd name="T44" fmla="*/ 31 w 39"/>
                    <a:gd name="T45" fmla="*/ 44 h 49"/>
                    <a:gd name="T46" fmla="*/ 31 w 39"/>
                    <a:gd name="T47" fmla="*/ 43 h 49"/>
                    <a:gd name="T48" fmla="*/ 31 w 39"/>
                    <a:gd name="T49" fmla="*/ 38 h 49"/>
                    <a:gd name="T50" fmla="*/ 31 w 39"/>
                    <a:gd name="T51" fmla="*/ 34 h 49"/>
                    <a:gd name="T52" fmla="*/ 29 w 39"/>
                    <a:gd name="T53" fmla="*/ 29 h 49"/>
                    <a:gd name="T54" fmla="*/ 23 w 39"/>
                    <a:gd name="T55" fmla="*/ 28 h 49"/>
                    <a:gd name="T56" fmla="*/ 7 w 39"/>
                    <a:gd name="T57" fmla="*/ 28 h 49"/>
                    <a:gd name="T58" fmla="*/ 7 w 39"/>
                    <a:gd name="T59" fmla="*/ 49 h 49"/>
                    <a:gd name="T60" fmla="*/ 0 w 39"/>
                    <a:gd name="T61" fmla="*/ 49 h 49"/>
                    <a:gd name="T62" fmla="*/ 0 w 39"/>
                    <a:gd name="T63" fmla="*/ 0 h 49"/>
                    <a:gd name="T64" fmla="*/ 7 w 39"/>
                    <a:gd name="T65" fmla="*/ 6 h 49"/>
                    <a:gd name="T66" fmla="*/ 7 w 39"/>
                    <a:gd name="T67" fmla="*/ 22 h 49"/>
                    <a:gd name="T68" fmla="*/ 22 w 39"/>
                    <a:gd name="T69" fmla="*/ 22 h 49"/>
                    <a:gd name="T70" fmla="*/ 26 w 39"/>
                    <a:gd name="T71" fmla="*/ 22 h 49"/>
                    <a:gd name="T72" fmla="*/ 29 w 39"/>
                    <a:gd name="T73" fmla="*/ 21 h 49"/>
                    <a:gd name="T74" fmla="*/ 30 w 39"/>
                    <a:gd name="T75" fmla="*/ 19 h 49"/>
                    <a:gd name="T76" fmla="*/ 31 w 39"/>
                    <a:gd name="T77" fmla="*/ 15 h 49"/>
                    <a:gd name="T78" fmla="*/ 31 w 39"/>
                    <a:gd name="T79" fmla="*/ 11 h 49"/>
                    <a:gd name="T80" fmla="*/ 29 w 39"/>
                    <a:gd name="T81" fmla="*/ 7 h 49"/>
                    <a:gd name="T82" fmla="*/ 26 w 39"/>
                    <a:gd name="T83" fmla="*/ 6 h 49"/>
                    <a:gd name="T84" fmla="*/ 22 w 39"/>
                    <a:gd name="T85" fmla="*/ 6 h 49"/>
                    <a:gd name="T86" fmla="*/ 7 w 39"/>
                    <a:gd name="T87" fmla="*/ 6 h 4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9"/>
                    <a:gd name="T133" fmla="*/ 0 h 49"/>
                    <a:gd name="T134" fmla="*/ 39 w 39"/>
                    <a:gd name="T135" fmla="*/ 49 h 4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9" h="49">
                      <a:moveTo>
                        <a:pt x="0" y="0"/>
                      </a:moveTo>
                      <a:lnTo>
                        <a:pt x="22" y="0"/>
                      </a:lnTo>
                      <a:lnTo>
                        <a:pt x="28" y="0"/>
                      </a:lnTo>
                      <a:lnTo>
                        <a:pt x="33" y="3"/>
                      </a:lnTo>
                      <a:lnTo>
                        <a:pt x="36" y="6"/>
                      </a:lnTo>
                      <a:lnTo>
                        <a:pt x="38" y="13"/>
                      </a:lnTo>
                      <a:lnTo>
                        <a:pt x="38" y="16"/>
                      </a:lnTo>
                      <a:lnTo>
                        <a:pt x="37" y="20"/>
                      </a:lnTo>
                      <a:lnTo>
                        <a:pt x="35" y="22"/>
                      </a:lnTo>
                      <a:lnTo>
                        <a:pt x="31" y="25"/>
                      </a:lnTo>
                      <a:lnTo>
                        <a:pt x="35" y="27"/>
                      </a:lnTo>
                      <a:lnTo>
                        <a:pt x="36" y="29"/>
                      </a:lnTo>
                      <a:lnTo>
                        <a:pt x="37" y="33"/>
                      </a:lnTo>
                      <a:lnTo>
                        <a:pt x="37" y="37"/>
                      </a:lnTo>
                      <a:lnTo>
                        <a:pt x="37" y="42"/>
                      </a:lnTo>
                      <a:lnTo>
                        <a:pt x="37" y="44"/>
                      </a:lnTo>
                      <a:lnTo>
                        <a:pt x="38" y="46"/>
                      </a:lnTo>
                      <a:lnTo>
                        <a:pt x="39" y="48"/>
                      </a:lnTo>
                      <a:lnTo>
                        <a:pt x="39" y="49"/>
                      </a:lnTo>
                      <a:lnTo>
                        <a:pt x="33" y="49"/>
                      </a:lnTo>
                      <a:lnTo>
                        <a:pt x="31" y="48"/>
                      </a:lnTo>
                      <a:lnTo>
                        <a:pt x="31" y="45"/>
                      </a:lnTo>
                      <a:lnTo>
                        <a:pt x="31" y="44"/>
                      </a:lnTo>
                      <a:lnTo>
                        <a:pt x="31" y="43"/>
                      </a:lnTo>
                      <a:lnTo>
                        <a:pt x="31" y="38"/>
                      </a:lnTo>
                      <a:lnTo>
                        <a:pt x="31" y="34"/>
                      </a:lnTo>
                      <a:lnTo>
                        <a:pt x="29" y="29"/>
                      </a:lnTo>
                      <a:lnTo>
                        <a:pt x="23" y="28"/>
                      </a:lnTo>
                      <a:lnTo>
                        <a:pt x="7" y="28"/>
                      </a:lnTo>
                      <a:lnTo>
                        <a:pt x="7" y="49"/>
                      </a:lnTo>
                      <a:lnTo>
                        <a:pt x="0" y="49"/>
                      </a:lnTo>
                      <a:lnTo>
                        <a:pt x="0" y="0"/>
                      </a:lnTo>
                      <a:close/>
                      <a:moveTo>
                        <a:pt x="7" y="6"/>
                      </a:moveTo>
                      <a:lnTo>
                        <a:pt x="7" y="22"/>
                      </a:lnTo>
                      <a:lnTo>
                        <a:pt x="22" y="22"/>
                      </a:lnTo>
                      <a:lnTo>
                        <a:pt x="26" y="22"/>
                      </a:lnTo>
                      <a:lnTo>
                        <a:pt x="29" y="21"/>
                      </a:lnTo>
                      <a:lnTo>
                        <a:pt x="30" y="19"/>
                      </a:lnTo>
                      <a:lnTo>
                        <a:pt x="31" y="15"/>
                      </a:lnTo>
                      <a:lnTo>
                        <a:pt x="31" y="11"/>
                      </a:lnTo>
                      <a:lnTo>
                        <a:pt x="29" y="7"/>
                      </a:lnTo>
                      <a:lnTo>
                        <a:pt x="26" y="6"/>
                      </a:lnTo>
                      <a:lnTo>
                        <a:pt x="22" y="6"/>
                      </a:lnTo>
                      <a:lnTo>
                        <a:pt x="7" y="6"/>
                      </a:lnTo>
                      <a:close/>
                    </a:path>
                  </a:pathLst>
                </a:custGeom>
                <a:solidFill>
                  <a:srgbClr val="000000"/>
                </a:solidFill>
                <a:ln w="9525">
                  <a:solidFill>
                    <a:srgbClr val="6600CC"/>
                  </a:solidFill>
                  <a:round/>
                  <a:headEnd/>
                  <a:tailEnd/>
                </a:ln>
              </p:spPr>
              <p:txBody>
                <a:bodyPr/>
                <a:lstStyle/>
                <a:p>
                  <a:endParaRPr lang="en-US" dirty="0"/>
                </a:p>
              </p:txBody>
            </p:sp>
            <p:sp>
              <p:nvSpPr>
                <p:cNvPr id="18944" name="Rectangle 58"/>
                <p:cNvSpPr>
                  <a:spLocks noChangeArrowheads="1"/>
                </p:cNvSpPr>
                <p:nvPr/>
              </p:nvSpPr>
              <p:spPr bwMode="auto">
                <a:xfrm>
                  <a:off x="4964" y="1592"/>
                  <a:ext cx="7" cy="7"/>
                </a:xfrm>
                <a:prstGeom prst="rect">
                  <a:avLst/>
                </a:prstGeom>
                <a:solidFill>
                  <a:srgbClr val="000000"/>
                </a:solidFill>
                <a:ln w="9525">
                  <a:solidFill>
                    <a:srgbClr val="6600CC"/>
                  </a:solidFill>
                  <a:miter lim="800000"/>
                  <a:headEnd/>
                  <a:tailEnd/>
                </a:ln>
              </p:spPr>
              <p:txBody>
                <a:bodyPr/>
                <a:lstStyle/>
                <a:p>
                  <a:endParaRPr lang="en-US" dirty="0"/>
                </a:p>
              </p:txBody>
            </p:sp>
            <p:sp>
              <p:nvSpPr>
                <p:cNvPr id="18945" name="Rectangle 59"/>
                <p:cNvSpPr>
                  <a:spLocks noChangeArrowheads="1"/>
                </p:cNvSpPr>
                <p:nvPr/>
              </p:nvSpPr>
              <p:spPr bwMode="auto">
                <a:xfrm>
                  <a:off x="4980" y="1550"/>
                  <a:ext cx="7" cy="49"/>
                </a:xfrm>
                <a:prstGeom prst="rect">
                  <a:avLst/>
                </a:prstGeom>
                <a:solidFill>
                  <a:srgbClr val="000000"/>
                </a:solidFill>
                <a:ln w="9525">
                  <a:solidFill>
                    <a:srgbClr val="6600CC"/>
                  </a:solidFill>
                  <a:miter lim="800000"/>
                  <a:headEnd/>
                  <a:tailEnd/>
                </a:ln>
              </p:spPr>
              <p:txBody>
                <a:bodyPr/>
                <a:lstStyle/>
                <a:p>
                  <a:endParaRPr lang="en-US" dirty="0"/>
                </a:p>
              </p:txBody>
            </p:sp>
            <p:sp>
              <p:nvSpPr>
                <p:cNvPr id="18946" name="Rectangle 60"/>
                <p:cNvSpPr>
                  <a:spLocks noChangeArrowheads="1"/>
                </p:cNvSpPr>
                <p:nvPr/>
              </p:nvSpPr>
              <p:spPr bwMode="auto">
                <a:xfrm>
                  <a:off x="4995" y="1592"/>
                  <a:ext cx="7" cy="7"/>
                </a:xfrm>
                <a:prstGeom prst="rect">
                  <a:avLst/>
                </a:prstGeom>
                <a:solidFill>
                  <a:srgbClr val="000000"/>
                </a:solidFill>
                <a:ln w="9525">
                  <a:solidFill>
                    <a:srgbClr val="6600CC"/>
                  </a:solidFill>
                  <a:miter lim="800000"/>
                  <a:headEnd/>
                  <a:tailEnd/>
                </a:ln>
              </p:spPr>
              <p:txBody>
                <a:bodyPr/>
                <a:lstStyle/>
                <a:p>
                  <a:endParaRPr lang="en-US" dirty="0"/>
                </a:p>
              </p:txBody>
            </p:sp>
            <p:sp>
              <p:nvSpPr>
                <p:cNvPr id="18947" name="Freeform 61"/>
                <p:cNvSpPr>
                  <a:spLocks/>
                </p:cNvSpPr>
                <p:nvPr/>
              </p:nvSpPr>
              <p:spPr bwMode="auto">
                <a:xfrm>
                  <a:off x="4695" y="1512"/>
                  <a:ext cx="208" cy="213"/>
                </a:xfrm>
                <a:custGeom>
                  <a:avLst/>
                  <a:gdLst>
                    <a:gd name="T0" fmla="*/ 203 w 208"/>
                    <a:gd name="T1" fmla="*/ 0 h 213"/>
                    <a:gd name="T2" fmla="*/ 6 w 208"/>
                    <a:gd name="T3" fmla="*/ 0 h 213"/>
                    <a:gd name="T4" fmla="*/ 0 w 208"/>
                    <a:gd name="T5" fmla="*/ 0 h 213"/>
                    <a:gd name="T6" fmla="*/ 0 w 208"/>
                    <a:gd name="T7" fmla="*/ 6 h 213"/>
                    <a:gd name="T8" fmla="*/ 4 w 208"/>
                    <a:gd name="T9" fmla="*/ 170 h 213"/>
                    <a:gd name="T10" fmla="*/ 4 w 208"/>
                    <a:gd name="T11" fmla="*/ 172 h 213"/>
                    <a:gd name="T12" fmla="*/ 6 w 208"/>
                    <a:gd name="T13" fmla="*/ 173 h 213"/>
                    <a:gd name="T14" fmla="*/ 33 w 208"/>
                    <a:gd name="T15" fmla="*/ 210 h 213"/>
                    <a:gd name="T16" fmla="*/ 36 w 208"/>
                    <a:gd name="T17" fmla="*/ 213 h 213"/>
                    <a:gd name="T18" fmla="*/ 39 w 208"/>
                    <a:gd name="T19" fmla="*/ 212 h 213"/>
                    <a:gd name="T20" fmla="*/ 201 w 208"/>
                    <a:gd name="T21" fmla="*/ 172 h 213"/>
                    <a:gd name="T22" fmla="*/ 206 w 208"/>
                    <a:gd name="T23" fmla="*/ 171 h 213"/>
                    <a:gd name="T24" fmla="*/ 206 w 208"/>
                    <a:gd name="T25" fmla="*/ 166 h 213"/>
                    <a:gd name="T26" fmla="*/ 208 w 208"/>
                    <a:gd name="T27" fmla="*/ 6 h 213"/>
                    <a:gd name="T28" fmla="*/ 208 w 208"/>
                    <a:gd name="T29" fmla="*/ 0 h 213"/>
                    <a:gd name="T30" fmla="*/ 203 w 208"/>
                    <a:gd name="T31" fmla="*/ 0 h 2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8"/>
                    <a:gd name="T49" fmla="*/ 0 h 213"/>
                    <a:gd name="T50" fmla="*/ 208 w 208"/>
                    <a:gd name="T51" fmla="*/ 213 h 2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8" h="213">
                      <a:moveTo>
                        <a:pt x="203" y="0"/>
                      </a:moveTo>
                      <a:lnTo>
                        <a:pt x="6" y="0"/>
                      </a:lnTo>
                      <a:lnTo>
                        <a:pt x="0" y="0"/>
                      </a:lnTo>
                      <a:lnTo>
                        <a:pt x="0" y="6"/>
                      </a:lnTo>
                      <a:lnTo>
                        <a:pt x="4" y="170"/>
                      </a:lnTo>
                      <a:lnTo>
                        <a:pt x="4" y="172"/>
                      </a:lnTo>
                      <a:lnTo>
                        <a:pt x="6" y="173"/>
                      </a:lnTo>
                      <a:lnTo>
                        <a:pt x="33" y="210"/>
                      </a:lnTo>
                      <a:lnTo>
                        <a:pt x="36" y="213"/>
                      </a:lnTo>
                      <a:lnTo>
                        <a:pt x="39" y="212"/>
                      </a:lnTo>
                      <a:lnTo>
                        <a:pt x="201" y="172"/>
                      </a:lnTo>
                      <a:lnTo>
                        <a:pt x="206" y="171"/>
                      </a:lnTo>
                      <a:lnTo>
                        <a:pt x="206" y="166"/>
                      </a:lnTo>
                      <a:lnTo>
                        <a:pt x="208" y="6"/>
                      </a:lnTo>
                      <a:lnTo>
                        <a:pt x="208" y="0"/>
                      </a:lnTo>
                      <a:lnTo>
                        <a:pt x="203" y="0"/>
                      </a:lnTo>
                      <a:close/>
                    </a:path>
                  </a:pathLst>
                </a:custGeom>
                <a:solidFill>
                  <a:srgbClr val="000000"/>
                </a:solidFill>
                <a:ln w="9525">
                  <a:solidFill>
                    <a:srgbClr val="6600CC"/>
                  </a:solidFill>
                  <a:round/>
                  <a:headEnd/>
                  <a:tailEnd/>
                </a:ln>
              </p:spPr>
              <p:txBody>
                <a:bodyPr/>
                <a:lstStyle/>
                <a:p>
                  <a:endParaRPr lang="en-US" dirty="0"/>
                </a:p>
              </p:txBody>
            </p:sp>
            <p:sp>
              <p:nvSpPr>
                <p:cNvPr id="18948" name="Freeform 62"/>
                <p:cNvSpPr>
                  <a:spLocks/>
                </p:cNvSpPr>
                <p:nvPr/>
              </p:nvSpPr>
              <p:spPr bwMode="auto">
                <a:xfrm>
                  <a:off x="4706" y="1524"/>
                  <a:ext cx="186" cy="189"/>
                </a:xfrm>
                <a:custGeom>
                  <a:avLst/>
                  <a:gdLst>
                    <a:gd name="T0" fmla="*/ 5 w 186"/>
                    <a:gd name="T1" fmla="*/ 155 h 189"/>
                    <a:gd name="T2" fmla="*/ 0 w 186"/>
                    <a:gd name="T3" fmla="*/ 0 h 189"/>
                    <a:gd name="T4" fmla="*/ 186 w 186"/>
                    <a:gd name="T5" fmla="*/ 0 h 189"/>
                    <a:gd name="T6" fmla="*/ 183 w 186"/>
                    <a:gd name="T7" fmla="*/ 150 h 189"/>
                    <a:gd name="T8" fmla="*/ 29 w 186"/>
                    <a:gd name="T9" fmla="*/ 189 h 189"/>
                    <a:gd name="T10" fmla="*/ 5 w 186"/>
                    <a:gd name="T11" fmla="*/ 155 h 189"/>
                    <a:gd name="T12" fmla="*/ 0 60000 65536"/>
                    <a:gd name="T13" fmla="*/ 0 60000 65536"/>
                    <a:gd name="T14" fmla="*/ 0 60000 65536"/>
                    <a:gd name="T15" fmla="*/ 0 60000 65536"/>
                    <a:gd name="T16" fmla="*/ 0 60000 65536"/>
                    <a:gd name="T17" fmla="*/ 0 60000 65536"/>
                    <a:gd name="T18" fmla="*/ 0 w 186"/>
                    <a:gd name="T19" fmla="*/ 0 h 189"/>
                    <a:gd name="T20" fmla="*/ 186 w 186"/>
                    <a:gd name="T21" fmla="*/ 189 h 189"/>
                  </a:gdLst>
                  <a:ahLst/>
                  <a:cxnLst>
                    <a:cxn ang="T12">
                      <a:pos x="T0" y="T1"/>
                    </a:cxn>
                    <a:cxn ang="T13">
                      <a:pos x="T2" y="T3"/>
                    </a:cxn>
                    <a:cxn ang="T14">
                      <a:pos x="T4" y="T5"/>
                    </a:cxn>
                    <a:cxn ang="T15">
                      <a:pos x="T6" y="T7"/>
                    </a:cxn>
                    <a:cxn ang="T16">
                      <a:pos x="T8" y="T9"/>
                    </a:cxn>
                    <a:cxn ang="T17">
                      <a:pos x="T10" y="T11"/>
                    </a:cxn>
                  </a:cxnLst>
                  <a:rect l="T18" t="T19" r="T20" b="T21"/>
                  <a:pathLst>
                    <a:path w="186" h="189">
                      <a:moveTo>
                        <a:pt x="5" y="155"/>
                      </a:moveTo>
                      <a:lnTo>
                        <a:pt x="0" y="0"/>
                      </a:lnTo>
                      <a:lnTo>
                        <a:pt x="186" y="0"/>
                      </a:lnTo>
                      <a:lnTo>
                        <a:pt x="183" y="150"/>
                      </a:lnTo>
                      <a:lnTo>
                        <a:pt x="29" y="189"/>
                      </a:lnTo>
                      <a:lnTo>
                        <a:pt x="5" y="155"/>
                      </a:lnTo>
                      <a:close/>
                    </a:path>
                  </a:pathLst>
                </a:custGeom>
                <a:solidFill>
                  <a:srgbClr val="FFFFFF"/>
                </a:solidFill>
                <a:ln w="9525">
                  <a:solidFill>
                    <a:srgbClr val="6600CC"/>
                  </a:solidFill>
                  <a:round/>
                  <a:headEnd/>
                  <a:tailEnd/>
                </a:ln>
              </p:spPr>
              <p:txBody>
                <a:bodyPr/>
                <a:lstStyle/>
                <a:p>
                  <a:endParaRPr lang="en-US" dirty="0"/>
                </a:p>
              </p:txBody>
            </p:sp>
            <p:sp>
              <p:nvSpPr>
                <p:cNvPr id="18949" name="Freeform 63"/>
                <p:cNvSpPr>
                  <a:spLocks/>
                </p:cNvSpPr>
                <p:nvPr/>
              </p:nvSpPr>
              <p:spPr bwMode="auto">
                <a:xfrm>
                  <a:off x="4717" y="1572"/>
                  <a:ext cx="42" cy="51"/>
                </a:xfrm>
                <a:custGeom>
                  <a:avLst/>
                  <a:gdLst>
                    <a:gd name="T0" fmla="*/ 35 w 42"/>
                    <a:gd name="T1" fmla="*/ 15 h 51"/>
                    <a:gd name="T2" fmla="*/ 33 w 42"/>
                    <a:gd name="T3" fmla="*/ 11 h 51"/>
                    <a:gd name="T4" fmla="*/ 31 w 42"/>
                    <a:gd name="T5" fmla="*/ 8 h 51"/>
                    <a:gd name="T6" fmla="*/ 26 w 42"/>
                    <a:gd name="T7" fmla="*/ 6 h 51"/>
                    <a:gd name="T8" fmla="*/ 22 w 42"/>
                    <a:gd name="T9" fmla="*/ 5 h 51"/>
                    <a:gd name="T10" fmla="*/ 19 w 42"/>
                    <a:gd name="T11" fmla="*/ 5 h 51"/>
                    <a:gd name="T12" fmla="*/ 17 w 42"/>
                    <a:gd name="T13" fmla="*/ 6 h 51"/>
                    <a:gd name="T14" fmla="*/ 14 w 42"/>
                    <a:gd name="T15" fmla="*/ 8 h 51"/>
                    <a:gd name="T16" fmla="*/ 11 w 42"/>
                    <a:gd name="T17" fmla="*/ 11 h 51"/>
                    <a:gd name="T18" fmla="*/ 10 w 42"/>
                    <a:gd name="T19" fmla="*/ 13 h 51"/>
                    <a:gd name="T20" fmla="*/ 8 w 42"/>
                    <a:gd name="T21" fmla="*/ 16 h 51"/>
                    <a:gd name="T22" fmla="*/ 7 w 42"/>
                    <a:gd name="T23" fmla="*/ 21 h 51"/>
                    <a:gd name="T24" fmla="*/ 7 w 42"/>
                    <a:gd name="T25" fmla="*/ 26 h 51"/>
                    <a:gd name="T26" fmla="*/ 7 w 42"/>
                    <a:gd name="T27" fmla="*/ 30 h 51"/>
                    <a:gd name="T28" fmla="*/ 8 w 42"/>
                    <a:gd name="T29" fmla="*/ 34 h 51"/>
                    <a:gd name="T30" fmla="*/ 10 w 42"/>
                    <a:gd name="T31" fmla="*/ 37 h 51"/>
                    <a:gd name="T32" fmla="*/ 11 w 42"/>
                    <a:gd name="T33" fmla="*/ 41 h 51"/>
                    <a:gd name="T34" fmla="*/ 14 w 42"/>
                    <a:gd name="T35" fmla="*/ 43 h 51"/>
                    <a:gd name="T36" fmla="*/ 17 w 42"/>
                    <a:gd name="T37" fmla="*/ 44 h 51"/>
                    <a:gd name="T38" fmla="*/ 19 w 42"/>
                    <a:gd name="T39" fmla="*/ 45 h 51"/>
                    <a:gd name="T40" fmla="*/ 22 w 42"/>
                    <a:gd name="T41" fmla="*/ 45 h 51"/>
                    <a:gd name="T42" fmla="*/ 27 w 42"/>
                    <a:gd name="T43" fmla="*/ 44 h 51"/>
                    <a:gd name="T44" fmla="*/ 31 w 42"/>
                    <a:gd name="T45" fmla="*/ 42 h 51"/>
                    <a:gd name="T46" fmla="*/ 34 w 42"/>
                    <a:gd name="T47" fmla="*/ 37 h 51"/>
                    <a:gd name="T48" fmla="*/ 37 w 42"/>
                    <a:gd name="T49" fmla="*/ 31 h 51"/>
                    <a:gd name="T50" fmla="*/ 42 w 42"/>
                    <a:gd name="T51" fmla="*/ 31 h 51"/>
                    <a:gd name="T52" fmla="*/ 40 w 42"/>
                    <a:gd name="T53" fmla="*/ 39 h 51"/>
                    <a:gd name="T54" fmla="*/ 35 w 42"/>
                    <a:gd name="T55" fmla="*/ 45 h 51"/>
                    <a:gd name="T56" fmla="*/ 30 w 42"/>
                    <a:gd name="T57" fmla="*/ 50 h 51"/>
                    <a:gd name="T58" fmla="*/ 22 w 42"/>
                    <a:gd name="T59" fmla="*/ 51 h 51"/>
                    <a:gd name="T60" fmla="*/ 17 w 42"/>
                    <a:gd name="T61" fmla="*/ 51 h 51"/>
                    <a:gd name="T62" fmla="*/ 14 w 42"/>
                    <a:gd name="T63" fmla="*/ 49 h 51"/>
                    <a:gd name="T64" fmla="*/ 10 w 42"/>
                    <a:gd name="T65" fmla="*/ 47 h 51"/>
                    <a:gd name="T66" fmla="*/ 8 w 42"/>
                    <a:gd name="T67" fmla="*/ 46 h 51"/>
                    <a:gd name="T68" fmla="*/ 4 w 42"/>
                    <a:gd name="T69" fmla="*/ 42 h 51"/>
                    <a:gd name="T70" fmla="*/ 2 w 42"/>
                    <a:gd name="T71" fmla="*/ 36 h 51"/>
                    <a:gd name="T72" fmla="*/ 0 w 42"/>
                    <a:gd name="T73" fmla="*/ 31 h 51"/>
                    <a:gd name="T74" fmla="*/ 0 w 42"/>
                    <a:gd name="T75" fmla="*/ 26 h 51"/>
                    <a:gd name="T76" fmla="*/ 1 w 42"/>
                    <a:gd name="T77" fmla="*/ 20 h 51"/>
                    <a:gd name="T78" fmla="*/ 2 w 42"/>
                    <a:gd name="T79" fmla="*/ 15 h 51"/>
                    <a:gd name="T80" fmla="*/ 4 w 42"/>
                    <a:gd name="T81" fmla="*/ 9 h 51"/>
                    <a:gd name="T82" fmla="*/ 8 w 42"/>
                    <a:gd name="T83" fmla="*/ 5 h 51"/>
                    <a:gd name="T84" fmla="*/ 10 w 42"/>
                    <a:gd name="T85" fmla="*/ 4 h 51"/>
                    <a:gd name="T86" fmla="*/ 14 w 42"/>
                    <a:gd name="T87" fmla="*/ 1 h 51"/>
                    <a:gd name="T88" fmla="*/ 17 w 42"/>
                    <a:gd name="T89" fmla="*/ 0 h 51"/>
                    <a:gd name="T90" fmla="*/ 22 w 42"/>
                    <a:gd name="T91" fmla="*/ 0 h 51"/>
                    <a:gd name="T92" fmla="*/ 29 w 42"/>
                    <a:gd name="T93" fmla="*/ 0 h 51"/>
                    <a:gd name="T94" fmla="*/ 34 w 42"/>
                    <a:gd name="T95" fmla="*/ 4 h 51"/>
                    <a:gd name="T96" fmla="*/ 39 w 42"/>
                    <a:gd name="T97" fmla="*/ 8 h 51"/>
                    <a:gd name="T98" fmla="*/ 41 w 42"/>
                    <a:gd name="T99" fmla="*/ 15 h 51"/>
                    <a:gd name="T100" fmla="*/ 35 w 42"/>
                    <a:gd name="T101" fmla="*/ 15 h 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2"/>
                    <a:gd name="T154" fmla="*/ 0 h 51"/>
                    <a:gd name="T155" fmla="*/ 42 w 42"/>
                    <a:gd name="T156" fmla="*/ 51 h 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2" h="51">
                      <a:moveTo>
                        <a:pt x="35" y="15"/>
                      </a:moveTo>
                      <a:lnTo>
                        <a:pt x="33" y="11"/>
                      </a:lnTo>
                      <a:lnTo>
                        <a:pt x="31" y="8"/>
                      </a:lnTo>
                      <a:lnTo>
                        <a:pt x="26" y="6"/>
                      </a:lnTo>
                      <a:lnTo>
                        <a:pt x="22" y="5"/>
                      </a:lnTo>
                      <a:lnTo>
                        <a:pt x="19" y="5"/>
                      </a:lnTo>
                      <a:lnTo>
                        <a:pt x="17" y="6"/>
                      </a:lnTo>
                      <a:lnTo>
                        <a:pt x="14" y="8"/>
                      </a:lnTo>
                      <a:lnTo>
                        <a:pt x="11" y="11"/>
                      </a:lnTo>
                      <a:lnTo>
                        <a:pt x="10" y="13"/>
                      </a:lnTo>
                      <a:lnTo>
                        <a:pt x="8" y="16"/>
                      </a:lnTo>
                      <a:lnTo>
                        <a:pt x="7" y="21"/>
                      </a:lnTo>
                      <a:lnTo>
                        <a:pt x="7" y="26"/>
                      </a:lnTo>
                      <a:lnTo>
                        <a:pt x="7" y="30"/>
                      </a:lnTo>
                      <a:lnTo>
                        <a:pt x="8" y="34"/>
                      </a:lnTo>
                      <a:lnTo>
                        <a:pt x="10" y="37"/>
                      </a:lnTo>
                      <a:lnTo>
                        <a:pt x="11" y="41"/>
                      </a:lnTo>
                      <a:lnTo>
                        <a:pt x="14" y="43"/>
                      </a:lnTo>
                      <a:lnTo>
                        <a:pt x="17" y="44"/>
                      </a:lnTo>
                      <a:lnTo>
                        <a:pt x="19" y="45"/>
                      </a:lnTo>
                      <a:lnTo>
                        <a:pt x="22" y="45"/>
                      </a:lnTo>
                      <a:lnTo>
                        <a:pt x="27" y="44"/>
                      </a:lnTo>
                      <a:lnTo>
                        <a:pt x="31" y="42"/>
                      </a:lnTo>
                      <a:lnTo>
                        <a:pt x="34" y="37"/>
                      </a:lnTo>
                      <a:lnTo>
                        <a:pt x="37" y="31"/>
                      </a:lnTo>
                      <a:lnTo>
                        <a:pt x="42" y="31"/>
                      </a:lnTo>
                      <a:lnTo>
                        <a:pt x="40" y="39"/>
                      </a:lnTo>
                      <a:lnTo>
                        <a:pt x="35" y="45"/>
                      </a:lnTo>
                      <a:lnTo>
                        <a:pt x="30" y="50"/>
                      </a:lnTo>
                      <a:lnTo>
                        <a:pt x="22" y="51"/>
                      </a:lnTo>
                      <a:lnTo>
                        <a:pt x="17" y="51"/>
                      </a:lnTo>
                      <a:lnTo>
                        <a:pt x="14" y="49"/>
                      </a:lnTo>
                      <a:lnTo>
                        <a:pt x="10" y="47"/>
                      </a:lnTo>
                      <a:lnTo>
                        <a:pt x="8" y="46"/>
                      </a:lnTo>
                      <a:lnTo>
                        <a:pt x="4" y="42"/>
                      </a:lnTo>
                      <a:lnTo>
                        <a:pt x="2" y="36"/>
                      </a:lnTo>
                      <a:lnTo>
                        <a:pt x="0" y="31"/>
                      </a:lnTo>
                      <a:lnTo>
                        <a:pt x="0" y="26"/>
                      </a:lnTo>
                      <a:lnTo>
                        <a:pt x="1" y="20"/>
                      </a:lnTo>
                      <a:lnTo>
                        <a:pt x="2" y="15"/>
                      </a:lnTo>
                      <a:lnTo>
                        <a:pt x="4" y="9"/>
                      </a:lnTo>
                      <a:lnTo>
                        <a:pt x="8" y="5"/>
                      </a:lnTo>
                      <a:lnTo>
                        <a:pt x="10" y="4"/>
                      </a:lnTo>
                      <a:lnTo>
                        <a:pt x="14" y="1"/>
                      </a:lnTo>
                      <a:lnTo>
                        <a:pt x="17" y="0"/>
                      </a:lnTo>
                      <a:lnTo>
                        <a:pt x="22" y="0"/>
                      </a:lnTo>
                      <a:lnTo>
                        <a:pt x="29" y="0"/>
                      </a:lnTo>
                      <a:lnTo>
                        <a:pt x="34" y="4"/>
                      </a:lnTo>
                      <a:lnTo>
                        <a:pt x="39" y="8"/>
                      </a:lnTo>
                      <a:lnTo>
                        <a:pt x="41" y="15"/>
                      </a:lnTo>
                      <a:lnTo>
                        <a:pt x="35" y="15"/>
                      </a:lnTo>
                      <a:close/>
                    </a:path>
                  </a:pathLst>
                </a:custGeom>
                <a:solidFill>
                  <a:srgbClr val="000000"/>
                </a:solidFill>
                <a:ln w="9525">
                  <a:solidFill>
                    <a:srgbClr val="6600CC"/>
                  </a:solidFill>
                  <a:round/>
                  <a:headEnd/>
                  <a:tailEnd/>
                </a:ln>
              </p:spPr>
              <p:txBody>
                <a:bodyPr/>
                <a:lstStyle/>
                <a:p>
                  <a:endParaRPr lang="en-US" dirty="0"/>
                </a:p>
              </p:txBody>
            </p:sp>
            <p:sp>
              <p:nvSpPr>
                <p:cNvPr id="18950" name="Freeform 64"/>
                <p:cNvSpPr>
                  <a:spLocks noEditPoints="1"/>
                </p:cNvSpPr>
                <p:nvPr/>
              </p:nvSpPr>
              <p:spPr bwMode="auto">
                <a:xfrm>
                  <a:off x="4764" y="1585"/>
                  <a:ext cx="31" cy="38"/>
                </a:xfrm>
                <a:custGeom>
                  <a:avLst/>
                  <a:gdLst>
                    <a:gd name="T0" fmla="*/ 16 w 31"/>
                    <a:gd name="T1" fmla="*/ 38 h 38"/>
                    <a:gd name="T2" fmla="*/ 10 w 31"/>
                    <a:gd name="T3" fmla="*/ 37 h 38"/>
                    <a:gd name="T4" fmla="*/ 6 w 31"/>
                    <a:gd name="T5" fmla="*/ 34 h 38"/>
                    <a:gd name="T6" fmla="*/ 1 w 31"/>
                    <a:gd name="T7" fmla="*/ 29 h 38"/>
                    <a:gd name="T8" fmla="*/ 0 w 31"/>
                    <a:gd name="T9" fmla="*/ 19 h 38"/>
                    <a:gd name="T10" fmla="*/ 1 w 31"/>
                    <a:gd name="T11" fmla="*/ 9 h 38"/>
                    <a:gd name="T12" fmla="*/ 6 w 31"/>
                    <a:gd name="T13" fmla="*/ 3 h 38"/>
                    <a:gd name="T14" fmla="*/ 10 w 31"/>
                    <a:gd name="T15" fmla="*/ 1 h 38"/>
                    <a:gd name="T16" fmla="*/ 16 w 31"/>
                    <a:gd name="T17" fmla="*/ 0 h 38"/>
                    <a:gd name="T18" fmla="*/ 21 w 31"/>
                    <a:gd name="T19" fmla="*/ 1 h 38"/>
                    <a:gd name="T20" fmla="*/ 25 w 31"/>
                    <a:gd name="T21" fmla="*/ 3 h 38"/>
                    <a:gd name="T22" fmla="*/ 30 w 31"/>
                    <a:gd name="T23" fmla="*/ 9 h 38"/>
                    <a:gd name="T24" fmla="*/ 31 w 31"/>
                    <a:gd name="T25" fmla="*/ 19 h 38"/>
                    <a:gd name="T26" fmla="*/ 30 w 31"/>
                    <a:gd name="T27" fmla="*/ 29 h 38"/>
                    <a:gd name="T28" fmla="*/ 25 w 31"/>
                    <a:gd name="T29" fmla="*/ 34 h 38"/>
                    <a:gd name="T30" fmla="*/ 21 w 31"/>
                    <a:gd name="T31" fmla="*/ 37 h 38"/>
                    <a:gd name="T32" fmla="*/ 16 w 31"/>
                    <a:gd name="T33" fmla="*/ 38 h 38"/>
                    <a:gd name="T34" fmla="*/ 16 w 31"/>
                    <a:gd name="T35" fmla="*/ 6 h 38"/>
                    <a:gd name="T36" fmla="*/ 11 w 31"/>
                    <a:gd name="T37" fmla="*/ 7 h 38"/>
                    <a:gd name="T38" fmla="*/ 8 w 31"/>
                    <a:gd name="T39" fmla="*/ 10 h 38"/>
                    <a:gd name="T40" fmla="*/ 6 w 31"/>
                    <a:gd name="T41" fmla="*/ 15 h 38"/>
                    <a:gd name="T42" fmla="*/ 6 w 31"/>
                    <a:gd name="T43" fmla="*/ 19 h 38"/>
                    <a:gd name="T44" fmla="*/ 6 w 31"/>
                    <a:gd name="T45" fmla="*/ 24 h 38"/>
                    <a:gd name="T46" fmla="*/ 8 w 31"/>
                    <a:gd name="T47" fmla="*/ 28 h 38"/>
                    <a:gd name="T48" fmla="*/ 11 w 31"/>
                    <a:gd name="T49" fmla="*/ 31 h 38"/>
                    <a:gd name="T50" fmla="*/ 16 w 31"/>
                    <a:gd name="T51" fmla="*/ 32 h 38"/>
                    <a:gd name="T52" fmla="*/ 21 w 31"/>
                    <a:gd name="T53" fmla="*/ 31 h 38"/>
                    <a:gd name="T54" fmla="*/ 23 w 31"/>
                    <a:gd name="T55" fmla="*/ 28 h 38"/>
                    <a:gd name="T56" fmla="*/ 25 w 31"/>
                    <a:gd name="T57" fmla="*/ 24 h 38"/>
                    <a:gd name="T58" fmla="*/ 25 w 31"/>
                    <a:gd name="T59" fmla="*/ 19 h 38"/>
                    <a:gd name="T60" fmla="*/ 25 w 31"/>
                    <a:gd name="T61" fmla="*/ 15 h 38"/>
                    <a:gd name="T62" fmla="*/ 23 w 31"/>
                    <a:gd name="T63" fmla="*/ 10 h 38"/>
                    <a:gd name="T64" fmla="*/ 21 w 31"/>
                    <a:gd name="T65" fmla="*/ 7 h 38"/>
                    <a:gd name="T66" fmla="*/ 16 w 31"/>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6" y="38"/>
                      </a:moveTo>
                      <a:lnTo>
                        <a:pt x="10" y="37"/>
                      </a:lnTo>
                      <a:lnTo>
                        <a:pt x="6" y="34"/>
                      </a:lnTo>
                      <a:lnTo>
                        <a:pt x="1" y="29"/>
                      </a:lnTo>
                      <a:lnTo>
                        <a:pt x="0" y="19"/>
                      </a:lnTo>
                      <a:lnTo>
                        <a:pt x="1" y="9"/>
                      </a:lnTo>
                      <a:lnTo>
                        <a:pt x="6" y="3"/>
                      </a:lnTo>
                      <a:lnTo>
                        <a:pt x="10" y="1"/>
                      </a:lnTo>
                      <a:lnTo>
                        <a:pt x="16" y="0"/>
                      </a:lnTo>
                      <a:lnTo>
                        <a:pt x="21" y="1"/>
                      </a:lnTo>
                      <a:lnTo>
                        <a:pt x="25" y="3"/>
                      </a:lnTo>
                      <a:lnTo>
                        <a:pt x="30" y="9"/>
                      </a:lnTo>
                      <a:lnTo>
                        <a:pt x="31" y="19"/>
                      </a:lnTo>
                      <a:lnTo>
                        <a:pt x="30" y="29"/>
                      </a:lnTo>
                      <a:lnTo>
                        <a:pt x="25" y="34"/>
                      </a:lnTo>
                      <a:lnTo>
                        <a:pt x="21" y="37"/>
                      </a:lnTo>
                      <a:lnTo>
                        <a:pt x="16" y="38"/>
                      </a:lnTo>
                      <a:close/>
                      <a:moveTo>
                        <a:pt x="16" y="6"/>
                      </a:moveTo>
                      <a:lnTo>
                        <a:pt x="11" y="7"/>
                      </a:lnTo>
                      <a:lnTo>
                        <a:pt x="8" y="10"/>
                      </a:lnTo>
                      <a:lnTo>
                        <a:pt x="6" y="15"/>
                      </a:lnTo>
                      <a:lnTo>
                        <a:pt x="6" y="19"/>
                      </a:lnTo>
                      <a:lnTo>
                        <a:pt x="6" y="24"/>
                      </a:lnTo>
                      <a:lnTo>
                        <a:pt x="8" y="28"/>
                      </a:lnTo>
                      <a:lnTo>
                        <a:pt x="11" y="31"/>
                      </a:lnTo>
                      <a:lnTo>
                        <a:pt x="16" y="32"/>
                      </a:lnTo>
                      <a:lnTo>
                        <a:pt x="21" y="31"/>
                      </a:lnTo>
                      <a:lnTo>
                        <a:pt x="23" y="28"/>
                      </a:lnTo>
                      <a:lnTo>
                        <a:pt x="25" y="24"/>
                      </a:lnTo>
                      <a:lnTo>
                        <a:pt x="25" y="19"/>
                      </a:lnTo>
                      <a:lnTo>
                        <a:pt x="25" y="15"/>
                      </a:lnTo>
                      <a:lnTo>
                        <a:pt x="23" y="10"/>
                      </a:lnTo>
                      <a:lnTo>
                        <a:pt x="21" y="7"/>
                      </a:lnTo>
                      <a:lnTo>
                        <a:pt x="16" y="6"/>
                      </a:lnTo>
                      <a:close/>
                    </a:path>
                  </a:pathLst>
                </a:custGeom>
                <a:solidFill>
                  <a:srgbClr val="000000"/>
                </a:solidFill>
                <a:ln w="9525">
                  <a:solidFill>
                    <a:srgbClr val="6600CC"/>
                  </a:solidFill>
                  <a:round/>
                  <a:headEnd/>
                  <a:tailEnd/>
                </a:ln>
              </p:spPr>
              <p:txBody>
                <a:bodyPr/>
                <a:lstStyle/>
                <a:p>
                  <a:endParaRPr lang="en-US" dirty="0"/>
                </a:p>
              </p:txBody>
            </p:sp>
            <p:sp>
              <p:nvSpPr>
                <p:cNvPr id="18951" name="Freeform 65"/>
                <p:cNvSpPr>
                  <a:spLocks/>
                </p:cNvSpPr>
                <p:nvPr/>
              </p:nvSpPr>
              <p:spPr bwMode="auto">
                <a:xfrm>
                  <a:off x="4802" y="1585"/>
                  <a:ext cx="28" cy="37"/>
                </a:xfrm>
                <a:custGeom>
                  <a:avLst/>
                  <a:gdLst>
                    <a:gd name="T0" fmla="*/ 6 w 28"/>
                    <a:gd name="T1" fmla="*/ 1 h 37"/>
                    <a:gd name="T2" fmla="*/ 6 w 28"/>
                    <a:gd name="T3" fmla="*/ 6 h 37"/>
                    <a:gd name="T4" fmla="*/ 6 w 28"/>
                    <a:gd name="T5" fmla="*/ 6 h 37"/>
                    <a:gd name="T6" fmla="*/ 7 w 28"/>
                    <a:gd name="T7" fmla="*/ 4 h 37"/>
                    <a:gd name="T8" fmla="*/ 8 w 28"/>
                    <a:gd name="T9" fmla="*/ 3 h 37"/>
                    <a:gd name="T10" fmla="*/ 8 w 28"/>
                    <a:gd name="T11" fmla="*/ 2 h 37"/>
                    <a:gd name="T12" fmla="*/ 9 w 28"/>
                    <a:gd name="T13" fmla="*/ 2 h 37"/>
                    <a:gd name="T14" fmla="*/ 11 w 28"/>
                    <a:gd name="T15" fmla="*/ 1 h 37"/>
                    <a:gd name="T16" fmla="*/ 13 w 28"/>
                    <a:gd name="T17" fmla="*/ 1 h 37"/>
                    <a:gd name="T18" fmla="*/ 15 w 28"/>
                    <a:gd name="T19" fmla="*/ 0 h 37"/>
                    <a:gd name="T20" fmla="*/ 16 w 28"/>
                    <a:gd name="T21" fmla="*/ 0 h 37"/>
                    <a:gd name="T22" fmla="*/ 18 w 28"/>
                    <a:gd name="T23" fmla="*/ 0 h 37"/>
                    <a:gd name="T24" fmla="*/ 21 w 28"/>
                    <a:gd name="T25" fmla="*/ 0 h 37"/>
                    <a:gd name="T26" fmla="*/ 22 w 28"/>
                    <a:gd name="T27" fmla="*/ 1 h 37"/>
                    <a:gd name="T28" fmla="*/ 22 w 28"/>
                    <a:gd name="T29" fmla="*/ 1 h 37"/>
                    <a:gd name="T30" fmla="*/ 24 w 28"/>
                    <a:gd name="T31" fmla="*/ 2 h 37"/>
                    <a:gd name="T32" fmla="*/ 25 w 28"/>
                    <a:gd name="T33" fmla="*/ 3 h 37"/>
                    <a:gd name="T34" fmla="*/ 28 w 28"/>
                    <a:gd name="T35" fmla="*/ 6 h 37"/>
                    <a:gd name="T36" fmla="*/ 28 w 28"/>
                    <a:gd name="T37" fmla="*/ 9 h 37"/>
                    <a:gd name="T38" fmla="*/ 28 w 28"/>
                    <a:gd name="T39" fmla="*/ 37 h 37"/>
                    <a:gd name="T40" fmla="*/ 22 w 28"/>
                    <a:gd name="T41" fmla="*/ 37 h 37"/>
                    <a:gd name="T42" fmla="*/ 22 w 28"/>
                    <a:gd name="T43" fmla="*/ 11 h 37"/>
                    <a:gd name="T44" fmla="*/ 22 w 28"/>
                    <a:gd name="T45" fmla="*/ 9 h 37"/>
                    <a:gd name="T46" fmla="*/ 21 w 28"/>
                    <a:gd name="T47" fmla="*/ 7 h 37"/>
                    <a:gd name="T48" fmla="*/ 18 w 28"/>
                    <a:gd name="T49" fmla="*/ 6 h 37"/>
                    <a:gd name="T50" fmla="*/ 15 w 28"/>
                    <a:gd name="T51" fmla="*/ 6 h 37"/>
                    <a:gd name="T52" fmla="*/ 11 w 28"/>
                    <a:gd name="T53" fmla="*/ 6 h 37"/>
                    <a:gd name="T54" fmla="*/ 9 w 28"/>
                    <a:gd name="T55" fmla="*/ 8 h 37"/>
                    <a:gd name="T56" fmla="*/ 7 w 28"/>
                    <a:gd name="T57" fmla="*/ 11 h 37"/>
                    <a:gd name="T58" fmla="*/ 6 w 28"/>
                    <a:gd name="T59" fmla="*/ 17 h 37"/>
                    <a:gd name="T60" fmla="*/ 6 w 28"/>
                    <a:gd name="T61" fmla="*/ 37 h 37"/>
                    <a:gd name="T62" fmla="*/ 0 w 28"/>
                    <a:gd name="T63" fmla="*/ 37 h 37"/>
                    <a:gd name="T64" fmla="*/ 0 w 28"/>
                    <a:gd name="T65" fmla="*/ 1 h 37"/>
                    <a:gd name="T66" fmla="*/ 6 w 28"/>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7"/>
                    <a:gd name="T104" fmla="*/ 28 w 28"/>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7">
                      <a:moveTo>
                        <a:pt x="6" y="1"/>
                      </a:moveTo>
                      <a:lnTo>
                        <a:pt x="6" y="6"/>
                      </a:lnTo>
                      <a:lnTo>
                        <a:pt x="7" y="4"/>
                      </a:lnTo>
                      <a:lnTo>
                        <a:pt x="8" y="3"/>
                      </a:lnTo>
                      <a:lnTo>
                        <a:pt x="8" y="2"/>
                      </a:lnTo>
                      <a:lnTo>
                        <a:pt x="9" y="2"/>
                      </a:lnTo>
                      <a:lnTo>
                        <a:pt x="11" y="1"/>
                      </a:lnTo>
                      <a:lnTo>
                        <a:pt x="13" y="1"/>
                      </a:lnTo>
                      <a:lnTo>
                        <a:pt x="15" y="0"/>
                      </a:lnTo>
                      <a:lnTo>
                        <a:pt x="16" y="0"/>
                      </a:lnTo>
                      <a:lnTo>
                        <a:pt x="18" y="0"/>
                      </a:lnTo>
                      <a:lnTo>
                        <a:pt x="21" y="0"/>
                      </a:lnTo>
                      <a:lnTo>
                        <a:pt x="22" y="1"/>
                      </a:lnTo>
                      <a:lnTo>
                        <a:pt x="24" y="2"/>
                      </a:lnTo>
                      <a:lnTo>
                        <a:pt x="25" y="3"/>
                      </a:lnTo>
                      <a:lnTo>
                        <a:pt x="28" y="6"/>
                      </a:lnTo>
                      <a:lnTo>
                        <a:pt x="28" y="9"/>
                      </a:lnTo>
                      <a:lnTo>
                        <a:pt x="28" y="37"/>
                      </a:lnTo>
                      <a:lnTo>
                        <a:pt x="22" y="37"/>
                      </a:lnTo>
                      <a:lnTo>
                        <a:pt x="22" y="11"/>
                      </a:lnTo>
                      <a:lnTo>
                        <a:pt x="22" y="9"/>
                      </a:lnTo>
                      <a:lnTo>
                        <a:pt x="21" y="7"/>
                      </a:lnTo>
                      <a:lnTo>
                        <a:pt x="18" y="6"/>
                      </a:lnTo>
                      <a:lnTo>
                        <a:pt x="15" y="6"/>
                      </a:lnTo>
                      <a:lnTo>
                        <a:pt x="11" y="6"/>
                      </a:lnTo>
                      <a:lnTo>
                        <a:pt x="9" y="8"/>
                      </a:lnTo>
                      <a:lnTo>
                        <a:pt x="7" y="11"/>
                      </a:lnTo>
                      <a:lnTo>
                        <a:pt x="6" y="17"/>
                      </a:lnTo>
                      <a:lnTo>
                        <a:pt x="6" y="37"/>
                      </a:lnTo>
                      <a:lnTo>
                        <a:pt x="0" y="37"/>
                      </a:lnTo>
                      <a:lnTo>
                        <a:pt x="0" y="1"/>
                      </a:lnTo>
                      <a:lnTo>
                        <a:pt x="6" y="1"/>
                      </a:lnTo>
                      <a:close/>
                    </a:path>
                  </a:pathLst>
                </a:custGeom>
                <a:solidFill>
                  <a:srgbClr val="000000"/>
                </a:solidFill>
                <a:ln w="9525">
                  <a:solidFill>
                    <a:srgbClr val="6600CC"/>
                  </a:solidFill>
                  <a:round/>
                  <a:headEnd/>
                  <a:tailEnd/>
                </a:ln>
              </p:spPr>
              <p:txBody>
                <a:bodyPr/>
                <a:lstStyle/>
                <a:p>
                  <a:endParaRPr lang="en-US" dirty="0"/>
                </a:p>
              </p:txBody>
            </p:sp>
            <p:sp>
              <p:nvSpPr>
                <p:cNvPr id="18952" name="Freeform 66"/>
                <p:cNvSpPr>
                  <a:spLocks/>
                </p:cNvSpPr>
                <p:nvPr/>
              </p:nvSpPr>
              <p:spPr bwMode="auto">
                <a:xfrm>
                  <a:off x="4838" y="1585"/>
                  <a:ext cx="28" cy="37"/>
                </a:xfrm>
                <a:custGeom>
                  <a:avLst/>
                  <a:gdLst>
                    <a:gd name="T0" fmla="*/ 5 w 28"/>
                    <a:gd name="T1" fmla="*/ 1 h 37"/>
                    <a:gd name="T2" fmla="*/ 5 w 28"/>
                    <a:gd name="T3" fmla="*/ 6 h 37"/>
                    <a:gd name="T4" fmla="*/ 5 w 28"/>
                    <a:gd name="T5" fmla="*/ 6 h 37"/>
                    <a:gd name="T6" fmla="*/ 7 w 28"/>
                    <a:gd name="T7" fmla="*/ 4 h 37"/>
                    <a:gd name="T8" fmla="*/ 8 w 28"/>
                    <a:gd name="T9" fmla="*/ 3 h 37"/>
                    <a:gd name="T10" fmla="*/ 9 w 28"/>
                    <a:gd name="T11" fmla="*/ 2 h 37"/>
                    <a:gd name="T12" fmla="*/ 10 w 28"/>
                    <a:gd name="T13" fmla="*/ 2 h 37"/>
                    <a:gd name="T14" fmla="*/ 11 w 28"/>
                    <a:gd name="T15" fmla="*/ 1 h 37"/>
                    <a:gd name="T16" fmla="*/ 12 w 28"/>
                    <a:gd name="T17" fmla="*/ 1 h 37"/>
                    <a:gd name="T18" fmla="*/ 15 w 28"/>
                    <a:gd name="T19" fmla="*/ 0 h 37"/>
                    <a:gd name="T20" fmla="*/ 17 w 28"/>
                    <a:gd name="T21" fmla="*/ 0 h 37"/>
                    <a:gd name="T22" fmla="*/ 18 w 28"/>
                    <a:gd name="T23" fmla="*/ 0 h 37"/>
                    <a:gd name="T24" fmla="*/ 20 w 28"/>
                    <a:gd name="T25" fmla="*/ 0 h 37"/>
                    <a:gd name="T26" fmla="*/ 22 w 28"/>
                    <a:gd name="T27" fmla="*/ 1 h 37"/>
                    <a:gd name="T28" fmla="*/ 23 w 28"/>
                    <a:gd name="T29" fmla="*/ 1 h 37"/>
                    <a:gd name="T30" fmla="*/ 24 w 28"/>
                    <a:gd name="T31" fmla="*/ 2 h 37"/>
                    <a:gd name="T32" fmla="*/ 26 w 28"/>
                    <a:gd name="T33" fmla="*/ 3 h 37"/>
                    <a:gd name="T34" fmla="*/ 27 w 28"/>
                    <a:gd name="T35" fmla="*/ 6 h 37"/>
                    <a:gd name="T36" fmla="*/ 28 w 28"/>
                    <a:gd name="T37" fmla="*/ 9 h 37"/>
                    <a:gd name="T38" fmla="*/ 28 w 28"/>
                    <a:gd name="T39" fmla="*/ 37 h 37"/>
                    <a:gd name="T40" fmla="*/ 23 w 28"/>
                    <a:gd name="T41" fmla="*/ 37 h 37"/>
                    <a:gd name="T42" fmla="*/ 23 w 28"/>
                    <a:gd name="T43" fmla="*/ 11 h 37"/>
                    <a:gd name="T44" fmla="*/ 22 w 28"/>
                    <a:gd name="T45" fmla="*/ 9 h 37"/>
                    <a:gd name="T46" fmla="*/ 20 w 28"/>
                    <a:gd name="T47" fmla="*/ 7 h 37"/>
                    <a:gd name="T48" fmla="*/ 18 w 28"/>
                    <a:gd name="T49" fmla="*/ 6 h 37"/>
                    <a:gd name="T50" fmla="*/ 16 w 28"/>
                    <a:gd name="T51" fmla="*/ 6 h 37"/>
                    <a:gd name="T52" fmla="*/ 11 w 28"/>
                    <a:gd name="T53" fmla="*/ 6 h 37"/>
                    <a:gd name="T54" fmla="*/ 9 w 28"/>
                    <a:gd name="T55" fmla="*/ 8 h 37"/>
                    <a:gd name="T56" fmla="*/ 7 w 28"/>
                    <a:gd name="T57" fmla="*/ 11 h 37"/>
                    <a:gd name="T58" fmla="*/ 5 w 28"/>
                    <a:gd name="T59" fmla="*/ 17 h 37"/>
                    <a:gd name="T60" fmla="*/ 5 w 28"/>
                    <a:gd name="T61" fmla="*/ 37 h 37"/>
                    <a:gd name="T62" fmla="*/ 0 w 28"/>
                    <a:gd name="T63" fmla="*/ 37 h 37"/>
                    <a:gd name="T64" fmla="*/ 0 w 28"/>
                    <a:gd name="T65" fmla="*/ 1 h 37"/>
                    <a:gd name="T66" fmla="*/ 5 w 28"/>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7"/>
                    <a:gd name="T104" fmla="*/ 28 w 28"/>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7">
                      <a:moveTo>
                        <a:pt x="5" y="1"/>
                      </a:moveTo>
                      <a:lnTo>
                        <a:pt x="5" y="6"/>
                      </a:lnTo>
                      <a:lnTo>
                        <a:pt x="7" y="4"/>
                      </a:lnTo>
                      <a:lnTo>
                        <a:pt x="8" y="3"/>
                      </a:lnTo>
                      <a:lnTo>
                        <a:pt x="9" y="2"/>
                      </a:lnTo>
                      <a:lnTo>
                        <a:pt x="10" y="2"/>
                      </a:lnTo>
                      <a:lnTo>
                        <a:pt x="11" y="1"/>
                      </a:lnTo>
                      <a:lnTo>
                        <a:pt x="12" y="1"/>
                      </a:lnTo>
                      <a:lnTo>
                        <a:pt x="15" y="0"/>
                      </a:lnTo>
                      <a:lnTo>
                        <a:pt x="17" y="0"/>
                      </a:lnTo>
                      <a:lnTo>
                        <a:pt x="18" y="0"/>
                      </a:lnTo>
                      <a:lnTo>
                        <a:pt x="20" y="0"/>
                      </a:lnTo>
                      <a:lnTo>
                        <a:pt x="22" y="1"/>
                      </a:lnTo>
                      <a:lnTo>
                        <a:pt x="23" y="1"/>
                      </a:lnTo>
                      <a:lnTo>
                        <a:pt x="24" y="2"/>
                      </a:lnTo>
                      <a:lnTo>
                        <a:pt x="26" y="3"/>
                      </a:lnTo>
                      <a:lnTo>
                        <a:pt x="27" y="6"/>
                      </a:lnTo>
                      <a:lnTo>
                        <a:pt x="28" y="9"/>
                      </a:lnTo>
                      <a:lnTo>
                        <a:pt x="28" y="37"/>
                      </a:lnTo>
                      <a:lnTo>
                        <a:pt x="23" y="37"/>
                      </a:lnTo>
                      <a:lnTo>
                        <a:pt x="23" y="11"/>
                      </a:lnTo>
                      <a:lnTo>
                        <a:pt x="22" y="9"/>
                      </a:lnTo>
                      <a:lnTo>
                        <a:pt x="20" y="7"/>
                      </a:lnTo>
                      <a:lnTo>
                        <a:pt x="18" y="6"/>
                      </a:lnTo>
                      <a:lnTo>
                        <a:pt x="16" y="6"/>
                      </a:lnTo>
                      <a:lnTo>
                        <a:pt x="11" y="6"/>
                      </a:lnTo>
                      <a:lnTo>
                        <a:pt x="9" y="8"/>
                      </a:lnTo>
                      <a:lnTo>
                        <a:pt x="7" y="11"/>
                      </a:lnTo>
                      <a:lnTo>
                        <a:pt x="5" y="17"/>
                      </a:lnTo>
                      <a:lnTo>
                        <a:pt x="5" y="37"/>
                      </a:lnTo>
                      <a:lnTo>
                        <a:pt x="0" y="37"/>
                      </a:lnTo>
                      <a:lnTo>
                        <a:pt x="0" y="1"/>
                      </a:lnTo>
                      <a:lnTo>
                        <a:pt x="5" y="1"/>
                      </a:lnTo>
                      <a:close/>
                    </a:path>
                  </a:pathLst>
                </a:custGeom>
                <a:solidFill>
                  <a:srgbClr val="000000"/>
                </a:solidFill>
                <a:ln w="9525">
                  <a:solidFill>
                    <a:srgbClr val="6600CC"/>
                  </a:solidFill>
                  <a:round/>
                  <a:headEnd/>
                  <a:tailEnd/>
                </a:ln>
              </p:spPr>
              <p:txBody>
                <a:bodyPr/>
                <a:lstStyle/>
                <a:p>
                  <a:endParaRPr lang="en-US" dirty="0"/>
                </a:p>
              </p:txBody>
            </p:sp>
            <p:sp>
              <p:nvSpPr>
                <p:cNvPr id="18953" name="Rectangle 67"/>
                <p:cNvSpPr>
                  <a:spLocks noChangeArrowheads="1"/>
                </p:cNvSpPr>
                <p:nvPr/>
              </p:nvSpPr>
              <p:spPr bwMode="auto">
                <a:xfrm>
                  <a:off x="4875" y="1615"/>
                  <a:ext cx="8" cy="7"/>
                </a:xfrm>
                <a:prstGeom prst="rect">
                  <a:avLst/>
                </a:prstGeom>
                <a:solidFill>
                  <a:srgbClr val="000000"/>
                </a:solidFill>
                <a:ln w="9525">
                  <a:solidFill>
                    <a:srgbClr val="6600CC"/>
                  </a:solidFill>
                  <a:miter lim="800000"/>
                  <a:headEnd/>
                  <a:tailEnd/>
                </a:ln>
              </p:spPr>
              <p:txBody>
                <a:bodyPr/>
                <a:lstStyle/>
                <a:p>
                  <a:endParaRPr lang="en-US" dirty="0"/>
                </a:p>
              </p:txBody>
            </p:sp>
            <p:sp>
              <p:nvSpPr>
                <p:cNvPr id="18954" name="Freeform 68"/>
                <p:cNvSpPr>
                  <a:spLocks/>
                </p:cNvSpPr>
                <p:nvPr/>
              </p:nvSpPr>
              <p:spPr bwMode="auto">
                <a:xfrm>
                  <a:off x="4732" y="1729"/>
                  <a:ext cx="185" cy="45"/>
                </a:xfrm>
                <a:custGeom>
                  <a:avLst/>
                  <a:gdLst>
                    <a:gd name="T0" fmla="*/ 115 w 185"/>
                    <a:gd name="T1" fmla="*/ 45 h 45"/>
                    <a:gd name="T2" fmla="*/ 22 w 185"/>
                    <a:gd name="T3" fmla="*/ 42 h 45"/>
                    <a:gd name="T4" fmla="*/ 0 w 185"/>
                    <a:gd name="T5" fmla="*/ 19 h 45"/>
                    <a:gd name="T6" fmla="*/ 86 w 185"/>
                    <a:gd name="T7" fmla="*/ 0 h 45"/>
                    <a:gd name="T8" fmla="*/ 177 w 185"/>
                    <a:gd name="T9" fmla="*/ 13 h 45"/>
                    <a:gd name="T10" fmla="*/ 185 w 185"/>
                    <a:gd name="T11" fmla="*/ 30 h 45"/>
                    <a:gd name="T12" fmla="*/ 115 w 185"/>
                    <a:gd name="T13" fmla="*/ 45 h 45"/>
                    <a:gd name="T14" fmla="*/ 0 60000 65536"/>
                    <a:gd name="T15" fmla="*/ 0 60000 65536"/>
                    <a:gd name="T16" fmla="*/ 0 60000 65536"/>
                    <a:gd name="T17" fmla="*/ 0 60000 65536"/>
                    <a:gd name="T18" fmla="*/ 0 60000 65536"/>
                    <a:gd name="T19" fmla="*/ 0 60000 65536"/>
                    <a:gd name="T20" fmla="*/ 0 60000 65536"/>
                    <a:gd name="T21" fmla="*/ 0 w 185"/>
                    <a:gd name="T22" fmla="*/ 0 h 45"/>
                    <a:gd name="T23" fmla="*/ 185 w 185"/>
                    <a:gd name="T24" fmla="*/ 45 h 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5" h="45">
                      <a:moveTo>
                        <a:pt x="115" y="45"/>
                      </a:moveTo>
                      <a:lnTo>
                        <a:pt x="22" y="42"/>
                      </a:lnTo>
                      <a:lnTo>
                        <a:pt x="0" y="19"/>
                      </a:lnTo>
                      <a:lnTo>
                        <a:pt x="86" y="0"/>
                      </a:lnTo>
                      <a:lnTo>
                        <a:pt x="177" y="13"/>
                      </a:lnTo>
                      <a:lnTo>
                        <a:pt x="185" y="30"/>
                      </a:lnTo>
                      <a:lnTo>
                        <a:pt x="115" y="45"/>
                      </a:lnTo>
                      <a:close/>
                    </a:path>
                  </a:pathLst>
                </a:custGeom>
                <a:solidFill>
                  <a:srgbClr val="FFFFFF"/>
                </a:solidFill>
                <a:ln w="9525">
                  <a:solidFill>
                    <a:srgbClr val="6600CC"/>
                  </a:solidFill>
                  <a:round/>
                  <a:headEnd/>
                  <a:tailEnd/>
                </a:ln>
              </p:spPr>
              <p:txBody>
                <a:bodyPr/>
                <a:lstStyle/>
                <a:p>
                  <a:endParaRPr lang="en-US" dirty="0"/>
                </a:p>
              </p:txBody>
            </p:sp>
          </p:grpSp>
        </p:grpSp>
        <p:grpSp>
          <p:nvGrpSpPr>
            <p:cNvPr id="6" name="Group 70"/>
            <p:cNvGrpSpPr>
              <a:grpSpLocks/>
            </p:cNvGrpSpPr>
            <p:nvPr/>
          </p:nvGrpSpPr>
          <p:grpSpPr bwMode="auto">
            <a:xfrm>
              <a:off x="432" y="1776"/>
              <a:ext cx="1406" cy="1461"/>
              <a:chOff x="-96" y="1575"/>
              <a:chExt cx="1406" cy="1461"/>
            </a:xfrm>
          </p:grpSpPr>
          <p:sp>
            <p:nvSpPr>
              <p:cNvPr id="18866" name="Freeform 71"/>
              <p:cNvSpPr>
                <a:spLocks/>
              </p:cNvSpPr>
              <p:nvPr/>
            </p:nvSpPr>
            <p:spPr bwMode="auto">
              <a:xfrm>
                <a:off x="375" y="1626"/>
                <a:ext cx="484" cy="872"/>
              </a:xfrm>
              <a:custGeom>
                <a:avLst/>
                <a:gdLst>
                  <a:gd name="T0" fmla="*/ 385 w 484"/>
                  <a:gd name="T1" fmla="*/ 791 h 872"/>
                  <a:gd name="T2" fmla="*/ 385 w 484"/>
                  <a:gd name="T3" fmla="*/ 872 h 872"/>
                  <a:gd name="T4" fmla="*/ 0 w 484"/>
                  <a:gd name="T5" fmla="*/ 461 h 872"/>
                  <a:gd name="T6" fmla="*/ 0 w 484"/>
                  <a:gd name="T7" fmla="*/ 0 h 872"/>
                  <a:gd name="T8" fmla="*/ 484 w 484"/>
                  <a:gd name="T9" fmla="*/ 0 h 872"/>
                  <a:gd name="T10" fmla="*/ 484 w 484"/>
                  <a:gd name="T11" fmla="*/ 793 h 872"/>
                  <a:gd name="T12" fmla="*/ 385 w 484"/>
                  <a:gd name="T13" fmla="*/ 791 h 872"/>
                  <a:gd name="T14" fmla="*/ 0 60000 65536"/>
                  <a:gd name="T15" fmla="*/ 0 60000 65536"/>
                  <a:gd name="T16" fmla="*/ 0 60000 65536"/>
                  <a:gd name="T17" fmla="*/ 0 60000 65536"/>
                  <a:gd name="T18" fmla="*/ 0 60000 65536"/>
                  <a:gd name="T19" fmla="*/ 0 60000 65536"/>
                  <a:gd name="T20" fmla="*/ 0 60000 65536"/>
                  <a:gd name="T21" fmla="*/ 0 w 484"/>
                  <a:gd name="T22" fmla="*/ 0 h 872"/>
                  <a:gd name="T23" fmla="*/ 484 w 484"/>
                  <a:gd name="T24" fmla="*/ 872 h 8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4" h="872">
                    <a:moveTo>
                      <a:pt x="385" y="791"/>
                    </a:moveTo>
                    <a:lnTo>
                      <a:pt x="385" y="872"/>
                    </a:lnTo>
                    <a:lnTo>
                      <a:pt x="0" y="461"/>
                    </a:lnTo>
                    <a:lnTo>
                      <a:pt x="0" y="0"/>
                    </a:lnTo>
                    <a:lnTo>
                      <a:pt x="484" y="0"/>
                    </a:lnTo>
                    <a:lnTo>
                      <a:pt x="484" y="793"/>
                    </a:lnTo>
                    <a:lnTo>
                      <a:pt x="385" y="791"/>
                    </a:lnTo>
                    <a:close/>
                  </a:path>
                </a:pathLst>
              </a:custGeom>
              <a:solidFill>
                <a:srgbClr val="000000"/>
              </a:solidFill>
              <a:ln w="9525">
                <a:solidFill>
                  <a:srgbClr val="0066FF"/>
                </a:solidFill>
                <a:round/>
                <a:headEnd/>
                <a:tailEnd/>
              </a:ln>
            </p:spPr>
            <p:txBody>
              <a:bodyPr/>
              <a:lstStyle/>
              <a:p>
                <a:endParaRPr lang="en-US" dirty="0"/>
              </a:p>
            </p:txBody>
          </p:sp>
          <p:sp>
            <p:nvSpPr>
              <p:cNvPr id="18867" name="Freeform 72"/>
              <p:cNvSpPr>
                <a:spLocks/>
              </p:cNvSpPr>
              <p:nvPr/>
            </p:nvSpPr>
            <p:spPr bwMode="auto">
              <a:xfrm>
                <a:off x="413" y="1575"/>
                <a:ext cx="495" cy="891"/>
              </a:xfrm>
              <a:custGeom>
                <a:avLst/>
                <a:gdLst>
                  <a:gd name="T0" fmla="*/ 490 w 495"/>
                  <a:gd name="T1" fmla="*/ 0 h 891"/>
                  <a:gd name="T2" fmla="*/ 6 w 495"/>
                  <a:gd name="T3" fmla="*/ 0 h 891"/>
                  <a:gd name="T4" fmla="*/ 0 w 495"/>
                  <a:gd name="T5" fmla="*/ 0 h 891"/>
                  <a:gd name="T6" fmla="*/ 0 w 495"/>
                  <a:gd name="T7" fmla="*/ 5 h 891"/>
                  <a:gd name="T8" fmla="*/ 0 w 495"/>
                  <a:gd name="T9" fmla="*/ 466 h 891"/>
                  <a:gd name="T10" fmla="*/ 0 w 495"/>
                  <a:gd name="T11" fmla="*/ 468 h 891"/>
                  <a:gd name="T12" fmla="*/ 2 w 495"/>
                  <a:gd name="T13" fmla="*/ 470 h 891"/>
                  <a:gd name="T14" fmla="*/ 386 w 495"/>
                  <a:gd name="T15" fmla="*/ 881 h 891"/>
                  <a:gd name="T16" fmla="*/ 396 w 495"/>
                  <a:gd name="T17" fmla="*/ 891 h 891"/>
                  <a:gd name="T18" fmla="*/ 396 w 495"/>
                  <a:gd name="T19" fmla="*/ 876 h 891"/>
                  <a:gd name="T20" fmla="*/ 396 w 495"/>
                  <a:gd name="T21" fmla="*/ 800 h 891"/>
                  <a:gd name="T22" fmla="*/ 490 w 495"/>
                  <a:gd name="T23" fmla="*/ 804 h 891"/>
                  <a:gd name="T24" fmla="*/ 495 w 495"/>
                  <a:gd name="T25" fmla="*/ 804 h 891"/>
                  <a:gd name="T26" fmla="*/ 495 w 495"/>
                  <a:gd name="T27" fmla="*/ 798 h 891"/>
                  <a:gd name="T28" fmla="*/ 495 w 495"/>
                  <a:gd name="T29" fmla="*/ 5 h 891"/>
                  <a:gd name="T30" fmla="*/ 495 w 495"/>
                  <a:gd name="T31" fmla="*/ 0 h 891"/>
                  <a:gd name="T32" fmla="*/ 490 w 495"/>
                  <a:gd name="T33" fmla="*/ 0 h 8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95"/>
                  <a:gd name="T52" fmla="*/ 0 h 891"/>
                  <a:gd name="T53" fmla="*/ 495 w 495"/>
                  <a:gd name="T54" fmla="*/ 891 h 8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95" h="891">
                    <a:moveTo>
                      <a:pt x="490" y="0"/>
                    </a:moveTo>
                    <a:lnTo>
                      <a:pt x="6" y="0"/>
                    </a:lnTo>
                    <a:lnTo>
                      <a:pt x="0" y="0"/>
                    </a:lnTo>
                    <a:lnTo>
                      <a:pt x="0" y="5"/>
                    </a:lnTo>
                    <a:lnTo>
                      <a:pt x="0" y="466"/>
                    </a:lnTo>
                    <a:lnTo>
                      <a:pt x="0" y="468"/>
                    </a:lnTo>
                    <a:lnTo>
                      <a:pt x="2" y="470"/>
                    </a:lnTo>
                    <a:lnTo>
                      <a:pt x="386" y="881"/>
                    </a:lnTo>
                    <a:lnTo>
                      <a:pt x="396" y="891"/>
                    </a:lnTo>
                    <a:lnTo>
                      <a:pt x="396" y="876"/>
                    </a:lnTo>
                    <a:lnTo>
                      <a:pt x="396" y="800"/>
                    </a:lnTo>
                    <a:lnTo>
                      <a:pt x="490" y="804"/>
                    </a:lnTo>
                    <a:lnTo>
                      <a:pt x="495" y="804"/>
                    </a:lnTo>
                    <a:lnTo>
                      <a:pt x="495" y="798"/>
                    </a:lnTo>
                    <a:lnTo>
                      <a:pt x="495" y="5"/>
                    </a:lnTo>
                    <a:lnTo>
                      <a:pt x="495" y="0"/>
                    </a:lnTo>
                    <a:lnTo>
                      <a:pt x="490" y="0"/>
                    </a:lnTo>
                    <a:close/>
                  </a:path>
                </a:pathLst>
              </a:custGeom>
              <a:solidFill>
                <a:srgbClr val="000000"/>
              </a:solidFill>
              <a:ln w="9525">
                <a:solidFill>
                  <a:srgbClr val="0066FF"/>
                </a:solidFill>
                <a:round/>
                <a:headEnd/>
                <a:tailEnd/>
              </a:ln>
            </p:spPr>
            <p:txBody>
              <a:bodyPr/>
              <a:lstStyle/>
              <a:p>
                <a:endParaRPr lang="en-US" dirty="0"/>
              </a:p>
            </p:txBody>
          </p:sp>
          <p:sp>
            <p:nvSpPr>
              <p:cNvPr id="18868" name="Freeform 73"/>
              <p:cNvSpPr>
                <a:spLocks/>
              </p:cNvSpPr>
              <p:nvPr/>
            </p:nvSpPr>
            <p:spPr bwMode="auto">
              <a:xfrm>
                <a:off x="425" y="1586"/>
                <a:ext cx="472" cy="851"/>
              </a:xfrm>
              <a:custGeom>
                <a:avLst/>
                <a:gdLst>
                  <a:gd name="T0" fmla="*/ 373 w 472"/>
                  <a:gd name="T1" fmla="*/ 783 h 851"/>
                  <a:gd name="T2" fmla="*/ 373 w 472"/>
                  <a:gd name="T3" fmla="*/ 851 h 851"/>
                  <a:gd name="T4" fmla="*/ 0 w 472"/>
                  <a:gd name="T5" fmla="*/ 453 h 851"/>
                  <a:gd name="T6" fmla="*/ 0 w 472"/>
                  <a:gd name="T7" fmla="*/ 0 h 851"/>
                  <a:gd name="T8" fmla="*/ 472 w 472"/>
                  <a:gd name="T9" fmla="*/ 0 h 851"/>
                  <a:gd name="T10" fmla="*/ 472 w 472"/>
                  <a:gd name="T11" fmla="*/ 781 h 851"/>
                  <a:gd name="T12" fmla="*/ 379 w 472"/>
                  <a:gd name="T13" fmla="*/ 779 h 851"/>
                  <a:gd name="T14" fmla="*/ 373 w 472"/>
                  <a:gd name="T15" fmla="*/ 778 h 851"/>
                  <a:gd name="T16" fmla="*/ 373 w 472"/>
                  <a:gd name="T17" fmla="*/ 783 h 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72"/>
                  <a:gd name="T28" fmla="*/ 0 h 851"/>
                  <a:gd name="T29" fmla="*/ 472 w 472"/>
                  <a:gd name="T30" fmla="*/ 851 h 8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72" h="851">
                    <a:moveTo>
                      <a:pt x="373" y="783"/>
                    </a:moveTo>
                    <a:lnTo>
                      <a:pt x="373" y="851"/>
                    </a:lnTo>
                    <a:lnTo>
                      <a:pt x="0" y="453"/>
                    </a:lnTo>
                    <a:lnTo>
                      <a:pt x="0" y="0"/>
                    </a:lnTo>
                    <a:lnTo>
                      <a:pt x="472" y="0"/>
                    </a:lnTo>
                    <a:lnTo>
                      <a:pt x="472" y="781"/>
                    </a:lnTo>
                    <a:lnTo>
                      <a:pt x="379" y="779"/>
                    </a:lnTo>
                    <a:lnTo>
                      <a:pt x="373" y="778"/>
                    </a:lnTo>
                    <a:lnTo>
                      <a:pt x="373" y="783"/>
                    </a:lnTo>
                    <a:close/>
                  </a:path>
                </a:pathLst>
              </a:custGeom>
              <a:solidFill>
                <a:srgbClr val="FFFFFF"/>
              </a:solidFill>
              <a:ln w="9525">
                <a:solidFill>
                  <a:srgbClr val="0066FF"/>
                </a:solidFill>
                <a:round/>
                <a:headEnd/>
                <a:tailEnd/>
              </a:ln>
            </p:spPr>
            <p:txBody>
              <a:bodyPr/>
              <a:lstStyle/>
              <a:p>
                <a:endParaRPr lang="en-US" dirty="0"/>
              </a:p>
            </p:txBody>
          </p:sp>
          <p:sp>
            <p:nvSpPr>
              <p:cNvPr id="18869" name="Freeform 74"/>
              <p:cNvSpPr>
                <a:spLocks/>
              </p:cNvSpPr>
              <p:nvPr/>
            </p:nvSpPr>
            <p:spPr bwMode="auto">
              <a:xfrm>
                <a:off x="572" y="1875"/>
                <a:ext cx="39" cy="49"/>
              </a:xfrm>
              <a:custGeom>
                <a:avLst/>
                <a:gdLst>
                  <a:gd name="T0" fmla="*/ 31 w 39"/>
                  <a:gd name="T1" fmla="*/ 49 h 49"/>
                  <a:gd name="T2" fmla="*/ 7 w 39"/>
                  <a:gd name="T3" fmla="*/ 9 h 49"/>
                  <a:gd name="T4" fmla="*/ 7 w 39"/>
                  <a:gd name="T5" fmla="*/ 49 h 49"/>
                  <a:gd name="T6" fmla="*/ 0 w 39"/>
                  <a:gd name="T7" fmla="*/ 49 h 49"/>
                  <a:gd name="T8" fmla="*/ 0 w 39"/>
                  <a:gd name="T9" fmla="*/ 0 h 49"/>
                  <a:gd name="T10" fmla="*/ 8 w 39"/>
                  <a:gd name="T11" fmla="*/ 0 h 49"/>
                  <a:gd name="T12" fmla="*/ 32 w 39"/>
                  <a:gd name="T13" fmla="*/ 39 h 49"/>
                  <a:gd name="T14" fmla="*/ 32 w 39"/>
                  <a:gd name="T15" fmla="*/ 0 h 49"/>
                  <a:gd name="T16" fmla="*/ 39 w 39"/>
                  <a:gd name="T17" fmla="*/ 0 h 49"/>
                  <a:gd name="T18" fmla="*/ 39 w 39"/>
                  <a:gd name="T19" fmla="*/ 49 h 49"/>
                  <a:gd name="T20" fmla="*/ 31 w 39"/>
                  <a:gd name="T21" fmla="*/ 49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
                  <a:gd name="T34" fmla="*/ 0 h 49"/>
                  <a:gd name="T35" fmla="*/ 39 w 39"/>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 h="49">
                    <a:moveTo>
                      <a:pt x="31" y="49"/>
                    </a:moveTo>
                    <a:lnTo>
                      <a:pt x="7" y="9"/>
                    </a:lnTo>
                    <a:lnTo>
                      <a:pt x="7" y="49"/>
                    </a:lnTo>
                    <a:lnTo>
                      <a:pt x="0" y="49"/>
                    </a:lnTo>
                    <a:lnTo>
                      <a:pt x="0" y="0"/>
                    </a:lnTo>
                    <a:lnTo>
                      <a:pt x="8" y="0"/>
                    </a:lnTo>
                    <a:lnTo>
                      <a:pt x="32" y="39"/>
                    </a:lnTo>
                    <a:lnTo>
                      <a:pt x="32" y="0"/>
                    </a:lnTo>
                    <a:lnTo>
                      <a:pt x="39" y="0"/>
                    </a:lnTo>
                    <a:lnTo>
                      <a:pt x="39" y="49"/>
                    </a:lnTo>
                    <a:lnTo>
                      <a:pt x="31" y="49"/>
                    </a:lnTo>
                    <a:close/>
                  </a:path>
                </a:pathLst>
              </a:custGeom>
              <a:solidFill>
                <a:srgbClr val="000000"/>
              </a:solidFill>
              <a:ln w="9525">
                <a:solidFill>
                  <a:srgbClr val="0066FF"/>
                </a:solidFill>
                <a:round/>
                <a:headEnd/>
                <a:tailEnd/>
              </a:ln>
            </p:spPr>
            <p:txBody>
              <a:bodyPr/>
              <a:lstStyle/>
              <a:p>
                <a:endParaRPr lang="en-US" dirty="0"/>
              </a:p>
            </p:txBody>
          </p:sp>
          <p:sp>
            <p:nvSpPr>
              <p:cNvPr id="18870" name="Freeform 75"/>
              <p:cNvSpPr>
                <a:spLocks noEditPoints="1"/>
              </p:cNvSpPr>
              <p:nvPr/>
            </p:nvSpPr>
            <p:spPr bwMode="auto">
              <a:xfrm>
                <a:off x="617" y="1888"/>
                <a:ext cx="32" cy="38"/>
              </a:xfrm>
              <a:custGeom>
                <a:avLst/>
                <a:gdLst>
                  <a:gd name="T0" fmla="*/ 6 w 32"/>
                  <a:gd name="T1" fmla="*/ 23 h 38"/>
                  <a:gd name="T2" fmla="*/ 7 w 32"/>
                  <a:gd name="T3" fmla="*/ 26 h 38"/>
                  <a:gd name="T4" fmla="*/ 9 w 32"/>
                  <a:gd name="T5" fmla="*/ 30 h 38"/>
                  <a:gd name="T6" fmla="*/ 13 w 32"/>
                  <a:gd name="T7" fmla="*/ 32 h 38"/>
                  <a:gd name="T8" fmla="*/ 21 w 32"/>
                  <a:gd name="T9" fmla="*/ 31 h 38"/>
                  <a:gd name="T10" fmla="*/ 24 w 32"/>
                  <a:gd name="T11" fmla="*/ 27 h 38"/>
                  <a:gd name="T12" fmla="*/ 31 w 32"/>
                  <a:gd name="T13" fmla="*/ 25 h 38"/>
                  <a:gd name="T14" fmla="*/ 30 w 32"/>
                  <a:gd name="T15" fmla="*/ 29 h 38"/>
                  <a:gd name="T16" fmla="*/ 28 w 32"/>
                  <a:gd name="T17" fmla="*/ 32 h 38"/>
                  <a:gd name="T18" fmla="*/ 23 w 32"/>
                  <a:gd name="T19" fmla="*/ 37 h 38"/>
                  <a:gd name="T20" fmla="*/ 16 w 32"/>
                  <a:gd name="T21" fmla="*/ 38 h 38"/>
                  <a:gd name="T22" fmla="*/ 9 w 32"/>
                  <a:gd name="T23" fmla="*/ 37 h 38"/>
                  <a:gd name="T24" fmla="*/ 3 w 32"/>
                  <a:gd name="T25" fmla="*/ 32 h 38"/>
                  <a:gd name="T26" fmla="*/ 1 w 32"/>
                  <a:gd name="T27" fmla="*/ 26 h 38"/>
                  <a:gd name="T28" fmla="*/ 0 w 32"/>
                  <a:gd name="T29" fmla="*/ 18 h 38"/>
                  <a:gd name="T30" fmla="*/ 1 w 32"/>
                  <a:gd name="T31" fmla="*/ 11 h 38"/>
                  <a:gd name="T32" fmla="*/ 5 w 32"/>
                  <a:gd name="T33" fmla="*/ 4 h 38"/>
                  <a:gd name="T34" fmla="*/ 10 w 32"/>
                  <a:gd name="T35" fmla="*/ 0 h 38"/>
                  <a:gd name="T36" fmla="*/ 17 w 32"/>
                  <a:gd name="T37" fmla="*/ 0 h 38"/>
                  <a:gd name="T38" fmla="*/ 23 w 32"/>
                  <a:gd name="T39" fmla="*/ 1 h 38"/>
                  <a:gd name="T40" fmla="*/ 28 w 32"/>
                  <a:gd name="T41" fmla="*/ 4 h 38"/>
                  <a:gd name="T42" fmla="*/ 32 w 32"/>
                  <a:gd name="T43" fmla="*/ 13 h 38"/>
                  <a:gd name="T44" fmla="*/ 32 w 32"/>
                  <a:gd name="T45" fmla="*/ 21 h 38"/>
                  <a:gd name="T46" fmla="*/ 25 w 32"/>
                  <a:gd name="T47" fmla="*/ 16 h 38"/>
                  <a:gd name="T48" fmla="*/ 25 w 32"/>
                  <a:gd name="T49" fmla="*/ 10 h 38"/>
                  <a:gd name="T50" fmla="*/ 23 w 32"/>
                  <a:gd name="T51" fmla="*/ 7 h 38"/>
                  <a:gd name="T52" fmla="*/ 21 w 32"/>
                  <a:gd name="T53" fmla="*/ 6 h 38"/>
                  <a:gd name="T54" fmla="*/ 17 w 32"/>
                  <a:gd name="T55" fmla="*/ 4 h 38"/>
                  <a:gd name="T56" fmla="*/ 14 w 32"/>
                  <a:gd name="T57" fmla="*/ 4 h 38"/>
                  <a:gd name="T58" fmla="*/ 9 w 32"/>
                  <a:gd name="T59" fmla="*/ 7 h 38"/>
                  <a:gd name="T60" fmla="*/ 8 w 32"/>
                  <a:gd name="T61" fmla="*/ 10 h 38"/>
                  <a:gd name="T62" fmla="*/ 7 w 32"/>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38"/>
                  <a:gd name="T98" fmla="*/ 32 w 32"/>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38">
                    <a:moveTo>
                      <a:pt x="6" y="21"/>
                    </a:moveTo>
                    <a:lnTo>
                      <a:pt x="6" y="23"/>
                    </a:lnTo>
                    <a:lnTo>
                      <a:pt x="6" y="24"/>
                    </a:lnTo>
                    <a:lnTo>
                      <a:pt x="7" y="26"/>
                    </a:lnTo>
                    <a:lnTo>
                      <a:pt x="8" y="29"/>
                    </a:lnTo>
                    <a:lnTo>
                      <a:pt x="9" y="30"/>
                    </a:lnTo>
                    <a:lnTo>
                      <a:pt x="10" y="31"/>
                    </a:lnTo>
                    <a:lnTo>
                      <a:pt x="13" y="32"/>
                    </a:lnTo>
                    <a:lnTo>
                      <a:pt x="16" y="32"/>
                    </a:lnTo>
                    <a:lnTo>
                      <a:pt x="21" y="31"/>
                    </a:lnTo>
                    <a:lnTo>
                      <a:pt x="23" y="30"/>
                    </a:lnTo>
                    <a:lnTo>
                      <a:pt x="24" y="27"/>
                    </a:lnTo>
                    <a:lnTo>
                      <a:pt x="25" y="25"/>
                    </a:lnTo>
                    <a:lnTo>
                      <a:pt x="31" y="25"/>
                    </a:lnTo>
                    <a:lnTo>
                      <a:pt x="31" y="26"/>
                    </a:lnTo>
                    <a:lnTo>
                      <a:pt x="30" y="29"/>
                    </a:lnTo>
                    <a:lnTo>
                      <a:pt x="29" y="30"/>
                    </a:lnTo>
                    <a:lnTo>
                      <a:pt x="28" y="32"/>
                    </a:lnTo>
                    <a:lnTo>
                      <a:pt x="25" y="34"/>
                    </a:lnTo>
                    <a:lnTo>
                      <a:pt x="23" y="37"/>
                    </a:lnTo>
                    <a:lnTo>
                      <a:pt x="20" y="38"/>
                    </a:lnTo>
                    <a:lnTo>
                      <a:pt x="16" y="38"/>
                    </a:lnTo>
                    <a:lnTo>
                      <a:pt x="13" y="38"/>
                    </a:lnTo>
                    <a:lnTo>
                      <a:pt x="9" y="37"/>
                    </a:lnTo>
                    <a:lnTo>
                      <a:pt x="6" y="34"/>
                    </a:lnTo>
                    <a:lnTo>
                      <a:pt x="3" y="32"/>
                    </a:lnTo>
                    <a:lnTo>
                      <a:pt x="2" y="30"/>
                    </a:lnTo>
                    <a:lnTo>
                      <a:pt x="1" y="26"/>
                    </a:lnTo>
                    <a:lnTo>
                      <a:pt x="0" y="23"/>
                    </a:lnTo>
                    <a:lnTo>
                      <a:pt x="0" y="18"/>
                    </a:lnTo>
                    <a:lnTo>
                      <a:pt x="0" y="15"/>
                    </a:lnTo>
                    <a:lnTo>
                      <a:pt x="1" y="11"/>
                    </a:lnTo>
                    <a:lnTo>
                      <a:pt x="2" y="8"/>
                    </a:lnTo>
                    <a:lnTo>
                      <a:pt x="5" y="4"/>
                    </a:lnTo>
                    <a:lnTo>
                      <a:pt x="7" y="2"/>
                    </a:lnTo>
                    <a:lnTo>
                      <a:pt x="10" y="0"/>
                    </a:lnTo>
                    <a:lnTo>
                      <a:pt x="14" y="0"/>
                    </a:lnTo>
                    <a:lnTo>
                      <a:pt x="17" y="0"/>
                    </a:lnTo>
                    <a:lnTo>
                      <a:pt x="21" y="0"/>
                    </a:lnTo>
                    <a:lnTo>
                      <a:pt x="23" y="1"/>
                    </a:lnTo>
                    <a:lnTo>
                      <a:pt x="25" y="3"/>
                    </a:lnTo>
                    <a:lnTo>
                      <a:pt x="28" y="4"/>
                    </a:lnTo>
                    <a:lnTo>
                      <a:pt x="30" y="8"/>
                    </a:lnTo>
                    <a:lnTo>
                      <a:pt x="32" y="13"/>
                    </a:lnTo>
                    <a:lnTo>
                      <a:pt x="32" y="16"/>
                    </a:lnTo>
                    <a:lnTo>
                      <a:pt x="32" y="21"/>
                    </a:lnTo>
                    <a:lnTo>
                      <a:pt x="6" y="21"/>
                    </a:lnTo>
                    <a:close/>
                    <a:moveTo>
                      <a:pt x="25" y="16"/>
                    </a:moveTo>
                    <a:lnTo>
                      <a:pt x="25" y="14"/>
                    </a:lnTo>
                    <a:lnTo>
                      <a:pt x="25" y="10"/>
                    </a:lnTo>
                    <a:lnTo>
                      <a:pt x="24" y="8"/>
                    </a:lnTo>
                    <a:lnTo>
                      <a:pt x="23" y="7"/>
                    </a:lnTo>
                    <a:lnTo>
                      <a:pt x="23" y="6"/>
                    </a:lnTo>
                    <a:lnTo>
                      <a:pt x="21" y="6"/>
                    </a:lnTo>
                    <a:lnTo>
                      <a:pt x="20" y="4"/>
                    </a:lnTo>
                    <a:lnTo>
                      <a:pt x="17" y="4"/>
                    </a:lnTo>
                    <a:lnTo>
                      <a:pt x="15" y="4"/>
                    </a:lnTo>
                    <a:lnTo>
                      <a:pt x="14" y="4"/>
                    </a:lnTo>
                    <a:lnTo>
                      <a:pt x="11" y="6"/>
                    </a:lnTo>
                    <a:lnTo>
                      <a:pt x="9" y="7"/>
                    </a:lnTo>
                    <a:lnTo>
                      <a:pt x="8" y="8"/>
                    </a:lnTo>
                    <a:lnTo>
                      <a:pt x="8" y="10"/>
                    </a:lnTo>
                    <a:lnTo>
                      <a:pt x="7" y="13"/>
                    </a:lnTo>
                    <a:lnTo>
                      <a:pt x="7" y="16"/>
                    </a:lnTo>
                    <a:lnTo>
                      <a:pt x="25" y="16"/>
                    </a:lnTo>
                    <a:close/>
                  </a:path>
                </a:pathLst>
              </a:custGeom>
              <a:solidFill>
                <a:srgbClr val="000000"/>
              </a:solidFill>
              <a:ln w="9525">
                <a:solidFill>
                  <a:srgbClr val="0066FF"/>
                </a:solidFill>
                <a:round/>
                <a:headEnd/>
                <a:tailEnd/>
              </a:ln>
            </p:spPr>
            <p:txBody>
              <a:bodyPr/>
              <a:lstStyle/>
              <a:p>
                <a:endParaRPr lang="en-US" dirty="0"/>
              </a:p>
            </p:txBody>
          </p:sp>
          <p:sp>
            <p:nvSpPr>
              <p:cNvPr id="18871" name="Freeform 76"/>
              <p:cNvSpPr>
                <a:spLocks/>
              </p:cNvSpPr>
              <p:nvPr/>
            </p:nvSpPr>
            <p:spPr bwMode="auto">
              <a:xfrm>
                <a:off x="652" y="1889"/>
                <a:ext cx="31" cy="35"/>
              </a:xfrm>
              <a:custGeom>
                <a:avLst/>
                <a:gdLst>
                  <a:gd name="T0" fmla="*/ 11 w 31"/>
                  <a:gd name="T1" fmla="*/ 35 h 35"/>
                  <a:gd name="T2" fmla="*/ 0 w 31"/>
                  <a:gd name="T3" fmla="*/ 0 h 35"/>
                  <a:gd name="T4" fmla="*/ 5 w 31"/>
                  <a:gd name="T5" fmla="*/ 0 h 35"/>
                  <a:gd name="T6" fmla="*/ 14 w 31"/>
                  <a:gd name="T7" fmla="*/ 28 h 35"/>
                  <a:gd name="T8" fmla="*/ 25 w 31"/>
                  <a:gd name="T9" fmla="*/ 0 h 35"/>
                  <a:gd name="T10" fmla="*/ 31 w 31"/>
                  <a:gd name="T11" fmla="*/ 0 h 35"/>
                  <a:gd name="T12" fmla="*/ 18 w 31"/>
                  <a:gd name="T13" fmla="*/ 35 h 35"/>
                  <a:gd name="T14" fmla="*/ 11 w 31"/>
                  <a:gd name="T15" fmla="*/ 35 h 35"/>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35"/>
                  <a:gd name="T26" fmla="*/ 31 w 31"/>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35">
                    <a:moveTo>
                      <a:pt x="11" y="35"/>
                    </a:moveTo>
                    <a:lnTo>
                      <a:pt x="0" y="0"/>
                    </a:lnTo>
                    <a:lnTo>
                      <a:pt x="5" y="0"/>
                    </a:lnTo>
                    <a:lnTo>
                      <a:pt x="14" y="28"/>
                    </a:lnTo>
                    <a:lnTo>
                      <a:pt x="25" y="0"/>
                    </a:lnTo>
                    <a:lnTo>
                      <a:pt x="31" y="0"/>
                    </a:lnTo>
                    <a:lnTo>
                      <a:pt x="18" y="35"/>
                    </a:lnTo>
                    <a:lnTo>
                      <a:pt x="11" y="35"/>
                    </a:lnTo>
                    <a:close/>
                  </a:path>
                </a:pathLst>
              </a:custGeom>
              <a:solidFill>
                <a:srgbClr val="000000"/>
              </a:solidFill>
              <a:ln w="9525">
                <a:solidFill>
                  <a:srgbClr val="0066FF"/>
                </a:solidFill>
                <a:round/>
                <a:headEnd/>
                <a:tailEnd/>
              </a:ln>
            </p:spPr>
            <p:txBody>
              <a:bodyPr/>
              <a:lstStyle/>
              <a:p>
                <a:endParaRPr lang="en-US" dirty="0"/>
              </a:p>
            </p:txBody>
          </p:sp>
          <p:sp>
            <p:nvSpPr>
              <p:cNvPr id="18872" name="Freeform 77"/>
              <p:cNvSpPr>
                <a:spLocks noEditPoints="1"/>
              </p:cNvSpPr>
              <p:nvPr/>
            </p:nvSpPr>
            <p:spPr bwMode="auto">
              <a:xfrm>
                <a:off x="686" y="1888"/>
                <a:ext cx="32" cy="38"/>
              </a:xfrm>
              <a:custGeom>
                <a:avLst/>
                <a:gdLst>
                  <a:gd name="T0" fmla="*/ 29 w 32"/>
                  <a:gd name="T1" fmla="*/ 31 h 38"/>
                  <a:gd name="T2" fmla="*/ 30 w 32"/>
                  <a:gd name="T3" fmla="*/ 32 h 38"/>
                  <a:gd name="T4" fmla="*/ 32 w 32"/>
                  <a:gd name="T5" fmla="*/ 32 h 38"/>
                  <a:gd name="T6" fmla="*/ 32 w 32"/>
                  <a:gd name="T7" fmla="*/ 32 h 38"/>
                  <a:gd name="T8" fmla="*/ 32 w 32"/>
                  <a:gd name="T9" fmla="*/ 37 h 38"/>
                  <a:gd name="T10" fmla="*/ 31 w 32"/>
                  <a:gd name="T11" fmla="*/ 37 h 38"/>
                  <a:gd name="T12" fmla="*/ 29 w 32"/>
                  <a:gd name="T13" fmla="*/ 38 h 38"/>
                  <a:gd name="T14" fmla="*/ 24 w 32"/>
                  <a:gd name="T15" fmla="*/ 36 h 38"/>
                  <a:gd name="T16" fmla="*/ 23 w 32"/>
                  <a:gd name="T17" fmla="*/ 32 h 38"/>
                  <a:gd name="T18" fmla="*/ 18 w 32"/>
                  <a:gd name="T19" fmla="*/ 36 h 38"/>
                  <a:gd name="T20" fmla="*/ 12 w 32"/>
                  <a:gd name="T21" fmla="*/ 38 h 38"/>
                  <a:gd name="T22" fmla="*/ 2 w 32"/>
                  <a:gd name="T23" fmla="*/ 34 h 38"/>
                  <a:gd name="T24" fmla="*/ 0 w 32"/>
                  <a:gd name="T25" fmla="*/ 26 h 38"/>
                  <a:gd name="T26" fmla="*/ 2 w 32"/>
                  <a:gd name="T27" fmla="*/ 19 h 38"/>
                  <a:gd name="T28" fmla="*/ 7 w 32"/>
                  <a:gd name="T29" fmla="*/ 17 h 38"/>
                  <a:gd name="T30" fmla="*/ 15 w 32"/>
                  <a:gd name="T31" fmla="*/ 16 h 38"/>
                  <a:gd name="T32" fmla="*/ 20 w 32"/>
                  <a:gd name="T33" fmla="*/ 15 h 38"/>
                  <a:gd name="T34" fmla="*/ 22 w 32"/>
                  <a:gd name="T35" fmla="*/ 15 h 38"/>
                  <a:gd name="T36" fmla="*/ 23 w 32"/>
                  <a:gd name="T37" fmla="*/ 13 h 38"/>
                  <a:gd name="T38" fmla="*/ 22 w 32"/>
                  <a:gd name="T39" fmla="*/ 7 h 38"/>
                  <a:gd name="T40" fmla="*/ 16 w 32"/>
                  <a:gd name="T41" fmla="*/ 4 h 38"/>
                  <a:gd name="T42" fmla="*/ 10 w 32"/>
                  <a:gd name="T43" fmla="*/ 6 h 38"/>
                  <a:gd name="T44" fmla="*/ 7 w 32"/>
                  <a:gd name="T45" fmla="*/ 9 h 38"/>
                  <a:gd name="T46" fmla="*/ 1 w 32"/>
                  <a:gd name="T47" fmla="*/ 11 h 38"/>
                  <a:gd name="T48" fmla="*/ 2 w 32"/>
                  <a:gd name="T49" fmla="*/ 6 h 38"/>
                  <a:gd name="T50" fmla="*/ 5 w 32"/>
                  <a:gd name="T51" fmla="*/ 2 h 38"/>
                  <a:gd name="T52" fmla="*/ 9 w 32"/>
                  <a:gd name="T53" fmla="*/ 0 h 38"/>
                  <a:gd name="T54" fmla="*/ 13 w 32"/>
                  <a:gd name="T55" fmla="*/ 0 h 38"/>
                  <a:gd name="T56" fmla="*/ 16 w 32"/>
                  <a:gd name="T57" fmla="*/ 0 h 38"/>
                  <a:gd name="T58" fmla="*/ 20 w 32"/>
                  <a:gd name="T59" fmla="*/ 0 h 38"/>
                  <a:gd name="T60" fmla="*/ 24 w 32"/>
                  <a:gd name="T61" fmla="*/ 1 h 38"/>
                  <a:gd name="T62" fmla="*/ 28 w 32"/>
                  <a:gd name="T63" fmla="*/ 4 h 38"/>
                  <a:gd name="T64" fmla="*/ 29 w 32"/>
                  <a:gd name="T65" fmla="*/ 31 h 38"/>
                  <a:gd name="T66" fmla="*/ 20 w 32"/>
                  <a:gd name="T67" fmla="*/ 19 h 38"/>
                  <a:gd name="T68" fmla="*/ 12 w 32"/>
                  <a:gd name="T69" fmla="*/ 21 h 38"/>
                  <a:gd name="T70" fmla="*/ 8 w 32"/>
                  <a:gd name="T71" fmla="*/ 22 h 38"/>
                  <a:gd name="T72" fmla="*/ 6 w 32"/>
                  <a:gd name="T73" fmla="*/ 25 h 38"/>
                  <a:gd name="T74" fmla="*/ 6 w 32"/>
                  <a:gd name="T75" fmla="*/ 29 h 38"/>
                  <a:gd name="T76" fmla="*/ 9 w 32"/>
                  <a:gd name="T77" fmla="*/ 32 h 38"/>
                  <a:gd name="T78" fmla="*/ 17 w 32"/>
                  <a:gd name="T79" fmla="*/ 32 h 38"/>
                  <a:gd name="T80" fmla="*/ 22 w 32"/>
                  <a:gd name="T81" fmla="*/ 26 h 38"/>
                  <a:gd name="T82" fmla="*/ 23 w 32"/>
                  <a:gd name="T83" fmla="*/ 18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38"/>
                  <a:gd name="T128" fmla="*/ 32 w 32"/>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38">
                    <a:moveTo>
                      <a:pt x="29" y="31"/>
                    </a:moveTo>
                    <a:lnTo>
                      <a:pt x="29" y="31"/>
                    </a:lnTo>
                    <a:lnTo>
                      <a:pt x="30" y="31"/>
                    </a:lnTo>
                    <a:lnTo>
                      <a:pt x="30" y="32"/>
                    </a:lnTo>
                    <a:lnTo>
                      <a:pt x="31" y="32"/>
                    </a:lnTo>
                    <a:lnTo>
                      <a:pt x="32" y="32"/>
                    </a:lnTo>
                    <a:lnTo>
                      <a:pt x="32" y="37"/>
                    </a:lnTo>
                    <a:lnTo>
                      <a:pt x="31" y="37"/>
                    </a:lnTo>
                    <a:lnTo>
                      <a:pt x="30" y="38"/>
                    </a:lnTo>
                    <a:lnTo>
                      <a:pt x="29" y="38"/>
                    </a:lnTo>
                    <a:lnTo>
                      <a:pt x="27" y="37"/>
                    </a:lnTo>
                    <a:lnTo>
                      <a:pt x="24" y="36"/>
                    </a:lnTo>
                    <a:lnTo>
                      <a:pt x="23" y="34"/>
                    </a:lnTo>
                    <a:lnTo>
                      <a:pt x="23" y="32"/>
                    </a:lnTo>
                    <a:lnTo>
                      <a:pt x="21" y="34"/>
                    </a:lnTo>
                    <a:lnTo>
                      <a:pt x="18" y="36"/>
                    </a:lnTo>
                    <a:lnTo>
                      <a:pt x="15" y="37"/>
                    </a:lnTo>
                    <a:lnTo>
                      <a:pt x="12" y="38"/>
                    </a:lnTo>
                    <a:lnTo>
                      <a:pt x="6" y="37"/>
                    </a:lnTo>
                    <a:lnTo>
                      <a:pt x="2" y="34"/>
                    </a:lnTo>
                    <a:lnTo>
                      <a:pt x="0" y="31"/>
                    </a:lnTo>
                    <a:lnTo>
                      <a:pt x="0" y="26"/>
                    </a:lnTo>
                    <a:lnTo>
                      <a:pt x="1" y="23"/>
                    </a:lnTo>
                    <a:lnTo>
                      <a:pt x="2" y="19"/>
                    </a:lnTo>
                    <a:lnTo>
                      <a:pt x="5" y="18"/>
                    </a:lnTo>
                    <a:lnTo>
                      <a:pt x="7" y="17"/>
                    </a:lnTo>
                    <a:lnTo>
                      <a:pt x="12" y="16"/>
                    </a:lnTo>
                    <a:lnTo>
                      <a:pt x="15" y="16"/>
                    </a:lnTo>
                    <a:lnTo>
                      <a:pt x="17" y="15"/>
                    </a:lnTo>
                    <a:lnTo>
                      <a:pt x="20" y="15"/>
                    </a:lnTo>
                    <a:lnTo>
                      <a:pt x="21" y="15"/>
                    </a:lnTo>
                    <a:lnTo>
                      <a:pt x="22" y="15"/>
                    </a:lnTo>
                    <a:lnTo>
                      <a:pt x="23" y="14"/>
                    </a:lnTo>
                    <a:lnTo>
                      <a:pt x="23" y="13"/>
                    </a:lnTo>
                    <a:lnTo>
                      <a:pt x="23" y="8"/>
                    </a:lnTo>
                    <a:lnTo>
                      <a:pt x="22" y="7"/>
                    </a:lnTo>
                    <a:lnTo>
                      <a:pt x="20" y="6"/>
                    </a:lnTo>
                    <a:lnTo>
                      <a:pt x="16" y="4"/>
                    </a:lnTo>
                    <a:lnTo>
                      <a:pt x="14" y="4"/>
                    </a:lnTo>
                    <a:lnTo>
                      <a:pt x="10" y="6"/>
                    </a:lnTo>
                    <a:lnTo>
                      <a:pt x="8" y="7"/>
                    </a:lnTo>
                    <a:lnTo>
                      <a:pt x="7" y="9"/>
                    </a:lnTo>
                    <a:lnTo>
                      <a:pt x="7" y="11"/>
                    </a:lnTo>
                    <a:lnTo>
                      <a:pt x="1" y="11"/>
                    </a:lnTo>
                    <a:lnTo>
                      <a:pt x="1" y="8"/>
                    </a:lnTo>
                    <a:lnTo>
                      <a:pt x="2" y="6"/>
                    </a:lnTo>
                    <a:lnTo>
                      <a:pt x="4" y="4"/>
                    </a:lnTo>
                    <a:lnTo>
                      <a:pt x="5" y="2"/>
                    </a:lnTo>
                    <a:lnTo>
                      <a:pt x="7" y="1"/>
                    </a:lnTo>
                    <a:lnTo>
                      <a:pt x="9" y="0"/>
                    </a:lnTo>
                    <a:lnTo>
                      <a:pt x="10" y="0"/>
                    </a:lnTo>
                    <a:lnTo>
                      <a:pt x="13" y="0"/>
                    </a:lnTo>
                    <a:lnTo>
                      <a:pt x="15" y="0"/>
                    </a:lnTo>
                    <a:lnTo>
                      <a:pt x="16" y="0"/>
                    </a:lnTo>
                    <a:lnTo>
                      <a:pt x="17" y="0"/>
                    </a:lnTo>
                    <a:lnTo>
                      <a:pt x="20" y="0"/>
                    </a:lnTo>
                    <a:lnTo>
                      <a:pt x="21" y="0"/>
                    </a:lnTo>
                    <a:lnTo>
                      <a:pt x="24" y="1"/>
                    </a:lnTo>
                    <a:lnTo>
                      <a:pt x="27" y="2"/>
                    </a:lnTo>
                    <a:lnTo>
                      <a:pt x="28" y="4"/>
                    </a:lnTo>
                    <a:lnTo>
                      <a:pt x="29" y="7"/>
                    </a:lnTo>
                    <a:lnTo>
                      <a:pt x="29" y="31"/>
                    </a:lnTo>
                    <a:close/>
                    <a:moveTo>
                      <a:pt x="23" y="18"/>
                    </a:moveTo>
                    <a:lnTo>
                      <a:pt x="20" y="19"/>
                    </a:lnTo>
                    <a:lnTo>
                      <a:pt x="15" y="21"/>
                    </a:lnTo>
                    <a:lnTo>
                      <a:pt x="12" y="21"/>
                    </a:lnTo>
                    <a:lnTo>
                      <a:pt x="8" y="22"/>
                    </a:lnTo>
                    <a:lnTo>
                      <a:pt x="7" y="23"/>
                    </a:lnTo>
                    <a:lnTo>
                      <a:pt x="6" y="25"/>
                    </a:lnTo>
                    <a:lnTo>
                      <a:pt x="6" y="26"/>
                    </a:lnTo>
                    <a:lnTo>
                      <a:pt x="6" y="29"/>
                    </a:lnTo>
                    <a:lnTo>
                      <a:pt x="7" y="31"/>
                    </a:lnTo>
                    <a:lnTo>
                      <a:pt x="9" y="32"/>
                    </a:lnTo>
                    <a:lnTo>
                      <a:pt x="12" y="32"/>
                    </a:lnTo>
                    <a:lnTo>
                      <a:pt x="17" y="32"/>
                    </a:lnTo>
                    <a:lnTo>
                      <a:pt x="21" y="30"/>
                    </a:lnTo>
                    <a:lnTo>
                      <a:pt x="22" y="26"/>
                    </a:lnTo>
                    <a:lnTo>
                      <a:pt x="23" y="25"/>
                    </a:lnTo>
                    <a:lnTo>
                      <a:pt x="23" y="18"/>
                    </a:lnTo>
                    <a:close/>
                  </a:path>
                </a:pathLst>
              </a:custGeom>
              <a:solidFill>
                <a:srgbClr val="000000"/>
              </a:solidFill>
              <a:ln w="9525">
                <a:solidFill>
                  <a:srgbClr val="0066FF"/>
                </a:solidFill>
                <a:round/>
                <a:headEnd/>
                <a:tailEnd/>
              </a:ln>
            </p:spPr>
            <p:txBody>
              <a:bodyPr/>
              <a:lstStyle/>
              <a:p>
                <a:endParaRPr lang="en-US" dirty="0"/>
              </a:p>
            </p:txBody>
          </p:sp>
          <p:sp>
            <p:nvSpPr>
              <p:cNvPr id="18873" name="Freeform 78"/>
              <p:cNvSpPr>
                <a:spLocks noEditPoints="1"/>
              </p:cNvSpPr>
              <p:nvPr/>
            </p:nvSpPr>
            <p:spPr bwMode="auto">
              <a:xfrm>
                <a:off x="721" y="1875"/>
                <a:ext cx="31" cy="51"/>
              </a:xfrm>
              <a:custGeom>
                <a:avLst/>
                <a:gdLst>
                  <a:gd name="T0" fmla="*/ 31 w 31"/>
                  <a:gd name="T1" fmla="*/ 49 h 51"/>
                  <a:gd name="T2" fmla="*/ 26 w 31"/>
                  <a:gd name="T3" fmla="*/ 45 h 51"/>
                  <a:gd name="T4" fmla="*/ 24 w 31"/>
                  <a:gd name="T5" fmla="*/ 46 h 51"/>
                  <a:gd name="T6" fmla="*/ 21 w 31"/>
                  <a:gd name="T7" fmla="*/ 49 h 51"/>
                  <a:gd name="T8" fmla="*/ 19 w 31"/>
                  <a:gd name="T9" fmla="*/ 50 h 51"/>
                  <a:gd name="T10" fmla="*/ 16 w 31"/>
                  <a:gd name="T11" fmla="*/ 51 h 51"/>
                  <a:gd name="T12" fmla="*/ 11 w 31"/>
                  <a:gd name="T13" fmla="*/ 50 h 51"/>
                  <a:gd name="T14" fmla="*/ 8 w 31"/>
                  <a:gd name="T15" fmla="*/ 49 h 51"/>
                  <a:gd name="T16" fmla="*/ 2 w 31"/>
                  <a:gd name="T17" fmla="*/ 43 h 51"/>
                  <a:gd name="T18" fmla="*/ 0 w 31"/>
                  <a:gd name="T19" fmla="*/ 34 h 51"/>
                  <a:gd name="T20" fmla="*/ 1 w 31"/>
                  <a:gd name="T21" fmla="*/ 24 h 51"/>
                  <a:gd name="T22" fmla="*/ 4 w 31"/>
                  <a:gd name="T23" fmla="*/ 17 h 51"/>
                  <a:gd name="T24" fmla="*/ 10 w 31"/>
                  <a:gd name="T25" fmla="*/ 14 h 51"/>
                  <a:gd name="T26" fmla="*/ 15 w 31"/>
                  <a:gd name="T27" fmla="*/ 13 h 51"/>
                  <a:gd name="T28" fmla="*/ 19 w 31"/>
                  <a:gd name="T29" fmla="*/ 14 h 51"/>
                  <a:gd name="T30" fmla="*/ 23 w 31"/>
                  <a:gd name="T31" fmla="*/ 15 h 51"/>
                  <a:gd name="T32" fmla="*/ 24 w 31"/>
                  <a:gd name="T33" fmla="*/ 16 h 51"/>
                  <a:gd name="T34" fmla="*/ 25 w 31"/>
                  <a:gd name="T35" fmla="*/ 17 h 51"/>
                  <a:gd name="T36" fmla="*/ 25 w 31"/>
                  <a:gd name="T37" fmla="*/ 0 h 51"/>
                  <a:gd name="T38" fmla="*/ 16 w 31"/>
                  <a:gd name="T39" fmla="*/ 45 h 51"/>
                  <a:gd name="T40" fmla="*/ 20 w 31"/>
                  <a:gd name="T41" fmla="*/ 44 h 51"/>
                  <a:gd name="T42" fmla="*/ 23 w 31"/>
                  <a:gd name="T43" fmla="*/ 42 h 51"/>
                  <a:gd name="T44" fmla="*/ 25 w 31"/>
                  <a:gd name="T45" fmla="*/ 30 h 51"/>
                  <a:gd name="T46" fmla="*/ 23 w 31"/>
                  <a:gd name="T47" fmla="*/ 22 h 51"/>
                  <a:gd name="T48" fmla="*/ 19 w 31"/>
                  <a:gd name="T49" fmla="*/ 20 h 51"/>
                  <a:gd name="T50" fmla="*/ 16 w 31"/>
                  <a:gd name="T51" fmla="*/ 19 h 51"/>
                  <a:gd name="T52" fmla="*/ 12 w 31"/>
                  <a:gd name="T53" fmla="*/ 20 h 51"/>
                  <a:gd name="T54" fmla="*/ 9 w 31"/>
                  <a:gd name="T55" fmla="*/ 22 h 51"/>
                  <a:gd name="T56" fmla="*/ 5 w 31"/>
                  <a:gd name="T57" fmla="*/ 31 h 51"/>
                  <a:gd name="T58" fmla="*/ 9 w 31"/>
                  <a:gd name="T59" fmla="*/ 42 h 51"/>
                  <a:gd name="T60" fmla="*/ 12 w 31"/>
                  <a:gd name="T61" fmla="*/ 44 h 51"/>
                  <a:gd name="T62" fmla="*/ 16 w 31"/>
                  <a:gd name="T63" fmla="*/ 45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51"/>
                  <a:gd name="T98" fmla="*/ 31 w 31"/>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51">
                    <a:moveTo>
                      <a:pt x="31" y="0"/>
                    </a:moveTo>
                    <a:lnTo>
                      <a:pt x="31" y="49"/>
                    </a:lnTo>
                    <a:lnTo>
                      <a:pt x="26" y="49"/>
                    </a:lnTo>
                    <a:lnTo>
                      <a:pt x="26" y="45"/>
                    </a:lnTo>
                    <a:lnTo>
                      <a:pt x="25" y="46"/>
                    </a:lnTo>
                    <a:lnTo>
                      <a:pt x="24" y="46"/>
                    </a:lnTo>
                    <a:lnTo>
                      <a:pt x="23" y="47"/>
                    </a:lnTo>
                    <a:lnTo>
                      <a:pt x="21" y="49"/>
                    </a:lnTo>
                    <a:lnTo>
                      <a:pt x="20" y="50"/>
                    </a:lnTo>
                    <a:lnTo>
                      <a:pt x="19" y="50"/>
                    </a:lnTo>
                    <a:lnTo>
                      <a:pt x="17" y="51"/>
                    </a:lnTo>
                    <a:lnTo>
                      <a:pt x="16" y="51"/>
                    </a:lnTo>
                    <a:lnTo>
                      <a:pt x="13" y="51"/>
                    </a:lnTo>
                    <a:lnTo>
                      <a:pt x="11" y="50"/>
                    </a:lnTo>
                    <a:lnTo>
                      <a:pt x="10" y="50"/>
                    </a:lnTo>
                    <a:lnTo>
                      <a:pt x="8" y="49"/>
                    </a:lnTo>
                    <a:lnTo>
                      <a:pt x="4" y="46"/>
                    </a:lnTo>
                    <a:lnTo>
                      <a:pt x="2" y="43"/>
                    </a:lnTo>
                    <a:lnTo>
                      <a:pt x="1" y="38"/>
                    </a:lnTo>
                    <a:lnTo>
                      <a:pt x="0" y="34"/>
                    </a:lnTo>
                    <a:lnTo>
                      <a:pt x="0" y="29"/>
                    </a:lnTo>
                    <a:lnTo>
                      <a:pt x="1" y="24"/>
                    </a:lnTo>
                    <a:lnTo>
                      <a:pt x="2" y="21"/>
                    </a:lnTo>
                    <a:lnTo>
                      <a:pt x="4" y="17"/>
                    </a:lnTo>
                    <a:lnTo>
                      <a:pt x="7" y="15"/>
                    </a:lnTo>
                    <a:lnTo>
                      <a:pt x="10" y="14"/>
                    </a:lnTo>
                    <a:lnTo>
                      <a:pt x="12" y="13"/>
                    </a:lnTo>
                    <a:lnTo>
                      <a:pt x="15" y="13"/>
                    </a:lnTo>
                    <a:lnTo>
                      <a:pt x="17" y="13"/>
                    </a:lnTo>
                    <a:lnTo>
                      <a:pt x="19" y="14"/>
                    </a:lnTo>
                    <a:lnTo>
                      <a:pt x="20" y="14"/>
                    </a:lnTo>
                    <a:lnTo>
                      <a:pt x="23" y="15"/>
                    </a:lnTo>
                    <a:lnTo>
                      <a:pt x="24" y="15"/>
                    </a:lnTo>
                    <a:lnTo>
                      <a:pt x="24" y="16"/>
                    </a:lnTo>
                    <a:lnTo>
                      <a:pt x="25" y="17"/>
                    </a:lnTo>
                    <a:lnTo>
                      <a:pt x="25" y="0"/>
                    </a:lnTo>
                    <a:lnTo>
                      <a:pt x="31" y="0"/>
                    </a:lnTo>
                    <a:close/>
                    <a:moveTo>
                      <a:pt x="16" y="45"/>
                    </a:moveTo>
                    <a:lnTo>
                      <a:pt x="18" y="45"/>
                    </a:lnTo>
                    <a:lnTo>
                      <a:pt x="20" y="44"/>
                    </a:lnTo>
                    <a:lnTo>
                      <a:pt x="21" y="43"/>
                    </a:lnTo>
                    <a:lnTo>
                      <a:pt x="23" y="42"/>
                    </a:lnTo>
                    <a:lnTo>
                      <a:pt x="25" y="36"/>
                    </a:lnTo>
                    <a:lnTo>
                      <a:pt x="25" y="30"/>
                    </a:lnTo>
                    <a:lnTo>
                      <a:pt x="24" y="26"/>
                    </a:lnTo>
                    <a:lnTo>
                      <a:pt x="23" y="22"/>
                    </a:lnTo>
                    <a:lnTo>
                      <a:pt x="21" y="21"/>
                    </a:lnTo>
                    <a:lnTo>
                      <a:pt x="19" y="20"/>
                    </a:lnTo>
                    <a:lnTo>
                      <a:pt x="18" y="19"/>
                    </a:lnTo>
                    <a:lnTo>
                      <a:pt x="16" y="19"/>
                    </a:lnTo>
                    <a:lnTo>
                      <a:pt x="13" y="19"/>
                    </a:lnTo>
                    <a:lnTo>
                      <a:pt x="12" y="20"/>
                    </a:lnTo>
                    <a:lnTo>
                      <a:pt x="10" y="21"/>
                    </a:lnTo>
                    <a:lnTo>
                      <a:pt x="9" y="22"/>
                    </a:lnTo>
                    <a:lnTo>
                      <a:pt x="7" y="26"/>
                    </a:lnTo>
                    <a:lnTo>
                      <a:pt x="5" y="31"/>
                    </a:lnTo>
                    <a:lnTo>
                      <a:pt x="7" y="37"/>
                    </a:lnTo>
                    <a:lnTo>
                      <a:pt x="9" y="42"/>
                    </a:lnTo>
                    <a:lnTo>
                      <a:pt x="11" y="43"/>
                    </a:lnTo>
                    <a:lnTo>
                      <a:pt x="12" y="44"/>
                    </a:lnTo>
                    <a:lnTo>
                      <a:pt x="15" y="45"/>
                    </a:lnTo>
                    <a:lnTo>
                      <a:pt x="16" y="45"/>
                    </a:lnTo>
                    <a:close/>
                  </a:path>
                </a:pathLst>
              </a:custGeom>
              <a:solidFill>
                <a:srgbClr val="000000"/>
              </a:solidFill>
              <a:ln w="9525">
                <a:solidFill>
                  <a:srgbClr val="0066FF"/>
                </a:solidFill>
                <a:round/>
                <a:headEnd/>
                <a:tailEnd/>
              </a:ln>
            </p:spPr>
            <p:txBody>
              <a:bodyPr/>
              <a:lstStyle/>
              <a:p>
                <a:endParaRPr lang="en-US" dirty="0"/>
              </a:p>
            </p:txBody>
          </p:sp>
          <p:sp>
            <p:nvSpPr>
              <p:cNvPr id="18874" name="Freeform 79"/>
              <p:cNvSpPr>
                <a:spLocks noEditPoints="1"/>
              </p:cNvSpPr>
              <p:nvPr/>
            </p:nvSpPr>
            <p:spPr bwMode="auto">
              <a:xfrm>
                <a:off x="757" y="1888"/>
                <a:ext cx="34" cy="38"/>
              </a:xfrm>
              <a:custGeom>
                <a:avLst/>
                <a:gdLst>
                  <a:gd name="T0" fmla="*/ 29 w 34"/>
                  <a:gd name="T1" fmla="*/ 31 h 38"/>
                  <a:gd name="T2" fmla="*/ 32 w 34"/>
                  <a:gd name="T3" fmla="*/ 32 h 38"/>
                  <a:gd name="T4" fmla="*/ 33 w 34"/>
                  <a:gd name="T5" fmla="*/ 32 h 38"/>
                  <a:gd name="T6" fmla="*/ 33 w 34"/>
                  <a:gd name="T7" fmla="*/ 32 h 38"/>
                  <a:gd name="T8" fmla="*/ 34 w 34"/>
                  <a:gd name="T9" fmla="*/ 37 h 38"/>
                  <a:gd name="T10" fmla="*/ 32 w 34"/>
                  <a:gd name="T11" fmla="*/ 37 h 38"/>
                  <a:gd name="T12" fmla="*/ 29 w 34"/>
                  <a:gd name="T13" fmla="*/ 38 h 38"/>
                  <a:gd name="T14" fmla="*/ 26 w 34"/>
                  <a:gd name="T15" fmla="*/ 36 h 38"/>
                  <a:gd name="T16" fmla="*/ 24 w 34"/>
                  <a:gd name="T17" fmla="*/ 32 h 38"/>
                  <a:gd name="T18" fmla="*/ 19 w 34"/>
                  <a:gd name="T19" fmla="*/ 36 h 38"/>
                  <a:gd name="T20" fmla="*/ 13 w 34"/>
                  <a:gd name="T21" fmla="*/ 38 h 38"/>
                  <a:gd name="T22" fmla="*/ 4 w 34"/>
                  <a:gd name="T23" fmla="*/ 34 h 38"/>
                  <a:gd name="T24" fmla="*/ 0 w 34"/>
                  <a:gd name="T25" fmla="*/ 26 h 38"/>
                  <a:gd name="T26" fmla="*/ 3 w 34"/>
                  <a:gd name="T27" fmla="*/ 19 h 38"/>
                  <a:gd name="T28" fmla="*/ 7 w 34"/>
                  <a:gd name="T29" fmla="*/ 17 h 38"/>
                  <a:gd name="T30" fmla="*/ 15 w 34"/>
                  <a:gd name="T31" fmla="*/ 16 h 38"/>
                  <a:gd name="T32" fmla="*/ 21 w 34"/>
                  <a:gd name="T33" fmla="*/ 15 h 38"/>
                  <a:gd name="T34" fmla="*/ 22 w 34"/>
                  <a:gd name="T35" fmla="*/ 15 h 38"/>
                  <a:gd name="T36" fmla="*/ 24 w 34"/>
                  <a:gd name="T37" fmla="*/ 13 h 38"/>
                  <a:gd name="T38" fmla="*/ 22 w 34"/>
                  <a:gd name="T39" fmla="*/ 7 h 38"/>
                  <a:gd name="T40" fmla="*/ 18 w 34"/>
                  <a:gd name="T41" fmla="*/ 4 h 38"/>
                  <a:gd name="T42" fmla="*/ 11 w 34"/>
                  <a:gd name="T43" fmla="*/ 6 h 38"/>
                  <a:gd name="T44" fmla="*/ 7 w 34"/>
                  <a:gd name="T45" fmla="*/ 9 h 38"/>
                  <a:gd name="T46" fmla="*/ 2 w 34"/>
                  <a:gd name="T47" fmla="*/ 11 h 38"/>
                  <a:gd name="T48" fmla="*/ 3 w 34"/>
                  <a:gd name="T49" fmla="*/ 6 h 38"/>
                  <a:gd name="T50" fmla="*/ 6 w 34"/>
                  <a:gd name="T51" fmla="*/ 2 h 38"/>
                  <a:gd name="T52" fmla="*/ 10 w 34"/>
                  <a:gd name="T53" fmla="*/ 0 h 38"/>
                  <a:gd name="T54" fmla="*/ 13 w 34"/>
                  <a:gd name="T55" fmla="*/ 0 h 38"/>
                  <a:gd name="T56" fmla="*/ 17 w 34"/>
                  <a:gd name="T57" fmla="*/ 0 h 38"/>
                  <a:gd name="T58" fmla="*/ 20 w 34"/>
                  <a:gd name="T59" fmla="*/ 0 h 38"/>
                  <a:gd name="T60" fmla="*/ 25 w 34"/>
                  <a:gd name="T61" fmla="*/ 1 h 38"/>
                  <a:gd name="T62" fmla="*/ 28 w 34"/>
                  <a:gd name="T63" fmla="*/ 4 h 38"/>
                  <a:gd name="T64" fmla="*/ 29 w 34"/>
                  <a:gd name="T65" fmla="*/ 31 h 38"/>
                  <a:gd name="T66" fmla="*/ 20 w 34"/>
                  <a:gd name="T67" fmla="*/ 19 h 38"/>
                  <a:gd name="T68" fmla="*/ 13 w 34"/>
                  <a:gd name="T69" fmla="*/ 21 h 38"/>
                  <a:gd name="T70" fmla="*/ 9 w 34"/>
                  <a:gd name="T71" fmla="*/ 22 h 38"/>
                  <a:gd name="T72" fmla="*/ 6 w 34"/>
                  <a:gd name="T73" fmla="*/ 25 h 38"/>
                  <a:gd name="T74" fmla="*/ 7 w 34"/>
                  <a:gd name="T75" fmla="*/ 29 h 38"/>
                  <a:gd name="T76" fmla="*/ 10 w 34"/>
                  <a:gd name="T77" fmla="*/ 32 h 38"/>
                  <a:gd name="T78" fmla="*/ 18 w 34"/>
                  <a:gd name="T79" fmla="*/ 32 h 38"/>
                  <a:gd name="T80" fmla="*/ 22 w 34"/>
                  <a:gd name="T81" fmla="*/ 26 h 38"/>
                  <a:gd name="T82" fmla="*/ 24 w 34"/>
                  <a:gd name="T83" fmla="*/ 18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29" y="31"/>
                    </a:moveTo>
                    <a:lnTo>
                      <a:pt x="29" y="31"/>
                    </a:lnTo>
                    <a:lnTo>
                      <a:pt x="30" y="31"/>
                    </a:lnTo>
                    <a:lnTo>
                      <a:pt x="32" y="32"/>
                    </a:lnTo>
                    <a:lnTo>
                      <a:pt x="33" y="32"/>
                    </a:lnTo>
                    <a:lnTo>
                      <a:pt x="34" y="32"/>
                    </a:lnTo>
                    <a:lnTo>
                      <a:pt x="34" y="37"/>
                    </a:lnTo>
                    <a:lnTo>
                      <a:pt x="33" y="37"/>
                    </a:lnTo>
                    <a:lnTo>
                      <a:pt x="32" y="37"/>
                    </a:lnTo>
                    <a:lnTo>
                      <a:pt x="30" y="38"/>
                    </a:lnTo>
                    <a:lnTo>
                      <a:pt x="29" y="38"/>
                    </a:lnTo>
                    <a:lnTo>
                      <a:pt x="28" y="37"/>
                    </a:lnTo>
                    <a:lnTo>
                      <a:pt x="26" y="36"/>
                    </a:lnTo>
                    <a:lnTo>
                      <a:pt x="25" y="34"/>
                    </a:lnTo>
                    <a:lnTo>
                      <a:pt x="24" y="32"/>
                    </a:lnTo>
                    <a:lnTo>
                      <a:pt x="21" y="34"/>
                    </a:lnTo>
                    <a:lnTo>
                      <a:pt x="19" y="36"/>
                    </a:lnTo>
                    <a:lnTo>
                      <a:pt x="17" y="37"/>
                    </a:lnTo>
                    <a:lnTo>
                      <a:pt x="13" y="38"/>
                    </a:lnTo>
                    <a:lnTo>
                      <a:pt x="7" y="37"/>
                    </a:lnTo>
                    <a:lnTo>
                      <a:pt x="4" y="34"/>
                    </a:lnTo>
                    <a:lnTo>
                      <a:pt x="2" y="31"/>
                    </a:lnTo>
                    <a:lnTo>
                      <a:pt x="0" y="26"/>
                    </a:lnTo>
                    <a:lnTo>
                      <a:pt x="2" y="23"/>
                    </a:lnTo>
                    <a:lnTo>
                      <a:pt x="3" y="19"/>
                    </a:lnTo>
                    <a:lnTo>
                      <a:pt x="5" y="18"/>
                    </a:lnTo>
                    <a:lnTo>
                      <a:pt x="7" y="17"/>
                    </a:lnTo>
                    <a:lnTo>
                      <a:pt x="12" y="16"/>
                    </a:lnTo>
                    <a:lnTo>
                      <a:pt x="15" y="16"/>
                    </a:lnTo>
                    <a:lnTo>
                      <a:pt x="19" y="15"/>
                    </a:lnTo>
                    <a:lnTo>
                      <a:pt x="21" y="15"/>
                    </a:lnTo>
                    <a:lnTo>
                      <a:pt x="22" y="15"/>
                    </a:lnTo>
                    <a:lnTo>
                      <a:pt x="24" y="14"/>
                    </a:lnTo>
                    <a:lnTo>
                      <a:pt x="24" y="13"/>
                    </a:lnTo>
                    <a:lnTo>
                      <a:pt x="24" y="8"/>
                    </a:lnTo>
                    <a:lnTo>
                      <a:pt x="22" y="7"/>
                    </a:lnTo>
                    <a:lnTo>
                      <a:pt x="21" y="6"/>
                    </a:lnTo>
                    <a:lnTo>
                      <a:pt x="18" y="4"/>
                    </a:lnTo>
                    <a:lnTo>
                      <a:pt x="14" y="4"/>
                    </a:lnTo>
                    <a:lnTo>
                      <a:pt x="11" y="6"/>
                    </a:lnTo>
                    <a:lnTo>
                      <a:pt x="9" y="7"/>
                    </a:lnTo>
                    <a:lnTo>
                      <a:pt x="7" y="9"/>
                    </a:lnTo>
                    <a:lnTo>
                      <a:pt x="7" y="11"/>
                    </a:lnTo>
                    <a:lnTo>
                      <a:pt x="2" y="11"/>
                    </a:lnTo>
                    <a:lnTo>
                      <a:pt x="3" y="8"/>
                    </a:lnTo>
                    <a:lnTo>
                      <a:pt x="3" y="6"/>
                    </a:lnTo>
                    <a:lnTo>
                      <a:pt x="4" y="4"/>
                    </a:lnTo>
                    <a:lnTo>
                      <a:pt x="6" y="2"/>
                    </a:lnTo>
                    <a:lnTo>
                      <a:pt x="9" y="1"/>
                    </a:lnTo>
                    <a:lnTo>
                      <a:pt x="10" y="0"/>
                    </a:lnTo>
                    <a:lnTo>
                      <a:pt x="11" y="0"/>
                    </a:lnTo>
                    <a:lnTo>
                      <a:pt x="13" y="0"/>
                    </a:lnTo>
                    <a:lnTo>
                      <a:pt x="15" y="0"/>
                    </a:lnTo>
                    <a:lnTo>
                      <a:pt x="17" y="0"/>
                    </a:lnTo>
                    <a:lnTo>
                      <a:pt x="19" y="0"/>
                    </a:lnTo>
                    <a:lnTo>
                      <a:pt x="20" y="0"/>
                    </a:lnTo>
                    <a:lnTo>
                      <a:pt x="21" y="0"/>
                    </a:lnTo>
                    <a:lnTo>
                      <a:pt x="25" y="1"/>
                    </a:lnTo>
                    <a:lnTo>
                      <a:pt x="27" y="2"/>
                    </a:lnTo>
                    <a:lnTo>
                      <a:pt x="28" y="4"/>
                    </a:lnTo>
                    <a:lnTo>
                      <a:pt x="29" y="7"/>
                    </a:lnTo>
                    <a:lnTo>
                      <a:pt x="29" y="31"/>
                    </a:lnTo>
                    <a:close/>
                    <a:moveTo>
                      <a:pt x="24" y="18"/>
                    </a:moveTo>
                    <a:lnTo>
                      <a:pt x="20" y="19"/>
                    </a:lnTo>
                    <a:lnTo>
                      <a:pt x="17" y="21"/>
                    </a:lnTo>
                    <a:lnTo>
                      <a:pt x="13" y="21"/>
                    </a:lnTo>
                    <a:lnTo>
                      <a:pt x="10" y="22"/>
                    </a:lnTo>
                    <a:lnTo>
                      <a:pt x="9" y="22"/>
                    </a:lnTo>
                    <a:lnTo>
                      <a:pt x="7" y="23"/>
                    </a:lnTo>
                    <a:lnTo>
                      <a:pt x="6" y="25"/>
                    </a:lnTo>
                    <a:lnTo>
                      <a:pt x="6" y="26"/>
                    </a:lnTo>
                    <a:lnTo>
                      <a:pt x="7" y="29"/>
                    </a:lnTo>
                    <a:lnTo>
                      <a:pt x="9" y="31"/>
                    </a:lnTo>
                    <a:lnTo>
                      <a:pt x="10" y="32"/>
                    </a:lnTo>
                    <a:lnTo>
                      <a:pt x="12" y="32"/>
                    </a:lnTo>
                    <a:lnTo>
                      <a:pt x="18" y="32"/>
                    </a:lnTo>
                    <a:lnTo>
                      <a:pt x="21" y="30"/>
                    </a:lnTo>
                    <a:lnTo>
                      <a:pt x="22" y="26"/>
                    </a:lnTo>
                    <a:lnTo>
                      <a:pt x="24" y="25"/>
                    </a:lnTo>
                    <a:lnTo>
                      <a:pt x="24" y="18"/>
                    </a:lnTo>
                    <a:close/>
                  </a:path>
                </a:pathLst>
              </a:custGeom>
              <a:solidFill>
                <a:srgbClr val="000000"/>
              </a:solidFill>
              <a:ln w="9525">
                <a:solidFill>
                  <a:srgbClr val="0066FF"/>
                </a:solidFill>
                <a:round/>
                <a:headEnd/>
                <a:tailEnd/>
              </a:ln>
            </p:spPr>
            <p:txBody>
              <a:bodyPr/>
              <a:lstStyle/>
              <a:p>
                <a:endParaRPr lang="en-US" dirty="0"/>
              </a:p>
            </p:txBody>
          </p:sp>
          <p:sp>
            <p:nvSpPr>
              <p:cNvPr id="18875" name="Freeform 80"/>
              <p:cNvSpPr>
                <a:spLocks/>
              </p:cNvSpPr>
              <p:nvPr/>
            </p:nvSpPr>
            <p:spPr bwMode="auto">
              <a:xfrm>
                <a:off x="760" y="2326"/>
                <a:ext cx="501" cy="705"/>
              </a:xfrm>
              <a:custGeom>
                <a:avLst/>
                <a:gdLst>
                  <a:gd name="T0" fmla="*/ 0 w 501"/>
                  <a:gd name="T1" fmla="*/ 172 h 705"/>
                  <a:gd name="T2" fmla="*/ 0 w 501"/>
                  <a:gd name="T3" fmla="*/ 91 h 705"/>
                  <a:gd name="T4" fmla="*/ 99 w 501"/>
                  <a:gd name="T5" fmla="*/ 93 h 705"/>
                  <a:gd name="T6" fmla="*/ 99 w 501"/>
                  <a:gd name="T7" fmla="*/ 0 h 705"/>
                  <a:gd name="T8" fmla="*/ 501 w 501"/>
                  <a:gd name="T9" fmla="*/ 0 h 705"/>
                  <a:gd name="T10" fmla="*/ 501 w 501"/>
                  <a:gd name="T11" fmla="*/ 705 h 705"/>
                  <a:gd name="T12" fmla="*/ 270 w 501"/>
                  <a:gd name="T13" fmla="*/ 705 h 705"/>
                  <a:gd name="T14" fmla="*/ 3 w 501"/>
                  <a:gd name="T15" fmla="*/ 603 h 705"/>
                  <a:gd name="T16" fmla="*/ 3 w 501"/>
                  <a:gd name="T17" fmla="*/ 309 h 705"/>
                  <a:gd name="T18" fmla="*/ 49 w 501"/>
                  <a:gd name="T19" fmla="*/ 262 h 705"/>
                  <a:gd name="T20" fmla="*/ 0 w 501"/>
                  <a:gd name="T21" fmla="*/ 214 h 705"/>
                  <a:gd name="T22" fmla="*/ 0 w 501"/>
                  <a:gd name="T23" fmla="*/ 172 h 70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1"/>
                  <a:gd name="T37" fmla="*/ 0 h 705"/>
                  <a:gd name="T38" fmla="*/ 501 w 501"/>
                  <a:gd name="T39" fmla="*/ 705 h 70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1" h="705">
                    <a:moveTo>
                      <a:pt x="0" y="172"/>
                    </a:moveTo>
                    <a:lnTo>
                      <a:pt x="0" y="91"/>
                    </a:lnTo>
                    <a:lnTo>
                      <a:pt x="99" y="93"/>
                    </a:lnTo>
                    <a:lnTo>
                      <a:pt x="99" y="0"/>
                    </a:lnTo>
                    <a:lnTo>
                      <a:pt x="501" y="0"/>
                    </a:lnTo>
                    <a:lnTo>
                      <a:pt x="501" y="705"/>
                    </a:lnTo>
                    <a:lnTo>
                      <a:pt x="270" y="705"/>
                    </a:lnTo>
                    <a:lnTo>
                      <a:pt x="3" y="603"/>
                    </a:lnTo>
                    <a:lnTo>
                      <a:pt x="3" y="309"/>
                    </a:lnTo>
                    <a:lnTo>
                      <a:pt x="49" y="262"/>
                    </a:lnTo>
                    <a:lnTo>
                      <a:pt x="0" y="214"/>
                    </a:lnTo>
                    <a:lnTo>
                      <a:pt x="0" y="172"/>
                    </a:lnTo>
                    <a:close/>
                  </a:path>
                </a:pathLst>
              </a:custGeom>
              <a:solidFill>
                <a:srgbClr val="000000"/>
              </a:solidFill>
              <a:ln w="9525">
                <a:solidFill>
                  <a:srgbClr val="0066FF"/>
                </a:solidFill>
                <a:round/>
                <a:headEnd/>
                <a:tailEnd/>
              </a:ln>
            </p:spPr>
            <p:txBody>
              <a:bodyPr/>
              <a:lstStyle/>
              <a:p>
                <a:endParaRPr lang="en-US" dirty="0"/>
              </a:p>
            </p:txBody>
          </p:sp>
          <p:sp>
            <p:nvSpPr>
              <p:cNvPr id="18876" name="Freeform 81"/>
              <p:cNvSpPr>
                <a:spLocks/>
              </p:cNvSpPr>
              <p:nvPr/>
            </p:nvSpPr>
            <p:spPr bwMode="auto">
              <a:xfrm>
                <a:off x="754" y="2411"/>
                <a:ext cx="12" cy="87"/>
              </a:xfrm>
              <a:custGeom>
                <a:avLst/>
                <a:gdLst>
                  <a:gd name="T0" fmla="*/ 6 w 12"/>
                  <a:gd name="T1" fmla="*/ 1 h 87"/>
                  <a:gd name="T2" fmla="*/ 0 w 12"/>
                  <a:gd name="T3" fmla="*/ 6 h 87"/>
                  <a:gd name="T4" fmla="*/ 0 w 12"/>
                  <a:gd name="T5" fmla="*/ 87 h 87"/>
                  <a:gd name="T6" fmla="*/ 12 w 12"/>
                  <a:gd name="T7" fmla="*/ 87 h 87"/>
                  <a:gd name="T8" fmla="*/ 12 w 12"/>
                  <a:gd name="T9" fmla="*/ 6 h 87"/>
                  <a:gd name="T10" fmla="*/ 6 w 12"/>
                  <a:gd name="T11" fmla="*/ 10 h 87"/>
                  <a:gd name="T12" fmla="*/ 6 w 12"/>
                  <a:gd name="T13" fmla="*/ 0 h 87"/>
                  <a:gd name="T14" fmla="*/ 0 w 12"/>
                  <a:gd name="T15" fmla="*/ 0 h 87"/>
                  <a:gd name="T16" fmla="*/ 0 w 12"/>
                  <a:gd name="T17" fmla="*/ 6 h 87"/>
                  <a:gd name="T18" fmla="*/ 6 w 12"/>
                  <a:gd name="T19" fmla="*/ 1 h 8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87"/>
                  <a:gd name="T32" fmla="*/ 12 w 12"/>
                  <a:gd name="T33" fmla="*/ 87 h 8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87">
                    <a:moveTo>
                      <a:pt x="6" y="1"/>
                    </a:moveTo>
                    <a:lnTo>
                      <a:pt x="0" y="6"/>
                    </a:lnTo>
                    <a:lnTo>
                      <a:pt x="0" y="87"/>
                    </a:lnTo>
                    <a:lnTo>
                      <a:pt x="12" y="87"/>
                    </a:lnTo>
                    <a:lnTo>
                      <a:pt x="12" y="6"/>
                    </a:lnTo>
                    <a:lnTo>
                      <a:pt x="6" y="10"/>
                    </a:lnTo>
                    <a:lnTo>
                      <a:pt x="6" y="0"/>
                    </a:lnTo>
                    <a:lnTo>
                      <a:pt x="0" y="0"/>
                    </a:lnTo>
                    <a:lnTo>
                      <a:pt x="0" y="6"/>
                    </a:lnTo>
                    <a:lnTo>
                      <a:pt x="6" y="1"/>
                    </a:lnTo>
                    <a:close/>
                  </a:path>
                </a:pathLst>
              </a:custGeom>
              <a:solidFill>
                <a:srgbClr val="000000"/>
              </a:solidFill>
              <a:ln w="9525">
                <a:solidFill>
                  <a:srgbClr val="0066FF"/>
                </a:solidFill>
                <a:round/>
                <a:headEnd/>
                <a:tailEnd/>
              </a:ln>
            </p:spPr>
            <p:txBody>
              <a:bodyPr/>
              <a:lstStyle/>
              <a:p>
                <a:endParaRPr lang="en-US" dirty="0"/>
              </a:p>
            </p:txBody>
          </p:sp>
          <p:sp>
            <p:nvSpPr>
              <p:cNvPr id="18877" name="Freeform 82"/>
              <p:cNvSpPr>
                <a:spLocks/>
              </p:cNvSpPr>
              <p:nvPr/>
            </p:nvSpPr>
            <p:spPr bwMode="auto">
              <a:xfrm>
                <a:off x="760" y="2412"/>
                <a:ext cx="105" cy="13"/>
              </a:xfrm>
              <a:custGeom>
                <a:avLst/>
                <a:gdLst>
                  <a:gd name="T0" fmla="*/ 93 w 105"/>
                  <a:gd name="T1" fmla="*/ 7 h 13"/>
                  <a:gd name="T2" fmla="*/ 99 w 105"/>
                  <a:gd name="T3" fmla="*/ 2 h 13"/>
                  <a:gd name="T4" fmla="*/ 0 w 105"/>
                  <a:gd name="T5" fmla="*/ 0 h 13"/>
                  <a:gd name="T6" fmla="*/ 0 w 105"/>
                  <a:gd name="T7" fmla="*/ 9 h 13"/>
                  <a:gd name="T8" fmla="*/ 99 w 105"/>
                  <a:gd name="T9" fmla="*/ 11 h 13"/>
                  <a:gd name="T10" fmla="*/ 105 w 105"/>
                  <a:gd name="T11" fmla="*/ 7 h 13"/>
                  <a:gd name="T12" fmla="*/ 99 w 105"/>
                  <a:gd name="T13" fmla="*/ 13 h 13"/>
                  <a:gd name="T14" fmla="*/ 105 w 105"/>
                  <a:gd name="T15" fmla="*/ 13 h 13"/>
                  <a:gd name="T16" fmla="*/ 105 w 105"/>
                  <a:gd name="T17" fmla="*/ 7 h 13"/>
                  <a:gd name="T18" fmla="*/ 93 w 105"/>
                  <a:gd name="T19" fmla="*/ 7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
                  <a:gd name="T31" fmla="*/ 0 h 13"/>
                  <a:gd name="T32" fmla="*/ 105 w 105"/>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 h="13">
                    <a:moveTo>
                      <a:pt x="93" y="7"/>
                    </a:moveTo>
                    <a:lnTo>
                      <a:pt x="99" y="2"/>
                    </a:lnTo>
                    <a:lnTo>
                      <a:pt x="0" y="0"/>
                    </a:lnTo>
                    <a:lnTo>
                      <a:pt x="0" y="9"/>
                    </a:lnTo>
                    <a:lnTo>
                      <a:pt x="99" y="11"/>
                    </a:lnTo>
                    <a:lnTo>
                      <a:pt x="105" y="7"/>
                    </a:lnTo>
                    <a:lnTo>
                      <a:pt x="99" y="13"/>
                    </a:lnTo>
                    <a:lnTo>
                      <a:pt x="105" y="13"/>
                    </a:lnTo>
                    <a:lnTo>
                      <a:pt x="105" y="7"/>
                    </a:lnTo>
                    <a:lnTo>
                      <a:pt x="93" y="7"/>
                    </a:lnTo>
                    <a:close/>
                  </a:path>
                </a:pathLst>
              </a:custGeom>
              <a:solidFill>
                <a:srgbClr val="000000"/>
              </a:solidFill>
              <a:ln w="9525">
                <a:solidFill>
                  <a:srgbClr val="0066FF"/>
                </a:solidFill>
                <a:round/>
                <a:headEnd/>
                <a:tailEnd/>
              </a:ln>
            </p:spPr>
            <p:txBody>
              <a:bodyPr/>
              <a:lstStyle/>
              <a:p>
                <a:endParaRPr lang="en-US" dirty="0"/>
              </a:p>
            </p:txBody>
          </p:sp>
          <p:sp>
            <p:nvSpPr>
              <p:cNvPr id="18878" name="Freeform 83"/>
              <p:cNvSpPr>
                <a:spLocks/>
              </p:cNvSpPr>
              <p:nvPr/>
            </p:nvSpPr>
            <p:spPr bwMode="auto">
              <a:xfrm>
                <a:off x="853" y="2320"/>
                <a:ext cx="12" cy="99"/>
              </a:xfrm>
              <a:custGeom>
                <a:avLst/>
                <a:gdLst>
                  <a:gd name="T0" fmla="*/ 6 w 12"/>
                  <a:gd name="T1" fmla="*/ 0 h 99"/>
                  <a:gd name="T2" fmla="*/ 0 w 12"/>
                  <a:gd name="T3" fmla="*/ 6 h 99"/>
                  <a:gd name="T4" fmla="*/ 0 w 12"/>
                  <a:gd name="T5" fmla="*/ 99 h 99"/>
                  <a:gd name="T6" fmla="*/ 12 w 12"/>
                  <a:gd name="T7" fmla="*/ 99 h 99"/>
                  <a:gd name="T8" fmla="*/ 12 w 12"/>
                  <a:gd name="T9" fmla="*/ 6 h 99"/>
                  <a:gd name="T10" fmla="*/ 6 w 12"/>
                  <a:gd name="T11" fmla="*/ 11 h 99"/>
                  <a:gd name="T12" fmla="*/ 6 w 12"/>
                  <a:gd name="T13" fmla="*/ 0 h 99"/>
                  <a:gd name="T14" fmla="*/ 0 w 12"/>
                  <a:gd name="T15" fmla="*/ 0 h 99"/>
                  <a:gd name="T16" fmla="*/ 0 w 12"/>
                  <a:gd name="T17" fmla="*/ 6 h 99"/>
                  <a:gd name="T18" fmla="*/ 6 w 12"/>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99"/>
                  <a:gd name="T32" fmla="*/ 12 w 12"/>
                  <a:gd name="T33" fmla="*/ 99 h 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99">
                    <a:moveTo>
                      <a:pt x="6" y="0"/>
                    </a:moveTo>
                    <a:lnTo>
                      <a:pt x="0" y="6"/>
                    </a:lnTo>
                    <a:lnTo>
                      <a:pt x="0" y="99"/>
                    </a:lnTo>
                    <a:lnTo>
                      <a:pt x="12" y="99"/>
                    </a:lnTo>
                    <a:lnTo>
                      <a:pt x="12" y="6"/>
                    </a:lnTo>
                    <a:lnTo>
                      <a:pt x="6" y="11"/>
                    </a:lnTo>
                    <a:lnTo>
                      <a:pt x="6" y="0"/>
                    </a:lnTo>
                    <a:lnTo>
                      <a:pt x="0" y="0"/>
                    </a:lnTo>
                    <a:lnTo>
                      <a:pt x="0" y="6"/>
                    </a:lnTo>
                    <a:lnTo>
                      <a:pt x="6" y="0"/>
                    </a:lnTo>
                    <a:close/>
                  </a:path>
                </a:pathLst>
              </a:custGeom>
              <a:solidFill>
                <a:srgbClr val="000000"/>
              </a:solidFill>
              <a:ln w="9525">
                <a:solidFill>
                  <a:srgbClr val="0066FF"/>
                </a:solidFill>
                <a:round/>
                <a:headEnd/>
                <a:tailEnd/>
              </a:ln>
            </p:spPr>
            <p:txBody>
              <a:bodyPr/>
              <a:lstStyle/>
              <a:p>
                <a:endParaRPr lang="en-US" dirty="0"/>
              </a:p>
            </p:txBody>
          </p:sp>
          <p:sp>
            <p:nvSpPr>
              <p:cNvPr id="18879" name="Freeform 84"/>
              <p:cNvSpPr>
                <a:spLocks/>
              </p:cNvSpPr>
              <p:nvPr/>
            </p:nvSpPr>
            <p:spPr bwMode="auto">
              <a:xfrm>
                <a:off x="859" y="2320"/>
                <a:ext cx="407" cy="11"/>
              </a:xfrm>
              <a:custGeom>
                <a:avLst/>
                <a:gdLst>
                  <a:gd name="T0" fmla="*/ 407 w 407"/>
                  <a:gd name="T1" fmla="*/ 6 h 11"/>
                  <a:gd name="T2" fmla="*/ 402 w 407"/>
                  <a:gd name="T3" fmla="*/ 0 h 11"/>
                  <a:gd name="T4" fmla="*/ 0 w 407"/>
                  <a:gd name="T5" fmla="*/ 0 h 11"/>
                  <a:gd name="T6" fmla="*/ 0 w 407"/>
                  <a:gd name="T7" fmla="*/ 11 h 11"/>
                  <a:gd name="T8" fmla="*/ 402 w 407"/>
                  <a:gd name="T9" fmla="*/ 11 h 11"/>
                  <a:gd name="T10" fmla="*/ 396 w 407"/>
                  <a:gd name="T11" fmla="*/ 6 h 11"/>
                  <a:gd name="T12" fmla="*/ 407 w 407"/>
                  <a:gd name="T13" fmla="*/ 6 h 11"/>
                  <a:gd name="T14" fmla="*/ 407 w 407"/>
                  <a:gd name="T15" fmla="*/ 0 h 11"/>
                  <a:gd name="T16" fmla="*/ 402 w 407"/>
                  <a:gd name="T17" fmla="*/ 0 h 11"/>
                  <a:gd name="T18" fmla="*/ 407 w 407"/>
                  <a:gd name="T19" fmla="*/ 6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7"/>
                  <a:gd name="T31" fmla="*/ 0 h 11"/>
                  <a:gd name="T32" fmla="*/ 407 w 407"/>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7" h="11">
                    <a:moveTo>
                      <a:pt x="407" y="6"/>
                    </a:moveTo>
                    <a:lnTo>
                      <a:pt x="402" y="0"/>
                    </a:lnTo>
                    <a:lnTo>
                      <a:pt x="0" y="0"/>
                    </a:lnTo>
                    <a:lnTo>
                      <a:pt x="0" y="11"/>
                    </a:lnTo>
                    <a:lnTo>
                      <a:pt x="402" y="11"/>
                    </a:lnTo>
                    <a:lnTo>
                      <a:pt x="396" y="6"/>
                    </a:lnTo>
                    <a:lnTo>
                      <a:pt x="407" y="6"/>
                    </a:lnTo>
                    <a:lnTo>
                      <a:pt x="407" y="0"/>
                    </a:lnTo>
                    <a:lnTo>
                      <a:pt x="402" y="0"/>
                    </a:lnTo>
                    <a:lnTo>
                      <a:pt x="407" y="6"/>
                    </a:lnTo>
                    <a:close/>
                  </a:path>
                </a:pathLst>
              </a:custGeom>
              <a:solidFill>
                <a:srgbClr val="000000"/>
              </a:solidFill>
              <a:ln w="9525">
                <a:solidFill>
                  <a:srgbClr val="0066FF"/>
                </a:solidFill>
                <a:round/>
                <a:headEnd/>
                <a:tailEnd/>
              </a:ln>
            </p:spPr>
            <p:txBody>
              <a:bodyPr/>
              <a:lstStyle/>
              <a:p>
                <a:endParaRPr lang="en-US" dirty="0"/>
              </a:p>
            </p:txBody>
          </p:sp>
          <p:sp>
            <p:nvSpPr>
              <p:cNvPr id="18880" name="Freeform 85"/>
              <p:cNvSpPr>
                <a:spLocks/>
              </p:cNvSpPr>
              <p:nvPr/>
            </p:nvSpPr>
            <p:spPr bwMode="auto">
              <a:xfrm>
                <a:off x="1255" y="2326"/>
                <a:ext cx="11" cy="710"/>
              </a:xfrm>
              <a:custGeom>
                <a:avLst/>
                <a:gdLst>
                  <a:gd name="T0" fmla="*/ 6 w 11"/>
                  <a:gd name="T1" fmla="*/ 710 h 710"/>
                  <a:gd name="T2" fmla="*/ 11 w 11"/>
                  <a:gd name="T3" fmla="*/ 705 h 710"/>
                  <a:gd name="T4" fmla="*/ 11 w 11"/>
                  <a:gd name="T5" fmla="*/ 0 h 710"/>
                  <a:gd name="T6" fmla="*/ 0 w 11"/>
                  <a:gd name="T7" fmla="*/ 0 h 710"/>
                  <a:gd name="T8" fmla="*/ 0 w 11"/>
                  <a:gd name="T9" fmla="*/ 705 h 710"/>
                  <a:gd name="T10" fmla="*/ 6 w 11"/>
                  <a:gd name="T11" fmla="*/ 699 h 710"/>
                  <a:gd name="T12" fmla="*/ 6 w 11"/>
                  <a:gd name="T13" fmla="*/ 710 h 710"/>
                  <a:gd name="T14" fmla="*/ 11 w 11"/>
                  <a:gd name="T15" fmla="*/ 710 h 710"/>
                  <a:gd name="T16" fmla="*/ 11 w 11"/>
                  <a:gd name="T17" fmla="*/ 705 h 710"/>
                  <a:gd name="T18" fmla="*/ 6 w 11"/>
                  <a:gd name="T19" fmla="*/ 710 h 7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710"/>
                  <a:gd name="T32" fmla="*/ 11 w 11"/>
                  <a:gd name="T33" fmla="*/ 710 h 7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710">
                    <a:moveTo>
                      <a:pt x="6" y="710"/>
                    </a:moveTo>
                    <a:lnTo>
                      <a:pt x="11" y="705"/>
                    </a:lnTo>
                    <a:lnTo>
                      <a:pt x="11" y="0"/>
                    </a:lnTo>
                    <a:lnTo>
                      <a:pt x="0" y="0"/>
                    </a:lnTo>
                    <a:lnTo>
                      <a:pt x="0" y="705"/>
                    </a:lnTo>
                    <a:lnTo>
                      <a:pt x="6" y="699"/>
                    </a:lnTo>
                    <a:lnTo>
                      <a:pt x="6" y="710"/>
                    </a:lnTo>
                    <a:lnTo>
                      <a:pt x="11" y="710"/>
                    </a:lnTo>
                    <a:lnTo>
                      <a:pt x="11" y="705"/>
                    </a:lnTo>
                    <a:lnTo>
                      <a:pt x="6" y="710"/>
                    </a:lnTo>
                    <a:close/>
                  </a:path>
                </a:pathLst>
              </a:custGeom>
              <a:solidFill>
                <a:srgbClr val="000000"/>
              </a:solidFill>
              <a:ln w="9525">
                <a:solidFill>
                  <a:srgbClr val="0066FF"/>
                </a:solidFill>
                <a:round/>
                <a:headEnd/>
                <a:tailEnd/>
              </a:ln>
            </p:spPr>
            <p:txBody>
              <a:bodyPr/>
              <a:lstStyle/>
              <a:p>
                <a:endParaRPr lang="en-US" dirty="0"/>
              </a:p>
            </p:txBody>
          </p:sp>
          <p:sp>
            <p:nvSpPr>
              <p:cNvPr id="18881" name="Freeform 86"/>
              <p:cNvSpPr>
                <a:spLocks/>
              </p:cNvSpPr>
              <p:nvPr/>
            </p:nvSpPr>
            <p:spPr bwMode="auto">
              <a:xfrm>
                <a:off x="1029" y="3025"/>
                <a:ext cx="232" cy="11"/>
              </a:xfrm>
              <a:custGeom>
                <a:avLst/>
                <a:gdLst>
                  <a:gd name="T0" fmla="*/ 0 w 232"/>
                  <a:gd name="T1" fmla="*/ 10 h 11"/>
                  <a:gd name="T2" fmla="*/ 1 w 232"/>
                  <a:gd name="T3" fmla="*/ 11 h 11"/>
                  <a:gd name="T4" fmla="*/ 232 w 232"/>
                  <a:gd name="T5" fmla="*/ 11 h 11"/>
                  <a:gd name="T6" fmla="*/ 232 w 232"/>
                  <a:gd name="T7" fmla="*/ 0 h 11"/>
                  <a:gd name="T8" fmla="*/ 1 w 232"/>
                  <a:gd name="T9" fmla="*/ 0 h 11"/>
                  <a:gd name="T10" fmla="*/ 3 w 232"/>
                  <a:gd name="T11" fmla="*/ 1 h 11"/>
                  <a:gd name="T12" fmla="*/ 0 w 232"/>
                  <a:gd name="T13" fmla="*/ 10 h 11"/>
                  <a:gd name="T14" fmla="*/ 1 w 232"/>
                  <a:gd name="T15" fmla="*/ 11 h 11"/>
                  <a:gd name="T16" fmla="*/ 1 w 232"/>
                  <a:gd name="T17" fmla="*/ 11 h 11"/>
                  <a:gd name="T18" fmla="*/ 0 w 232"/>
                  <a:gd name="T19" fmla="*/ 1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2"/>
                  <a:gd name="T31" fmla="*/ 0 h 11"/>
                  <a:gd name="T32" fmla="*/ 232 w 232"/>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2" h="11">
                    <a:moveTo>
                      <a:pt x="0" y="10"/>
                    </a:moveTo>
                    <a:lnTo>
                      <a:pt x="1" y="11"/>
                    </a:lnTo>
                    <a:lnTo>
                      <a:pt x="232" y="11"/>
                    </a:lnTo>
                    <a:lnTo>
                      <a:pt x="232" y="0"/>
                    </a:lnTo>
                    <a:lnTo>
                      <a:pt x="1" y="0"/>
                    </a:lnTo>
                    <a:lnTo>
                      <a:pt x="3" y="1"/>
                    </a:lnTo>
                    <a:lnTo>
                      <a:pt x="0" y="10"/>
                    </a:lnTo>
                    <a:lnTo>
                      <a:pt x="1" y="11"/>
                    </a:lnTo>
                    <a:lnTo>
                      <a:pt x="0" y="10"/>
                    </a:lnTo>
                    <a:close/>
                  </a:path>
                </a:pathLst>
              </a:custGeom>
              <a:solidFill>
                <a:srgbClr val="000000"/>
              </a:solidFill>
              <a:ln w="9525">
                <a:solidFill>
                  <a:srgbClr val="0066FF"/>
                </a:solidFill>
                <a:round/>
                <a:headEnd/>
                <a:tailEnd/>
              </a:ln>
            </p:spPr>
            <p:txBody>
              <a:bodyPr/>
              <a:lstStyle/>
              <a:p>
                <a:endParaRPr lang="en-US" dirty="0"/>
              </a:p>
            </p:txBody>
          </p:sp>
          <p:sp>
            <p:nvSpPr>
              <p:cNvPr id="18882" name="Freeform 87"/>
              <p:cNvSpPr>
                <a:spLocks/>
              </p:cNvSpPr>
              <p:nvPr/>
            </p:nvSpPr>
            <p:spPr bwMode="auto">
              <a:xfrm>
                <a:off x="757" y="2925"/>
                <a:ext cx="275" cy="110"/>
              </a:xfrm>
              <a:custGeom>
                <a:avLst/>
                <a:gdLst>
                  <a:gd name="T0" fmla="*/ 0 w 275"/>
                  <a:gd name="T1" fmla="*/ 4 h 110"/>
                  <a:gd name="T2" fmla="*/ 5 w 275"/>
                  <a:gd name="T3" fmla="*/ 9 h 110"/>
                  <a:gd name="T4" fmla="*/ 272 w 275"/>
                  <a:gd name="T5" fmla="*/ 110 h 110"/>
                  <a:gd name="T6" fmla="*/ 275 w 275"/>
                  <a:gd name="T7" fmla="*/ 101 h 110"/>
                  <a:gd name="T8" fmla="*/ 7 w 275"/>
                  <a:gd name="T9" fmla="*/ 0 h 110"/>
                  <a:gd name="T10" fmla="*/ 12 w 275"/>
                  <a:gd name="T11" fmla="*/ 4 h 110"/>
                  <a:gd name="T12" fmla="*/ 0 w 275"/>
                  <a:gd name="T13" fmla="*/ 4 h 110"/>
                  <a:gd name="T14" fmla="*/ 0 w 275"/>
                  <a:gd name="T15" fmla="*/ 8 h 110"/>
                  <a:gd name="T16" fmla="*/ 5 w 275"/>
                  <a:gd name="T17" fmla="*/ 9 h 110"/>
                  <a:gd name="T18" fmla="*/ 0 w 275"/>
                  <a:gd name="T19" fmla="*/ 4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5"/>
                  <a:gd name="T31" fmla="*/ 0 h 110"/>
                  <a:gd name="T32" fmla="*/ 275 w 275"/>
                  <a:gd name="T33" fmla="*/ 110 h 1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5" h="110">
                    <a:moveTo>
                      <a:pt x="0" y="4"/>
                    </a:moveTo>
                    <a:lnTo>
                      <a:pt x="5" y="9"/>
                    </a:lnTo>
                    <a:lnTo>
                      <a:pt x="272" y="110"/>
                    </a:lnTo>
                    <a:lnTo>
                      <a:pt x="275" y="101"/>
                    </a:lnTo>
                    <a:lnTo>
                      <a:pt x="7" y="0"/>
                    </a:lnTo>
                    <a:lnTo>
                      <a:pt x="12" y="4"/>
                    </a:lnTo>
                    <a:lnTo>
                      <a:pt x="0" y="4"/>
                    </a:lnTo>
                    <a:lnTo>
                      <a:pt x="0" y="8"/>
                    </a:lnTo>
                    <a:lnTo>
                      <a:pt x="5" y="9"/>
                    </a:lnTo>
                    <a:lnTo>
                      <a:pt x="0" y="4"/>
                    </a:lnTo>
                    <a:close/>
                  </a:path>
                </a:pathLst>
              </a:custGeom>
              <a:solidFill>
                <a:srgbClr val="000000"/>
              </a:solidFill>
              <a:ln w="9525">
                <a:solidFill>
                  <a:srgbClr val="0066FF"/>
                </a:solidFill>
                <a:round/>
                <a:headEnd/>
                <a:tailEnd/>
              </a:ln>
            </p:spPr>
            <p:txBody>
              <a:bodyPr/>
              <a:lstStyle/>
              <a:p>
                <a:endParaRPr lang="en-US" dirty="0"/>
              </a:p>
            </p:txBody>
          </p:sp>
          <p:sp>
            <p:nvSpPr>
              <p:cNvPr id="18883" name="Freeform 88"/>
              <p:cNvSpPr>
                <a:spLocks/>
              </p:cNvSpPr>
              <p:nvPr/>
            </p:nvSpPr>
            <p:spPr bwMode="auto">
              <a:xfrm>
                <a:off x="757" y="2632"/>
                <a:ext cx="12" cy="297"/>
              </a:xfrm>
              <a:custGeom>
                <a:avLst/>
                <a:gdLst>
                  <a:gd name="T0" fmla="*/ 3 w 12"/>
                  <a:gd name="T1" fmla="*/ 0 h 297"/>
                  <a:gd name="T2" fmla="*/ 0 w 12"/>
                  <a:gd name="T3" fmla="*/ 3 h 297"/>
                  <a:gd name="T4" fmla="*/ 0 w 12"/>
                  <a:gd name="T5" fmla="*/ 297 h 297"/>
                  <a:gd name="T6" fmla="*/ 12 w 12"/>
                  <a:gd name="T7" fmla="*/ 297 h 297"/>
                  <a:gd name="T8" fmla="*/ 12 w 12"/>
                  <a:gd name="T9" fmla="*/ 3 h 297"/>
                  <a:gd name="T10" fmla="*/ 10 w 12"/>
                  <a:gd name="T11" fmla="*/ 7 h 297"/>
                  <a:gd name="T12" fmla="*/ 3 w 12"/>
                  <a:gd name="T13" fmla="*/ 0 h 297"/>
                  <a:gd name="T14" fmla="*/ 0 w 12"/>
                  <a:gd name="T15" fmla="*/ 1 h 297"/>
                  <a:gd name="T16" fmla="*/ 0 w 12"/>
                  <a:gd name="T17" fmla="*/ 3 h 297"/>
                  <a:gd name="T18" fmla="*/ 3 w 12"/>
                  <a:gd name="T19" fmla="*/ 0 h 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
                  <a:gd name="T31" fmla="*/ 0 h 297"/>
                  <a:gd name="T32" fmla="*/ 12 w 12"/>
                  <a:gd name="T33" fmla="*/ 297 h 2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 h="297">
                    <a:moveTo>
                      <a:pt x="3" y="0"/>
                    </a:moveTo>
                    <a:lnTo>
                      <a:pt x="0" y="3"/>
                    </a:lnTo>
                    <a:lnTo>
                      <a:pt x="0" y="297"/>
                    </a:lnTo>
                    <a:lnTo>
                      <a:pt x="12" y="297"/>
                    </a:lnTo>
                    <a:lnTo>
                      <a:pt x="12" y="3"/>
                    </a:lnTo>
                    <a:lnTo>
                      <a:pt x="10" y="7"/>
                    </a:lnTo>
                    <a:lnTo>
                      <a:pt x="3" y="0"/>
                    </a:lnTo>
                    <a:lnTo>
                      <a:pt x="0" y="1"/>
                    </a:lnTo>
                    <a:lnTo>
                      <a:pt x="0" y="3"/>
                    </a:lnTo>
                    <a:lnTo>
                      <a:pt x="3" y="0"/>
                    </a:lnTo>
                    <a:close/>
                  </a:path>
                </a:pathLst>
              </a:custGeom>
              <a:solidFill>
                <a:srgbClr val="000000"/>
              </a:solidFill>
              <a:ln w="9525">
                <a:solidFill>
                  <a:srgbClr val="0066FF"/>
                </a:solidFill>
                <a:round/>
                <a:headEnd/>
                <a:tailEnd/>
              </a:ln>
            </p:spPr>
            <p:txBody>
              <a:bodyPr/>
              <a:lstStyle/>
              <a:p>
                <a:endParaRPr lang="en-US" dirty="0"/>
              </a:p>
            </p:txBody>
          </p:sp>
          <p:sp>
            <p:nvSpPr>
              <p:cNvPr id="18884" name="Freeform 89"/>
              <p:cNvSpPr>
                <a:spLocks/>
              </p:cNvSpPr>
              <p:nvPr/>
            </p:nvSpPr>
            <p:spPr bwMode="auto">
              <a:xfrm>
                <a:off x="760" y="2585"/>
                <a:ext cx="57" cy="54"/>
              </a:xfrm>
              <a:custGeom>
                <a:avLst/>
                <a:gdLst>
                  <a:gd name="T0" fmla="*/ 46 w 57"/>
                  <a:gd name="T1" fmla="*/ 7 h 54"/>
                  <a:gd name="T2" fmla="*/ 46 w 57"/>
                  <a:gd name="T3" fmla="*/ 0 h 54"/>
                  <a:gd name="T4" fmla="*/ 0 w 57"/>
                  <a:gd name="T5" fmla="*/ 47 h 54"/>
                  <a:gd name="T6" fmla="*/ 7 w 57"/>
                  <a:gd name="T7" fmla="*/ 54 h 54"/>
                  <a:gd name="T8" fmla="*/ 53 w 57"/>
                  <a:gd name="T9" fmla="*/ 7 h 54"/>
                  <a:gd name="T10" fmla="*/ 53 w 57"/>
                  <a:gd name="T11" fmla="*/ 0 h 54"/>
                  <a:gd name="T12" fmla="*/ 53 w 57"/>
                  <a:gd name="T13" fmla="*/ 7 h 54"/>
                  <a:gd name="T14" fmla="*/ 57 w 57"/>
                  <a:gd name="T15" fmla="*/ 3 h 54"/>
                  <a:gd name="T16" fmla="*/ 53 w 57"/>
                  <a:gd name="T17" fmla="*/ 0 h 54"/>
                  <a:gd name="T18" fmla="*/ 46 w 57"/>
                  <a:gd name="T19" fmla="*/ 7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7"/>
                  <a:gd name="T31" fmla="*/ 0 h 54"/>
                  <a:gd name="T32" fmla="*/ 57 w 57"/>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7" h="54">
                    <a:moveTo>
                      <a:pt x="46" y="7"/>
                    </a:moveTo>
                    <a:lnTo>
                      <a:pt x="46" y="0"/>
                    </a:lnTo>
                    <a:lnTo>
                      <a:pt x="0" y="47"/>
                    </a:lnTo>
                    <a:lnTo>
                      <a:pt x="7" y="54"/>
                    </a:lnTo>
                    <a:lnTo>
                      <a:pt x="53" y="7"/>
                    </a:lnTo>
                    <a:lnTo>
                      <a:pt x="53" y="0"/>
                    </a:lnTo>
                    <a:lnTo>
                      <a:pt x="53" y="7"/>
                    </a:lnTo>
                    <a:lnTo>
                      <a:pt x="57" y="3"/>
                    </a:lnTo>
                    <a:lnTo>
                      <a:pt x="53" y="0"/>
                    </a:lnTo>
                    <a:lnTo>
                      <a:pt x="46" y="7"/>
                    </a:lnTo>
                    <a:close/>
                  </a:path>
                </a:pathLst>
              </a:custGeom>
              <a:solidFill>
                <a:srgbClr val="000000"/>
              </a:solidFill>
              <a:ln w="9525">
                <a:solidFill>
                  <a:srgbClr val="0066FF"/>
                </a:solidFill>
                <a:round/>
                <a:headEnd/>
                <a:tailEnd/>
              </a:ln>
            </p:spPr>
            <p:txBody>
              <a:bodyPr/>
              <a:lstStyle/>
              <a:p>
                <a:endParaRPr lang="en-US" dirty="0"/>
              </a:p>
            </p:txBody>
          </p:sp>
          <p:sp>
            <p:nvSpPr>
              <p:cNvPr id="18885" name="Freeform 90"/>
              <p:cNvSpPr>
                <a:spLocks/>
              </p:cNvSpPr>
              <p:nvPr/>
            </p:nvSpPr>
            <p:spPr bwMode="auto">
              <a:xfrm>
                <a:off x="754" y="2536"/>
                <a:ext cx="59" cy="56"/>
              </a:xfrm>
              <a:custGeom>
                <a:avLst/>
                <a:gdLst>
                  <a:gd name="T0" fmla="*/ 0 w 59"/>
                  <a:gd name="T1" fmla="*/ 4 h 56"/>
                  <a:gd name="T2" fmla="*/ 2 w 59"/>
                  <a:gd name="T3" fmla="*/ 7 h 56"/>
                  <a:gd name="T4" fmla="*/ 52 w 59"/>
                  <a:gd name="T5" fmla="*/ 56 h 56"/>
                  <a:gd name="T6" fmla="*/ 59 w 59"/>
                  <a:gd name="T7" fmla="*/ 49 h 56"/>
                  <a:gd name="T8" fmla="*/ 9 w 59"/>
                  <a:gd name="T9" fmla="*/ 0 h 56"/>
                  <a:gd name="T10" fmla="*/ 12 w 59"/>
                  <a:gd name="T11" fmla="*/ 4 h 56"/>
                  <a:gd name="T12" fmla="*/ 0 w 59"/>
                  <a:gd name="T13" fmla="*/ 4 h 56"/>
                  <a:gd name="T14" fmla="*/ 1 w 59"/>
                  <a:gd name="T15" fmla="*/ 6 h 56"/>
                  <a:gd name="T16" fmla="*/ 2 w 59"/>
                  <a:gd name="T17" fmla="*/ 7 h 56"/>
                  <a:gd name="T18" fmla="*/ 0 w 59"/>
                  <a:gd name="T19" fmla="*/ 4 h 5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56"/>
                  <a:gd name="T32" fmla="*/ 59 w 59"/>
                  <a:gd name="T33" fmla="*/ 56 h 5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56">
                    <a:moveTo>
                      <a:pt x="0" y="4"/>
                    </a:moveTo>
                    <a:lnTo>
                      <a:pt x="2" y="7"/>
                    </a:lnTo>
                    <a:lnTo>
                      <a:pt x="52" y="56"/>
                    </a:lnTo>
                    <a:lnTo>
                      <a:pt x="59" y="49"/>
                    </a:lnTo>
                    <a:lnTo>
                      <a:pt x="9" y="0"/>
                    </a:lnTo>
                    <a:lnTo>
                      <a:pt x="12" y="4"/>
                    </a:lnTo>
                    <a:lnTo>
                      <a:pt x="0" y="4"/>
                    </a:lnTo>
                    <a:lnTo>
                      <a:pt x="1" y="6"/>
                    </a:lnTo>
                    <a:lnTo>
                      <a:pt x="2" y="7"/>
                    </a:lnTo>
                    <a:lnTo>
                      <a:pt x="0" y="4"/>
                    </a:lnTo>
                    <a:close/>
                  </a:path>
                </a:pathLst>
              </a:custGeom>
              <a:solidFill>
                <a:srgbClr val="000000"/>
              </a:solidFill>
              <a:ln w="9525">
                <a:solidFill>
                  <a:srgbClr val="0066FF"/>
                </a:solidFill>
                <a:round/>
                <a:headEnd/>
                <a:tailEnd/>
              </a:ln>
            </p:spPr>
            <p:txBody>
              <a:bodyPr/>
              <a:lstStyle/>
              <a:p>
                <a:endParaRPr lang="en-US" dirty="0"/>
              </a:p>
            </p:txBody>
          </p:sp>
          <p:sp>
            <p:nvSpPr>
              <p:cNvPr id="18886" name="Freeform 91"/>
              <p:cNvSpPr>
                <a:spLocks/>
              </p:cNvSpPr>
              <p:nvPr/>
            </p:nvSpPr>
            <p:spPr bwMode="auto">
              <a:xfrm>
                <a:off x="754" y="2498"/>
                <a:ext cx="12" cy="42"/>
              </a:xfrm>
              <a:custGeom>
                <a:avLst/>
                <a:gdLst>
                  <a:gd name="T0" fmla="*/ 6 w 12"/>
                  <a:gd name="T1" fmla="*/ 0 h 42"/>
                  <a:gd name="T2" fmla="*/ 0 w 12"/>
                  <a:gd name="T3" fmla="*/ 0 h 42"/>
                  <a:gd name="T4" fmla="*/ 0 w 12"/>
                  <a:gd name="T5" fmla="*/ 42 h 42"/>
                  <a:gd name="T6" fmla="*/ 12 w 12"/>
                  <a:gd name="T7" fmla="*/ 42 h 42"/>
                  <a:gd name="T8" fmla="*/ 12 w 12"/>
                  <a:gd name="T9" fmla="*/ 0 h 42"/>
                  <a:gd name="T10" fmla="*/ 6 w 12"/>
                  <a:gd name="T11" fmla="*/ 0 h 42"/>
                  <a:gd name="T12" fmla="*/ 0 60000 65536"/>
                  <a:gd name="T13" fmla="*/ 0 60000 65536"/>
                  <a:gd name="T14" fmla="*/ 0 60000 65536"/>
                  <a:gd name="T15" fmla="*/ 0 60000 65536"/>
                  <a:gd name="T16" fmla="*/ 0 60000 65536"/>
                  <a:gd name="T17" fmla="*/ 0 60000 65536"/>
                  <a:gd name="T18" fmla="*/ 0 w 12"/>
                  <a:gd name="T19" fmla="*/ 0 h 42"/>
                  <a:gd name="T20" fmla="*/ 12 w 12"/>
                  <a:gd name="T21" fmla="*/ 42 h 42"/>
                </a:gdLst>
                <a:ahLst/>
                <a:cxnLst>
                  <a:cxn ang="T12">
                    <a:pos x="T0" y="T1"/>
                  </a:cxn>
                  <a:cxn ang="T13">
                    <a:pos x="T2" y="T3"/>
                  </a:cxn>
                  <a:cxn ang="T14">
                    <a:pos x="T4" y="T5"/>
                  </a:cxn>
                  <a:cxn ang="T15">
                    <a:pos x="T6" y="T7"/>
                  </a:cxn>
                  <a:cxn ang="T16">
                    <a:pos x="T8" y="T9"/>
                  </a:cxn>
                  <a:cxn ang="T17">
                    <a:pos x="T10" y="T11"/>
                  </a:cxn>
                </a:cxnLst>
                <a:rect l="T18" t="T19" r="T20" b="T21"/>
                <a:pathLst>
                  <a:path w="12" h="42">
                    <a:moveTo>
                      <a:pt x="6" y="0"/>
                    </a:moveTo>
                    <a:lnTo>
                      <a:pt x="0" y="0"/>
                    </a:lnTo>
                    <a:lnTo>
                      <a:pt x="0" y="42"/>
                    </a:lnTo>
                    <a:lnTo>
                      <a:pt x="12" y="42"/>
                    </a:lnTo>
                    <a:lnTo>
                      <a:pt x="12" y="0"/>
                    </a:lnTo>
                    <a:lnTo>
                      <a:pt x="6" y="0"/>
                    </a:lnTo>
                    <a:close/>
                  </a:path>
                </a:pathLst>
              </a:custGeom>
              <a:solidFill>
                <a:srgbClr val="000000"/>
              </a:solidFill>
              <a:ln w="9525">
                <a:solidFill>
                  <a:srgbClr val="0066FF"/>
                </a:solidFill>
                <a:round/>
                <a:headEnd/>
                <a:tailEnd/>
              </a:ln>
            </p:spPr>
            <p:txBody>
              <a:bodyPr/>
              <a:lstStyle/>
              <a:p>
                <a:endParaRPr lang="en-US" dirty="0"/>
              </a:p>
            </p:txBody>
          </p:sp>
          <p:sp>
            <p:nvSpPr>
              <p:cNvPr id="18887" name="Freeform 92"/>
              <p:cNvSpPr>
                <a:spLocks/>
              </p:cNvSpPr>
              <p:nvPr/>
            </p:nvSpPr>
            <p:spPr bwMode="auto">
              <a:xfrm>
                <a:off x="798" y="2274"/>
                <a:ext cx="512" cy="715"/>
              </a:xfrm>
              <a:custGeom>
                <a:avLst/>
                <a:gdLst>
                  <a:gd name="T0" fmla="*/ 506 w 512"/>
                  <a:gd name="T1" fmla="*/ 0 h 715"/>
                  <a:gd name="T2" fmla="*/ 105 w 512"/>
                  <a:gd name="T3" fmla="*/ 0 h 715"/>
                  <a:gd name="T4" fmla="*/ 99 w 512"/>
                  <a:gd name="T5" fmla="*/ 0 h 715"/>
                  <a:gd name="T6" fmla="*/ 99 w 512"/>
                  <a:gd name="T7" fmla="*/ 6 h 715"/>
                  <a:gd name="T8" fmla="*/ 99 w 512"/>
                  <a:gd name="T9" fmla="*/ 93 h 715"/>
                  <a:gd name="T10" fmla="*/ 6 w 512"/>
                  <a:gd name="T11" fmla="*/ 91 h 715"/>
                  <a:gd name="T12" fmla="*/ 0 w 512"/>
                  <a:gd name="T13" fmla="*/ 90 h 715"/>
                  <a:gd name="T14" fmla="*/ 0 w 512"/>
                  <a:gd name="T15" fmla="*/ 95 h 715"/>
                  <a:gd name="T16" fmla="*/ 0 w 512"/>
                  <a:gd name="T17" fmla="*/ 177 h 715"/>
                  <a:gd name="T18" fmla="*/ 0 w 512"/>
                  <a:gd name="T19" fmla="*/ 220 h 715"/>
                  <a:gd name="T20" fmla="*/ 0 w 512"/>
                  <a:gd name="T21" fmla="*/ 222 h 715"/>
                  <a:gd name="T22" fmla="*/ 2 w 512"/>
                  <a:gd name="T23" fmla="*/ 224 h 715"/>
                  <a:gd name="T24" fmla="*/ 47 w 512"/>
                  <a:gd name="T25" fmla="*/ 267 h 715"/>
                  <a:gd name="T26" fmla="*/ 6 w 512"/>
                  <a:gd name="T27" fmla="*/ 311 h 715"/>
                  <a:gd name="T28" fmla="*/ 4 w 512"/>
                  <a:gd name="T29" fmla="*/ 312 h 715"/>
                  <a:gd name="T30" fmla="*/ 4 w 512"/>
                  <a:gd name="T31" fmla="*/ 314 h 715"/>
                  <a:gd name="T32" fmla="*/ 3 w 512"/>
                  <a:gd name="T33" fmla="*/ 609 h 715"/>
                  <a:gd name="T34" fmla="*/ 3 w 512"/>
                  <a:gd name="T35" fmla="*/ 613 h 715"/>
                  <a:gd name="T36" fmla="*/ 7 w 512"/>
                  <a:gd name="T37" fmla="*/ 614 h 715"/>
                  <a:gd name="T38" fmla="*/ 274 w 512"/>
                  <a:gd name="T39" fmla="*/ 715 h 715"/>
                  <a:gd name="T40" fmla="*/ 275 w 512"/>
                  <a:gd name="T41" fmla="*/ 715 h 715"/>
                  <a:gd name="T42" fmla="*/ 276 w 512"/>
                  <a:gd name="T43" fmla="*/ 715 h 715"/>
                  <a:gd name="T44" fmla="*/ 506 w 512"/>
                  <a:gd name="T45" fmla="*/ 715 h 715"/>
                  <a:gd name="T46" fmla="*/ 512 w 512"/>
                  <a:gd name="T47" fmla="*/ 715 h 715"/>
                  <a:gd name="T48" fmla="*/ 512 w 512"/>
                  <a:gd name="T49" fmla="*/ 710 h 715"/>
                  <a:gd name="T50" fmla="*/ 512 w 512"/>
                  <a:gd name="T51" fmla="*/ 6 h 715"/>
                  <a:gd name="T52" fmla="*/ 512 w 512"/>
                  <a:gd name="T53" fmla="*/ 0 h 715"/>
                  <a:gd name="T54" fmla="*/ 506 w 512"/>
                  <a:gd name="T55" fmla="*/ 0 h 71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12"/>
                  <a:gd name="T85" fmla="*/ 0 h 715"/>
                  <a:gd name="T86" fmla="*/ 512 w 512"/>
                  <a:gd name="T87" fmla="*/ 715 h 715"/>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12" h="715">
                    <a:moveTo>
                      <a:pt x="506" y="0"/>
                    </a:moveTo>
                    <a:lnTo>
                      <a:pt x="105" y="0"/>
                    </a:lnTo>
                    <a:lnTo>
                      <a:pt x="99" y="0"/>
                    </a:lnTo>
                    <a:lnTo>
                      <a:pt x="99" y="6"/>
                    </a:lnTo>
                    <a:lnTo>
                      <a:pt x="99" y="93"/>
                    </a:lnTo>
                    <a:lnTo>
                      <a:pt x="6" y="91"/>
                    </a:lnTo>
                    <a:lnTo>
                      <a:pt x="0" y="90"/>
                    </a:lnTo>
                    <a:lnTo>
                      <a:pt x="0" y="95"/>
                    </a:lnTo>
                    <a:lnTo>
                      <a:pt x="0" y="177"/>
                    </a:lnTo>
                    <a:lnTo>
                      <a:pt x="0" y="220"/>
                    </a:lnTo>
                    <a:lnTo>
                      <a:pt x="0" y="222"/>
                    </a:lnTo>
                    <a:lnTo>
                      <a:pt x="2" y="224"/>
                    </a:lnTo>
                    <a:lnTo>
                      <a:pt x="47" y="267"/>
                    </a:lnTo>
                    <a:lnTo>
                      <a:pt x="6" y="311"/>
                    </a:lnTo>
                    <a:lnTo>
                      <a:pt x="4" y="312"/>
                    </a:lnTo>
                    <a:lnTo>
                      <a:pt x="4" y="314"/>
                    </a:lnTo>
                    <a:lnTo>
                      <a:pt x="3" y="609"/>
                    </a:lnTo>
                    <a:lnTo>
                      <a:pt x="3" y="613"/>
                    </a:lnTo>
                    <a:lnTo>
                      <a:pt x="7" y="614"/>
                    </a:lnTo>
                    <a:lnTo>
                      <a:pt x="274" y="715"/>
                    </a:lnTo>
                    <a:lnTo>
                      <a:pt x="275" y="715"/>
                    </a:lnTo>
                    <a:lnTo>
                      <a:pt x="276" y="715"/>
                    </a:lnTo>
                    <a:lnTo>
                      <a:pt x="506" y="715"/>
                    </a:lnTo>
                    <a:lnTo>
                      <a:pt x="512" y="715"/>
                    </a:lnTo>
                    <a:lnTo>
                      <a:pt x="512" y="710"/>
                    </a:lnTo>
                    <a:lnTo>
                      <a:pt x="512" y="6"/>
                    </a:lnTo>
                    <a:lnTo>
                      <a:pt x="512" y="0"/>
                    </a:lnTo>
                    <a:lnTo>
                      <a:pt x="506" y="0"/>
                    </a:lnTo>
                    <a:close/>
                  </a:path>
                </a:pathLst>
              </a:custGeom>
              <a:solidFill>
                <a:srgbClr val="000000"/>
              </a:solidFill>
              <a:ln w="9525">
                <a:solidFill>
                  <a:srgbClr val="0066FF"/>
                </a:solidFill>
                <a:round/>
                <a:headEnd/>
                <a:tailEnd/>
              </a:ln>
            </p:spPr>
            <p:txBody>
              <a:bodyPr/>
              <a:lstStyle/>
              <a:p>
                <a:endParaRPr lang="en-US" dirty="0"/>
              </a:p>
            </p:txBody>
          </p:sp>
          <p:sp>
            <p:nvSpPr>
              <p:cNvPr id="18888" name="Freeform 93"/>
              <p:cNvSpPr>
                <a:spLocks/>
              </p:cNvSpPr>
              <p:nvPr/>
            </p:nvSpPr>
            <p:spPr bwMode="auto">
              <a:xfrm>
                <a:off x="809" y="2285"/>
                <a:ext cx="490" cy="694"/>
              </a:xfrm>
              <a:custGeom>
                <a:avLst/>
                <a:gdLst>
                  <a:gd name="T0" fmla="*/ 4 w 490"/>
                  <a:gd name="T1" fmla="*/ 594 h 694"/>
                  <a:gd name="T2" fmla="*/ 4 w 490"/>
                  <a:gd name="T3" fmla="*/ 306 h 694"/>
                  <a:gd name="T4" fmla="*/ 49 w 490"/>
                  <a:gd name="T5" fmla="*/ 261 h 694"/>
                  <a:gd name="T6" fmla="*/ 52 w 490"/>
                  <a:gd name="T7" fmla="*/ 256 h 694"/>
                  <a:gd name="T8" fmla="*/ 48 w 490"/>
                  <a:gd name="T9" fmla="*/ 253 h 694"/>
                  <a:gd name="T10" fmla="*/ 0 w 490"/>
                  <a:gd name="T11" fmla="*/ 206 h 694"/>
                  <a:gd name="T12" fmla="*/ 0 w 490"/>
                  <a:gd name="T13" fmla="*/ 166 h 694"/>
                  <a:gd name="T14" fmla="*/ 0 w 490"/>
                  <a:gd name="T15" fmla="*/ 90 h 694"/>
                  <a:gd name="T16" fmla="*/ 94 w 490"/>
                  <a:gd name="T17" fmla="*/ 94 h 694"/>
                  <a:gd name="T18" fmla="*/ 99 w 490"/>
                  <a:gd name="T19" fmla="*/ 94 h 694"/>
                  <a:gd name="T20" fmla="*/ 99 w 490"/>
                  <a:gd name="T21" fmla="*/ 88 h 694"/>
                  <a:gd name="T22" fmla="*/ 99 w 490"/>
                  <a:gd name="T23" fmla="*/ 0 h 694"/>
                  <a:gd name="T24" fmla="*/ 490 w 490"/>
                  <a:gd name="T25" fmla="*/ 0 h 694"/>
                  <a:gd name="T26" fmla="*/ 490 w 490"/>
                  <a:gd name="T27" fmla="*/ 694 h 694"/>
                  <a:gd name="T28" fmla="*/ 266 w 490"/>
                  <a:gd name="T29" fmla="*/ 694 h 694"/>
                  <a:gd name="T30" fmla="*/ 4 w 490"/>
                  <a:gd name="T31" fmla="*/ 594 h 69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90"/>
                  <a:gd name="T49" fmla="*/ 0 h 694"/>
                  <a:gd name="T50" fmla="*/ 490 w 490"/>
                  <a:gd name="T51" fmla="*/ 694 h 69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90" h="694">
                    <a:moveTo>
                      <a:pt x="4" y="594"/>
                    </a:moveTo>
                    <a:lnTo>
                      <a:pt x="4" y="306"/>
                    </a:lnTo>
                    <a:lnTo>
                      <a:pt x="49" y="261"/>
                    </a:lnTo>
                    <a:lnTo>
                      <a:pt x="52" y="256"/>
                    </a:lnTo>
                    <a:lnTo>
                      <a:pt x="48" y="253"/>
                    </a:lnTo>
                    <a:lnTo>
                      <a:pt x="0" y="206"/>
                    </a:lnTo>
                    <a:lnTo>
                      <a:pt x="0" y="166"/>
                    </a:lnTo>
                    <a:lnTo>
                      <a:pt x="0" y="90"/>
                    </a:lnTo>
                    <a:lnTo>
                      <a:pt x="94" y="94"/>
                    </a:lnTo>
                    <a:lnTo>
                      <a:pt x="99" y="94"/>
                    </a:lnTo>
                    <a:lnTo>
                      <a:pt x="99" y="88"/>
                    </a:lnTo>
                    <a:lnTo>
                      <a:pt x="99" y="0"/>
                    </a:lnTo>
                    <a:lnTo>
                      <a:pt x="490" y="0"/>
                    </a:lnTo>
                    <a:lnTo>
                      <a:pt x="490" y="694"/>
                    </a:lnTo>
                    <a:lnTo>
                      <a:pt x="266" y="694"/>
                    </a:lnTo>
                    <a:lnTo>
                      <a:pt x="4" y="594"/>
                    </a:lnTo>
                    <a:close/>
                  </a:path>
                </a:pathLst>
              </a:custGeom>
              <a:solidFill>
                <a:srgbClr val="FFFFFF"/>
              </a:solidFill>
              <a:ln w="9525">
                <a:solidFill>
                  <a:srgbClr val="0066FF"/>
                </a:solidFill>
                <a:round/>
                <a:headEnd/>
                <a:tailEnd/>
              </a:ln>
            </p:spPr>
            <p:txBody>
              <a:bodyPr/>
              <a:lstStyle/>
              <a:p>
                <a:endParaRPr lang="en-US" dirty="0"/>
              </a:p>
            </p:txBody>
          </p:sp>
          <p:sp>
            <p:nvSpPr>
              <p:cNvPr id="18889" name="Freeform 94"/>
              <p:cNvSpPr>
                <a:spLocks noEditPoints="1"/>
              </p:cNvSpPr>
              <p:nvPr/>
            </p:nvSpPr>
            <p:spPr bwMode="auto">
              <a:xfrm>
                <a:off x="949" y="2612"/>
                <a:ext cx="42" cy="50"/>
              </a:xfrm>
              <a:custGeom>
                <a:avLst/>
                <a:gdLst>
                  <a:gd name="T0" fmla="*/ 7 w 42"/>
                  <a:gd name="T1" fmla="*/ 50 h 50"/>
                  <a:gd name="T2" fmla="*/ 0 w 42"/>
                  <a:gd name="T3" fmla="*/ 50 h 50"/>
                  <a:gd name="T4" fmla="*/ 18 w 42"/>
                  <a:gd name="T5" fmla="*/ 0 h 50"/>
                  <a:gd name="T6" fmla="*/ 25 w 42"/>
                  <a:gd name="T7" fmla="*/ 0 h 50"/>
                  <a:gd name="T8" fmla="*/ 42 w 42"/>
                  <a:gd name="T9" fmla="*/ 50 h 50"/>
                  <a:gd name="T10" fmla="*/ 35 w 42"/>
                  <a:gd name="T11" fmla="*/ 50 h 50"/>
                  <a:gd name="T12" fmla="*/ 31 w 42"/>
                  <a:gd name="T13" fmla="*/ 35 h 50"/>
                  <a:gd name="T14" fmla="*/ 12 w 42"/>
                  <a:gd name="T15" fmla="*/ 35 h 50"/>
                  <a:gd name="T16" fmla="*/ 7 w 42"/>
                  <a:gd name="T17" fmla="*/ 50 h 50"/>
                  <a:gd name="T18" fmla="*/ 13 w 42"/>
                  <a:gd name="T19" fmla="*/ 30 h 50"/>
                  <a:gd name="T20" fmla="*/ 28 w 42"/>
                  <a:gd name="T21" fmla="*/ 30 h 50"/>
                  <a:gd name="T22" fmla="*/ 22 w 42"/>
                  <a:gd name="T23" fmla="*/ 8 h 50"/>
                  <a:gd name="T24" fmla="*/ 13 w 42"/>
                  <a:gd name="T25" fmla="*/ 3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50"/>
                  <a:gd name="T41" fmla="*/ 42 w 42"/>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50">
                    <a:moveTo>
                      <a:pt x="7" y="50"/>
                    </a:moveTo>
                    <a:lnTo>
                      <a:pt x="0" y="50"/>
                    </a:lnTo>
                    <a:lnTo>
                      <a:pt x="18" y="0"/>
                    </a:lnTo>
                    <a:lnTo>
                      <a:pt x="25" y="0"/>
                    </a:lnTo>
                    <a:lnTo>
                      <a:pt x="42" y="50"/>
                    </a:lnTo>
                    <a:lnTo>
                      <a:pt x="35" y="50"/>
                    </a:lnTo>
                    <a:lnTo>
                      <a:pt x="31" y="35"/>
                    </a:lnTo>
                    <a:lnTo>
                      <a:pt x="12" y="35"/>
                    </a:lnTo>
                    <a:lnTo>
                      <a:pt x="7" y="50"/>
                    </a:lnTo>
                    <a:close/>
                    <a:moveTo>
                      <a:pt x="13" y="30"/>
                    </a:moveTo>
                    <a:lnTo>
                      <a:pt x="28" y="30"/>
                    </a:lnTo>
                    <a:lnTo>
                      <a:pt x="22" y="8"/>
                    </a:lnTo>
                    <a:lnTo>
                      <a:pt x="13" y="30"/>
                    </a:lnTo>
                    <a:close/>
                  </a:path>
                </a:pathLst>
              </a:custGeom>
              <a:solidFill>
                <a:srgbClr val="000000"/>
              </a:solidFill>
              <a:ln w="9525">
                <a:solidFill>
                  <a:srgbClr val="0066FF"/>
                </a:solidFill>
                <a:round/>
                <a:headEnd/>
                <a:tailEnd/>
              </a:ln>
            </p:spPr>
            <p:txBody>
              <a:bodyPr/>
              <a:lstStyle/>
              <a:p>
                <a:endParaRPr lang="en-US" dirty="0"/>
              </a:p>
            </p:txBody>
          </p:sp>
          <p:sp>
            <p:nvSpPr>
              <p:cNvPr id="18890" name="Freeform 95"/>
              <p:cNvSpPr>
                <a:spLocks/>
              </p:cNvSpPr>
              <p:nvPr/>
            </p:nvSpPr>
            <p:spPr bwMode="auto">
              <a:xfrm>
                <a:off x="996" y="2625"/>
                <a:ext cx="17" cy="37"/>
              </a:xfrm>
              <a:custGeom>
                <a:avLst/>
                <a:gdLst>
                  <a:gd name="T0" fmla="*/ 0 w 17"/>
                  <a:gd name="T1" fmla="*/ 1 h 37"/>
                  <a:gd name="T2" fmla="*/ 6 w 17"/>
                  <a:gd name="T3" fmla="*/ 1 h 37"/>
                  <a:gd name="T4" fmla="*/ 6 w 17"/>
                  <a:gd name="T5" fmla="*/ 7 h 37"/>
                  <a:gd name="T6" fmla="*/ 6 w 17"/>
                  <a:gd name="T7" fmla="*/ 7 h 37"/>
                  <a:gd name="T8" fmla="*/ 8 w 17"/>
                  <a:gd name="T9" fmla="*/ 5 h 37"/>
                  <a:gd name="T10" fmla="*/ 10 w 17"/>
                  <a:gd name="T11" fmla="*/ 2 h 37"/>
                  <a:gd name="T12" fmla="*/ 11 w 17"/>
                  <a:gd name="T13" fmla="*/ 1 h 37"/>
                  <a:gd name="T14" fmla="*/ 14 w 17"/>
                  <a:gd name="T15" fmla="*/ 0 h 37"/>
                  <a:gd name="T16" fmla="*/ 17 w 17"/>
                  <a:gd name="T17" fmla="*/ 0 h 37"/>
                  <a:gd name="T18" fmla="*/ 17 w 17"/>
                  <a:gd name="T19" fmla="*/ 7 h 37"/>
                  <a:gd name="T20" fmla="*/ 16 w 17"/>
                  <a:gd name="T21" fmla="*/ 7 h 37"/>
                  <a:gd name="T22" fmla="*/ 14 w 17"/>
                  <a:gd name="T23" fmla="*/ 7 h 37"/>
                  <a:gd name="T24" fmla="*/ 13 w 17"/>
                  <a:gd name="T25" fmla="*/ 7 h 37"/>
                  <a:gd name="T26" fmla="*/ 11 w 17"/>
                  <a:gd name="T27" fmla="*/ 7 h 37"/>
                  <a:gd name="T28" fmla="*/ 9 w 17"/>
                  <a:gd name="T29" fmla="*/ 9 h 37"/>
                  <a:gd name="T30" fmla="*/ 7 w 17"/>
                  <a:gd name="T31" fmla="*/ 12 h 37"/>
                  <a:gd name="T32" fmla="*/ 6 w 17"/>
                  <a:gd name="T33" fmla="*/ 15 h 37"/>
                  <a:gd name="T34" fmla="*/ 6 w 17"/>
                  <a:gd name="T35" fmla="*/ 19 h 37"/>
                  <a:gd name="T36" fmla="*/ 6 w 17"/>
                  <a:gd name="T37" fmla="*/ 37 h 37"/>
                  <a:gd name="T38" fmla="*/ 0 w 17"/>
                  <a:gd name="T39" fmla="*/ 37 h 37"/>
                  <a:gd name="T40" fmla="*/ 0 w 17"/>
                  <a:gd name="T41" fmla="*/ 1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37"/>
                  <a:gd name="T65" fmla="*/ 17 w 17"/>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37">
                    <a:moveTo>
                      <a:pt x="0" y="1"/>
                    </a:moveTo>
                    <a:lnTo>
                      <a:pt x="6" y="1"/>
                    </a:lnTo>
                    <a:lnTo>
                      <a:pt x="6" y="7"/>
                    </a:lnTo>
                    <a:lnTo>
                      <a:pt x="8" y="5"/>
                    </a:lnTo>
                    <a:lnTo>
                      <a:pt x="10" y="2"/>
                    </a:lnTo>
                    <a:lnTo>
                      <a:pt x="11" y="1"/>
                    </a:lnTo>
                    <a:lnTo>
                      <a:pt x="14" y="0"/>
                    </a:lnTo>
                    <a:lnTo>
                      <a:pt x="17" y="0"/>
                    </a:lnTo>
                    <a:lnTo>
                      <a:pt x="17" y="7"/>
                    </a:lnTo>
                    <a:lnTo>
                      <a:pt x="16" y="7"/>
                    </a:lnTo>
                    <a:lnTo>
                      <a:pt x="14" y="7"/>
                    </a:lnTo>
                    <a:lnTo>
                      <a:pt x="13" y="7"/>
                    </a:lnTo>
                    <a:lnTo>
                      <a:pt x="11" y="7"/>
                    </a:lnTo>
                    <a:lnTo>
                      <a:pt x="9" y="9"/>
                    </a:lnTo>
                    <a:lnTo>
                      <a:pt x="7" y="12"/>
                    </a:lnTo>
                    <a:lnTo>
                      <a:pt x="6" y="15"/>
                    </a:lnTo>
                    <a:lnTo>
                      <a:pt x="6" y="19"/>
                    </a:lnTo>
                    <a:lnTo>
                      <a:pt x="6" y="37"/>
                    </a:lnTo>
                    <a:lnTo>
                      <a:pt x="0" y="37"/>
                    </a:lnTo>
                    <a:lnTo>
                      <a:pt x="0" y="1"/>
                    </a:lnTo>
                    <a:close/>
                  </a:path>
                </a:pathLst>
              </a:custGeom>
              <a:solidFill>
                <a:srgbClr val="000000"/>
              </a:solidFill>
              <a:ln w="9525">
                <a:solidFill>
                  <a:srgbClr val="0066FF"/>
                </a:solidFill>
                <a:round/>
                <a:headEnd/>
                <a:tailEnd/>
              </a:ln>
            </p:spPr>
            <p:txBody>
              <a:bodyPr/>
              <a:lstStyle/>
              <a:p>
                <a:endParaRPr lang="en-US" dirty="0"/>
              </a:p>
            </p:txBody>
          </p:sp>
          <p:sp>
            <p:nvSpPr>
              <p:cNvPr id="18891" name="Freeform 96"/>
              <p:cNvSpPr>
                <a:spLocks noEditPoints="1"/>
              </p:cNvSpPr>
              <p:nvPr/>
            </p:nvSpPr>
            <p:spPr bwMode="auto">
              <a:xfrm>
                <a:off x="1017" y="2612"/>
                <a:ext cx="5" cy="50"/>
              </a:xfrm>
              <a:custGeom>
                <a:avLst/>
                <a:gdLst>
                  <a:gd name="T0" fmla="*/ 5 w 5"/>
                  <a:gd name="T1" fmla="*/ 50 h 50"/>
                  <a:gd name="T2" fmla="*/ 0 w 5"/>
                  <a:gd name="T3" fmla="*/ 50 h 50"/>
                  <a:gd name="T4" fmla="*/ 0 w 5"/>
                  <a:gd name="T5" fmla="*/ 14 h 50"/>
                  <a:gd name="T6" fmla="*/ 5 w 5"/>
                  <a:gd name="T7" fmla="*/ 14 h 50"/>
                  <a:gd name="T8" fmla="*/ 5 w 5"/>
                  <a:gd name="T9" fmla="*/ 50 h 50"/>
                  <a:gd name="T10" fmla="*/ 5 w 5"/>
                  <a:gd name="T11" fmla="*/ 7 h 50"/>
                  <a:gd name="T12" fmla="*/ 0 w 5"/>
                  <a:gd name="T13" fmla="*/ 7 h 50"/>
                  <a:gd name="T14" fmla="*/ 0 w 5"/>
                  <a:gd name="T15" fmla="*/ 0 h 50"/>
                  <a:gd name="T16" fmla="*/ 5 w 5"/>
                  <a:gd name="T17" fmla="*/ 0 h 50"/>
                  <a:gd name="T18" fmla="*/ 5 w 5"/>
                  <a:gd name="T19" fmla="*/ 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0"/>
                  <a:gd name="T32" fmla="*/ 5 w 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0">
                    <a:moveTo>
                      <a:pt x="5" y="50"/>
                    </a:moveTo>
                    <a:lnTo>
                      <a:pt x="0" y="50"/>
                    </a:lnTo>
                    <a:lnTo>
                      <a:pt x="0" y="14"/>
                    </a:lnTo>
                    <a:lnTo>
                      <a:pt x="5" y="14"/>
                    </a:lnTo>
                    <a:lnTo>
                      <a:pt x="5" y="50"/>
                    </a:lnTo>
                    <a:close/>
                    <a:moveTo>
                      <a:pt x="5" y="7"/>
                    </a:moveTo>
                    <a:lnTo>
                      <a:pt x="0" y="7"/>
                    </a:lnTo>
                    <a:lnTo>
                      <a:pt x="0" y="0"/>
                    </a:lnTo>
                    <a:lnTo>
                      <a:pt x="5" y="0"/>
                    </a:lnTo>
                    <a:lnTo>
                      <a:pt x="5" y="7"/>
                    </a:lnTo>
                    <a:close/>
                  </a:path>
                </a:pathLst>
              </a:custGeom>
              <a:solidFill>
                <a:srgbClr val="000000"/>
              </a:solidFill>
              <a:ln w="9525">
                <a:solidFill>
                  <a:srgbClr val="0066FF"/>
                </a:solidFill>
                <a:round/>
                <a:headEnd/>
                <a:tailEnd/>
              </a:ln>
            </p:spPr>
            <p:txBody>
              <a:bodyPr/>
              <a:lstStyle/>
              <a:p>
                <a:endParaRPr lang="en-US" dirty="0"/>
              </a:p>
            </p:txBody>
          </p:sp>
          <p:sp>
            <p:nvSpPr>
              <p:cNvPr id="18892" name="Freeform 97"/>
              <p:cNvSpPr>
                <a:spLocks/>
              </p:cNvSpPr>
              <p:nvPr/>
            </p:nvSpPr>
            <p:spPr bwMode="auto">
              <a:xfrm>
                <a:off x="1028" y="2626"/>
                <a:ext cx="29" cy="36"/>
              </a:xfrm>
              <a:custGeom>
                <a:avLst/>
                <a:gdLst>
                  <a:gd name="T0" fmla="*/ 28 w 29"/>
                  <a:gd name="T1" fmla="*/ 6 h 36"/>
                  <a:gd name="T2" fmla="*/ 7 w 29"/>
                  <a:gd name="T3" fmla="*/ 30 h 36"/>
                  <a:gd name="T4" fmla="*/ 29 w 29"/>
                  <a:gd name="T5" fmla="*/ 30 h 36"/>
                  <a:gd name="T6" fmla="*/ 29 w 29"/>
                  <a:gd name="T7" fmla="*/ 36 h 36"/>
                  <a:gd name="T8" fmla="*/ 0 w 29"/>
                  <a:gd name="T9" fmla="*/ 36 h 36"/>
                  <a:gd name="T10" fmla="*/ 0 w 29"/>
                  <a:gd name="T11" fmla="*/ 31 h 36"/>
                  <a:gd name="T12" fmla="*/ 21 w 29"/>
                  <a:gd name="T13" fmla="*/ 6 h 36"/>
                  <a:gd name="T14" fmla="*/ 1 w 29"/>
                  <a:gd name="T15" fmla="*/ 6 h 36"/>
                  <a:gd name="T16" fmla="*/ 1 w 29"/>
                  <a:gd name="T17" fmla="*/ 0 h 36"/>
                  <a:gd name="T18" fmla="*/ 28 w 29"/>
                  <a:gd name="T19" fmla="*/ 0 h 36"/>
                  <a:gd name="T20" fmla="*/ 28 w 29"/>
                  <a:gd name="T21" fmla="*/ 6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36"/>
                  <a:gd name="T35" fmla="*/ 29 w 29"/>
                  <a:gd name="T36" fmla="*/ 36 h 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36">
                    <a:moveTo>
                      <a:pt x="28" y="6"/>
                    </a:moveTo>
                    <a:lnTo>
                      <a:pt x="7" y="30"/>
                    </a:lnTo>
                    <a:lnTo>
                      <a:pt x="29" y="30"/>
                    </a:lnTo>
                    <a:lnTo>
                      <a:pt x="29" y="36"/>
                    </a:lnTo>
                    <a:lnTo>
                      <a:pt x="0" y="36"/>
                    </a:lnTo>
                    <a:lnTo>
                      <a:pt x="0" y="31"/>
                    </a:lnTo>
                    <a:lnTo>
                      <a:pt x="21" y="6"/>
                    </a:lnTo>
                    <a:lnTo>
                      <a:pt x="1" y="6"/>
                    </a:lnTo>
                    <a:lnTo>
                      <a:pt x="1" y="0"/>
                    </a:lnTo>
                    <a:lnTo>
                      <a:pt x="28" y="0"/>
                    </a:lnTo>
                    <a:lnTo>
                      <a:pt x="28" y="6"/>
                    </a:lnTo>
                    <a:close/>
                  </a:path>
                </a:pathLst>
              </a:custGeom>
              <a:solidFill>
                <a:srgbClr val="000000"/>
              </a:solidFill>
              <a:ln w="9525">
                <a:solidFill>
                  <a:srgbClr val="0066FF"/>
                </a:solidFill>
                <a:round/>
                <a:headEnd/>
                <a:tailEnd/>
              </a:ln>
            </p:spPr>
            <p:txBody>
              <a:bodyPr/>
              <a:lstStyle/>
              <a:p>
                <a:endParaRPr lang="en-US" dirty="0"/>
              </a:p>
            </p:txBody>
          </p:sp>
          <p:sp>
            <p:nvSpPr>
              <p:cNvPr id="18893" name="Freeform 98"/>
              <p:cNvSpPr>
                <a:spLocks noEditPoints="1"/>
              </p:cNvSpPr>
              <p:nvPr/>
            </p:nvSpPr>
            <p:spPr bwMode="auto">
              <a:xfrm>
                <a:off x="1060" y="2625"/>
                <a:ext cx="33" cy="38"/>
              </a:xfrm>
              <a:custGeom>
                <a:avLst/>
                <a:gdLst>
                  <a:gd name="T0" fmla="*/ 16 w 33"/>
                  <a:gd name="T1" fmla="*/ 38 h 38"/>
                  <a:gd name="T2" fmla="*/ 11 w 33"/>
                  <a:gd name="T3" fmla="*/ 37 h 38"/>
                  <a:gd name="T4" fmla="*/ 6 w 33"/>
                  <a:gd name="T5" fmla="*/ 35 h 38"/>
                  <a:gd name="T6" fmla="*/ 1 w 33"/>
                  <a:gd name="T7" fmla="*/ 29 h 38"/>
                  <a:gd name="T8" fmla="*/ 0 w 33"/>
                  <a:gd name="T9" fmla="*/ 20 h 38"/>
                  <a:gd name="T10" fmla="*/ 1 w 33"/>
                  <a:gd name="T11" fmla="*/ 9 h 38"/>
                  <a:gd name="T12" fmla="*/ 6 w 33"/>
                  <a:gd name="T13" fmla="*/ 4 h 38"/>
                  <a:gd name="T14" fmla="*/ 11 w 33"/>
                  <a:gd name="T15" fmla="*/ 1 h 38"/>
                  <a:gd name="T16" fmla="*/ 16 w 33"/>
                  <a:gd name="T17" fmla="*/ 0 h 38"/>
                  <a:gd name="T18" fmla="*/ 22 w 33"/>
                  <a:gd name="T19" fmla="*/ 1 h 38"/>
                  <a:gd name="T20" fmla="*/ 27 w 33"/>
                  <a:gd name="T21" fmla="*/ 4 h 38"/>
                  <a:gd name="T22" fmla="*/ 31 w 33"/>
                  <a:gd name="T23" fmla="*/ 9 h 38"/>
                  <a:gd name="T24" fmla="*/ 33 w 33"/>
                  <a:gd name="T25" fmla="*/ 20 h 38"/>
                  <a:gd name="T26" fmla="*/ 31 w 33"/>
                  <a:gd name="T27" fmla="*/ 29 h 38"/>
                  <a:gd name="T28" fmla="*/ 27 w 33"/>
                  <a:gd name="T29" fmla="*/ 35 h 38"/>
                  <a:gd name="T30" fmla="*/ 22 w 33"/>
                  <a:gd name="T31" fmla="*/ 37 h 38"/>
                  <a:gd name="T32" fmla="*/ 16 w 33"/>
                  <a:gd name="T33" fmla="*/ 38 h 38"/>
                  <a:gd name="T34" fmla="*/ 16 w 33"/>
                  <a:gd name="T35" fmla="*/ 6 h 38"/>
                  <a:gd name="T36" fmla="*/ 12 w 33"/>
                  <a:gd name="T37" fmla="*/ 7 h 38"/>
                  <a:gd name="T38" fmla="*/ 8 w 33"/>
                  <a:gd name="T39" fmla="*/ 10 h 38"/>
                  <a:gd name="T40" fmla="*/ 7 w 33"/>
                  <a:gd name="T41" fmla="*/ 15 h 38"/>
                  <a:gd name="T42" fmla="*/ 6 w 33"/>
                  <a:gd name="T43" fmla="*/ 20 h 38"/>
                  <a:gd name="T44" fmla="*/ 7 w 33"/>
                  <a:gd name="T45" fmla="*/ 24 h 38"/>
                  <a:gd name="T46" fmla="*/ 8 w 33"/>
                  <a:gd name="T47" fmla="*/ 28 h 38"/>
                  <a:gd name="T48" fmla="*/ 12 w 33"/>
                  <a:gd name="T49" fmla="*/ 31 h 38"/>
                  <a:gd name="T50" fmla="*/ 16 w 33"/>
                  <a:gd name="T51" fmla="*/ 32 h 38"/>
                  <a:gd name="T52" fmla="*/ 21 w 33"/>
                  <a:gd name="T53" fmla="*/ 31 h 38"/>
                  <a:gd name="T54" fmla="*/ 25 w 33"/>
                  <a:gd name="T55" fmla="*/ 28 h 38"/>
                  <a:gd name="T56" fmla="*/ 26 w 33"/>
                  <a:gd name="T57" fmla="*/ 24 h 38"/>
                  <a:gd name="T58" fmla="*/ 27 w 33"/>
                  <a:gd name="T59" fmla="*/ 20 h 38"/>
                  <a:gd name="T60" fmla="*/ 26 w 33"/>
                  <a:gd name="T61" fmla="*/ 15 h 38"/>
                  <a:gd name="T62" fmla="*/ 25 w 33"/>
                  <a:gd name="T63" fmla="*/ 10 h 38"/>
                  <a:gd name="T64" fmla="*/ 21 w 33"/>
                  <a:gd name="T65" fmla="*/ 7 h 38"/>
                  <a:gd name="T66" fmla="*/ 16 w 33"/>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
                  <a:gd name="T103" fmla="*/ 0 h 38"/>
                  <a:gd name="T104" fmla="*/ 33 w 33"/>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 h="38">
                    <a:moveTo>
                      <a:pt x="16" y="38"/>
                    </a:moveTo>
                    <a:lnTo>
                      <a:pt x="11" y="37"/>
                    </a:lnTo>
                    <a:lnTo>
                      <a:pt x="6" y="35"/>
                    </a:lnTo>
                    <a:lnTo>
                      <a:pt x="1" y="29"/>
                    </a:lnTo>
                    <a:lnTo>
                      <a:pt x="0" y="20"/>
                    </a:lnTo>
                    <a:lnTo>
                      <a:pt x="1" y="9"/>
                    </a:lnTo>
                    <a:lnTo>
                      <a:pt x="6" y="4"/>
                    </a:lnTo>
                    <a:lnTo>
                      <a:pt x="11" y="1"/>
                    </a:lnTo>
                    <a:lnTo>
                      <a:pt x="16" y="0"/>
                    </a:lnTo>
                    <a:lnTo>
                      <a:pt x="22" y="1"/>
                    </a:lnTo>
                    <a:lnTo>
                      <a:pt x="27" y="4"/>
                    </a:lnTo>
                    <a:lnTo>
                      <a:pt x="31" y="9"/>
                    </a:lnTo>
                    <a:lnTo>
                      <a:pt x="33" y="20"/>
                    </a:lnTo>
                    <a:lnTo>
                      <a:pt x="31" y="29"/>
                    </a:lnTo>
                    <a:lnTo>
                      <a:pt x="27" y="35"/>
                    </a:lnTo>
                    <a:lnTo>
                      <a:pt x="22" y="37"/>
                    </a:lnTo>
                    <a:lnTo>
                      <a:pt x="16" y="38"/>
                    </a:lnTo>
                    <a:close/>
                    <a:moveTo>
                      <a:pt x="16" y="6"/>
                    </a:moveTo>
                    <a:lnTo>
                      <a:pt x="12" y="7"/>
                    </a:lnTo>
                    <a:lnTo>
                      <a:pt x="8" y="10"/>
                    </a:lnTo>
                    <a:lnTo>
                      <a:pt x="7" y="15"/>
                    </a:lnTo>
                    <a:lnTo>
                      <a:pt x="6" y="20"/>
                    </a:lnTo>
                    <a:lnTo>
                      <a:pt x="7" y="24"/>
                    </a:lnTo>
                    <a:lnTo>
                      <a:pt x="8" y="28"/>
                    </a:lnTo>
                    <a:lnTo>
                      <a:pt x="12" y="31"/>
                    </a:lnTo>
                    <a:lnTo>
                      <a:pt x="16" y="32"/>
                    </a:lnTo>
                    <a:lnTo>
                      <a:pt x="21" y="31"/>
                    </a:lnTo>
                    <a:lnTo>
                      <a:pt x="25" y="28"/>
                    </a:lnTo>
                    <a:lnTo>
                      <a:pt x="26" y="24"/>
                    </a:lnTo>
                    <a:lnTo>
                      <a:pt x="27" y="20"/>
                    </a:lnTo>
                    <a:lnTo>
                      <a:pt x="26" y="15"/>
                    </a:lnTo>
                    <a:lnTo>
                      <a:pt x="25" y="10"/>
                    </a:lnTo>
                    <a:lnTo>
                      <a:pt x="21" y="7"/>
                    </a:lnTo>
                    <a:lnTo>
                      <a:pt x="16" y="6"/>
                    </a:lnTo>
                    <a:close/>
                  </a:path>
                </a:pathLst>
              </a:custGeom>
              <a:solidFill>
                <a:srgbClr val="000000"/>
              </a:solidFill>
              <a:ln w="9525">
                <a:solidFill>
                  <a:srgbClr val="0066FF"/>
                </a:solidFill>
                <a:round/>
                <a:headEnd/>
                <a:tailEnd/>
              </a:ln>
            </p:spPr>
            <p:txBody>
              <a:bodyPr/>
              <a:lstStyle/>
              <a:p>
                <a:endParaRPr lang="en-US" dirty="0"/>
              </a:p>
            </p:txBody>
          </p:sp>
          <p:sp>
            <p:nvSpPr>
              <p:cNvPr id="18894" name="Freeform 99"/>
              <p:cNvSpPr>
                <a:spLocks/>
              </p:cNvSpPr>
              <p:nvPr/>
            </p:nvSpPr>
            <p:spPr bwMode="auto">
              <a:xfrm>
                <a:off x="1098" y="2625"/>
                <a:ext cx="29" cy="37"/>
              </a:xfrm>
              <a:custGeom>
                <a:avLst/>
                <a:gdLst>
                  <a:gd name="T0" fmla="*/ 6 w 29"/>
                  <a:gd name="T1" fmla="*/ 1 h 37"/>
                  <a:gd name="T2" fmla="*/ 6 w 29"/>
                  <a:gd name="T3" fmla="*/ 6 h 37"/>
                  <a:gd name="T4" fmla="*/ 6 w 29"/>
                  <a:gd name="T5" fmla="*/ 6 h 37"/>
                  <a:gd name="T6" fmla="*/ 7 w 29"/>
                  <a:gd name="T7" fmla="*/ 5 h 37"/>
                  <a:gd name="T8" fmla="*/ 8 w 29"/>
                  <a:gd name="T9" fmla="*/ 4 h 37"/>
                  <a:gd name="T10" fmla="*/ 10 w 29"/>
                  <a:gd name="T11" fmla="*/ 2 h 37"/>
                  <a:gd name="T12" fmla="*/ 11 w 29"/>
                  <a:gd name="T13" fmla="*/ 2 h 37"/>
                  <a:gd name="T14" fmla="*/ 12 w 29"/>
                  <a:gd name="T15" fmla="*/ 1 h 37"/>
                  <a:gd name="T16" fmla="*/ 14 w 29"/>
                  <a:gd name="T17" fmla="*/ 1 h 37"/>
                  <a:gd name="T18" fmla="*/ 15 w 29"/>
                  <a:gd name="T19" fmla="*/ 0 h 37"/>
                  <a:gd name="T20" fmla="*/ 18 w 29"/>
                  <a:gd name="T21" fmla="*/ 0 h 37"/>
                  <a:gd name="T22" fmla="*/ 19 w 29"/>
                  <a:gd name="T23" fmla="*/ 0 h 37"/>
                  <a:gd name="T24" fmla="*/ 21 w 29"/>
                  <a:gd name="T25" fmla="*/ 0 h 37"/>
                  <a:gd name="T26" fmla="*/ 22 w 29"/>
                  <a:gd name="T27" fmla="*/ 1 h 37"/>
                  <a:gd name="T28" fmla="*/ 23 w 29"/>
                  <a:gd name="T29" fmla="*/ 1 h 37"/>
                  <a:gd name="T30" fmla="*/ 25 w 29"/>
                  <a:gd name="T31" fmla="*/ 2 h 37"/>
                  <a:gd name="T32" fmla="*/ 27 w 29"/>
                  <a:gd name="T33" fmla="*/ 4 h 37"/>
                  <a:gd name="T34" fmla="*/ 28 w 29"/>
                  <a:gd name="T35" fmla="*/ 6 h 37"/>
                  <a:gd name="T36" fmla="*/ 29 w 29"/>
                  <a:gd name="T37" fmla="*/ 9 h 37"/>
                  <a:gd name="T38" fmla="*/ 29 w 29"/>
                  <a:gd name="T39" fmla="*/ 37 h 37"/>
                  <a:gd name="T40" fmla="*/ 23 w 29"/>
                  <a:gd name="T41" fmla="*/ 37 h 37"/>
                  <a:gd name="T42" fmla="*/ 23 w 29"/>
                  <a:gd name="T43" fmla="*/ 13 h 37"/>
                  <a:gd name="T44" fmla="*/ 22 w 29"/>
                  <a:gd name="T45" fmla="*/ 9 h 37"/>
                  <a:gd name="T46" fmla="*/ 21 w 29"/>
                  <a:gd name="T47" fmla="*/ 7 h 37"/>
                  <a:gd name="T48" fmla="*/ 19 w 29"/>
                  <a:gd name="T49" fmla="*/ 6 h 37"/>
                  <a:gd name="T50" fmla="*/ 16 w 29"/>
                  <a:gd name="T51" fmla="*/ 6 h 37"/>
                  <a:gd name="T52" fmla="*/ 13 w 29"/>
                  <a:gd name="T53" fmla="*/ 6 h 37"/>
                  <a:gd name="T54" fmla="*/ 10 w 29"/>
                  <a:gd name="T55" fmla="*/ 8 h 37"/>
                  <a:gd name="T56" fmla="*/ 7 w 29"/>
                  <a:gd name="T57" fmla="*/ 12 h 37"/>
                  <a:gd name="T58" fmla="*/ 6 w 29"/>
                  <a:gd name="T59" fmla="*/ 19 h 37"/>
                  <a:gd name="T60" fmla="*/ 6 w 29"/>
                  <a:gd name="T61" fmla="*/ 37 h 37"/>
                  <a:gd name="T62" fmla="*/ 0 w 29"/>
                  <a:gd name="T63" fmla="*/ 37 h 37"/>
                  <a:gd name="T64" fmla="*/ 0 w 29"/>
                  <a:gd name="T65" fmla="*/ 1 h 37"/>
                  <a:gd name="T66" fmla="*/ 6 w 29"/>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7"/>
                  <a:gd name="T104" fmla="*/ 29 w 29"/>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7">
                    <a:moveTo>
                      <a:pt x="6" y="1"/>
                    </a:moveTo>
                    <a:lnTo>
                      <a:pt x="6" y="6"/>
                    </a:lnTo>
                    <a:lnTo>
                      <a:pt x="7" y="5"/>
                    </a:lnTo>
                    <a:lnTo>
                      <a:pt x="8" y="4"/>
                    </a:lnTo>
                    <a:lnTo>
                      <a:pt x="10" y="2"/>
                    </a:lnTo>
                    <a:lnTo>
                      <a:pt x="11" y="2"/>
                    </a:lnTo>
                    <a:lnTo>
                      <a:pt x="12" y="1"/>
                    </a:lnTo>
                    <a:lnTo>
                      <a:pt x="14" y="1"/>
                    </a:lnTo>
                    <a:lnTo>
                      <a:pt x="15" y="0"/>
                    </a:lnTo>
                    <a:lnTo>
                      <a:pt x="18" y="0"/>
                    </a:lnTo>
                    <a:lnTo>
                      <a:pt x="19" y="0"/>
                    </a:lnTo>
                    <a:lnTo>
                      <a:pt x="21" y="0"/>
                    </a:lnTo>
                    <a:lnTo>
                      <a:pt x="22" y="1"/>
                    </a:lnTo>
                    <a:lnTo>
                      <a:pt x="23" y="1"/>
                    </a:lnTo>
                    <a:lnTo>
                      <a:pt x="25" y="2"/>
                    </a:lnTo>
                    <a:lnTo>
                      <a:pt x="27" y="4"/>
                    </a:lnTo>
                    <a:lnTo>
                      <a:pt x="28" y="6"/>
                    </a:lnTo>
                    <a:lnTo>
                      <a:pt x="29" y="9"/>
                    </a:lnTo>
                    <a:lnTo>
                      <a:pt x="29" y="37"/>
                    </a:lnTo>
                    <a:lnTo>
                      <a:pt x="23" y="37"/>
                    </a:lnTo>
                    <a:lnTo>
                      <a:pt x="23" y="13"/>
                    </a:lnTo>
                    <a:lnTo>
                      <a:pt x="22" y="9"/>
                    </a:lnTo>
                    <a:lnTo>
                      <a:pt x="21" y="7"/>
                    </a:lnTo>
                    <a:lnTo>
                      <a:pt x="19" y="6"/>
                    </a:lnTo>
                    <a:lnTo>
                      <a:pt x="16" y="6"/>
                    </a:lnTo>
                    <a:lnTo>
                      <a:pt x="13" y="6"/>
                    </a:lnTo>
                    <a:lnTo>
                      <a:pt x="10" y="8"/>
                    </a:lnTo>
                    <a:lnTo>
                      <a:pt x="7" y="12"/>
                    </a:lnTo>
                    <a:lnTo>
                      <a:pt x="6" y="19"/>
                    </a:lnTo>
                    <a:lnTo>
                      <a:pt x="6" y="37"/>
                    </a:lnTo>
                    <a:lnTo>
                      <a:pt x="0" y="37"/>
                    </a:lnTo>
                    <a:lnTo>
                      <a:pt x="0" y="1"/>
                    </a:lnTo>
                    <a:lnTo>
                      <a:pt x="6" y="1"/>
                    </a:lnTo>
                    <a:close/>
                  </a:path>
                </a:pathLst>
              </a:custGeom>
              <a:solidFill>
                <a:srgbClr val="000000"/>
              </a:solidFill>
              <a:ln w="9525">
                <a:solidFill>
                  <a:srgbClr val="0066FF"/>
                </a:solidFill>
                <a:round/>
                <a:headEnd/>
                <a:tailEnd/>
              </a:ln>
            </p:spPr>
            <p:txBody>
              <a:bodyPr/>
              <a:lstStyle/>
              <a:p>
                <a:endParaRPr lang="en-US" dirty="0"/>
              </a:p>
            </p:txBody>
          </p:sp>
          <p:sp>
            <p:nvSpPr>
              <p:cNvPr id="18895" name="Freeform 100"/>
              <p:cNvSpPr>
                <a:spLocks noEditPoints="1"/>
              </p:cNvSpPr>
              <p:nvPr/>
            </p:nvSpPr>
            <p:spPr bwMode="auto">
              <a:xfrm>
                <a:off x="1133" y="2625"/>
                <a:ext cx="33" cy="38"/>
              </a:xfrm>
              <a:custGeom>
                <a:avLst/>
                <a:gdLst>
                  <a:gd name="T0" fmla="*/ 29 w 33"/>
                  <a:gd name="T1" fmla="*/ 32 h 38"/>
                  <a:gd name="T2" fmla="*/ 31 w 33"/>
                  <a:gd name="T3" fmla="*/ 33 h 38"/>
                  <a:gd name="T4" fmla="*/ 32 w 33"/>
                  <a:gd name="T5" fmla="*/ 33 h 38"/>
                  <a:gd name="T6" fmla="*/ 32 w 33"/>
                  <a:gd name="T7" fmla="*/ 33 h 38"/>
                  <a:gd name="T8" fmla="*/ 33 w 33"/>
                  <a:gd name="T9" fmla="*/ 38 h 38"/>
                  <a:gd name="T10" fmla="*/ 31 w 33"/>
                  <a:gd name="T11" fmla="*/ 38 h 38"/>
                  <a:gd name="T12" fmla="*/ 29 w 33"/>
                  <a:gd name="T13" fmla="*/ 38 h 38"/>
                  <a:gd name="T14" fmla="*/ 25 w 33"/>
                  <a:gd name="T15" fmla="*/ 37 h 38"/>
                  <a:gd name="T16" fmla="*/ 23 w 33"/>
                  <a:gd name="T17" fmla="*/ 33 h 38"/>
                  <a:gd name="T18" fmla="*/ 18 w 33"/>
                  <a:gd name="T19" fmla="*/ 37 h 38"/>
                  <a:gd name="T20" fmla="*/ 13 w 33"/>
                  <a:gd name="T21" fmla="*/ 38 h 38"/>
                  <a:gd name="T22" fmla="*/ 3 w 33"/>
                  <a:gd name="T23" fmla="*/ 36 h 38"/>
                  <a:gd name="T24" fmla="*/ 0 w 33"/>
                  <a:gd name="T25" fmla="*/ 28 h 38"/>
                  <a:gd name="T26" fmla="*/ 2 w 33"/>
                  <a:gd name="T27" fmla="*/ 21 h 38"/>
                  <a:gd name="T28" fmla="*/ 7 w 33"/>
                  <a:gd name="T29" fmla="*/ 19 h 38"/>
                  <a:gd name="T30" fmla="*/ 15 w 33"/>
                  <a:gd name="T31" fmla="*/ 17 h 38"/>
                  <a:gd name="T32" fmla="*/ 21 w 33"/>
                  <a:gd name="T33" fmla="*/ 16 h 38"/>
                  <a:gd name="T34" fmla="*/ 22 w 33"/>
                  <a:gd name="T35" fmla="*/ 15 h 38"/>
                  <a:gd name="T36" fmla="*/ 23 w 33"/>
                  <a:gd name="T37" fmla="*/ 14 h 38"/>
                  <a:gd name="T38" fmla="*/ 22 w 33"/>
                  <a:gd name="T39" fmla="*/ 8 h 38"/>
                  <a:gd name="T40" fmla="*/ 17 w 33"/>
                  <a:gd name="T41" fmla="*/ 6 h 38"/>
                  <a:gd name="T42" fmla="*/ 10 w 33"/>
                  <a:gd name="T43" fmla="*/ 7 h 38"/>
                  <a:gd name="T44" fmla="*/ 7 w 33"/>
                  <a:gd name="T45" fmla="*/ 10 h 38"/>
                  <a:gd name="T46" fmla="*/ 1 w 33"/>
                  <a:gd name="T47" fmla="*/ 12 h 38"/>
                  <a:gd name="T48" fmla="*/ 2 w 33"/>
                  <a:gd name="T49" fmla="*/ 7 h 38"/>
                  <a:gd name="T50" fmla="*/ 6 w 33"/>
                  <a:gd name="T51" fmla="*/ 4 h 38"/>
                  <a:gd name="T52" fmla="*/ 9 w 33"/>
                  <a:gd name="T53" fmla="*/ 1 h 38"/>
                  <a:gd name="T54" fmla="*/ 13 w 33"/>
                  <a:gd name="T55" fmla="*/ 0 h 38"/>
                  <a:gd name="T56" fmla="*/ 16 w 33"/>
                  <a:gd name="T57" fmla="*/ 0 h 38"/>
                  <a:gd name="T58" fmla="*/ 19 w 33"/>
                  <a:gd name="T59" fmla="*/ 0 h 38"/>
                  <a:gd name="T60" fmla="*/ 24 w 33"/>
                  <a:gd name="T61" fmla="*/ 2 h 38"/>
                  <a:gd name="T62" fmla="*/ 28 w 33"/>
                  <a:gd name="T63" fmla="*/ 6 h 38"/>
                  <a:gd name="T64" fmla="*/ 29 w 33"/>
                  <a:gd name="T65" fmla="*/ 31 h 38"/>
                  <a:gd name="T66" fmla="*/ 19 w 33"/>
                  <a:gd name="T67" fmla="*/ 21 h 38"/>
                  <a:gd name="T68" fmla="*/ 13 w 33"/>
                  <a:gd name="T69" fmla="*/ 22 h 38"/>
                  <a:gd name="T70" fmla="*/ 8 w 33"/>
                  <a:gd name="T71" fmla="*/ 23 h 38"/>
                  <a:gd name="T72" fmla="*/ 6 w 33"/>
                  <a:gd name="T73" fmla="*/ 27 h 38"/>
                  <a:gd name="T74" fmla="*/ 7 w 33"/>
                  <a:gd name="T75" fmla="*/ 30 h 38"/>
                  <a:gd name="T76" fmla="*/ 9 w 33"/>
                  <a:gd name="T77" fmla="*/ 33 h 38"/>
                  <a:gd name="T78" fmla="*/ 17 w 33"/>
                  <a:gd name="T79" fmla="*/ 32 h 38"/>
                  <a:gd name="T80" fmla="*/ 22 w 33"/>
                  <a:gd name="T81" fmla="*/ 28 h 38"/>
                  <a:gd name="T82" fmla="*/ 23 w 33"/>
                  <a:gd name="T83" fmla="*/ 20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29" y="31"/>
                    </a:moveTo>
                    <a:lnTo>
                      <a:pt x="29" y="32"/>
                    </a:lnTo>
                    <a:lnTo>
                      <a:pt x="30" y="32"/>
                    </a:lnTo>
                    <a:lnTo>
                      <a:pt x="31" y="33"/>
                    </a:lnTo>
                    <a:lnTo>
                      <a:pt x="32" y="33"/>
                    </a:lnTo>
                    <a:lnTo>
                      <a:pt x="33" y="33"/>
                    </a:lnTo>
                    <a:lnTo>
                      <a:pt x="33" y="38"/>
                    </a:lnTo>
                    <a:lnTo>
                      <a:pt x="32" y="38"/>
                    </a:lnTo>
                    <a:lnTo>
                      <a:pt x="31" y="38"/>
                    </a:lnTo>
                    <a:lnTo>
                      <a:pt x="30" y="38"/>
                    </a:lnTo>
                    <a:lnTo>
                      <a:pt x="29" y="38"/>
                    </a:lnTo>
                    <a:lnTo>
                      <a:pt x="28" y="38"/>
                    </a:lnTo>
                    <a:lnTo>
                      <a:pt x="25" y="37"/>
                    </a:lnTo>
                    <a:lnTo>
                      <a:pt x="24" y="35"/>
                    </a:lnTo>
                    <a:lnTo>
                      <a:pt x="23" y="33"/>
                    </a:lnTo>
                    <a:lnTo>
                      <a:pt x="21" y="35"/>
                    </a:lnTo>
                    <a:lnTo>
                      <a:pt x="18" y="37"/>
                    </a:lnTo>
                    <a:lnTo>
                      <a:pt x="16" y="38"/>
                    </a:lnTo>
                    <a:lnTo>
                      <a:pt x="13" y="38"/>
                    </a:lnTo>
                    <a:lnTo>
                      <a:pt x="7" y="37"/>
                    </a:lnTo>
                    <a:lnTo>
                      <a:pt x="3" y="36"/>
                    </a:lnTo>
                    <a:lnTo>
                      <a:pt x="1" y="32"/>
                    </a:lnTo>
                    <a:lnTo>
                      <a:pt x="0" y="28"/>
                    </a:lnTo>
                    <a:lnTo>
                      <a:pt x="1" y="24"/>
                    </a:lnTo>
                    <a:lnTo>
                      <a:pt x="2" y="21"/>
                    </a:lnTo>
                    <a:lnTo>
                      <a:pt x="4" y="20"/>
                    </a:lnTo>
                    <a:lnTo>
                      <a:pt x="7" y="19"/>
                    </a:lnTo>
                    <a:lnTo>
                      <a:pt x="11" y="17"/>
                    </a:lnTo>
                    <a:lnTo>
                      <a:pt x="15" y="17"/>
                    </a:lnTo>
                    <a:lnTo>
                      <a:pt x="18" y="16"/>
                    </a:lnTo>
                    <a:lnTo>
                      <a:pt x="21" y="16"/>
                    </a:lnTo>
                    <a:lnTo>
                      <a:pt x="22" y="15"/>
                    </a:lnTo>
                    <a:lnTo>
                      <a:pt x="23" y="15"/>
                    </a:lnTo>
                    <a:lnTo>
                      <a:pt x="23" y="14"/>
                    </a:lnTo>
                    <a:lnTo>
                      <a:pt x="23" y="9"/>
                    </a:lnTo>
                    <a:lnTo>
                      <a:pt x="22" y="8"/>
                    </a:lnTo>
                    <a:lnTo>
                      <a:pt x="19" y="7"/>
                    </a:lnTo>
                    <a:lnTo>
                      <a:pt x="17" y="6"/>
                    </a:lnTo>
                    <a:lnTo>
                      <a:pt x="14" y="6"/>
                    </a:lnTo>
                    <a:lnTo>
                      <a:pt x="10" y="7"/>
                    </a:lnTo>
                    <a:lnTo>
                      <a:pt x="8" y="8"/>
                    </a:lnTo>
                    <a:lnTo>
                      <a:pt x="7" y="10"/>
                    </a:lnTo>
                    <a:lnTo>
                      <a:pt x="7" y="12"/>
                    </a:lnTo>
                    <a:lnTo>
                      <a:pt x="1" y="12"/>
                    </a:lnTo>
                    <a:lnTo>
                      <a:pt x="2" y="9"/>
                    </a:lnTo>
                    <a:lnTo>
                      <a:pt x="2" y="7"/>
                    </a:lnTo>
                    <a:lnTo>
                      <a:pt x="3" y="6"/>
                    </a:lnTo>
                    <a:lnTo>
                      <a:pt x="6" y="4"/>
                    </a:lnTo>
                    <a:lnTo>
                      <a:pt x="8" y="2"/>
                    </a:lnTo>
                    <a:lnTo>
                      <a:pt x="9" y="1"/>
                    </a:lnTo>
                    <a:lnTo>
                      <a:pt x="10" y="1"/>
                    </a:lnTo>
                    <a:lnTo>
                      <a:pt x="13" y="0"/>
                    </a:lnTo>
                    <a:lnTo>
                      <a:pt x="15" y="0"/>
                    </a:lnTo>
                    <a:lnTo>
                      <a:pt x="16" y="0"/>
                    </a:lnTo>
                    <a:lnTo>
                      <a:pt x="18" y="0"/>
                    </a:lnTo>
                    <a:lnTo>
                      <a:pt x="19" y="0"/>
                    </a:lnTo>
                    <a:lnTo>
                      <a:pt x="21" y="1"/>
                    </a:lnTo>
                    <a:lnTo>
                      <a:pt x="24" y="2"/>
                    </a:lnTo>
                    <a:lnTo>
                      <a:pt x="26" y="4"/>
                    </a:lnTo>
                    <a:lnTo>
                      <a:pt x="28" y="6"/>
                    </a:lnTo>
                    <a:lnTo>
                      <a:pt x="29" y="8"/>
                    </a:lnTo>
                    <a:lnTo>
                      <a:pt x="29" y="31"/>
                    </a:lnTo>
                    <a:close/>
                    <a:moveTo>
                      <a:pt x="23" y="20"/>
                    </a:moveTo>
                    <a:lnTo>
                      <a:pt x="19" y="21"/>
                    </a:lnTo>
                    <a:lnTo>
                      <a:pt x="16" y="21"/>
                    </a:lnTo>
                    <a:lnTo>
                      <a:pt x="13" y="22"/>
                    </a:lnTo>
                    <a:lnTo>
                      <a:pt x="9" y="23"/>
                    </a:lnTo>
                    <a:lnTo>
                      <a:pt x="8" y="23"/>
                    </a:lnTo>
                    <a:lnTo>
                      <a:pt x="7" y="24"/>
                    </a:lnTo>
                    <a:lnTo>
                      <a:pt x="6" y="27"/>
                    </a:lnTo>
                    <a:lnTo>
                      <a:pt x="6" y="28"/>
                    </a:lnTo>
                    <a:lnTo>
                      <a:pt x="7" y="30"/>
                    </a:lnTo>
                    <a:lnTo>
                      <a:pt x="8" y="32"/>
                    </a:lnTo>
                    <a:lnTo>
                      <a:pt x="9" y="33"/>
                    </a:lnTo>
                    <a:lnTo>
                      <a:pt x="11" y="33"/>
                    </a:lnTo>
                    <a:lnTo>
                      <a:pt x="17" y="32"/>
                    </a:lnTo>
                    <a:lnTo>
                      <a:pt x="21" y="30"/>
                    </a:lnTo>
                    <a:lnTo>
                      <a:pt x="22" y="28"/>
                    </a:lnTo>
                    <a:lnTo>
                      <a:pt x="23" y="27"/>
                    </a:lnTo>
                    <a:lnTo>
                      <a:pt x="23" y="20"/>
                    </a:lnTo>
                    <a:close/>
                  </a:path>
                </a:pathLst>
              </a:custGeom>
              <a:solidFill>
                <a:srgbClr val="000000"/>
              </a:solidFill>
              <a:ln w="9525">
                <a:solidFill>
                  <a:srgbClr val="0066FF"/>
                </a:solidFill>
                <a:round/>
                <a:headEnd/>
                <a:tailEnd/>
              </a:ln>
            </p:spPr>
            <p:txBody>
              <a:bodyPr/>
              <a:lstStyle/>
              <a:p>
                <a:endParaRPr lang="en-US" dirty="0"/>
              </a:p>
            </p:txBody>
          </p:sp>
          <p:sp>
            <p:nvSpPr>
              <p:cNvPr id="18896" name="Freeform 101"/>
              <p:cNvSpPr>
                <a:spLocks/>
              </p:cNvSpPr>
              <p:nvPr/>
            </p:nvSpPr>
            <p:spPr bwMode="auto">
              <a:xfrm>
                <a:off x="-96" y="1626"/>
                <a:ext cx="905" cy="1303"/>
              </a:xfrm>
              <a:custGeom>
                <a:avLst/>
                <a:gdLst>
                  <a:gd name="T0" fmla="*/ 859 w 905"/>
                  <a:gd name="T1" fmla="*/ 1303 h 1303"/>
                  <a:gd name="T2" fmla="*/ 568 w 905"/>
                  <a:gd name="T3" fmla="*/ 1303 h 1303"/>
                  <a:gd name="T4" fmla="*/ 568 w 905"/>
                  <a:gd name="T5" fmla="*/ 1254 h 1303"/>
                  <a:gd name="T6" fmla="*/ 325 w 905"/>
                  <a:gd name="T7" fmla="*/ 924 h 1303"/>
                  <a:gd name="T8" fmla="*/ 233 w 905"/>
                  <a:gd name="T9" fmla="*/ 924 h 1303"/>
                  <a:gd name="T10" fmla="*/ 130 w 905"/>
                  <a:gd name="T11" fmla="*/ 628 h 1303"/>
                  <a:gd name="T12" fmla="*/ 181 w 905"/>
                  <a:gd name="T13" fmla="*/ 569 h 1303"/>
                  <a:gd name="T14" fmla="*/ 89 w 905"/>
                  <a:gd name="T15" fmla="*/ 530 h 1303"/>
                  <a:gd name="T16" fmla="*/ 0 w 905"/>
                  <a:gd name="T17" fmla="*/ 285 h 1303"/>
                  <a:gd name="T18" fmla="*/ 23 w 905"/>
                  <a:gd name="T19" fmla="*/ 0 h 1303"/>
                  <a:gd name="T20" fmla="*/ 471 w 905"/>
                  <a:gd name="T21" fmla="*/ 0 h 1303"/>
                  <a:gd name="T22" fmla="*/ 471 w 905"/>
                  <a:gd name="T23" fmla="*/ 461 h 1303"/>
                  <a:gd name="T24" fmla="*/ 856 w 905"/>
                  <a:gd name="T25" fmla="*/ 872 h 1303"/>
                  <a:gd name="T26" fmla="*/ 856 w 905"/>
                  <a:gd name="T27" fmla="*/ 914 h 1303"/>
                  <a:gd name="T28" fmla="*/ 905 w 905"/>
                  <a:gd name="T29" fmla="*/ 962 h 1303"/>
                  <a:gd name="T30" fmla="*/ 859 w 905"/>
                  <a:gd name="T31" fmla="*/ 1009 h 1303"/>
                  <a:gd name="T32" fmla="*/ 859 w 905"/>
                  <a:gd name="T33" fmla="*/ 1303 h 13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05"/>
                  <a:gd name="T52" fmla="*/ 0 h 1303"/>
                  <a:gd name="T53" fmla="*/ 905 w 905"/>
                  <a:gd name="T54" fmla="*/ 1303 h 13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05" h="1303">
                    <a:moveTo>
                      <a:pt x="859" y="1303"/>
                    </a:moveTo>
                    <a:lnTo>
                      <a:pt x="568" y="1303"/>
                    </a:lnTo>
                    <a:lnTo>
                      <a:pt x="568" y="1254"/>
                    </a:lnTo>
                    <a:lnTo>
                      <a:pt x="325" y="924"/>
                    </a:lnTo>
                    <a:lnTo>
                      <a:pt x="233" y="924"/>
                    </a:lnTo>
                    <a:lnTo>
                      <a:pt x="130" y="628"/>
                    </a:lnTo>
                    <a:lnTo>
                      <a:pt x="181" y="569"/>
                    </a:lnTo>
                    <a:lnTo>
                      <a:pt x="89" y="530"/>
                    </a:lnTo>
                    <a:lnTo>
                      <a:pt x="0" y="285"/>
                    </a:lnTo>
                    <a:lnTo>
                      <a:pt x="23" y="0"/>
                    </a:lnTo>
                    <a:lnTo>
                      <a:pt x="471" y="0"/>
                    </a:lnTo>
                    <a:lnTo>
                      <a:pt x="471" y="461"/>
                    </a:lnTo>
                    <a:lnTo>
                      <a:pt x="856" y="872"/>
                    </a:lnTo>
                    <a:lnTo>
                      <a:pt x="856" y="914"/>
                    </a:lnTo>
                    <a:lnTo>
                      <a:pt x="905" y="962"/>
                    </a:lnTo>
                    <a:lnTo>
                      <a:pt x="859" y="1009"/>
                    </a:lnTo>
                    <a:lnTo>
                      <a:pt x="859" y="1303"/>
                    </a:lnTo>
                    <a:close/>
                  </a:path>
                </a:pathLst>
              </a:custGeom>
              <a:solidFill>
                <a:srgbClr val="000000"/>
              </a:solidFill>
              <a:ln w="9525">
                <a:solidFill>
                  <a:srgbClr val="0066FF"/>
                </a:solidFill>
                <a:round/>
                <a:headEnd/>
                <a:tailEnd/>
              </a:ln>
            </p:spPr>
            <p:txBody>
              <a:bodyPr/>
              <a:lstStyle/>
              <a:p>
                <a:endParaRPr lang="en-US" dirty="0"/>
              </a:p>
            </p:txBody>
          </p:sp>
          <p:sp>
            <p:nvSpPr>
              <p:cNvPr id="18897" name="Freeform 102"/>
              <p:cNvSpPr>
                <a:spLocks/>
              </p:cNvSpPr>
              <p:nvPr/>
            </p:nvSpPr>
            <p:spPr bwMode="auto">
              <a:xfrm>
                <a:off x="-58" y="1575"/>
                <a:ext cx="919" cy="1314"/>
              </a:xfrm>
              <a:custGeom>
                <a:avLst/>
                <a:gdLst>
                  <a:gd name="T0" fmla="*/ 919 w 919"/>
                  <a:gd name="T1" fmla="*/ 966 h 1314"/>
                  <a:gd name="T2" fmla="*/ 915 w 919"/>
                  <a:gd name="T3" fmla="*/ 963 h 1314"/>
                  <a:gd name="T4" fmla="*/ 867 w 919"/>
                  <a:gd name="T5" fmla="*/ 916 h 1314"/>
                  <a:gd name="T6" fmla="*/ 867 w 919"/>
                  <a:gd name="T7" fmla="*/ 876 h 1314"/>
                  <a:gd name="T8" fmla="*/ 867 w 919"/>
                  <a:gd name="T9" fmla="*/ 874 h 1314"/>
                  <a:gd name="T10" fmla="*/ 866 w 919"/>
                  <a:gd name="T11" fmla="*/ 873 h 1314"/>
                  <a:gd name="T12" fmla="*/ 483 w 919"/>
                  <a:gd name="T13" fmla="*/ 464 h 1314"/>
                  <a:gd name="T14" fmla="*/ 483 w 919"/>
                  <a:gd name="T15" fmla="*/ 5 h 1314"/>
                  <a:gd name="T16" fmla="*/ 483 w 919"/>
                  <a:gd name="T17" fmla="*/ 0 h 1314"/>
                  <a:gd name="T18" fmla="*/ 477 w 919"/>
                  <a:gd name="T19" fmla="*/ 0 h 1314"/>
                  <a:gd name="T20" fmla="*/ 29 w 919"/>
                  <a:gd name="T21" fmla="*/ 0 h 1314"/>
                  <a:gd name="T22" fmla="*/ 23 w 919"/>
                  <a:gd name="T23" fmla="*/ 0 h 1314"/>
                  <a:gd name="T24" fmla="*/ 23 w 919"/>
                  <a:gd name="T25" fmla="*/ 5 h 1314"/>
                  <a:gd name="T26" fmla="*/ 0 w 919"/>
                  <a:gd name="T27" fmla="*/ 289 h 1314"/>
                  <a:gd name="T28" fmla="*/ 0 w 919"/>
                  <a:gd name="T29" fmla="*/ 291 h 1314"/>
                  <a:gd name="T30" fmla="*/ 0 w 919"/>
                  <a:gd name="T31" fmla="*/ 292 h 1314"/>
                  <a:gd name="T32" fmla="*/ 90 w 919"/>
                  <a:gd name="T33" fmla="*/ 536 h 1314"/>
                  <a:gd name="T34" fmla="*/ 90 w 919"/>
                  <a:gd name="T35" fmla="*/ 539 h 1314"/>
                  <a:gd name="T36" fmla="*/ 92 w 919"/>
                  <a:gd name="T37" fmla="*/ 540 h 1314"/>
                  <a:gd name="T38" fmla="*/ 178 w 919"/>
                  <a:gd name="T39" fmla="*/ 575 h 1314"/>
                  <a:gd name="T40" fmla="*/ 131 w 919"/>
                  <a:gd name="T41" fmla="*/ 628 h 1314"/>
                  <a:gd name="T42" fmla="*/ 129 w 919"/>
                  <a:gd name="T43" fmla="*/ 632 h 1314"/>
                  <a:gd name="T44" fmla="*/ 130 w 919"/>
                  <a:gd name="T45" fmla="*/ 634 h 1314"/>
                  <a:gd name="T46" fmla="*/ 234 w 919"/>
                  <a:gd name="T47" fmla="*/ 930 h 1314"/>
                  <a:gd name="T48" fmla="*/ 235 w 919"/>
                  <a:gd name="T49" fmla="*/ 935 h 1314"/>
                  <a:gd name="T50" fmla="*/ 239 w 919"/>
                  <a:gd name="T51" fmla="*/ 935 h 1314"/>
                  <a:gd name="T52" fmla="*/ 328 w 919"/>
                  <a:gd name="T53" fmla="*/ 935 h 1314"/>
                  <a:gd name="T54" fmla="*/ 569 w 919"/>
                  <a:gd name="T55" fmla="*/ 1261 h 1314"/>
                  <a:gd name="T56" fmla="*/ 569 w 919"/>
                  <a:gd name="T57" fmla="*/ 1308 h 1314"/>
                  <a:gd name="T58" fmla="*/ 569 w 919"/>
                  <a:gd name="T59" fmla="*/ 1314 h 1314"/>
                  <a:gd name="T60" fmla="*/ 574 w 919"/>
                  <a:gd name="T61" fmla="*/ 1314 h 1314"/>
                  <a:gd name="T62" fmla="*/ 865 w 919"/>
                  <a:gd name="T63" fmla="*/ 1314 h 1314"/>
                  <a:gd name="T64" fmla="*/ 871 w 919"/>
                  <a:gd name="T65" fmla="*/ 1314 h 1314"/>
                  <a:gd name="T66" fmla="*/ 871 w 919"/>
                  <a:gd name="T67" fmla="*/ 1308 h 1314"/>
                  <a:gd name="T68" fmla="*/ 871 w 919"/>
                  <a:gd name="T69" fmla="*/ 1016 h 1314"/>
                  <a:gd name="T70" fmla="*/ 916 w 919"/>
                  <a:gd name="T71" fmla="*/ 971 h 1314"/>
                  <a:gd name="T72" fmla="*/ 919 w 919"/>
                  <a:gd name="T73" fmla="*/ 966 h 13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19"/>
                  <a:gd name="T112" fmla="*/ 0 h 1314"/>
                  <a:gd name="T113" fmla="*/ 919 w 919"/>
                  <a:gd name="T114" fmla="*/ 1314 h 13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19" h="1314">
                    <a:moveTo>
                      <a:pt x="919" y="966"/>
                    </a:moveTo>
                    <a:lnTo>
                      <a:pt x="915" y="963"/>
                    </a:lnTo>
                    <a:lnTo>
                      <a:pt x="867" y="916"/>
                    </a:lnTo>
                    <a:lnTo>
                      <a:pt x="867" y="876"/>
                    </a:lnTo>
                    <a:lnTo>
                      <a:pt x="867" y="874"/>
                    </a:lnTo>
                    <a:lnTo>
                      <a:pt x="866" y="873"/>
                    </a:lnTo>
                    <a:lnTo>
                      <a:pt x="483" y="464"/>
                    </a:lnTo>
                    <a:lnTo>
                      <a:pt x="483" y="5"/>
                    </a:lnTo>
                    <a:lnTo>
                      <a:pt x="483" y="0"/>
                    </a:lnTo>
                    <a:lnTo>
                      <a:pt x="477" y="0"/>
                    </a:lnTo>
                    <a:lnTo>
                      <a:pt x="29" y="0"/>
                    </a:lnTo>
                    <a:lnTo>
                      <a:pt x="23" y="0"/>
                    </a:lnTo>
                    <a:lnTo>
                      <a:pt x="23" y="5"/>
                    </a:lnTo>
                    <a:lnTo>
                      <a:pt x="0" y="289"/>
                    </a:lnTo>
                    <a:lnTo>
                      <a:pt x="0" y="291"/>
                    </a:lnTo>
                    <a:lnTo>
                      <a:pt x="0" y="292"/>
                    </a:lnTo>
                    <a:lnTo>
                      <a:pt x="90" y="536"/>
                    </a:lnTo>
                    <a:lnTo>
                      <a:pt x="90" y="539"/>
                    </a:lnTo>
                    <a:lnTo>
                      <a:pt x="92" y="540"/>
                    </a:lnTo>
                    <a:lnTo>
                      <a:pt x="178" y="575"/>
                    </a:lnTo>
                    <a:lnTo>
                      <a:pt x="131" y="628"/>
                    </a:lnTo>
                    <a:lnTo>
                      <a:pt x="129" y="632"/>
                    </a:lnTo>
                    <a:lnTo>
                      <a:pt x="130" y="634"/>
                    </a:lnTo>
                    <a:lnTo>
                      <a:pt x="234" y="930"/>
                    </a:lnTo>
                    <a:lnTo>
                      <a:pt x="235" y="935"/>
                    </a:lnTo>
                    <a:lnTo>
                      <a:pt x="239" y="935"/>
                    </a:lnTo>
                    <a:lnTo>
                      <a:pt x="328" y="935"/>
                    </a:lnTo>
                    <a:lnTo>
                      <a:pt x="569" y="1261"/>
                    </a:lnTo>
                    <a:lnTo>
                      <a:pt x="569" y="1308"/>
                    </a:lnTo>
                    <a:lnTo>
                      <a:pt x="569" y="1314"/>
                    </a:lnTo>
                    <a:lnTo>
                      <a:pt x="574" y="1314"/>
                    </a:lnTo>
                    <a:lnTo>
                      <a:pt x="865" y="1314"/>
                    </a:lnTo>
                    <a:lnTo>
                      <a:pt x="871" y="1314"/>
                    </a:lnTo>
                    <a:lnTo>
                      <a:pt x="871" y="1308"/>
                    </a:lnTo>
                    <a:lnTo>
                      <a:pt x="871" y="1016"/>
                    </a:lnTo>
                    <a:lnTo>
                      <a:pt x="916" y="971"/>
                    </a:lnTo>
                    <a:lnTo>
                      <a:pt x="919" y="966"/>
                    </a:lnTo>
                    <a:close/>
                  </a:path>
                </a:pathLst>
              </a:custGeom>
              <a:solidFill>
                <a:srgbClr val="000000"/>
              </a:solidFill>
              <a:ln w="9525">
                <a:solidFill>
                  <a:srgbClr val="0066FF"/>
                </a:solidFill>
                <a:round/>
                <a:headEnd/>
                <a:tailEnd/>
              </a:ln>
            </p:spPr>
            <p:txBody>
              <a:bodyPr/>
              <a:lstStyle/>
              <a:p>
                <a:endParaRPr lang="en-US" dirty="0"/>
              </a:p>
            </p:txBody>
          </p:sp>
          <p:sp>
            <p:nvSpPr>
              <p:cNvPr id="18898" name="Freeform 103"/>
              <p:cNvSpPr>
                <a:spLocks/>
              </p:cNvSpPr>
              <p:nvPr/>
            </p:nvSpPr>
            <p:spPr bwMode="auto">
              <a:xfrm>
                <a:off x="-46" y="1586"/>
                <a:ext cx="891" cy="1291"/>
              </a:xfrm>
              <a:custGeom>
                <a:avLst/>
                <a:gdLst>
                  <a:gd name="T0" fmla="*/ 323 w 891"/>
                  <a:gd name="T1" fmla="*/ 915 h 1291"/>
                  <a:gd name="T2" fmla="*/ 322 w 891"/>
                  <a:gd name="T3" fmla="*/ 912 h 1291"/>
                  <a:gd name="T4" fmla="*/ 319 w 891"/>
                  <a:gd name="T5" fmla="*/ 912 h 1291"/>
                  <a:gd name="T6" fmla="*/ 231 w 891"/>
                  <a:gd name="T7" fmla="*/ 912 h 1291"/>
                  <a:gd name="T8" fmla="*/ 130 w 891"/>
                  <a:gd name="T9" fmla="*/ 623 h 1291"/>
                  <a:gd name="T10" fmla="*/ 179 w 891"/>
                  <a:gd name="T11" fmla="*/ 567 h 1291"/>
                  <a:gd name="T12" fmla="*/ 185 w 891"/>
                  <a:gd name="T13" fmla="*/ 561 h 1291"/>
                  <a:gd name="T14" fmla="*/ 177 w 891"/>
                  <a:gd name="T15" fmla="*/ 558 h 1291"/>
                  <a:gd name="T16" fmla="*/ 87 w 891"/>
                  <a:gd name="T17" fmla="*/ 520 h 1291"/>
                  <a:gd name="T18" fmla="*/ 0 w 891"/>
                  <a:gd name="T19" fmla="*/ 278 h 1291"/>
                  <a:gd name="T20" fmla="*/ 22 w 891"/>
                  <a:gd name="T21" fmla="*/ 0 h 1291"/>
                  <a:gd name="T22" fmla="*/ 459 w 891"/>
                  <a:gd name="T23" fmla="*/ 0 h 1291"/>
                  <a:gd name="T24" fmla="*/ 459 w 891"/>
                  <a:gd name="T25" fmla="*/ 455 h 1291"/>
                  <a:gd name="T26" fmla="*/ 459 w 891"/>
                  <a:gd name="T27" fmla="*/ 457 h 1291"/>
                  <a:gd name="T28" fmla="*/ 461 w 891"/>
                  <a:gd name="T29" fmla="*/ 459 h 1291"/>
                  <a:gd name="T30" fmla="*/ 844 w 891"/>
                  <a:gd name="T31" fmla="*/ 867 h 1291"/>
                  <a:gd name="T32" fmla="*/ 844 w 891"/>
                  <a:gd name="T33" fmla="*/ 908 h 1291"/>
                  <a:gd name="T34" fmla="*/ 844 w 891"/>
                  <a:gd name="T35" fmla="*/ 910 h 1291"/>
                  <a:gd name="T36" fmla="*/ 846 w 891"/>
                  <a:gd name="T37" fmla="*/ 912 h 1291"/>
                  <a:gd name="T38" fmla="*/ 891 w 891"/>
                  <a:gd name="T39" fmla="*/ 955 h 1291"/>
                  <a:gd name="T40" fmla="*/ 850 w 891"/>
                  <a:gd name="T41" fmla="*/ 999 h 1291"/>
                  <a:gd name="T42" fmla="*/ 848 w 891"/>
                  <a:gd name="T43" fmla="*/ 1000 h 1291"/>
                  <a:gd name="T44" fmla="*/ 848 w 891"/>
                  <a:gd name="T45" fmla="*/ 1002 h 1291"/>
                  <a:gd name="T46" fmla="*/ 847 w 891"/>
                  <a:gd name="T47" fmla="*/ 1291 h 1291"/>
                  <a:gd name="T48" fmla="*/ 567 w 891"/>
                  <a:gd name="T49" fmla="*/ 1291 h 1291"/>
                  <a:gd name="T50" fmla="*/ 567 w 891"/>
                  <a:gd name="T51" fmla="*/ 1248 h 1291"/>
                  <a:gd name="T52" fmla="*/ 567 w 891"/>
                  <a:gd name="T53" fmla="*/ 1246 h 1291"/>
                  <a:gd name="T54" fmla="*/ 566 w 891"/>
                  <a:gd name="T55" fmla="*/ 1244 h 1291"/>
                  <a:gd name="T56" fmla="*/ 323 w 891"/>
                  <a:gd name="T57" fmla="*/ 915 h 12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91"/>
                  <a:gd name="T88" fmla="*/ 0 h 1291"/>
                  <a:gd name="T89" fmla="*/ 891 w 891"/>
                  <a:gd name="T90" fmla="*/ 1291 h 129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91" h="1291">
                    <a:moveTo>
                      <a:pt x="323" y="915"/>
                    </a:moveTo>
                    <a:lnTo>
                      <a:pt x="322" y="912"/>
                    </a:lnTo>
                    <a:lnTo>
                      <a:pt x="319" y="912"/>
                    </a:lnTo>
                    <a:lnTo>
                      <a:pt x="231" y="912"/>
                    </a:lnTo>
                    <a:lnTo>
                      <a:pt x="130" y="623"/>
                    </a:lnTo>
                    <a:lnTo>
                      <a:pt x="179" y="567"/>
                    </a:lnTo>
                    <a:lnTo>
                      <a:pt x="185" y="561"/>
                    </a:lnTo>
                    <a:lnTo>
                      <a:pt x="177" y="558"/>
                    </a:lnTo>
                    <a:lnTo>
                      <a:pt x="87" y="520"/>
                    </a:lnTo>
                    <a:lnTo>
                      <a:pt x="0" y="278"/>
                    </a:lnTo>
                    <a:lnTo>
                      <a:pt x="22" y="0"/>
                    </a:lnTo>
                    <a:lnTo>
                      <a:pt x="459" y="0"/>
                    </a:lnTo>
                    <a:lnTo>
                      <a:pt x="459" y="455"/>
                    </a:lnTo>
                    <a:lnTo>
                      <a:pt x="459" y="457"/>
                    </a:lnTo>
                    <a:lnTo>
                      <a:pt x="461" y="459"/>
                    </a:lnTo>
                    <a:lnTo>
                      <a:pt x="844" y="867"/>
                    </a:lnTo>
                    <a:lnTo>
                      <a:pt x="844" y="908"/>
                    </a:lnTo>
                    <a:lnTo>
                      <a:pt x="844" y="910"/>
                    </a:lnTo>
                    <a:lnTo>
                      <a:pt x="846" y="912"/>
                    </a:lnTo>
                    <a:lnTo>
                      <a:pt x="891" y="955"/>
                    </a:lnTo>
                    <a:lnTo>
                      <a:pt x="850" y="999"/>
                    </a:lnTo>
                    <a:lnTo>
                      <a:pt x="848" y="1000"/>
                    </a:lnTo>
                    <a:lnTo>
                      <a:pt x="848" y="1002"/>
                    </a:lnTo>
                    <a:lnTo>
                      <a:pt x="847" y="1291"/>
                    </a:lnTo>
                    <a:lnTo>
                      <a:pt x="567" y="1291"/>
                    </a:lnTo>
                    <a:lnTo>
                      <a:pt x="567" y="1248"/>
                    </a:lnTo>
                    <a:lnTo>
                      <a:pt x="567" y="1246"/>
                    </a:lnTo>
                    <a:lnTo>
                      <a:pt x="566" y="1244"/>
                    </a:lnTo>
                    <a:lnTo>
                      <a:pt x="323" y="915"/>
                    </a:lnTo>
                    <a:close/>
                  </a:path>
                </a:pathLst>
              </a:custGeom>
              <a:solidFill>
                <a:srgbClr val="FFFFFF"/>
              </a:solidFill>
              <a:ln w="9525">
                <a:solidFill>
                  <a:srgbClr val="0066FF"/>
                </a:solidFill>
                <a:round/>
                <a:headEnd/>
                <a:tailEnd/>
              </a:ln>
            </p:spPr>
            <p:txBody>
              <a:bodyPr/>
              <a:lstStyle/>
              <a:p>
                <a:endParaRPr lang="en-US" dirty="0"/>
              </a:p>
            </p:txBody>
          </p:sp>
          <p:sp>
            <p:nvSpPr>
              <p:cNvPr id="18899" name="Freeform 104"/>
              <p:cNvSpPr>
                <a:spLocks/>
              </p:cNvSpPr>
              <p:nvPr/>
            </p:nvSpPr>
            <p:spPr bwMode="auto">
              <a:xfrm>
                <a:off x="205" y="2218"/>
                <a:ext cx="42" cy="52"/>
              </a:xfrm>
              <a:custGeom>
                <a:avLst/>
                <a:gdLst>
                  <a:gd name="T0" fmla="*/ 35 w 42"/>
                  <a:gd name="T1" fmla="*/ 17 h 52"/>
                  <a:gd name="T2" fmla="*/ 33 w 42"/>
                  <a:gd name="T3" fmla="*/ 12 h 52"/>
                  <a:gd name="T4" fmla="*/ 31 w 42"/>
                  <a:gd name="T5" fmla="*/ 9 h 52"/>
                  <a:gd name="T6" fmla="*/ 26 w 42"/>
                  <a:gd name="T7" fmla="*/ 7 h 52"/>
                  <a:gd name="T8" fmla="*/ 22 w 42"/>
                  <a:gd name="T9" fmla="*/ 6 h 52"/>
                  <a:gd name="T10" fmla="*/ 19 w 42"/>
                  <a:gd name="T11" fmla="*/ 6 h 52"/>
                  <a:gd name="T12" fmla="*/ 16 w 42"/>
                  <a:gd name="T13" fmla="*/ 7 h 52"/>
                  <a:gd name="T14" fmla="*/ 14 w 42"/>
                  <a:gd name="T15" fmla="*/ 9 h 52"/>
                  <a:gd name="T16" fmla="*/ 11 w 42"/>
                  <a:gd name="T17" fmla="*/ 11 h 52"/>
                  <a:gd name="T18" fmla="*/ 10 w 42"/>
                  <a:gd name="T19" fmla="*/ 14 h 52"/>
                  <a:gd name="T20" fmla="*/ 8 w 42"/>
                  <a:gd name="T21" fmla="*/ 18 h 52"/>
                  <a:gd name="T22" fmla="*/ 7 w 42"/>
                  <a:gd name="T23" fmla="*/ 21 h 52"/>
                  <a:gd name="T24" fmla="*/ 7 w 42"/>
                  <a:gd name="T25" fmla="*/ 26 h 52"/>
                  <a:gd name="T26" fmla="*/ 7 w 42"/>
                  <a:gd name="T27" fmla="*/ 30 h 52"/>
                  <a:gd name="T28" fmla="*/ 8 w 42"/>
                  <a:gd name="T29" fmla="*/ 35 h 52"/>
                  <a:gd name="T30" fmla="*/ 10 w 42"/>
                  <a:gd name="T31" fmla="*/ 38 h 52"/>
                  <a:gd name="T32" fmla="*/ 11 w 42"/>
                  <a:gd name="T33" fmla="*/ 42 h 52"/>
                  <a:gd name="T34" fmla="*/ 14 w 42"/>
                  <a:gd name="T35" fmla="*/ 43 h 52"/>
                  <a:gd name="T36" fmla="*/ 16 w 42"/>
                  <a:gd name="T37" fmla="*/ 45 h 52"/>
                  <a:gd name="T38" fmla="*/ 19 w 42"/>
                  <a:gd name="T39" fmla="*/ 47 h 52"/>
                  <a:gd name="T40" fmla="*/ 22 w 42"/>
                  <a:gd name="T41" fmla="*/ 47 h 52"/>
                  <a:gd name="T42" fmla="*/ 27 w 42"/>
                  <a:gd name="T43" fmla="*/ 45 h 52"/>
                  <a:gd name="T44" fmla="*/ 31 w 42"/>
                  <a:gd name="T45" fmla="*/ 43 h 52"/>
                  <a:gd name="T46" fmla="*/ 34 w 42"/>
                  <a:gd name="T47" fmla="*/ 38 h 52"/>
                  <a:gd name="T48" fmla="*/ 37 w 42"/>
                  <a:gd name="T49" fmla="*/ 33 h 52"/>
                  <a:gd name="T50" fmla="*/ 42 w 42"/>
                  <a:gd name="T51" fmla="*/ 33 h 52"/>
                  <a:gd name="T52" fmla="*/ 40 w 42"/>
                  <a:gd name="T53" fmla="*/ 40 h 52"/>
                  <a:gd name="T54" fmla="*/ 35 w 42"/>
                  <a:gd name="T55" fmla="*/ 47 h 52"/>
                  <a:gd name="T56" fmla="*/ 30 w 42"/>
                  <a:gd name="T57" fmla="*/ 51 h 52"/>
                  <a:gd name="T58" fmla="*/ 22 w 42"/>
                  <a:gd name="T59" fmla="*/ 52 h 52"/>
                  <a:gd name="T60" fmla="*/ 17 w 42"/>
                  <a:gd name="T61" fmla="*/ 51 h 52"/>
                  <a:gd name="T62" fmla="*/ 14 w 42"/>
                  <a:gd name="T63" fmla="*/ 50 h 52"/>
                  <a:gd name="T64" fmla="*/ 10 w 42"/>
                  <a:gd name="T65" fmla="*/ 48 h 52"/>
                  <a:gd name="T66" fmla="*/ 8 w 42"/>
                  <a:gd name="T67" fmla="*/ 47 h 52"/>
                  <a:gd name="T68" fmla="*/ 4 w 42"/>
                  <a:gd name="T69" fmla="*/ 42 h 52"/>
                  <a:gd name="T70" fmla="*/ 2 w 42"/>
                  <a:gd name="T71" fmla="*/ 36 h 52"/>
                  <a:gd name="T72" fmla="*/ 0 w 42"/>
                  <a:gd name="T73" fmla="*/ 32 h 52"/>
                  <a:gd name="T74" fmla="*/ 0 w 42"/>
                  <a:gd name="T75" fmla="*/ 26 h 52"/>
                  <a:gd name="T76" fmla="*/ 1 w 42"/>
                  <a:gd name="T77" fmla="*/ 20 h 52"/>
                  <a:gd name="T78" fmla="*/ 2 w 42"/>
                  <a:gd name="T79" fmla="*/ 15 h 52"/>
                  <a:gd name="T80" fmla="*/ 4 w 42"/>
                  <a:gd name="T81" fmla="*/ 10 h 52"/>
                  <a:gd name="T82" fmla="*/ 8 w 42"/>
                  <a:gd name="T83" fmla="*/ 5 h 52"/>
                  <a:gd name="T84" fmla="*/ 10 w 42"/>
                  <a:gd name="T85" fmla="*/ 4 h 52"/>
                  <a:gd name="T86" fmla="*/ 14 w 42"/>
                  <a:gd name="T87" fmla="*/ 3 h 52"/>
                  <a:gd name="T88" fmla="*/ 17 w 42"/>
                  <a:gd name="T89" fmla="*/ 0 h 52"/>
                  <a:gd name="T90" fmla="*/ 22 w 42"/>
                  <a:gd name="T91" fmla="*/ 0 h 52"/>
                  <a:gd name="T92" fmla="*/ 29 w 42"/>
                  <a:gd name="T93" fmla="*/ 2 h 52"/>
                  <a:gd name="T94" fmla="*/ 34 w 42"/>
                  <a:gd name="T95" fmla="*/ 5 h 52"/>
                  <a:gd name="T96" fmla="*/ 39 w 42"/>
                  <a:gd name="T97" fmla="*/ 10 h 52"/>
                  <a:gd name="T98" fmla="*/ 41 w 42"/>
                  <a:gd name="T99" fmla="*/ 17 h 52"/>
                  <a:gd name="T100" fmla="*/ 35 w 42"/>
                  <a:gd name="T101" fmla="*/ 17 h 5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2"/>
                  <a:gd name="T154" fmla="*/ 0 h 52"/>
                  <a:gd name="T155" fmla="*/ 42 w 42"/>
                  <a:gd name="T156" fmla="*/ 52 h 5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2" h="52">
                    <a:moveTo>
                      <a:pt x="35" y="17"/>
                    </a:moveTo>
                    <a:lnTo>
                      <a:pt x="33" y="12"/>
                    </a:lnTo>
                    <a:lnTo>
                      <a:pt x="31" y="9"/>
                    </a:lnTo>
                    <a:lnTo>
                      <a:pt x="26" y="7"/>
                    </a:lnTo>
                    <a:lnTo>
                      <a:pt x="22" y="6"/>
                    </a:lnTo>
                    <a:lnTo>
                      <a:pt x="19" y="6"/>
                    </a:lnTo>
                    <a:lnTo>
                      <a:pt x="16" y="7"/>
                    </a:lnTo>
                    <a:lnTo>
                      <a:pt x="14" y="9"/>
                    </a:lnTo>
                    <a:lnTo>
                      <a:pt x="11" y="11"/>
                    </a:lnTo>
                    <a:lnTo>
                      <a:pt x="10" y="14"/>
                    </a:lnTo>
                    <a:lnTo>
                      <a:pt x="8" y="18"/>
                    </a:lnTo>
                    <a:lnTo>
                      <a:pt x="7" y="21"/>
                    </a:lnTo>
                    <a:lnTo>
                      <a:pt x="7" y="26"/>
                    </a:lnTo>
                    <a:lnTo>
                      <a:pt x="7" y="30"/>
                    </a:lnTo>
                    <a:lnTo>
                      <a:pt x="8" y="35"/>
                    </a:lnTo>
                    <a:lnTo>
                      <a:pt x="10" y="38"/>
                    </a:lnTo>
                    <a:lnTo>
                      <a:pt x="11" y="42"/>
                    </a:lnTo>
                    <a:lnTo>
                      <a:pt x="14" y="43"/>
                    </a:lnTo>
                    <a:lnTo>
                      <a:pt x="16" y="45"/>
                    </a:lnTo>
                    <a:lnTo>
                      <a:pt x="19" y="47"/>
                    </a:lnTo>
                    <a:lnTo>
                      <a:pt x="22" y="47"/>
                    </a:lnTo>
                    <a:lnTo>
                      <a:pt x="27" y="45"/>
                    </a:lnTo>
                    <a:lnTo>
                      <a:pt x="31" y="43"/>
                    </a:lnTo>
                    <a:lnTo>
                      <a:pt x="34" y="38"/>
                    </a:lnTo>
                    <a:lnTo>
                      <a:pt x="37" y="33"/>
                    </a:lnTo>
                    <a:lnTo>
                      <a:pt x="42" y="33"/>
                    </a:lnTo>
                    <a:lnTo>
                      <a:pt x="40" y="40"/>
                    </a:lnTo>
                    <a:lnTo>
                      <a:pt x="35" y="47"/>
                    </a:lnTo>
                    <a:lnTo>
                      <a:pt x="30" y="51"/>
                    </a:lnTo>
                    <a:lnTo>
                      <a:pt x="22" y="52"/>
                    </a:lnTo>
                    <a:lnTo>
                      <a:pt x="17" y="51"/>
                    </a:lnTo>
                    <a:lnTo>
                      <a:pt x="14" y="50"/>
                    </a:lnTo>
                    <a:lnTo>
                      <a:pt x="10" y="48"/>
                    </a:lnTo>
                    <a:lnTo>
                      <a:pt x="8" y="47"/>
                    </a:lnTo>
                    <a:lnTo>
                      <a:pt x="4" y="42"/>
                    </a:lnTo>
                    <a:lnTo>
                      <a:pt x="2" y="36"/>
                    </a:lnTo>
                    <a:lnTo>
                      <a:pt x="0" y="32"/>
                    </a:lnTo>
                    <a:lnTo>
                      <a:pt x="0" y="26"/>
                    </a:lnTo>
                    <a:lnTo>
                      <a:pt x="1" y="20"/>
                    </a:lnTo>
                    <a:lnTo>
                      <a:pt x="2" y="15"/>
                    </a:lnTo>
                    <a:lnTo>
                      <a:pt x="4" y="10"/>
                    </a:lnTo>
                    <a:lnTo>
                      <a:pt x="8" y="5"/>
                    </a:lnTo>
                    <a:lnTo>
                      <a:pt x="10" y="4"/>
                    </a:lnTo>
                    <a:lnTo>
                      <a:pt x="14" y="3"/>
                    </a:lnTo>
                    <a:lnTo>
                      <a:pt x="17" y="0"/>
                    </a:lnTo>
                    <a:lnTo>
                      <a:pt x="22" y="0"/>
                    </a:lnTo>
                    <a:lnTo>
                      <a:pt x="29" y="2"/>
                    </a:lnTo>
                    <a:lnTo>
                      <a:pt x="34" y="5"/>
                    </a:lnTo>
                    <a:lnTo>
                      <a:pt x="39" y="10"/>
                    </a:lnTo>
                    <a:lnTo>
                      <a:pt x="41" y="17"/>
                    </a:lnTo>
                    <a:lnTo>
                      <a:pt x="35" y="17"/>
                    </a:lnTo>
                    <a:close/>
                  </a:path>
                </a:pathLst>
              </a:custGeom>
              <a:solidFill>
                <a:srgbClr val="000000"/>
              </a:solidFill>
              <a:ln w="9525">
                <a:solidFill>
                  <a:srgbClr val="0066FF"/>
                </a:solidFill>
                <a:round/>
                <a:headEnd/>
                <a:tailEnd/>
              </a:ln>
            </p:spPr>
            <p:txBody>
              <a:bodyPr/>
              <a:lstStyle/>
              <a:p>
                <a:endParaRPr lang="en-US" dirty="0"/>
              </a:p>
            </p:txBody>
          </p:sp>
          <p:sp>
            <p:nvSpPr>
              <p:cNvPr id="18900" name="Freeform 105"/>
              <p:cNvSpPr>
                <a:spLocks noEditPoints="1"/>
              </p:cNvSpPr>
              <p:nvPr/>
            </p:nvSpPr>
            <p:spPr bwMode="auto">
              <a:xfrm>
                <a:off x="253" y="2232"/>
                <a:ext cx="33" cy="38"/>
              </a:xfrm>
              <a:custGeom>
                <a:avLst/>
                <a:gdLst>
                  <a:gd name="T0" fmla="*/ 30 w 33"/>
                  <a:gd name="T1" fmla="*/ 31 h 38"/>
                  <a:gd name="T2" fmla="*/ 31 w 33"/>
                  <a:gd name="T3" fmla="*/ 33 h 38"/>
                  <a:gd name="T4" fmla="*/ 32 w 33"/>
                  <a:gd name="T5" fmla="*/ 33 h 38"/>
                  <a:gd name="T6" fmla="*/ 33 w 33"/>
                  <a:gd name="T7" fmla="*/ 33 h 38"/>
                  <a:gd name="T8" fmla="*/ 33 w 33"/>
                  <a:gd name="T9" fmla="*/ 37 h 38"/>
                  <a:gd name="T10" fmla="*/ 31 w 33"/>
                  <a:gd name="T11" fmla="*/ 37 h 38"/>
                  <a:gd name="T12" fmla="*/ 29 w 33"/>
                  <a:gd name="T13" fmla="*/ 38 h 38"/>
                  <a:gd name="T14" fmla="*/ 25 w 33"/>
                  <a:gd name="T15" fmla="*/ 36 h 38"/>
                  <a:gd name="T16" fmla="*/ 24 w 33"/>
                  <a:gd name="T17" fmla="*/ 33 h 38"/>
                  <a:gd name="T18" fmla="*/ 19 w 33"/>
                  <a:gd name="T19" fmla="*/ 36 h 38"/>
                  <a:gd name="T20" fmla="*/ 13 w 33"/>
                  <a:gd name="T21" fmla="*/ 38 h 38"/>
                  <a:gd name="T22" fmla="*/ 4 w 33"/>
                  <a:gd name="T23" fmla="*/ 35 h 38"/>
                  <a:gd name="T24" fmla="*/ 0 w 33"/>
                  <a:gd name="T25" fmla="*/ 27 h 38"/>
                  <a:gd name="T26" fmla="*/ 4 w 33"/>
                  <a:gd name="T27" fmla="*/ 20 h 38"/>
                  <a:gd name="T28" fmla="*/ 8 w 33"/>
                  <a:gd name="T29" fmla="*/ 18 h 38"/>
                  <a:gd name="T30" fmla="*/ 15 w 33"/>
                  <a:gd name="T31" fmla="*/ 16 h 38"/>
                  <a:gd name="T32" fmla="*/ 21 w 33"/>
                  <a:gd name="T33" fmla="*/ 15 h 38"/>
                  <a:gd name="T34" fmla="*/ 22 w 33"/>
                  <a:gd name="T35" fmla="*/ 14 h 38"/>
                  <a:gd name="T36" fmla="*/ 23 w 33"/>
                  <a:gd name="T37" fmla="*/ 13 h 38"/>
                  <a:gd name="T38" fmla="*/ 22 w 33"/>
                  <a:gd name="T39" fmla="*/ 7 h 38"/>
                  <a:gd name="T40" fmla="*/ 17 w 33"/>
                  <a:gd name="T41" fmla="*/ 5 h 38"/>
                  <a:gd name="T42" fmla="*/ 10 w 33"/>
                  <a:gd name="T43" fmla="*/ 6 h 38"/>
                  <a:gd name="T44" fmla="*/ 7 w 33"/>
                  <a:gd name="T45" fmla="*/ 9 h 38"/>
                  <a:gd name="T46" fmla="*/ 2 w 33"/>
                  <a:gd name="T47" fmla="*/ 12 h 38"/>
                  <a:gd name="T48" fmla="*/ 2 w 33"/>
                  <a:gd name="T49" fmla="*/ 6 h 38"/>
                  <a:gd name="T50" fmla="*/ 6 w 33"/>
                  <a:gd name="T51" fmla="*/ 3 h 38"/>
                  <a:gd name="T52" fmla="*/ 9 w 33"/>
                  <a:gd name="T53" fmla="*/ 0 h 38"/>
                  <a:gd name="T54" fmla="*/ 13 w 33"/>
                  <a:gd name="T55" fmla="*/ 0 h 38"/>
                  <a:gd name="T56" fmla="*/ 16 w 33"/>
                  <a:gd name="T57" fmla="*/ 0 h 38"/>
                  <a:gd name="T58" fmla="*/ 20 w 33"/>
                  <a:gd name="T59" fmla="*/ 0 h 38"/>
                  <a:gd name="T60" fmla="*/ 24 w 33"/>
                  <a:gd name="T61" fmla="*/ 1 h 38"/>
                  <a:gd name="T62" fmla="*/ 29 w 33"/>
                  <a:gd name="T63" fmla="*/ 5 h 38"/>
                  <a:gd name="T64" fmla="*/ 30 w 33"/>
                  <a:gd name="T65" fmla="*/ 31 h 38"/>
                  <a:gd name="T66" fmla="*/ 20 w 33"/>
                  <a:gd name="T67" fmla="*/ 20 h 38"/>
                  <a:gd name="T68" fmla="*/ 13 w 33"/>
                  <a:gd name="T69" fmla="*/ 21 h 38"/>
                  <a:gd name="T70" fmla="*/ 8 w 33"/>
                  <a:gd name="T71" fmla="*/ 22 h 38"/>
                  <a:gd name="T72" fmla="*/ 6 w 33"/>
                  <a:gd name="T73" fmla="*/ 26 h 38"/>
                  <a:gd name="T74" fmla="*/ 7 w 33"/>
                  <a:gd name="T75" fmla="*/ 29 h 38"/>
                  <a:gd name="T76" fmla="*/ 10 w 33"/>
                  <a:gd name="T77" fmla="*/ 33 h 38"/>
                  <a:gd name="T78" fmla="*/ 17 w 33"/>
                  <a:gd name="T79" fmla="*/ 33 h 38"/>
                  <a:gd name="T80" fmla="*/ 22 w 33"/>
                  <a:gd name="T81" fmla="*/ 27 h 38"/>
                  <a:gd name="T82" fmla="*/ 23 w 33"/>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30" y="31"/>
                    </a:moveTo>
                    <a:lnTo>
                      <a:pt x="30" y="31"/>
                    </a:lnTo>
                    <a:lnTo>
                      <a:pt x="31" y="31"/>
                    </a:lnTo>
                    <a:lnTo>
                      <a:pt x="31" y="33"/>
                    </a:lnTo>
                    <a:lnTo>
                      <a:pt x="32" y="33"/>
                    </a:lnTo>
                    <a:lnTo>
                      <a:pt x="33" y="33"/>
                    </a:lnTo>
                    <a:lnTo>
                      <a:pt x="33" y="37"/>
                    </a:lnTo>
                    <a:lnTo>
                      <a:pt x="32" y="37"/>
                    </a:lnTo>
                    <a:lnTo>
                      <a:pt x="31" y="37"/>
                    </a:lnTo>
                    <a:lnTo>
                      <a:pt x="30" y="38"/>
                    </a:lnTo>
                    <a:lnTo>
                      <a:pt x="29" y="38"/>
                    </a:lnTo>
                    <a:lnTo>
                      <a:pt x="28" y="37"/>
                    </a:lnTo>
                    <a:lnTo>
                      <a:pt x="25" y="36"/>
                    </a:lnTo>
                    <a:lnTo>
                      <a:pt x="24" y="35"/>
                    </a:lnTo>
                    <a:lnTo>
                      <a:pt x="24" y="33"/>
                    </a:lnTo>
                    <a:lnTo>
                      <a:pt x="22" y="35"/>
                    </a:lnTo>
                    <a:lnTo>
                      <a:pt x="19" y="36"/>
                    </a:lnTo>
                    <a:lnTo>
                      <a:pt x="16" y="37"/>
                    </a:lnTo>
                    <a:lnTo>
                      <a:pt x="13" y="38"/>
                    </a:lnTo>
                    <a:lnTo>
                      <a:pt x="7" y="37"/>
                    </a:lnTo>
                    <a:lnTo>
                      <a:pt x="4" y="35"/>
                    </a:lnTo>
                    <a:lnTo>
                      <a:pt x="1" y="31"/>
                    </a:lnTo>
                    <a:lnTo>
                      <a:pt x="0" y="27"/>
                    </a:lnTo>
                    <a:lnTo>
                      <a:pt x="1" y="23"/>
                    </a:lnTo>
                    <a:lnTo>
                      <a:pt x="4" y="20"/>
                    </a:lnTo>
                    <a:lnTo>
                      <a:pt x="6" y="19"/>
                    </a:lnTo>
                    <a:lnTo>
                      <a:pt x="8" y="18"/>
                    </a:lnTo>
                    <a:lnTo>
                      <a:pt x="12" y="16"/>
                    </a:lnTo>
                    <a:lnTo>
                      <a:pt x="15" y="16"/>
                    </a:lnTo>
                    <a:lnTo>
                      <a:pt x="19" y="15"/>
                    </a:lnTo>
                    <a:lnTo>
                      <a:pt x="21" y="15"/>
                    </a:lnTo>
                    <a:lnTo>
                      <a:pt x="22" y="15"/>
                    </a:lnTo>
                    <a:lnTo>
                      <a:pt x="22" y="14"/>
                    </a:lnTo>
                    <a:lnTo>
                      <a:pt x="23" y="14"/>
                    </a:lnTo>
                    <a:lnTo>
                      <a:pt x="23" y="13"/>
                    </a:lnTo>
                    <a:lnTo>
                      <a:pt x="23" y="8"/>
                    </a:lnTo>
                    <a:lnTo>
                      <a:pt x="22" y="7"/>
                    </a:lnTo>
                    <a:lnTo>
                      <a:pt x="21" y="6"/>
                    </a:lnTo>
                    <a:lnTo>
                      <a:pt x="17" y="5"/>
                    </a:lnTo>
                    <a:lnTo>
                      <a:pt x="14" y="5"/>
                    </a:lnTo>
                    <a:lnTo>
                      <a:pt x="10" y="6"/>
                    </a:lnTo>
                    <a:lnTo>
                      <a:pt x="8" y="7"/>
                    </a:lnTo>
                    <a:lnTo>
                      <a:pt x="7" y="9"/>
                    </a:lnTo>
                    <a:lnTo>
                      <a:pt x="7" y="12"/>
                    </a:lnTo>
                    <a:lnTo>
                      <a:pt x="2" y="12"/>
                    </a:lnTo>
                    <a:lnTo>
                      <a:pt x="2" y="8"/>
                    </a:lnTo>
                    <a:lnTo>
                      <a:pt x="2" y="6"/>
                    </a:lnTo>
                    <a:lnTo>
                      <a:pt x="4" y="5"/>
                    </a:lnTo>
                    <a:lnTo>
                      <a:pt x="6" y="3"/>
                    </a:lnTo>
                    <a:lnTo>
                      <a:pt x="8" y="1"/>
                    </a:lnTo>
                    <a:lnTo>
                      <a:pt x="9" y="0"/>
                    </a:lnTo>
                    <a:lnTo>
                      <a:pt x="10" y="0"/>
                    </a:lnTo>
                    <a:lnTo>
                      <a:pt x="13" y="0"/>
                    </a:lnTo>
                    <a:lnTo>
                      <a:pt x="15" y="0"/>
                    </a:lnTo>
                    <a:lnTo>
                      <a:pt x="16" y="0"/>
                    </a:lnTo>
                    <a:lnTo>
                      <a:pt x="19" y="0"/>
                    </a:lnTo>
                    <a:lnTo>
                      <a:pt x="20" y="0"/>
                    </a:lnTo>
                    <a:lnTo>
                      <a:pt x="21" y="0"/>
                    </a:lnTo>
                    <a:lnTo>
                      <a:pt x="24" y="1"/>
                    </a:lnTo>
                    <a:lnTo>
                      <a:pt x="27" y="3"/>
                    </a:lnTo>
                    <a:lnTo>
                      <a:pt x="29" y="5"/>
                    </a:lnTo>
                    <a:lnTo>
                      <a:pt x="30" y="7"/>
                    </a:lnTo>
                    <a:lnTo>
                      <a:pt x="30" y="31"/>
                    </a:lnTo>
                    <a:close/>
                    <a:moveTo>
                      <a:pt x="23" y="19"/>
                    </a:moveTo>
                    <a:lnTo>
                      <a:pt x="20" y="20"/>
                    </a:lnTo>
                    <a:lnTo>
                      <a:pt x="16" y="21"/>
                    </a:lnTo>
                    <a:lnTo>
                      <a:pt x="13" y="21"/>
                    </a:lnTo>
                    <a:lnTo>
                      <a:pt x="9" y="22"/>
                    </a:lnTo>
                    <a:lnTo>
                      <a:pt x="8" y="22"/>
                    </a:lnTo>
                    <a:lnTo>
                      <a:pt x="7" y="23"/>
                    </a:lnTo>
                    <a:lnTo>
                      <a:pt x="6" y="26"/>
                    </a:lnTo>
                    <a:lnTo>
                      <a:pt x="6" y="27"/>
                    </a:lnTo>
                    <a:lnTo>
                      <a:pt x="7" y="29"/>
                    </a:lnTo>
                    <a:lnTo>
                      <a:pt x="8" y="31"/>
                    </a:lnTo>
                    <a:lnTo>
                      <a:pt x="10" y="33"/>
                    </a:lnTo>
                    <a:lnTo>
                      <a:pt x="13" y="33"/>
                    </a:lnTo>
                    <a:lnTo>
                      <a:pt x="17" y="33"/>
                    </a:lnTo>
                    <a:lnTo>
                      <a:pt x="21" y="30"/>
                    </a:lnTo>
                    <a:lnTo>
                      <a:pt x="22" y="27"/>
                    </a:lnTo>
                    <a:lnTo>
                      <a:pt x="23" y="26"/>
                    </a:lnTo>
                    <a:lnTo>
                      <a:pt x="23" y="19"/>
                    </a:lnTo>
                    <a:close/>
                  </a:path>
                </a:pathLst>
              </a:custGeom>
              <a:solidFill>
                <a:srgbClr val="000000"/>
              </a:solidFill>
              <a:ln w="9525">
                <a:solidFill>
                  <a:srgbClr val="0066FF"/>
                </a:solidFill>
                <a:round/>
                <a:headEnd/>
                <a:tailEnd/>
              </a:ln>
            </p:spPr>
            <p:txBody>
              <a:bodyPr/>
              <a:lstStyle/>
              <a:p>
                <a:endParaRPr lang="en-US" dirty="0"/>
              </a:p>
            </p:txBody>
          </p:sp>
          <p:sp>
            <p:nvSpPr>
              <p:cNvPr id="18901" name="Rectangle 106"/>
              <p:cNvSpPr>
                <a:spLocks noChangeArrowheads="1"/>
              </p:cNvSpPr>
              <p:nvPr/>
            </p:nvSpPr>
            <p:spPr bwMode="auto">
              <a:xfrm>
                <a:off x="292" y="2220"/>
                <a:ext cx="6" cy="48"/>
              </a:xfrm>
              <a:prstGeom prst="rect">
                <a:avLst/>
              </a:prstGeom>
              <a:solidFill>
                <a:srgbClr val="000000"/>
              </a:solidFill>
              <a:ln w="9525">
                <a:solidFill>
                  <a:srgbClr val="0066FF"/>
                </a:solidFill>
                <a:miter lim="800000"/>
                <a:headEnd/>
                <a:tailEnd/>
              </a:ln>
            </p:spPr>
            <p:txBody>
              <a:bodyPr/>
              <a:lstStyle/>
              <a:p>
                <a:endParaRPr lang="en-US" dirty="0"/>
              </a:p>
            </p:txBody>
          </p:sp>
          <p:sp>
            <p:nvSpPr>
              <p:cNvPr id="18902" name="Freeform 107"/>
              <p:cNvSpPr>
                <a:spLocks noEditPoints="1"/>
              </p:cNvSpPr>
              <p:nvPr/>
            </p:nvSpPr>
            <p:spPr bwMode="auto">
              <a:xfrm>
                <a:off x="307" y="2220"/>
                <a:ext cx="6" cy="48"/>
              </a:xfrm>
              <a:custGeom>
                <a:avLst/>
                <a:gdLst>
                  <a:gd name="T0" fmla="*/ 6 w 6"/>
                  <a:gd name="T1" fmla="*/ 48 h 48"/>
                  <a:gd name="T2" fmla="*/ 0 w 6"/>
                  <a:gd name="T3" fmla="*/ 48 h 48"/>
                  <a:gd name="T4" fmla="*/ 0 w 6"/>
                  <a:gd name="T5" fmla="*/ 13 h 48"/>
                  <a:gd name="T6" fmla="*/ 6 w 6"/>
                  <a:gd name="T7" fmla="*/ 13 h 48"/>
                  <a:gd name="T8" fmla="*/ 6 w 6"/>
                  <a:gd name="T9" fmla="*/ 48 h 48"/>
                  <a:gd name="T10" fmla="*/ 6 w 6"/>
                  <a:gd name="T11" fmla="*/ 7 h 48"/>
                  <a:gd name="T12" fmla="*/ 0 w 6"/>
                  <a:gd name="T13" fmla="*/ 7 h 48"/>
                  <a:gd name="T14" fmla="*/ 0 w 6"/>
                  <a:gd name="T15" fmla="*/ 0 h 48"/>
                  <a:gd name="T16" fmla="*/ 6 w 6"/>
                  <a:gd name="T17" fmla="*/ 0 h 48"/>
                  <a:gd name="T18" fmla="*/ 6 w 6"/>
                  <a:gd name="T19" fmla="*/ 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8"/>
                  <a:gd name="T32" fmla="*/ 6 w 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8">
                    <a:moveTo>
                      <a:pt x="6" y="48"/>
                    </a:moveTo>
                    <a:lnTo>
                      <a:pt x="0" y="48"/>
                    </a:lnTo>
                    <a:lnTo>
                      <a:pt x="0" y="13"/>
                    </a:lnTo>
                    <a:lnTo>
                      <a:pt x="6" y="13"/>
                    </a:lnTo>
                    <a:lnTo>
                      <a:pt x="6" y="48"/>
                    </a:lnTo>
                    <a:close/>
                    <a:moveTo>
                      <a:pt x="6" y="7"/>
                    </a:moveTo>
                    <a:lnTo>
                      <a:pt x="0" y="7"/>
                    </a:lnTo>
                    <a:lnTo>
                      <a:pt x="0" y="0"/>
                    </a:lnTo>
                    <a:lnTo>
                      <a:pt x="6" y="0"/>
                    </a:lnTo>
                    <a:lnTo>
                      <a:pt x="6" y="7"/>
                    </a:lnTo>
                    <a:close/>
                  </a:path>
                </a:pathLst>
              </a:custGeom>
              <a:solidFill>
                <a:srgbClr val="000000"/>
              </a:solidFill>
              <a:ln w="9525">
                <a:solidFill>
                  <a:srgbClr val="0066FF"/>
                </a:solidFill>
                <a:round/>
                <a:headEnd/>
                <a:tailEnd/>
              </a:ln>
            </p:spPr>
            <p:txBody>
              <a:bodyPr/>
              <a:lstStyle/>
              <a:p>
                <a:endParaRPr lang="en-US" dirty="0"/>
              </a:p>
            </p:txBody>
          </p:sp>
          <p:sp>
            <p:nvSpPr>
              <p:cNvPr id="18903" name="Freeform 108"/>
              <p:cNvSpPr>
                <a:spLocks/>
              </p:cNvSpPr>
              <p:nvPr/>
            </p:nvSpPr>
            <p:spPr bwMode="auto">
              <a:xfrm>
                <a:off x="319" y="2218"/>
                <a:ext cx="16" cy="50"/>
              </a:xfrm>
              <a:custGeom>
                <a:avLst/>
                <a:gdLst>
                  <a:gd name="T0" fmla="*/ 4 w 16"/>
                  <a:gd name="T1" fmla="*/ 20 h 50"/>
                  <a:gd name="T2" fmla="*/ 0 w 16"/>
                  <a:gd name="T3" fmla="*/ 20 h 50"/>
                  <a:gd name="T4" fmla="*/ 0 w 16"/>
                  <a:gd name="T5" fmla="*/ 15 h 50"/>
                  <a:gd name="T6" fmla="*/ 4 w 16"/>
                  <a:gd name="T7" fmla="*/ 15 h 50"/>
                  <a:gd name="T8" fmla="*/ 4 w 16"/>
                  <a:gd name="T9" fmla="*/ 9 h 50"/>
                  <a:gd name="T10" fmla="*/ 5 w 16"/>
                  <a:gd name="T11" fmla="*/ 5 h 50"/>
                  <a:gd name="T12" fmla="*/ 8 w 16"/>
                  <a:gd name="T13" fmla="*/ 3 h 50"/>
                  <a:gd name="T14" fmla="*/ 9 w 16"/>
                  <a:gd name="T15" fmla="*/ 2 h 50"/>
                  <a:gd name="T16" fmla="*/ 10 w 16"/>
                  <a:gd name="T17" fmla="*/ 2 h 50"/>
                  <a:gd name="T18" fmla="*/ 11 w 16"/>
                  <a:gd name="T19" fmla="*/ 0 h 50"/>
                  <a:gd name="T20" fmla="*/ 14 w 16"/>
                  <a:gd name="T21" fmla="*/ 0 h 50"/>
                  <a:gd name="T22" fmla="*/ 15 w 16"/>
                  <a:gd name="T23" fmla="*/ 0 h 50"/>
                  <a:gd name="T24" fmla="*/ 16 w 16"/>
                  <a:gd name="T25" fmla="*/ 2 h 50"/>
                  <a:gd name="T26" fmla="*/ 16 w 16"/>
                  <a:gd name="T27" fmla="*/ 6 h 50"/>
                  <a:gd name="T28" fmla="*/ 14 w 16"/>
                  <a:gd name="T29" fmla="*/ 6 h 50"/>
                  <a:gd name="T30" fmla="*/ 11 w 16"/>
                  <a:gd name="T31" fmla="*/ 6 h 50"/>
                  <a:gd name="T32" fmla="*/ 10 w 16"/>
                  <a:gd name="T33" fmla="*/ 7 h 50"/>
                  <a:gd name="T34" fmla="*/ 10 w 16"/>
                  <a:gd name="T35" fmla="*/ 10 h 50"/>
                  <a:gd name="T36" fmla="*/ 10 w 16"/>
                  <a:gd name="T37" fmla="*/ 15 h 50"/>
                  <a:gd name="T38" fmla="*/ 16 w 16"/>
                  <a:gd name="T39" fmla="*/ 15 h 50"/>
                  <a:gd name="T40" fmla="*/ 16 w 16"/>
                  <a:gd name="T41" fmla="*/ 20 h 50"/>
                  <a:gd name="T42" fmla="*/ 10 w 16"/>
                  <a:gd name="T43" fmla="*/ 20 h 50"/>
                  <a:gd name="T44" fmla="*/ 10 w 16"/>
                  <a:gd name="T45" fmla="*/ 50 h 50"/>
                  <a:gd name="T46" fmla="*/ 4 w 16"/>
                  <a:gd name="T47" fmla="*/ 50 h 50"/>
                  <a:gd name="T48" fmla="*/ 4 w 16"/>
                  <a:gd name="T49" fmla="*/ 20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50"/>
                  <a:gd name="T77" fmla="*/ 16 w 16"/>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50">
                    <a:moveTo>
                      <a:pt x="4" y="20"/>
                    </a:moveTo>
                    <a:lnTo>
                      <a:pt x="0" y="20"/>
                    </a:lnTo>
                    <a:lnTo>
                      <a:pt x="0" y="15"/>
                    </a:lnTo>
                    <a:lnTo>
                      <a:pt x="4" y="15"/>
                    </a:lnTo>
                    <a:lnTo>
                      <a:pt x="4" y="9"/>
                    </a:lnTo>
                    <a:lnTo>
                      <a:pt x="5" y="5"/>
                    </a:lnTo>
                    <a:lnTo>
                      <a:pt x="8" y="3"/>
                    </a:lnTo>
                    <a:lnTo>
                      <a:pt x="9" y="2"/>
                    </a:lnTo>
                    <a:lnTo>
                      <a:pt x="10" y="2"/>
                    </a:lnTo>
                    <a:lnTo>
                      <a:pt x="11" y="0"/>
                    </a:lnTo>
                    <a:lnTo>
                      <a:pt x="14" y="0"/>
                    </a:lnTo>
                    <a:lnTo>
                      <a:pt x="15" y="0"/>
                    </a:lnTo>
                    <a:lnTo>
                      <a:pt x="16" y="2"/>
                    </a:lnTo>
                    <a:lnTo>
                      <a:pt x="16" y="6"/>
                    </a:lnTo>
                    <a:lnTo>
                      <a:pt x="14" y="6"/>
                    </a:lnTo>
                    <a:lnTo>
                      <a:pt x="11" y="6"/>
                    </a:lnTo>
                    <a:lnTo>
                      <a:pt x="10" y="7"/>
                    </a:lnTo>
                    <a:lnTo>
                      <a:pt x="10" y="10"/>
                    </a:lnTo>
                    <a:lnTo>
                      <a:pt x="10" y="15"/>
                    </a:lnTo>
                    <a:lnTo>
                      <a:pt x="16" y="15"/>
                    </a:lnTo>
                    <a:lnTo>
                      <a:pt x="16" y="20"/>
                    </a:lnTo>
                    <a:lnTo>
                      <a:pt x="10" y="20"/>
                    </a:lnTo>
                    <a:lnTo>
                      <a:pt x="10" y="50"/>
                    </a:lnTo>
                    <a:lnTo>
                      <a:pt x="4" y="50"/>
                    </a:lnTo>
                    <a:lnTo>
                      <a:pt x="4" y="20"/>
                    </a:lnTo>
                    <a:close/>
                  </a:path>
                </a:pathLst>
              </a:custGeom>
              <a:solidFill>
                <a:srgbClr val="000000"/>
              </a:solidFill>
              <a:ln w="9525">
                <a:solidFill>
                  <a:srgbClr val="0066FF"/>
                </a:solidFill>
                <a:round/>
                <a:headEnd/>
                <a:tailEnd/>
              </a:ln>
            </p:spPr>
            <p:txBody>
              <a:bodyPr/>
              <a:lstStyle/>
              <a:p>
                <a:endParaRPr lang="en-US" dirty="0"/>
              </a:p>
            </p:txBody>
          </p:sp>
          <p:sp>
            <p:nvSpPr>
              <p:cNvPr id="18904" name="Freeform 109"/>
              <p:cNvSpPr>
                <a:spLocks noEditPoints="1"/>
              </p:cNvSpPr>
              <p:nvPr/>
            </p:nvSpPr>
            <p:spPr bwMode="auto">
              <a:xfrm>
                <a:off x="338" y="2232"/>
                <a:ext cx="33" cy="38"/>
              </a:xfrm>
              <a:custGeom>
                <a:avLst/>
                <a:gdLst>
                  <a:gd name="T0" fmla="*/ 16 w 33"/>
                  <a:gd name="T1" fmla="*/ 38 h 38"/>
                  <a:gd name="T2" fmla="*/ 12 w 33"/>
                  <a:gd name="T3" fmla="*/ 37 h 38"/>
                  <a:gd name="T4" fmla="*/ 6 w 33"/>
                  <a:gd name="T5" fmla="*/ 35 h 38"/>
                  <a:gd name="T6" fmla="*/ 1 w 33"/>
                  <a:gd name="T7" fmla="*/ 29 h 38"/>
                  <a:gd name="T8" fmla="*/ 0 w 33"/>
                  <a:gd name="T9" fmla="*/ 19 h 38"/>
                  <a:gd name="T10" fmla="*/ 1 w 33"/>
                  <a:gd name="T11" fmla="*/ 9 h 38"/>
                  <a:gd name="T12" fmla="*/ 6 w 33"/>
                  <a:gd name="T13" fmla="*/ 4 h 38"/>
                  <a:gd name="T14" fmla="*/ 12 w 33"/>
                  <a:gd name="T15" fmla="*/ 1 h 38"/>
                  <a:gd name="T16" fmla="*/ 16 w 33"/>
                  <a:gd name="T17" fmla="*/ 0 h 38"/>
                  <a:gd name="T18" fmla="*/ 22 w 33"/>
                  <a:gd name="T19" fmla="*/ 1 h 38"/>
                  <a:gd name="T20" fmla="*/ 27 w 33"/>
                  <a:gd name="T21" fmla="*/ 4 h 38"/>
                  <a:gd name="T22" fmla="*/ 31 w 33"/>
                  <a:gd name="T23" fmla="*/ 9 h 38"/>
                  <a:gd name="T24" fmla="*/ 33 w 33"/>
                  <a:gd name="T25" fmla="*/ 19 h 38"/>
                  <a:gd name="T26" fmla="*/ 31 w 33"/>
                  <a:gd name="T27" fmla="*/ 29 h 38"/>
                  <a:gd name="T28" fmla="*/ 27 w 33"/>
                  <a:gd name="T29" fmla="*/ 35 h 38"/>
                  <a:gd name="T30" fmla="*/ 22 w 33"/>
                  <a:gd name="T31" fmla="*/ 37 h 38"/>
                  <a:gd name="T32" fmla="*/ 16 w 33"/>
                  <a:gd name="T33" fmla="*/ 38 h 38"/>
                  <a:gd name="T34" fmla="*/ 16 w 33"/>
                  <a:gd name="T35" fmla="*/ 6 h 38"/>
                  <a:gd name="T36" fmla="*/ 12 w 33"/>
                  <a:gd name="T37" fmla="*/ 7 h 38"/>
                  <a:gd name="T38" fmla="*/ 8 w 33"/>
                  <a:gd name="T39" fmla="*/ 11 h 38"/>
                  <a:gd name="T40" fmla="*/ 7 w 33"/>
                  <a:gd name="T41" fmla="*/ 14 h 38"/>
                  <a:gd name="T42" fmla="*/ 6 w 33"/>
                  <a:gd name="T43" fmla="*/ 19 h 38"/>
                  <a:gd name="T44" fmla="*/ 7 w 33"/>
                  <a:gd name="T45" fmla="*/ 23 h 38"/>
                  <a:gd name="T46" fmla="*/ 8 w 33"/>
                  <a:gd name="T47" fmla="*/ 28 h 38"/>
                  <a:gd name="T48" fmla="*/ 12 w 33"/>
                  <a:gd name="T49" fmla="*/ 31 h 38"/>
                  <a:gd name="T50" fmla="*/ 16 w 33"/>
                  <a:gd name="T51" fmla="*/ 33 h 38"/>
                  <a:gd name="T52" fmla="*/ 21 w 33"/>
                  <a:gd name="T53" fmla="*/ 31 h 38"/>
                  <a:gd name="T54" fmla="*/ 24 w 33"/>
                  <a:gd name="T55" fmla="*/ 28 h 38"/>
                  <a:gd name="T56" fmla="*/ 27 w 33"/>
                  <a:gd name="T57" fmla="*/ 23 h 38"/>
                  <a:gd name="T58" fmla="*/ 27 w 33"/>
                  <a:gd name="T59" fmla="*/ 19 h 38"/>
                  <a:gd name="T60" fmla="*/ 27 w 33"/>
                  <a:gd name="T61" fmla="*/ 14 h 38"/>
                  <a:gd name="T62" fmla="*/ 24 w 33"/>
                  <a:gd name="T63" fmla="*/ 11 h 38"/>
                  <a:gd name="T64" fmla="*/ 21 w 33"/>
                  <a:gd name="T65" fmla="*/ 7 h 38"/>
                  <a:gd name="T66" fmla="*/ 16 w 33"/>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
                  <a:gd name="T103" fmla="*/ 0 h 38"/>
                  <a:gd name="T104" fmla="*/ 33 w 33"/>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 h="38">
                    <a:moveTo>
                      <a:pt x="16" y="38"/>
                    </a:moveTo>
                    <a:lnTo>
                      <a:pt x="12" y="37"/>
                    </a:lnTo>
                    <a:lnTo>
                      <a:pt x="6" y="35"/>
                    </a:lnTo>
                    <a:lnTo>
                      <a:pt x="1" y="29"/>
                    </a:lnTo>
                    <a:lnTo>
                      <a:pt x="0" y="19"/>
                    </a:lnTo>
                    <a:lnTo>
                      <a:pt x="1" y="9"/>
                    </a:lnTo>
                    <a:lnTo>
                      <a:pt x="6" y="4"/>
                    </a:lnTo>
                    <a:lnTo>
                      <a:pt x="12" y="1"/>
                    </a:lnTo>
                    <a:lnTo>
                      <a:pt x="16" y="0"/>
                    </a:lnTo>
                    <a:lnTo>
                      <a:pt x="22" y="1"/>
                    </a:lnTo>
                    <a:lnTo>
                      <a:pt x="27" y="4"/>
                    </a:lnTo>
                    <a:lnTo>
                      <a:pt x="31" y="9"/>
                    </a:lnTo>
                    <a:lnTo>
                      <a:pt x="33" y="19"/>
                    </a:lnTo>
                    <a:lnTo>
                      <a:pt x="31" y="29"/>
                    </a:lnTo>
                    <a:lnTo>
                      <a:pt x="27" y="35"/>
                    </a:lnTo>
                    <a:lnTo>
                      <a:pt x="22" y="37"/>
                    </a:lnTo>
                    <a:lnTo>
                      <a:pt x="16" y="38"/>
                    </a:lnTo>
                    <a:close/>
                    <a:moveTo>
                      <a:pt x="16" y="6"/>
                    </a:moveTo>
                    <a:lnTo>
                      <a:pt x="12" y="7"/>
                    </a:lnTo>
                    <a:lnTo>
                      <a:pt x="8" y="11"/>
                    </a:lnTo>
                    <a:lnTo>
                      <a:pt x="7" y="14"/>
                    </a:lnTo>
                    <a:lnTo>
                      <a:pt x="6" y="19"/>
                    </a:lnTo>
                    <a:lnTo>
                      <a:pt x="7" y="23"/>
                    </a:lnTo>
                    <a:lnTo>
                      <a:pt x="8" y="28"/>
                    </a:lnTo>
                    <a:lnTo>
                      <a:pt x="12" y="31"/>
                    </a:lnTo>
                    <a:lnTo>
                      <a:pt x="16" y="33"/>
                    </a:lnTo>
                    <a:lnTo>
                      <a:pt x="21" y="31"/>
                    </a:lnTo>
                    <a:lnTo>
                      <a:pt x="24" y="28"/>
                    </a:lnTo>
                    <a:lnTo>
                      <a:pt x="27" y="23"/>
                    </a:lnTo>
                    <a:lnTo>
                      <a:pt x="27" y="19"/>
                    </a:lnTo>
                    <a:lnTo>
                      <a:pt x="27" y="14"/>
                    </a:lnTo>
                    <a:lnTo>
                      <a:pt x="24" y="11"/>
                    </a:lnTo>
                    <a:lnTo>
                      <a:pt x="21" y="7"/>
                    </a:lnTo>
                    <a:lnTo>
                      <a:pt x="16" y="6"/>
                    </a:lnTo>
                    <a:close/>
                  </a:path>
                </a:pathLst>
              </a:custGeom>
              <a:solidFill>
                <a:srgbClr val="000000"/>
              </a:solidFill>
              <a:ln w="9525">
                <a:solidFill>
                  <a:srgbClr val="0066FF"/>
                </a:solidFill>
                <a:round/>
                <a:headEnd/>
                <a:tailEnd/>
              </a:ln>
            </p:spPr>
            <p:txBody>
              <a:bodyPr/>
              <a:lstStyle/>
              <a:p>
                <a:endParaRPr lang="en-US" dirty="0"/>
              </a:p>
            </p:txBody>
          </p:sp>
          <p:sp>
            <p:nvSpPr>
              <p:cNvPr id="18905" name="Freeform 110"/>
              <p:cNvSpPr>
                <a:spLocks/>
              </p:cNvSpPr>
              <p:nvPr/>
            </p:nvSpPr>
            <p:spPr bwMode="auto">
              <a:xfrm>
                <a:off x="379" y="2232"/>
                <a:ext cx="16" cy="36"/>
              </a:xfrm>
              <a:custGeom>
                <a:avLst/>
                <a:gdLst>
                  <a:gd name="T0" fmla="*/ 0 w 16"/>
                  <a:gd name="T1" fmla="*/ 1 h 36"/>
                  <a:gd name="T2" fmla="*/ 5 w 16"/>
                  <a:gd name="T3" fmla="*/ 1 h 36"/>
                  <a:gd name="T4" fmla="*/ 5 w 16"/>
                  <a:gd name="T5" fmla="*/ 6 h 36"/>
                  <a:gd name="T6" fmla="*/ 5 w 16"/>
                  <a:gd name="T7" fmla="*/ 6 h 36"/>
                  <a:gd name="T8" fmla="*/ 8 w 16"/>
                  <a:gd name="T9" fmla="*/ 4 h 36"/>
                  <a:gd name="T10" fmla="*/ 10 w 16"/>
                  <a:gd name="T11" fmla="*/ 1 h 36"/>
                  <a:gd name="T12" fmla="*/ 11 w 16"/>
                  <a:gd name="T13" fmla="*/ 0 h 36"/>
                  <a:gd name="T14" fmla="*/ 13 w 16"/>
                  <a:gd name="T15" fmla="*/ 0 h 36"/>
                  <a:gd name="T16" fmla="*/ 16 w 16"/>
                  <a:gd name="T17" fmla="*/ 0 h 36"/>
                  <a:gd name="T18" fmla="*/ 16 w 16"/>
                  <a:gd name="T19" fmla="*/ 6 h 36"/>
                  <a:gd name="T20" fmla="*/ 15 w 16"/>
                  <a:gd name="T21" fmla="*/ 6 h 36"/>
                  <a:gd name="T22" fmla="*/ 13 w 16"/>
                  <a:gd name="T23" fmla="*/ 6 h 36"/>
                  <a:gd name="T24" fmla="*/ 12 w 16"/>
                  <a:gd name="T25" fmla="*/ 6 h 36"/>
                  <a:gd name="T26" fmla="*/ 11 w 16"/>
                  <a:gd name="T27" fmla="*/ 7 h 36"/>
                  <a:gd name="T28" fmla="*/ 9 w 16"/>
                  <a:gd name="T29" fmla="*/ 8 h 36"/>
                  <a:gd name="T30" fmla="*/ 7 w 16"/>
                  <a:gd name="T31" fmla="*/ 11 h 36"/>
                  <a:gd name="T32" fmla="*/ 5 w 16"/>
                  <a:gd name="T33" fmla="*/ 14 h 36"/>
                  <a:gd name="T34" fmla="*/ 5 w 16"/>
                  <a:gd name="T35" fmla="*/ 18 h 36"/>
                  <a:gd name="T36" fmla="*/ 5 w 16"/>
                  <a:gd name="T37" fmla="*/ 36 h 36"/>
                  <a:gd name="T38" fmla="*/ 0 w 16"/>
                  <a:gd name="T39" fmla="*/ 36 h 36"/>
                  <a:gd name="T40" fmla="*/ 0 w 16"/>
                  <a:gd name="T41" fmla="*/ 1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6"/>
                  <a:gd name="T65" fmla="*/ 16 w 1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6">
                    <a:moveTo>
                      <a:pt x="0" y="1"/>
                    </a:moveTo>
                    <a:lnTo>
                      <a:pt x="5" y="1"/>
                    </a:lnTo>
                    <a:lnTo>
                      <a:pt x="5" y="6"/>
                    </a:lnTo>
                    <a:lnTo>
                      <a:pt x="8" y="4"/>
                    </a:lnTo>
                    <a:lnTo>
                      <a:pt x="10" y="1"/>
                    </a:lnTo>
                    <a:lnTo>
                      <a:pt x="11" y="0"/>
                    </a:lnTo>
                    <a:lnTo>
                      <a:pt x="13" y="0"/>
                    </a:lnTo>
                    <a:lnTo>
                      <a:pt x="16" y="0"/>
                    </a:lnTo>
                    <a:lnTo>
                      <a:pt x="16" y="6"/>
                    </a:lnTo>
                    <a:lnTo>
                      <a:pt x="15" y="6"/>
                    </a:lnTo>
                    <a:lnTo>
                      <a:pt x="13" y="6"/>
                    </a:lnTo>
                    <a:lnTo>
                      <a:pt x="12" y="6"/>
                    </a:lnTo>
                    <a:lnTo>
                      <a:pt x="11" y="7"/>
                    </a:lnTo>
                    <a:lnTo>
                      <a:pt x="9" y="8"/>
                    </a:lnTo>
                    <a:lnTo>
                      <a:pt x="7" y="11"/>
                    </a:lnTo>
                    <a:lnTo>
                      <a:pt x="5" y="14"/>
                    </a:lnTo>
                    <a:lnTo>
                      <a:pt x="5" y="18"/>
                    </a:lnTo>
                    <a:lnTo>
                      <a:pt x="5" y="36"/>
                    </a:lnTo>
                    <a:lnTo>
                      <a:pt x="0" y="36"/>
                    </a:lnTo>
                    <a:lnTo>
                      <a:pt x="0" y="1"/>
                    </a:lnTo>
                    <a:close/>
                  </a:path>
                </a:pathLst>
              </a:custGeom>
              <a:solidFill>
                <a:srgbClr val="000000"/>
              </a:solidFill>
              <a:ln w="9525">
                <a:solidFill>
                  <a:srgbClr val="0066FF"/>
                </a:solidFill>
                <a:round/>
                <a:headEnd/>
                <a:tailEnd/>
              </a:ln>
            </p:spPr>
            <p:txBody>
              <a:bodyPr/>
              <a:lstStyle/>
              <a:p>
                <a:endParaRPr lang="en-US" dirty="0"/>
              </a:p>
            </p:txBody>
          </p:sp>
          <p:sp>
            <p:nvSpPr>
              <p:cNvPr id="18906" name="Freeform 111"/>
              <p:cNvSpPr>
                <a:spLocks/>
              </p:cNvSpPr>
              <p:nvPr/>
            </p:nvSpPr>
            <p:spPr bwMode="auto">
              <a:xfrm>
                <a:off x="400" y="2232"/>
                <a:ext cx="29" cy="36"/>
              </a:xfrm>
              <a:custGeom>
                <a:avLst/>
                <a:gdLst>
                  <a:gd name="T0" fmla="*/ 6 w 29"/>
                  <a:gd name="T1" fmla="*/ 1 h 36"/>
                  <a:gd name="T2" fmla="*/ 6 w 29"/>
                  <a:gd name="T3" fmla="*/ 5 h 36"/>
                  <a:gd name="T4" fmla="*/ 6 w 29"/>
                  <a:gd name="T5" fmla="*/ 5 h 36"/>
                  <a:gd name="T6" fmla="*/ 7 w 29"/>
                  <a:gd name="T7" fmla="*/ 4 h 36"/>
                  <a:gd name="T8" fmla="*/ 9 w 29"/>
                  <a:gd name="T9" fmla="*/ 3 h 36"/>
                  <a:gd name="T10" fmla="*/ 10 w 29"/>
                  <a:gd name="T11" fmla="*/ 3 h 36"/>
                  <a:gd name="T12" fmla="*/ 11 w 29"/>
                  <a:gd name="T13" fmla="*/ 1 h 36"/>
                  <a:gd name="T14" fmla="*/ 12 w 29"/>
                  <a:gd name="T15" fmla="*/ 0 h 36"/>
                  <a:gd name="T16" fmla="*/ 13 w 29"/>
                  <a:gd name="T17" fmla="*/ 0 h 36"/>
                  <a:gd name="T18" fmla="*/ 15 w 29"/>
                  <a:gd name="T19" fmla="*/ 0 h 36"/>
                  <a:gd name="T20" fmla="*/ 18 w 29"/>
                  <a:gd name="T21" fmla="*/ 0 h 36"/>
                  <a:gd name="T22" fmla="*/ 19 w 29"/>
                  <a:gd name="T23" fmla="*/ 0 h 36"/>
                  <a:gd name="T24" fmla="*/ 21 w 29"/>
                  <a:gd name="T25" fmla="*/ 0 h 36"/>
                  <a:gd name="T26" fmla="*/ 22 w 29"/>
                  <a:gd name="T27" fmla="*/ 0 h 36"/>
                  <a:gd name="T28" fmla="*/ 24 w 29"/>
                  <a:gd name="T29" fmla="*/ 1 h 36"/>
                  <a:gd name="T30" fmla="*/ 25 w 29"/>
                  <a:gd name="T31" fmla="*/ 1 h 36"/>
                  <a:gd name="T32" fmla="*/ 27 w 29"/>
                  <a:gd name="T33" fmla="*/ 3 h 36"/>
                  <a:gd name="T34" fmla="*/ 28 w 29"/>
                  <a:gd name="T35" fmla="*/ 5 h 36"/>
                  <a:gd name="T36" fmla="*/ 29 w 29"/>
                  <a:gd name="T37" fmla="*/ 8 h 36"/>
                  <a:gd name="T38" fmla="*/ 29 w 29"/>
                  <a:gd name="T39" fmla="*/ 36 h 36"/>
                  <a:gd name="T40" fmla="*/ 24 w 29"/>
                  <a:gd name="T41" fmla="*/ 36 h 36"/>
                  <a:gd name="T42" fmla="*/ 24 w 29"/>
                  <a:gd name="T43" fmla="*/ 12 h 36"/>
                  <a:gd name="T44" fmla="*/ 22 w 29"/>
                  <a:gd name="T45" fmla="*/ 8 h 36"/>
                  <a:gd name="T46" fmla="*/ 21 w 29"/>
                  <a:gd name="T47" fmla="*/ 6 h 36"/>
                  <a:gd name="T48" fmla="*/ 19 w 29"/>
                  <a:gd name="T49" fmla="*/ 5 h 36"/>
                  <a:gd name="T50" fmla="*/ 17 w 29"/>
                  <a:gd name="T51" fmla="*/ 5 h 36"/>
                  <a:gd name="T52" fmla="*/ 12 w 29"/>
                  <a:gd name="T53" fmla="*/ 6 h 36"/>
                  <a:gd name="T54" fmla="*/ 10 w 29"/>
                  <a:gd name="T55" fmla="*/ 7 h 36"/>
                  <a:gd name="T56" fmla="*/ 7 w 29"/>
                  <a:gd name="T57" fmla="*/ 12 h 36"/>
                  <a:gd name="T58" fmla="*/ 6 w 29"/>
                  <a:gd name="T59" fmla="*/ 18 h 36"/>
                  <a:gd name="T60" fmla="*/ 6 w 29"/>
                  <a:gd name="T61" fmla="*/ 36 h 36"/>
                  <a:gd name="T62" fmla="*/ 0 w 29"/>
                  <a:gd name="T63" fmla="*/ 36 h 36"/>
                  <a:gd name="T64" fmla="*/ 0 w 29"/>
                  <a:gd name="T65" fmla="*/ 1 h 36"/>
                  <a:gd name="T66" fmla="*/ 6 w 29"/>
                  <a:gd name="T67" fmla="*/ 1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6"/>
                  <a:gd name="T104" fmla="*/ 29 w 29"/>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6">
                    <a:moveTo>
                      <a:pt x="6" y="1"/>
                    </a:moveTo>
                    <a:lnTo>
                      <a:pt x="6" y="5"/>
                    </a:lnTo>
                    <a:lnTo>
                      <a:pt x="7" y="4"/>
                    </a:lnTo>
                    <a:lnTo>
                      <a:pt x="9" y="3"/>
                    </a:lnTo>
                    <a:lnTo>
                      <a:pt x="10" y="3"/>
                    </a:lnTo>
                    <a:lnTo>
                      <a:pt x="11" y="1"/>
                    </a:lnTo>
                    <a:lnTo>
                      <a:pt x="12" y="0"/>
                    </a:lnTo>
                    <a:lnTo>
                      <a:pt x="13" y="0"/>
                    </a:lnTo>
                    <a:lnTo>
                      <a:pt x="15" y="0"/>
                    </a:lnTo>
                    <a:lnTo>
                      <a:pt x="18" y="0"/>
                    </a:lnTo>
                    <a:lnTo>
                      <a:pt x="19" y="0"/>
                    </a:lnTo>
                    <a:lnTo>
                      <a:pt x="21" y="0"/>
                    </a:lnTo>
                    <a:lnTo>
                      <a:pt x="22" y="0"/>
                    </a:lnTo>
                    <a:lnTo>
                      <a:pt x="24" y="1"/>
                    </a:lnTo>
                    <a:lnTo>
                      <a:pt x="25" y="1"/>
                    </a:lnTo>
                    <a:lnTo>
                      <a:pt x="27" y="3"/>
                    </a:lnTo>
                    <a:lnTo>
                      <a:pt x="28" y="5"/>
                    </a:lnTo>
                    <a:lnTo>
                      <a:pt x="29" y="8"/>
                    </a:lnTo>
                    <a:lnTo>
                      <a:pt x="29" y="36"/>
                    </a:lnTo>
                    <a:lnTo>
                      <a:pt x="24" y="36"/>
                    </a:lnTo>
                    <a:lnTo>
                      <a:pt x="24" y="12"/>
                    </a:lnTo>
                    <a:lnTo>
                      <a:pt x="22" y="8"/>
                    </a:lnTo>
                    <a:lnTo>
                      <a:pt x="21" y="6"/>
                    </a:lnTo>
                    <a:lnTo>
                      <a:pt x="19" y="5"/>
                    </a:lnTo>
                    <a:lnTo>
                      <a:pt x="17" y="5"/>
                    </a:lnTo>
                    <a:lnTo>
                      <a:pt x="12" y="6"/>
                    </a:lnTo>
                    <a:lnTo>
                      <a:pt x="10" y="7"/>
                    </a:lnTo>
                    <a:lnTo>
                      <a:pt x="7" y="12"/>
                    </a:lnTo>
                    <a:lnTo>
                      <a:pt x="6" y="18"/>
                    </a:lnTo>
                    <a:lnTo>
                      <a:pt x="6" y="36"/>
                    </a:lnTo>
                    <a:lnTo>
                      <a:pt x="0" y="36"/>
                    </a:lnTo>
                    <a:lnTo>
                      <a:pt x="0" y="1"/>
                    </a:lnTo>
                    <a:lnTo>
                      <a:pt x="6" y="1"/>
                    </a:lnTo>
                    <a:close/>
                  </a:path>
                </a:pathLst>
              </a:custGeom>
              <a:solidFill>
                <a:srgbClr val="000000"/>
              </a:solidFill>
              <a:ln w="9525">
                <a:solidFill>
                  <a:srgbClr val="0066FF"/>
                </a:solidFill>
                <a:round/>
                <a:headEnd/>
                <a:tailEnd/>
              </a:ln>
            </p:spPr>
            <p:txBody>
              <a:bodyPr/>
              <a:lstStyle/>
              <a:p>
                <a:endParaRPr lang="en-US" dirty="0"/>
              </a:p>
            </p:txBody>
          </p:sp>
          <p:sp>
            <p:nvSpPr>
              <p:cNvPr id="18907" name="Freeform 112"/>
              <p:cNvSpPr>
                <a:spLocks noEditPoints="1"/>
              </p:cNvSpPr>
              <p:nvPr/>
            </p:nvSpPr>
            <p:spPr bwMode="auto">
              <a:xfrm>
                <a:off x="437" y="2220"/>
                <a:ext cx="6" cy="48"/>
              </a:xfrm>
              <a:custGeom>
                <a:avLst/>
                <a:gdLst>
                  <a:gd name="T0" fmla="*/ 6 w 6"/>
                  <a:gd name="T1" fmla="*/ 48 h 48"/>
                  <a:gd name="T2" fmla="*/ 0 w 6"/>
                  <a:gd name="T3" fmla="*/ 48 h 48"/>
                  <a:gd name="T4" fmla="*/ 0 w 6"/>
                  <a:gd name="T5" fmla="*/ 13 h 48"/>
                  <a:gd name="T6" fmla="*/ 6 w 6"/>
                  <a:gd name="T7" fmla="*/ 13 h 48"/>
                  <a:gd name="T8" fmla="*/ 6 w 6"/>
                  <a:gd name="T9" fmla="*/ 48 h 48"/>
                  <a:gd name="T10" fmla="*/ 6 w 6"/>
                  <a:gd name="T11" fmla="*/ 7 h 48"/>
                  <a:gd name="T12" fmla="*/ 0 w 6"/>
                  <a:gd name="T13" fmla="*/ 7 h 48"/>
                  <a:gd name="T14" fmla="*/ 0 w 6"/>
                  <a:gd name="T15" fmla="*/ 0 h 48"/>
                  <a:gd name="T16" fmla="*/ 6 w 6"/>
                  <a:gd name="T17" fmla="*/ 0 h 48"/>
                  <a:gd name="T18" fmla="*/ 6 w 6"/>
                  <a:gd name="T19" fmla="*/ 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8"/>
                  <a:gd name="T32" fmla="*/ 6 w 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8">
                    <a:moveTo>
                      <a:pt x="6" y="48"/>
                    </a:moveTo>
                    <a:lnTo>
                      <a:pt x="0" y="48"/>
                    </a:lnTo>
                    <a:lnTo>
                      <a:pt x="0" y="13"/>
                    </a:lnTo>
                    <a:lnTo>
                      <a:pt x="6" y="13"/>
                    </a:lnTo>
                    <a:lnTo>
                      <a:pt x="6" y="48"/>
                    </a:lnTo>
                    <a:close/>
                    <a:moveTo>
                      <a:pt x="6" y="7"/>
                    </a:moveTo>
                    <a:lnTo>
                      <a:pt x="0" y="7"/>
                    </a:lnTo>
                    <a:lnTo>
                      <a:pt x="0" y="0"/>
                    </a:lnTo>
                    <a:lnTo>
                      <a:pt x="6" y="0"/>
                    </a:lnTo>
                    <a:lnTo>
                      <a:pt x="6" y="7"/>
                    </a:lnTo>
                    <a:close/>
                  </a:path>
                </a:pathLst>
              </a:custGeom>
              <a:solidFill>
                <a:srgbClr val="000000"/>
              </a:solidFill>
              <a:ln w="9525">
                <a:solidFill>
                  <a:srgbClr val="0066FF"/>
                </a:solidFill>
                <a:round/>
                <a:headEnd/>
                <a:tailEnd/>
              </a:ln>
            </p:spPr>
            <p:txBody>
              <a:bodyPr/>
              <a:lstStyle/>
              <a:p>
                <a:endParaRPr lang="en-US" dirty="0"/>
              </a:p>
            </p:txBody>
          </p:sp>
          <p:sp>
            <p:nvSpPr>
              <p:cNvPr id="18908" name="Freeform 113"/>
              <p:cNvSpPr>
                <a:spLocks noEditPoints="1"/>
              </p:cNvSpPr>
              <p:nvPr/>
            </p:nvSpPr>
            <p:spPr bwMode="auto">
              <a:xfrm>
                <a:off x="451" y="2232"/>
                <a:ext cx="34" cy="38"/>
              </a:xfrm>
              <a:custGeom>
                <a:avLst/>
                <a:gdLst>
                  <a:gd name="T0" fmla="*/ 29 w 34"/>
                  <a:gd name="T1" fmla="*/ 31 h 38"/>
                  <a:gd name="T2" fmla="*/ 31 w 34"/>
                  <a:gd name="T3" fmla="*/ 33 h 38"/>
                  <a:gd name="T4" fmla="*/ 32 w 34"/>
                  <a:gd name="T5" fmla="*/ 33 h 38"/>
                  <a:gd name="T6" fmla="*/ 32 w 34"/>
                  <a:gd name="T7" fmla="*/ 33 h 38"/>
                  <a:gd name="T8" fmla="*/ 34 w 34"/>
                  <a:gd name="T9" fmla="*/ 37 h 38"/>
                  <a:gd name="T10" fmla="*/ 31 w 34"/>
                  <a:gd name="T11" fmla="*/ 37 h 38"/>
                  <a:gd name="T12" fmla="*/ 29 w 34"/>
                  <a:gd name="T13" fmla="*/ 38 h 38"/>
                  <a:gd name="T14" fmla="*/ 25 w 34"/>
                  <a:gd name="T15" fmla="*/ 36 h 38"/>
                  <a:gd name="T16" fmla="*/ 23 w 34"/>
                  <a:gd name="T17" fmla="*/ 33 h 38"/>
                  <a:gd name="T18" fmla="*/ 19 w 34"/>
                  <a:gd name="T19" fmla="*/ 36 h 38"/>
                  <a:gd name="T20" fmla="*/ 13 w 34"/>
                  <a:gd name="T21" fmla="*/ 38 h 38"/>
                  <a:gd name="T22" fmla="*/ 4 w 34"/>
                  <a:gd name="T23" fmla="*/ 35 h 38"/>
                  <a:gd name="T24" fmla="*/ 0 w 34"/>
                  <a:gd name="T25" fmla="*/ 27 h 38"/>
                  <a:gd name="T26" fmla="*/ 2 w 34"/>
                  <a:gd name="T27" fmla="*/ 20 h 38"/>
                  <a:gd name="T28" fmla="*/ 7 w 34"/>
                  <a:gd name="T29" fmla="*/ 18 h 38"/>
                  <a:gd name="T30" fmla="*/ 15 w 34"/>
                  <a:gd name="T31" fmla="*/ 16 h 38"/>
                  <a:gd name="T32" fmla="*/ 21 w 34"/>
                  <a:gd name="T33" fmla="*/ 15 h 38"/>
                  <a:gd name="T34" fmla="*/ 22 w 34"/>
                  <a:gd name="T35" fmla="*/ 14 h 38"/>
                  <a:gd name="T36" fmla="*/ 23 w 34"/>
                  <a:gd name="T37" fmla="*/ 13 h 38"/>
                  <a:gd name="T38" fmla="*/ 22 w 34"/>
                  <a:gd name="T39" fmla="*/ 7 h 38"/>
                  <a:gd name="T40" fmla="*/ 17 w 34"/>
                  <a:gd name="T41" fmla="*/ 5 h 38"/>
                  <a:gd name="T42" fmla="*/ 11 w 34"/>
                  <a:gd name="T43" fmla="*/ 6 h 38"/>
                  <a:gd name="T44" fmla="*/ 7 w 34"/>
                  <a:gd name="T45" fmla="*/ 9 h 38"/>
                  <a:gd name="T46" fmla="*/ 1 w 34"/>
                  <a:gd name="T47" fmla="*/ 12 h 38"/>
                  <a:gd name="T48" fmla="*/ 2 w 34"/>
                  <a:gd name="T49" fmla="*/ 6 h 38"/>
                  <a:gd name="T50" fmla="*/ 6 w 34"/>
                  <a:gd name="T51" fmla="*/ 3 h 38"/>
                  <a:gd name="T52" fmla="*/ 9 w 34"/>
                  <a:gd name="T53" fmla="*/ 0 h 38"/>
                  <a:gd name="T54" fmla="*/ 13 w 34"/>
                  <a:gd name="T55" fmla="*/ 0 h 38"/>
                  <a:gd name="T56" fmla="*/ 16 w 34"/>
                  <a:gd name="T57" fmla="*/ 0 h 38"/>
                  <a:gd name="T58" fmla="*/ 20 w 34"/>
                  <a:gd name="T59" fmla="*/ 0 h 38"/>
                  <a:gd name="T60" fmla="*/ 24 w 34"/>
                  <a:gd name="T61" fmla="*/ 1 h 38"/>
                  <a:gd name="T62" fmla="*/ 28 w 34"/>
                  <a:gd name="T63" fmla="*/ 5 h 38"/>
                  <a:gd name="T64" fmla="*/ 29 w 34"/>
                  <a:gd name="T65" fmla="*/ 31 h 38"/>
                  <a:gd name="T66" fmla="*/ 20 w 34"/>
                  <a:gd name="T67" fmla="*/ 20 h 38"/>
                  <a:gd name="T68" fmla="*/ 13 w 34"/>
                  <a:gd name="T69" fmla="*/ 21 h 38"/>
                  <a:gd name="T70" fmla="*/ 8 w 34"/>
                  <a:gd name="T71" fmla="*/ 22 h 38"/>
                  <a:gd name="T72" fmla="*/ 6 w 34"/>
                  <a:gd name="T73" fmla="*/ 26 h 38"/>
                  <a:gd name="T74" fmla="*/ 7 w 34"/>
                  <a:gd name="T75" fmla="*/ 29 h 38"/>
                  <a:gd name="T76" fmla="*/ 9 w 34"/>
                  <a:gd name="T77" fmla="*/ 33 h 38"/>
                  <a:gd name="T78" fmla="*/ 17 w 34"/>
                  <a:gd name="T79" fmla="*/ 33 h 38"/>
                  <a:gd name="T80" fmla="*/ 22 w 34"/>
                  <a:gd name="T81" fmla="*/ 27 h 38"/>
                  <a:gd name="T82" fmla="*/ 23 w 34"/>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29" y="31"/>
                    </a:moveTo>
                    <a:lnTo>
                      <a:pt x="29" y="31"/>
                    </a:lnTo>
                    <a:lnTo>
                      <a:pt x="30" y="31"/>
                    </a:lnTo>
                    <a:lnTo>
                      <a:pt x="31" y="33"/>
                    </a:lnTo>
                    <a:lnTo>
                      <a:pt x="32" y="33"/>
                    </a:lnTo>
                    <a:lnTo>
                      <a:pt x="34" y="33"/>
                    </a:lnTo>
                    <a:lnTo>
                      <a:pt x="34" y="37"/>
                    </a:lnTo>
                    <a:lnTo>
                      <a:pt x="32" y="37"/>
                    </a:lnTo>
                    <a:lnTo>
                      <a:pt x="31" y="37"/>
                    </a:lnTo>
                    <a:lnTo>
                      <a:pt x="30" y="38"/>
                    </a:lnTo>
                    <a:lnTo>
                      <a:pt x="29" y="38"/>
                    </a:lnTo>
                    <a:lnTo>
                      <a:pt x="28" y="37"/>
                    </a:lnTo>
                    <a:lnTo>
                      <a:pt x="25" y="36"/>
                    </a:lnTo>
                    <a:lnTo>
                      <a:pt x="24" y="35"/>
                    </a:lnTo>
                    <a:lnTo>
                      <a:pt x="23" y="33"/>
                    </a:lnTo>
                    <a:lnTo>
                      <a:pt x="21" y="35"/>
                    </a:lnTo>
                    <a:lnTo>
                      <a:pt x="19" y="36"/>
                    </a:lnTo>
                    <a:lnTo>
                      <a:pt x="16" y="37"/>
                    </a:lnTo>
                    <a:lnTo>
                      <a:pt x="13" y="38"/>
                    </a:lnTo>
                    <a:lnTo>
                      <a:pt x="7" y="37"/>
                    </a:lnTo>
                    <a:lnTo>
                      <a:pt x="4" y="35"/>
                    </a:lnTo>
                    <a:lnTo>
                      <a:pt x="1" y="31"/>
                    </a:lnTo>
                    <a:lnTo>
                      <a:pt x="0" y="27"/>
                    </a:lnTo>
                    <a:lnTo>
                      <a:pt x="1" y="23"/>
                    </a:lnTo>
                    <a:lnTo>
                      <a:pt x="2" y="20"/>
                    </a:lnTo>
                    <a:lnTo>
                      <a:pt x="5" y="19"/>
                    </a:lnTo>
                    <a:lnTo>
                      <a:pt x="7" y="18"/>
                    </a:lnTo>
                    <a:lnTo>
                      <a:pt x="12" y="16"/>
                    </a:lnTo>
                    <a:lnTo>
                      <a:pt x="15" y="16"/>
                    </a:lnTo>
                    <a:lnTo>
                      <a:pt x="19" y="15"/>
                    </a:lnTo>
                    <a:lnTo>
                      <a:pt x="21" y="15"/>
                    </a:lnTo>
                    <a:lnTo>
                      <a:pt x="22" y="14"/>
                    </a:lnTo>
                    <a:lnTo>
                      <a:pt x="23" y="14"/>
                    </a:lnTo>
                    <a:lnTo>
                      <a:pt x="23" y="13"/>
                    </a:lnTo>
                    <a:lnTo>
                      <a:pt x="23" y="8"/>
                    </a:lnTo>
                    <a:lnTo>
                      <a:pt x="22" y="7"/>
                    </a:lnTo>
                    <a:lnTo>
                      <a:pt x="20" y="6"/>
                    </a:lnTo>
                    <a:lnTo>
                      <a:pt x="17" y="5"/>
                    </a:lnTo>
                    <a:lnTo>
                      <a:pt x="14" y="5"/>
                    </a:lnTo>
                    <a:lnTo>
                      <a:pt x="11" y="6"/>
                    </a:lnTo>
                    <a:lnTo>
                      <a:pt x="8" y="7"/>
                    </a:lnTo>
                    <a:lnTo>
                      <a:pt x="7" y="9"/>
                    </a:lnTo>
                    <a:lnTo>
                      <a:pt x="7" y="12"/>
                    </a:lnTo>
                    <a:lnTo>
                      <a:pt x="1" y="12"/>
                    </a:lnTo>
                    <a:lnTo>
                      <a:pt x="2" y="8"/>
                    </a:lnTo>
                    <a:lnTo>
                      <a:pt x="2" y="6"/>
                    </a:lnTo>
                    <a:lnTo>
                      <a:pt x="4" y="5"/>
                    </a:lnTo>
                    <a:lnTo>
                      <a:pt x="6" y="3"/>
                    </a:lnTo>
                    <a:lnTo>
                      <a:pt x="8" y="1"/>
                    </a:lnTo>
                    <a:lnTo>
                      <a:pt x="9" y="0"/>
                    </a:lnTo>
                    <a:lnTo>
                      <a:pt x="11" y="0"/>
                    </a:lnTo>
                    <a:lnTo>
                      <a:pt x="13" y="0"/>
                    </a:lnTo>
                    <a:lnTo>
                      <a:pt x="15" y="0"/>
                    </a:lnTo>
                    <a:lnTo>
                      <a:pt x="16" y="0"/>
                    </a:lnTo>
                    <a:lnTo>
                      <a:pt x="19" y="0"/>
                    </a:lnTo>
                    <a:lnTo>
                      <a:pt x="20" y="0"/>
                    </a:lnTo>
                    <a:lnTo>
                      <a:pt x="21" y="0"/>
                    </a:lnTo>
                    <a:lnTo>
                      <a:pt x="24" y="1"/>
                    </a:lnTo>
                    <a:lnTo>
                      <a:pt x="27" y="3"/>
                    </a:lnTo>
                    <a:lnTo>
                      <a:pt x="28" y="5"/>
                    </a:lnTo>
                    <a:lnTo>
                      <a:pt x="29" y="7"/>
                    </a:lnTo>
                    <a:lnTo>
                      <a:pt x="29" y="31"/>
                    </a:lnTo>
                    <a:close/>
                    <a:moveTo>
                      <a:pt x="23" y="19"/>
                    </a:moveTo>
                    <a:lnTo>
                      <a:pt x="20" y="20"/>
                    </a:lnTo>
                    <a:lnTo>
                      <a:pt x="16" y="21"/>
                    </a:lnTo>
                    <a:lnTo>
                      <a:pt x="13" y="21"/>
                    </a:lnTo>
                    <a:lnTo>
                      <a:pt x="9" y="22"/>
                    </a:lnTo>
                    <a:lnTo>
                      <a:pt x="8" y="22"/>
                    </a:lnTo>
                    <a:lnTo>
                      <a:pt x="7" y="23"/>
                    </a:lnTo>
                    <a:lnTo>
                      <a:pt x="6" y="26"/>
                    </a:lnTo>
                    <a:lnTo>
                      <a:pt x="6" y="27"/>
                    </a:lnTo>
                    <a:lnTo>
                      <a:pt x="7" y="29"/>
                    </a:lnTo>
                    <a:lnTo>
                      <a:pt x="8" y="31"/>
                    </a:lnTo>
                    <a:lnTo>
                      <a:pt x="9" y="33"/>
                    </a:lnTo>
                    <a:lnTo>
                      <a:pt x="12" y="33"/>
                    </a:lnTo>
                    <a:lnTo>
                      <a:pt x="17" y="33"/>
                    </a:lnTo>
                    <a:lnTo>
                      <a:pt x="21" y="30"/>
                    </a:lnTo>
                    <a:lnTo>
                      <a:pt x="22" y="27"/>
                    </a:lnTo>
                    <a:lnTo>
                      <a:pt x="23" y="26"/>
                    </a:lnTo>
                    <a:lnTo>
                      <a:pt x="23" y="19"/>
                    </a:lnTo>
                    <a:close/>
                  </a:path>
                </a:pathLst>
              </a:custGeom>
              <a:solidFill>
                <a:srgbClr val="000000"/>
              </a:solidFill>
              <a:ln w="9525">
                <a:solidFill>
                  <a:srgbClr val="0066FF"/>
                </a:solidFill>
                <a:round/>
                <a:headEnd/>
                <a:tailEnd/>
              </a:ln>
            </p:spPr>
            <p:txBody>
              <a:bodyPr/>
              <a:lstStyle/>
              <a:p>
                <a:endParaRPr lang="en-US" dirty="0"/>
              </a:p>
            </p:txBody>
          </p:sp>
        </p:grpSp>
        <p:grpSp>
          <p:nvGrpSpPr>
            <p:cNvPr id="7" name="Group 114"/>
            <p:cNvGrpSpPr>
              <a:grpSpLocks/>
            </p:cNvGrpSpPr>
            <p:nvPr/>
          </p:nvGrpSpPr>
          <p:grpSpPr bwMode="auto">
            <a:xfrm>
              <a:off x="1861" y="2496"/>
              <a:ext cx="1691" cy="1344"/>
              <a:chOff x="1798" y="2640"/>
              <a:chExt cx="1691" cy="1344"/>
            </a:xfrm>
          </p:grpSpPr>
          <p:sp>
            <p:nvSpPr>
              <p:cNvPr id="18816" name="Freeform 115"/>
              <p:cNvSpPr>
                <a:spLocks/>
              </p:cNvSpPr>
              <p:nvPr/>
            </p:nvSpPr>
            <p:spPr bwMode="auto">
              <a:xfrm>
                <a:off x="1798" y="2640"/>
                <a:ext cx="458" cy="730"/>
              </a:xfrm>
              <a:custGeom>
                <a:avLst/>
                <a:gdLst>
                  <a:gd name="T0" fmla="*/ 452 w 458"/>
                  <a:gd name="T1" fmla="*/ 0 h 730"/>
                  <a:gd name="T2" fmla="*/ 7 w 458"/>
                  <a:gd name="T3" fmla="*/ 0 h 730"/>
                  <a:gd name="T4" fmla="*/ 1 w 458"/>
                  <a:gd name="T5" fmla="*/ 0 h 730"/>
                  <a:gd name="T6" fmla="*/ 1 w 458"/>
                  <a:gd name="T7" fmla="*/ 6 h 730"/>
                  <a:gd name="T8" fmla="*/ 0 w 458"/>
                  <a:gd name="T9" fmla="*/ 710 h 730"/>
                  <a:gd name="T10" fmla="*/ 0 w 458"/>
                  <a:gd name="T11" fmla="*/ 715 h 730"/>
                  <a:gd name="T12" fmla="*/ 4 w 458"/>
                  <a:gd name="T13" fmla="*/ 715 h 730"/>
                  <a:gd name="T14" fmla="*/ 81 w 458"/>
                  <a:gd name="T15" fmla="*/ 729 h 730"/>
                  <a:gd name="T16" fmla="*/ 88 w 458"/>
                  <a:gd name="T17" fmla="*/ 730 h 730"/>
                  <a:gd name="T18" fmla="*/ 88 w 458"/>
                  <a:gd name="T19" fmla="*/ 723 h 730"/>
                  <a:gd name="T20" fmla="*/ 88 w 458"/>
                  <a:gd name="T21" fmla="*/ 676 h 730"/>
                  <a:gd name="T22" fmla="*/ 195 w 458"/>
                  <a:gd name="T23" fmla="*/ 676 h 730"/>
                  <a:gd name="T24" fmla="*/ 201 w 458"/>
                  <a:gd name="T25" fmla="*/ 676 h 730"/>
                  <a:gd name="T26" fmla="*/ 201 w 458"/>
                  <a:gd name="T27" fmla="*/ 671 h 730"/>
                  <a:gd name="T28" fmla="*/ 202 w 458"/>
                  <a:gd name="T29" fmla="*/ 615 h 730"/>
                  <a:gd name="T30" fmla="*/ 452 w 458"/>
                  <a:gd name="T31" fmla="*/ 615 h 730"/>
                  <a:gd name="T32" fmla="*/ 458 w 458"/>
                  <a:gd name="T33" fmla="*/ 615 h 730"/>
                  <a:gd name="T34" fmla="*/ 458 w 458"/>
                  <a:gd name="T35" fmla="*/ 609 h 730"/>
                  <a:gd name="T36" fmla="*/ 458 w 458"/>
                  <a:gd name="T37" fmla="*/ 6 h 730"/>
                  <a:gd name="T38" fmla="*/ 458 w 458"/>
                  <a:gd name="T39" fmla="*/ 0 h 730"/>
                  <a:gd name="T40" fmla="*/ 452 w 458"/>
                  <a:gd name="T41" fmla="*/ 0 h 7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8"/>
                  <a:gd name="T64" fmla="*/ 0 h 730"/>
                  <a:gd name="T65" fmla="*/ 458 w 458"/>
                  <a:gd name="T66" fmla="*/ 730 h 7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8" h="730">
                    <a:moveTo>
                      <a:pt x="452" y="0"/>
                    </a:moveTo>
                    <a:lnTo>
                      <a:pt x="7" y="0"/>
                    </a:lnTo>
                    <a:lnTo>
                      <a:pt x="1" y="0"/>
                    </a:lnTo>
                    <a:lnTo>
                      <a:pt x="1" y="6"/>
                    </a:lnTo>
                    <a:lnTo>
                      <a:pt x="0" y="710"/>
                    </a:lnTo>
                    <a:lnTo>
                      <a:pt x="0" y="715"/>
                    </a:lnTo>
                    <a:lnTo>
                      <a:pt x="4" y="715"/>
                    </a:lnTo>
                    <a:lnTo>
                      <a:pt x="81" y="729"/>
                    </a:lnTo>
                    <a:lnTo>
                      <a:pt x="88" y="730"/>
                    </a:lnTo>
                    <a:lnTo>
                      <a:pt x="88" y="723"/>
                    </a:lnTo>
                    <a:lnTo>
                      <a:pt x="88" y="676"/>
                    </a:lnTo>
                    <a:lnTo>
                      <a:pt x="195" y="676"/>
                    </a:lnTo>
                    <a:lnTo>
                      <a:pt x="201" y="676"/>
                    </a:lnTo>
                    <a:lnTo>
                      <a:pt x="201" y="671"/>
                    </a:lnTo>
                    <a:lnTo>
                      <a:pt x="202" y="615"/>
                    </a:lnTo>
                    <a:lnTo>
                      <a:pt x="452" y="615"/>
                    </a:lnTo>
                    <a:lnTo>
                      <a:pt x="458" y="615"/>
                    </a:lnTo>
                    <a:lnTo>
                      <a:pt x="458" y="609"/>
                    </a:lnTo>
                    <a:lnTo>
                      <a:pt x="458" y="6"/>
                    </a:lnTo>
                    <a:lnTo>
                      <a:pt x="458" y="0"/>
                    </a:lnTo>
                    <a:lnTo>
                      <a:pt x="452" y="0"/>
                    </a:lnTo>
                    <a:close/>
                  </a:path>
                </a:pathLst>
              </a:custGeom>
              <a:solidFill>
                <a:srgbClr val="000000"/>
              </a:solidFill>
              <a:ln w="9525">
                <a:solidFill>
                  <a:srgbClr val="CC00CC"/>
                </a:solidFill>
                <a:round/>
                <a:headEnd/>
                <a:tailEnd/>
              </a:ln>
            </p:spPr>
            <p:txBody>
              <a:bodyPr/>
              <a:lstStyle/>
              <a:p>
                <a:endParaRPr lang="en-US" dirty="0"/>
              </a:p>
            </p:txBody>
          </p:sp>
          <p:grpSp>
            <p:nvGrpSpPr>
              <p:cNvPr id="8" name="Group 116"/>
              <p:cNvGrpSpPr>
                <a:grpSpLocks/>
              </p:cNvGrpSpPr>
              <p:nvPr/>
            </p:nvGrpSpPr>
            <p:grpSpPr bwMode="auto">
              <a:xfrm>
                <a:off x="1809" y="2640"/>
                <a:ext cx="1680" cy="1344"/>
                <a:chOff x="1809" y="2640"/>
                <a:chExt cx="1680" cy="1344"/>
              </a:xfrm>
            </p:grpSpPr>
            <p:sp>
              <p:nvSpPr>
                <p:cNvPr id="18818" name="Freeform 117"/>
                <p:cNvSpPr>
                  <a:spLocks/>
                </p:cNvSpPr>
                <p:nvPr/>
              </p:nvSpPr>
              <p:spPr bwMode="auto">
                <a:xfrm>
                  <a:off x="3239" y="3625"/>
                  <a:ext cx="5" cy="2"/>
                </a:xfrm>
                <a:custGeom>
                  <a:avLst/>
                  <a:gdLst>
                    <a:gd name="T0" fmla="*/ 5 w 5"/>
                    <a:gd name="T1" fmla="*/ 2 h 2"/>
                    <a:gd name="T2" fmla="*/ 3 w 5"/>
                    <a:gd name="T3" fmla="*/ 0 h 2"/>
                    <a:gd name="T4" fmla="*/ 0 w 5"/>
                    <a:gd name="T5" fmla="*/ 0 h 2"/>
                    <a:gd name="T6" fmla="*/ 5 w 5"/>
                    <a:gd name="T7" fmla="*/ 2 h 2"/>
                    <a:gd name="T8" fmla="*/ 0 60000 65536"/>
                    <a:gd name="T9" fmla="*/ 0 60000 65536"/>
                    <a:gd name="T10" fmla="*/ 0 60000 65536"/>
                    <a:gd name="T11" fmla="*/ 0 60000 65536"/>
                    <a:gd name="T12" fmla="*/ 0 w 5"/>
                    <a:gd name="T13" fmla="*/ 0 h 2"/>
                    <a:gd name="T14" fmla="*/ 5 w 5"/>
                    <a:gd name="T15" fmla="*/ 2 h 2"/>
                  </a:gdLst>
                  <a:ahLst/>
                  <a:cxnLst>
                    <a:cxn ang="T8">
                      <a:pos x="T0" y="T1"/>
                    </a:cxn>
                    <a:cxn ang="T9">
                      <a:pos x="T2" y="T3"/>
                    </a:cxn>
                    <a:cxn ang="T10">
                      <a:pos x="T4" y="T5"/>
                    </a:cxn>
                    <a:cxn ang="T11">
                      <a:pos x="T6" y="T7"/>
                    </a:cxn>
                  </a:cxnLst>
                  <a:rect l="T12" t="T13" r="T14" b="T15"/>
                  <a:pathLst>
                    <a:path w="5" h="2">
                      <a:moveTo>
                        <a:pt x="5" y="2"/>
                      </a:moveTo>
                      <a:lnTo>
                        <a:pt x="3" y="0"/>
                      </a:lnTo>
                      <a:lnTo>
                        <a:pt x="0" y="0"/>
                      </a:lnTo>
                      <a:lnTo>
                        <a:pt x="5" y="2"/>
                      </a:lnTo>
                      <a:close/>
                    </a:path>
                  </a:pathLst>
                </a:custGeom>
                <a:solidFill>
                  <a:srgbClr val="FFFFFF"/>
                </a:solidFill>
                <a:ln w="9525">
                  <a:solidFill>
                    <a:srgbClr val="CC00CC"/>
                  </a:solidFill>
                  <a:round/>
                  <a:headEnd/>
                  <a:tailEnd/>
                </a:ln>
              </p:spPr>
              <p:txBody>
                <a:bodyPr/>
                <a:lstStyle/>
                <a:p>
                  <a:endParaRPr lang="en-US" dirty="0"/>
                </a:p>
              </p:txBody>
            </p:sp>
            <p:sp>
              <p:nvSpPr>
                <p:cNvPr id="18819" name="Freeform 118"/>
                <p:cNvSpPr>
                  <a:spLocks/>
                </p:cNvSpPr>
                <p:nvPr/>
              </p:nvSpPr>
              <p:spPr bwMode="auto">
                <a:xfrm>
                  <a:off x="3208" y="3177"/>
                  <a:ext cx="1" cy="6"/>
                </a:xfrm>
                <a:custGeom>
                  <a:avLst/>
                  <a:gdLst>
                    <a:gd name="T0" fmla="*/ 1 w 1"/>
                    <a:gd name="T1" fmla="*/ 0 h 6"/>
                    <a:gd name="T2" fmla="*/ 0 w 1"/>
                    <a:gd name="T3" fmla="*/ 4 h 6"/>
                    <a:gd name="T4" fmla="*/ 1 w 1"/>
                    <a:gd name="T5" fmla="*/ 6 h 6"/>
                    <a:gd name="T6" fmla="*/ 1 w 1"/>
                    <a:gd name="T7" fmla="*/ 0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1" y="0"/>
                      </a:moveTo>
                      <a:lnTo>
                        <a:pt x="0" y="4"/>
                      </a:lnTo>
                      <a:lnTo>
                        <a:pt x="1" y="6"/>
                      </a:lnTo>
                      <a:lnTo>
                        <a:pt x="1" y="0"/>
                      </a:lnTo>
                      <a:close/>
                    </a:path>
                  </a:pathLst>
                </a:custGeom>
                <a:solidFill>
                  <a:srgbClr val="FFFFFF"/>
                </a:solidFill>
                <a:ln w="9525">
                  <a:solidFill>
                    <a:srgbClr val="CC00CC"/>
                  </a:solidFill>
                  <a:round/>
                  <a:headEnd/>
                  <a:tailEnd/>
                </a:ln>
              </p:spPr>
              <p:txBody>
                <a:bodyPr/>
                <a:lstStyle/>
                <a:p>
                  <a:endParaRPr lang="en-US" dirty="0"/>
                </a:p>
              </p:txBody>
            </p:sp>
            <p:sp>
              <p:nvSpPr>
                <p:cNvPr id="18820" name="Freeform 119"/>
                <p:cNvSpPr>
                  <a:spLocks/>
                </p:cNvSpPr>
                <p:nvPr/>
              </p:nvSpPr>
              <p:spPr bwMode="auto">
                <a:xfrm>
                  <a:off x="2866" y="2743"/>
                  <a:ext cx="394" cy="389"/>
                </a:xfrm>
                <a:custGeom>
                  <a:avLst/>
                  <a:gdLst>
                    <a:gd name="T0" fmla="*/ 0 w 394"/>
                    <a:gd name="T1" fmla="*/ 0 h 389"/>
                    <a:gd name="T2" fmla="*/ 341 w 394"/>
                    <a:gd name="T3" fmla="*/ 0 h 389"/>
                    <a:gd name="T4" fmla="*/ 341 w 394"/>
                    <a:gd name="T5" fmla="*/ 38 h 389"/>
                    <a:gd name="T6" fmla="*/ 394 w 394"/>
                    <a:gd name="T7" fmla="*/ 38 h 389"/>
                    <a:gd name="T8" fmla="*/ 234 w 394"/>
                    <a:gd name="T9" fmla="*/ 331 h 389"/>
                    <a:gd name="T10" fmla="*/ 259 w 394"/>
                    <a:gd name="T11" fmla="*/ 389 h 389"/>
                    <a:gd name="T12" fmla="*/ 93 w 394"/>
                    <a:gd name="T13" fmla="*/ 389 h 389"/>
                    <a:gd name="T14" fmla="*/ 88 w 394"/>
                    <a:gd name="T15" fmla="*/ 355 h 389"/>
                    <a:gd name="T16" fmla="*/ 31 w 394"/>
                    <a:gd name="T17" fmla="*/ 355 h 389"/>
                    <a:gd name="T18" fmla="*/ 0 w 394"/>
                    <a:gd name="T19" fmla="*/ 0 h 3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4"/>
                    <a:gd name="T31" fmla="*/ 0 h 389"/>
                    <a:gd name="T32" fmla="*/ 394 w 394"/>
                    <a:gd name="T33" fmla="*/ 389 h 3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4" h="389">
                      <a:moveTo>
                        <a:pt x="0" y="0"/>
                      </a:moveTo>
                      <a:lnTo>
                        <a:pt x="341" y="0"/>
                      </a:lnTo>
                      <a:lnTo>
                        <a:pt x="341" y="38"/>
                      </a:lnTo>
                      <a:lnTo>
                        <a:pt x="394" y="38"/>
                      </a:lnTo>
                      <a:lnTo>
                        <a:pt x="234" y="331"/>
                      </a:lnTo>
                      <a:lnTo>
                        <a:pt x="259" y="389"/>
                      </a:lnTo>
                      <a:lnTo>
                        <a:pt x="93" y="389"/>
                      </a:lnTo>
                      <a:lnTo>
                        <a:pt x="88" y="355"/>
                      </a:lnTo>
                      <a:lnTo>
                        <a:pt x="31" y="355"/>
                      </a:lnTo>
                      <a:lnTo>
                        <a:pt x="0" y="0"/>
                      </a:lnTo>
                      <a:close/>
                    </a:path>
                  </a:pathLst>
                </a:custGeom>
                <a:solidFill>
                  <a:srgbClr val="000000"/>
                </a:solidFill>
                <a:ln w="9525">
                  <a:solidFill>
                    <a:srgbClr val="CC00CC"/>
                  </a:solidFill>
                  <a:round/>
                  <a:headEnd/>
                  <a:tailEnd/>
                </a:ln>
              </p:spPr>
              <p:txBody>
                <a:bodyPr/>
                <a:lstStyle/>
                <a:p>
                  <a:endParaRPr lang="en-US" dirty="0"/>
                </a:p>
              </p:txBody>
            </p:sp>
            <p:sp>
              <p:nvSpPr>
                <p:cNvPr id="18821" name="Freeform 120"/>
                <p:cNvSpPr>
                  <a:spLocks/>
                </p:cNvSpPr>
                <p:nvPr/>
              </p:nvSpPr>
              <p:spPr bwMode="auto">
                <a:xfrm>
                  <a:off x="2904" y="2691"/>
                  <a:ext cx="409" cy="401"/>
                </a:xfrm>
                <a:custGeom>
                  <a:avLst/>
                  <a:gdLst>
                    <a:gd name="T0" fmla="*/ 409 w 409"/>
                    <a:gd name="T1" fmla="*/ 38 h 401"/>
                    <a:gd name="T2" fmla="*/ 400 w 409"/>
                    <a:gd name="T3" fmla="*/ 38 h 401"/>
                    <a:gd name="T4" fmla="*/ 353 w 409"/>
                    <a:gd name="T5" fmla="*/ 38 h 401"/>
                    <a:gd name="T6" fmla="*/ 353 w 409"/>
                    <a:gd name="T7" fmla="*/ 5 h 401"/>
                    <a:gd name="T8" fmla="*/ 353 w 409"/>
                    <a:gd name="T9" fmla="*/ 0 h 401"/>
                    <a:gd name="T10" fmla="*/ 347 w 409"/>
                    <a:gd name="T11" fmla="*/ 0 h 401"/>
                    <a:gd name="T12" fmla="*/ 6 w 409"/>
                    <a:gd name="T13" fmla="*/ 0 h 401"/>
                    <a:gd name="T14" fmla="*/ 0 w 409"/>
                    <a:gd name="T15" fmla="*/ 0 h 401"/>
                    <a:gd name="T16" fmla="*/ 1 w 409"/>
                    <a:gd name="T17" fmla="*/ 7 h 401"/>
                    <a:gd name="T18" fmla="*/ 31 w 409"/>
                    <a:gd name="T19" fmla="*/ 361 h 401"/>
                    <a:gd name="T20" fmla="*/ 31 w 409"/>
                    <a:gd name="T21" fmla="*/ 367 h 401"/>
                    <a:gd name="T22" fmla="*/ 37 w 409"/>
                    <a:gd name="T23" fmla="*/ 367 h 401"/>
                    <a:gd name="T24" fmla="*/ 89 w 409"/>
                    <a:gd name="T25" fmla="*/ 367 h 401"/>
                    <a:gd name="T26" fmla="*/ 93 w 409"/>
                    <a:gd name="T27" fmla="*/ 396 h 401"/>
                    <a:gd name="T28" fmla="*/ 95 w 409"/>
                    <a:gd name="T29" fmla="*/ 401 h 401"/>
                    <a:gd name="T30" fmla="*/ 99 w 409"/>
                    <a:gd name="T31" fmla="*/ 401 h 401"/>
                    <a:gd name="T32" fmla="*/ 266 w 409"/>
                    <a:gd name="T33" fmla="*/ 401 h 401"/>
                    <a:gd name="T34" fmla="*/ 274 w 409"/>
                    <a:gd name="T35" fmla="*/ 401 h 401"/>
                    <a:gd name="T36" fmla="*/ 271 w 409"/>
                    <a:gd name="T37" fmla="*/ 392 h 401"/>
                    <a:gd name="T38" fmla="*/ 247 w 409"/>
                    <a:gd name="T39" fmla="*/ 337 h 401"/>
                    <a:gd name="T40" fmla="*/ 404 w 409"/>
                    <a:gd name="T41" fmla="*/ 46 h 401"/>
                    <a:gd name="T42" fmla="*/ 409 w 409"/>
                    <a:gd name="T43" fmla="*/ 38 h 4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09"/>
                    <a:gd name="T67" fmla="*/ 0 h 401"/>
                    <a:gd name="T68" fmla="*/ 409 w 409"/>
                    <a:gd name="T69" fmla="*/ 401 h 4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09" h="401">
                      <a:moveTo>
                        <a:pt x="409" y="38"/>
                      </a:moveTo>
                      <a:lnTo>
                        <a:pt x="400" y="38"/>
                      </a:lnTo>
                      <a:lnTo>
                        <a:pt x="353" y="38"/>
                      </a:lnTo>
                      <a:lnTo>
                        <a:pt x="353" y="5"/>
                      </a:lnTo>
                      <a:lnTo>
                        <a:pt x="353" y="0"/>
                      </a:lnTo>
                      <a:lnTo>
                        <a:pt x="347" y="0"/>
                      </a:lnTo>
                      <a:lnTo>
                        <a:pt x="6" y="0"/>
                      </a:lnTo>
                      <a:lnTo>
                        <a:pt x="0" y="0"/>
                      </a:lnTo>
                      <a:lnTo>
                        <a:pt x="1" y="7"/>
                      </a:lnTo>
                      <a:lnTo>
                        <a:pt x="31" y="361"/>
                      </a:lnTo>
                      <a:lnTo>
                        <a:pt x="31" y="367"/>
                      </a:lnTo>
                      <a:lnTo>
                        <a:pt x="37" y="367"/>
                      </a:lnTo>
                      <a:lnTo>
                        <a:pt x="89" y="367"/>
                      </a:lnTo>
                      <a:lnTo>
                        <a:pt x="93" y="396"/>
                      </a:lnTo>
                      <a:lnTo>
                        <a:pt x="95" y="401"/>
                      </a:lnTo>
                      <a:lnTo>
                        <a:pt x="99" y="401"/>
                      </a:lnTo>
                      <a:lnTo>
                        <a:pt x="266" y="401"/>
                      </a:lnTo>
                      <a:lnTo>
                        <a:pt x="274" y="401"/>
                      </a:lnTo>
                      <a:lnTo>
                        <a:pt x="271" y="392"/>
                      </a:lnTo>
                      <a:lnTo>
                        <a:pt x="247" y="337"/>
                      </a:lnTo>
                      <a:lnTo>
                        <a:pt x="404" y="46"/>
                      </a:lnTo>
                      <a:lnTo>
                        <a:pt x="409" y="38"/>
                      </a:lnTo>
                      <a:close/>
                    </a:path>
                  </a:pathLst>
                </a:custGeom>
                <a:solidFill>
                  <a:srgbClr val="000000"/>
                </a:solidFill>
                <a:ln w="9525">
                  <a:solidFill>
                    <a:srgbClr val="CC00CC"/>
                  </a:solidFill>
                  <a:round/>
                  <a:headEnd/>
                  <a:tailEnd/>
                </a:ln>
              </p:spPr>
              <p:txBody>
                <a:bodyPr/>
                <a:lstStyle/>
                <a:p>
                  <a:endParaRPr lang="en-US" dirty="0"/>
                </a:p>
              </p:txBody>
            </p:sp>
            <p:sp>
              <p:nvSpPr>
                <p:cNvPr id="18822" name="Freeform 121"/>
                <p:cNvSpPr>
                  <a:spLocks/>
                </p:cNvSpPr>
                <p:nvPr/>
              </p:nvSpPr>
              <p:spPr bwMode="auto">
                <a:xfrm>
                  <a:off x="2917" y="2702"/>
                  <a:ext cx="378" cy="378"/>
                </a:xfrm>
                <a:custGeom>
                  <a:avLst/>
                  <a:gdLst>
                    <a:gd name="T0" fmla="*/ 86 w 378"/>
                    <a:gd name="T1" fmla="*/ 349 h 378"/>
                    <a:gd name="T2" fmla="*/ 85 w 378"/>
                    <a:gd name="T3" fmla="*/ 345 h 378"/>
                    <a:gd name="T4" fmla="*/ 80 w 378"/>
                    <a:gd name="T5" fmla="*/ 345 h 378"/>
                    <a:gd name="T6" fmla="*/ 29 w 378"/>
                    <a:gd name="T7" fmla="*/ 345 h 378"/>
                    <a:gd name="T8" fmla="*/ 0 w 378"/>
                    <a:gd name="T9" fmla="*/ 0 h 378"/>
                    <a:gd name="T10" fmla="*/ 328 w 378"/>
                    <a:gd name="T11" fmla="*/ 0 h 378"/>
                    <a:gd name="T12" fmla="*/ 328 w 378"/>
                    <a:gd name="T13" fmla="*/ 32 h 378"/>
                    <a:gd name="T14" fmla="*/ 328 w 378"/>
                    <a:gd name="T15" fmla="*/ 38 h 378"/>
                    <a:gd name="T16" fmla="*/ 334 w 378"/>
                    <a:gd name="T17" fmla="*/ 38 h 378"/>
                    <a:gd name="T18" fmla="*/ 378 w 378"/>
                    <a:gd name="T19" fmla="*/ 38 h 378"/>
                    <a:gd name="T20" fmla="*/ 222 w 378"/>
                    <a:gd name="T21" fmla="*/ 324 h 378"/>
                    <a:gd name="T22" fmla="*/ 221 w 378"/>
                    <a:gd name="T23" fmla="*/ 326 h 378"/>
                    <a:gd name="T24" fmla="*/ 222 w 378"/>
                    <a:gd name="T25" fmla="*/ 328 h 378"/>
                    <a:gd name="T26" fmla="*/ 244 w 378"/>
                    <a:gd name="T27" fmla="*/ 378 h 378"/>
                    <a:gd name="T28" fmla="*/ 91 w 378"/>
                    <a:gd name="T29" fmla="*/ 378 h 378"/>
                    <a:gd name="T30" fmla="*/ 86 w 378"/>
                    <a:gd name="T31" fmla="*/ 349 h 3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8"/>
                    <a:gd name="T49" fmla="*/ 0 h 378"/>
                    <a:gd name="T50" fmla="*/ 378 w 378"/>
                    <a:gd name="T51" fmla="*/ 378 h 3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8" h="378">
                      <a:moveTo>
                        <a:pt x="86" y="349"/>
                      </a:moveTo>
                      <a:lnTo>
                        <a:pt x="85" y="345"/>
                      </a:lnTo>
                      <a:lnTo>
                        <a:pt x="80" y="345"/>
                      </a:lnTo>
                      <a:lnTo>
                        <a:pt x="29" y="345"/>
                      </a:lnTo>
                      <a:lnTo>
                        <a:pt x="0" y="0"/>
                      </a:lnTo>
                      <a:lnTo>
                        <a:pt x="328" y="0"/>
                      </a:lnTo>
                      <a:lnTo>
                        <a:pt x="328" y="32"/>
                      </a:lnTo>
                      <a:lnTo>
                        <a:pt x="328" y="38"/>
                      </a:lnTo>
                      <a:lnTo>
                        <a:pt x="334" y="38"/>
                      </a:lnTo>
                      <a:lnTo>
                        <a:pt x="378" y="38"/>
                      </a:lnTo>
                      <a:lnTo>
                        <a:pt x="222" y="324"/>
                      </a:lnTo>
                      <a:lnTo>
                        <a:pt x="221" y="326"/>
                      </a:lnTo>
                      <a:lnTo>
                        <a:pt x="222" y="328"/>
                      </a:lnTo>
                      <a:lnTo>
                        <a:pt x="244" y="378"/>
                      </a:lnTo>
                      <a:lnTo>
                        <a:pt x="91" y="378"/>
                      </a:lnTo>
                      <a:lnTo>
                        <a:pt x="86" y="349"/>
                      </a:lnTo>
                      <a:close/>
                    </a:path>
                  </a:pathLst>
                </a:custGeom>
                <a:solidFill>
                  <a:srgbClr val="FFFFFF"/>
                </a:solidFill>
                <a:ln w="9525">
                  <a:solidFill>
                    <a:srgbClr val="CC00CC"/>
                  </a:solidFill>
                  <a:round/>
                  <a:headEnd/>
                  <a:tailEnd/>
                </a:ln>
              </p:spPr>
              <p:txBody>
                <a:bodyPr/>
                <a:lstStyle/>
                <a:p>
                  <a:endParaRPr lang="en-US" dirty="0"/>
                </a:p>
              </p:txBody>
            </p:sp>
            <p:sp>
              <p:nvSpPr>
                <p:cNvPr id="18823" name="Freeform 122"/>
                <p:cNvSpPr>
                  <a:spLocks noEditPoints="1"/>
                </p:cNvSpPr>
                <p:nvPr/>
              </p:nvSpPr>
              <p:spPr bwMode="auto">
                <a:xfrm>
                  <a:off x="3027" y="2812"/>
                  <a:ext cx="43" cy="48"/>
                </a:xfrm>
                <a:custGeom>
                  <a:avLst/>
                  <a:gdLst>
                    <a:gd name="T0" fmla="*/ 7 w 43"/>
                    <a:gd name="T1" fmla="*/ 48 h 48"/>
                    <a:gd name="T2" fmla="*/ 0 w 43"/>
                    <a:gd name="T3" fmla="*/ 48 h 48"/>
                    <a:gd name="T4" fmla="*/ 18 w 43"/>
                    <a:gd name="T5" fmla="*/ 0 h 48"/>
                    <a:gd name="T6" fmla="*/ 26 w 43"/>
                    <a:gd name="T7" fmla="*/ 0 h 48"/>
                    <a:gd name="T8" fmla="*/ 43 w 43"/>
                    <a:gd name="T9" fmla="*/ 48 h 48"/>
                    <a:gd name="T10" fmla="*/ 36 w 43"/>
                    <a:gd name="T11" fmla="*/ 48 h 48"/>
                    <a:gd name="T12" fmla="*/ 30 w 43"/>
                    <a:gd name="T13" fmla="*/ 33 h 48"/>
                    <a:gd name="T14" fmla="*/ 12 w 43"/>
                    <a:gd name="T15" fmla="*/ 33 h 48"/>
                    <a:gd name="T16" fmla="*/ 7 w 43"/>
                    <a:gd name="T17" fmla="*/ 48 h 48"/>
                    <a:gd name="T18" fmla="*/ 14 w 43"/>
                    <a:gd name="T19" fmla="*/ 28 h 48"/>
                    <a:gd name="T20" fmla="*/ 29 w 43"/>
                    <a:gd name="T21" fmla="*/ 28 h 48"/>
                    <a:gd name="T22" fmla="*/ 21 w 43"/>
                    <a:gd name="T23" fmla="*/ 7 h 48"/>
                    <a:gd name="T24" fmla="*/ 14 w 43"/>
                    <a:gd name="T25" fmla="*/ 28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48"/>
                    <a:gd name="T41" fmla="*/ 43 w 43"/>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48">
                      <a:moveTo>
                        <a:pt x="7" y="48"/>
                      </a:moveTo>
                      <a:lnTo>
                        <a:pt x="0" y="48"/>
                      </a:lnTo>
                      <a:lnTo>
                        <a:pt x="18" y="0"/>
                      </a:lnTo>
                      <a:lnTo>
                        <a:pt x="26" y="0"/>
                      </a:lnTo>
                      <a:lnTo>
                        <a:pt x="43" y="48"/>
                      </a:lnTo>
                      <a:lnTo>
                        <a:pt x="36" y="48"/>
                      </a:lnTo>
                      <a:lnTo>
                        <a:pt x="30" y="33"/>
                      </a:lnTo>
                      <a:lnTo>
                        <a:pt x="12" y="33"/>
                      </a:lnTo>
                      <a:lnTo>
                        <a:pt x="7" y="48"/>
                      </a:lnTo>
                      <a:close/>
                      <a:moveTo>
                        <a:pt x="14" y="28"/>
                      </a:moveTo>
                      <a:lnTo>
                        <a:pt x="29" y="28"/>
                      </a:lnTo>
                      <a:lnTo>
                        <a:pt x="21" y="7"/>
                      </a:lnTo>
                      <a:lnTo>
                        <a:pt x="14" y="28"/>
                      </a:lnTo>
                      <a:close/>
                    </a:path>
                  </a:pathLst>
                </a:custGeom>
                <a:solidFill>
                  <a:srgbClr val="000000"/>
                </a:solidFill>
                <a:ln w="9525">
                  <a:solidFill>
                    <a:srgbClr val="CC00CC"/>
                  </a:solidFill>
                  <a:round/>
                  <a:headEnd/>
                  <a:tailEnd/>
                </a:ln>
              </p:spPr>
              <p:txBody>
                <a:bodyPr/>
                <a:lstStyle/>
                <a:p>
                  <a:endParaRPr lang="en-US" dirty="0"/>
                </a:p>
              </p:txBody>
            </p:sp>
            <p:sp>
              <p:nvSpPr>
                <p:cNvPr id="18824" name="Freeform 123"/>
                <p:cNvSpPr>
                  <a:spLocks/>
                </p:cNvSpPr>
                <p:nvPr/>
              </p:nvSpPr>
              <p:spPr bwMode="auto">
                <a:xfrm>
                  <a:off x="3073" y="2824"/>
                  <a:ext cx="18" cy="36"/>
                </a:xfrm>
                <a:custGeom>
                  <a:avLst/>
                  <a:gdLst>
                    <a:gd name="T0" fmla="*/ 0 w 18"/>
                    <a:gd name="T1" fmla="*/ 1 h 36"/>
                    <a:gd name="T2" fmla="*/ 6 w 18"/>
                    <a:gd name="T3" fmla="*/ 1 h 36"/>
                    <a:gd name="T4" fmla="*/ 6 w 18"/>
                    <a:gd name="T5" fmla="*/ 6 h 36"/>
                    <a:gd name="T6" fmla="*/ 6 w 18"/>
                    <a:gd name="T7" fmla="*/ 6 h 36"/>
                    <a:gd name="T8" fmla="*/ 9 w 18"/>
                    <a:gd name="T9" fmla="*/ 4 h 36"/>
                    <a:gd name="T10" fmla="*/ 11 w 18"/>
                    <a:gd name="T11" fmla="*/ 1 h 36"/>
                    <a:gd name="T12" fmla="*/ 12 w 18"/>
                    <a:gd name="T13" fmla="*/ 0 h 36"/>
                    <a:gd name="T14" fmla="*/ 14 w 18"/>
                    <a:gd name="T15" fmla="*/ 0 h 36"/>
                    <a:gd name="T16" fmla="*/ 18 w 18"/>
                    <a:gd name="T17" fmla="*/ 0 h 36"/>
                    <a:gd name="T18" fmla="*/ 18 w 18"/>
                    <a:gd name="T19" fmla="*/ 6 h 36"/>
                    <a:gd name="T20" fmla="*/ 17 w 18"/>
                    <a:gd name="T21" fmla="*/ 6 h 36"/>
                    <a:gd name="T22" fmla="*/ 15 w 18"/>
                    <a:gd name="T23" fmla="*/ 6 h 36"/>
                    <a:gd name="T24" fmla="*/ 14 w 18"/>
                    <a:gd name="T25" fmla="*/ 6 h 36"/>
                    <a:gd name="T26" fmla="*/ 13 w 18"/>
                    <a:gd name="T27" fmla="*/ 7 h 36"/>
                    <a:gd name="T28" fmla="*/ 10 w 18"/>
                    <a:gd name="T29" fmla="*/ 8 h 36"/>
                    <a:gd name="T30" fmla="*/ 9 w 18"/>
                    <a:gd name="T31" fmla="*/ 11 h 36"/>
                    <a:gd name="T32" fmla="*/ 6 w 18"/>
                    <a:gd name="T33" fmla="*/ 14 h 36"/>
                    <a:gd name="T34" fmla="*/ 6 w 18"/>
                    <a:gd name="T35" fmla="*/ 18 h 36"/>
                    <a:gd name="T36" fmla="*/ 6 w 18"/>
                    <a:gd name="T37" fmla="*/ 36 h 36"/>
                    <a:gd name="T38" fmla="*/ 0 w 18"/>
                    <a:gd name="T39" fmla="*/ 36 h 36"/>
                    <a:gd name="T40" fmla="*/ 0 w 18"/>
                    <a:gd name="T41" fmla="*/ 1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36"/>
                    <a:gd name="T65" fmla="*/ 18 w 18"/>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36">
                      <a:moveTo>
                        <a:pt x="0" y="1"/>
                      </a:moveTo>
                      <a:lnTo>
                        <a:pt x="6" y="1"/>
                      </a:lnTo>
                      <a:lnTo>
                        <a:pt x="6" y="6"/>
                      </a:lnTo>
                      <a:lnTo>
                        <a:pt x="9" y="4"/>
                      </a:lnTo>
                      <a:lnTo>
                        <a:pt x="11" y="1"/>
                      </a:lnTo>
                      <a:lnTo>
                        <a:pt x="12" y="0"/>
                      </a:lnTo>
                      <a:lnTo>
                        <a:pt x="14" y="0"/>
                      </a:lnTo>
                      <a:lnTo>
                        <a:pt x="18" y="0"/>
                      </a:lnTo>
                      <a:lnTo>
                        <a:pt x="18" y="6"/>
                      </a:lnTo>
                      <a:lnTo>
                        <a:pt x="17" y="6"/>
                      </a:lnTo>
                      <a:lnTo>
                        <a:pt x="15" y="6"/>
                      </a:lnTo>
                      <a:lnTo>
                        <a:pt x="14" y="6"/>
                      </a:lnTo>
                      <a:lnTo>
                        <a:pt x="13" y="7"/>
                      </a:lnTo>
                      <a:lnTo>
                        <a:pt x="10" y="8"/>
                      </a:lnTo>
                      <a:lnTo>
                        <a:pt x="9" y="11"/>
                      </a:lnTo>
                      <a:lnTo>
                        <a:pt x="6" y="14"/>
                      </a:lnTo>
                      <a:lnTo>
                        <a:pt x="6" y="18"/>
                      </a:lnTo>
                      <a:lnTo>
                        <a:pt x="6" y="36"/>
                      </a:lnTo>
                      <a:lnTo>
                        <a:pt x="0" y="36"/>
                      </a:lnTo>
                      <a:lnTo>
                        <a:pt x="0" y="1"/>
                      </a:lnTo>
                      <a:close/>
                    </a:path>
                  </a:pathLst>
                </a:custGeom>
                <a:solidFill>
                  <a:srgbClr val="000000"/>
                </a:solidFill>
                <a:ln w="9525">
                  <a:solidFill>
                    <a:srgbClr val="CC00CC"/>
                  </a:solidFill>
                  <a:round/>
                  <a:headEnd/>
                  <a:tailEnd/>
                </a:ln>
              </p:spPr>
              <p:txBody>
                <a:bodyPr/>
                <a:lstStyle/>
                <a:p>
                  <a:endParaRPr lang="en-US" dirty="0"/>
                </a:p>
              </p:txBody>
            </p:sp>
            <p:sp>
              <p:nvSpPr>
                <p:cNvPr id="18825" name="Freeform 124"/>
                <p:cNvSpPr>
                  <a:spLocks/>
                </p:cNvSpPr>
                <p:nvPr/>
              </p:nvSpPr>
              <p:spPr bwMode="auto">
                <a:xfrm>
                  <a:off x="3094" y="2812"/>
                  <a:ext cx="30" cy="48"/>
                </a:xfrm>
                <a:custGeom>
                  <a:avLst/>
                  <a:gdLst>
                    <a:gd name="T0" fmla="*/ 6 w 30"/>
                    <a:gd name="T1" fmla="*/ 0 h 48"/>
                    <a:gd name="T2" fmla="*/ 6 w 30"/>
                    <a:gd name="T3" fmla="*/ 27 h 48"/>
                    <a:gd name="T4" fmla="*/ 21 w 30"/>
                    <a:gd name="T5" fmla="*/ 13 h 48"/>
                    <a:gd name="T6" fmla="*/ 28 w 30"/>
                    <a:gd name="T7" fmla="*/ 13 h 48"/>
                    <a:gd name="T8" fmla="*/ 16 w 30"/>
                    <a:gd name="T9" fmla="*/ 25 h 48"/>
                    <a:gd name="T10" fmla="*/ 30 w 30"/>
                    <a:gd name="T11" fmla="*/ 48 h 48"/>
                    <a:gd name="T12" fmla="*/ 23 w 30"/>
                    <a:gd name="T13" fmla="*/ 48 h 48"/>
                    <a:gd name="T14" fmla="*/ 12 w 30"/>
                    <a:gd name="T15" fmla="*/ 30 h 48"/>
                    <a:gd name="T16" fmla="*/ 6 w 30"/>
                    <a:gd name="T17" fmla="*/ 35 h 48"/>
                    <a:gd name="T18" fmla="*/ 6 w 30"/>
                    <a:gd name="T19" fmla="*/ 48 h 48"/>
                    <a:gd name="T20" fmla="*/ 0 w 30"/>
                    <a:gd name="T21" fmla="*/ 48 h 48"/>
                    <a:gd name="T22" fmla="*/ 0 w 30"/>
                    <a:gd name="T23" fmla="*/ 0 h 48"/>
                    <a:gd name="T24" fmla="*/ 6 w 30"/>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8"/>
                    <a:gd name="T41" fmla="*/ 30 w 30"/>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8">
                      <a:moveTo>
                        <a:pt x="6" y="0"/>
                      </a:moveTo>
                      <a:lnTo>
                        <a:pt x="6" y="27"/>
                      </a:lnTo>
                      <a:lnTo>
                        <a:pt x="21" y="13"/>
                      </a:lnTo>
                      <a:lnTo>
                        <a:pt x="28" y="13"/>
                      </a:lnTo>
                      <a:lnTo>
                        <a:pt x="16" y="25"/>
                      </a:lnTo>
                      <a:lnTo>
                        <a:pt x="30" y="48"/>
                      </a:lnTo>
                      <a:lnTo>
                        <a:pt x="23" y="48"/>
                      </a:lnTo>
                      <a:lnTo>
                        <a:pt x="12" y="30"/>
                      </a:lnTo>
                      <a:lnTo>
                        <a:pt x="6" y="35"/>
                      </a:lnTo>
                      <a:lnTo>
                        <a:pt x="6" y="48"/>
                      </a:lnTo>
                      <a:lnTo>
                        <a:pt x="0" y="48"/>
                      </a:lnTo>
                      <a:lnTo>
                        <a:pt x="0" y="0"/>
                      </a:lnTo>
                      <a:lnTo>
                        <a:pt x="6" y="0"/>
                      </a:lnTo>
                      <a:close/>
                    </a:path>
                  </a:pathLst>
                </a:custGeom>
                <a:solidFill>
                  <a:srgbClr val="000000"/>
                </a:solidFill>
                <a:ln w="9525">
                  <a:solidFill>
                    <a:srgbClr val="CC00CC"/>
                  </a:solidFill>
                  <a:round/>
                  <a:headEnd/>
                  <a:tailEnd/>
                </a:ln>
              </p:spPr>
              <p:txBody>
                <a:bodyPr/>
                <a:lstStyle/>
                <a:p>
                  <a:endParaRPr lang="en-US" dirty="0"/>
                </a:p>
              </p:txBody>
            </p:sp>
            <p:sp>
              <p:nvSpPr>
                <p:cNvPr id="18826" name="Rectangle 125"/>
                <p:cNvSpPr>
                  <a:spLocks noChangeArrowheads="1"/>
                </p:cNvSpPr>
                <p:nvPr/>
              </p:nvSpPr>
              <p:spPr bwMode="auto">
                <a:xfrm>
                  <a:off x="3129" y="2853"/>
                  <a:ext cx="7" cy="7"/>
                </a:xfrm>
                <a:prstGeom prst="rect">
                  <a:avLst/>
                </a:prstGeom>
                <a:solidFill>
                  <a:srgbClr val="000000"/>
                </a:solidFill>
                <a:ln w="9525">
                  <a:solidFill>
                    <a:srgbClr val="CC00CC"/>
                  </a:solidFill>
                  <a:miter lim="800000"/>
                  <a:headEnd/>
                  <a:tailEnd/>
                </a:ln>
              </p:spPr>
              <p:txBody>
                <a:bodyPr/>
                <a:lstStyle/>
                <a:p>
                  <a:endParaRPr lang="en-US" dirty="0"/>
                </a:p>
              </p:txBody>
            </p:sp>
            <p:sp>
              <p:nvSpPr>
                <p:cNvPr id="18827" name="Freeform 126"/>
                <p:cNvSpPr>
                  <a:spLocks/>
                </p:cNvSpPr>
                <p:nvPr/>
              </p:nvSpPr>
              <p:spPr bwMode="auto">
                <a:xfrm>
                  <a:off x="2959" y="3132"/>
                  <a:ext cx="476" cy="541"/>
                </a:xfrm>
                <a:custGeom>
                  <a:avLst/>
                  <a:gdLst>
                    <a:gd name="T0" fmla="*/ 476 w 476"/>
                    <a:gd name="T1" fmla="*/ 541 h 541"/>
                    <a:gd name="T2" fmla="*/ 237 w 476"/>
                    <a:gd name="T3" fmla="*/ 541 h 541"/>
                    <a:gd name="T4" fmla="*/ 169 w 476"/>
                    <a:gd name="T5" fmla="*/ 479 h 541"/>
                    <a:gd name="T6" fmla="*/ 52 w 476"/>
                    <a:gd name="T7" fmla="*/ 479 h 541"/>
                    <a:gd name="T8" fmla="*/ 0 w 476"/>
                    <a:gd name="T9" fmla="*/ 0 h 541"/>
                    <a:gd name="T10" fmla="*/ 166 w 476"/>
                    <a:gd name="T11" fmla="*/ 0 h 541"/>
                    <a:gd name="T12" fmla="*/ 211 w 476"/>
                    <a:gd name="T13" fmla="*/ 91 h 541"/>
                    <a:gd name="T14" fmla="*/ 171 w 476"/>
                    <a:gd name="T15" fmla="*/ 172 h 541"/>
                    <a:gd name="T16" fmla="*/ 193 w 476"/>
                    <a:gd name="T17" fmla="*/ 257 h 541"/>
                    <a:gd name="T18" fmla="*/ 362 w 476"/>
                    <a:gd name="T19" fmla="*/ 257 h 541"/>
                    <a:gd name="T20" fmla="*/ 405 w 476"/>
                    <a:gd name="T21" fmla="*/ 411 h 541"/>
                    <a:gd name="T22" fmla="*/ 476 w 476"/>
                    <a:gd name="T23" fmla="*/ 541 h 54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6"/>
                    <a:gd name="T37" fmla="*/ 0 h 541"/>
                    <a:gd name="T38" fmla="*/ 476 w 476"/>
                    <a:gd name="T39" fmla="*/ 541 h 54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6" h="541">
                      <a:moveTo>
                        <a:pt x="476" y="541"/>
                      </a:moveTo>
                      <a:lnTo>
                        <a:pt x="237" y="541"/>
                      </a:lnTo>
                      <a:lnTo>
                        <a:pt x="169" y="479"/>
                      </a:lnTo>
                      <a:lnTo>
                        <a:pt x="52" y="479"/>
                      </a:lnTo>
                      <a:lnTo>
                        <a:pt x="0" y="0"/>
                      </a:lnTo>
                      <a:lnTo>
                        <a:pt x="166" y="0"/>
                      </a:lnTo>
                      <a:lnTo>
                        <a:pt x="211" y="91"/>
                      </a:lnTo>
                      <a:lnTo>
                        <a:pt x="171" y="172"/>
                      </a:lnTo>
                      <a:lnTo>
                        <a:pt x="193" y="257"/>
                      </a:lnTo>
                      <a:lnTo>
                        <a:pt x="362" y="257"/>
                      </a:lnTo>
                      <a:lnTo>
                        <a:pt x="405" y="411"/>
                      </a:lnTo>
                      <a:lnTo>
                        <a:pt x="476" y="541"/>
                      </a:lnTo>
                      <a:close/>
                    </a:path>
                  </a:pathLst>
                </a:custGeom>
                <a:solidFill>
                  <a:srgbClr val="000000"/>
                </a:solidFill>
                <a:ln w="9525">
                  <a:solidFill>
                    <a:srgbClr val="CC00CC"/>
                  </a:solidFill>
                  <a:round/>
                  <a:headEnd/>
                  <a:tailEnd/>
                </a:ln>
              </p:spPr>
              <p:txBody>
                <a:bodyPr/>
                <a:lstStyle/>
                <a:p>
                  <a:endParaRPr lang="en-US" dirty="0"/>
                </a:p>
              </p:txBody>
            </p:sp>
            <p:sp>
              <p:nvSpPr>
                <p:cNvPr id="18828" name="Freeform 127"/>
                <p:cNvSpPr>
                  <a:spLocks/>
                </p:cNvSpPr>
                <p:nvPr/>
              </p:nvSpPr>
              <p:spPr bwMode="auto">
                <a:xfrm>
                  <a:off x="2997" y="3080"/>
                  <a:ext cx="492" cy="553"/>
                </a:xfrm>
                <a:custGeom>
                  <a:avLst/>
                  <a:gdLst>
                    <a:gd name="T0" fmla="*/ 416 w 492"/>
                    <a:gd name="T1" fmla="*/ 415 h 553"/>
                    <a:gd name="T2" fmla="*/ 374 w 492"/>
                    <a:gd name="T3" fmla="*/ 260 h 553"/>
                    <a:gd name="T4" fmla="*/ 372 w 492"/>
                    <a:gd name="T5" fmla="*/ 256 h 553"/>
                    <a:gd name="T6" fmla="*/ 368 w 492"/>
                    <a:gd name="T7" fmla="*/ 256 h 553"/>
                    <a:gd name="T8" fmla="*/ 200 w 492"/>
                    <a:gd name="T9" fmla="*/ 256 h 553"/>
                    <a:gd name="T10" fmla="*/ 204 w 492"/>
                    <a:gd name="T11" fmla="*/ 260 h 553"/>
                    <a:gd name="T12" fmla="*/ 182 w 492"/>
                    <a:gd name="T13" fmla="*/ 175 h 553"/>
                    <a:gd name="T14" fmla="*/ 181 w 492"/>
                    <a:gd name="T15" fmla="*/ 180 h 553"/>
                    <a:gd name="T16" fmla="*/ 223 w 492"/>
                    <a:gd name="T17" fmla="*/ 99 h 553"/>
                    <a:gd name="T18" fmla="*/ 224 w 492"/>
                    <a:gd name="T19" fmla="*/ 97 h 553"/>
                    <a:gd name="T20" fmla="*/ 223 w 492"/>
                    <a:gd name="T21" fmla="*/ 93 h 553"/>
                    <a:gd name="T22" fmla="*/ 178 w 492"/>
                    <a:gd name="T23" fmla="*/ 3 h 553"/>
                    <a:gd name="T24" fmla="*/ 177 w 492"/>
                    <a:gd name="T25" fmla="*/ 0 h 553"/>
                    <a:gd name="T26" fmla="*/ 173 w 492"/>
                    <a:gd name="T27" fmla="*/ 0 h 553"/>
                    <a:gd name="T28" fmla="*/ 6 w 492"/>
                    <a:gd name="T29" fmla="*/ 0 h 553"/>
                    <a:gd name="T30" fmla="*/ 0 w 492"/>
                    <a:gd name="T31" fmla="*/ 0 h 553"/>
                    <a:gd name="T32" fmla="*/ 0 w 492"/>
                    <a:gd name="T33" fmla="*/ 7 h 553"/>
                    <a:gd name="T34" fmla="*/ 52 w 492"/>
                    <a:gd name="T35" fmla="*/ 486 h 553"/>
                    <a:gd name="T36" fmla="*/ 52 w 492"/>
                    <a:gd name="T37" fmla="*/ 491 h 553"/>
                    <a:gd name="T38" fmla="*/ 58 w 492"/>
                    <a:gd name="T39" fmla="*/ 491 h 553"/>
                    <a:gd name="T40" fmla="*/ 174 w 492"/>
                    <a:gd name="T41" fmla="*/ 491 h 553"/>
                    <a:gd name="T42" fmla="*/ 171 w 492"/>
                    <a:gd name="T43" fmla="*/ 490 h 553"/>
                    <a:gd name="T44" fmla="*/ 239 w 492"/>
                    <a:gd name="T45" fmla="*/ 552 h 553"/>
                    <a:gd name="T46" fmla="*/ 240 w 492"/>
                    <a:gd name="T47" fmla="*/ 553 h 553"/>
                    <a:gd name="T48" fmla="*/ 242 w 492"/>
                    <a:gd name="T49" fmla="*/ 553 h 553"/>
                    <a:gd name="T50" fmla="*/ 482 w 492"/>
                    <a:gd name="T51" fmla="*/ 553 h 553"/>
                    <a:gd name="T52" fmla="*/ 492 w 492"/>
                    <a:gd name="T53" fmla="*/ 553 h 553"/>
                    <a:gd name="T54" fmla="*/ 488 w 492"/>
                    <a:gd name="T55" fmla="*/ 545 h 553"/>
                    <a:gd name="T56" fmla="*/ 415 w 492"/>
                    <a:gd name="T57" fmla="*/ 414 h 553"/>
                    <a:gd name="T58" fmla="*/ 416 w 492"/>
                    <a:gd name="T59" fmla="*/ 415 h 5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2"/>
                    <a:gd name="T91" fmla="*/ 0 h 553"/>
                    <a:gd name="T92" fmla="*/ 492 w 492"/>
                    <a:gd name="T93" fmla="*/ 553 h 55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2" h="553">
                      <a:moveTo>
                        <a:pt x="416" y="415"/>
                      </a:moveTo>
                      <a:lnTo>
                        <a:pt x="374" y="260"/>
                      </a:lnTo>
                      <a:lnTo>
                        <a:pt x="372" y="256"/>
                      </a:lnTo>
                      <a:lnTo>
                        <a:pt x="368" y="256"/>
                      </a:lnTo>
                      <a:lnTo>
                        <a:pt x="200" y="256"/>
                      </a:lnTo>
                      <a:lnTo>
                        <a:pt x="204" y="260"/>
                      </a:lnTo>
                      <a:lnTo>
                        <a:pt x="182" y="175"/>
                      </a:lnTo>
                      <a:lnTo>
                        <a:pt x="181" y="180"/>
                      </a:lnTo>
                      <a:lnTo>
                        <a:pt x="223" y="99"/>
                      </a:lnTo>
                      <a:lnTo>
                        <a:pt x="224" y="97"/>
                      </a:lnTo>
                      <a:lnTo>
                        <a:pt x="223" y="93"/>
                      </a:lnTo>
                      <a:lnTo>
                        <a:pt x="178" y="3"/>
                      </a:lnTo>
                      <a:lnTo>
                        <a:pt x="177" y="0"/>
                      </a:lnTo>
                      <a:lnTo>
                        <a:pt x="173" y="0"/>
                      </a:lnTo>
                      <a:lnTo>
                        <a:pt x="6" y="0"/>
                      </a:lnTo>
                      <a:lnTo>
                        <a:pt x="0" y="0"/>
                      </a:lnTo>
                      <a:lnTo>
                        <a:pt x="0" y="7"/>
                      </a:lnTo>
                      <a:lnTo>
                        <a:pt x="52" y="486"/>
                      </a:lnTo>
                      <a:lnTo>
                        <a:pt x="52" y="491"/>
                      </a:lnTo>
                      <a:lnTo>
                        <a:pt x="58" y="491"/>
                      </a:lnTo>
                      <a:lnTo>
                        <a:pt x="174" y="491"/>
                      </a:lnTo>
                      <a:lnTo>
                        <a:pt x="171" y="490"/>
                      </a:lnTo>
                      <a:lnTo>
                        <a:pt x="239" y="552"/>
                      </a:lnTo>
                      <a:lnTo>
                        <a:pt x="240" y="553"/>
                      </a:lnTo>
                      <a:lnTo>
                        <a:pt x="242" y="553"/>
                      </a:lnTo>
                      <a:lnTo>
                        <a:pt x="482" y="553"/>
                      </a:lnTo>
                      <a:lnTo>
                        <a:pt x="492" y="553"/>
                      </a:lnTo>
                      <a:lnTo>
                        <a:pt x="488" y="545"/>
                      </a:lnTo>
                      <a:lnTo>
                        <a:pt x="415" y="414"/>
                      </a:lnTo>
                      <a:lnTo>
                        <a:pt x="416" y="415"/>
                      </a:lnTo>
                      <a:close/>
                    </a:path>
                  </a:pathLst>
                </a:custGeom>
                <a:solidFill>
                  <a:srgbClr val="000000"/>
                </a:solidFill>
                <a:ln w="9525">
                  <a:solidFill>
                    <a:srgbClr val="CC00CC"/>
                  </a:solidFill>
                  <a:round/>
                  <a:headEnd/>
                  <a:tailEnd/>
                </a:ln>
              </p:spPr>
              <p:txBody>
                <a:bodyPr/>
                <a:lstStyle/>
                <a:p>
                  <a:endParaRPr lang="en-US" dirty="0"/>
                </a:p>
              </p:txBody>
            </p:sp>
            <p:sp>
              <p:nvSpPr>
                <p:cNvPr id="18829" name="Freeform 128"/>
                <p:cNvSpPr>
                  <a:spLocks/>
                </p:cNvSpPr>
                <p:nvPr/>
              </p:nvSpPr>
              <p:spPr bwMode="auto">
                <a:xfrm>
                  <a:off x="3055" y="3559"/>
                  <a:ext cx="6" cy="6"/>
                </a:xfrm>
                <a:custGeom>
                  <a:avLst/>
                  <a:gdLst>
                    <a:gd name="T0" fmla="*/ 6 w 6"/>
                    <a:gd name="T1" fmla="*/ 6 h 6"/>
                    <a:gd name="T2" fmla="*/ 5 w 6"/>
                    <a:gd name="T3" fmla="*/ 0 h 6"/>
                    <a:gd name="T4" fmla="*/ 0 w 6"/>
                    <a:gd name="T5" fmla="*/ 0 h 6"/>
                    <a:gd name="T6" fmla="*/ 6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6" y="6"/>
                      </a:moveTo>
                      <a:lnTo>
                        <a:pt x="5" y="0"/>
                      </a:lnTo>
                      <a:lnTo>
                        <a:pt x="0" y="0"/>
                      </a:lnTo>
                      <a:lnTo>
                        <a:pt x="6" y="6"/>
                      </a:lnTo>
                      <a:close/>
                    </a:path>
                  </a:pathLst>
                </a:custGeom>
                <a:solidFill>
                  <a:srgbClr val="FFFFFF"/>
                </a:solidFill>
                <a:ln w="9525">
                  <a:solidFill>
                    <a:srgbClr val="CC00CC"/>
                  </a:solidFill>
                  <a:round/>
                  <a:headEnd/>
                  <a:tailEnd/>
                </a:ln>
              </p:spPr>
              <p:txBody>
                <a:bodyPr/>
                <a:lstStyle/>
                <a:p>
                  <a:endParaRPr lang="en-US" dirty="0"/>
                </a:p>
              </p:txBody>
            </p:sp>
            <p:sp>
              <p:nvSpPr>
                <p:cNvPr id="18830" name="Freeform 129"/>
                <p:cNvSpPr>
                  <a:spLocks/>
                </p:cNvSpPr>
                <p:nvPr/>
              </p:nvSpPr>
              <p:spPr bwMode="auto">
                <a:xfrm>
                  <a:off x="3003" y="3086"/>
                  <a:ext cx="7" cy="6"/>
                </a:xfrm>
                <a:custGeom>
                  <a:avLst/>
                  <a:gdLst>
                    <a:gd name="T0" fmla="*/ 0 w 7"/>
                    <a:gd name="T1" fmla="*/ 6 h 6"/>
                    <a:gd name="T2" fmla="*/ 7 w 7"/>
                    <a:gd name="T3" fmla="*/ 6 h 6"/>
                    <a:gd name="T4" fmla="*/ 6 w 7"/>
                    <a:gd name="T5" fmla="*/ 0 h 6"/>
                    <a:gd name="T6" fmla="*/ 0 w 7"/>
                    <a:gd name="T7" fmla="*/ 6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6"/>
                      </a:moveTo>
                      <a:lnTo>
                        <a:pt x="7" y="6"/>
                      </a:lnTo>
                      <a:lnTo>
                        <a:pt x="6" y="0"/>
                      </a:lnTo>
                      <a:lnTo>
                        <a:pt x="0" y="6"/>
                      </a:lnTo>
                      <a:close/>
                    </a:path>
                  </a:pathLst>
                </a:custGeom>
                <a:solidFill>
                  <a:srgbClr val="FFFFFF"/>
                </a:solidFill>
                <a:ln w="9525">
                  <a:solidFill>
                    <a:srgbClr val="CC00CC"/>
                  </a:solidFill>
                  <a:round/>
                  <a:headEnd/>
                  <a:tailEnd/>
                </a:ln>
              </p:spPr>
              <p:txBody>
                <a:bodyPr/>
                <a:lstStyle/>
                <a:p>
                  <a:endParaRPr lang="en-US" dirty="0"/>
                </a:p>
              </p:txBody>
            </p:sp>
            <p:sp>
              <p:nvSpPr>
                <p:cNvPr id="18831" name="Freeform 130"/>
                <p:cNvSpPr>
                  <a:spLocks/>
                </p:cNvSpPr>
                <p:nvPr/>
              </p:nvSpPr>
              <p:spPr bwMode="auto">
                <a:xfrm>
                  <a:off x="3010" y="3092"/>
                  <a:ext cx="460" cy="529"/>
                </a:xfrm>
                <a:custGeom>
                  <a:avLst/>
                  <a:gdLst>
                    <a:gd name="T0" fmla="*/ 393 w 460"/>
                    <a:gd name="T1" fmla="*/ 407 h 529"/>
                    <a:gd name="T2" fmla="*/ 392 w 460"/>
                    <a:gd name="T3" fmla="*/ 406 h 529"/>
                    <a:gd name="T4" fmla="*/ 392 w 460"/>
                    <a:gd name="T5" fmla="*/ 406 h 529"/>
                    <a:gd name="T6" fmla="*/ 351 w 460"/>
                    <a:gd name="T7" fmla="*/ 255 h 529"/>
                    <a:gd name="T8" fmla="*/ 187 w 460"/>
                    <a:gd name="T9" fmla="*/ 255 h 529"/>
                    <a:gd name="T10" fmla="*/ 182 w 460"/>
                    <a:gd name="T11" fmla="*/ 255 h 529"/>
                    <a:gd name="T12" fmla="*/ 181 w 460"/>
                    <a:gd name="T13" fmla="*/ 252 h 529"/>
                    <a:gd name="T14" fmla="*/ 158 w 460"/>
                    <a:gd name="T15" fmla="*/ 167 h 529"/>
                    <a:gd name="T16" fmla="*/ 158 w 460"/>
                    <a:gd name="T17" fmla="*/ 164 h 529"/>
                    <a:gd name="T18" fmla="*/ 159 w 460"/>
                    <a:gd name="T19" fmla="*/ 162 h 529"/>
                    <a:gd name="T20" fmla="*/ 198 w 460"/>
                    <a:gd name="T21" fmla="*/ 85 h 529"/>
                    <a:gd name="T22" fmla="*/ 157 w 460"/>
                    <a:gd name="T23" fmla="*/ 0 h 529"/>
                    <a:gd name="T24" fmla="*/ 0 w 460"/>
                    <a:gd name="T25" fmla="*/ 0 h 529"/>
                    <a:gd name="T26" fmla="*/ 50 w 460"/>
                    <a:gd name="T27" fmla="*/ 467 h 529"/>
                    <a:gd name="T28" fmla="*/ 161 w 460"/>
                    <a:gd name="T29" fmla="*/ 467 h 529"/>
                    <a:gd name="T30" fmla="*/ 164 w 460"/>
                    <a:gd name="T31" fmla="*/ 467 h 529"/>
                    <a:gd name="T32" fmla="*/ 165 w 460"/>
                    <a:gd name="T33" fmla="*/ 468 h 529"/>
                    <a:gd name="T34" fmla="*/ 232 w 460"/>
                    <a:gd name="T35" fmla="*/ 529 h 529"/>
                    <a:gd name="T36" fmla="*/ 460 w 460"/>
                    <a:gd name="T37" fmla="*/ 529 h 529"/>
                    <a:gd name="T38" fmla="*/ 393 w 460"/>
                    <a:gd name="T39" fmla="*/ 407 h 52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0"/>
                    <a:gd name="T61" fmla="*/ 0 h 529"/>
                    <a:gd name="T62" fmla="*/ 460 w 460"/>
                    <a:gd name="T63" fmla="*/ 529 h 52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0" h="529">
                      <a:moveTo>
                        <a:pt x="393" y="407"/>
                      </a:moveTo>
                      <a:lnTo>
                        <a:pt x="392" y="406"/>
                      </a:lnTo>
                      <a:lnTo>
                        <a:pt x="351" y="255"/>
                      </a:lnTo>
                      <a:lnTo>
                        <a:pt x="187" y="255"/>
                      </a:lnTo>
                      <a:lnTo>
                        <a:pt x="182" y="255"/>
                      </a:lnTo>
                      <a:lnTo>
                        <a:pt x="181" y="252"/>
                      </a:lnTo>
                      <a:lnTo>
                        <a:pt x="158" y="167"/>
                      </a:lnTo>
                      <a:lnTo>
                        <a:pt x="158" y="164"/>
                      </a:lnTo>
                      <a:lnTo>
                        <a:pt x="159" y="162"/>
                      </a:lnTo>
                      <a:lnTo>
                        <a:pt x="198" y="85"/>
                      </a:lnTo>
                      <a:lnTo>
                        <a:pt x="157" y="0"/>
                      </a:lnTo>
                      <a:lnTo>
                        <a:pt x="0" y="0"/>
                      </a:lnTo>
                      <a:lnTo>
                        <a:pt x="50" y="467"/>
                      </a:lnTo>
                      <a:lnTo>
                        <a:pt x="161" y="467"/>
                      </a:lnTo>
                      <a:lnTo>
                        <a:pt x="164" y="467"/>
                      </a:lnTo>
                      <a:lnTo>
                        <a:pt x="165" y="468"/>
                      </a:lnTo>
                      <a:lnTo>
                        <a:pt x="232" y="529"/>
                      </a:lnTo>
                      <a:lnTo>
                        <a:pt x="460" y="529"/>
                      </a:lnTo>
                      <a:lnTo>
                        <a:pt x="393" y="407"/>
                      </a:lnTo>
                      <a:close/>
                    </a:path>
                  </a:pathLst>
                </a:custGeom>
                <a:solidFill>
                  <a:srgbClr val="FFFFFF"/>
                </a:solidFill>
                <a:ln w="9525">
                  <a:solidFill>
                    <a:srgbClr val="CC00CC"/>
                  </a:solidFill>
                  <a:round/>
                  <a:headEnd/>
                  <a:tailEnd/>
                </a:ln>
              </p:spPr>
              <p:txBody>
                <a:bodyPr/>
                <a:lstStyle/>
                <a:p>
                  <a:endParaRPr lang="en-US" dirty="0"/>
                </a:p>
              </p:txBody>
            </p:sp>
            <p:sp>
              <p:nvSpPr>
                <p:cNvPr id="18832" name="Freeform 131"/>
                <p:cNvSpPr>
                  <a:spLocks/>
                </p:cNvSpPr>
                <p:nvPr/>
              </p:nvSpPr>
              <p:spPr bwMode="auto">
                <a:xfrm>
                  <a:off x="3360" y="3344"/>
                  <a:ext cx="5" cy="3"/>
                </a:xfrm>
                <a:custGeom>
                  <a:avLst/>
                  <a:gdLst>
                    <a:gd name="T0" fmla="*/ 0 w 5"/>
                    <a:gd name="T1" fmla="*/ 0 h 3"/>
                    <a:gd name="T2" fmla="*/ 1 w 5"/>
                    <a:gd name="T3" fmla="*/ 3 h 3"/>
                    <a:gd name="T4" fmla="*/ 5 w 5"/>
                    <a:gd name="T5" fmla="*/ 3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0"/>
                      </a:moveTo>
                      <a:lnTo>
                        <a:pt x="1" y="3"/>
                      </a:lnTo>
                      <a:lnTo>
                        <a:pt x="5" y="3"/>
                      </a:lnTo>
                      <a:lnTo>
                        <a:pt x="0" y="0"/>
                      </a:lnTo>
                      <a:close/>
                    </a:path>
                  </a:pathLst>
                </a:custGeom>
                <a:solidFill>
                  <a:srgbClr val="FFFFFF"/>
                </a:solidFill>
                <a:ln w="9525">
                  <a:solidFill>
                    <a:srgbClr val="CC00CC"/>
                  </a:solidFill>
                  <a:round/>
                  <a:headEnd/>
                  <a:tailEnd/>
                </a:ln>
              </p:spPr>
              <p:txBody>
                <a:bodyPr/>
                <a:lstStyle/>
                <a:p>
                  <a:endParaRPr lang="en-US" dirty="0"/>
                </a:p>
              </p:txBody>
            </p:sp>
            <p:sp>
              <p:nvSpPr>
                <p:cNvPr id="18833" name="Freeform 132"/>
                <p:cNvSpPr>
                  <a:spLocks/>
                </p:cNvSpPr>
                <p:nvPr/>
              </p:nvSpPr>
              <p:spPr bwMode="auto">
                <a:xfrm>
                  <a:off x="3167" y="3416"/>
                  <a:ext cx="30" cy="49"/>
                </a:xfrm>
                <a:custGeom>
                  <a:avLst/>
                  <a:gdLst>
                    <a:gd name="T0" fmla="*/ 7 w 30"/>
                    <a:gd name="T1" fmla="*/ 0 h 49"/>
                    <a:gd name="T2" fmla="*/ 7 w 30"/>
                    <a:gd name="T3" fmla="*/ 43 h 49"/>
                    <a:gd name="T4" fmla="*/ 30 w 30"/>
                    <a:gd name="T5" fmla="*/ 43 h 49"/>
                    <a:gd name="T6" fmla="*/ 30 w 30"/>
                    <a:gd name="T7" fmla="*/ 49 h 49"/>
                    <a:gd name="T8" fmla="*/ 0 w 30"/>
                    <a:gd name="T9" fmla="*/ 49 h 49"/>
                    <a:gd name="T10" fmla="*/ 0 w 30"/>
                    <a:gd name="T11" fmla="*/ 0 h 49"/>
                    <a:gd name="T12" fmla="*/ 7 w 30"/>
                    <a:gd name="T13" fmla="*/ 0 h 49"/>
                    <a:gd name="T14" fmla="*/ 0 60000 65536"/>
                    <a:gd name="T15" fmla="*/ 0 60000 65536"/>
                    <a:gd name="T16" fmla="*/ 0 60000 65536"/>
                    <a:gd name="T17" fmla="*/ 0 60000 65536"/>
                    <a:gd name="T18" fmla="*/ 0 60000 65536"/>
                    <a:gd name="T19" fmla="*/ 0 60000 65536"/>
                    <a:gd name="T20" fmla="*/ 0 60000 65536"/>
                    <a:gd name="T21" fmla="*/ 0 w 30"/>
                    <a:gd name="T22" fmla="*/ 0 h 49"/>
                    <a:gd name="T23" fmla="*/ 30 w 30"/>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0" h="49">
                      <a:moveTo>
                        <a:pt x="7" y="0"/>
                      </a:moveTo>
                      <a:lnTo>
                        <a:pt x="7" y="43"/>
                      </a:lnTo>
                      <a:lnTo>
                        <a:pt x="30" y="43"/>
                      </a:lnTo>
                      <a:lnTo>
                        <a:pt x="30" y="49"/>
                      </a:lnTo>
                      <a:lnTo>
                        <a:pt x="0" y="49"/>
                      </a:lnTo>
                      <a:lnTo>
                        <a:pt x="0" y="0"/>
                      </a:lnTo>
                      <a:lnTo>
                        <a:pt x="7" y="0"/>
                      </a:lnTo>
                      <a:close/>
                    </a:path>
                  </a:pathLst>
                </a:custGeom>
                <a:solidFill>
                  <a:srgbClr val="000000"/>
                </a:solidFill>
                <a:ln w="9525">
                  <a:solidFill>
                    <a:srgbClr val="CC00CC"/>
                  </a:solidFill>
                  <a:round/>
                  <a:headEnd/>
                  <a:tailEnd/>
                </a:ln>
              </p:spPr>
              <p:txBody>
                <a:bodyPr/>
                <a:lstStyle/>
                <a:p>
                  <a:endParaRPr lang="en-US" dirty="0"/>
                </a:p>
              </p:txBody>
            </p:sp>
            <p:sp>
              <p:nvSpPr>
                <p:cNvPr id="18834" name="Freeform 133"/>
                <p:cNvSpPr>
                  <a:spLocks noEditPoints="1"/>
                </p:cNvSpPr>
                <p:nvPr/>
              </p:nvSpPr>
              <p:spPr bwMode="auto">
                <a:xfrm>
                  <a:off x="3200" y="3429"/>
                  <a:ext cx="34" cy="38"/>
                </a:xfrm>
                <a:custGeom>
                  <a:avLst/>
                  <a:gdLst>
                    <a:gd name="T0" fmla="*/ 29 w 34"/>
                    <a:gd name="T1" fmla="*/ 31 h 38"/>
                    <a:gd name="T2" fmla="*/ 31 w 34"/>
                    <a:gd name="T3" fmla="*/ 32 h 38"/>
                    <a:gd name="T4" fmla="*/ 32 w 34"/>
                    <a:gd name="T5" fmla="*/ 32 h 38"/>
                    <a:gd name="T6" fmla="*/ 32 w 34"/>
                    <a:gd name="T7" fmla="*/ 32 h 38"/>
                    <a:gd name="T8" fmla="*/ 34 w 34"/>
                    <a:gd name="T9" fmla="*/ 37 h 38"/>
                    <a:gd name="T10" fmla="*/ 31 w 34"/>
                    <a:gd name="T11" fmla="*/ 37 h 38"/>
                    <a:gd name="T12" fmla="*/ 29 w 34"/>
                    <a:gd name="T13" fmla="*/ 38 h 38"/>
                    <a:gd name="T14" fmla="*/ 25 w 34"/>
                    <a:gd name="T15" fmla="*/ 36 h 38"/>
                    <a:gd name="T16" fmla="*/ 24 w 34"/>
                    <a:gd name="T17" fmla="*/ 32 h 38"/>
                    <a:gd name="T18" fmla="*/ 19 w 34"/>
                    <a:gd name="T19" fmla="*/ 36 h 38"/>
                    <a:gd name="T20" fmla="*/ 13 w 34"/>
                    <a:gd name="T21" fmla="*/ 38 h 38"/>
                    <a:gd name="T22" fmla="*/ 4 w 34"/>
                    <a:gd name="T23" fmla="*/ 35 h 38"/>
                    <a:gd name="T24" fmla="*/ 0 w 34"/>
                    <a:gd name="T25" fmla="*/ 27 h 38"/>
                    <a:gd name="T26" fmla="*/ 2 w 34"/>
                    <a:gd name="T27" fmla="*/ 20 h 38"/>
                    <a:gd name="T28" fmla="*/ 8 w 34"/>
                    <a:gd name="T29" fmla="*/ 17 h 38"/>
                    <a:gd name="T30" fmla="*/ 15 w 34"/>
                    <a:gd name="T31" fmla="*/ 16 h 38"/>
                    <a:gd name="T32" fmla="*/ 21 w 34"/>
                    <a:gd name="T33" fmla="*/ 15 h 38"/>
                    <a:gd name="T34" fmla="*/ 22 w 34"/>
                    <a:gd name="T35" fmla="*/ 14 h 38"/>
                    <a:gd name="T36" fmla="*/ 23 w 34"/>
                    <a:gd name="T37" fmla="*/ 13 h 38"/>
                    <a:gd name="T38" fmla="*/ 22 w 34"/>
                    <a:gd name="T39" fmla="*/ 7 h 38"/>
                    <a:gd name="T40" fmla="*/ 17 w 34"/>
                    <a:gd name="T41" fmla="*/ 5 h 38"/>
                    <a:gd name="T42" fmla="*/ 11 w 34"/>
                    <a:gd name="T43" fmla="*/ 6 h 38"/>
                    <a:gd name="T44" fmla="*/ 7 w 34"/>
                    <a:gd name="T45" fmla="*/ 9 h 38"/>
                    <a:gd name="T46" fmla="*/ 1 w 34"/>
                    <a:gd name="T47" fmla="*/ 12 h 38"/>
                    <a:gd name="T48" fmla="*/ 2 w 34"/>
                    <a:gd name="T49" fmla="*/ 6 h 38"/>
                    <a:gd name="T50" fmla="*/ 6 w 34"/>
                    <a:gd name="T51" fmla="*/ 2 h 38"/>
                    <a:gd name="T52" fmla="*/ 9 w 34"/>
                    <a:gd name="T53" fmla="*/ 0 h 38"/>
                    <a:gd name="T54" fmla="*/ 13 w 34"/>
                    <a:gd name="T55" fmla="*/ 0 h 38"/>
                    <a:gd name="T56" fmla="*/ 16 w 34"/>
                    <a:gd name="T57" fmla="*/ 0 h 38"/>
                    <a:gd name="T58" fmla="*/ 20 w 34"/>
                    <a:gd name="T59" fmla="*/ 0 h 38"/>
                    <a:gd name="T60" fmla="*/ 24 w 34"/>
                    <a:gd name="T61" fmla="*/ 1 h 38"/>
                    <a:gd name="T62" fmla="*/ 28 w 34"/>
                    <a:gd name="T63" fmla="*/ 5 h 38"/>
                    <a:gd name="T64" fmla="*/ 29 w 34"/>
                    <a:gd name="T65" fmla="*/ 31 h 38"/>
                    <a:gd name="T66" fmla="*/ 20 w 34"/>
                    <a:gd name="T67" fmla="*/ 20 h 38"/>
                    <a:gd name="T68" fmla="*/ 13 w 34"/>
                    <a:gd name="T69" fmla="*/ 21 h 38"/>
                    <a:gd name="T70" fmla="*/ 8 w 34"/>
                    <a:gd name="T71" fmla="*/ 22 h 38"/>
                    <a:gd name="T72" fmla="*/ 6 w 34"/>
                    <a:gd name="T73" fmla="*/ 25 h 38"/>
                    <a:gd name="T74" fmla="*/ 7 w 34"/>
                    <a:gd name="T75" fmla="*/ 29 h 38"/>
                    <a:gd name="T76" fmla="*/ 9 w 34"/>
                    <a:gd name="T77" fmla="*/ 32 h 38"/>
                    <a:gd name="T78" fmla="*/ 17 w 34"/>
                    <a:gd name="T79" fmla="*/ 32 h 38"/>
                    <a:gd name="T80" fmla="*/ 22 w 34"/>
                    <a:gd name="T81" fmla="*/ 27 h 38"/>
                    <a:gd name="T82" fmla="*/ 23 w 34"/>
                    <a:gd name="T83" fmla="*/ 18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29" y="31"/>
                      </a:moveTo>
                      <a:lnTo>
                        <a:pt x="29" y="31"/>
                      </a:lnTo>
                      <a:lnTo>
                        <a:pt x="30" y="31"/>
                      </a:lnTo>
                      <a:lnTo>
                        <a:pt x="31" y="32"/>
                      </a:lnTo>
                      <a:lnTo>
                        <a:pt x="32" y="32"/>
                      </a:lnTo>
                      <a:lnTo>
                        <a:pt x="34" y="32"/>
                      </a:lnTo>
                      <a:lnTo>
                        <a:pt x="34" y="37"/>
                      </a:lnTo>
                      <a:lnTo>
                        <a:pt x="32" y="37"/>
                      </a:lnTo>
                      <a:lnTo>
                        <a:pt x="31" y="37"/>
                      </a:lnTo>
                      <a:lnTo>
                        <a:pt x="30" y="38"/>
                      </a:lnTo>
                      <a:lnTo>
                        <a:pt x="29" y="38"/>
                      </a:lnTo>
                      <a:lnTo>
                        <a:pt x="28" y="37"/>
                      </a:lnTo>
                      <a:lnTo>
                        <a:pt x="25" y="36"/>
                      </a:lnTo>
                      <a:lnTo>
                        <a:pt x="24" y="35"/>
                      </a:lnTo>
                      <a:lnTo>
                        <a:pt x="24" y="32"/>
                      </a:lnTo>
                      <a:lnTo>
                        <a:pt x="22" y="35"/>
                      </a:lnTo>
                      <a:lnTo>
                        <a:pt x="19" y="36"/>
                      </a:lnTo>
                      <a:lnTo>
                        <a:pt x="16" y="37"/>
                      </a:lnTo>
                      <a:lnTo>
                        <a:pt x="13" y="38"/>
                      </a:lnTo>
                      <a:lnTo>
                        <a:pt x="7" y="37"/>
                      </a:lnTo>
                      <a:lnTo>
                        <a:pt x="4" y="35"/>
                      </a:lnTo>
                      <a:lnTo>
                        <a:pt x="1" y="31"/>
                      </a:lnTo>
                      <a:lnTo>
                        <a:pt x="0" y="27"/>
                      </a:lnTo>
                      <a:lnTo>
                        <a:pt x="1" y="23"/>
                      </a:lnTo>
                      <a:lnTo>
                        <a:pt x="2" y="20"/>
                      </a:lnTo>
                      <a:lnTo>
                        <a:pt x="5" y="18"/>
                      </a:lnTo>
                      <a:lnTo>
                        <a:pt x="8" y="17"/>
                      </a:lnTo>
                      <a:lnTo>
                        <a:pt x="12" y="16"/>
                      </a:lnTo>
                      <a:lnTo>
                        <a:pt x="15" y="16"/>
                      </a:lnTo>
                      <a:lnTo>
                        <a:pt x="19" y="15"/>
                      </a:lnTo>
                      <a:lnTo>
                        <a:pt x="21" y="15"/>
                      </a:lnTo>
                      <a:lnTo>
                        <a:pt x="22" y="14"/>
                      </a:lnTo>
                      <a:lnTo>
                        <a:pt x="23" y="14"/>
                      </a:lnTo>
                      <a:lnTo>
                        <a:pt x="23" y="13"/>
                      </a:lnTo>
                      <a:lnTo>
                        <a:pt x="23" y="8"/>
                      </a:lnTo>
                      <a:lnTo>
                        <a:pt x="22" y="7"/>
                      </a:lnTo>
                      <a:lnTo>
                        <a:pt x="21" y="6"/>
                      </a:lnTo>
                      <a:lnTo>
                        <a:pt x="17" y="5"/>
                      </a:lnTo>
                      <a:lnTo>
                        <a:pt x="14" y="5"/>
                      </a:lnTo>
                      <a:lnTo>
                        <a:pt x="11" y="6"/>
                      </a:lnTo>
                      <a:lnTo>
                        <a:pt x="8" y="7"/>
                      </a:lnTo>
                      <a:lnTo>
                        <a:pt x="7" y="9"/>
                      </a:lnTo>
                      <a:lnTo>
                        <a:pt x="7" y="12"/>
                      </a:lnTo>
                      <a:lnTo>
                        <a:pt x="1" y="12"/>
                      </a:lnTo>
                      <a:lnTo>
                        <a:pt x="2" y="8"/>
                      </a:lnTo>
                      <a:lnTo>
                        <a:pt x="2" y="6"/>
                      </a:lnTo>
                      <a:lnTo>
                        <a:pt x="4" y="5"/>
                      </a:lnTo>
                      <a:lnTo>
                        <a:pt x="6" y="2"/>
                      </a:lnTo>
                      <a:lnTo>
                        <a:pt x="8" y="1"/>
                      </a:lnTo>
                      <a:lnTo>
                        <a:pt x="9" y="0"/>
                      </a:lnTo>
                      <a:lnTo>
                        <a:pt x="11" y="0"/>
                      </a:lnTo>
                      <a:lnTo>
                        <a:pt x="13" y="0"/>
                      </a:lnTo>
                      <a:lnTo>
                        <a:pt x="15" y="0"/>
                      </a:lnTo>
                      <a:lnTo>
                        <a:pt x="16" y="0"/>
                      </a:lnTo>
                      <a:lnTo>
                        <a:pt x="19" y="0"/>
                      </a:lnTo>
                      <a:lnTo>
                        <a:pt x="20" y="0"/>
                      </a:lnTo>
                      <a:lnTo>
                        <a:pt x="21" y="0"/>
                      </a:lnTo>
                      <a:lnTo>
                        <a:pt x="24" y="1"/>
                      </a:lnTo>
                      <a:lnTo>
                        <a:pt x="27" y="2"/>
                      </a:lnTo>
                      <a:lnTo>
                        <a:pt x="28" y="5"/>
                      </a:lnTo>
                      <a:lnTo>
                        <a:pt x="29" y="7"/>
                      </a:lnTo>
                      <a:lnTo>
                        <a:pt x="29" y="31"/>
                      </a:lnTo>
                      <a:close/>
                      <a:moveTo>
                        <a:pt x="23" y="18"/>
                      </a:moveTo>
                      <a:lnTo>
                        <a:pt x="20" y="20"/>
                      </a:lnTo>
                      <a:lnTo>
                        <a:pt x="16" y="21"/>
                      </a:lnTo>
                      <a:lnTo>
                        <a:pt x="13" y="21"/>
                      </a:lnTo>
                      <a:lnTo>
                        <a:pt x="9" y="22"/>
                      </a:lnTo>
                      <a:lnTo>
                        <a:pt x="8" y="22"/>
                      </a:lnTo>
                      <a:lnTo>
                        <a:pt x="7" y="23"/>
                      </a:lnTo>
                      <a:lnTo>
                        <a:pt x="6" y="25"/>
                      </a:lnTo>
                      <a:lnTo>
                        <a:pt x="6" y="27"/>
                      </a:lnTo>
                      <a:lnTo>
                        <a:pt x="7" y="29"/>
                      </a:lnTo>
                      <a:lnTo>
                        <a:pt x="8" y="31"/>
                      </a:lnTo>
                      <a:lnTo>
                        <a:pt x="9" y="32"/>
                      </a:lnTo>
                      <a:lnTo>
                        <a:pt x="12" y="32"/>
                      </a:lnTo>
                      <a:lnTo>
                        <a:pt x="17" y="32"/>
                      </a:lnTo>
                      <a:lnTo>
                        <a:pt x="21" y="30"/>
                      </a:lnTo>
                      <a:lnTo>
                        <a:pt x="22" y="27"/>
                      </a:lnTo>
                      <a:lnTo>
                        <a:pt x="23" y="25"/>
                      </a:lnTo>
                      <a:lnTo>
                        <a:pt x="23" y="18"/>
                      </a:lnTo>
                      <a:close/>
                    </a:path>
                  </a:pathLst>
                </a:custGeom>
                <a:solidFill>
                  <a:srgbClr val="000000"/>
                </a:solidFill>
                <a:ln w="9525">
                  <a:solidFill>
                    <a:srgbClr val="CC00CC"/>
                  </a:solidFill>
                  <a:round/>
                  <a:headEnd/>
                  <a:tailEnd/>
                </a:ln>
              </p:spPr>
              <p:txBody>
                <a:bodyPr/>
                <a:lstStyle/>
                <a:p>
                  <a:endParaRPr lang="en-US" dirty="0"/>
                </a:p>
              </p:txBody>
            </p:sp>
            <p:sp>
              <p:nvSpPr>
                <p:cNvPr id="18835" name="Rectangle 134"/>
                <p:cNvSpPr>
                  <a:spLocks noChangeArrowheads="1"/>
                </p:cNvSpPr>
                <p:nvPr/>
              </p:nvSpPr>
              <p:spPr bwMode="auto">
                <a:xfrm>
                  <a:off x="3239" y="3458"/>
                  <a:ext cx="7" cy="7"/>
                </a:xfrm>
                <a:prstGeom prst="rect">
                  <a:avLst/>
                </a:prstGeom>
                <a:solidFill>
                  <a:srgbClr val="000000"/>
                </a:solidFill>
                <a:ln w="9525">
                  <a:solidFill>
                    <a:srgbClr val="CC00CC"/>
                  </a:solidFill>
                  <a:miter lim="800000"/>
                  <a:headEnd/>
                  <a:tailEnd/>
                </a:ln>
              </p:spPr>
              <p:txBody>
                <a:bodyPr/>
                <a:lstStyle/>
                <a:p>
                  <a:endParaRPr lang="en-US" dirty="0"/>
                </a:p>
              </p:txBody>
            </p:sp>
            <p:sp>
              <p:nvSpPr>
                <p:cNvPr id="18836" name="Freeform 135"/>
                <p:cNvSpPr>
                  <a:spLocks/>
                </p:cNvSpPr>
                <p:nvPr/>
              </p:nvSpPr>
              <p:spPr bwMode="auto">
                <a:xfrm>
                  <a:off x="2231" y="2698"/>
                  <a:ext cx="666" cy="400"/>
                </a:xfrm>
                <a:custGeom>
                  <a:avLst/>
                  <a:gdLst>
                    <a:gd name="T0" fmla="*/ 0 w 666"/>
                    <a:gd name="T1" fmla="*/ 83 h 400"/>
                    <a:gd name="T2" fmla="*/ 253 w 666"/>
                    <a:gd name="T3" fmla="*/ 83 h 400"/>
                    <a:gd name="T4" fmla="*/ 253 w 666"/>
                    <a:gd name="T5" fmla="*/ 312 h 400"/>
                    <a:gd name="T6" fmla="*/ 428 w 666"/>
                    <a:gd name="T7" fmla="*/ 400 h 400"/>
                    <a:gd name="T8" fmla="*/ 666 w 666"/>
                    <a:gd name="T9" fmla="*/ 400 h 400"/>
                    <a:gd name="T10" fmla="*/ 632 w 666"/>
                    <a:gd name="T11" fmla="*/ 0 h 400"/>
                    <a:gd name="T12" fmla="*/ 0 w 666"/>
                    <a:gd name="T13" fmla="*/ 0 h 400"/>
                    <a:gd name="T14" fmla="*/ 0 w 666"/>
                    <a:gd name="T15" fmla="*/ 83 h 400"/>
                    <a:gd name="T16" fmla="*/ 0 60000 65536"/>
                    <a:gd name="T17" fmla="*/ 0 60000 65536"/>
                    <a:gd name="T18" fmla="*/ 0 60000 65536"/>
                    <a:gd name="T19" fmla="*/ 0 60000 65536"/>
                    <a:gd name="T20" fmla="*/ 0 60000 65536"/>
                    <a:gd name="T21" fmla="*/ 0 60000 65536"/>
                    <a:gd name="T22" fmla="*/ 0 60000 65536"/>
                    <a:gd name="T23" fmla="*/ 0 60000 65536"/>
                    <a:gd name="T24" fmla="*/ 0 w 666"/>
                    <a:gd name="T25" fmla="*/ 0 h 400"/>
                    <a:gd name="T26" fmla="*/ 666 w 666"/>
                    <a:gd name="T27" fmla="*/ 400 h 4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66" h="400">
                      <a:moveTo>
                        <a:pt x="0" y="83"/>
                      </a:moveTo>
                      <a:lnTo>
                        <a:pt x="253" y="83"/>
                      </a:lnTo>
                      <a:lnTo>
                        <a:pt x="253" y="312"/>
                      </a:lnTo>
                      <a:lnTo>
                        <a:pt x="428" y="400"/>
                      </a:lnTo>
                      <a:lnTo>
                        <a:pt x="666" y="400"/>
                      </a:lnTo>
                      <a:lnTo>
                        <a:pt x="632" y="0"/>
                      </a:lnTo>
                      <a:lnTo>
                        <a:pt x="0" y="0"/>
                      </a:lnTo>
                      <a:lnTo>
                        <a:pt x="0" y="83"/>
                      </a:lnTo>
                      <a:close/>
                    </a:path>
                  </a:pathLst>
                </a:custGeom>
                <a:solidFill>
                  <a:srgbClr val="000000"/>
                </a:solidFill>
                <a:ln w="9525">
                  <a:solidFill>
                    <a:srgbClr val="CC00CC"/>
                  </a:solidFill>
                  <a:round/>
                  <a:headEnd/>
                  <a:tailEnd/>
                </a:ln>
              </p:spPr>
              <p:txBody>
                <a:bodyPr/>
                <a:lstStyle/>
                <a:p>
                  <a:endParaRPr lang="en-US" dirty="0"/>
                </a:p>
              </p:txBody>
            </p:sp>
            <p:sp>
              <p:nvSpPr>
                <p:cNvPr id="18837" name="Freeform 136"/>
                <p:cNvSpPr>
                  <a:spLocks/>
                </p:cNvSpPr>
                <p:nvPr/>
              </p:nvSpPr>
              <p:spPr bwMode="auto">
                <a:xfrm>
                  <a:off x="2269" y="2646"/>
                  <a:ext cx="678" cy="412"/>
                </a:xfrm>
                <a:custGeom>
                  <a:avLst/>
                  <a:gdLst>
                    <a:gd name="T0" fmla="*/ 678 w 678"/>
                    <a:gd name="T1" fmla="*/ 405 h 412"/>
                    <a:gd name="T2" fmla="*/ 643 w 678"/>
                    <a:gd name="T3" fmla="*/ 6 h 412"/>
                    <a:gd name="T4" fmla="*/ 643 w 678"/>
                    <a:gd name="T5" fmla="*/ 0 h 412"/>
                    <a:gd name="T6" fmla="*/ 637 w 678"/>
                    <a:gd name="T7" fmla="*/ 0 h 412"/>
                    <a:gd name="T8" fmla="*/ 5 w 678"/>
                    <a:gd name="T9" fmla="*/ 0 h 412"/>
                    <a:gd name="T10" fmla="*/ 0 w 678"/>
                    <a:gd name="T11" fmla="*/ 0 h 412"/>
                    <a:gd name="T12" fmla="*/ 0 w 678"/>
                    <a:gd name="T13" fmla="*/ 6 h 412"/>
                    <a:gd name="T14" fmla="*/ 0 w 678"/>
                    <a:gd name="T15" fmla="*/ 88 h 412"/>
                    <a:gd name="T16" fmla="*/ 0 w 678"/>
                    <a:gd name="T17" fmla="*/ 94 h 412"/>
                    <a:gd name="T18" fmla="*/ 5 w 678"/>
                    <a:gd name="T19" fmla="*/ 94 h 412"/>
                    <a:gd name="T20" fmla="*/ 253 w 678"/>
                    <a:gd name="T21" fmla="*/ 94 h 412"/>
                    <a:gd name="T22" fmla="*/ 253 w 678"/>
                    <a:gd name="T23" fmla="*/ 317 h 412"/>
                    <a:gd name="T24" fmla="*/ 253 w 678"/>
                    <a:gd name="T25" fmla="*/ 320 h 412"/>
                    <a:gd name="T26" fmla="*/ 256 w 678"/>
                    <a:gd name="T27" fmla="*/ 322 h 412"/>
                    <a:gd name="T28" fmla="*/ 433 w 678"/>
                    <a:gd name="T29" fmla="*/ 411 h 412"/>
                    <a:gd name="T30" fmla="*/ 434 w 678"/>
                    <a:gd name="T31" fmla="*/ 412 h 412"/>
                    <a:gd name="T32" fmla="*/ 435 w 678"/>
                    <a:gd name="T33" fmla="*/ 412 h 412"/>
                    <a:gd name="T34" fmla="*/ 672 w 678"/>
                    <a:gd name="T35" fmla="*/ 412 h 412"/>
                    <a:gd name="T36" fmla="*/ 678 w 678"/>
                    <a:gd name="T37" fmla="*/ 412 h 412"/>
                    <a:gd name="T38" fmla="*/ 678 w 678"/>
                    <a:gd name="T39" fmla="*/ 405 h 4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78"/>
                    <a:gd name="T61" fmla="*/ 0 h 412"/>
                    <a:gd name="T62" fmla="*/ 678 w 678"/>
                    <a:gd name="T63" fmla="*/ 412 h 4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78" h="412">
                      <a:moveTo>
                        <a:pt x="678" y="405"/>
                      </a:moveTo>
                      <a:lnTo>
                        <a:pt x="643" y="6"/>
                      </a:lnTo>
                      <a:lnTo>
                        <a:pt x="643" y="0"/>
                      </a:lnTo>
                      <a:lnTo>
                        <a:pt x="637" y="0"/>
                      </a:lnTo>
                      <a:lnTo>
                        <a:pt x="5" y="0"/>
                      </a:lnTo>
                      <a:lnTo>
                        <a:pt x="0" y="0"/>
                      </a:lnTo>
                      <a:lnTo>
                        <a:pt x="0" y="6"/>
                      </a:lnTo>
                      <a:lnTo>
                        <a:pt x="0" y="88"/>
                      </a:lnTo>
                      <a:lnTo>
                        <a:pt x="0" y="94"/>
                      </a:lnTo>
                      <a:lnTo>
                        <a:pt x="5" y="94"/>
                      </a:lnTo>
                      <a:lnTo>
                        <a:pt x="253" y="94"/>
                      </a:lnTo>
                      <a:lnTo>
                        <a:pt x="253" y="317"/>
                      </a:lnTo>
                      <a:lnTo>
                        <a:pt x="253" y="320"/>
                      </a:lnTo>
                      <a:lnTo>
                        <a:pt x="256" y="322"/>
                      </a:lnTo>
                      <a:lnTo>
                        <a:pt x="433" y="411"/>
                      </a:lnTo>
                      <a:lnTo>
                        <a:pt x="434" y="412"/>
                      </a:lnTo>
                      <a:lnTo>
                        <a:pt x="435" y="412"/>
                      </a:lnTo>
                      <a:lnTo>
                        <a:pt x="672" y="412"/>
                      </a:lnTo>
                      <a:lnTo>
                        <a:pt x="678" y="412"/>
                      </a:lnTo>
                      <a:lnTo>
                        <a:pt x="678" y="405"/>
                      </a:lnTo>
                      <a:close/>
                    </a:path>
                  </a:pathLst>
                </a:custGeom>
                <a:solidFill>
                  <a:srgbClr val="000000"/>
                </a:solidFill>
                <a:ln w="9525">
                  <a:solidFill>
                    <a:srgbClr val="CC00CC"/>
                  </a:solidFill>
                  <a:round/>
                  <a:headEnd/>
                  <a:tailEnd/>
                </a:ln>
              </p:spPr>
              <p:txBody>
                <a:bodyPr/>
                <a:lstStyle/>
                <a:p>
                  <a:endParaRPr lang="en-US" dirty="0"/>
                </a:p>
              </p:txBody>
            </p:sp>
            <p:sp>
              <p:nvSpPr>
                <p:cNvPr id="18838" name="Freeform 137"/>
                <p:cNvSpPr>
                  <a:spLocks/>
                </p:cNvSpPr>
                <p:nvPr/>
              </p:nvSpPr>
              <p:spPr bwMode="auto">
                <a:xfrm>
                  <a:off x="2280" y="2657"/>
                  <a:ext cx="654" cy="390"/>
                </a:xfrm>
                <a:custGeom>
                  <a:avLst/>
                  <a:gdLst>
                    <a:gd name="T0" fmla="*/ 253 w 654"/>
                    <a:gd name="T1" fmla="*/ 302 h 390"/>
                    <a:gd name="T2" fmla="*/ 253 w 654"/>
                    <a:gd name="T3" fmla="*/ 77 h 390"/>
                    <a:gd name="T4" fmla="*/ 253 w 654"/>
                    <a:gd name="T5" fmla="*/ 72 h 390"/>
                    <a:gd name="T6" fmla="*/ 248 w 654"/>
                    <a:gd name="T7" fmla="*/ 72 h 390"/>
                    <a:gd name="T8" fmla="*/ 0 w 654"/>
                    <a:gd name="T9" fmla="*/ 72 h 390"/>
                    <a:gd name="T10" fmla="*/ 0 w 654"/>
                    <a:gd name="T11" fmla="*/ 0 h 390"/>
                    <a:gd name="T12" fmla="*/ 622 w 654"/>
                    <a:gd name="T13" fmla="*/ 0 h 390"/>
                    <a:gd name="T14" fmla="*/ 654 w 654"/>
                    <a:gd name="T15" fmla="*/ 390 h 390"/>
                    <a:gd name="T16" fmla="*/ 425 w 654"/>
                    <a:gd name="T17" fmla="*/ 390 h 390"/>
                    <a:gd name="T18" fmla="*/ 253 w 654"/>
                    <a:gd name="T19" fmla="*/ 302 h 3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54"/>
                    <a:gd name="T31" fmla="*/ 0 h 390"/>
                    <a:gd name="T32" fmla="*/ 654 w 654"/>
                    <a:gd name="T33" fmla="*/ 390 h 39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54" h="390">
                      <a:moveTo>
                        <a:pt x="253" y="302"/>
                      </a:moveTo>
                      <a:lnTo>
                        <a:pt x="253" y="77"/>
                      </a:lnTo>
                      <a:lnTo>
                        <a:pt x="253" y="72"/>
                      </a:lnTo>
                      <a:lnTo>
                        <a:pt x="248" y="72"/>
                      </a:lnTo>
                      <a:lnTo>
                        <a:pt x="0" y="72"/>
                      </a:lnTo>
                      <a:lnTo>
                        <a:pt x="0" y="0"/>
                      </a:lnTo>
                      <a:lnTo>
                        <a:pt x="622" y="0"/>
                      </a:lnTo>
                      <a:lnTo>
                        <a:pt x="654" y="390"/>
                      </a:lnTo>
                      <a:lnTo>
                        <a:pt x="425" y="390"/>
                      </a:lnTo>
                      <a:lnTo>
                        <a:pt x="253" y="302"/>
                      </a:lnTo>
                      <a:close/>
                    </a:path>
                  </a:pathLst>
                </a:custGeom>
                <a:solidFill>
                  <a:srgbClr val="FFFFFF"/>
                </a:solidFill>
                <a:ln w="9525">
                  <a:solidFill>
                    <a:srgbClr val="CC00CC"/>
                  </a:solidFill>
                  <a:round/>
                  <a:headEnd/>
                  <a:tailEnd/>
                </a:ln>
              </p:spPr>
              <p:txBody>
                <a:bodyPr/>
                <a:lstStyle/>
                <a:p>
                  <a:endParaRPr lang="en-US" dirty="0"/>
                </a:p>
              </p:txBody>
            </p:sp>
            <p:sp>
              <p:nvSpPr>
                <p:cNvPr id="18839" name="Freeform 138"/>
                <p:cNvSpPr>
                  <a:spLocks noEditPoints="1"/>
                </p:cNvSpPr>
                <p:nvPr/>
              </p:nvSpPr>
              <p:spPr bwMode="auto">
                <a:xfrm>
                  <a:off x="2585" y="2816"/>
                  <a:ext cx="47" cy="51"/>
                </a:xfrm>
                <a:custGeom>
                  <a:avLst/>
                  <a:gdLst>
                    <a:gd name="T0" fmla="*/ 43 w 47"/>
                    <a:gd name="T1" fmla="*/ 9 h 51"/>
                    <a:gd name="T2" fmla="*/ 47 w 47"/>
                    <a:gd name="T3" fmla="*/ 20 h 51"/>
                    <a:gd name="T4" fmla="*/ 47 w 47"/>
                    <a:gd name="T5" fmla="*/ 31 h 51"/>
                    <a:gd name="T6" fmla="*/ 43 w 47"/>
                    <a:gd name="T7" fmla="*/ 42 h 51"/>
                    <a:gd name="T8" fmla="*/ 37 w 47"/>
                    <a:gd name="T9" fmla="*/ 47 h 51"/>
                    <a:gd name="T10" fmla="*/ 28 w 47"/>
                    <a:gd name="T11" fmla="*/ 51 h 51"/>
                    <a:gd name="T12" fmla="*/ 19 w 47"/>
                    <a:gd name="T13" fmla="*/ 51 h 51"/>
                    <a:gd name="T14" fmla="*/ 11 w 47"/>
                    <a:gd name="T15" fmla="*/ 47 h 51"/>
                    <a:gd name="T16" fmla="*/ 5 w 47"/>
                    <a:gd name="T17" fmla="*/ 42 h 51"/>
                    <a:gd name="T18" fmla="*/ 0 w 47"/>
                    <a:gd name="T19" fmla="*/ 31 h 51"/>
                    <a:gd name="T20" fmla="*/ 0 w 47"/>
                    <a:gd name="T21" fmla="*/ 20 h 51"/>
                    <a:gd name="T22" fmla="*/ 5 w 47"/>
                    <a:gd name="T23" fmla="*/ 9 h 51"/>
                    <a:gd name="T24" fmla="*/ 11 w 47"/>
                    <a:gd name="T25" fmla="*/ 4 h 51"/>
                    <a:gd name="T26" fmla="*/ 19 w 47"/>
                    <a:gd name="T27" fmla="*/ 0 h 51"/>
                    <a:gd name="T28" fmla="*/ 28 w 47"/>
                    <a:gd name="T29" fmla="*/ 0 h 51"/>
                    <a:gd name="T30" fmla="*/ 37 w 47"/>
                    <a:gd name="T31" fmla="*/ 4 h 51"/>
                    <a:gd name="T32" fmla="*/ 12 w 47"/>
                    <a:gd name="T33" fmla="*/ 11 h 51"/>
                    <a:gd name="T34" fmla="*/ 8 w 47"/>
                    <a:gd name="T35" fmla="*/ 18 h 51"/>
                    <a:gd name="T36" fmla="*/ 7 w 47"/>
                    <a:gd name="T37" fmla="*/ 26 h 51"/>
                    <a:gd name="T38" fmla="*/ 8 w 47"/>
                    <a:gd name="T39" fmla="*/ 34 h 51"/>
                    <a:gd name="T40" fmla="*/ 12 w 47"/>
                    <a:gd name="T41" fmla="*/ 41 h 51"/>
                    <a:gd name="T42" fmla="*/ 17 w 47"/>
                    <a:gd name="T43" fmla="*/ 45 h 51"/>
                    <a:gd name="T44" fmla="*/ 23 w 47"/>
                    <a:gd name="T45" fmla="*/ 46 h 51"/>
                    <a:gd name="T46" fmla="*/ 30 w 47"/>
                    <a:gd name="T47" fmla="*/ 45 h 51"/>
                    <a:gd name="T48" fmla="*/ 36 w 47"/>
                    <a:gd name="T49" fmla="*/ 41 h 51"/>
                    <a:gd name="T50" fmla="*/ 41 w 47"/>
                    <a:gd name="T51" fmla="*/ 34 h 51"/>
                    <a:gd name="T52" fmla="*/ 41 w 47"/>
                    <a:gd name="T53" fmla="*/ 26 h 51"/>
                    <a:gd name="T54" fmla="*/ 41 w 47"/>
                    <a:gd name="T55" fmla="*/ 18 h 51"/>
                    <a:gd name="T56" fmla="*/ 36 w 47"/>
                    <a:gd name="T57" fmla="*/ 11 h 51"/>
                    <a:gd name="T58" fmla="*/ 30 w 47"/>
                    <a:gd name="T59" fmla="*/ 7 h 51"/>
                    <a:gd name="T60" fmla="*/ 23 w 47"/>
                    <a:gd name="T61" fmla="*/ 6 h 51"/>
                    <a:gd name="T62" fmla="*/ 17 w 47"/>
                    <a:gd name="T63" fmla="*/ 7 h 51"/>
                    <a:gd name="T64" fmla="*/ 12 w 47"/>
                    <a:gd name="T65" fmla="*/ 11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51"/>
                    <a:gd name="T101" fmla="*/ 47 w 4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51">
                      <a:moveTo>
                        <a:pt x="39" y="5"/>
                      </a:moveTo>
                      <a:lnTo>
                        <a:pt x="43" y="9"/>
                      </a:lnTo>
                      <a:lnTo>
                        <a:pt x="45" y="15"/>
                      </a:lnTo>
                      <a:lnTo>
                        <a:pt x="47" y="20"/>
                      </a:lnTo>
                      <a:lnTo>
                        <a:pt x="47" y="26"/>
                      </a:lnTo>
                      <a:lnTo>
                        <a:pt x="47" y="31"/>
                      </a:lnTo>
                      <a:lnTo>
                        <a:pt x="45" y="36"/>
                      </a:lnTo>
                      <a:lnTo>
                        <a:pt x="43" y="42"/>
                      </a:lnTo>
                      <a:lnTo>
                        <a:pt x="39" y="46"/>
                      </a:lnTo>
                      <a:lnTo>
                        <a:pt x="37" y="47"/>
                      </a:lnTo>
                      <a:lnTo>
                        <a:pt x="34" y="50"/>
                      </a:lnTo>
                      <a:lnTo>
                        <a:pt x="28" y="51"/>
                      </a:lnTo>
                      <a:lnTo>
                        <a:pt x="23" y="51"/>
                      </a:lnTo>
                      <a:lnTo>
                        <a:pt x="19" y="51"/>
                      </a:lnTo>
                      <a:lnTo>
                        <a:pt x="14" y="50"/>
                      </a:lnTo>
                      <a:lnTo>
                        <a:pt x="11" y="47"/>
                      </a:lnTo>
                      <a:lnTo>
                        <a:pt x="8" y="46"/>
                      </a:lnTo>
                      <a:lnTo>
                        <a:pt x="5" y="42"/>
                      </a:lnTo>
                      <a:lnTo>
                        <a:pt x="3" y="36"/>
                      </a:lnTo>
                      <a:lnTo>
                        <a:pt x="0" y="31"/>
                      </a:lnTo>
                      <a:lnTo>
                        <a:pt x="0" y="26"/>
                      </a:lnTo>
                      <a:lnTo>
                        <a:pt x="0" y="20"/>
                      </a:lnTo>
                      <a:lnTo>
                        <a:pt x="3" y="15"/>
                      </a:lnTo>
                      <a:lnTo>
                        <a:pt x="5" y="9"/>
                      </a:lnTo>
                      <a:lnTo>
                        <a:pt x="8" y="5"/>
                      </a:lnTo>
                      <a:lnTo>
                        <a:pt x="11" y="4"/>
                      </a:lnTo>
                      <a:lnTo>
                        <a:pt x="14" y="1"/>
                      </a:lnTo>
                      <a:lnTo>
                        <a:pt x="19" y="0"/>
                      </a:lnTo>
                      <a:lnTo>
                        <a:pt x="23" y="0"/>
                      </a:lnTo>
                      <a:lnTo>
                        <a:pt x="28" y="0"/>
                      </a:lnTo>
                      <a:lnTo>
                        <a:pt x="34" y="1"/>
                      </a:lnTo>
                      <a:lnTo>
                        <a:pt x="37" y="4"/>
                      </a:lnTo>
                      <a:lnTo>
                        <a:pt x="39" y="5"/>
                      </a:lnTo>
                      <a:close/>
                      <a:moveTo>
                        <a:pt x="12" y="11"/>
                      </a:moveTo>
                      <a:lnTo>
                        <a:pt x="9" y="14"/>
                      </a:lnTo>
                      <a:lnTo>
                        <a:pt x="8" y="18"/>
                      </a:lnTo>
                      <a:lnTo>
                        <a:pt x="7" y="21"/>
                      </a:lnTo>
                      <a:lnTo>
                        <a:pt x="7" y="26"/>
                      </a:lnTo>
                      <a:lnTo>
                        <a:pt x="7" y="30"/>
                      </a:lnTo>
                      <a:lnTo>
                        <a:pt x="8" y="34"/>
                      </a:lnTo>
                      <a:lnTo>
                        <a:pt x="9" y="37"/>
                      </a:lnTo>
                      <a:lnTo>
                        <a:pt x="12" y="41"/>
                      </a:lnTo>
                      <a:lnTo>
                        <a:pt x="14" y="43"/>
                      </a:lnTo>
                      <a:lnTo>
                        <a:pt x="17" y="45"/>
                      </a:lnTo>
                      <a:lnTo>
                        <a:pt x="21" y="46"/>
                      </a:lnTo>
                      <a:lnTo>
                        <a:pt x="23" y="46"/>
                      </a:lnTo>
                      <a:lnTo>
                        <a:pt x="27" y="46"/>
                      </a:lnTo>
                      <a:lnTo>
                        <a:pt x="30" y="45"/>
                      </a:lnTo>
                      <a:lnTo>
                        <a:pt x="34" y="43"/>
                      </a:lnTo>
                      <a:lnTo>
                        <a:pt x="36" y="41"/>
                      </a:lnTo>
                      <a:lnTo>
                        <a:pt x="38" y="37"/>
                      </a:lnTo>
                      <a:lnTo>
                        <a:pt x="41" y="34"/>
                      </a:lnTo>
                      <a:lnTo>
                        <a:pt x="41" y="30"/>
                      </a:lnTo>
                      <a:lnTo>
                        <a:pt x="41" y="26"/>
                      </a:lnTo>
                      <a:lnTo>
                        <a:pt x="41" y="21"/>
                      </a:lnTo>
                      <a:lnTo>
                        <a:pt x="41" y="18"/>
                      </a:lnTo>
                      <a:lnTo>
                        <a:pt x="38" y="14"/>
                      </a:lnTo>
                      <a:lnTo>
                        <a:pt x="36" y="11"/>
                      </a:lnTo>
                      <a:lnTo>
                        <a:pt x="34" y="8"/>
                      </a:lnTo>
                      <a:lnTo>
                        <a:pt x="30" y="7"/>
                      </a:lnTo>
                      <a:lnTo>
                        <a:pt x="27" y="6"/>
                      </a:lnTo>
                      <a:lnTo>
                        <a:pt x="23" y="6"/>
                      </a:lnTo>
                      <a:lnTo>
                        <a:pt x="21" y="6"/>
                      </a:lnTo>
                      <a:lnTo>
                        <a:pt x="17" y="7"/>
                      </a:lnTo>
                      <a:lnTo>
                        <a:pt x="14" y="8"/>
                      </a:lnTo>
                      <a:lnTo>
                        <a:pt x="12" y="11"/>
                      </a:lnTo>
                      <a:close/>
                    </a:path>
                  </a:pathLst>
                </a:custGeom>
                <a:solidFill>
                  <a:srgbClr val="000000"/>
                </a:solidFill>
                <a:ln w="9525">
                  <a:solidFill>
                    <a:srgbClr val="CC00CC"/>
                  </a:solidFill>
                  <a:round/>
                  <a:headEnd/>
                  <a:tailEnd/>
                </a:ln>
              </p:spPr>
              <p:txBody>
                <a:bodyPr/>
                <a:lstStyle/>
                <a:p>
                  <a:endParaRPr lang="en-US" dirty="0"/>
                </a:p>
              </p:txBody>
            </p:sp>
            <p:sp>
              <p:nvSpPr>
                <p:cNvPr id="18840" name="Freeform 139"/>
                <p:cNvSpPr>
                  <a:spLocks/>
                </p:cNvSpPr>
                <p:nvPr/>
              </p:nvSpPr>
              <p:spPr bwMode="auto">
                <a:xfrm>
                  <a:off x="2637" y="2817"/>
                  <a:ext cx="30" cy="49"/>
                </a:xfrm>
                <a:custGeom>
                  <a:avLst/>
                  <a:gdLst>
                    <a:gd name="T0" fmla="*/ 6 w 30"/>
                    <a:gd name="T1" fmla="*/ 0 h 49"/>
                    <a:gd name="T2" fmla="*/ 6 w 30"/>
                    <a:gd name="T3" fmla="*/ 28 h 49"/>
                    <a:gd name="T4" fmla="*/ 21 w 30"/>
                    <a:gd name="T5" fmla="*/ 13 h 49"/>
                    <a:gd name="T6" fmla="*/ 28 w 30"/>
                    <a:gd name="T7" fmla="*/ 13 h 49"/>
                    <a:gd name="T8" fmla="*/ 16 w 30"/>
                    <a:gd name="T9" fmla="*/ 26 h 49"/>
                    <a:gd name="T10" fmla="*/ 30 w 30"/>
                    <a:gd name="T11" fmla="*/ 49 h 49"/>
                    <a:gd name="T12" fmla="*/ 23 w 30"/>
                    <a:gd name="T13" fmla="*/ 49 h 49"/>
                    <a:gd name="T14" fmla="*/ 12 w 30"/>
                    <a:gd name="T15" fmla="*/ 30 h 49"/>
                    <a:gd name="T16" fmla="*/ 6 w 30"/>
                    <a:gd name="T17" fmla="*/ 36 h 49"/>
                    <a:gd name="T18" fmla="*/ 6 w 30"/>
                    <a:gd name="T19" fmla="*/ 49 h 49"/>
                    <a:gd name="T20" fmla="*/ 0 w 30"/>
                    <a:gd name="T21" fmla="*/ 49 h 49"/>
                    <a:gd name="T22" fmla="*/ 0 w 30"/>
                    <a:gd name="T23" fmla="*/ 0 h 49"/>
                    <a:gd name="T24" fmla="*/ 6 w 3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9"/>
                    <a:gd name="T41" fmla="*/ 30 w 3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9">
                      <a:moveTo>
                        <a:pt x="6" y="0"/>
                      </a:moveTo>
                      <a:lnTo>
                        <a:pt x="6" y="28"/>
                      </a:lnTo>
                      <a:lnTo>
                        <a:pt x="21" y="13"/>
                      </a:lnTo>
                      <a:lnTo>
                        <a:pt x="28" y="13"/>
                      </a:lnTo>
                      <a:lnTo>
                        <a:pt x="16" y="26"/>
                      </a:lnTo>
                      <a:lnTo>
                        <a:pt x="30" y="49"/>
                      </a:lnTo>
                      <a:lnTo>
                        <a:pt x="23" y="49"/>
                      </a:lnTo>
                      <a:lnTo>
                        <a:pt x="12" y="30"/>
                      </a:lnTo>
                      <a:lnTo>
                        <a:pt x="6" y="36"/>
                      </a:lnTo>
                      <a:lnTo>
                        <a:pt x="6" y="49"/>
                      </a:lnTo>
                      <a:lnTo>
                        <a:pt x="0" y="49"/>
                      </a:lnTo>
                      <a:lnTo>
                        <a:pt x="0" y="0"/>
                      </a:lnTo>
                      <a:lnTo>
                        <a:pt x="6" y="0"/>
                      </a:lnTo>
                      <a:close/>
                    </a:path>
                  </a:pathLst>
                </a:custGeom>
                <a:solidFill>
                  <a:srgbClr val="000000"/>
                </a:solidFill>
                <a:ln w="9525">
                  <a:solidFill>
                    <a:srgbClr val="CC00CC"/>
                  </a:solidFill>
                  <a:round/>
                  <a:headEnd/>
                  <a:tailEnd/>
                </a:ln>
              </p:spPr>
              <p:txBody>
                <a:bodyPr/>
                <a:lstStyle/>
                <a:p>
                  <a:endParaRPr lang="en-US" dirty="0"/>
                </a:p>
              </p:txBody>
            </p:sp>
            <p:sp>
              <p:nvSpPr>
                <p:cNvPr id="18841" name="Rectangle 140"/>
                <p:cNvSpPr>
                  <a:spLocks noChangeArrowheads="1"/>
                </p:cNvSpPr>
                <p:nvPr/>
              </p:nvSpPr>
              <p:spPr bwMode="auto">
                <a:xfrm>
                  <a:off x="2670" y="2817"/>
                  <a:ext cx="6" cy="49"/>
                </a:xfrm>
                <a:prstGeom prst="rect">
                  <a:avLst/>
                </a:prstGeom>
                <a:solidFill>
                  <a:srgbClr val="000000"/>
                </a:solidFill>
                <a:ln w="9525">
                  <a:solidFill>
                    <a:srgbClr val="CC00CC"/>
                  </a:solidFill>
                  <a:miter lim="800000"/>
                  <a:headEnd/>
                  <a:tailEnd/>
                </a:ln>
              </p:spPr>
              <p:txBody>
                <a:bodyPr/>
                <a:lstStyle/>
                <a:p>
                  <a:endParaRPr lang="en-US" dirty="0"/>
                </a:p>
              </p:txBody>
            </p:sp>
            <p:sp>
              <p:nvSpPr>
                <p:cNvPr id="18842" name="Freeform 141"/>
                <p:cNvSpPr>
                  <a:spLocks noEditPoints="1"/>
                </p:cNvSpPr>
                <p:nvPr/>
              </p:nvSpPr>
              <p:spPr bwMode="auto">
                <a:xfrm>
                  <a:off x="2682" y="2830"/>
                  <a:ext cx="33" cy="37"/>
                </a:xfrm>
                <a:custGeom>
                  <a:avLst/>
                  <a:gdLst>
                    <a:gd name="T0" fmla="*/ 29 w 33"/>
                    <a:gd name="T1" fmla="*/ 31 h 37"/>
                    <a:gd name="T2" fmla="*/ 31 w 33"/>
                    <a:gd name="T3" fmla="*/ 32 h 37"/>
                    <a:gd name="T4" fmla="*/ 32 w 33"/>
                    <a:gd name="T5" fmla="*/ 32 h 37"/>
                    <a:gd name="T6" fmla="*/ 33 w 33"/>
                    <a:gd name="T7" fmla="*/ 32 h 37"/>
                    <a:gd name="T8" fmla="*/ 33 w 33"/>
                    <a:gd name="T9" fmla="*/ 37 h 37"/>
                    <a:gd name="T10" fmla="*/ 31 w 33"/>
                    <a:gd name="T11" fmla="*/ 37 h 37"/>
                    <a:gd name="T12" fmla="*/ 29 w 33"/>
                    <a:gd name="T13" fmla="*/ 37 h 37"/>
                    <a:gd name="T14" fmla="*/ 25 w 33"/>
                    <a:gd name="T15" fmla="*/ 36 h 37"/>
                    <a:gd name="T16" fmla="*/ 24 w 33"/>
                    <a:gd name="T17" fmla="*/ 32 h 37"/>
                    <a:gd name="T18" fmla="*/ 18 w 33"/>
                    <a:gd name="T19" fmla="*/ 36 h 37"/>
                    <a:gd name="T20" fmla="*/ 13 w 33"/>
                    <a:gd name="T21" fmla="*/ 37 h 37"/>
                    <a:gd name="T22" fmla="*/ 3 w 33"/>
                    <a:gd name="T23" fmla="*/ 35 h 37"/>
                    <a:gd name="T24" fmla="*/ 0 w 33"/>
                    <a:gd name="T25" fmla="*/ 27 h 37"/>
                    <a:gd name="T26" fmla="*/ 2 w 33"/>
                    <a:gd name="T27" fmla="*/ 20 h 37"/>
                    <a:gd name="T28" fmla="*/ 8 w 33"/>
                    <a:gd name="T29" fmla="*/ 17 h 37"/>
                    <a:gd name="T30" fmla="*/ 15 w 33"/>
                    <a:gd name="T31" fmla="*/ 16 h 37"/>
                    <a:gd name="T32" fmla="*/ 21 w 33"/>
                    <a:gd name="T33" fmla="*/ 15 h 37"/>
                    <a:gd name="T34" fmla="*/ 22 w 33"/>
                    <a:gd name="T35" fmla="*/ 14 h 37"/>
                    <a:gd name="T36" fmla="*/ 23 w 33"/>
                    <a:gd name="T37" fmla="*/ 13 h 37"/>
                    <a:gd name="T38" fmla="*/ 22 w 33"/>
                    <a:gd name="T39" fmla="*/ 7 h 37"/>
                    <a:gd name="T40" fmla="*/ 17 w 33"/>
                    <a:gd name="T41" fmla="*/ 5 h 37"/>
                    <a:gd name="T42" fmla="*/ 10 w 33"/>
                    <a:gd name="T43" fmla="*/ 6 h 37"/>
                    <a:gd name="T44" fmla="*/ 7 w 33"/>
                    <a:gd name="T45" fmla="*/ 9 h 37"/>
                    <a:gd name="T46" fmla="*/ 2 w 33"/>
                    <a:gd name="T47" fmla="*/ 12 h 37"/>
                    <a:gd name="T48" fmla="*/ 2 w 33"/>
                    <a:gd name="T49" fmla="*/ 6 h 37"/>
                    <a:gd name="T50" fmla="*/ 6 w 33"/>
                    <a:gd name="T51" fmla="*/ 2 h 37"/>
                    <a:gd name="T52" fmla="*/ 9 w 33"/>
                    <a:gd name="T53" fmla="*/ 0 h 37"/>
                    <a:gd name="T54" fmla="*/ 13 w 33"/>
                    <a:gd name="T55" fmla="*/ 0 h 37"/>
                    <a:gd name="T56" fmla="*/ 16 w 33"/>
                    <a:gd name="T57" fmla="*/ 0 h 37"/>
                    <a:gd name="T58" fmla="*/ 20 w 33"/>
                    <a:gd name="T59" fmla="*/ 0 h 37"/>
                    <a:gd name="T60" fmla="*/ 24 w 33"/>
                    <a:gd name="T61" fmla="*/ 1 h 37"/>
                    <a:gd name="T62" fmla="*/ 28 w 33"/>
                    <a:gd name="T63" fmla="*/ 5 h 37"/>
                    <a:gd name="T64" fmla="*/ 29 w 33"/>
                    <a:gd name="T65" fmla="*/ 30 h 37"/>
                    <a:gd name="T66" fmla="*/ 20 w 33"/>
                    <a:gd name="T67" fmla="*/ 20 h 37"/>
                    <a:gd name="T68" fmla="*/ 13 w 33"/>
                    <a:gd name="T69" fmla="*/ 21 h 37"/>
                    <a:gd name="T70" fmla="*/ 8 w 33"/>
                    <a:gd name="T71" fmla="*/ 22 h 37"/>
                    <a:gd name="T72" fmla="*/ 6 w 33"/>
                    <a:gd name="T73" fmla="*/ 25 h 37"/>
                    <a:gd name="T74" fmla="*/ 7 w 33"/>
                    <a:gd name="T75" fmla="*/ 29 h 37"/>
                    <a:gd name="T76" fmla="*/ 10 w 33"/>
                    <a:gd name="T77" fmla="*/ 32 h 37"/>
                    <a:gd name="T78" fmla="*/ 17 w 33"/>
                    <a:gd name="T79" fmla="*/ 31 h 37"/>
                    <a:gd name="T80" fmla="*/ 22 w 33"/>
                    <a:gd name="T81" fmla="*/ 27 h 37"/>
                    <a:gd name="T82" fmla="*/ 23 w 33"/>
                    <a:gd name="T83" fmla="*/ 18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7"/>
                    <a:gd name="T128" fmla="*/ 33 w 33"/>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7">
                      <a:moveTo>
                        <a:pt x="29" y="30"/>
                      </a:moveTo>
                      <a:lnTo>
                        <a:pt x="29" y="31"/>
                      </a:lnTo>
                      <a:lnTo>
                        <a:pt x="30" y="31"/>
                      </a:lnTo>
                      <a:lnTo>
                        <a:pt x="31" y="32"/>
                      </a:lnTo>
                      <a:lnTo>
                        <a:pt x="32" y="32"/>
                      </a:lnTo>
                      <a:lnTo>
                        <a:pt x="33" y="32"/>
                      </a:lnTo>
                      <a:lnTo>
                        <a:pt x="33" y="37"/>
                      </a:lnTo>
                      <a:lnTo>
                        <a:pt x="32" y="37"/>
                      </a:lnTo>
                      <a:lnTo>
                        <a:pt x="31" y="37"/>
                      </a:lnTo>
                      <a:lnTo>
                        <a:pt x="30" y="37"/>
                      </a:lnTo>
                      <a:lnTo>
                        <a:pt x="29" y="37"/>
                      </a:lnTo>
                      <a:lnTo>
                        <a:pt x="28" y="37"/>
                      </a:lnTo>
                      <a:lnTo>
                        <a:pt x="25" y="36"/>
                      </a:lnTo>
                      <a:lnTo>
                        <a:pt x="24" y="33"/>
                      </a:lnTo>
                      <a:lnTo>
                        <a:pt x="24" y="32"/>
                      </a:lnTo>
                      <a:lnTo>
                        <a:pt x="22" y="33"/>
                      </a:lnTo>
                      <a:lnTo>
                        <a:pt x="18" y="36"/>
                      </a:lnTo>
                      <a:lnTo>
                        <a:pt x="16" y="37"/>
                      </a:lnTo>
                      <a:lnTo>
                        <a:pt x="13" y="37"/>
                      </a:lnTo>
                      <a:lnTo>
                        <a:pt x="7" y="36"/>
                      </a:lnTo>
                      <a:lnTo>
                        <a:pt x="3" y="35"/>
                      </a:lnTo>
                      <a:lnTo>
                        <a:pt x="1" y="31"/>
                      </a:lnTo>
                      <a:lnTo>
                        <a:pt x="0" y="27"/>
                      </a:lnTo>
                      <a:lnTo>
                        <a:pt x="1" y="23"/>
                      </a:lnTo>
                      <a:lnTo>
                        <a:pt x="2" y="20"/>
                      </a:lnTo>
                      <a:lnTo>
                        <a:pt x="5" y="18"/>
                      </a:lnTo>
                      <a:lnTo>
                        <a:pt x="8" y="17"/>
                      </a:lnTo>
                      <a:lnTo>
                        <a:pt x="11" y="16"/>
                      </a:lnTo>
                      <a:lnTo>
                        <a:pt x="15" y="16"/>
                      </a:lnTo>
                      <a:lnTo>
                        <a:pt x="18" y="15"/>
                      </a:lnTo>
                      <a:lnTo>
                        <a:pt x="21" y="15"/>
                      </a:lnTo>
                      <a:lnTo>
                        <a:pt x="22" y="15"/>
                      </a:lnTo>
                      <a:lnTo>
                        <a:pt x="22" y="14"/>
                      </a:lnTo>
                      <a:lnTo>
                        <a:pt x="23" y="14"/>
                      </a:lnTo>
                      <a:lnTo>
                        <a:pt x="23" y="13"/>
                      </a:lnTo>
                      <a:lnTo>
                        <a:pt x="23" y="8"/>
                      </a:lnTo>
                      <a:lnTo>
                        <a:pt x="22" y="7"/>
                      </a:lnTo>
                      <a:lnTo>
                        <a:pt x="21" y="6"/>
                      </a:lnTo>
                      <a:lnTo>
                        <a:pt x="17" y="5"/>
                      </a:lnTo>
                      <a:lnTo>
                        <a:pt x="14" y="5"/>
                      </a:lnTo>
                      <a:lnTo>
                        <a:pt x="10" y="6"/>
                      </a:lnTo>
                      <a:lnTo>
                        <a:pt x="8" y="7"/>
                      </a:lnTo>
                      <a:lnTo>
                        <a:pt x="7" y="9"/>
                      </a:lnTo>
                      <a:lnTo>
                        <a:pt x="7" y="12"/>
                      </a:lnTo>
                      <a:lnTo>
                        <a:pt x="2" y="12"/>
                      </a:lnTo>
                      <a:lnTo>
                        <a:pt x="2" y="8"/>
                      </a:lnTo>
                      <a:lnTo>
                        <a:pt x="2" y="6"/>
                      </a:lnTo>
                      <a:lnTo>
                        <a:pt x="3" y="5"/>
                      </a:lnTo>
                      <a:lnTo>
                        <a:pt x="6" y="2"/>
                      </a:lnTo>
                      <a:lnTo>
                        <a:pt x="8" y="1"/>
                      </a:lnTo>
                      <a:lnTo>
                        <a:pt x="9" y="0"/>
                      </a:lnTo>
                      <a:lnTo>
                        <a:pt x="10" y="0"/>
                      </a:lnTo>
                      <a:lnTo>
                        <a:pt x="13" y="0"/>
                      </a:lnTo>
                      <a:lnTo>
                        <a:pt x="15" y="0"/>
                      </a:lnTo>
                      <a:lnTo>
                        <a:pt x="16" y="0"/>
                      </a:lnTo>
                      <a:lnTo>
                        <a:pt x="18" y="0"/>
                      </a:lnTo>
                      <a:lnTo>
                        <a:pt x="20" y="0"/>
                      </a:lnTo>
                      <a:lnTo>
                        <a:pt x="21" y="0"/>
                      </a:lnTo>
                      <a:lnTo>
                        <a:pt x="24" y="1"/>
                      </a:lnTo>
                      <a:lnTo>
                        <a:pt x="26" y="2"/>
                      </a:lnTo>
                      <a:lnTo>
                        <a:pt x="28" y="5"/>
                      </a:lnTo>
                      <a:lnTo>
                        <a:pt x="29" y="7"/>
                      </a:lnTo>
                      <a:lnTo>
                        <a:pt x="29" y="30"/>
                      </a:lnTo>
                      <a:close/>
                      <a:moveTo>
                        <a:pt x="23" y="18"/>
                      </a:moveTo>
                      <a:lnTo>
                        <a:pt x="20" y="20"/>
                      </a:lnTo>
                      <a:lnTo>
                        <a:pt x="16" y="21"/>
                      </a:lnTo>
                      <a:lnTo>
                        <a:pt x="13" y="21"/>
                      </a:lnTo>
                      <a:lnTo>
                        <a:pt x="9" y="22"/>
                      </a:lnTo>
                      <a:lnTo>
                        <a:pt x="8" y="22"/>
                      </a:lnTo>
                      <a:lnTo>
                        <a:pt x="7" y="23"/>
                      </a:lnTo>
                      <a:lnTo>
                        <a:pt x="6" y="25"/>
                      </a:lnTo>
                      <a:lnTo>
                        <a:pt x="6" y="27"/>
                      </a:lnTo>
                      <a:lnTo>
                        <a:pt x="7" y="29"/>
                      </a:lnTo>
                      <a:lnTo>
                        <a:pt x="8" y="31"/>
                      </a:lnTo>
                      <a:lnTo>
                        <a:pt x="10" y="32"/>
                      </a:lnTo>
                      <a:lnTo>
                        <a:pt x="13" y="32"/>
                      </a:lnTo>
                      <a:lnTo>
                        <a:pt x="17" y="31"/>
                      </a:lnTo>
                      <a:lnTo>
                        <a:pt x="21" y="29"/>
                      </a:lnTo>
                      <a:lnTo>
                        <a:pt x="22" y="27"/>
                      </a:lnTo>
                      <a:lnTo>
                        <a:pt x="23" y="25"/>
                      </a:lnTo>
                      <a:lnTo>
                        <a:pt x="23" y="18"/>
                      </a:lnTo>
                      <a:close/>
                    </a:path>
                  </a:pathLst>
                </a:custGeom>
                <a:solidFill>
                  <a:srgbClr val="000000"/>
                </a:solidFill>
                <a:ln w="9525">
                  <a:solidFill>
                    <a:srgbClr val="CC00CC"/>
                  </a:solidFill>
                  <a:round/>
                  <a:headEnd/>
                  <a:tailEnd/>
                </a:ln>
              </p:spPr>
              <p:txBody>
                <a:bodyPr/>
                <a:lstStyle/>
                <a:p>
                  <a:endParaRPr lang="en-US" dirty="0"/>
                </a:p>
              </p:txBody>
            </p:sp>
            <p:sp>
              <p:nvSpPr>
                <p:cNvPr id="18843" name="Freeform 142"/>
                <p:cNvSpPr>
                  <a:spLocks/>
                </p:cNvSpPr>
                <p:nvPr/>
              </p:nvSpPr>
              <p:spPr bwMode="auto">
                <a:xfrm>
                  <a:off x="2720" y="2817"/>
                  <a:ext cx="28" cy="49"/>
                </a:xfrm>
                <a:custGeom>
                  <a:avLst/>
                  <a:gdLst>
                    <a:gd name="T0" fmla="*/ 0 w 28"/>
                    <a:gd name="T1" fmla="*/ 0 h 49"/>
                    <a:gd name="T2" fmla="*/ 6 w 28"/>
                    <a:gd name="T3" fmla="*/ 0 h 49"/>
                    <a:gd name="T4" fmla="*/ 6 w 28"/>
                    <a:gd name="T5" fmla="*/ 18 h 49"/>
                    <a:gd name="T6" fmla="*/ 7 w 28"/>
                    <a:gd name="T7" fmla="*/ 17 h 49"/>
                    <a:gd name="T8" fmla="*/ 8 w 28"/>
                    <a:gd name="T9" fmla="*/ 15 h 49"/>
                    <a:gd name="T10" fmla="*/ 10 w 28"/>
                    <a:gd name="T11" fmla="*/ 14 h 49"/>
                    <a:gd name="T12" fmla="*/ 11 w 28"/>
                    <a:gd name="T13" fmla="*/ 13 h 49"/>
                    <a:gd name="T14" fmla="*/ 13 w 28"/>
                    <a:gd name="T15" fmla="*/ 13 h 49"/>
                    <a:gd name="T16" fmla="*/ 14 w 28"/>
                    <a:gd name="T17" fmla="*/ 13 h 49"/>
                    <a:gd name="T18" fmla="*/ 15 w 28"/>
                    <a:gd name="T19" fmla="*/ 13 h 49"/>
                    <a:gd name="T20" fmla="*/ 16 w 28"/>
                    <a:gd name="T21" fmla="*/ 13 h 49"/>
                    <a:gd name="T22" fmla="*/ 17 w 28"/>
                    <a:gd name="T23" fmla="*/ 13 h 49"/>
                    <a:gd name="T24" fmla="*/ 20 w 28"/>
                    <a:gd name="T25" fmla="*/ 13 h 49"/>
                    <a:gd name="T26" fmla="*/ 21 w 28"/>
                    <a:gd name="T27" fmla="*/ 13 h 49"/>
                    <a:gd name="T28" fmla="*/ 22 w 28"/>
                    <a:gd name="T29" fmla="*/ 14 h 49"/>
                    <a:gd name="T30" fmla="*/ 25 w 28"/>
                    <a:gd name="T31" fmla="*/ 15 h 49"/>
                    <a:gd name="T32" fmla="*/ 26 w 28"/>
                    <a:gd name="T33" fmla="*/ 18 h 49"/>
                    <a:gd name="T34" fmla="*/ 28 w 28"/>
                    <a:gd name="T35" fmla="*/ 21 h 49"/>
                    <a:gd name="T36" fmla="*/ 28 w 28"/>
                    <a:gd name="T37" fmla="*/ 22 h 49"/>
                    <a:gd name="T38" fmla="*/ 28 w 28"/>
                    <a:gd name="T39" fmla="*/ 49 h 49"/>
                    <a:gd name="T40" fmla="*/ 22 w 28"/>
                    <a:gd name="T41" fmla="*/ 49 h 49"/>
                    <a:gd name="T42" fmla="*/ 22 w 28"/>
                    <a:gd name="T43" fmla="*/ 25 h 49"/>
                    <a:gd name="T44" fmla="*/ 22 w 28"/>
                    <a:gd name="T45" fmla="*/ 22 h 49"/>
                    <a:gd name="T46" fmla="*/ 22 w 28"/>
                    <a:gd name="T47" fmla="*/ 20 h 49"/>
                    <a:gd name="T48" fmla="*/ 21 w 28"/>
                    <a:gd name="T49" fmla="*/ 19 h 49"/>
                    <a:gd name="T50" fmla="*/ 20 w 28"/>
                    <a:gd name="T51" fmla="*/ 19 h 49"/>
                    <a:gd name="T52" fmla="*/ 18 w 28"/>
                    <a:gd name="T53" fmla="*/ 18 h 49"/>
                    <a:gd name="T54" fmla="*/ 16 w 28"/>
                    <a:gd name="T55" fmla="*/ 18 h 49"/>
                    <a:gd name="T56" fmla="*/ 15 w 28"/>
                    <a:gd name="T57" fmla="*/ 18 h 49"/>
                    <a:gd name="T58" fmla="*/ 14 w 28"/>
                    <a:gd name="T59" fmla="*/ 18 h 49"/>
                    <a:gd name="T60" fmla="*/ 13 w 28"/>
                    <a:gd name="T61" fmla="*/ 18 h 49"/>
                    <a:gd name="T62" fmla="*/ 11 w 28"/>
                    <a:gd name="T63" fmla="*/ 19 h 49"/>
                    <a:gd name="T64" fmla="*/ 9 w 28"/>
                    <a:gd name="T65" fmla="*/ 20 h 49"/>
                    <a:gd name="T66" fmla="*/ 8 w 28"/>
                    <a:gd name="T67" fmla="*/ 21 h 49"/>
                    <a:gd name="T68" fmla="*/ 7 w 28"/>
                    <a:gd name="T69" fmla="*/ 22 h 49"/>
                    <a:gd name="T70" fmla="*/ 7 w 28"/>
                    <a:gd name="T71" fmla="*/ 23 h 49"/>
                    <a:gd name="T72" fmla="*/ 6 w 28"/>
                    <a:gd name="T73" fmla="*/ 25 h 49"/>
                    <a:gd name="T74" fmla="*/ 6 w 28"/>
                    <a:gd name="T75" fmla="*/ 26 h 49"/>
                    <a:gd name="T76" fmla="*/ 6 w 28"/>
                    <a:gd name="T77" fmla="*/ 49 h 49"/>
                    <a:gd name="T78" fmla="*/ 0 w 28"/>
                    <a:gd name="T79" fmla="*/ 49 h 49"/>
                    <a:gd name="T80" fmla="*/ 0 w 28"/>
                    <a:gd name="T81" fmla="*/ 0 h 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
                    <a:gd name="T124" fmla="*/ 0 h 49"/>
                    <a:gd name="T125" fmla="*/ 28 w 28"/>
                    <a:gd name="T126" fmla="*/ 49 h 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 h="49">
                      <a:moveTo>
                        <a:pt x="0" y="0"/>
                      </a:moveTo>
                      <a:lnTo>
                        <a:pt x="6" y="0"/>
                      </a:lnTo>
                      <a:lnTo>
                        <a:pt x="6" y="18"/>
                      </a:lnTo>
                      <a:lnTo>
                        <a:pt x="7" y="17"/>
                      </a:lnTo>
                      <a:lnTo>
                        <a:pt x="8" y="15"/>
                      </a:lnTo>
                      <a:lnTo>
                        <a:pt x="10" y="14"/>
                      </a:lnTo>
                      <a:lnTo>
                        <a:pt x="11" y="13"/>
                      </a:lnTo>
                      <a:lnTo>
                        <a:pt x="13" y="13"/>
                      </a:lnTo>
                      <a:lnTo>
                        <a:pt x="14" y="13"/>
                      </a:lnTo>
                      <a:lnTo>
                        <a:pt x="15" y="13"/>
                      </a:lnTo>
                      <a:lnTo>
                        <a:pt x="16" y="13"/>
                      </a:lnTo>
                      <a:lnTo>
                        <a:pt x="17" y="13"/>
                      </a:lnTo>
                      <a:lnTo>
                        <a:pt x="20" y="13"/>
                      </a:lnTo>
                      <a:lnTo>
                        <a:pt x="21" y="13"/>
                      </a:lnTo>
                      <a:lnTo>
                        <a:pt x="22" y="14"/>
                      </a:lnTo>
                      <a:lnTo>
                        <a:pt x="25" y="15"/>
                      </a:lnTo>
                      <a:lnTo>
                        <a:pt x="26" y="18"/>
                      </a:lnTo>
                      <a:lnTo>
                        <a:pt x="28" y="21"/>
                      </a:lnTo>
                      <a:lnTo>
                        <a:pt x="28" y="22"/>
                      </a:lnTo>
                      <a:lnTo>
                        <a:pt x="28" y="49"/>
                      </a:lnTo>
                      <a:lnTo>
                        <a:pt x="22" y="49"/>
                      </a:lnTo>
                      <a:lnTo>
                        <a:pt x="22" y="25"/>
                      </a:lnTo>
                      <a:lnTo>
                        <a:pt x="22" y="22"/>
                      </a:lnTo>
                      <a:lnTo>
                        <a:pt x="22" y="20"/>
                      </a:lnTo>
                      <a:lnTo>
                        <a:pt x="21" y="19"/>
                      </a:lnTo>
                      <a:lnTo>
                        <a:pt x="20" y="19"/>
                      </a:lnTo>
                      <a:lnTo>
                        <a:pt x="18" y="18"/>
                      </a:lnTo>
                      <a:lnTo>
                        <a:pt x="16" y="18"/>
                      </a:lnTo>
                      <a:lnTo>
                        <a:pt x="15" y="18"/>
                      </a:lnTo>
                      <a:lnTo>
                        <a:pt x="14" y="18"/>
                      </a:lnTo>
                      <a:lnTo>
                        <a:pt x="13" y="18"/>
                      </a:lnTo>
                      <a:lnTo>
                        <a:pt x="11" y="19"/>
                      </a:lnTo>
                      <a:lnTo>
                        <a:pt x="9" y="20"/>
                      </a:lnTo>
                      <a:lnTo>
                        <a:pt x="8" y="21"/>
                      </a:lnTo>
                      <a:lnTo>
                        <a:pt x="7" y="22"/>
                      </a:lnTo>
                      <a:lnTo>
                        <a:pt x="7" y="23"/>
                      </a:lnTo>
                      <a:lnTo>
                        <a:pt x="6" y="25"/>
                      </a:lnTo>
                      <a:lnTo>
                        <a:pt x="6" y="26"/>
                      </a:lnTo>
                      <a:lnTo>
                        <a:pt x="6" y="49"/>
                      </a:lnTo>
                      <a:lnTo>
                        <a:pt x="0" y="49"/>
                      </a:lnTo>
                      <a:lnTo>
                        <a:pt x="0" y="0"/>
                      </a:lnTo>
                      <a:close/>
                    </a:path>
                  </a:pathLst>
                </a:custGeom>
                <a:solidFill>
                  <a:srgbClr val="000000"/>
                </a:solidFill>
                <a:ln w="9525">
                  <a:solidFill>
                    <a:srgbClr val="CC00CC"/>
                  </a:solidFill>
                  <a:round/>
                  <a:headEnd/>
                  <a:tailEnd/>
                </a:ln>
              </p:spPr>
              <p:txBody>
                <a:bodyPr/>
                <a:lstStyle/>
                <a:p>
                  <a:endParaRPr lang="en-US" dirty="0"/>
                </a:p>
              </p:txBody>
            </p:sp>
            <p:sp>
              <p:nvSpPr>
                <p:cNvPr id="18844" name="Freeform 143"/>
                <p:cNvSpPr>
                  <a:spLocks noEditPoints="1"/>
                </p:cNvSpPr>
                <p:nvPr/>
              </p:nvSpPr>
              <p:spPr bwMode="auto">
                <a:xfrm>
                  <a:off x="2753" y="2830"/>
                  <a:ext cx="33" cy="37"/>
                </a:xfrm>
                <a:custGeom>
                  <a:avLst/>
                  <a:gdLst>
                    <a:gd name="T0" fmla="*/ 16 w 33"/>
                    <a:gd name="T1" fmla="*/ 37 h 37"/>
                    <a:gd name="T2" fmla="*/ 12 w 33"/>
                    <a:gd name="T3" fmla="*/ 36 h 37"/>
                    <a:gd name="T4" fmla="*/ 6 w 33"/>
                    <a:gd name="T5" fmla="*/ 33 h 37"/>
                    <a:gd name="T6" fmla="*/ 1 w 33"/>
                    <a:gd name="T7" fmla="*/ 28 h 37"/>
                    <a:gd name="T8" fmla="*/ 0 w 33"/>
                    <a:gd name="T9" fmla="*/ 18 h 37"/>
                    <a:gd name="T10" fmla="*/ 1 w 33"/>
                    <a:gd name="T11" fmla="*/ 9 h 37"/>
                    <a:gd name="T12" fmla="*/ 6 w 33"/>
                    <a:gd name="T13" fmla="*/ 4 h 37"/>
                    <a:gd name="T14" fmla="*/ 12 w 33"/>
                    <a:gd name="T15" fmla="*/ 1 h 37"/>
                    <a:gd name="T16" fmla="*/ 16 w 33"/>
                    <a:gd name="T17" fmla="*/ 0 h 37"/>
                    <a:gd name="T18" fmla="*/ 22 w 33"/>
                    <a:gd name="T19" fmla="*/ 1 h 37"/>
                    <a:gd name="T20" fmla="*/ 27 w 33"/>
                    <a:gd name="T21" fmla="*/ 4 h 37"/>
                    <a:gd name="T22" fmla="*/ 31 w 33"/>
                    <a:gd name="T23" fmla="*/ 9 h 37"/>
                    <a:gd name="T24" fmla="*/ 33 w 33"/>
                    <a:gd name="T25" fmla="*/ 18 h 37"/>
                    <a:gd name="T26" fmla="*/ 31 w 33"/>
                    <a:gd name="T27" fmla="*/ 28 h 37"/>
                    <a:gd name="T28" fmla="*/ 27 w 33"/>
                    <a:gd name="T29" fmla="*/ 33 h 37"/>
                    <a:gd name="T30" fmla="*/ 22 w 33"/>
                    <a:gd name="T31" fmla="*/ 36 h 37"/>
                    <a:gd name="T32" fmla="*/ 16 w 33"/>
                    <a:gd name="T33" fmla="*/ 37 h 37"/>
                    <a:gd name="T34" fmla="*/ 16 w 33"/>
                    <a:gd name="T35" fmla="*/ 5 h 37"/>
                    <a:gd name="T36" fmla="*/ 12 w 33"/>
                    <a:gd name="T37" fmla="*/ 6 h 37"/>
                    <a:gd name="T38" fmla="*/ 8 w 33"/>
                    <a:gd name="T39" fmla="*/ 9 h 37"/>
                    <a:gd name="T40" fmla="*/ 7 w 33"/>
                    <a:gd name="T41" fmla="*/ 14 h 37"/>
                    <a:gd name="T42" fmla="*/ 6 w 33"/>
                    <a:gd name="T43" fmla="*/ 18 h 37"/>
                    <a:gd name="T44" fmla="*/ 7 w 33"/>
                    <a:gd name="T45" fmla="*/ 23 h 37"/>
                    <a:gd name="T46" fmla="*/ 8 w 33"/>
                    <a:gd name="T47" fmla="*/ 28 h 37"/>
                    <a:gd name="T48" fmla="*/ 12 w 33"/>
                    <a:gd name="T49" fmla="*/ 31 h 37"/>
                    <a:gd name="T50" fmla="*/ 16 w 33"/>
                    <a:gd name="T51" fmla="*/ 32 h 37"/>
                    <a:gd name="T52" fmla="*/ 21 w 33"/>
                    <a:gd name="T53" fmla="*/ 31 h 37"/>
                    <a:gd name="T54" fmla="*/ 25 w 33"/>
                    <a:gd name="T55" fmla="*/ 28 h 37"/>
                    <a:gd name="T56" fmla="*/ 27 w 33"/>
                    <a:gd name="T57" fmla="*/ 23 h 37"/>
                    <a:gd name="T58" fmla="*/ 27 w 33"/>
                    <a:gd name="T59" fmla="*/ 18 h 37"/>
                    <a:gd name="T60" fmla="*/ 27 w 33"/>
                    <a:gd name="T61" fmla="*/ 14 h 37"/>
                    <a:gd name="T62" fmla="*/ 25 w 33"/>
                    <a:gd name="T63" fmla="*/ 9 h 37"/>
                    <a:gd name="T64" fmla="*/ 21 w 33"/>
                    <a:gd name="T65" fmla="*/ 6 h 37"/>
                    <a:gd name="T66" fmla="*/ 16 w 33"/>
                    <a:gd name="T67" fmla="*/ 5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
                    <a:gd name="T103" fmla="*/ 0 h 37"/>
                    <a:gd name="T104" fmla="*/ 33 w 33"/>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 h="37">
                      <a:moveTo>
                        <a:pt x="16" y="37"/>
                      </a:moveTo>
                      <a:lnTo>
                        <a:pt x="12" y="36"/>
                      </a:lnTo>
                      <a:lnTo>
                        <a:pt x="6" y="33"/>
                      </a:lnTo>
                      <a:lnTo>
                        <a:pt x="1" y="28"/>
                      </a:lnTo>
                      <a:lnTo>
                        <a:pt x="0" y="18"/>
                      </a:lnTo>
                      <a:lnTo>
                        <a:pt x="1" y="9"/>
                      </a:lnTo>
                      <a:lnTo>
                        <a:pt x="6" y="4"/>
                      </a:lnTo>
                      <a:lnTo>
                        <a:pt x="12" y="1"/>
                      </a:lnTo>
                      <a:lnTo>
                        <a:pt x="16" y="0"/>
                      </a:lnTo>
                      <a:lnTo>
                        <a:pt x="22" y="1"/>
                      </a:lnTo>
                      <a:lnTo>
                        <a:pt x="27" y="4"/>
                      </a:lnTo>
                      <a:lnTo>
                        <a:pt x="31" y="9"/>
                      </a:lnTo>
                      <a:lnTo>
                        <a:pt x="33" y="18"/>
                      </a:lnTo>
                      <a:lnTo>
                        <a:pt x="31" y="28"/>
                      </a:lnTo>
                      <a:lnTo>
                        <a:pt x="27" y="33"/>
                      </a:lnTo>
                      <a:lnTo>
                        <a:pt x="22" y="36"/>
                      </a:lnTo>
                      <a:lnTo>
                        <a:pt x="16" y="37"/>
                      </a:lnTo>
                      <a:close/>
                      <a:moveTo>
                        <a:pt x="16" y="5"/>
                      </a:moveTo>
                      <a:lnTo>
                        <a:pt x="12" y="6"/>
                      </a:lnTo>
                      <a:lnTo>
                        <a:pt x="8" y="9"/>
                      </a:lnTo>
                      <a:lnTo>
                        <a:pt x="7" y="14"/>
                      </a:lnTo>
                      <a:lnTo>
                        <a:pt x="6" y="18"/>
                      </a:lnTo>
                      <a:lnTo>
                        <a:pt x="7" y="23"/>
                      </a:lnTo>
                      <a:lnTo>
                        <a:pt x="8" y="28"/>
                      </a:lnTo>
                      <a:lnTo>
                        <a:pt x="12" y="31"/>
                      </a:lnTo>
                      <a:lnTo>
                        <a:pt x="16" y="32"/>
                      </a:lnTo>
                      <a:lnTo>
                        <a:pt x="21" y="31"/>
                      </a:lnTo>
                      <a:lnTo>
                        <a:pt x="25" y="28"/>
                      </a:lnTo>
                      <a:lnTo>
                        <a:pt x="27" y="23"/>
                      </a:lnTo>
                      <a:lnTo>
                        <a:pt x="27" y="18"/>
                      </a:lnTo>
                      <a:lnTo>
                        <a:pt x="27" y="14"/>
                      </a:lnTo>
                      <a:lnTo>
                        <a:pt x="25" y="9"/>
                      </a:lnTo>
                      <a:lnTo>
                        <a:pt x="21" y="6"/>
                      </a:lnTo>
                      <a:lnTo>
                        <a:pt x="16" y="5"/>
                      </a:lnTo>
                      <a:close/>
                    </a:path>
                  </a:pathLst>
                </a:custGeom>
                <a:solidFill>
                  <a:srgbClr val="000000"/>
                </a:solidFill>
                <a:ln w="9525">
                  <a:solidFill>
                    <a:srgbClr val="CC00CC"/>
                  </a:solidFill>
                  <a:round/>
                  <a:headEnd/>
                  <a:tailEnd/>
                </a:ln>
              </p:spPr>
              <p:txBody>
                <a:bodyPr/>
                <a:lstStyle/>
                <a:p>
                  <a:endParaRPr lang="en-US" dirty="0"/>
                </a:p>
              </p:txBody>
            </p:sp>
            <p:sp>
              <p:nvSpPr>
                <p:cNvPr id="18845" name="Freeform 144"/>
                <p:cNvSpPr>
                  <a:spLocks/>
                </p:cNvSpPr>
                <p:nvPr/>
              </p:nvSpPr>
              <p:spPr bwMode="auto">
                <a:xfrm>
                  <a:off x="2792" y="2830"/>
                  <a:ext cx="47" cy="36"/>
                </a:xfrm>
                <a:custGeom>
                  <a:avLst/>
                  <a:gdLst>
                    <a:gd name="T0" fmla="*/ 0 w 47"/>
                    <a:gd name="T1" fmla="*/ 0 h 36"/>
                    <a:gd name="T2" fmla="*/ 6 w 47"/>
                    <a:gd name="T3" fmla="*/ 0 h 36"/>
                    <a:gd name="T4" fmla="*/ 6 w 47"/>
                    <a:gd name="T5" fmla="*/ 5 h 36"/>
                    <a:gd name="T6" fmla="*/ 6 w 47"/>
                    <a:gd name="T7" fmla="*/ 5 h 36"/>
                    <a:gd name="T8" fmla="*/ 6 w 47"/>
                    <a:gd name="T9" fmla="*/ 4 h 36"/>
                    <a:gd name="T10" fmla="*/ 7 w 47"/>
                    <a:gd name="T11" fmla="*/ 2 h 36"/>
                    <a:gd name="T12" fmla="*/ 9 w 47"/>
                    <a:gd name="T13" fmla="*/ 2 h 36"/>
                    <a:gd name="T14" fmla="*/ 10 w 47"/>
                    <a:gd name="T15" fmla="*/ 1 h 36"/>
                    <a:gd name="T16" fmla="*/ 11 w 47"/>
                    <a:gd name="T17" fmla="*/ 0 h 36"/>
                    <a:gd name="T18" fmla="*/ 12 w 47"/>
                    <a:gd name="T19" fmla="*/ 0 h 36"/>
                    <a:gd name="T20" fmla="*/ 14 w 47"/>
                    <a:gd name="T21" fmla="*/ 0 h 36"/>
                    <a:gd name="T22" fmla="*/ 17 w 47"/>
                    <a:gd name="T23" fmla="*/ 0 h 36"/>
                    <a:gd name="T24" fmla="*/ 18 w 47"/>
                    <a:gd name="T25" fmla="*/ 0 h 36"/>
                    <a:gd name="T26" fmla="*/ 19 w 47"/>
                    <a:gd name="T27" fmla="*/ 0 h 36"/>
                    <a:gd name="T28" fmla="*/ 21 w 47"/>
                    <a:gd name="T29" fmla="*/ 0 h 36"/>
                    <a:gd name="T30" fmla="*/ 22 w 47"/>
                    <a:gd name="T31" fmla="*/ 1 h 36"/>
                    <a:gd name="T32" fmla="*/ 24 w 47"/>
                    <a:gd name="T33" fmla="*/ 2 h 36"/>
                    <a:gd name="T34" fmla="*/ 25 w 47"/>
                    <a:gd name="T35" fmla="*/ 2 h 36"/>
                    <a:gd name="T36" fmla="*/ 25 w 47"/>
                    <a:gd name="T37" fmla="*/ 4 h 36"/>
                    <a:gd name="T38" fmla="*/ 26 w 47"/>
                    <a:gd name="T39" fmla="*/ 5 h 36"/>
                    <a:gd name="T40" fmla="*/ 27 w 47"/>
                    <a:gd name="T41" fmla="*/ 4 h 36"/>
                    <a:gd name="T42" fmla="*/ 28 w 47"/>
                    <a:gd name="T43" fmla="*/ 2 h 36"/>
                    <a:gd name="T44" fmla="*/ 29 w 47"/>
                    <a:gd name="T45" fmla="*/ 1 h 36"/>
                    <a:gd name="T46" fmla="*/ 30 w 47"/>
                    <a:gd name="T47" fmla="*/ 0 h 36"/>
                    <a:gd name="T48" fmla="*/ 32 w 47"/>
                    <a:gd name="T49" fmla="*/ 0 h 36"/>
                    <a:gd name="T50" fmla="*/ 33 w 47"/>
                    <a:gd name="T51" fmla="*/ 0 h 36"/>
                    <a:gd name="T52" fmla="*/ 34 w 47"/>
                    <a:gd name="T53" fmla="*/ 0 h 36"/>
                    <a:gd name="T54" fmla="*/ 35 w 47"/>
                    <a:gd name="T55" fmla="*/ 0 h 36"/>
                    <a:gd name="T56" fmla="*/ 37 w 47"/>
                    <a:gd name="T57" fmla="*/ 0 h 36"/>
                    <a:gd name="T58" fmla="*/ 40 w 47"/>
                    <a:gd name="T59" fmla="*/ 0 h 36"/>
                    <a:gd name="T60" fmla="*/ 41 w 47"/>
                    <a:gd name="T61" fmla="*/ 0 h 36"/>
                    <a:gd name="T62" fmla="*/ 42 w 47"/>
                    <a:gd name="T63" fmla="*/ 1 h 36"/>
                    <a:gd name="T64" fmla="*/ 43 w 47"/>
                    <a:gd name="T65" fmla="*/ 2 h 36"/>
                    <a:gd name="T66" fmla="*/ 45 w 47"/>
                    <a:gd name="T67" fmla="*/ 4 h 36"/>
                    <a:gd name="T68" fmla="*/ 47 w 47"/>
                    <a:gd name="T69" fmla="*/ 6 h 36"/>
                    <a:gd name="T70" fmla="*/ 47 w 47"/>
                    <a:gd name="T71" fmla="*/ 8 h 36"/>
                    <a:gd name="T72" fmla="*/ 47 w 47"/>
                    <a:gd name="T73" fmla="*/ 36 h 36"/>
                    <a:gd name="T74" fmla="*/ 41 w 47"/>
                    <a:gd name="T75" fmla="*/ 36 h 36"/>
                    <a:gd name="T76" fmla="*/ 41 w 47"/>
                    <a:gd name="T77" fmla="*/ 10 h 36"/>
                    <a:gd name="T78" fmla="*/ 40 w 47"/>
                    <a:gd name="T79" fmla="*/ 8 h 36"/>
                    <a:gd name="T80" fmla="*/ 38 w 47"/>
                    <a:gd name="T81" fmla="*/ 6 h 36"/>
                    <a:gd name="T82" fmla="*/ 36 w 47"/>
                    <a:gd name="T83" fmla="*/ 5 h 36"/>
                    <a:gd name="T84" fmla="*/ 34 w 47"/>
                    <a:gd name="T85" fmla="*/ 5 h 36"/>
                    <a:gd name="T86" fmla="*/ 30 w 47"/>
                    <a:gd name="T87" fmla="*/ 6 h 36"/>
                    <a:gd name="T88" fmla="*/ 28 w 47"/>
                    <a:gd name="T89" fmla="*/ 7 h 36"/>
                    <a:gd name="T90" fmla="*/ 27 w 47"/>
                    <a:gd name="T91" fmla="*/ 9 h 36"/>
                    <a:gd name="T92" fmla="*/ 26 w 47"/>
                    <a:gd name="T93" fmla="*/ 12 h 36"/>
                    <a:gd name="T94" fmla="*/ 26 w 47"/>
                    <a:gd name="T95" fmla="*/ 36 h 36"/>
                    <a:gd name="T96" fmla="*/ 20 w 47"/>
                    <a:gd name="T97" fmla="*/ 36 h 36"/>
                    <a:gd name="T98" fmla="*/ 20 w 47"/>
                    <a:gd name="T99" fmla="*/ 10 h 36"/>
                    <a:gd name="T100" fmla="*/ 20 w 47"/>
                    <a:gd name="T101" fmla="*/ 8 h 36"/>
                    <a:gd name="T102" fmla="*/ 18 w 47"/>
                    <a:gd name="T103" fmla="*/ 6 h 36"/>
                    <a:gd name="T104" fmla="*/ 17 w 47"/>
                    <a:gd name="T105" fmla="*/ 5 h 36"/>
                    <a:gd name="T106" fmla="*/ 14 w 47"/>
                    <a:gd name="T107" fmla="*/ 5 h 36"/>
                    <a:gd name="T108" fmla="*/ 11 w 47"/>
                    <a:gd name="T109" fmla="*/ 6 h 36"/>
                    <a:gd name="T110" fmla="*/ 9 w 47"/>
                    <a:gd name="T111" fmla="*/ 7 h 36"/>
                    <a:gd name="T112" fmla="*/ 7 w 47"/>
                    <a:gd name="T113" fmla="*/ 9 h 36"/>
                    <a:gd name="T114" fmla="*/ 6 w 47"/>
                    <a:gd name="T115" fmla="*/ 13 h 36"/>
                    <a:gd name="T116" fmla="*/ 6 w 47"/>
                    <a:gd name="T117" fmla="*/ 36 h 36"/>
                    <a:gd name="T118" fmla="*/ 0 w 47"/>
                    <a:gd name="T119" fmla="*/ 36 h 36"/>
                    <a:gd name="T120" fmla="*/ 0 w 47"/>
                    <a:gd name="T121" fmla="*/ 0 h 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
                    <a:gd name="T184" fmla="*/ 0 h 36"/>
                    <a:gd name="T185" fmla="*/ 47 w 47"/>
                    <a:gd name="T186" fmla="*/ 36 h 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 h="36">
                      <a:moveTo>
                        <a:pt x="0" y="0"/>
                      </a:moveTo>
                      <a:lnTo>
                        <a:pt x="6" y="0"/>
                      </a:lnTo>
                      <a:lnTo>
                        <a:pt x="6" y="5"/>
                      </a:lnTo>
                      <a:lnTo>
                        <a:pt x="6" y="4"/>
                      </a:lnTo>
                      <a:lnTo>
                        <a:pt x="7" y="2"/>
                      </a:lnTo>
                      <a:lnTo>
                        <a:pt x="9" y="2"/>
                      </a:lnTo>
                      <a:lnTo>
                        <a:pt x="10" y="1"/>
                      </a:lnTo>
                      <a:lnTo>
                        <a:pt x="11" y="0"/>
                      </a:lnTo>
                      <a:lnTo>
                        <a:pt x="12" y="0"/>
                      </a:lnTo>
                      <a:lnTo>
                        <a:pt x="14" y="0"/>
                      </a:lnTo>
                      <a:lnTo>
                        <a:pt x="17" y="0"/>
                      </a:lnTo>
                      <a:lnTo>
                        <a:pt x="18" y="0"/>
                      </a:lnTo>
                      <a:lnTo>
                        <a:pt x="19" y="0"/>
                      </a:lnTo>
                      <a:lnTo>
                        <a:pt x="21" y="0"/>
                      </a:lnTo>
                      <a:lnTo>
                        <a:pt x="22" y="1"/>
                      </a:lnTo>
                      <a:lnTo>
                        <a:pt x="24" y="2"/>
                      </a:lnTo>
                      <a:lnTo>
                        <a:pt x="25" y="2"/>
                      </a:lnTo>
                      <a:lnTo>
                        <a:pt x="25" y="4"/>
                      </a:lnTo>
                      <a:lnTo>
                        <a:pt x="26" y="5"/>
                      </a:lnTo>
                      <a:lnTo>
                        <a:pt x="27" y="4"/>
                      </a:lnTo>
                      <a:lnTo>
                        <a:pt x="28" y="2"/>
                      </a:lnTo>
                      <a:lnTo>
                        <a:pt x="29" y="1"/>
                      </a:lnTo>
                      <a:lnTo>
                        <a:pt x="30" y="0"/>
                      </a:lnTo>
                      <a:lnTo>
                        <a:pt x="32" y="0"/>
                      </a:lnTo>
                      <a:lnTo>
                        <a:pt x="33" y="0"/>
                      </a:lnTo>
                      <a:lnTo>
                        <a:pt x="34" y="0"/>
                      </a:lnTo>
                      <a:lnTo>
                        <a:pt x="35" y="0"/>
                      </a:lnTo>
                      <a:lnTo>
                        <a:pt x="37" y="0"/>
                      </a:lnTo>
                      <a:lnTo>
                        <a:pt x="40" y="0"/>
                      </a:lnTo>
                      <a:lnTo>
                        <a:pt x="41" y="0"/>
                      </a:lnTo>
                      <a:lnTo>
                        <a:pt x="42" y="1"/>
                      </a:lnTo>
                      <a:lnTo>
                        <a:pt x="43" y="2"/>
                      </a:lnTo>
                      <a:lnTo>
                        <a:pt x="45" y="4"/>
                      </a:lnTo>
                      <a:lnTo>
                        <a:pt x="47" y="6"/>
                      </a:lnTo>
                      <a:lnTo>
                        <a:pt x="47" y="8"/>
                      </a:lnTo>
                      <a:lnTo>
                        <a:pt x="47" y="36"/>
                      </a:lnTo>
                      <a:lnTo>
                        <a:pt x="41" y="36"/>
                      </a:lnTo>
                      <a:lnTo>
                        <a:pt x="41" y="10"/>
                      </a:lnTo>
                      <a:lnTo>
                        <a:pt x="40" y="8"/>
                      </a:lnTo>
                      <a:lnTo>
                        <a:pt x="38" y="6"/>
                      </a:lnTo>
                      <a:lnTo>
                        <a:pt x="36" y="5"/>
                      </a:lnTo>
                      <a:lnTo>
                        <a:pt x="34" y="5"/>
                      </a:lnTo>
                      <a:lnTo>
                        <a:pt x="30" y="6"/>
                      </a:lnTo>
                      <a:lnTo>
                        <a:pt x="28" y="7"/>
                      </a:lnTo>
                      <a:lnTo>
                        <a:pt x="27" y="9"/>
                      </a:lnTo>
                      <a:lnTo>
                        <a:pt x="26" y="12"/>
                      </a:lnTo>
                      <a:lnTo>
                        <a:pt x="26" y="36"/>
                      </a:lnTo>
                      <a:lnTo>
                        <a:pt x="20" y="36"/>
                      </a:lnTo>
                      <a:lnTo>
                        <a:pt x="20" y="10"/>
                      </a:lnTo>
                      <a:lnTo>
                        <a:pt x="20" y="8"/>
                      </a:lnTo>
                      <a:lnTo>
                        <a:pt x="18" y="6"/>
                      </a:lnTo>
                      <a:lnTo>
                        <a:pt x="17" y="5"/>
                      </a:lnTo>
                      <a:lnTo>
                        <a:pt x="14" y="5"/>
                      </a:lnTo>
                      <a:lnTo>
                        <a:pt x="11" y="6"/>
                      </a:lnTo>
                      <a:lnTo>
                        <a:pt x="9" y="7"/>
                      </a:lnTo>
                      <a:lnTo>
                        <a:pt x="7" y="9"/>
                      </a:lnTo>
                      <a:lnTo>
                        <a:pt x="6" y="13"/>
                      </a:lnTo>
                      <a:lnTo>
                        <a:pt x="6" y="36"/>
                      </a:lnTo>
                      <a:lnTo>
                        <a:pt x="0" y="36"/>
                      </a:lnTo>
                      <a:lnTo>
                        <a:pt x="0" y="0"/>
                      </a:lnTo>
                      <a:close/>
                    </a:path>
                  </a:pathLst>
                </a:custGeom>
                <a:solidFill>
                  <a:srgbClr val="000000"/>
                </a:solidFill>
                <a:ln w="9525">
                  <a:solidFill>
                    <a:srgbClr val="CC00CC"/>
                  </a:solidFill>
                  <a:round/>
                  <a:headEnd/>
                  <a:tailEnd/>
                </a:ln>
              </p:spPr>
              <p:txBody>
                <a:bodyPr/>
                <a:lstStyle/>
                <a:p>
                  <a:endParaRPr lang="en-US" dirty="0"/>
                </a:p>
              </p:txBody>
            </p:sp>
            <p:sp>
              <p:nvSpPr>
                <p:cNvPr id="18846" name="Freeform 145"/>
                <p:cNvSpPr>
                  <a:spLocks noEditPoints="1"/>
                </p:cNvSpPr>
                <p:nvPr/>
              </p:nvSpPr>
              <p:spPr bwMode="auto">
                <a:xfrm>
                  <a:off x="2844" y="2830"/>
                  <a:ext cx="34" cy="37"/>
                </a:xfrm>
                <a:custGeom>
                  <a:avLst/>
                  <a:gdLst>
                    <a:gd name="T0" fmla="*/ 30 w 34"/>
                    <a:gd name="T1" fmla="*/ 31 h 37"/>
                    <a:gd name="T2" fmla="*/ 31 w 34"/>
                    <a:gd name="T3" fmla="*/ 32 h 37"/>
                    <a:gd name="T4" fmla="*/ 33 w 34"/>
                    <a:gd name="T5" fmla="*/ 32 h 37"/>
                    <a:gd name="T6" fmla="*/ 34 w 34"/>
                    <a:gd name="T7" fmla="*/ 32 h 37"/>
                    <a:gd name="T8" fmla="*/ 34 w 34"/>
                    <a:gd name="T9" fmla="*/ 37 h 37"/>
                    <a:gd name="T10" fmla="*/ 31 w 34"/>
                    <a:gd name="T11" fmla="*/ 37 h 37"/>
                    <a:gd name="T12" fmla="*/ 29 w 34"/>
                    <a:gd name="T13" fmla="*/ 37 h 37"/>
                    <a:gd name="T14" fmla="*/ 26 w 34"/>
                    <a:gd name="T15" fmla="*/ 36 h 37"/>
                    <a:gd name="T16" fmla="*/ 24 w 34"/>
                    <a:gd name="T17" fmla="*/ 32 h 37"/>
                    <a:gd name="T18" fmla="*/ 19 w 34"/>
                    <a:gd name="T19" fmla="*/ 36 h 37"/>
                    <a:gd name="T20" fmla="*/ 13 w 34"/>
                    <a:gd name="T21" fmla="*/ 37 h 37"/>
                    <a:gd name="T22" fmla="*/ 4 w 34"/>
                    <a:gd name="T23" fmla="*/ 35 h 37"/>
                    <a:gd name="T24" fmla="*/ 0 w 34"/>
                    <a:gd name="T25" fmla="*/ 27 h 37"/>
                    <a:gd name="T26" fmla="*/ 4 w 34"/>
                    <a:gd name="T27" fmla="*/ 20 h 37"/>
                    <a:gd name="T28" fmla="*/ 8 w 34"/>
                    <a:gd name="T29" fmla="*/ 17 h 37"/>
                    <a:gd name="T30" fmla="*/ 15 w 34"/>
                    <a:gd name="T31" fmla="*/ 16 h 37"/>
                    <a:gd name="T32" fmla="*/ 21 w 34"/>
                    <a:gd name="T33" fmla="*/ 15 h 37"/>
                    <a:gd name="T34" fmla="*/ 23 w 34"/>
                    <a:gd name="T35" fmla="*/ 14 h 37"/>
                    <a:gd name="T36" fmla="*/ 24 w 34"/>
                    <a:gd name="T37" fmla="*/ 13 h 37"/>
                    <a:gd name="T38" fmla="*/ 23 w 34"/>
                    <a:gd name="T39" fmla="*/ 7 h 37"/>
                    <a:gd name="T40" fmla="*/ 18 w 34"/>
                    <a:gd name="T41" fmla="*/ 5 h 37"/>
                    <a:gd name="T42" fmla="*/ 12 w 34"/>
                    <a:gd name="T43" fmla="*/ 6 h 37"/>
                    <a:gd name="T44" fmla="*/ 8 w 34"/>
                    <a:gd name="T45" fmla="*/ 9 h 37"/>
                    <a:gd name="T46" fmla="*/ 3 w 34"/>
                    <a:gd name="T47" fmla="*/ 12 h 37"/>
                    <a:gd name="T48" fmla="*/ 3 w 34"/>
                    <a:gd name="T49" fmla="*/ 6 h 37"/>
                    <a:gd name="T50" fmla="*/ 6 w 34"/>
                    <a:gd name="T51" fmla="*/ 2 h 37"/>
                    <a:gd name="T52" fmla="*/ 11 w 34"/>
                    <a:gd name="T53" fmla="*/ 0 h 37"/>
                    <a:gd name="T54" fmla="*/ 14 w 34"/>
                    <a:gd name="T55" fmla="*/ 0 h 37"/>
                    <a:gd name="T56" fmla="*/ 18 w 34"/>
                    <a:gd name="T57" fmla="*/ 0 h 37"/>
                    <a:gd name="T58" fmla="*/ 21 w 34"/>
                    <a:gd name="T59" fmla="*/ 0 h 37"/>
                    <a:gd name="T60" fmla="*/ 24 w 34"/>
                    <a:gd name="T61" fmla="*/ 1 h 37"/>
                    <a:gd name="T62" fmla="*/ 29 w 34"/>
                    <a:gd name="T63" fmla="*/ 5 h 37"/>
                    <a:gd name="T64" fmla="*/ 30 w 34"/>
                    <a:gd name="T65" fmla="*/ 30 h 37"/>
                    <a:gd name="T66" fmla="*/ 21 w 34"/>
                    <a:gd name="T67" fmla="*/ 20 h 37"/>
                    <a:gd name="T68" fmla="*/ 13 w 34"/>
                    <a:gd name="T69" fmla="*/ 21 h 37"/>
                    <a:gd name="T70" fmla="*/ 8 w 34"/>
                    <a:gd name="T71" fmla="*/ 22 h 37"/>
                    <a:gd name="T72" fmla="*/ 6 w 34"/>
                    <a:gd name="T73" fmla="*/ 25 h 37"/>
                    <a:gd name="T74" fmla="*/ 7 w 34"/>
                    <a:gd name="T75" fmla="*/ 29 h 37"/>
                    <a:gd name="T76" fmla="*/ 11 w 34"/>
                    <a:gd name="T77" fmla="*/ 32 h 37"/>
                    <a:gd name="T78" fmla="*/ 18 w 34"/>
                    <a:gd name="T79" fmla="*/ 31 h 37"/>
                    <a:gd name="T80" fmla="*/ 23 w 34"/>
                    <a:gd name="T81" fmla="*/ 27 h 37"/>
                    <a:gd name="T82" fmla="*/ 24 w 34"/>
                    <a:gd name="T83" fmla="*/ 18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7"/>
                    <a:gd name="T128" fmla="*/ 34 w 34"/>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7">
                      <a:moveTo>
                        <a:pt x="30" y="30"/>
                      </a:moveTo>
                      <a:lnTo>
                        <a:pt x="30" y="31"/>
                      </a:lnTo>
                      <a:lnTo>
                        <a:pt x="31" y="31"/>
                      </a:lnTo>
                      <a:lnTo>
                        <a:pt x="31" y="32"/>
                      </a:lnTo>
                      <a:lnTo>
                        <a:pt x="33" y="32"/>
                      </a:lnTo>
                      <a:lnTo>
                        <a:pt x="34" y="32"/>
                      </a:lnTo>
                      <a:lnTo>
                        <a:pt x="34" y="37"/>
                      </a:lnTo>
                      <a:lnTo>
                        <a:pt x="33" y="37"/>
                      </a:lnTo>
                      <a:lnTo>
                        <a:pt x="31" y="37"/>
                      </a:lnTo>
                      <a:lnTo>
                        <a:pt x="30" y="37"/>
                      </a:lnTo>
                      <a:lnTo>
                        <a:pt x="29" y="37"/>
                      </a:lnTo>
                      <a:lnTo>
                        <a:pt x="28" y="37"/>
                      </a:lnTo>
                      <a:lnTo>
                        <a:pt x="26" y="36"/>
                      </a:lnTo>
                      <a:lnTo>
                        <a:pt x="24" y="33"/>
                      </a:lnTo>
                      <a:lnTo>
                        <a:pt x="24" y="32"/>
                      </a:lnTo>
                      <a:lnTo>
                        <a:pt x="22" y="33"/>
                      </a:lnTo>
                      <a:lnTo>
                        <a:pt x="19" y="36"/>
                      </a:lnTo>
                      <a:lnTo>
                        <a:pt x="16" y="37"/>
                      </a:lnTo>
                      <a:lnTo>
                        <a:pt x="13" y="37"/>
                      </a:lnTo>
                      <a:lnTo>
                        <a:pt x="7" y="36"/>
                      </a:lnTo>
                      <a:lnTo>
                        <a:pt x="4" y="35"/>
                      </a:lnTo>
                      <a:lnTo>
                        <a:pt x="1" y="31"/>
                      </a:lnTo>
                      <a:lnTo>
                        <a:pt x="0" y="27"/>
                      </a:lnTo>
                      <a:lnTo>
                        <a:pt x="1" y="23"/>
                      </a:lnTo>
                      <a:lnTo>
                        <a:pt x="4" y="20"/>
                      </a:lnTo>
                      <a:lnTo>
                        <a:pt x="6" y="18"/>
                      </a:lnTo>
                      <a:lnTo>
                        <a:pt x="8" y="17"/>
                      </a:lnTo>
                      <a:lnTo>
                        <a:pt x="12" y="16"/>
                      </a:lnTo>
                      <a:lnTo>
                        <a:pt x="15" y="16"/>
                      </a:lnTo>
                      <a:lnTo>
                        <a:pt x="19" y="15"/>
                      </a:lnTo>
                      <a:lnTo>
                        <a:pt x="21" y="15"/>
                      </a:lnTo>
                      <a:lnTo>
                        <a:pt x="22" y="15"/>
                      </a:lnTo>
                      <a:lnTo>
                        <a:pt x="23" y="14"/>
                      </a:lnTo>
                      <a:lnTo>
                        <a:pt x="24" y="14"/>
                      </a:lnTo>
                      <a:lnTo>
                        <a:pt x="24" y="13"/>
                      </a:lnTo>
                      <a:lnTo>
                        <a:pt x="24" y="8"/>
                      </a:lnTo>
                      <a:lnTo>
                        <a:pt x="23" y="7"/>
                      </a:lnTo>
                      <a:lnTo>
                        <a:pt x="21" y="6"/>
                      </a:lnTo>
                      <a:lnTo>
                        <a:pt x="18" y="5"/>
                      </a:lnTo>
                      <a:lnTo>
                        <a:pt x="15" y="5"/>
                      </a:lnTo>
                      <a:lnTo>
                        <a:pt x="12" y="6"/>
                      </a:lnTo>
                      <a:lnTo>
                        <a:pt x="10" y="7"/>
                      </a:lnTo>
                      <a:lnTo>
                        <a:pt x="8" y="9"/>
                      </a:lnTo>
                      <a:lnTo>
                        <a:pt x="7" y="12"/>
                      </a:lnTo>
                      <a:lnTo>
                        <a:pt x="3" y="12"/>
                      </a:lnTo>
                      <a:lnTo>
                        <a:pt x="3" y="8"/>
                      </a:lnTo>
                      <a:lnTo>
                        <a:pt x="3" y="6"/>
                      </a:lnTo>
                      <a:lnTo>
                        <a:pt x="4" y="5"/>
                      </a:lnTo>
                      <a:lnTo>
                        <a:pt x="6" y="2"/>
                      </a:lnTo>
                      <a:lnTo>
                        <a:pt x="8" y="1"/>
                      </a:lnTo>
                      <a:lnTo>
                        <a:pt x="11" y="0"/>
                      </a:lnTo>
                      <a:lnTo>
                        <a:pt x="12" y="0"/>
                      </a:lnTo>
                      <a:lnTo>
                        <a:pt x="14" y="0"/>
                      </a:lnTo>
                      <a:lnTo>
                        <a:pt x="15" y="0"/>
                      </a:lnTo>
                      <a:lnTo>
                        <a:pt x="18" y="0"/>
                      </a:lnTo>
                      <a:lnTo>
                        <a:pt x="19" y="0"/>
                      </a:lnTo>
                      <a:lnTo>
                        <a:pt x="21" y="0"/>
                      </a:lnTo>
                      <a:lnTo>
                        <a:pt x="22" y="0"/>
                      </a:lnTo>
                      <a:lnTo>
                        <a:pt x="24" y="1"/>
                      </a:lnTo>
                      <a:lnTo>
                        <a:pt x="28" y="2"/>
                      </a:lnTo>
                      <a:lnTo>
                        <a:pt x="29" y="5"/>
                      </a:lnTo>
                      <a:lnTo>
                        <a:pt x="30" y="7"/>
                      </a:lnTo>
                      <a:lnTo>
                        <a:pt x="30" y="30"/>
                      </a:lnTo>
                      <a:close/>
                      <a:moveTo>
                        <a:pt x="24" y="18"/>
                      </a:moveTo>
                      <a:lnTo>
                        <a:pt x="21" y="20"/>
                      </a:lnTo>
                      <a:lnTo>
                        <a:pt x="16" y="21"/>
                      </a:lnTo>
                      <a:lnTo>
                        <a:pt x="13" y="21"/>
                      </a:lnTo>
                      <a:lnTo>
                        <a:pt x="10" y="22"/>
                      </a:lnTo>
                      <a:lnTo>
                        <a:pt x="8" y="22"/>
                      </a:lnTo>
                      <a:lnTo>
                        <a:pt x="7" y="23"/>
                      </a:lnTo>
                      <a:lnTo>
                        <a:pt x="6" y="25"/>
                      </a:lnTo>
                      <a:lnTo>
                        <a:pt x="6" y="27"/>
                      </a:lnTo>
                      <a:lnTo>
                        <a:pt x="7" y="29"/>
                      </a:lnTo>
                      <a:lnTo>
                        <a:pt x="8" y="31"/>
                      </a:lnTo>
                      <a:lnTo>
                        <a:pt x="11" y="32"/>
                      </a:lnTo>
                      <a:lnTo>
                        <a:pt x="13" y="32"/>
                      </a:lnTo>
                      <a:lnTo>
                        <a:pt x="18" y="31"/>
                      </a:lnTo>
                      <a:lnTo>
                        <a:pt x="21" y="29"/>
                      </a:lnTo>
                      <a:lnTo>
                        <a:pt x="23" y="27"/>
                      </a:lnTo>
                      <a:lnTo>
                        <a:pt x="24" y="25"/>
                      </a:lnTo>
                      <a:lnTo>
                        <a:pt x="24" y="18"/>
                      </a:lnTo>
                      <a:close/>
                    </a:path>
                  </a:pathLst>
                </a:custGeom>
                <a:solidFill>
                  <a:srgbClr val="000000"/>
                </a:solidFill>
                <a:ln w="9525">
                  <a:solidFill>
                    <a:srgbClr val="CC00CC"/>
                  </a:solidFill>
                  <a:round/>
                  <a:headEnd/>
                  <a:tailEnd/>
                </a:ln>
              </p:spPr>
              <p:txBody>
                <a:bodyPr/>
                <a:lstStyle/>
                <a:p>
                  <a:endParaRPr lang="en-US" dirty="0"/>
                </a:p>
              </p:txBody>
            </p:sp>
            <p:sp>
              <p:nvSpPr>
                <p:cNvPr id="18847" name="Freeform 146"/>
                <p:cNvSpPr>
                  <a:spLocks/>
                </p:cNvSpPr>
                <p:nvPr/>
              </p:nvSpPr>
              <p:spPr bwMode="auto">
                <a:xfrm>
                  <a:off x="1974" y="2781"/>
                  <a:ext cx="1037" cy="1203"/>
                </a:xfrm>
                <a:custGeom>
                  <a:avLst/>
                  <a:gdLst>
                    <a:gd name="T0" fmla="*/ 130 w 1037"/>
                    <a:gd name="T1" fmla="*/ 755 h 1203"/>
                    <a:gd name="T2" fmla="*/ 130 w 1037"/>
                    <a:gd name="T3" fmla="*/ 837 h 1203"/>
                    <a:gd name="T4" fmla="*/ 277 w 1037"/>
                    <a:gd name="T5" fmla="*/ 903 h 1203"/>
                    <a:gd name="T6" fmla="*/ 331 w 1037"/>
                    <a:gd name="T7" fmla="*/ 844 h 1203"/>
                    <a:gd name="T8" fmla="*/ 444 w 1037"/>
                    <a:gd name="T9" fmla="*/ 889 h 1203"/>
                    <a:gd name="T10" fmla="*/ 609 w 1037"/>
                    <a:gd name="T11" fmla="*/ 1115 h 1203"/>
                    <a:gd name="T12" fmla="*/ 866 w 1037"/>
                    <a:gd name="T13" fmla="*/ 1203 h 1203"/>
                    <a:gd name="T14" fmla="*/ 831 w 1037"/>
                    <a:gd name="T15" fmla="*/ 1079 h 1203"/>
                    <a:gd name="T16" fmla="*/ 873 w 1037"/>
                    <a:gd name="T17" fmla="*/ 945 h 1203"/>
                    <a:gd name="T18" fmla="*/ 941 w 1037"/>
                    <a:gd name="T19" fmla="*/ 945 h 1203"/>
                    <a:gd name="T20" fmla="*/ 992 w 1037"/>
                    <a:gd name="T21" fmla="*/ 830 h 1203"/>
                    <a:gd name="T22" fmla="*/ 1037 w 1037"/>
                    <a:gd name="T23" fmla="*/ 830 h 1203"/>
                    <a:gd name="T24" fmla="*/ 980 w 1037"/>
                    <a:gd name="T25" fmla="*/ 317 h 1203"/>
                    <a:gd name="T26" fmla="*/ 685 w 1037"/>
                    <a:gd name="T27" fmla="*/ 317 h 1203"/>
                    <a:gd name="T28" fmla="*/ 510 w 1037"/>
                    <a:gd name="T29" fmla="*/ 229 h 1203"/>
                    <a:gd name="T30" fmla="*/ 510 w 1037"/>
                    <a:gd name="T31" fmla="*/ 0 h 1203"/>
                    <a:gd name="T32" fmla="*/ 257 w 1037"/>
                    <a:gd name="T33" fmla="*/ 0 h 1203"/>
                    <a:gd name="T34" fmla="*/ 257 w 1037"/>
                    <a:gd name="T35" fmla="*/ 520 h 1203"/>
                    <a:gd name="T36" fmla="*/ 1 w 1037"/>
                    <a:gd name="T37" fmla="*/ 520 h 1203"/>
                    <a:gd name="T38" fmla="*/ 0 w 1037"/>
                    <a:gd name="T39" fmla="*/ 582 h 1203"/>
                    <a:gd name="T40" fmla="*/ 130 w 1037"/>
                    <a:gd name="T41" fmla="*/ 755 h 12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37"/>
                    <a:gd name="T64" fmla="*/ 0 h 1203"/>
                    <a:gd name="T65" fmla="*/ 1037 w 1037"/>
                    <a:gd name="T66" fmla="*/ 1203 h 12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37" h="1203">
                      <a:moveTo>
                        <a:pt x="130" y="755"/>
                      </a:moveTo>
                      <a:lnTo>
                        <a:pt x="130" y="837"/>
                      </a:lnTo>
                      <a:lnTo>
                        <a:pt x="277" y="903"/>
                      </a:lnTo>
                      <a:lnTo>
                        <a:pt x="331" y="844"/>
                      </a:lnTo>
                      <a:lnTo>
                        <a:pt x="444" y="889"/>
                      </a:lnTo>
                      <a:lnTo>
                        <a:pt x="609" y="1115"/>
                      </a:lnTo>
                      <a:lnTo>
                        <a:pt x="866" y="1203"/>
                      </a:lnTo>
                      <a:lnTo>
                        <a:pt x="831" y="1079"/>
                      </a:lnTo>
                      <a:lnTo>
                        <a:pt x="873" y="945"/>
                      </a:lnTo>
                      <a:lnTo>
                        <a:pt x="941" y="945"/>
                      </a:lnTo>
                      <a:lnTo>
                        <a:pt x="992" y="830"/>
                      </a:lnTo>
                      <a:lnTo>
                        <a:pt x="1037" y="830"/>
                      </a:lnTo>
                      <a:lnTo>
                        <a:pt x="980" y="317"/>
                      </a:lnTo>
                      <a:lnTo>
                        <a:pt x="685" y="317"/>
                      </a:lnTo>
                      <a:lnTo>
                        <a:pt x="510" y="229"/>
                      </a:lnTo>
                      <a:lnTo>
                        <a:pt x="510" y="0"/>
                      </a:lnTo>
                      <a:lnTo>
                        <a:pt x="257" y="0"/>
                      </a:lnTo>
                      <a:lnTo>
                        <a:pt x="257" y="520"/>
                      </a:lnTo>
                      <a:lnTo>
                        <a:pt x="1" y="520"/>
                      </a:lnTo>
                      <a:lnTo>
                        <a:pt x="0" y="582"/>
                      </a:lnTo>
                      <a:lnTo>
                        <a:pt x="130" y="755"/>
                      </a:lnTo>
                      <a:close/>
                    </a:path>
                  </a:pathLst>
                </a:custGeom>
                <a:solidFill>
                  <a:srgbClr val="000000"/>
                </a:solidFill>
                <a:ln w="9525">
                  <a:solidFill>
                    <a:srgbClr val="CC00CC"/>
                  </a:solidFill>
                  <a:round/>
                  <a:headEnd/>
                  <a:tailEnd/>
                </a:ln>
              </p:spPr>
              <p:txBody>
                <a:bodyPr/>
                <a:lstStyle/>
                <a:p>
                  <a:endParaRPr lang="en-US" dirty="0"/>
                </a:p>
              </p:txBody>
            </p:sp>
            <p:sp>
              <p:nvSpPr>
                <p:cNvPr id="18848" name="Freeform 147"/>
                <p:cNvSpPr>
                  <a:spLocks/>
                </p:cNvSpPr>
                <p:nvPr/>
              </p:nvSpPr>
              <p:spPr bwMode="auto">
                <a:xfrm>
                  <a:off x="2012" y="2729"/>
                  <a:ext cx="1049" cy="1217"/>
                </a:xfrm>
                <a:custGeom>
                  <a:avLst/>
                  <a:gdLst>
                    <a:gd name="T0" fmla="*/ 1049 w 1049"/>
                    <a:gd name="T1" fmla="*/ 842 h 1217"/>
                    <a:gd name="T2" fmla="*/ 1049 w 1049"/>
                    <a:gd name="T3" fmla="*/ 836 h 1217"/>
                    <a:gd name="T4" fmla="*/ 991 w 1049"/>
                    <a:gd name="T5" fmla="*/ 322 h 1217"/>
                    <a:gd name="T6" fmla="*/ 991 w 1049"/>
                    <a:gd name="T7" fmla="*/ 318 h 1217"/>
                    <a:gd name="T8" fmla="*/ 985 w 1049"/>
                    <a:gd name="T9" fmla="*/ 318 h 1217"/>
                    <a:gd name="T10" fmla="*/ 693 w 1049"/>
                    <a:gd name="T11" fmla="*/ 318 h 1217"/>
                    <a:gd name="T12" fmla="*/ 521 w 1049"/>
                    <a:gd name="T13" fmla="*/ 230 h 1217"/>
                    <a:gd name="T14" fmla="*/ 521 w 1049"/>
                    <a:gd name="T15" fmla="*/ 5 h 1217"/>
                    <a:gd name="T16" fmla="*/ 521 w 1049"/>
                    <a:gd name="T17" fmla="*/ 0 h 1217"/>
                    <a:gd name="T18" fmla="*/ 516 w 1049"/>
                    <a:gd name="T19" fmla="*/ 0 h 1217"/>
                    <a:gd name="T20" fmla="*/ 262 w 1049"/>
                    <a:gd name="T21" fmla="*/ 0 h 1217"/>
                    <a:gd name="T22" fmla="*/ 257 w 1049"/>
                    <a:gd name="T23" fmla="*/ 0 h 1217"/>
                    <a:gd name="T24" fmla="*/ 257 w 1049"/>
                    <a:gd name="T25" fmla="*/ 5 h 1217"/>
                    <a:gd name="T26" fmla="*/ 257 w 1049"/>
                    <a:gd name="T27" fmla="*/ 520 h 1217"/>
                    <a:gd name="T28" fmla="*/ 7 w 1049"/>
                    <a:gd name="T29" fmla="*/ 520 h 1217"/>
                    <a:gd name="T30" fmla="*/ 2 w 1049"/>
                    <a:gd name="T31" fmla="*/ 520 h 1217"/>
                    <a:gd name="T32" fmla="*/ 1 w 1049"/>
                    <a:gd name="T33" fmla="*/ 526 h 1217"/>
                    <a:gd name="T34" fmla="*/ 0 w 1049"/>
                    <a:gd name="T35" fmla="*/ 587 h 1217"/>
                    <a:gd name="T36" fmla="*/ 0 w 1049"/>
                    <a:gd name="T37" fmla="*/ 589 h 1217"/>
                    <a:gd name="T38" fmla="*/ 1 w 1049"/>
                    <a:gd name="T39" fmla="*/ 591 h 1217"/>
                    <a:gd name="T40" fmla="*/ 130 w 1049"/>
                    <a:gd name="T41" fmla="*/ 762 h 1217"/>
                    <a:gd name="T42" fmla="*/ 130 w 1049"/>
                    <a:gd name="T43" fmla="*/ 843 h 1217"/>
                    <a:gd name="T44" fmla="*/ 130 w 1049"/>
                    <a:gd name="T45" fmla="*/ 846 h 1217"/>
                    <a:gd name="T46" fmla="*/ 133 w 1049"/>
                    <a:gd name="T47" fmla="*/ 848 h 1217"/>
                    <a:gd name="T48" fmla="*/ 281 w 1049"/>
                    <a:gd name="T49" fmla="*/ 913 h 1217"/>
                    <a:gd name="T50" fmla="*/ 284 w 1049"/>
                    <a:gd name="T51" fmla="*/ 914 h 1217"/>
                    <a:gd name="T52" fmla="*/ 288 w 1049"/>
                    <a:gd name="T53" fmla="*/ 912 h 1217"/>
                    <a:gd name="T54" fmla="*/ 339 w 1049"/>
                    <a:gd name="T55" fmla="*/ 856 h 1217"/>
                    <a:gd name="T56" fmla="*/ 448 w 1049"/>
                    <a:gd name="T57" fmla="*/ 899 h 1217"/>
                    <a:gd name="T58" fmla="*/ 610 w 1049"/>
                    <a:gd name="T59" fmla="*/ 1124 h 1217"/>
                    <a:gd name="T60" fmla="*/ 611 w 1049"/>
                    <a:gd name="T61" fmla="*/ 1125 h 1217"/>
                    <a:gd name="T62" fmla="*/ 614 w 1049"/>
                    <a:gd name="T63" fmla="*/ 1125 h 1217"/>
                    <a:gd name="T64" fmla="*/ 870 w 1049"/>
                    <a:gd name="T65" fmla="*/ 1214 h 1217"/>
                    <a:gd name="T66" fmla="*/ 880 w 1049"/>
                    <a:gd name="T67" fmla="*/ 1217 h 1217"/>
                    <a:gd name="T68" fmla="*/ 877 w 1049"/>
                    <a:gd name="T69" fmla="*/ 1207 h 1217"/>
                    <a:gd name="T70" fmla="*/ 844 w 1049"/>
                    <a:gd name="T71" fmla="*/ 1085 h 1217"/>
                    <a:gd name="T72" fmla="*/ 883 w 1049"/>
                    <a:gd name="T73" fmla="*/ 956 h 1217"/>
                    <a:gd name="T74" fmla="*/ 947 w 1049"/>
                    <a:gd name="T75" fmla="*/ 956 h 1217"/>
                    <a:gd name="T76" fmla="*/ 951 w 1049"/>
                    <a:gd name="T77" fmla="*/ 956 h 1217"/>
                    <a:gd name="T78" fmla="*/ 952 w 1049"/>
                    <a:gd name="T79" fmla="*/ 952 h 1217"/>
                    <a:gd name="T80" fmla="*/ 1002 w 1049"/>
                    <a:gd name="T81" fmla="*/ 842 h 1217"/>
                    <a:gd name="T82" fmla="*/ 1043 w 1049"/>
                    <a:gd name="T83" fmla="*/ 842 h 1217"/>
                    <a:gd name="T84" fmla="*/ 1049 w 1049"/>
                    <a:gd name="T85" fmla="*/ 842 h 121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49"/>
                    <a:gd name="T130" fmla="*/ 0 h 1217"/>
                    <a:gd name="T131" fmla="*/ 1049 w 1049"/>
                    <a:gd name="T132" fmla="*/ 1217 h 121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49" h="1217">
                      <a:moveTo>
                        <a:pt x="1049" y="842"/>
                      </a:moveTo>
                      <a:lnTo>
                        <a:pt x="1049" y="836"/>
                      </a:lnTo>
                      <a:lnTo>
                        <a:pt x="991" y="322"/>
                      </a:lnTo>
                      <a:lnTo>
                        <a:pt x="991" y="318"/>
                      </a:lnTo>
                      <a:lnTo>
                        <a:pt x="985" y="318"/>
                      </a:lnTo>
                      <a:lnTo>
                        <a:pt x="693" y="318"/>
                      </a:lnTo>
                      <a:lnTo>
                        <a:pt x="521" y="230"/>
                      </a:lnTo>
                      <a:lnTo>
                        <a:pt x="521" y="5"/>
                      </a:lnTo>
                      <a:lnTo>
                        <a:pt x="521" y="0"/>
                      </a:lnTo>
                      <a:lnTo>
                        <a:pt x="516" y="0"/>
                      </a:lnTo>
                      <a:lnTo>
                        <a:pt x="262" y="0"/>
                      </a:lnTo>
                      <a:lnTo>
                        <a:pt x="257" y="0"/>
                      </a:lnTo>
                      <a:lnTo>
                        <a:pt x="257" y="5"/>
                      </a:lnTo>
                      <a:lnTo>
                        <a:pt x="257" y="520"/>
                      </a:lnTo>
                      <a:lnTo>
                        <a:pt x="7" y="520"/>
                      </a:lnTo>
                      <a:lnTo>
                        <a:pt x="2" y="520"/>
                      </a:lnTo>
                      <a:lnTo>
                        <a:pt x="1" y="526"/>
                      </a:lnTo>
                      <a:lnTo>
                        <a:pt x="0" y="587"/>
                      </a:lnTo>
                      <a:lnTo>
                        <a:pt x="0" y="589"/>
                      </a:lnTo>
                      <a:lnTo>
                        <a:pt x="1" y="591"/>
                      </a:lnTo>
                      <a:lnTo>
                        <a:pt x="130" y="762"/>
                      </a:lnTo>
                      <a:lnTo>
                        <a:pt x="130" y="843"/>
                      </a:lnTo>
                      <a:lnTo>
                        <a:pt x="130" y="846"/>
                      </a:lnTo>
                      <a:lnTo>
                        <a:pt x="133" y="848"/>
                      </a:lnTo>
                      <a:lnTo>
                        <a:pt x="281" y="913"/>
                      </a:lnTo>
                      <a:lnTo>
                        <a:pt x="284" y="914"/>
                      </a:lnTo>
                      <a:lnTo>
                        <a:pt x="288" y="912"/>
                      </a:lnTo>
                      <a:lnTo>
                        <a:pt x="339" y="856"/>
                      </a:lnTo>
                      <a:lnTo>
                        <a:pt x="448" y="899"/>
                      </a:lnTo>
                      <a:lnTo>
                        <a:pt x="610" y="1124"/>
                      </a:lnTo>
                      <a:lnTo>
                        <a:pt x="611" y="1125"/>
                      </a:lnTo>
                      <a:lnTo>
                        <a:pt x="614" y="1125"/>
                      </a:lnTo>
                      <a:lnTo>
                        <a:pt x="870" y="1214"/>
                      </a:lnTo>
                      <a:lnTo>
                        <a:pt x="880" y="1217"/>
                      </a:lnTo>
                      <a:lnTo>
                        <a:pt x="877" y="1207"/>
                      </a:lnTo>
                      <a:lnTo>
                        <a:pt x="844" y="1085"/>
                      </a:lnTo>
                      <a:lnTo>
                        <a:pt x="883" y="956"/>
                      </a:lnTo>
                      <a:lnTo>
                        <a:pt x="947" y="956"/>
                      </a:lnTo>
                      <a:lnTo>
                        <a:pt x="951" y="956"/>
                      </a:lnTo>
                      <a:lnTo>
                        <a:pt x="952" y="952"/>
                      </a:lnTo>
                      <a:lnTo>
                        <a:pt x="1002" y="842"/>
                      </a:lnTo>
                      <a:lnTo>
                        <a:pt x="1043" y="842"/>
                      </a:lnTo>
                      <a:lnTo>
                        <a:pt x="1049" y="842"/>
                      </a:lnTo>
                      <a:close/>
                    </a:path>
                  </a:pathLst>
                </a:custGeom>
                <a:solidFill>
                  <a:srgbClr val="000000"/>
                </a:solidFill>
                <a:ln w="9525">
                  <a:solidFill>
                    <a:srgbClr val="CC00CC"/>
                  </a:solidFill>
                  <a:round/>
                  <a:headEnd/>
                  <a:tailEnd/>
                </a:ln>
              </p:spPr>
              <p:txBody>
                <a:bodyPr/>
                <a:lstStyle/>
                <a:p>
                  <a:endParaRPr lang="en-US" dirty="0"/>
                </a:p>
              </p:txBody>
            </p:sp>
            <p:sp>
              <p:nvSpPr>
                <p:cNvPr id="18849" name="Freeform 148"/>
                <p:cNvSpPr>
                  <a:spLocks/>
                </p:cNvSpPr>
                <p:nvPr/>
              </p:nvSpPr>
              <p:spPr bwMode="auto">
                <a:xfrm>
                  <a:off x="2023" y="2740"/>
                  <a:ext cx="1025" cy="1189"/>
                </a:xfrm>
                <a:custGeom>
                  <a:avLst/>
                  <a:gdLst>
                    <a:gd name="T0" fmla="*/ 983 w 1025"/>
                    <a:gd name="T1" fmla="*/ 823 h 1189"/>
                    <a:gd name="T2" fmla="*/ 932 w 1025"/>
                    <a:gd name="T3" fmla="*/ 933 h 1189"/>
                    <a:gd name="T4" fmla="*/ 867 w 1025"/>
                    <a:gd name="T5" fmla="*/ 933 h 1189"/>
                    <a:gd name="T6" fmla="*/ 864 w 1025"/>
                    <a:gd name="T7" fmla="*/ 933 h 1189"/>
                    <a:gd name="T8" fmla="*/ 863 w 1025"/>
                    <a:gd name="T9" fmla="*/ 938 h 1189"/>
                    <a:gd name="T10" fmla="*/ 821 w 1025"/>
                    <a:gd name="T11" fmla="*/ 1072 h 1189"/>
                    <a:gd name="T12" fmla="*/ 820 w 1025"/>
                    <a:gd name="T13" fmla="*/ 1074 h 1189"/>
                    <a:gd name="T14" fmla="*/ 821 w 1025"/>
                    <a:gd name="T15" fmla="*/ 1075 h 1189"/>
                    <a:gd name="T16" fmla="*/ 852 w 1025"/>
                    <a:gd name="T17" fmla="*/ 1189 h 1189"/>
                    <a:gd name="T18" fmla="*/ 607 w 1025"/>
                    <a:gd name="T19" fmla="*/ 1105 h 1189"/>
                    <a:gd name="T20" fmla="*/ 445 w 1025"/>
                    <a:gd name="T21" fmla="*/ 880 h 1189"/>
                    <a:gd name="T22" fmla="*/ 444 w 1025"/>
                    <a:gd name="T23" fmla="*/ 879 h 1189"/>
                    <a:gd name="T24" fmla="*/ 442 w 1025"/>
                    <a:gd name="T25" fmla="*/ 879 h 1189"/>
                    <a:gd name="T26" fmla="*/ 328 w 1025"/>
                    <a:gd name="T27" fmla="*/ 833 h 1189"/>
                    <a:gd name="T28" fmla="*/ 325 w 1025"/>
                    <a:gd name="T29" fmla="*/ 832 h 1189"/>
                    <a:gd name="T30" fmla="*/ 323 w 1025"/>
                    <a:gd name="T31" fmla="*/ 834 h 1189"/>
                    <a:gd name="T32" fmla="*/ 271 w 1025"/>
                    <a:gd name="T33" fmla="*/ 891 h 1189"/>
                    <a:gd name="T34" fmla="*/ 130 w 1025"/>
                    <a:gd name="T35" fmla="*/ 828 h 1189"/>
                    <a:gd name="T36" fmla="*/ 130 w 1025"/>
                    <a:gd name="T37" fmla="*/ 750 h 1189"/>
                    <a:gd name="T38" fmla="*/ 130 w 1025"/>
                    <a:gd name="T39" fmla="*/ 748 h 1189"/>
                    <a:gd name="T40" fmla="*/ 129 w 1025"/>
                    <a:gd name="T41" fmla="*/ 747 h 1189"/>
                    <a:gd name="T42" fmla="*/ 0 w 1025"/>
                    <a:gd name="T43" fmla="*/ 575 h 1189"/>
                    <a:gd name="T44" fmla="*/ 1 w 1025"/>
                    <a:gd name="T45" fmla="*/ 521 h 1189"/>
                    <a:gd name="T46" fmla="*/ 251 w 1025"/>
                    <a:gd name="T47" fmla="*/ 521 h 1189"/>
                    <a:gd name="T48" fmla="*/ 257 w 1025"/>
                    <a:gd name="T49" fmla="*/ 521 h 1189"/>
                    <a:gd name="T50" fmla="*/ 257 w 1025"/>
                    <a:gd name="T51" fmla="*/ 515 h 1189"/>
                    <a:gd name="T52" fmla="*/ 257 w 1025"/>
                    <a:gd name="T53" fmla="*/ 0 h 1189"/>
                    <a:gd name="T54" fmla="*/ 499 w 1025"/>
                    <a:gd name="T55" fmla="*/ 0 h 1189"/>
                    <a:gd name="T56" fmla="*/ 499 w 1025"/>
                    <a:gd name="T57" fmla="*/ 223 h 1189"/>
                    <a:gd name="T58" fmla="*/ 499 w 1025"/>
                    <a:gd name="T59" fmla="*/ 226 h 1189"/>
                    <a:gd name="T60" fmla="*/ 502 w 1025"/>
                    <a:gd name="T61" fmla="*/ 228 h 1189"/>
                    <a:gd name="T62" fmla="*/ 679 w 1025"/>
                    <a:gd name="T63" fmla="*/ 317 h 1189"/>
                    <a:gd name="T64" fmla="*/ 680 w 1025"/>
                    <a:gd name="T65" fmla="*/ 318 h 1189"/>
                    <a:gd name="T66" fmla="*/ 681 w 1025"/>
                    <a:gd name="T67" fmla="*/ 318 h 1189"/>
                    <a:gd name="T68" fmla="*/ 970 w 1025"/>
                    <a:gd name="T69" fmla="*/ 318 h 1189"/>
                    <a:gd name="T70" fmla="*/ 1025 w 1025"/>
                    <a:gd name="T71" fmla="*/ 819 h 1189"/>
                    <a:gd name="T72" fmla="*/ 987 w 1025"/>
                    <a:gd name="T73" fmla="*/ 819 h 1189"/>
                    <a:gd name="T74" fmla="*/ 984 w 1025"/>
                    <a:gd name="T75" fmla="*/ 819 h 1189"/>
                    <a:gd name="T76" fmla="*/ 983 w 1025"/>
                    <a:gd name="T77" fmla="*/ 823 h 118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25"/>
                    <a:gd name="T118" fmla="*/ 0 h 1189"/>
                    <a:gd name="T119" fmla="*/ 1025 w 1025"/>
                    <a:gd name="T120" fmla="*/ 1189 h 118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25" h="1189">
                      <a:moveTo>
                        <a:pt x="983" y="823"/>
                      </a:moveTo>
                      <a:lnTo>
                        <a:pt x="932" y="933"/>
                      </a:lnTo>
                      <a:lnTo>
                        <a:pt x="867" y="933"/>
                      </a:lnTo>
                      <a:lnTo>
                        <a:pt x="864" y="933"/>
                      </a:lnTo>
                      <a:lnTo>
                        <a:pt x="863" y="938"/>
                      </a:lnTo>
                      <a:lnTo>
                        <a:pt x="821" y="1072"/>
                      </a:lnTo>
                      <a:lnTo>
                        <a:pt x="820" y="1074"/>
                      </a:lnTo>
                      <a:lnTo>
                        <a:pt x="821" y="1075"/>
                      </a:lnTo>
                      <a:lnTo>
                        <a:pt x="852" y="1189"/>
                      </a:lnTo>
                      <a:lnTo>
                        <a:pt x="607" y="1105"/>
                      </a:lnTo>
                      <a:lnTo>
                        <a:pt x="445" y="880"/>
                      </a:lnTo>
                      <a:lnTo>
                        <a:pt x="444" y="879"/>
                      </a:lnTo>
                      <a:lnTo>
                        <a:pt x="442" y="879"/>
                      </a:lnTo>
                      <a:lnTo>
                        <a:pt x="328" y="833"/>
                      </a:lnTo>
                      <a:lnTo>
                        <a:pt x="325" y="832"/>
                      </a:lnTo>
                      <a:lnTo>
                        <a:pt x="323" y="834"/>
                      </a:lnTo>
                      <a:lnTo>
                        <a:pt x="271" y="891"/>
                      </a:lnTo>
                      <a:lnTo>
                        <a:pt x="130" y="828"/>
                      </a:lnTo>
                      <a:lnTo>
                        <a:pt x="130" y="750"/>
                      </a:lnTo>
                      <a:lnTo>
                        <a:pt x="130" y="748"/>
                      </a:lnTo>
                      <a:lnTo>
                        <a:pt x="129" y="747"/>
                      </a:lnTo>
                      <a:lnTo>
                        <a:pt x="0" y="575"/>
                      </a:lnTo>
                      <a:lnTo>
                        <a:pt x="1" y="521"/>
                      </a:lnTo>
                      <a:lnTo>
                        <a:pt x="251" y="521"/>
                      </a:lnTo>
                      <a:lnTo>
                        <a:pt x="257" y="521"/>
                      </a:lnTo>
                      <a:lnTo>
                        <a:pt x="257" y="515"/>
                      </a:lnTo>
                      <a:lnTo>
                        <a:pt x="257" y="0"/>
                      </a:lnTo>
                      <a:lnTo>
                        <a:pt x="499" y="0"/>
                      </a:lnTo>
                      <a:lnTo>
                        <a:pt x="499" y="223"/>
                      </a:lnTo>
                      <a:lnTo>
                        <a:pt x="499" y="226"/>
                      </a:lnTo>
                      <a:lnTo>
                        <a:pt x="502" y="228"/>
                      </a:lnTo>
                      <a:lnTo>
                        <a:pt x="679" y="317"/>
                      </a:lnTo>
                      <a:lnTo>
                        <a:pt x="680" y="318"/>
                      </a:lnTo>
                      <a:lnTo>
                        <a:pt x="681" y="318"/>
                      </a:lnTo>
                      <a:lnTo>
                        <a:pt x="970" y="318"/>
                      </a:lnTo>
                      <a:lnTo>
                        <a:pt x="1025" y="819"/>
                      </a:lnTo>
                      <a:lnTo>
                        <a:pt x="987" y="819"/>
                      </a:lnTo>
                      <a:lnTo>
                        <a:pt x="984" y="819"/>
                      </a:lnTo>
                      <a:lnTo>
                        <a:pt x="983" y="823"/>
                      </a:lnTo>
                      <a:close/>
                    </a:path>
                  </a:pathLst>
                </a:custGeom>
                <a:solidFill>
                  <a:srgbClr val="FFFFFF"/>
                </a:solidFill>
                <a:ln w="9525">
                  <a:solidFill>
                    <a:srgbClr val="CC00CC"/>
                  </a:solidFill>
                  <a:round/>
                  <a:headEnd/>
                  <a:tailEnd/>
                </a:ln>
              </p:spPr>
              <p:txBody>
                <a:bodyPr/>
                <a:lstStyle/>
                <a:p>
                  <a:endParaRPr lang="en-US" dirty="0"/>
                </a:p>
              </p:txBody>
            </p:sp>
            <p:sp>
              <p:nvSpPr>
                <p:cNvPr id="18850" name="Freeform 149"/>
                <p:cNvSpPr>
                  <a:spLocks/>
                </p:cNvSpPr>
                <p:nvPr/>
              </p:nvSpPr>
              <p:spPr bwMode="auto">
                <a:xfrm>
                  <a:off x="2515" y="3301"/>
                  <a:ext cx="38" cy="50"/>
                </a:xfrm>
                <a:custGeom>
                  <a:avLst/>
                  <a:gdLst>
                    <a:gd name="T0" fmla="*/ 16 w 38"/>
                    <a:gd name="T1" fmla="*/ 6 h 50"/>
                    <a:gd name="T2" fmla="*/ 0 w 38"/>
                    <a:gd name="T3" fmla="*/ 6 h 50"/>
                    <a:gd name="T4" fmla="*/ 0 w 38"/>
                    <a:gd name="T5" fmla="*/ 0 h 50"/>
                    <a:gd name="T6" fmla="*/ 38 w 38"/>
                    <a:gd name="T7" fmla="*/ 0 h 50"/>
                    <a:gd name="T8" fmla="*/ 38 w 38"/>
                    <a:gd name="T9" fmla="*/ 6 h 50"/>
                    <a:gd name="T10" fmla="*/ 22 w 38"/>
                    <a:gd name="T11" fmla="*/ 6 h 50"/>
                    <a:gd name="T12" fmla="*/ 22 w 38"/>
                    <a:gd name="T13" fmla="*/ 50 h 50"/>
                    <a:gd name="T14" fmla="*/ 16 w 38"/>
                    <a:gd name="T15" fmla="*/ 50 h 50"/>
                    <a:gd name="T16" fmla="*/ 16 w 38"/>
                    <a:gd name="T17" fmla="*/ 6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50"/>
                    <a:gd name="T29" fmla="*/ 38 w 38"/>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50">
                      <a:moveTo>
                        <a:pt x="16" y="6"/>
                      </a:moveTo>
                      <a:lnTo>
                        <a:pt x="0" y="6"/>
                      </a:lnTo>
                      <a:lnTo>
                        <a:pt x="0" y="0"/>
                      </a:lnTo>
                      <a:lnTo>
                        <a:pt x="38" y="0"/>
                      </a:lnTo>
                      <a:lnTo>
                        <a:pt x="38" y="6"/>
                      </a:lnTo>
                      <a:lnTo>
                        <a:pt x="22" y="6"/>
                      </a:lnTo>
                      <a:lnTo>
                        <a:pt x="22" y="50"/>
                      </a:lnTo>
                      <a:lnTo>
                        <a:pt x="16" y="50"/>
                      </a:lnTo>
                      <a:lnTo>
                        <a:pt x="16" y="6"/>
                      </a:lnTo>
                      <a:close/>
                    </a:path>
                  </a:pathLst>
                </a:custGeom>
                <a:solidFill>
                  <a:srgbClr val="000000"/>
                </a:solidFill>
                <a:ln w="9525">
                  <a:solidFill>
                    <a:srgbClr val="CC00CC"/>
                  </a:solidFill>
                  <a:round/>
                  <a:headEnd/>
                  <a:tailEnd/>
                </a:ln>
              </p:spPr>
              <p:txBody>
                <a:bodyPr/>
                <a:lstStyle/>
                <a:p>
                  <a:endParaRPr lang="en-US" dirty="0"/>
                </a:p>
              </p:txBody>
            </p:sp>
            <p:sp>
              <p:nvSpPr>
                <p:cNvPr id="18851" name="Freeform 150"/>
                <p:cNvSpPr>
                  <a:spLocks noEditPoints="1"/>
                </p:cNvSpPr>
                <p:nvPr/>
              </p:nvSpPr>
              <p:spPr bwMode="auto">
                <a:xfrm>
                  <a:off x="2555" y="3314"/>
                  <a:ext cx="33" cy="38"/>
                </a:xfrm>
                <a:custGeom>
                  <a:avLst/>
                  <a:gdLst>
                    <a:gd name="T0" fmla="*/ 7 w 33"/>
                    <a:gd name="T1" fmla="*/ 23 h 38"/>
                    <a:gd name="T2" fmla="*/ 7 w 33"/>
                    <a:gd name="T3" fmla="*/ 26 h 38"/>
                    <a:gd name="T4" fmla="*/ 11 w 33"/>
                    <a:gd name="T5" fmla="*/ 30 h 38"/>
                    <a:gd name="T6" fmla="*/ 14 w 33"/>
                    <a:gd name="T7" fmla="*/ 33 h 38"/>
                    <a:gd name="T8" fmla="*/ 21 w 33"/>
                    <a:gd name="T9" fmla="*/ 32 h 38"/>
                    <a:gd name="T10" fmla="*/ 26 w 33"/>
                    <a:gd name="T11" fmla="*/ 28 h 38"/>
                    <a:gd name="T12" fmla="*/ 31 w 33"/>
                    <a:gd name="T13" fmla="*/ 25 h 38"/>
                    <a:gd name="T14" fmla="*/ 31 w 33"/>
                    <a:gd name="T15" fmla="*/ 29 h 38"/>
                    <a:gd name="T16" fmla="*/ 29 w 33"/>
                    <a:gd name="T17" fmla="*/ 32 h 38"/>
                    <a:gd name="T18" fmla="*/ 23 w 33"/>
                    <a:gd name="T19" fmla="*/ 37 h 38"/>
                    <a:gd name="T20" fmla="*/ 16 w 33"/>
                    <a:gd name="T21" fmla="*/ 38 h 38"/>
                    <a:gd name="T22" fmla="*/ 9 w 33"/>
                    <a:gd name="T23" fmla="*/ 37 h 38"/>
                    <a:gd name="T24" fmla="*/ 5 w 33"/>
                    <a:gd name="T25" fmla="*/ 32 h 38"/>
                    <a:gd name="T26" fmla="*/ 1 w 33"/>
                    <a:gd name="T27" fmla="*/ 26 h 38"/>
                    <a:gd name="T28" fmla="*/ 0 w 33"/>
                    <a:gd name="T29" fmla="*/ 18 h 38"/>
                    <a:gd name="T30" fmla="*/ 3 w 33"/>
                    <a:gd name="T31" fmla="*/ 11 h 38"/>
                    <a:gd name="T32" fmla="*/ 5 w 33"/>
                    <a:gd name="T33" fmla="*/ 6 h 38"/>
                    <a:gd name="T34" fmla="*/ 12 w 33"/>
                    <a:gd name="T35" fmla="*/ 1 h 38"/>
                    <a:gd name="T36" fmla="*/ 19 w 33"/>
                    <a:gd name="T37" fmla="*/ 0 h 38"/>
                    <a:gd name="T38" fmla="*/ 24 w 33"/>
                    <a:gd name="T39" fmla="*/ 1 h 38"/>
                    <a:gd name="T40" fmla="*/ 29 w 33"/>
                    <a:gd name="T41" fmla="*/ 4 h 38"/>
                    <a:gd name="T42" fmla="*/ 33 w 33"/>
                    <a:gd name="T43" fmla="*/ 13 h 38"/>
                    <a:gd name="T44" fmla="*/ 33 w 33"/>
                    <a:gd name="T45" fmla="*/ 21 h 38"/>
                    <a:gd name="T46" fmla="*/ 27 w 33"/>
                    <a:gd name="T47" fmla="*/ 16 h 38"/>
                    <a:gd name="T48" fmla="*/ 26 w 33"/>
                    <a:gd name="T49" fmla="*/ 11 h 38"/>
                    <a:gd name="T50" fmla="*/ 24 w 33"/>
                    <a:gd name="T51" fmla="*/ 8 h 38"/>
                    <a:gd name="T52" fmla="*/ 22 w 33"/>
                    <a:gd name="T53" fmla="*/ 6 h 38"/>
                    <a:gd name="T54" fmla="*/ 18 w 33"/>
                    <a:gd name="T55" fmla="*/ 4 h 38"/>
                    <a:gd name="T56" fmla="*/ 14 w 33"/>
                    <a:gd name="T57" fmla="*/ 6 h 38"/>
                    <a:gd name="T58" fmla="*/ 11 w 33"/>
                    <a:gd name="T59" fmla="*/ 8 h 38"/>
                    <a:gd name="T60" fmla="*/ 8 w 33"/>
                    <a:gd name="T61" fmla="*/ 10 h 38"/>
                    <a:gd name="T62" fmla="*/ 7 w 33"/>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38"/>
                    <a:gd name="T98" fmla="*/ 33 w 33"/>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38">
                      <a:moveTo>
                        <a:pt x="7" y="21"/>
                      </a:moveTo>
                      <a:lnTo>
                        <a:pt x="7" y="23"/>
                      </a:lnTo>
                      <a:lnTo>
                        <a:pt x="7" y="24"/>
                      </a:lnTo>
                      <a:lnTo>
                        <a:pt x="7" y="26"/>
                      </a:lnTo>
                      <a:lnTo>
                        <a:pt x="8" y="29"/>
                      </a:lnTo>
                      <a:lnTo>
                        <a:pt x="11" y="30"/>
                      </a:lnTo>
                      <a:lnTo>
                        <a:pt x="12" y="32"/>
                      </a:lnTo>
                      <a:lnTo>
                        <a:pt x="14" y="33"/>
                      </a:lnTo>
                      <a:lnTo>
                        <a:pt x="16" y="33"/>
                      </a:lnTo>
                      <a:lnTo>
                        <a:pt x="21" y="32"/>
                      </a:lnTo>
                      <a:lnTo>
                        <a:pt x="23" y="30"/>
                      </a:lnTo>
                      <a:lnTo>
                        <a:pt x="26" y="28"/>
                      </a:lnTo>
                      <a:lnTo>
                        <a:pt x="26" y="25"/>
                      </a:lnTo>
                      <a:lnTo>
                        <a:pt x="31" y="25"/>
                      </a:lnTo>
                      <a:lnTo>
                        <a:pt x="31" y="26"/>
                      </a:lnTo>
                      <a:lnTo>
                        <a:pt x="31" y="29"/>
                      </a:lnTo>
                      <a:lnTo>
                        <a:pt x="30" y="30"/>
                      </a:lnTo>
                      <a:lnTo>
                        <a:pt x="29" y="32"/>
                      </a:lnTo>
                      <a:lnTo>
                        <a:pt x="27" y="34"/>
                      </a:lnTo>
                      <a:lnTo>
                        <a:pt x="23" y="37"/>
                      </a:lnTo>
                      <a:lnTo>
                        <a:pt x="20" y="38"/>
                      </a:lnTo>
                      <a:lnTo>
                        <a:pt x="16" y="38"/>
                      </a:lnTo>
                      <a:lnTo>
                        <a:pt x="13" y="38"/>
                      </a:lnTo>
                      <a:lnTo>
                        <a:pt x="9" y="37"/>
                      </a:lnTo>
                      <a:lnTo>
                        <a:pt x="7" y="34"/>
                      </a:lnTo>
                      <a:lnTo>
                        <a:pt x="5" y="32"/>
                      </a:lnTo>
                      <a:lnTo>
                        <a:pt x="4" y="30"/>
                      </a:lnTo>
                      <a:lnTo>
                        <a:pt x="1" y="26"/>
                      </a:lnTo>
                      <a:lnTo>
                        <a:pt x="0" y="23"/>
                      </a:lnTo>
                      <a:lnTo>
                        <a:pt x="0" y="18"/>
                      </a:lnTo>
                      <a:lnTo>
                        <a:pt x="1" y="15"/>
                      </a:lnTo>
                      <a:lnTo>
                        <a:pt x="3" y="11"/>
                      </a:lnTo>
                      <a:lnTo>
                        <a:pt x="4" y="8"/>
                      </a:lnTo>
                      <a:lnTo>
                        <a:pt x="5" y="6"/>
                      </a:lnTo>
                      <a:lnTo>
                        <a:pt x="8" y="3"/>
                      </a:lnTo>
                      <a:lnTo>
                        <a:pt x="12" y="1"/>
                      </a:lnTo>
                      <a:lnTo>
                        <a:pt x="15" y="0"/>
                      </a:lnTo>
                      <a:lnTo>
                        <a:pt x="19" y="0"/>
                      </a:lnTo>
                      <a:lnTo>
                        <a:pt x="21" y="0"/>
                      </a:lnTo>
                      <a:lnTo>
                        <a:pt x="24" y="1"/>
                      </a:lnTo>
                      <a:lnTo>
                        <a:pt x="27" y="3"/>
                      </a:lnTo>
                      <a:lnTo>
                        <a:pt x="29" y="4"/>
                      </a:lnTo>
                      <a:lnTo>
                        <a:pt x="31" y="9"/>
                      </a:lnTo>
                      <a:lnTo>
                        <a:pt x="33" y="13"/>
                      </a:lnTo>
                      <a:lnTo>
                        <a:pt x="33" y="16"/>
                      </a:lnTo>
                      <a:lnTo>
                        <a:pt x="33" y="21"/>
                      </a:lnTo>
                      <a:lnTo>
                        <a:pt x="7" y="21"/>
                      </a:lnTo>
                      <a:close/>
                      <a:moveTo>
                        <a:pt x="27" y="16"/>
                      </a:moveTo>
                      <a:lnTo>
                        <a:pt x="27" y="14"/>
                      </a:lnTo>
                      <a:lnTo>
                        <a:pt x="26" y="11"/>
                      </a:lnTo>
                      <a:lnTo>
                        <a:pt x="24" y="9"/>
                      </a:lnTo>
                      <a:lnTo>
                        <a:pt x="24" y="8"/>
                      </a:lnTo>
                      <a:lnTo>
                        <a:pt x="23" y="7"/>
                      </a:lnTo>
                      <a:lnTo>
                        <a:pt x="22" y="6"/>
                      </a:lnTo>
                      <a:lnTo>
                        <a:pt x="20" y="4"/>
                      </a:lnTo>
                      <a:lnTo>
                        <a:pt x="18" y="4"/>
                      </a:lnTo>
                      <a:lnTo>
                        <a:pt x="15" y="4"/>
                      </a:lnTo>
                      <a:lnTo>
                        <a:pt x="14" y="6"/>
                      </a:lnTo>
                      <a:lnTo>
                        <a:pt x="12" y="7"/>
                      </a:lnTo>
                      <a:lnTo>
                        <a:pt x="11" y="8"/>
                      </a:lnTo>
                      <a:lnTo>
                        <a:pt x="9" y="9"/>
                      </a:lnTo>
                      <a:lnTo>
                        <a:pt x="8" y="10"/>
                      </a:lnTo>
                      <a:lnTo>
                        <a:pt x="7" y="14"/>
                      </a:lnTo>
                      <a:lnTo>
                        <a:pt x="7" y="16"/>
                      </a:lnTo>
                      <a:lnTo>
                        <a:pt x="27" y="16"/>
                      </a:lnTo>
                      <a:close/>
                    </a:path>
                  </a:pathLst>
                </a:custGeom>
                <a:solidFill>
                  <a:srgbClr val="000000"/>
                </a:solidFill>
                <a:ln w="9525">
                  <a:solidFill>
                    <a:srgbClr val="CC00CC"/>
                  </a:solidFill>
                  <a:round/>
                  <a:headEnd/>
                  <a:tailEnd/>
                </a:ln>
              </p:spPr>
              <p:txBody>
                <a:bodyPr/>
                <a:lstStyle/>
                <a:p>
                  <a:endParaRPr lang="en-US" dirty="0"/>
                </a:p>
              </p:txBody>
            </p:sp>
            <p:sp>
              <p:nvSpPr>
                <p:cNvPr id="18852" name="Freeform 151"/>
                <p:cNvSpPr>
                  <a:spLocks/>
                </p:cNvSpPr>
                <p:nvPr/>
              </p:nvSpPr>
              <p:spPr bwMode="auto">
                <a:xfrm>
                  <a:off x="2590" y="3315"/>
                  <a:ext cx="31" cy="36"/>
                </a:xfrm>
                <a:custGeom>
                  <a:avLst/>
                  <a:gdLst>
                    <a:gd name="T0" fmla="*/ 7 w 31"/>
                    <a:gd name="T1" fmla="*/ 36 h 36"/>
                    <a:gd name="T2" fmla="*/ 0 w 31"/>
                    <a:gd name="T3" fmla="*/ 36 h 36"/>
                    <a:gd name="T4" fmla="*/ 12 w 31"/>
                    <a:gd name="T5" fmla="*/ 17 h 36"/>
                    <a:gd name="T6" fmla="*/ 1 w 31"/>
                    <a:gd name="T7" fmla="*/ 0 h 36"/>
                    <a:gd name="T8" fmla="*/ 8 w 31"/>
                    <a:gd name="T9" fmla="*/ 0 h 36"/>
                    <a:gd name="T10" fmla="*/ 16 w 31"/>
                    <a:gd name="T11" fmla="*/ 13 h 36"/>
                    <a:gd name="T12" fmla="*/ 24 w 31"/>
                    <a:gd name="T13" fmla="*/ 0 h 36"/>
                    <a:gd name="T14" fmla="*/ 31 w 31"/>
                    <a:gd name="T15" fmla="*/ 0 h 36"/>
                    <a:gd name="T16" fmla="*/ 18 w 31"/>
                    <a:gd name="T17" fmla="*/ 17 h 36"/>
                    <a:gd name="T18" fmla="*/ 31 w 31"/>
                    <a:gd name="T19" fmla="*/ 36 h 36"/>
                    <a:gd name="T20" fmla="*/ 24 w 31"/>
                    <a:gd name="T21" fmla="*/ 36 h 36"/>
                    <a:gd name="T22" fmla="*/ 16 w 31"/>
                    <a:gd name="T23" fmla="*/ 22 h 36"/>
                    <a:gd name="T24" fmla="*/ 7 w 31"/>
                    <a:gd name="T25" fmla="*/ 36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36"/>
                    <a:gd name="T41" fmla="*/ 31 w 31"/>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36">
                      <a:moveTo>
                        <a:pt x="7" y="36"/>
                      </a:moveTo>
                      <a:lnTo>
                        <a:pt x="0" y="36"/>
                      </a:lnTo>
                      <a:lnTo>
                        <a:pt x="12" y="17"/>
                      </a:lnTo>
                      <a:lnTo>
                        <a:pt x="1" y="0"/>
                      </a:lnTo>
                      <a:lnTo>
                        <a:pt x="8" y="0"/>
                      </a:lnTo>
                      <a:lnTo>
                        <a:pt x="16" y="13"/>
                      </a:lnTo>
                      <a:lnTo>
                        <a:pt x="24" y="0"/>
                      </a:lnTo>
                      <a:lnTo>
                        <a:pt x="31" y="0"/>
                      </a:lnTo>
                      <a:lnTo>
                        <a:pt x="18" y="17"/>
                      </a:lnTo>
                      <a:lnTo>
                        <a:pt x="31" y="36"/>
                      </a:lnTo>
                      <a:lnTo>
                        <a:pt x="24" y="36"/>
                      </a:lnTo>
                      <a:lnTo>
                        <a:pt x="16" y="22"/>
                      </a:lnTo>
                      <a:lnTo>
                        <a:pt x="7" y="36"/>
                      </a:lnTo>
                      <a:close/>
                    </a:path>
                  </a:pathLst>
                </a:custGeom>
                <a:solidFill>
                  <a:srgbClr val="000000"/>
                </a:solidFill>
                <a:ln w="9525">
                  <a:solidFill>
                    <a:srgbClr val="CC00CC"/>
                  </a:solidFill>
                  <a:round/>
                  <a:headEnd/>
                  <a:tailEnd/>
                </a:ln>
              </p:spPr>
              <p:txBody>
                <a:bodyPr/>
                <a:lstStyle/>
                <a:p>
                  <a:endParaRPr lang="en-US" dirty="0"/>
                </a:p>
              </p:txBody>
            </p:sp>
            <p:sp>
              <p:nvSpPr>
                <p:cNvPr id="18853" name="Freeform 152"/>
                <p:cNvSpPr>
                  <a:spLocks noEditPoints="1"/>
                </p:cNvSpPr>
                <p:nvPr/>
              </p:nvSpPr>
              <p:spPr bwMode="auto">
                <a:xfrm>
                  <a:off x="2624" y="3314"/>
                  <a:ext cx="34" cy="38"/>
                </a:xfrm>
                <a:custGeom>
                  <a:avLst/>
                  <a:gdLst>
                    <a:gd name="T0" fmla="*/ 29 w 34"/>
                    <a:gd name="T1" fmla="*/ 32 h 38"/>
                    <a:gd name="T2" fmla="*/ 30 w 34"/>
                    <a:gd name="T3" fmla="*/ 33 h 38"/>
                    <a:gd name="T4" fmla="*/ 33 w 34"/>
                    <a:gd name="T5" fmla="*/ 33 h 38"/>
                    <a:gd name="T6" fmla="*/ 33 w 34"/>
                    <a:gd name="T7" fmla="*/ 33 h 38"/>
                    <a:gd name="T8" fmla="*/ 34 w 34"/>
                    <a:gd name="T9" fmla="*/ 37 h 38"/>
                    <a:gd name="T10" fmla="*/ 31 w 34"/>
                    <a:gd name="T11" fmla="*/ 38 h 38"/>
                    <a:gd name="T12" fmla="*/ 29 w 34"/>
                    <a:gd name="T13" fmla="*/ 38 h 38"/>
                    <a:gd name="T14" fmla="*/ 26 w 34"/>
                    <a:gd name="T15" fmla="*/ 37 h 38"/>
                    <a:gd name="T16" fmla="*/ 23 w 34"/>
                    <a:gd name="T17" fmla="*/ 32 h 38"/>
                    <a:gd name="T18" fmla="*/ 19 w 34"/>
                    <a:gd name="T19" fmla="*/ 36 h 38"/>
                    <a:gd name="T20" fmla="*/ 13 w 34"/>
                    <a:gd name="T21" fmla="*/ 38 h 38"/>
                    <a:gd name="T22" fmla="*/ 4 w 34"/>
                    <a:gd name="T23" fmla="*/ 34 h 38"/>
                    <a:gd name="T24" fmla="*/ 0 w 34"/>
                    <a:gd name="T25" fmla="*/ 26 h 38"/>
                    <a:gd name="T26" fmla="*/ 3 w 34"/>
                    <a:gd name="T27" fmla="*/ 19 h 38"/>
                    <a:gd name="T28" fmla="*/ 7 w 34"/>
                    <a:gd name="T29" fmla="*/ 17 h 38"/>
                    <a:gd name="T30" fmla="*/ 15 w 34"/>
                    <a:gd name="T31" fmla="*/ 16 h 38"/>
                    <a:gd name="T32" fmla="*/ 21 w 34"/>
                    <a:gd name="T33" fmla="*/ 16 h 38"/>
                    <a:gd name="T34" fmla="*/ 22 w 34"/>
                    <a:gd name="T35" fmla="*/ 15 h 38"/>
                    <a:gd name="T36" fmla="*/ 23 w 34"/>
                    <a:gd name="T37" fmla="*/ 13 h 38"/>
                    <a:gd name="T38" fmla="*/ 22 w 34"/>
                    <a:gd name="T39" fmla="*/ 7 h 38"/>
                    <a:gd name="T40" fmla="*/ 18 w 34"/>
                    <a:gd name="T41" fmla="*/ 4 h 38"/>
                    <a:gd name="T42" fmla="*/ 11 w 34"/>
                    <a:gd name="T43" fmla="*/ 6 h 38"/>
                    <a:gd name="T44" fmla="*/ 7 w 34"/>
                    <a:gd name="T45" fmla="*/ 10 h 38"/>
                    <a:gd name="T46" fmla="*/ 2 w 34"/>
                    <a:gd name="T47" fmla="*/ 11 h 38"/>
                    <a:gd name="T48" fmla="*/ 3 w 34"/>
                    <a:gd name="T49" fmla="*/ 7 h 38"/>
                    <a:gd name="T50" fmla="*/ 5 w 34"/>
                    <a:gd name="T51" fmla="*/ 3 h 38"/>
                    <a:gd name="T52" fmla="*/ 10 w 34"/>
                    <a:gd name="T53" fmla="*/ 1 h 38"/>
                    <a:gd name="T54" fmla="*/ 13 w 34"/>
                    <a:gd name="T55" fmla="*/ 0 h 38"/>
                    <a:gd name="T56" fmla="*/ 16 w 34"/>
                    <a:gd name="T57" fmla="*/ 0 h 38"/>
                    <a:gd name="T58" fmla="*/ 20 w 34"/>
                    <a:gd name="T59" fmla="*/ 0 h 38"/>
                    <a:gd name="T60" fmla="*/ 25 w 34"/>
                    <a:gd name="T61" fmla="*/ 1 h 38"/>
                    <a:gd name="T62" fmla="*/ 28 w 34"/>
                    <a:gd name="T63" fmla="*/ 4 h 38"/>
                    <a:gd name="T64" fmla="*/ 29 w 34"/>
                    <a:gd name="T65" fmla="*/ 31 h 38"/>
                    <a:gd name="T66" fmla="*/ 20 w 34"/>
                    <a:gd name="T67" fmla="*/ 21 h 38"/>
                    <a:gd name="T68" fmla="*/ 13 w 34"/>
                    <a:gd name="T69" fmla="*/ 21 h 38"/>
                    <a:gd name="T70" fmla="*/ 8 w 34"/>
                    <a:gd name="T71" fmla="*/ 23 h 38"/>
                    <a:gd name="T72" fmla="*/ 6 w 34"/>
                    <a:gd name="T73" fmla="*/ 25 h 38"/>
                    <a:gd name="T74" fmla="*/ 7 w 34"/>
                    <a:gd name="T75" fmla="*/ 30 h 38"/>
                    <a:gd name="T76" fmla="*/ 10 w 34"/>
                    <a:gd name="T77" fmla="*/ 33 h 38"/>
                    <a:gd name="T78" fmla="*/ 18 w 34"/>
                    <a:gd name="T79" fmla="*/ 32 h 38"/>
                    <a:gd name="T80" fmla="*/ 22 w 34"/>
                    <a:gd name="T81" fmla="*/ 28 h 38"/>
                    <a:gd name="T82" fmla="*/ 23 w 34"/>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29" y="31"/>
                      </a:moveTo>
                      <a:lnTo>
                        <a:pt x="29" y="32"/>
                      </a:lnTo>
                      <a:lnTo>
                        <a:pt x="30" y="32"/>
                      </a:lnTo>
                      <a:lnTo>
                        <a:pt x="30" y="33"/>
                      </a:lnTo>
                      <a:lnTo>
                        <a:pt x="31" y="33"/>
                      </a:lnTo>
                      <a:lnTo>
                        <a:pt x="33" y="33"/>
                      </a:lnTo>
                      <a:lnTo>
                        <a:pt x="34" y="33"/>
                      </a:lnTo>
                      <a:lnTo>
                        <a:pt x="34" y="37"/>
                      </a:lnTo>
                      <a:lnTo>
                        <a:pt x="33" y="38"/>
                      </a:lnTo>
                      <a:lnTo>
                        <a:pt x="31" y="38"/>
                      </a:lnTo>
                      <a:lnTo>
                        <a:pt x="30" y="38"/>
                      </a:lnTo>
                      <a:lnTo>
                        <a:pt x="29" y="38"/>
                      </a:lnTo>
                      <a:lnTo>
                        <a:pt x="27" y="38"/>
                      </a:lnTo>
                      <a:lnTo>
                        <a:pt x="26" y="37"/>
                      </a:lnTo>
                      <a:lnTo>
                        <a:pt x="25" y="34"/>
                      </a:lnTo>
                      <a:lnTo>
                        <a:pt x="23" y="32"/>
                      </a:lnTo>
                      <a:lnTo>
                        <a:pt x="21" y="34"/>
                      </a:lnTo>
                      <a:lnTo>
                        <a:pt x="19" y="36"/>
                      </a:lnTo>
                      <a:lnTo>
                        <a:pt x="16" y="37"/>
                      </a:lnTo>
                      <a:lnTo>
                        <a:pt x="13" y="38"/>
                      </a:lnTo>
                      <a:lnTo>
                        <a:pt x="7" y="37"/>
                      </a:lnTo>
                      <a:lnTo>
                        <a:pt x="4" y="34"/>
                      </a:lnTo>
                      <a:lnTo>
                        <a:pt x="0" y="31"/>
                      </a:lnTo>
                      <a:lnTo>
                        <a:pt x="0" y="26"/>
                      </a:lnTo>
                      <a:lnTo>
                        <a:pt x="2" y="23"/>
                      </a:lnTo>
                      <a:lnTo>
                        <a:pt x="3" y="19"/>
                      </a:lnTo>
                      <a:lnTo>
                        <a:pt x="5" y="18"/>
                      </a:lnTo>
                      <a:lnTo>
                        <a:pt x="7" y="17"/>
                      </a:lnTo>
                      <a:lnTo>
                        <a:pt x="12" y="16"/>
                      </a:lnTo>
                      <a:lnTo>
                        <a:pt x="15" y="16"/>
                      </a:lnTo>
                      <a:lnTo>
                        <a:pt x="19" y="16"/>
                      </a:lnTo>
                      <a:lnTo>
                        <a:pt x="21" y="16"/>
                      </a:lnTo>
                      <a:lnTo>
                        <a:pt x="21" y="15"/>
                      </a:lnTo>
                      <a:lnTo>
                        <a:pt x="22" y="15"/>
                      </a:lnTo>
                      <a:lnTo>
                        <a:pt x="23" y="14"/>
                      </a:lnTo>
                      <a:lnTo>
                        <a:pt x="23" y="13"/>
                      </a:lnTo>
                      <a:lnTo>
                        <a:pt x="23" y="9"/>
                      </a:lnTo>
                      <a:lnTo>
                        <a:pt x="22" y="7"/>
                      </a:lnTo>
                      <a:lnTo>
                        <a:pt x="20" y="6"/>
                      </a:lnTo>
                      <a:lnTo>
                        <a:pt x="18" y="4"/>
                      </a:lnTo>
                      <a:lnTo>
                        <a:pt x="14" y="4"/>
                      </a:lnTo>
                      <a:lnTo>
                        <a:pt x="11" y="6"/>
                      </a:lnTo>
                      <a:lnTo>
                        <a:pt x="8" y="8"/>
                      </a:lnTo>
                      <a:lnTo>
                        <a:pt x="7" y="10"/>
                      </a:lnTo>
                      <a:lnTo>
                        <a:pt x="7" y="11"/>
                      </a:lnTo>
                      <a:lnTo>
                        <a:pt x="2" y="11"/>
                      </a:lnTo>
                      <a:lnTo>
                        <a:pt x="2" y="8"/>
                      </a:lnTo>
                      <a:lnTo>
                        <a:pt x="3" y="7"/>
                      </a:lnTo>
                      <a:lnTo>
                        <a:pt x="4" y="4"/>
                      </a:lnTo>
                      <a:lnTo>
                        <a:pt x="5" y="3"/>
                      </a:lnTo>
                      <a:lnTo>
                        <a:pt x="7" y="1"/>
                      </a:lnTo>
                      <a:lnTo>
                        <a:pt x="10" y="1"/>
                      </a:lnTo>
                      <a:lnTo>
                        <a:pt x="11" y="0"/>
                      </a:lnTo>
                      <a:lnTo>
                        <a:pt x="13" y="0"/>
                      </a:lnTo>
                      <a:lnTo>
                        <a:pt x="15" y="0"/>
                      </a:lnTo>
                      <a:lnTo>
                        <a:pt x="16" y="0"/>
                      </a:lnTo>
                      <a:lnTo>
                        <a:pt x="18" y="0"/>
                      </a:lnTo>
                      <a:lnTo>
                        <a:pt x="20" y="0"/>
                      </a:lnTo>
                      <a:lnTo>
                        <a:pt x="21" y="1"/>
                      </a:lnTo>
                      <a:lnTo>
                        <a:pt x="25" y="1"/>
                      </a:lnTo>
                      <a:lnTo>
                        <a:pt x="27" y="2"/>
                      </a:lnTo>
                      <a:lnTo>
                        <a:pt x="28" y="4"/>
                      </a:lnTo>
                      <a:lnTo>
                        <a:pt x="29" y="7"/>
                      </a:lnTo>
                      <a:lnTo>
                        <a:pt x="29" y="31"/>
                      </a:lnTo>
                      <a:close/>
                      <a:moveTo>
                        <a:pt x="23" y="19"/>
                      </a:moveTo>
                      <a:lnTo>
                        <a:pt x="20" y="21"/>
                      </a:lnTo>
                      <a:lnTo>
                        <a:pt x="16" y="21"/>
                      </a:lnTo>
                      <a:lnTo>
                        <a:pt x="13" y="21"/>
                      </a:lnTo>
                      <a:lnTo>
                        <a:pt x="10" y="22"/>
                      </a:lnTo>
                      <a:lnTo>
                        <a:pt x="8" y="23"/>
                      </a:lnTo>
                      <a:lnTo>
                        <a:pt x="7" y="24"/>
                      </a:lnTo>
                      <a:lnTo>
                        <a:pt x="6" y="25"/>
                      </a:lnTo>
                      <a:lnTo>
                        <a:pt x="6" y="26"/>
                      </a:lnTo>
                      <a:lnTo>
                        <a:pt x="7" y="30"/>
                      </a:lnTo>
                      <a:lnTo>
                        <a:pt x="8" y="31"/>
                      </a:lnTo>
                      <a:lnTo>
                        <a:pt x="10" y="33"/>
                      </a:lnTo>
                      <a:lnTo>
                        <a:pt x="12" y="33"/>
                      </a:lnTo>
                      <a:lnTo>
                        <a:pt x="18" y="32"/>
                      </a:lnTo>
                      <a:lnTo>
                        <a:pt x="21" y="30"/>
                      </a:lnTo>
                      <a:lnTo>
                        <a:pt x="22" y="28"/>
                      </a:lnTo>
                      <a:lnTo>
                        <a:pt x="23" y="26"/>
                      </a:lnTo>
                      <a:lnTo>
                        <a:pt x="23" y="19"/>
                      </a:lnTo>
                      <a:close/>
                    </a:path>
                  </a:pathLst>
                </a:custGeom>
                <a:solidFill>
                  <a:srgbClr val="000000"/>
                </a:solidFill>
                <a:ln w="9525">
                  <a:solidFill>
                    <a:srgbClr val="CC00CC"/>
                  </a:solidFill>
                  <a:round/>
                  <a:headEnd/>
                  <a:tailEnd/>
                </a:ln>
              </p:spPr>
              <p:txBody>
                <a:bodyPr/>
                <a:lstStyle/>
                <a:p>
                  <a:endParaRPr lang="en-US" dirty="0"/>
                </a:p>
              </p:txBody>
            </p:sp>
            <p:sp>
              <p:nvSpPr>
                <p:cNvPr id="18854" name="Freeform 153"/>
                <p:cNvSpPr>
                  <a:spLocks/>
                </p:cNvSpPr>
                <p:nvPr/>
              </p:nvSpPr>
              <p:spPr bwMode="auto">
                <a:xfrm>
                  <a:off x="2660" y="3314"/>
                  <a:ext cx="28" cy="38"/>
                </a:xfrm>
                <a:custGeom>
                  <a:avLst/>
                  <a:gdLst>
                    <a:gd name="T0" fmla="*/ 5 w 28"/>
                    <a:gd name="T1" fmla="*/ 28 h 38"/>
                    <a:gd name="T2" fmla="*/ 8 w 28"/>
                    <a:gd name="T3" fmla="*/ 31 h 38"/>
                    <a:gd name="T4" fmla="*/ 13 w 28"/>
                    <a:gd name="T5" fmla="*/ 33 h 38"/>
                    <a:gd name="T6" fmla="*/ 15 w 28"/>
                    <a:gd name="T7" fmla="*/ 33 h 38"/>
                    <a:gd name="T8" fmla="*/ 17 w 28"/>
                    <a:gd name="T9" fmla="*/ 32 h 38"/>
                    <a:gd name="T10" fmla="*/ 20 w 28"/>
                    <a:gd name="T11" fmla="*/ 32 h 38"/>
                    <a:gd name="T12" fmla="*/ 22 w 28"/>
                    <a:gd name="T13" fmla="*/ 31 h 38"/>
                    <a:gd name="T14" fmla="*/ 23 w 28"/>
                    <a:gd name="T15" fmla="*/ 29 h 38"/>
                    <a:gd name="T16" fmla="*/ 23 w 28"/>
                    <a:gd name="T17" fmla="*/ 26 h 38"/>
                    <a:gd name="T18" fmla="*/ 21 w 28"/>
                    <a:gd name="T19" fmla="*/ 24 h 38"/>
                    <a:gd name="T20" fmla="*/ 15 w 28"/>
                    <a:gd name="T21" fmla="*/ 22 h 38"/>
                    <a:gd name="T22" fmla="*/ 8 w 28"/>
                    <a:gd name="T23" fmla="*/ 21 h 38"/>
                    <a:gd name="T24" fmla="*/ 4 w 28"/>
                    <a:gd name="T25" fmla="*/ 18 h 38"/>
                    <a:gd name="T26" fmla="*/ 1 w 28"/>
                    <a:gd name="T27" fmla="*/ 14 h 38"/>
                    <a:gd name="T28" fmla="*/ 1 w 28"/>
                    <a:gd name="T29" fmla="*/ 6 h 38"/>
                    <a:gd name="T30" fmla="*/ 9 w 28"/>
                    <a:gd name="T31" fmla="*/ 1 h 38"/>
                    <a:gd name="T32" fmla="*/ 21 w 28"/>
                    <a:gd name="T33" fmla="*/ 1 h 38"/>
                    <a:gd name="T34" fmla="*/ 27 w 28"/>
                    <a:gd name="T35" fmla="*/ 8 h 38"/>
                    <a:gd name="T36" fmla="*/ 21 w 28"/>
                    <a:gd name="T37" fmla="*/ 11 h 38"/>
                    <a:gd name="T38" fmla="*/ 20 w 28"/>
                    <a:gd name="T39" fmla="*/ 8 h 38"/>
                    <a:gd name="T40" fmla="*/ 13 w 28"/>
                    <a:gd name="T41" fmla="*/ 6 h 38"/>
                    <a:gd name="T42" fmla="*/ 8 w 28"/>
                    <a:gd name="T43" fmla="*/ 7 h 38"/>
                    <a:gd name="T44" fmla="*/ 6 w 28"/>
                    <a:gd name="T45" fmla="*/ 9 h 38"/>
                    <a:gd name="T46" fmla="*/ 6 w 28"/>
                    <a:gd name="T47" fmla="*/ 11 h 38"/>
                    <a:gd name="T48" fmla="*/ 8 w 28"/>
                    <a:gd name="T49" fmla="*/ 14 h 38"/>
                    <a:gd name="T50" fmla="*/ 12 w 28"/>
                    <a:gd name="T51" fmla="*/ 15 h 38"/>
                    <a:gd name="T52" fmla="*/ 16 w 28"/>
                    <a:gd name="T53" fmla="*/ 16 h 38"/>
                    <a:gd name="T54" fmla="*/ 21 w 28"/>
                    <a:gd name="T55" fmla="*/ 17 h 38"/>
                    <a:gd name="T56" fmla="*/ 24 w 28"/>
                    <a:gd name="T57" fmla="*/ 19 h 38"/>
                    <a:gd name="T58" fmla="*/ 28 w 28"/>
                    <a:gd name="T59" fmla="*/ 23 h 38"/>
                    <a:gd name="T60" fmla="*/ 28 w 28"/>
                    <a:gd name="T61" fmla="*/ 28 h 38"/>
                    <a:gd name="T62" fmla="*/ 27 w 28"/>
                    <a:gd name="T63" fmla="*/ 32 h 38"/>
                    <a:gd name="T64" fmla="*/ 22 w 28"/>
                    <a:gd name="T65" fmla="*/ 37 h 38"/>
                    <a:gd name="T66" fmla="*/ 18 w 28"/>
                    <a:gd name="T67" fmla="*/ 37 h 38"/>
                    <a:gd name="T68" fmla="*/ 15 w 28"/>
                    <a:gd name="T69" fmla="*/ 38 h 38"/>
                    <a:gd name="T70" fmla="*/ 12 w 28"/>
                    <a:gd name="T71" fmla="*/ 38 h 38"/>
                    <a:gd name="T72" fmla="*/ 8 w 28"/>
                    <a:gd name="T73" fmla="*/ 37 h 38"/>
                    <a:gd name="T74" fmla="*/ 1 w 28"/>
                    <a:gd name="T75" fmla="*/ 32 h 38"/>
                    <a:gd name="T76" fmla="*/ 0 w 28"/>
                    <a:gd name="T77" fmla="*/ 26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8"/>
                    <a:gd name="T119" fmla="*/ 28 w 28"/>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8">
                      <a:moveTo>
                        <a:pt x="5" y="26"/>
                      </a:moveTo>
                      <a:lnTo>
                        <a:pt x="5" y="28"/>
                      </a:lnTo>
                      <a:lnTo>
                        <a:pt x="7" y="30"/>
                      </a:lnTo>
                      <a:lnTo>
                        <a:pt x="8" y="31"/>
                      </a:lnTo>
                      <a:lnTo>
                        <a:pt x="12" y="32"/>
                      </a:lnTo>
                      <a:lnTo>
                        <a:pt x="13" y="33"/>
                      </a:lnTo>
                      <a:lnTo>
                        <a:pt x="14" y="33"/>
                      </a:lnTo>
                      <a:lnTo>
                        <a:pt x="15" y="33"/>
                      </a:lnTo>
                      <a:lnTo>
                        <a:pt x="16" y="33"/>
                      </a:lnTo>
                      <a:lnTo>
                        <a:pt x="17" y="32"/>
                      </a:lnTo>
                      <a:lnTo>
                        <a:pt x="18" y="32"/>
                      </a:lnTo>
                      <a:lnTo>
                        <a:pt x="20" y="32"/>
                      </a:lnTo>
                      <a:lnTo>
                        <a:pt x="21" y="31"/>
                      </a:lnTo>
                      <a:lnTo>
                        <a:pt x="22" y="31"/>
                      </a:lnTo>
                      <a:lnTo>
                        <a:pt x="22" y="30"/>
                      </a:lnTo>
                      <a:lnTo>
                        <a:pt x="23" y="29"/>
                      </a:lnTo>
                      <a:lnTo>
                        <a:pt x="23" y="28"/>
                      </a:lnTo>
                      <a:lnTo>
                        <a:pt x="23" y="26"/>
                      </a:lnTo>
                      <a:lnTo>
                        <a:pt x="22" y="25"/>
                      </a:lnTo>
                      <a:lnTo>
                        <a:pt x="21" y="24"/>
                      </a:lnTo>
                      <a:lnTo>
                        <a:pt x="18" y="23"/>
                      </a:lnTo>
                      <a:lnTo>
                        <a:pt x="15" y="22"/>
                      </a:lnTo>
                      <a:lnTo>
                        <a:pt x="12" y="21"/>
                      </a:lnTo>
                      <a:lnTo>
                        <a:pt x="8" y="21"/>
                      </a:lnTo>
                      <a:lnTo>
                        <a:pt x="6" y="19"/>
                      </a:lnTo>
                      <a:lnTo>
                        <a:pt x="4" y="18"/>
                      </a:lnTo>
                      <a:lnTo>
                        <a:pt x="2" y="16"/>
                      </a:lnTo>
                      <a:lnTo>
                        <a:pt x="1" y="14"/>
                      </a:lnTo>
                      <a:lnTo>
                        <a:pt x="0" y="10"/>
                      </a:lnTo>
                      <a:lnTo>
                        <a:pt x="1" y="6"/>
                      </a:lnTo>
                      <a:lnTo>
                        <a:pt x="5" y="2"/>
                      </a:lnTo>
                      <a:lnTo>
                        <a:pt x="9" y="1"/>
                      </a:lnTo>
                      <a:lnTo>
                        <a:pt x="14" y="0"/>
                      </a:lnTo>
                      <a:lnTo>
                        <a:pt x="21" y="1"/>
                      </a:lnTo>
                      <a:lnTo>
                        <a:pt x="24" y="3"/>
                      </a:lnTo>
                      <a:lnTo>
                        <a:pt x="27" y="8"/>
                      </a:lnTo>
                      <a:lnTo>
                        <a:pt x="27" y="11"/>
                      </a:lnTo>
                      <a:lnTo>
                        <a:pt x="21" y="11"/>
                      </a:lnTo>
                      <a:lnTo>
                        <a:pt x="21" y="9"/>
                      </a:lnTo>
                      <a:lnTo>
                        <a:pt x="20" y="8"/>
                      </a:lnTo>
                      <a:lnTo>
                        <a:pt x="17" y="6"/>
                      </a:lnTo>
                      <a:lnTo>
                        <a:pt x="13" y="6"/>
                      </a:lnTo>
                      <a:lnTo>
                        <a:pt x="10" y="6"/>
                      </a:lnTo>
                      <a:lnTo>
                        <a:pt x="8" y="7"/>
                      </a:lnTo>
                      <a:lnTo>
                        <a:pt x="7" y="8"/>
                      </a:lnTo>
                      <a:lnTo>
                        <a:pt x="6" y="9"/>
                      </a:lnTo>
                      <a:lnTo>
                        <a:pt x="6" y="10"/>
                      </a:lnTo>
                      <a:lnTo>
                        <a:pt x="6" y="11"/>
                      </a:lnTo>
                      <a:lnTo>
                        <a:pt x="7" y="13"/>
                      </a:lnTo>
                      <a:lnTo>
                        <a:pt x="8" y="14"/>
                      </a:lnTo>
                      <a:lnTo>
                        <a:pt x="10" y="15"/>
                      </a:lnTo>
                      <a:lnTo>
                        <a:pt x="12" y="15"/>
                      </a:lnTo>
                      <a:lnTo>
                        <a:pt x="14" y="16"/>
                      </a:lnTo>
                      <a:lnTo>
                        <a:pt x="16" y="16"/>
                      </a:lnTo>
                      <a:lnTo>
                        <a:pt x="18" y="17"/>
                      </a:lnTo>
                      <a:lnTo>
                        <a:pt x="21" y="17"/>
                      </a:lnTo>
                      <a:lnTo>
                        <a:pt x="22" y="18"/>
                      </a:lnTo>
                      <a:lnTo>
                        <a:pt x="24" y="19"/>
                      </a:lnTo>
                      <a:lnTo>
                        <a:pt x="27" y="21"/>
                      </a:lnTo>
                      <a:lnTo>
                        <a:pt x="28" y="23"/>
                      </a:lnTo>
                      <a:lnTo>
                        <a:pt x="28" y="25"/>
                      </a:lnTo>
                      <a:lnTo>
                        <a:pt x="28" y="28"/>
                      </a:lnTo>
                      <a:lnTo>
                        <a:pt x="28" y="30"/>
                      </a:lnTo>
                      <a:lnTo>
                        <a:pt x="27" y="32"/>
                      </a:lnTo>
                      <a:lnTo>
                        <a:pt x="24" y="34"/>
                      </a:lnTo>
                      <a:lnTo>
                        <a:pt x="22" y="37"/>
                      </a:lnTo>
                      <a:lnTo>
                        <a:pt x="21" y="37"/>
                      </a:lnTo>
                      <a:lnTo>
                        <a:pt x="18" y="37"/>
                      </a:lnTo>
                      <a:lnTo>
                        <a:pt x="17" y="38"/>
                      </a:lnTo>
                      <a:lnTo>
                        <a:pt x="15" y="38"/>
                      </a:lnTo>
                      <a:lnTo>
                        <a:pt x="14" y="38"/>
                      </a:lnTo>
                      <a:lnTo>
                        <a:pt x="12" y="38"/>
                      </a:lnTo>
                      <a:lnTo>
                        <a:pt x="10" y="38"/>
                      </a:lnTo>
                      <a:lnTo>
                        <a:pt x="8" y="37"/>
                      </a:lnTo>
                      <a:lnTo>
                        <a:pt x="4" y="34"/>
                      </a:lnTo>
                      <a:lnTo>
                        <a:pt x="1" y="32"/>
                      </a:lnTo>
                      <a:lnTo>
                        <a:pt x="0" y="29"/>
                      </a:lnTo>
                      <a:lnTo>
                        <a:pt x="0" y="26"/>
                      </a:lnTo>
                      <a:lnTo>
                        <a:pt x="5" y="26"/>
                      </a:lnTo>
                      <a:close/>
                    </a:path>
                  </a:pathLst>
                </a:custGeom>
                <a:solidFill>
                  <a:srgbClr val="000000"/>
                </a:solidFill>
                <a:ln w="9525">
                  <a:solidFill>
                    <a:srgbClr val="CC00CC"/>
                  </a:solidFill>
                  <a:round/>
                  <a:headEnd/>
                  <a:tailEnd/>
                </a:ln>
              </p:spPr>
              <p:txBody>
                <a:bodyPr/>
                <a:lstStyle/>
                <a:p>
                  <a:endParaRPr lang="en-US" dirty="0"/>
                </a:p>
              </p:txBody>
            </p:sp>
            <p:sp>
              <p:nvSpPr>
                <p:cNvPr id="18855" name="Freeform 154"/>
                <p:cNvSpPr>
                  <a:spLocks/>
                </p:cNvSpPr>
                <p:nvPr/>
              </p:nvSpPr>
              <p:spPr bwMode="auto">
                <a:xfrm>
                  <a:off x="1809" y="2640"/>
                  <a:ext cx="447" cy="717"/>
                </a:xfrm>
                <a:custGeom>
                  <a:avLst/>
                  <a:gdLst>
                    <a:gd name="T0" fmla="*/ 0 w 447"/>
                    <a:gd name="T1" fmla="*/ 705 h 717"/>
                    <a:gd name="T2" fmla="*/ 0 w 447"/>
                    <a:gd name="T3" fmla="*/ 0 h 717"/>
                    <a:gd name="T4" fmla="*/ 447 w 447"/>
                    <a:gd name="T5" fmla="*/ 0 h 717"/>
                    <a:gd name="T6" fmla="*/ 447 w 447"/>
                    <a:gd name="T7" fmla="*/ 603 h 717"/>
                    <a:gd name="T8" fmla="*/ 191 w 447"/>
                    <a:gd name="T9" fmla="*/ 603 h 717"/>
                    <a:gd name="T10" fmla="*/ 190 w 447"/>
                    <a:gd name="T11" fmla="*/ 665 h 717"/>
                    <a:gd name="T12" fmla="*/ 77 w 447"/>
                    <a:gd name="T13" fmla="*/ 665 h 717"/>
                    <a:gd name="T14" fmla="*/ 77 w 447"/>
                    <a:gd name="T15" fmla="*/ 717 h 717"/>
                    <a:gd name="T16" fmla="*/ 0 w 447"/>
                    <a:gd name="T17" fmla="*/ 705 h 7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7"/>
                    <a:gd name="T28" fmla="*/ 0 h 717"/>
                    <a:gd name="T29" fmla="*/ 447 w 447"/>
                    <a:gd name="T30" fmla="*/ 717 h 7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7" h="717">
                      <a:moveTo>
                        <a:pt x="0" y="705"/>
                      </a:moveTo>
                      <a:lnTo>
                        <a:pt x="0" y="0"/>
                      </a:lnTo>
                      <a:lnTo>
                        <a:pt x="447" y="0"/>
                      </a:lnTo>
                      <a:lnTo>
                        <a:pt x="447" y="603"/>
                      </a:lnTo>
                      <a:lnTo>
                        <a:pt x="191" y="603"/>
                      </a:lnTo>
                      <a:lnTo>
                        <a:pt x="190" y="665"/>
                      </a:lnTo>
                      <a:lnTo>
                        <a:pt x="77" y="665"/>
                      </a:lnTo>
                      <a:lnTo>
                        <a:pt x="77" y="717"/>
                      </a:lnTo>
                      <a:lnTo>
                        <a:pt x="0" y="705"/>
                      </a:lnTo>
                      <a:close/>
                    </a:path>
                  </a:pathLst>
                </a:custGeom>
                <a:solidFill>
                  <a:srgbClr val="000000"/>
                </a:solidFill>
                <a:ln w="9525">
                  <a:solidFill>
                    <a:srgbClr val="CC00CC"/>
                  </a:solidFill>
                  <a:round/>
                  <a:headEnd/>
                  <a:tailEnd/>
                </a:ln>
              </p:spPr>
              <p:txBody>
                <a:bodyPr/>
                <a:lstStyle/>
                <a:p>
                  <a:endParaRPr lang="en-US" dirty="0"/>
                </a:p>
              </p:txBody>
            </p:sp>
            <p:sp>
              <p:nvSpPr>
                <p:cNvPr id="18856" name="Freeform 155"/>
                <p:cNvSpPr>
                  <a:spLocks/>
                </p:cNvSpPr>
                <p:nvPr/>
              </p:nvSpPr>
              <p:spPr bwMode="auto">
                <a:xfrm>
                  <a:off x="1824" y="2655"/>
                  <a:ext cx="436" cy="705"/>
                </a:xfrm>
                <a:custGeom>
                  <a:avLst/>
                  <a:gdLst>
                    <a:gd name="T0" fmla="*/ 436 w 436"/>
                    <a:gd name="T1" fmla="*/ 592 h 705"/>
                    <a:gd name="T2" fmla="*/ 186 w 436"/>
                    <a:gd name="T3" fmla="*/ 592 h 705"/>
                    <a:gd name="T4" fmla="*/ 181 w 436"/>
                    <a:gd name="T5" fmla="*/ 592 h 705"/>
                    <a:gd name="T6" fmla="*/ 180 w 436"/>
                    <a:gd name="T7" fmla="*/ 598 h 705"/>
                    <a:gd name="T8" fmla="*/ 180 w 436"/>
                    <a:gd name="T9" fmla="*/ 655 h 705"/>
                    <a:gd name="T10" fmla="*/ 72 w 436"/>
                    <a:gd name="T11" fmla="*/ 655 h 705"/>
                    <a:gd name="T12" fmla="*/ 66 w 436"/>
                    <a:gd name="T13" fmla="*/ 655 h 705"/>
                    <a:gd name="T14" fmla="*/ 66 w 436"/>
                    <a:gd name="T15" fmla="*/ 660 h 705"/>
                    <a:gd name="T16" fmla="*/ 66 w 436"/>
                    <a:gd name="T17" fmla="*/ 705 h 705"/>
                    <a:gd name="T18" fmla="*/ 0 w 436"/>
                    <a:gd name="T19" fmla="*/ 694 h 705"/>
                    <a:gd name="T20" fmla="*/ 0 w 436"/>
                    <a:gd name="T21" fmla="*/ 0 h 705"/>
                    <a:gd name="T22" fmla="*/ 436 w 436"/>
                    <a:gd name="T23" fmla="*/ 0 h 705"/>
                    <a:gd name="T24" fmla="*/ 436 w 436"/>
                    <a:gd name="T25" fmla="*/ 592 h 7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6"/>
                    <a:gd name="T40" fmla="*/ 0 h 705"/>
                    <a:gd name="T41" fmla="*/ 436 w 436"/>
                    <a:gd name="T42" fmla="*/ 705 h 7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6" h="705">
                      <a:moveTo>
                        <a:pt x="436" y="592"/>
                      </a:moveTo>
                      <a:lnTo>
                        <a:pt x="186" y="592"/>
                      </a:lnTo>
                      <a:lnTo>
                        <a:pt x="181" y="592"/>
                      </a:lnTo>
                      <a:lnTo>
                        <a:pt x="180" y="598"/>
                      </a:lnTo>
                      <a:lnTo>
                        <a:pt x="180" y="655"/>
                      </a:lnTo>
                      <a:lnTo>
                        <a:pt x="72" y="655"/>
                      </a:lnTo>
                      <a:lnTo>
                        <a:pt x="66" y="655"/>
                      </a:lnTo>
                      <a:lnTo>
                        <a:pt x="66" y="660"/>
                      </a:lnTo>
                      <a:lnTo>
                        <a:pt x="66" y="705"/>
                      </a:lnTo>
                      <a:lnTo>
                        <a:pt x="0" y="694"/>
                      </a:lnTo>
                      <a:lnTo>
                        <a:pt x="0" y="0"/>
                      </a:lnTo>
                      <a:lnTo>
                        <a:pt x="436" y="0"/>
                      </a:lnTo>
                      <a:lnTo>
                        <a:pt x="436" y="592"/>
                      </a:lnTo>
                      <a:close/>
                    </a:path>
                  </a:pathLst>
                </a:custGeom>
                <a:solidFill>
                  <a:srgbClr val="FFFFFF"/>
                </a:solidFill>
                <a:ln w="9525">
                  <a:solidFill>
                    <a:srgbClr val="CC00CC"/>
                  </a:solidFill>
                  <a:round/>
                  <a:headEnd/>
                  <a:tailEnd/>
                </a:ln>
              </p:spPr>
              <p:txBody>
                <a:bodyPr/>
                <a:lstStyle/>
                <a:p>
                  <a:endParaRPr lang="en-US" dirty="0"/>
                </a:p>
              </p:txBody>
            </p:sp>
            <p:sp>
              <p:nvSpPr>
                <p:cNvPr id="18857" name="Freeform 156"/>
                <p:cNvSpPr>
                  <a:spLocks/>
                </p:cNvSpPr>
                <p:nvPr/>
              </p:nvSpPr>
              <p:spPr bwMode="auto">
                <a:xfrm>
                  <a:off x="1879" y="2984"/>
                  <a:ext cx="38" cy="50"/>
                </a:xfrm>
                <a:custGeom>
                  <a:avLst/>
                  <a:gdLst>
                    <a:gd name="T0" fmla="*/ 31 w 38"/>
                    <a:gd name="T1" fmla="*/ 50 h 50"/>
                    <a:gd name="T2" fmla="*/ 6 w 38"/>
                    <a:gd name="T3" fmla="*/ 11 h 50"/>
                    <a:gd name="T4" fmla="*/ 6 w 38"/>
                    <a:gd name="T5" fmla="*/ 50 h 50"/>
                    <a:gd name="T6" fmla="*/ 0 w 38"/>
                    <a:gd name="T7" fmla="*/ 50 h 50"/>
                    <a:gd name="T8" fmla="*/ 0 w 38"/>
                    <a:gd name="T9" fmla="*/ 0 h 50"/>
                    <a:gd name="T10" fmla="*/ 7 w 38"/>
                    <a:gd name="T11" fmla="*/ 0 h 50"/>
                    <a:gd name="T12" fmla="*/ 33 w 38"/>
                    <a:gd name="T13" fmla="*/ 41 h 50"/>
                    <a:gd name="T14" fmla="*/ 33 w 38"/>
                    <a:gd name="T15" fmla="*/ 0 h 50"/>
                    <a:gd name="T16" fmla="*/ 38 w 38"/>
                    <a:gd name="T17" fmla="*/ 0 h 50"/>
                    <a:gd name="T18" fmla="*/ 38 w 38"/>
                    <a:gd name="T19" fmla="*/ 50 h 50"/>
                    <a:gd name="T20" fmla="*/ 31 w 38"/>
                    <a:gd name="T21" fmla="*/ 5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0"/>
                    <a:gd name="T35" fmla="*/ 38 w 38"/>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0">
                      <a:moveTo>
                        <a:pt x="31" y="50"/>
                      </a:moveTo>
                      <a:lnTo>
                        <a:pt x="6" y="11"/>
                      </a:lnTo>
                      <a:lnTo>
                        <a:pt x="6" y="50"/>
                      </a:lnTo>
                      <a:lnTo>
                        <a:pt x="0" y="50"/>
                      </a:lnTo>
                      <a:lnTo>
                        <a:pt x="0" y="0"/>
                      </a:lnTo>
                      <a:lnTo>
                        <a:pt x="7" y="0"/>
                      </a:lnTo>
                      <a:lnTo>
                        <a:pt x="33" y="41"/>
                      </a:lnTo>
                      <a:lnTo>
                        <a:pt x="33" y="0"/>
                      </a:lnTo>
                      <a:lnTo>
                        <a:pt x="38" y="0"/>
                      </a:lnTo>
                      <a:lnTo>
                        <a:pt x="38" y="50"/>
                      </a:lnTo>
                      <a:lnTo>
                        <a:pt x="31" y="50"/>
                      </a:lnTo>
                      <a:close/>
                    </a:path>
                  </a:pathLst>
                </a:custGeom>
                <a:solidFill>
                  <a:srgbClr val="000000"/>
                </a:solidFill>
                <a:ln w="9525">
                  <a:solidFill>
                    <a:srgbClr val="CC00CC"/>
                  </a:solidFill>
                  <a:round/>
                  <a:headEnd/>
                  <a:tailEnd/>
                </a:ln>
              </p:spPr>
              <p:txBody>
                <a:bodyPr/>
                <a:lstStyle/>
                <a:p>
                  <a:endParaRPr lang="en-US" dirty="0"/>
                </a:p>
              </p:txBody>
            </p:sp>
            <p:sp>
              <p:nvSpPr>
                <p:cNvPr id="18858" name="Freeform 157"/>
                <p:cNvSpPr>
                  <a:spLocks noEditPoints="1"/>
                </p:cNvSpPr>
                <p:nvPr/>
              </p:nvSpPr>
              <p:spPr bwMode="auto">
                <a:xfrm>
                  <a:off x="1924" y="2997"/>
                  <a:ext cx="31" cy="38"/>
                </a:xfrm>
                <a:custGeom>
                  <a:avLst/>
                  <a:gdLst>
                    <a:gd name="T0" fmla="*/ 6 w 31"/>
                    <a:gd name="T1" fmla="*/ 23 h 38"/>
                    <a:gd name="T2" fmla="*/ 7 w 31"/>
                    <a:gd name="T3" fmla="*/ 27 h 38"/>
                    <a:gd name="T4" fmla="*/ 9 w 31"/>
                    <a:gd name="T5" fmla="*/ 30 h 38"/>
                    <a:gd name="T6" fmla="*/ 13 w 31"/>
                    <a:gd name="T7" fmla="*/ 33 h 38"/>
                    <a:gd name="T8" fmla="*/ 20 w 31"/>
                    <a:gd name="T9" fmla="*/ 32 h 38"/>
                    <a:gd name="T10" fmla="*/ 24 w 31"/>
                    <a:gd name="T11" fmla="*/ 28 h 38"/>
                    <a:gd name="T12" fmla="*/ 31 w 31"/>
                    <a:gd name="T13" fmla="*/ 27 h 38"/>
                    <a:gd name="T14" fmla="*/ 30 w 31"/>
                    <a:gd name="T15" fmla="*/ 30 h 38"/>
                    <a:gd name="T16" fmla="*/ 28 w 31"/>
                    <a:gd name="T17" fmla="*/ 33 h 38"/>
                    <a:gd name="T18" fmla="*/ 23 w 31"/>
                    <a:gd name="T19" fmla="*/ 37 h 38"/>
                    <a:gd name="T20" fmla="*/ 16 w 31"/>
                    <a:gd name="T21" fmla="*/ 38 h 38"/>
                    <a:gd name="T22" fmla="*/ 9 w 31"/>
                    <a:gd name="T23" fmla="*/ 37 h 38"/>
                    <a:gd name="T24" fmla="*/ 4 w 31"/>
                    <a:gd name="T25" fmla="*/ 32 h 38"/>
                    <a:gd name="T26" fmla="*/ 1 w 31"/>
                    <a:gd name="T27" fmla="*/ 27 h 38"/>
                    <a:gd name="T28" fmla="*/ 0 w 31"/>
                    <a:gd name="T29" fmla="*/ 20 h 38"/>
                    <a:gd name="T30" fmla="*/ 1 w 31"/>
                    <a:gd name="T31" fmla="*/ 12 h 38"/>
                    <a:gd name="T32" fmla="*/ 4 w 31"/>
                    <a:gd name="T33" fmla="*/ 6 h 38"/>
                    <a:gd name="T34" fmla="*/ 11 w 31"/>
                    <a:gd name="T35" fmla="*/ 1 h 38"/>
                    <a:gd name="T36" fmla="*/ 17 w 31"/>
                    <a:gd name="T37" fmla="*/ 0 h 38"/>
                    <a:gd name="T38" fmla="*/ 23 w 31"/>
                    <a:gd name="T39" fmla="*/ 2 h 38"/>
                    <a:gd name="T40" fmla="*/ 28 w 31"/>
                    <a:gd name="T41" fmla="*/ 6 h 38"/>
                    <a:gd name="T42" fmla="*/ 31 w 31"/>
                    <a:gd name="T43" fmla="*/ 13 h 38"/>
                    <a:gd name="T44" fmla="*/ 31 w 31"/>
                    <a:gd name="T45" fmla="*/ 22 h 38"/>
                    <a:gd name="T46" fmla="*/ 26 w 31"/>
                    <a:gd name="T47" fmla="*/ 16 h 38"/>
                    <a:gd name="T48" fmla="*/ 24 w 31"/>
                    <a:gd name="T49" fmla="*/ 12 h 38"/>
                    <a:gd name="T50" fmla="*/ 23 w 31"/>
                    <a:gd name="T51" fmla="*/ 8 h 38"/>
                    <a:gd name="T52" fmla="*/ 21 w 31"/>
                    <a:gd name="T53" fmla="*/ 6 h 38"/>
                    <a:gd name="T54" fmla="*/ 16 w 31"/>
                    <a:gd name="T55" fmla="*/ 5 h 38"/>
                    <a:gd name="T56" fmla="*/ 13 w 31"/>
                    <a:gd name="T57" fmla="*/ 6 h 38"/>
                    <a:gd name="T58" fmla="*/ 9 w 31"/>
                    <a:gd name="T59" fmla="*/ 8 h 38"/>
                    <a:gd name="T60" fmla="*/ 7 w 31"/>
                    <a:gd name="T61" fmla="*/ 12 h 38"/>
                    <a:gd name="T62" fmla="*/ 6 w 31"/>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38"/>
                    <a:gd name="T98" fmla="*/ 31 w 3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38">
                      <a:moveTo>
                        <a:pt x="6" y="22"/>
                      </a:moveTo>
                      <a:lnTo>
                        <a:pt x="6" y="23"/>
                      </a:lnTo>
                      <a:lnTo>
                        <a:pt x="6" y="25"/>
                      </a:lnTo>
                      <a:lnTo>
                        <a:pt x="7" y="27"/>
                      </a:lnTo>
                      <a:lnTo>
                        <a:pt x="8" y="29"/>
                      </a:lnTo>
                      <a:lnTo>
                        <a:pt x="9" y="30"/>
                      </a:lnTo>
                      <a:lnTo>
                        <a:pt x="11" y="32"/>
                      </a:lnTo>
                      <a:lnTo>
                        <a:pt x="13" y="33"/>
                      </a:lnTo>
                      <a:lnTo>
                        <a:pt x="15" y="33"/>
                      </a:lnTo>
                      <a:lnTo>
                        <a:pt x="20" y="32"/>
                      </a:lnTo>
                      <a:lnTo>
                        <a:pt x="23" y="30"/>
                      </a:lnTo>
                      <a:lnTo>
                        <a:pt x="24" y="28"/>
                      </a:lnTo>
                      <a:lnTo>
                        <a:pt x="26" y="27"/>
                      </a:lnTo>
                      <a:lnTo>
                        <a:pt x="31" y="27"/>
                      </a:lnTo>
                      <a:lnTo>
                        <a:pt x="30" y="28"/>
                      </a:lnTo>
                      <a:lnTo>
                        <a:pt x="30" y="30"/>
                      </a:lnTo>
                      <a:lnTo>
                        <a:pt x="29" y="31"/>
                      </a:lnTo>
                      <a:lnTo>
                        <a:pt x="28" y="33"/>
                      </a:lnTo>
                      <a:lnTo>
                        <a:pt x="26" y="36"/>
                      </a:lnTo>
                      <a:lnTo>
                        <a:pt x="23" y="37"/>
                      </a:lnTo>
                      <a:lnTo>
                        <a:pt x="20" y="38"/>
                      </a:lnTo>
                      <a:lnTo>
                        <a:pt x="16" y="38"/>
                      </a:lnTo>
                      <a:lnTo>
                        <a:pt x="13" y="38"/>
                      </a:lnTo>
                      <a:lnTo>
                        <a:pt x="9" y="37"/>
                      </a:lnTo>
                      <a:lnTo>
                        <a:pt x="6" y="35"/>
                      </a:lnTo>
                      <a:lnTo>
                        <a:pt x="4" y="32"/>
                      </a:lnTo>
                      <a:lnTo>
                        <a:pt x="3" y="30"/>
                      </a:lnTo>
                      <a:lnTo>
                        <a:pt x="1" y="27"/>
                      </a:lnTo>
                      <a:lnTo>
                        <a:pt x="0" y="23"/>
                      </a:lnTo>
                      <a:lnTo>
                        <a:pt x="0" y="20"/>
                      </a:lnTo>
                      <a:lnTo>
                        <a:pt x="0" y="15"/>
                      </a:lnTo>
                      <a:lnTo>
                        <a:pt x="1" y="12"/>
                      </a:lnTo>
                      <a:lnTo>
                        <a:pt x="3" y="8"/>
                      </a:lnTo>
                      <a:lnTo>
                        <a:pt x="4" y="6"/>
                      </a:lnTo>
                      <a:lnTo>
                        <a:pt x="7" y="4"/>
                      </a:lnTo>
                      <a:lnTo>
                        <a:pt x="11" y="1"/>
                      </a:lnTo>
                      <a:lnTo>
                        <a:pt x="14" y="0"/>
                      </a:lnTo>
                      <a:lnTo>
                        <a:pt x="17" y="0"/>
                      </a:lnTo>
                      <a:lnTo>
                        <a:pt x="21" y="1"/>
                      </a:lnTo>
                      <a:lnTo>
                        <a:pt x="23" y="2"/>
                      </a:lnTo>
                      <a:lnTo>
                        <a:pt x="26" y="4"/>
                      </a:lnTo>
                      <a:lnTo>
                        <a:pt x="28" y="6"/>
                      </a:lnTo>
                      <a:lnTo>
                        <a:pt x="30" y="9"/>
                      </a:lnTo>
                      <a:lnTo>
                        <a:pt x="31" y="13"/>
                      </a:lnTo>
                      <a:lnTo>
                        <a:pt x="31" y="17"/>
                      </a:lnTo>
                      <a:lnTo>
                        <a:pt x="31" y="22"/>
                      </a:lnTo>
                      <a:lnTo>
                        <a:pt x="6" y="22"/>
                      </a:lnTo>
                      <a:close/>
                      <a:moveTo>
                        <a:pt x="26" y="16"/>
                      </a:moveTo>
                      <a:lnTo>
                        <a:pt x="26" y="14"/>
                      </a:lnTo>
                      <a:lnTo>
                        <a:pt x="24" y="12"/>
                      </a:lnTo>
                      <a:lnTo>
                        <a:pt x="23" y="9"/>
                      </a:lnTo>
                      <a:lnTo>
                        <a:pt x="23" y="8"/>
                      </a:lnTo>
                      <a:lnTo>
                        <a:pt x="22" y="7"/>
                      </a:lnTo>
                      <a:lnTo>
                        <a:pt x="21" y="6"/>
                      </a:lnTo>
                      <a:lnTo>
                        <a:pt x="19" y="6"/>
                      </a:lnTo>
                      <a:lnTo>
                        <a:pt x="16" y="5"/>
                      </a:lnTo>
                      <a:lnTo>
                        <a:pt x="14" y="5"/>
                      </a:lnTo>
                      <a:lnTo>
                        <a:pt x="13" y="6"/>
                      </a:lnTo>
                      <a:lnTo>
                        <a:pt x="11" y="7"/>
                      </a:lnTo>
                      <a:lnTo>
                        <a:pt x="9" y="8"/>
                      </a:lnTo>
                      <a:lnTo>
                        <a:pt x="8" y="9"/>
                      </a:lnTo>
                      <a:lnTo>
                        <a:pt x="7" y="12"/>
                      </a:lnTo>
                      <a:lnTo>
                        <a:pt x="6" y="14"/>
                      </a:lnTo>
                      <a:lnTo>
                        <a:pt x="6" y="16"/>
                      </a:lnTo>
                      <a:lnTo>
                        <a:pt x="26" y="16"/>
                      </a:lnTo>
                      <a:close/>
                    </a:path>
                  </a:pathLst>
                </a:custGeom>
                <a:solidFill>
                  <a:srgbClr val="000000"/>
                </a:solidFill>
                <a:ln w="9525">
                  <a:solidFill>
                    <a:srgbClr val="CC00CC"/>
                  </a:solidFill>
                  <a:round/>
                  <a:headEnd/>
                  <a:tailEnd/>
                </a:ln>
              </p:spPr>
              <p:txBody>
                <a:bodyPr/>
                <a:lstStyle/>
                <a:p>
                  <a:endParaRPr lang="en-US" dirty="0"/>
                </a:p>
              </p:txBody>
            </p:sp>
            <p:sp>
              <p:nvSpPr>
                <p:cNvPr id="18859" name="Freeform 158"/>
                <p:cNvSpPr>
                  <a:spLocks/>
                </p:cNvSpPr>
                <p:nvPr/>
              </p:nvSpPr>
              <p:spPr bwMode="auto">
                <a:xfrm>
                  <a:off x="1958" y="2998"/>
                  <a:ext cx="47" cy="36"/>
                </a:xfrm>
                <a:custGeom>
                  <a:avLst/>
                  <a:gdLst>
                    <a:gd name="T0" fmla="*/ 0 w 47"/>
                    <a:gd name="T1" fmla="*/ 0 h 36"/>
                    <a:gd name="T2" fmla="*/ 5 w 47"/>
                    <a:gd name="T3" fmla="*/ 0 h 36"/>
                    <a:gd name="T4" fmla="*/ 12 w 47"/>
                    <a:gd name="T5" fmla="*/ 28 h 36"/>
                    <a:gd name="T6" fmla="*/ 19 w 47"/>
                    <a:gd name="T7" fmla="*/ 0 h 36"/>
                    <a:gd name="T8" fmla="*/ 26 w 47"/>
                    <a:gd name="T9" fmla="*/ 0 h 36"/>
                    <a:gd name="T10" fmla="*/ 33 w 47"/>
                    <a:gd name="T11" fmla="*/ 28 h 36"/>
                    <a:gd name="T12" fmla="*/ 40 w 47"/>
                    <a:gd name="T13" fmla="*/ 0 h 36"/>
                    <a:gd name="T14" fmla="*/ 47 w 47"/>
                    <a:gd name="T15" fmla="*/ 0 h 36"/>
                    <a:gd name="T16" fmla="*/ 36 w 47"/>
                    <a:gd name="T17" fmla="*/ 36 h 36"/>
                    <a:gd name="T18" fmla="*/ 30 w 47"/>
                    <a:gd name="T19" fmla="*/ 36 h 36"/>
                    <a:gd name="T20" fmla="*/ 23 w 47"/>
                    <a:gd name="T21" fmla="*/ 9 h 36"/>
                    <a:gd name="T22" fmla="*/ 16 w 47"/>
                    <a:gd name="T23" fmla="*/ 36 h 36"/>
                    <a:gd name="T24" fmla="*/ 10 w 47"/>
                    <a:gd name="T25" fmla="*/ 36 h 36"/>
                    <a:gd name="T26" fmla="*/ 0 w 47"/>
                    <a:gd name="T27" fmla="*/ 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36"/>
                    <a:gd name="T44" fmla="*/ 47 w 47"/>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36">
                      <a:moveTo>
                        <a:pt x="0" y="0"/>
                      </a:moveTo>
                      <a:lnTo>
                        <a:pt x="5" y="0"/>
                      </a:lnTo>
                      <a:lnTo>
                        <a:pt x="12" y="28"/>
                      </a:lnTo>
                      <a:lnTo>
                        <a:pt x="19" y="0"/>
                      </a:lnTo>
                      <a:lnTo>
                        <a:pt x="26" y="0"/>
                      </a:lnTo>
                      <a:lnTo>
                        <a:pt x="33" y="28"/>
                      </a:lnTo>
                      <a:lnTo>
                        <a:pt x="40" y="0"/>
                      </a:lnTo>
                      <a:lnTo>
                        <a:pt x="47" y="0"/>
                      </a:lnTo>
                      <a:lnTo>
                        <a:pt x="36" y="36"/>
                      </a:lnTo>
                      <a:lnTo>
                        <a:pt x="30" y="36"/>
                      </a:lnTo>
                      <a:lnTo>
                        <a:pt x="23" y="9"/>
                      </a:lnTo>
                      <a:lnTo>
                        <a:pt x="16" y="36"/>
                      </a:lnTo>
                      <a:lnTo>
                        <a:pt x="10" y="36"/>
                      </a:lnTo>
                      <a:lnTo>
                        <a:pt x="0" y="0"/>
                      </a:lnTo>
                      <a:close/>
                    </a:path>
                  </a:pathLst>
                </a:custGeom>
                <a:solidFill>
                  <a:srgbClr val="000000"/>
                </a:solidFill>
                <a:ln w="9525">
                  <a:solidFill>
                    <a:srgbClr val="CC00CC"/>
                  </a:solidFill>
                  <a:round/>
                  <a:headEnd/>
                  <a:tailEnd/>
                </a:ln>
              </p:spPr>
              <p:txBody>
                <a:bodyPr/>
                <a:lstStyle/>
                <a:p>
                  <a:endParaRPr lang="en-US" dirty="0"/>
                </a:p>
              </p:txBody>
            </p:sp>
            <p:sp>
              <p:nvSpPr>
                <p:cNvPr id="18860" name="Freeform 159"/>
                <p:cNvSpPr>
                  <a:spLocks/>
                </p:cNvSpPr>
                <p:nvPr/>
              </p:nvSpPr>
              <p:spPr bwMode="auto">
                <a:xfrm>
                  <a:off x="2027" y="2984"/>
                  <a:ext cx="46" cy="50"/>
                </a:xfrm>
                <a:custGeom>
                  <a:avLst/>
                  <a:gdLst>
                    <a:gd name="T0" fmla="*/ 19 w 46"/>
                    <a:gd name="T1" fmla="*/ 50 h 50"/>
                    <a:gd name="T2" fmla="*/ 7 w 46"/>
                    <a:gd name="T3" fmla="*/ 10 h 50"/>
                    <a:gd name="T4" fmla="*/ 7 w 46"/>
                    <a:gd name="T5" fmla="*/ 50 h 50"/>
                    <a:gd name="T6" fmla="*/ 0 w 46"/>
                    <a:gd name="T7" fmla="*/ 50 h 50"/>
                    <a:gd name="T8" fmla="*/ 0 w 46"/>
                    <a:gd name="T9" fmla="*/ 0 h 50"/>
                    <a:gd name="T10" fmla="*/ 9 w 46"/>
                    <a:gd name="T11" fmla="*/ 0 h 50"/>
                    <a:gd name="T12" fmla="*/ 23 w 46"/>
                    <a:gd name="T13" fmla="*/ 43 h 50"/>
                    <a:gd name="T14" fmla="*/ 37 w 46"/>
                    <a:gd name="T15" fmla="*/ 0 h 50"/>
                    <a:gd name="T16" fmla="*/ 46 w 46"/>
                    <a:gd name="T17" fmla="*/ 0 h 50"/>
                    <a:gd name="T18" fmla="*/ 46 w 46"/>
                    <a:gd name="T19" fmla="*/ 50 h 50"/>
                    <a:gd name="T20" fmla="*/ 39 w 46"/>
                    <a:gd name="T21" fmla="*/ 50 h 50"/>
                    <a:gd name="T22" fmla="*/ 39 w 46"/>
                    <a:gd name="T23" fmla="*/ 10 h 50"/>
                    <a:gd name="T24" fmla="*/ 26 w 46"/>
                    <a:gd name="T25" fmla="*/ 50 h 50"/>
                    <a:gd name="T26" fmla="*/ 19 w 46"/>
                    <a:gd name="T27" fmla="*/ 5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50"/>
                    <a:gd name="T44" fmla="*/ 46 w 46"/>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50">
                      <a:moveTo>
                        <a:pt x="19" y="50"/>
                      </a:moveTo>
                      <a:lnTo>
                        <a:pt x="7" y="10"/>
                      </a:lnTo>
                      <a:lnTo>
                        <a:pt x="7" y="50"/>
                      </a:lnTo>
                      <a:lnTo>
                        <a:pt x="0" y="50"/>
                      </a:lnTo>
                      <a:lnTo>
                        <a:pt x="0" y="0"/>
                      </a:lnTo>
                      <a:lnTo>
                        <a:pt x="9" y="0"/>
                      </a:lnTo>
                      <a:lnTo>
                        <a:pt x="23" y="43"/>
                      </a:lnTo>
                      <a:lnTo>
                        <a:pt x="37" y="0"/>
                      </a:lnTo>
                      <a:lnTo>
                        <a:pt x="46" y="0"/>
                      </a:lnTo>
                      <a:lnTo>
                        <a:pt x="46" y="50"/>
                      </a:lnTo>
                      <a:lnTo>
                        <a:pt x="39" y="50"/>
                      </a:lnTo>
                      <a:lnTo>
                        <a:pt x="39" y="10"/>
                      </a:lnTo>
                      <a:lnTo>
                        <a:pt x="26" y="50"/>
                      </a:lnTo>
                      <a:lnTo>
                        <a:pt x="19" y="50"/>
                      </a:lnTo>
                      <a:close/>
                    </a:path>
                  </a:pathLst>
                </a:custGeom>
                <a:solidFill>
                  <a:srgbClr val="000000"/>
                </a:solidFill>
                <a:ln w="9525">
                  <a:solidFill>
                    <a:srgbClr val="CC00CC"/>
                  </a:solidFill>
                  <a:round/>
                  <a:headEnd/>
                  <a:tailEnd/>
                </a:ln>
              </p:spPr>
              <p:txBody>
                <a:bodyPr/>
                <a:lstStyle/>
                <a:p>
                  <a:endParaRPr lang="en-US" dirty="0"/>
                </a:p>
              </p:txBody>
            </p:sp>
            <p:sp>
              <p:nvSpPr>
                <p:cNvPr id="18861" name="Freeform 160"/>
                <p:cNvSpPr>
                  <a:spLocks noEditPoints="1"/>
                </p:cNvSpPr>
                <p:nvPr/>
              </p:nvSpPr>
              <p:spPr bwMode="auto">
                <a:xfrm>
                  <a:off x="2079" y="2997"/>
                  <a:ext cx="32" cy="38"/>
                </a:xfrm>
                <a:custGeom>
                  <a:avLst/>
                  <a:gdLst>
                    <a:gd name="T0" fmla="*/ 6 w 32"/>
                    <a:gd name="T1" fmla="*/ 23 h 38"/>
                    <a:gd name="T2" fmla="*/ 6 w 32"/>
                    <a:gd name="T3" fmla="*/ 27 h 38"/>
                    <a:gd name="T4" fmla="*/ 10 w 32"/>
                    <a:gd name="T5" fmla="*/ 30 h 38"/>
                    <a:gd name="T6" fmla="*/ 13 w 32"/>
                    <a:gd name="T7" fmla="*/ 33 h 38"/>
                    <a:gd name="T8" fmla="*/ 20 w 32"/>
                    <a:gd name="T9" fmla="*/ 32 h 38"/>
                    <a:gd name="T10" fmla="*/ 25 w 32"/>
                    <a:gd name="T11" fmla="*/ 28 h 38"/>
                    <a:gd name="T12" fmla="*/ 31 w 32"/>
                    <a:gd name="T13" fmla="*/ 27 h 38"/>
                    <a:gd name="T14" fmla="*/ 29 w 32"/>
                    <a:gd name="T15" fmla="*/ 30 h 38"/>
                    <a:gd name="T16" fmla="*/ 28 w 32"/>
                    <a:gd name="T17" fmla="*/ 33 h 38"/>
                    <a:gd name="T18" fmla="*/ 23 w 32"/>
                    <a:gd name="T19" fmla="*/ 37 h 38"/>
                    <a:gd name="T20" fmla="*/ 16 w 32"/>
                    <a:gd name="T21" fmla="*/ 38 h 38"/>
                    <a:gd name="T22" fmla="*/ 9 w 32"/>
                    <a:gd name="T23" fmla="*/ 37 h 38"/>
                    <a:gd name="T24" fmla="*/ 3 w 32"/>
                    <a:gd name="T25" fmla="*/ 32 h 38"/>
                    <a:gd name="T26" fmla="*/ 1 w 32"/>
                    <a:gd name="T27" fmla="*/ 27 h 38"/>
                    <a:gd name="T28" fmla="*/ 0 w 32"/>
                    <a:gd name="T29" fmla="*/ 20 h 38"/>
                    <a:gd name="T30" fmla="*/ 1 w 32"/>
                    <a:gd name="T31" fmla="*/ 12 h 38"/>
                    <a:gd name="T32" fmla="*/ 4 w 32"/>
                    <a:gd name="T33" fmla="*/ 6 h 38"/>
                    <a:gd name="T34" fmla="*/ 11 w 32"/>
                    <a:gd name="T35" fmla="*/ 1 h 38"/>
                    <a:gd name="T36" fmla="*/ 17 w 32"/>
                    <a:gd name="T37" fmla="*/ 0 h 38"/>
                    <a:gd name="T38" fmla="*/ 24 w 32"/>
                    <a:gd name="T39" fmla="*/ 2 h 38"/>
                    <a:gd name="T40" fmla="*/ 27 w 32"/>
                    <a:gd name="T41" fmla="*/ 6 h 38"/>
                    <a:gd name="T42" fmla="*/ 32 w 32"/>
                    <a:gd name="T43" fmla="*/ 13 h 38"/>
                    <a:gd name="T44" fmla="*/ 32 w 32"/>
                    <a:gd name="T45" fmla="*/ 22 h 38"/>
                    <a:gd name="T46" fmla="*/ 26 w 32"/>
                    <a:gd name="T47" fmla="*/ 16 h 38"/>
                    <a:gd name="T48" fmla="*/ 25 w 32"/>
                    <a:gd name="T49" fmla="*/ 12 h 38"/>
                    <a:gd name="T50" fmla="*/ 23 w 32"/>
                    <a:gd name="T51" fmla="*/ 8 h 38"/>
                    <a:gd name="T52" fmla="*/ 21 w 32"/>
                    <a:gd name="T53" fmla="*/ 6 h 38"/>
                    <a:gd name="T54" fmla="*/ 17 w 32"/>
                    <a:gd name="T55" fmla="*/ 5 h 38"/>
                    <a:gd name="T56" fmla="*/ 13 w 32"/>
                    <a:gd name="T57" fmla="*/ 6 h 38"/>
                    <a:gd name="T58" fmla="*/ 9 w 32"/>
                    <a:gd name="T59" fmla="*/ 8 h 38"/>
                    <a:gd name="T60" fmla="*/ 8 w 32"/>
                    <a:gd name="T61" fmla="*/ 12 h 38"/>
                    <a:gd name="T62" fmla="*/ 6 w 32"/>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38"/>
                    <a:gd name="T98" fmla="*/ 32 w 32"/>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38">
                      <a:moveTo>
                        <a:pt x="6" y="22"/>
                      </a:moveTo>
                      <a:lnTo>
                        <a:pt x="6" y="23"/>
                      </a:lnTo>
                      <a:lnTo>
                        <a:pt x="6" y="25"/>
                      </a:lnTo>
                      <a:lnTo>
                        <a:pt x="6" y="27"/>
                      </a:lnTo>
                      <a:lnTo>
                        <a:pt x="8" y="29"/>
                      </a:lnTo>
                      <a:lnTo>
                        <a:pt x="10" y="30"/>
                      </a:lnTo>
                      <a:lnTo>
                        <a:pt x="11" y="32"/>
                      </a:lnTo>
                      <a:lnTo>
                        <a:pt x="13" y="33"/>
                      </a:lnTo>
                      <a:lnTo>
                        <a:pt x="16" y="33"/>
                      </a:lnTo>
                      <a:lnTo>
                        <a:pt x="20" y="32"/>
                      </a:lnTo>
                      <a:lnTo>
                        <a:pt x="23" y="30"/>
                      </a:lnTo>
                      <a:lnTo>
                        <a:pt x="25" y="28"/>
                      </a:lnTo>
                      <a:lnTo>
                        <a:pt x="25" y="27"/>
                      </a:lnTo>
                      <a:lnTo>
                        <a:pt x="31" y="27"/>
                      </a:lnTo>
                      <a:lnTo>
                        <a:pt x="31" y="28"/>
                      </a:lnTo>
                      <a:lnTo>
                        <a:pt x="29" y="30"/>
                      </a:lnTo>
                      <a:lnTo>
                        <a:pt x="29" y="31"/>
                      </a:lnTo>
                      <a:lnTo>
                        <a:pt x="28" y="33"/>
                      </a:lnTo>
                      <a:lnTo>
                        <a:pt x="26" y="36"/>
                      </a:lnTo>
                      <a:lnTo>
                        <a:pt x="23" y="37"/>
                      </a:lnTo>
                      <a:lnTo>
                        <a:pt x="19" y="38"/>
                      </a:lnTo>
                      <a:lnTo>
                        <a:pt x="16" y="38"/>
                      </a:lnTo>
                      <a:lnTo>
                        <a:pt x="12" y="38"/>
                      </a:lnTo>
                      <a:lnTo>
                        <a:pt x="9" y="37"/>
                      </a:lnTo>
                      <a:lnTo>
                        <a:pt x="5" y="35"/>
                      </a:lnTo>
                      <a:lnTo>
                        <a:pt x="3" y="32"/>
                      </a:lnTo>
                      <a:lnTo>
                        <a:pt x="2" y="30"/>
                      </a:lnTo>
                      <a:lnTo>
                        <a:pt x="1" y="27"/>
                      </a:lnTo>
                      <a:lnTo>
                        <a:pt x="0" y="23"/>
                      </a:lnTo>
                      <a:lnTo>
                        <a:pt x="0" y="20"/>
                      </a:lnTo>
                      <a:lnTo>
                        <a:pt x="0" y="15"/>
                      </a:lnTo>
                      <a:lnTo>
                        <a:pt x="1" y="12"/>
                      </a:lnTo>
                      <a:lnTo>
                        <a:pt x="3" y="8"/>
                      </a:lnTo>
                      <a:lnTo>
                        <a:pt x="4" y="6"/>
                      </a:lnTo>
                      <a:lnTo>
                        <a:pt x="8" y="4"/>
                      </a:lnTo>
                      <a:lnTo>
                        <a:pt x="11" y="1"/>
                      </a:lnTo>
                      <a:lnTo>
                        <a:pt x="13" y="0"/>
                      </a:lnTo>
                      <a:lnTo>
                        <a:pt x="17" y="0"/>
                      </a:lnTo>
                      <a:lnTo>
                        <a:pt x="20" y="1"/>
                      </a:lnTo>
                      <a:lnTo>
                        <a:pt x="24" y="2"/>
                      </a:lnTo>
                      <a:lnTo>
                        <a:pt x="26" y="4"/>
                      </a:lnTo>
                      <a:lnTo>
                        <a:pt x="27" y="6"/>
                      </a:lnTo>
                      <a:lnTo>
                        <a:pt x="29" y="9"/>
                      </a:lnTo>
                      <a:lnTo>
                        <a:pt x="32" y="13"/>
                      </a:lnTo>
                      <a:lnTo>
                        <a:pt x="32" y="17"/>
                      </a:lnTo>
                      <a:lnTo>
                        <a:pt x="32" y="22"/>
                      </a:lnTo>
                      <a:lnTo>
                        <a:pt x="6" y="22"/>
                      </a:lnTo>
                      <a:close/>
                      <a:moveTo>
                        <a:pt x="26" y="16"/>
                      </a:moveTo>
                      <a:lnTo>
                        <a:pt x="26" y="14"/>
                      </a:lnTo>
                      <a:lnTo>
                        <a:pt x="25" y="12"/>
                      </a:lnTo>
                      <a:lnTo>
                        <a:pt x="24" y="9"/>
                      </a:lnTo>
                      <a:lnTo>
                        <a:pt x="23" y="8"/>
                      </a:lnTo>
                      <a:lnTo>
                        <a:pt x="23" y="7"/>
                      </a:lnTo>
                      <a:lnTo>
                        <a:pt x="21" y="6"/>
                      </a:lnTo>
                      <a:lnTo>
                        <a:pt x="19" y="6"/>
                      </a:lnTo>
                      <a:lnTo>
                        <a:pt x="17" y="5"/>
                      </a:lnTo>
                      <a:lnTo>
                        <a:pt x="14" y="5"/>
                      </a:lnTo>
                      <a:lnTo>
                        <a:pt x="13" y="6"/>
                      </a:lnTo>
                      <a:lnTo>
                        <a:pt x="11" y="7"/>
                      </a:lnTo>
                      <a:lnTo>
                        <a:pt x="9" y="8"/>
                      </a:lnTo>
                      <a:lnTo>
                        <a:pt x="9" y="9"/>
                      </a:lnTo>
                      <a:lnTo>
                        <a:pt x="8" y="12"/>
                      </a:lnTo>
                      <a:lnTo>
                        <a:pt x="6" y="14"/>
                      </a:lnTo>
                      <a:lnTo>
                        <a:pt x="6" y="16"/>
                      </a:lnTo>
                      <a:lnTo>
                        <a:pt x="26" y="16"/>
                      </a:lnTo>
                      <a:close/>
                    </a:path>
                  </a:pathLst>
                </a:custGeom>
                <a:solidFill>
                  <a:srgbClr val="000000"/>
                </a:solidFill>
                <a:ln w="9525">
                  <a:solidFill>
                    <a:srgbClr val="CC00CC"/>
                  </a:solidFill>
                  <a:round/>
                  <a:headEnd/>
                  <a:tailEnd/>
                </a:ln>
              </p:spPr>
              <p:txBody>
                <a:bodyPr/>
                <a:lstStyle/>
                <a:p>
                  <a:endParaRPr lang="en-US" dirty="0"/>
                </a:p>
              </p:txBody>
            </p:sp>
            <p:sp>
              <p:nvSpPr>
                <p:cNvPr id="18862" name="Freeform 161"/>
                <p:cNvSpPr>
                  <a:spLocks/>
                </p:cNvSpPr>
                <p:nvPr/>
              </p:nvSpPr>
              <p:spPr bwMode="auto">
                <a:xfrm>
                  <a:off x="2113" y="2998"/>
                  <a:ext cx="31" cy="36"/>
                </a:xfrm>
                <a:custGeom>
                  <a:avLst/>
                  <a:gdLst>
                    <a:gd name="T0" fmla="*/ 7 w 31"/>
                    <a:gd name="T1" fmla="*/ 36 h 36"/>
                    <a:gd name="T2" fmla="*/ 0 w 31"/>
                    <a:gd name="T3" fmla="*/ 36 h 36"/>
                    <a:gd name="T4" fmla="*/ 13 w 31"/>
                    <a:gd name="T5" fmla="*/ 18 h 36"/>
                    <a:gd name="T6" fmla="*/ 1 w 31"/>
                    <a:gd name="T7" fmla="*/ 0 h 36"/>
                    <a:gd name="T8" fmla="*/ 7 w 31"/>
                    <a:gd name="T9" fmla="*/ 0 h 36"/>
                    <a:gd name="T10" fmla="*/ 16 w 31"/>
                    <a:gd name="T11" fmla="*/ 13 h 36"/>
                    <a:gd name="T12" fmla="*/ 24 w 31"/>
                    <a:gd name="T13" fmla="*/ 0 h 36"/>
                    <a:gd name="T14" fmla="*/ 31 w 31"/>
                    <a:gd name="T15" fmla="*/ 0 h 36"/>
                    <a:gd name="T16" fmla="*/ 18 w 31"/>
                    <a:gd name="T17" fmla="*/ 18 h 36"/>
                    <a:gd name="T18" fmla="*/ 31 w 31"/>
                    <a:gd name="T19" fmla="*/ 36 h 36"/>
                    <a:gd name="T20" fmla="*/ 24 w 31"/>
                    <a:gd name="T21" fmla="*/ 36 h 36"/>
                    <a:gd name="T22" fmla="*/ 16 w 31"/>
                    <a:gd name="T23" fmla="*/ 22 h 36"/>
                    <a:gd name="T24" fmla="*/ 7 w 31"/>
                    <a:gd name="T25" fmla="*/ 36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36"/>
                    <a:gd name="T41" fmla="*/ 31 w 31"/>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36">
                      <a:moveTo>
                        <a:pt x="7" y="36"/>
                      </a:moveTo>
                      <a:lnTo>
                        <a:pt x="0" y="36"/>
                      </a:lnTo>
                      <a:lnTo>
                        <a:pt x="13" y="18"/>
                      </a:lnTo>
                      <a:lnTo>
                        <a:pt x="1" y="0"/>
                      </a:lnTo>
                      <a:lnTo>
                        <a:pt x="7" y="0"/>
                      </a:lnTo>
                      <a:lnTo>
                        <a:pt x="16" y="13"/>
                      </a:lnTo>
                      <a:lnTo>
                        <a:pt x="24" y="0"/>
                      </a:lnTo>
                      <a:lnTo>
                        <a:pt x="31" y="0"/>
                      </a:lnTo>
                      <a:lnTo>
                        <a:pt x="18" y="18"/>
                      </a:lnTo>
                      <a:lnTo>
                        <a:pt x="31" y="36"/>
                      </a:lnTo>
                      <a:lnTo>
                        <a:pt x="24" y="36"/>
                      </a:lnTo>
                      <a:lnTo>
                        <a:pt x="16" y="22"/>
                      </a:lnTo>
                      <a:lnTo>
                        <a:pt x="7" y="36"/>
                      </a:lnTo>
                      <a:close/>
                    </a:path>
                  </a:pathLst>
                </a:custGeom>
                <a:solidFill>
                  <a:srgbClr val="000000"/>
                </a:solidFill>
                <a:ln w="9525">
                  <a:solidFill>
                    <a:srgbClr val="CC00CC"/>
                  </a:solidFill>
                  <a:round/>
                  <a:headEnd/>
                  <a:tailEnd/>
                </a:ln>
              </p:spPr>
              <p:txBody>
                <a:bodyPr/>
                <a:lstStyle/>
                <a:p>
                  <a:endParaRPr lang="en-US" dirty="0"/>
                </a:p>
              </p:txBody>
            </p:sp>
            <p:sp>
              <p:nvSpPr>
                <p:cNvPr id="18863" name="Freeform 162"/>
                <p:cNvSpPr>
                  <a:spLocks noEditPoints="1"/>
                </p:cNvSpPr>
                <p:nvPr/>
              </p:nvSpPr>
              <p:spPr bwMode="auto">
                <a:xfrm>
                  <a:off x="2149" y="2984"/>
                  <a:ext cx="6" cy="50"/>
                </a:xfrm>
                <a:custGeom>
                  <a:avLst/>
                  <a:gdLst>
                    <a:gd name="T0" fmla="*/ 6 w 6"/>
                    <a:gd name="T1" fmla="*/ 50 h 50"/>
                    <a:gd name="T2" fmla="*/ 0 w 6"/>
                    <a:gd name="T3" fmla="*/ 50 h 50"/>
                    <a:gd name="T4" fmla="*/ 0 w 6"/>
                    <a:gd name="T5" fmla="*/ 14 h 50"/>
                    <a:gd name="T6" fmla="*/ 6 w 6"/>
                    <a:gd name="T7" fmla="*/ 14 h 50"/>
                    <a:gd name="T8" fmla="*/ 6 w 6"/>
                    <a:gd name="T9" fmla="*/ 50 h 50"/>
                    <a:gd name="T10" fmla="*/ 6 w 6"/>
                    <a:gd name="T11" fmla="*/ 7 h 50"/>
                    <a:gd name="T12" fmla="*/ 0 w 6"/>
                    <a:gd name="T13" fmla="*/ 7 h 50"/>
                    <a:gd name="T14" fmla="*/ 0 w 6"/>
                    <a:gd name="T15" fmla="*/ 0 h 50"/>
                    <a:gd name="T16" fmla="*/ 6 w 6"/>
                    <a:gd name="T17" fmla="*/ 0 h 50"/>
                    <a:gd name="T18" fmla="*/ 6 w 6"/>
                    <a:gd name="T19" fmla="*/ 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0"/>
                    <a:gd name="T32" fmla="*/ 6 w 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0">
                      <a:moveTo>
                        <a:pt x="6" y="50"/>
                      </a:moveTo>
                      <a:lnTo>
                        <a:pt x="0" y="50"/>
                      </a:lnTo>
                      <a:lnTo>
                        <a:pt x="0" y="14"/>
                      </a:lnTo>
                      <a:lnTo>
                        <a:pt x="6" y="14"/>
                      </a:lnTo>
                      <a:lnTo>
                        <a:pt x="6" y="50"/>
                      </a:lnTo>
                      <a:close/>
                      <a:moveTo>
                        <a:pt x="6" y="7"/>
                      </a:moveTo>
                      <a:lnTo>
                        <a:pt x="0" y="7"/>
                      </a:lnTo>
                      <a:lnTo>
                        <a:pt x="0" y="0"/>
                      </a:lnTo>
                      <a:lnTo>
                        <a:pt x="6" y="0"/>
                      </a:lnTo>
                      <a:lnTo>
                        <a:pt x="6" y="7"/>
                      </a:lnTo>
                      <a:close/>
                    </a:path>
                  </a:pathLst>
                </a:custGeom>
                <a:solidFill>
                  <a:srgbClr val="000000"/>
                </a:solidFill>
                <a:ln w="9525">
                  <a:solidFill>
                    <a:srgbClr val="CC00CC"/>
                  </a:solidFill>
                  <a:round/>
                  <a:headEnd/>
                  <a:tailEnd/>
                </a:ln>
              </p:spPr>
              <p:txBody>
                <a:bodyPr/>
                <a:lstStyle/>
                <a:p>
                  <a:endParaRPr lang="en-US" dirty="0"/>
                </a:p>
              </p:txBody>
            </p:sp>
            <p:sp>
              <p:nvSpPr>
                <p:cNvPr id="18864" name="Freeform 163"/>
                <p:cNvSpPr>
                  <a:spLocks/>
                </p:cNvSpPr>
                <p:nvPr/>
              </p:nvSpPr>
              <p:spPr bwMode="auto">
                <a:xfrm>
                  <a:off x="2160" y="2997"/>
                  <a:ext cx="30" cy="38"/>
                </a:xfrm>
                <a:custGeom>
                  <a:avLst/>
                  <a:gdLst>
                    <a:gd name="T0" fmla="*/ 30 w 30"/>
                    <a:gd name="T1" fmla="*/ 27 h 38"/>
                    <a:gd name="T2" fmla="*/ 29 w 30"/>
                    <a:gd name="T3" fmla="*/ 30 h 38"/>
                    <a:gd name="T4" fmla="*/ 26 w 30"/>
                    <a:gd name="T5" fmla="*/ 35 h 38"/>
                    <a:gd name="T6" fmla="*/ 19 w 30"/>
                    <a:gd name="T7" fmla="*/ 38 h 38"/>
                    <a:gd name="T8" fmla="*/ 11 w 30"/>
                    <a:gd name="T9" fmla="*/ 38 h 38"/>
                    <a:gd name="T10" fmla="*/ 5 w 30"/>
                    <a:gd name="T11" fmla="*/ 35 h 38"/>
                    <a:gd name="T12" fmla="*/ 1 w 30"/>
                    <a:gd name="T13" fmla="*/ 29 h 38"/>
                    <a:gd name="T14" fmla="*/ 0 w 30"/>
                    <a:gd name="T15" fmla="*/ 22 h 38"/>
                    <a:gd name="T16" fmla="*/ 0 w 30"/>
                    <a:gd name="T17" fmla="*/ 15 h 38"/>
                    <a:gd name="T18" fmla="*/ 3 w 30"/>
                    <a:gd name="T19" fmla="*/ 8 h 38"/>
                    <a:gd name="T20" fmla="*/ 7 w 30"/>
                    <a:gd name="T21" fmla="*/ 4 h 38"/>
                    <a:gd name="T22" fmla="*/ 13 w 30"/>
                    <a:gd name="T23" fmla="*/ 1 h 38"/>
                    <a:gd name="T24" fmla="*/ 19 w 30"/>
                    <a:gd name="T25" fmla="*/ 0 h 38"/>
                    <a:gd name="T26" fmla="*/ 23 w 30"/>
                    <a:gd name="T27" fmla="*/ 2 h 38"/>
                    <a:gd name="T28" fmla="*/ 27 w 30"/>
                    <a:gd name="T29" fmla="*/ 6 h 38"/>
                    <a:gd name="T30" fmla="*/ 30 w 30"/>
                    <a:gd name="T31" fmla="*/ 10 h 38"/>
                    <a:gd name="T32" fmla="*/ 24 w 30"/>
                    <a:gd name="T33" fmla="*/ 14 h 38"/>
                    <a:gd name="T34" fmla="*/ 23 w 30"/>
                    <a:gd name="T35" fmla="*/ 9 h 38"/>
                    <a:gd name="T36" fmla="*/ 21 w 30"/>
                    <a:gd name="T37" fmla="*/ 7 h 38"/>
                    <a:gd name="T38" fmla="*/ 19 w 30"/>
                    <a:gd name="T39" fmla="*/ 6 h 38"/>
                    <a:gd name="T40" fmla="*/ 16 w 30"/>
                    <a:gd name="T41" fmla="*/ 6 h 38"/>
                    <a:gd name="T42" fmla="*/ 13 w 30"/>
                    <a:gd name="T43" fmla="*/ 7 h 38"/>
                    <a:gd name="T44" fmla="*/ 9 w 30"/>
                    <a:gd name="T45" fmla="*/ 9 h 38"/>
                    <a:gd name="T46" fmla="*/ 7 w 30"/>
                    <a:gd name="T47" fmla="*/ 14 h 38"/>
                    <a:gd name="T48" fmla="*/ 6 w 30"/>
                    <a:gd name="T49" fmla="*/ 19 h 38"/>
                    <a:gd name="T50" fmla="*/ 6 w 30"/>
                    <a:gd name="T51" fmla="*/ 23 h 38"/>
                    <a:gd name="T52" fmla="*/ 7 w 30"/>
                    <a:gd name="T53" fmla="*/ 28 h 38"/>
                    <a:gd name="T54" fmla="*/ 12 w 30"/>
                    <a:gd name="T55" fmla="*/ 32 h 38"/>
                    <a:gd name="T56" fmla="*/ 16 w 30"/>
                    <a:gd name="T57" fmla="*/ 33 h 38"/>
                    <a:gd name="T58" fmla="*/ 21 w 30"/>
                    <a:gd name="T59" fmla="*/ 31 h 38"/>
                    <a:gd name="T60" fmla="*/ 23 w 30"/>
                    <a:gd name="T61" fmla="*/ 29 h 38"/>
                    <a:gd name="T62" fmla="*/ 24 w 30"/>
                    <a:gd name="T63" fmla="*/ 27 h 38"/>
                    <a:gd name="T64" fmla="*/ 24 w 30"/>
                    <a:gd name="T65" fmla="*/ 24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38"/>
                    <a:gd name="T101" fmla="*/ 30 w 30"/>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38">
                      <a:moveTo>
                        <a:pt x="30" y="24"/>
                      </a:moveTo>
                      <a:lnTo>
                        <a:pt x="30" y="27"/>
                      </a:lnTo>
                      <a:lnTo>
                        <a:pt x="29" y="29"/>
                      </a:lnTo>
                      <a:lnTo>
                        <a:pt x="29" y="30"/>
                      </a:lnTo>
                      <a:lnTo>
                        <a:pt x="28" y="32"/>
                      </a:lnTo>
                      <a:lnTo>
                        <a:pt x="26" y="35"/>
                      </a:lnTo>
                      <a:lnTo>
                        <a:pt x="22" y="37"/>
                      </a:lnTo>
                      <a:lnTo>
                        <a:pt x="19" y="38"/>
                      </a:lnTo>
                      <a:lnTo>
                        <a:pt x="15" y="38"/>
                      </a:lnTo>
                      <a:lnTo>
                        <a:pt x="11" y="38"/>
                      </a:lnTo>
                      <a:lnTo>
                        <a:pt x="7" y="36"/>
                      </a:lnTo>
                      <a:lnTo>
                        <a:pt x="5" y="35"/>
                      </a:lnTo>
                      <a:lnTo>
                        <a:pt x="3" y="31"/>
                      </a:lnTo>
                      <a:lnTo>
                        <a:pt x="1" y="29"/>
                      </a:lnTo>
                      <a:lnTo>
                        <a:pt x="1" y="25"/>
                      </a:lnTo>
                      <a:lnTo>
                        <a:pt x="0" y="22"/>
                      </a:lnTo>
                      <a:lnTo>
                        <a:pt x="0" y="19"/>
                      </a:lnTo>
                      <a:lnTo>
                        <a:pt x="0" y="15"/>
                      </a:lnTo>
                      <a:lnTo>
                        <a:pt x="1" y="12"/>
                      </a:lnTo>
                      <a:lnTo>
                        <a:pt x="3" y="8"/>
                      </a:lnTo>
                      <a:lnTo>
                        <a:pt x="5" y="6"/>
                      </a:lnTo>
                      <a:lnTo>
                        <a:pt x="7" y="4"/>
                      </a:lnTo>
                      <a:lnTo>
                        <a:pt x="11" y="2"/>
                      </a:lnTo>
                      <a:lnTo>
                        <a:pt x="13" y="1"/>
                      </a:lnTo>
                      <a:lnTo>
                        <a:pt x="15" y="0"/>
                      </a:lnTo>
                      <a:lnTo>
                        <a:pt x="19" y="0"/>
                      </a:lnTo>
                      <a:lnTo>
                        <a:pt x="21" y="1"/>
                      </a:lnTo>
                      <a:lnTo>
                        <a:pt x="23" y="2"/>
                      </a:lnTo>
                      <a:lnTo>
                        <a:pt x="26" y="4"/>
                      </a:lnTo>
                      <a:lnTo>
                        <a:pt x="27" y="6"/>
                      </a:lnTo>
                      <a:lnTo>
                        <a:pt x="29" y="8"/>
                      </a:lnTo>
                      <a:lnTo>
                        <a:pt x="30" y="10"/>
                      </a:lnTo>
                      <a:lnTo>
                        <a:pt x="30" y="14"/>
                      </a:lnTo>
                      <a:lnTo>
                        <a:pt x="24" y="14"/>
                      </a:lnTo>
                      <a:lnTo>
                        <a:pt x="23" y="12"/>
                      </a:lnTo>
                      <a:lnTo>
                        <a:pt x="23" y="9"/>
                      </a:lnTo>
                      <a:lnTo>
                        <a:pt x="22" y="8"/>
                      </a:lnTo>
                      <a:lnTo>
                        <a:pt x="21" y="7"/>
                      </a:lnTo>
                      <a:lnTo>
                        <a:pt x="20" y="6"/>
                      </a:lnTo>
                      <a:lnTo>
                        <a:pt x="19" y="6"/>
                      </a:lnTo>
                      <a:lnTo>
                        <a:pt x="18" y="6"/>
                      </a:lnTo>
                      <a:lnTo>
                        <a:pt x="16" y="6"/>
                      </a:lnTo>
                      <a:lnTo>
                        <a:pt x="15" y="6"/>
                      </a:lnTo>
                      <a:lnTo>
                        <a:pt x="13" y="7"/>
                      </a:lnTo>
                      <a:lnTo>
                        <a:pt x="12" y="8"/>
                      </a:lnTo>
                      <a:lnTo>
                        <a:pt x="9" y="9"/>
                      </a:lnTo>
                      <a:lnTo>
                        <a:pt x="8" y="12"/>
                      </a:lnTo>
                      <a:lnTo>
                        <a:pt x="7" y="14"/>
                      </a:lnTo>
                      <a:lnTo>
                        <a:pt x="6" y="16"/>
                      </a:lnTo>
                      <a:lnTo>
                        <a:pt x="6" y="19"/>
                      </a:lnTo>
                      <a:lnTo>
                        <a:pt x="6" y="21"/>
                      </a:lnTo>
                      <a:lnTo>
                        <a:pt x="6" y="23"/>
                      </a:lnTo>
                      <a:lnTo>
                        <a:pt x="6" y="25"/>
                      </a:lnTo>
                      <a:lnTo>
                        <a:pt x="7" y="28"/>
                      </a:lnTo>
                      <a:lnTo>
                        <a:pt x="9" y="30"/>
                      </a:lnTo>
                      <a:lnTo>
                        <a:pt x="12" y="32"/>
                      </a:lnTo>
                      <a:lnTo>
                        <a:pt x="14" y="33"/>
                      </a:lnTo>
                      <a:lnTo>
                        <a:pt x="16" y="33"/>
                      </a:lnTo>
                      <a:lnTo>
                        <a:pt x="19" y="32"/>
                      </a:lnTo>
                      <a:lnTo>
                        <a:pt x="21" y="31"/>
                      </a:lnTo>
                      <a:lnTo>
                        <a:pt x="22" y="30"/>
                      </a:lnTo>
                      <a:lnTo>
                        <a:pt x="23" y="29"/>
                      </a:lnTo>
                      <a:lnTo>
                        <a:pt x="23" y="28"/>
                      </a:lnTo>
                      <a:lnTo>
                        <a:pt x="24" y="27"/>
                      </a:lnTo>
                      <a:lnTo>
                        <a:pt x="24" y="25"/>
                      </a:lnTo>
                      <a:lnTo>
                        <a:pt x="24" y="24"/>
                      </a:lnTo>
                      <a:lnTo>
                        <a:pt x="30" y="24"/>
                      </a:lnTo>
                      <a:close/>
                    </a:path>
                  </a:pathLst>
                </a:custGeom>
                <a:solidFill>
                  <a:srgbClr val="000000"/>
                </a:solidFill>
                <a:ln w="9525">
                  <a:solidFill>
                    <a:srgbClr val="CC00CC"/>
                  </a:solidFill>
                  <a:round/>
                  <a:headEnd/>
                  <a:tailEnd/>
                </a:ln>
              </p:spPr>
              <p:txBody>
                <a:bodyPr/>
                <a:lstStyle/>
                <a:p>
                  <a:endParaRPr lang="en-US" dirty="0"/>
                </a:p>
              </p:txBody>
            </p:sp>
            <p:sp>
              <p:nvSpPr>
                <p:cNvPr id="18865" name="Freeform 164"/>
                <p:cNvSpPr>
                  <a:spLocks noEditPoints="1"/>
                </p:cNvSpPr>
                <p:nvPr/>
              </p:nvSpPr>
              <p:spPr bwMode="auto">
                <a:xfrm>
                  <a:off x="2193" y="2997"/>
                  <a:ext cx="32" cy="38"/>
                </a:xfrm>
                <a:custGeom>
                  <a:avLst/>
                  <a:gdLst>
                    <a:gd name="T0" fmla="*/ 16 w 32"/>
                    <a:gd name="T1" fmla="*/ 38 h 38"/>
                    <a:gd name="T2" fmla="*/ 10 w 32"/>
                    <a:gd name="T3" fmla="*/ 37 h 38"/>
                    <a:gd name="T4" fmla="*/ 5 w 32"/>
                    <a:gd name="T5" fmla="*/ 35 h 38"/>
                    <a:gd name="T6" fmla="*/ 1 w 32"/>
                    <a:gd name="T7" fmla="*/ 29 h 38"/>
                    <a:gd name="T8" fmla="*/ 0 w 32"/>
                    <a:gd name="T9" fmla="*/ 20 h 38"/>
                    <a:gd name="T10" fmla="*/ 1 w 32"/>
                    <a:gd name="T11" fmla="*/ 9 h 38"/>
                    <a:gd name="T12" fmla="*/ 5 w 32"/>
                    <a:gd name="T13" fmla="*/ 4 h 38"/>
                    <a:gd name="T14" fmla="*/ 10 w 32"/>
                    <a:gd name="T15" fmla="*/ 1 h 38"/>
                    <a:gd name="T16" fmla="*/ 16 w 32"/>
                    <a:gd name="T17" fmla="*/ 0 h 38"/>
                    <a:gd name="T18" fmla="*/ 21 w 32"/>
                    <a:gd name="T19" fmla="*/ 1 h 38"/>
                    <a:gd name="T20" fmla="*/ 26 w 32"/>
                    <a:gd name="T21" fmla="*/ 4 h 38"/>
                    <a:gd name="T22" fmla="*/ 31 w 32"/>
                    <a:gd name="T23" fmla="*/ 9 h 38"/>
                    <a:gd name="T24" fmla="*/ 32 w 32"/>
                    <a:gd name="T25" fmla="*/ 20 h 38"/>
                    <a:gd name="T26" fmla="*/ 31 w 32"/>
                    <a:gd name="T27" fmla="*/ 29 h 38"/>
                    <a:gd name="T28" fmla="*/ 26 w 32"/>
                    <a:gd name="T29" fmla="*/ 35 h 38"/>
                    <a:gd name="T30" fmla="*/ 21 w 32"/>
                    <a:gd name="T31" fmla="*/ 37 h 38"/>
                    <a:gd name="T32" fmla="*/ 16 w 32"/>
                    <a:gd name="T33" fmla="*/ 38 h 38"/>
                    <a:gd name="T34" fmla="*/ 16 w 32"/>
                    <a:gd name="T35" fmla="*/ 6 h 38"/>
                    <a:gd name="T36" fmla="*/ 11 w 32"/>
                    <a:gd name="T37" fmla="*/ 7 h 38"/>
                    <a:gd name="T38" fmla="*/ 8 w 32"/>
                    <a:gd name="T39" fmla="*/ 10 h 38"/>
                    <a:gd name="T40" fmla="*/ 6 w 32"/>
                    <a:gd name="T41" fmla="*/ 15 h 38"/>
                    <a:gd name="T42" fmla="*/ 5 w 32"/>
                    <a:gd name="T43" fmla="*/ 20 h 38"/>
                    <a:gd name="T44" fmla="*/ 6 w 32"/>
                    <a:gd name="T45" fmla="*/ 24 h 38"/>
                    <a:gd name="T46" fmla="*/ 8 w 32"/>
                    <a:gd name="T47" fmla="*/ 28 h 38"/>
                    <a:gd name="T48" fmla="*/ 11 w 32"/>
                    <a:gd name="T49" fmla="*/ 31 h 38"/>
                    <a:gd name="T50" fmla="*/ 16 w 32"/>
                    <a:gd name="T51" fmla="*/ 32 h 38"/>
                    <a:gd name="T52" fmla="*/ 20 w 32"/>
                    <a:gd name="T53" fmla="*/ 31 h 38"/>
                    <a:gd name="T54" fmla="*/ 24 w 32"/>
                    <a:gd name="T55" fmla="*/ 28 h 38"/>
                    <a:gd name="T56" fmla="*/ 25 w 32"/>
                    <a:gd name="T57" fmla="*/ 24 h 38"/>
                    <a:gd name="T58" fmla="*/ 26 w 32"/>
                    <a:gd name="T59" fmla="*/ 20 h 38"/>
                    <a:gd name="T60" fmla="*/ 25 w 32"/>
                    <a:gd name="T61" fmla="*/ 15 h 38"/>
                    <a:gd name="T62" fmla="*/ 24 w 32"/>
                    <a:gd name="T63" fmla="*/ 10 h 38"/>
                    <a:gd name="T64" fmla="*/ 20 w 32"/>
                    <a:gd name="T65" fmla="*/ 7 h 38"/>
                    <a:gd name="T66" fmla="*/ 16 w 32"/>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
                    <a:gd name="T103" fmla="*/ 0 h 38"/>
                    <a:gd name="T104" fmla="*/ 32 w 32"/>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 h="38">
                      <a:moveTo>
                        <a:pt x="16" y="38"/>
                      </a:moveTo>
                      <a:lnTo>
                        <a:pt x="10" y="37"/>
                      </a:lnTo>
                      <a:lnTo>
                        <a:pt x="5" y="35"/>
                      </a:lnTo>
                      <a:lnTo>
                        <a:pt x="1" y="29"/>
                      </a:lnTo>
                      <a:lnTo>
                        <a:pt x="0" y="20"/>
                      </a:lnTo>
                      <a:lnTo>
                        <a:pt x="1" y="9"/>
                      </a:lnTo>
                      <a:lnTo>
                        <a:pt x="5" y="4"/>
                      </a:lnTo>
                      <a:lnTo>
                        <a:pt x="10" y="1"/>
                      </a:lnTo>
                      <a:lnTo>
                        <a:pt x="16" y="0"/>
                      </a:lnTo>
                      <a:lnTo>
                        <a:pt x="21" y="1"/>
                      </a:lnTo>
                      <a:lnTo>
                        <a:pt x="26" y="4"/>
                      </a:lnTo>
                      <a:lnTo>
                        <a:pt x="31" y="9"/>
                      </a:lnTo>
                      <a:lnTo>
                        <a:pt x="32" y="20"/>
                      </a:lnTo>
                      <a:lnTo>
                        <a:pt x="31" y="29"/>
                      </a:lnTo>
                      <a:lnTo>
                        <a:pt x="26" y="35"/>
                      </a:lnTo>
                      <a:lnTo>
                        <a:pt x="21" y="37"/>
                      </a:lnTo>
                      <a:lnTo>
                        <a:pt x="16" y="38"/>
                      </a:lnTo>
                      <a:close/>
                      <a:moveTo>
                        <a:pt x="16" y="6"/>
                      </a:moveTo>
                      <a:lnTo>
                        <a:pt x="11" y="7"/>
                      </a:lnTo>
                      <a:lnTo>
                        <a:pt x="8" y="10"/>
                      </a:lnTo>
                      <a:lnTo>
                        <a:pt x="6" y="15"/>
                      </a:lnTo>
                      <a:lnTo>
                        <a:pt x="5" y="20"/>
                      </a:lnTo>
                      <a:lnTo>
                        <a:pt x="6" y="24"/>
                      </a:lnTo>
                      <a:lnTo>
                        <a:pt x="8" y="28"/>
                      </a:lnTo>
                      <a:lnTo>
                        <a:pt x="11" y="31"/>
                      </a:lnTo>
                      <a:lnTo>
                        <a:pt x="16" y="32"/>
                      </a:lnTo>
                      <a:lnTo>
                        <a:pt x="20" y="31"/>
                      </a:lnTo>
                      <a:lnTo>
                        <a:pt x="24" y="28"/>
                      </a:lnTo>
                      <a:lnTo>
                        <a:pt x="25" y="24"/>
                      </a:lnTo>
                      <a:lnTo>
                        <a:pt x="26" y="20"/>
                      </a:lnTo>
                      <a:lnTo>
                        <a:pt x="25" y="15"/>
                      </a:lnTo>
                      <a:lnTo>
                        <a:pt x="24" y="10"/>
                      </a:lnTo>
                      <a:lnTo>
                        <a:pt x="20" y="7"/>
                      </a:lnTo>
                      <a:lnTo>
                        <a:pt x="16" y="6"/>
                      </a:lnTo>
                      <a:close/>
                    </a:path>
                  </a:pathLst>
                </a:custGeom>
                <a:solidFill>
                  <a:srgbClr val="000000"/>
                </a:solidFill>
                <a:ln w="9525">
                  <a:solidFill>
                    <a:srgbClr val="CC00CC"/>
                  </a:solidFill>
                  <a:round/>
                  <a:headEnd/>
                  <a:tailEnd/>
                </a:ln>
              </p:spPr>
              <p:txBody>
                <a:bodyPr/>
                <a:lstStyle/>
                <a:p>
                  <a:endParaRPr lang="en-US" dirty="0"/>
                </a:p>
              </p:txBody>
            </p:sp>
          </p:grpSp>
        </p:grpSp>
        <p:grpSp>
          <p:nvGrpSpPr>
            <p:cNvPr id="9" name="Group 165"/>
            <p:cNvGrpSpPr>
              <a:grpSpLocks/>
            </p:cNvGrpSpPr>
            <p:nvPr/>
          </p:nvGrpSpPr>
          <p:grpSpPr bwMode="auto">
            <a:xfrm>
              <a:off x="3984" y="1720"/>
              <a:ext cx="960" cy="776"/>
              <a:chOff x="4080" y="1768"/>
              <a:chExt cx="960" cy="776"/>
            </a:xfrm>
          </p:grpSpPr>
          <p:sp>
            <p:nvSpPr>
              <p:cNvPr id="18756" name="Freeform 166"/>
              <p:cNvSpPr>
                <a:spLocks/>
              </p:cNvSpPr>
              <p:nvPr/>
            </p:nvSpPr>
            <p:spPr bwMode="auto">
              <a:xfrm>
                <a:off x="4080" y="2196"/>
                <a:ext cx="698" cy="337"/>
              </a:xfrm>
              <a:custGeom>
                <a:avLst/>
                <a:gdLst>
                  <a:gd name="T0" fmla="*/ 698 w 698"/>
                  <a:gd name="T1" fmla="*/ 337 h 337"/>
                  <a:gd name="T2" fmla="*/ 0 w 698"/>
                  <a:gd name="T3" fmla="*/ 337 h 337"/>
                  <a:gd name="T4" fmla="*/ 30 w 698"/>
                  <a:gd name="T5" fmla="*/ 278 h 337"/>
                  <a:gd name="T6" fmla="*/ 119 w 698"/>
                  <a:gd name="T7" fmla="*/ 208 h 337"/>
                  <a:gd name="T8" fmla="*/ 149 w 698"/>
                  <a:gd name="T9" fmla="*/ 247 h 337"/>
                  <a:gd name="T10" fmla="*/ 210 w 698"/>
                  <a:gd name="T11" fmla="*/ 247 h 337"/>
                  <a:gd name="T12" fmla="*/ 263 w 698"/>
                  <a:gd name="T13" fmla="*/ 180 h 337"/>
                  <a:gd name="T14" fmla="*/ 342 w 698"/>
                  <a:gd name="T15" fmla="*/ 142 h 337"/>
                  <a:gd name="T16" fmla="*/ 349 w 698"/>
                  <a:gd name="T17" fmla="*/ 94 h 337"/>
                  <a:gd name="T18" fmla="*/ 470 w 698"/>
                  <a:gd name="T19" fmla="*/ 39 h 337"/>
                  <a:gd name="T20" fmla="*/ 553 w 698"/>
                  <a:gd name="T21" fmla="*/ 0 h 337"/>
                  <a:gd name="T22" fmla="*/ 630 w 698"/>
                  <a:gd name="T23" fmla="*/ 45 h 337"/>
                  <a:gd name="T24" fmla="*/ 614 w 698"/>
                  <a:gd name="T25" fmla="*/ 113 h 337"/>
                  <a:gd name="T26" fmla="*/ 681 w 698"/>
                  <a:gd name="T27" fmla="*/ 218 h 337"/>
                  <a:gd name="T28" fmla="*/ 698 w 698"/>
                  <a:gd name="T29" fmla="*/ 337 h 3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8"/>
                  <a:gd name="T46" fmla="*/ 0 h 337"/>
                  <a:gd name="T47" fmla="*/ 698 w 698"/>
                  <a:gd name="T48" fmla="*/ 337 h 3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8" h="337">
                    <a:moveTo>
                      <a:pt x="698" y="337"/>
                    </a:moveTo>
                    <a:lnTo>
                      <a:pt x="0" y="337"/>
                    </a:lnTo>
                    <a:lnTo>
                      <a:pt x="30" y="278"/>
                    </a:lnTo>
                    <a:lnTo>
                      <a:pt x="119" y="208"/>
                    </a:lnTo>
                    <a:lnTo>
                      <a:pt x="149" y="247"/>
                    </a:lnTo>
                    <a:lnTo>
                      <a:pt x="210" y="247"/>
                    </a:lnTo>
                    <a:lnTo>
                      <a:pt x="263" y="180"/>
                    </a:lnTo>
                    <a:lnTo>
                      <a:pt x="342" y="142"/>
                    </a:lnTo>
                    <a:lnTo>
                      <a:pt x="349" y="94"/>
                    </a:lnTo>
                    <a:lnTo>
                      <a:pt x="470" y="39"/>
                    </a:lnTo>
                    <a:lnTo>
                      <a:pt x="553" y="0"/>
                    </a:lnTo>
                    <a:lnTo>
                      <a:pt x="630" y="45"/>
                    </a:lnTo>
                    <a:lnTo>
                      <a:pt x="614" y="113"/>
                    </a:lnTo>
                    <a:lnTo>
                      <a:pt x="681" y="218"/>
                    </a:lnTo>
                    <a:lnTo>
                      <a:pt x="698" y="337"/>
                    </a:lnTo>
                    <a:close/>
                  </a:path>
                </a:pathLst>
              </a:custGeom>
              <a:solidFill>
                <a:srgbClr val="000000"/>
              </a:solidFill>
              <a:ln w="9525">
                <a:solidFill>
                  <a:srgbClr val="FF66CC"/>
                </a:solidFill>
                <a:round/>
                <a:headEnd/>
                <a:tailEnd/>
              </a:ln>
            </p:spPr>
            <p:txBody>
              <a:bodyPr/>
              <a:lstStyle/>
              <a:p>
                <a:endParaRPr lang="en-US" dirty="0"/>
              </a:p>
            </p:txBody>
          </p:sp>
          <p:sp>
            <p:nvSpPr>
              <p:cNvPr id="18757" name="Freeform 167"/>
              <p:cNvSpPr>
                <a:spLocks/>
              </p:cNvSpPr>
              <p:nvPr/>
            </p:nvSpPr>
            <p:spPr bwMode="auto">
              <a:xfrm>
                <a:off x="4087" y="2196"/>
                <a:ext cx="713" cy="348"/>
              </a:xfrm>
              <a:custGeom>
                <a:avLst/>
                <a:gdLst>
                  <a:gd name="T0" fmla="*/ 713 w 713"/>
                  <a:gd name="T1" fmla="*/ 342 h 348"/>
                  <a:gd name="T2" fmla="*/ 695 w 713"/>
                  <a:gd name="T3" fmla="*/ 224 h 348"/>
                  <a:gd name="T4" fmla="*/ 693 w 713"/>
                  <a:gd name="T5" fmla="*/ 223 h 348"/>
                  <a:gd name="T6" fmla="*/ 693 w 713"/>
                  <a:gd name="T7" fmla="*/ 221 h 348"/>
                  <a:gd name="T8" fmla="*/ 629 w 713"/>
                  <a:gd name="T9" fmla="*/ 119 h 348"/>
                  <a:gd name="T10" fmla="*/ 644 w 713"/>
                  <a:gd name="T11" fmla="*/ 53 h 348"/>
                  <a:gd name="T12" fmla="*/ 645 w 713"/>
                  <a:gd name="T13" fmla="*/ 50 h 348"/>
                  <a:gd name="T14" fmla="*/ 642 w 713"/>
                  <a:gd name="T15" fmla="*/ 48 h 348"/>
                  <a:gd name="T16" fmla="*/ 563 w 713"/>
                  <a:gd name="T17" fmla="*/ 1 h 348"/>
                  <a:gd name="T18" fmla="*/ 561 w 713"/>
                  <a:gd name="T19" fmla="*/ 0 h 348"/>
                  <a:gd name="T20" fmla="*/ 559 w 713"/>
                  <a:gd name="T21" fmla="*/ 1 h 348"/>
                  <a:gd name="T22" fmla="*/ 477 w 713"/>
                  <a:gd name="T23" fmla="*/ 41 h 348"/>
                  <a:gd name="T24" fmla="*/ 471 w 713"/>
                  <a:gd name="T25" fmla="*/ 43 h 348"/>
                  <a:gd name="T26" fmla="*/ 458 w 713"/>
                  <a:gd name="T27" fmla="*/ 49 h 348"/>
                  <a:gd name="T28" fmla="*/ 439 w 713"/>
                  <a:gd name="T29" fmla="*/ 58 h 348"/>
                  <a:gd name="T30" fmla="*/ 417 w 713"/>
                  <a:gd name="T31" fmla="*/ 67 h 348"/>
                  <a:gd name="T32" fmla="*/ 394 w 713"/>
                  <a:gd name="T33" fmla="*/ 77 h 348"/>
                  <a:gd name="T34" fmla="*/ 374 w 713"/>
                  <a:gd name="T35" fmla="*/ 87 h 348"/>
                  <a:gd name="T36" fmla="*/ 362 w 713"/>
                  <a:gd name="T37" fmla="*/ 92 h 348"/>
                  <a:gd name="T38" fmla="*/ 356 w 713"/>
                  <a:gd name="T39" fmla="*/ 95 h 348"/>
                  <a:gd name="T40" fmla="*/ 353 w 713"/>
                  <a:gd name="T41" fmla="*/ 97 h 348"/>
                  <a:gd name="T42" fmla="*/ 353 w 713"/>
                  <a:gd name="T43" fmla="*/ 99 h 348"/>
                  <a:gd name="T44" fmla="*/ 346 w 713"/>
                  <a:gd name="T45" fmla="*/ 143 h 348"/>
                  <a:gd name="T46" fmla="*/ 270 w 713"/>
                  <a:gd name="T47" fmla="*/ 158 h 348"/>
                  <a:gd name="T48" fmla="*/ 268 w 713"/>
                  <a:gd name="T49" fmla="*/ 158 h 348"/>
                  <a:gd name="T50" fmla="*/ 266 w 713"/>
                  <a:gd name="T51" fmla="*/ 160 h 348"/>
                  <a:gd name="T52" fmla="*/ 215 w 713"/>
                  <a:gd name="T53" fmla="*/ 248 h 348"/>
                  <a:gd name="T54" fmla="*/ 160 w 713"/>
                  <a:gd name="T55" fmla="*/ 248 h 348"/>
                  <a:gd name="T56" fmla="*/ 131 w 713"/>
                  <a:gd name="T57" fmla="*/ 211 h 348"/>
                  <a:gd name="T58" fmla="*/ 127 w 713"/>
                  <a:gd name="T59" fmla="*/ 205 h 348"/>
                  <a:gd name="T60" fmla="*/ 122 w 713"/>
                  <a:gd name="T61" fmla="*/ 210 h 348"/>
                  <a:gd name="T62" fmla="*/ 116 w 713"/>
                  <a:gd name="T63" fmla="*/ 218 h 348"/>
                  <a:gd name="T64" fmla="*/ 34 w 713"/>
                  <a:gd name="T65" fmla="*/ 281 h 348"/>
                  <a:gd name="T66" fmla="*/ 34 w 713"/>
                  <a:gd name="T67" fmla="*/ 281 h 348"/>
                  <a:gd name="T68" fmla="*/ 4 w 713"/>
                  <a:gd name="T69" fmla="*/ 340 h 348"/>
                  <a:gd name="T70" fmla="*/ 0 w 713"/>
                  <a:gd name="T71" fmla="*/ 348 h 348"/>
                  <a:gd name="T72" fmla="*/ 8 w 713"/>
                  <a:gd name="T73" fmla="*/ 348 h 348"/>
                  <a:gd name="T74" fmla="*/ 707 w 713"/>
                  <a:gd name="T75" fmla="*/ 348 h 348"/>
                  <a:gd name="T76" fmla="*/ 713 w 713"/>
                  <a:gd name="T77" fmla="*/ 348 h 348"/>
                  <a:gd name="T78" fmla="*/ 713 w 713"/>
                  <a:gd name="T79" fmla="*/ 342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13"/>
                  <a:gd name="T121" fmla="*/ 0 h 348"/>
                  <a:gd name="T122" fmla="*/ 713 w 713"/>
                  <a:gd name="T123" fmla="*/ 348 h 3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13" h="348">
                    <a:moveTo>
                      <a:pt x="713" y="342"/>
                    </a:moveTo>
                    <a:lnTo>
                      <a:pt x="695" y="224"/>
                    </a:lnTo>
                    <a:lnTo>
                      <a:pt x="693" y="223"/>
                    </a:lnTo>
                    <a:lnTo>
                      <a:pt x="693" y="221"/>
                    </a:lnTo>
                    <a:lnTo>
                      <a:pt x="629" y="119"/>
                    </a:lnTo>
                    <a:lnTo>
                      <a:pt x="644" y="53"/>
                    </a:lnTo>
                    <a:lnTo>
                      <a:pt x="645" y="50"/>
                    </a:lnTo>
                    <a:lnTo>
                      <a:pt x="642" y="48"/>
                    </a:lnTo>
                    <a:lnTo>
                      <a:pt x="563" y="1"/>
                    </a:lnTo>
                    <a:lnTo>
                      <a:pt x="561" y="0"/>
                    </a:lnTo>
                    <a:lnTo>
                      <a:pt x="559" y="1"/>
                    </a:lnTo>
                    <a:lnTo>
                      <a:pt x="477" y="41"/>
                    </a:lnTo>
                    <a:lnTo>
                      <a:pt x="471" y="43"/>
                    </a:lnTo>
                    <a:lnTo>
                      <a:pt x="458" y="49"/>
                    </a:lnTo>
                    <a:lnTo>
                      <a:pt x="439" y="58"/>
                    </a:lnTo>
                    <a:lnTo>
                      <a:pt x="417" y="67"/>
                    </a:lnTo>
                    <a:lnTo>
                      <a:pt x="394" y="77"/>
                    </a:lnTo>
                    <a:lnTo>
                      <a:pt x="374" y="87"/>
                    </a:lnTo>
                    <a:lnTo>
                      <a:pt x="362" y="92"/>
                    </a:lnTo>
                    <a:lnTo>
                      <a:pt x="356" y="95"/>
                    </a:lnTo>
                    <a:lnTo>
                      <a:pt x="353" y="97"/>
                    </a:lnTo>
                    <a:lnTo>
                      <a:pt x="353" y="99"/>
                    </a:lnTo>
                    <a:lnTo>
                      <a:pt x="346" y="143"/>
                    </a:lnTo>
                    <a:lnTo>
                      <a:pt x="270" y="158"/>
                    </a:lnTo>
                    <a:lnTo>
                      <a:pt x="268" y="158"/>
                    </a:lnTo>
                    <a:lnTo>
                      <a:pt x="266" y="160"/>
                    </a:lnTo>
                    <a:lnTo>
                      <a:pt x="215" y="248"/>
                    </a:lnTo>
                    <a:lnTo>
                      <a:pt x="160" y="248"/>
                    </a:lnTo>
                    <a:lnTo>
                      <a:pt x="131" y="211"/>
                    </a:lnTo>
                    <a:lnTo>
                      <a:pt x="127" y="205"/>
                    </a:lnTo>
                    <a:lnTo>
                      <a:pt x="122" y="210"/>
                    </a:lnTo>
                    <a:lnTo>
                      <a:pt x="116" y="218"/>
                    </a:lnTo>
                    <a:lnTo>
                      <a:pt x="34" y="281"/>
                    </a:lnTo>
                    <a:lnTo>
                      <a:pt x="4" y="340"/>
                    </a:lnTo>
                    <a:lnTo>
                      <a:pt x="0" y="348"/>
                    </a:lnTo>
                    <a:lnTo>
                      <a:pt x="8" y="348"/>
                    </a:lnTo>
                    <a:lnTo>
                      <a:pt x="707" y="348"/>
                    </a:lnTo>
                    <a:lnTo>
                      <a:pt x="713" y="348"/>
                    </a:lnTo>
                    <a:lnTo>
                      <a:pt x="713" y="342"/>
                    </a:lnTo>
                    <a:close/>
                  </a:path>
                </a:pathLst>
              </a:custGeom>
              <a:solidFill>
                <a:srgbClr val="000000"/>
              </a:solidFill>
              <a:ln w="9525">
                <a:solidFill>
                  <a:srgbClr val="FF66CC"/>
                </a:solidFill>
                <a:round/>
                <a:headEnd/>
                <a:tailEnd/>
              </a:ln>
            </p:spPr>
            <p:txBody>
              <a:bodyPr/>
              <a:lstStyle/>
              <a:p>
                <a:endParaRPr lang="en-US" dirty="0"/>
              </a:p>
            </p:txBody>
          </p:sp>
          <p:grpSp>
            <p:nvGrpSpPr>
              <p:cNvPr id="10" name="Group 168"/>
              <p:cNvGrpSpPr>
                <a:grpSpLocks/>
              </p:cNvGrpSpPr>
              <p:nvPr/>
            </p:nvGrpSpPr>
            <p:grpSpPr bwMode="auto">
              <a:xfrm>
                <a:off x="4098" y="1768"/>
                <a:ext cx="942" cy="764"/>
                <a:chOff x="4098" y="1768"/>
                <a:chExt cx="942" cy="764"/>
              </a:xfrm>
            </p:grpSpPr>
            <p:sp>
              <p:nvSpPr>
                <p:cNvPr id="18759" name="Freeform 169"/>
                <p:cNvSpPr>
                  <a:spLocks/>
                </p:cNvSpPr>
                <p:nvPr/>
              </p:nvSpPr>
              <p:spPr bwMode="auto">
                <a:xfrm>
                  <a:off x="4260" y="1823"/>
                  <a:ext cx="525" cy="407"/>
                </a:xfrm>
                <a:custGeom>
                  <a:avLst/>
                  <a:gdLst>
                    <a:gd name="T0" fmla="*/ 0 w 525"/>
                    <a:gd name="T1" fmla="*/ 42 h 407"/>
                    <a:gd name="T2" fmla="*/ 0 w 525"/>
                    <a:gd name="T3" fmla="*/ 407 h 407"/>
                    <a:gd name="T4" fmla="*/ 471 w 525"/>
                    <a:gd name="T5" fmla="*/ 407 h 407"/>
                    <a:gd name="T6" fmla="*/ 525 w 525"/>
                    <a:gd name="T7" fmla="*/ 338 h 407"/>
                    <a:gd name="T8" fmla="*/ 502 w 525"/>
                    <a:gd name="T9" fmla="*/ 250 h 407"/>
                    <a:gd name="T10" fmla="*/ 518 w 525"/>
                    <a:gd name="T11" fmla="*/ 181 h 407"/>
                    <a:gd name="T12" fmla="*/ 429 w 525"/>
                    <a:gd name="T13" fmla="*/ 56 h 407"/>
                    <a:gd name="T14" fmla="*/ 76 w 525"/>
                    <a:gd name="T15" fmla="*/ 56 h 407"/>
                    <a:gd name="T16" fmla="*/ 76 w 525"/>
                    <a:gd name="T17" fmla="*/ 0 h 407"/>
                    <a:gd name="T18" fmla="*/ 0 w 525"/>
                    <a:gd name="T19" fmla="*/ 42 h 4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25"/>
                    <a:gd name="T31" fmla="*/ 0 h 407"/>
                    <a:gd name="T32" fmla="*/ 525 w 525"/>
                    <a:gd name="T33" fmla="*/ 407 h 4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25" h="407">
                      <a:moveTo>
                        <a:pt x="0" y="42"/>
                      </a:moveTo>
                      <a:lnTo>
                        <a:pt x="0" y="407"/>
                      </a:lnTo>
                      <a:lnTo>
                        <a:pt x="471" y="407"/>
                      </a:lnTo>
                      <a:lnTo>
                        <a:pt x="525" y="338"/>
                      </a:lnTo>
                      <a:lnTo>
                        <a:pt x="502" y="250"/>
                      </a:lnTo>
                      <a:lnTo>
                        <a:pt x="518" y="181"/>
                      </a:lnTo>
                      <a:lnTo>
                        <a:pt x="429" y="56"/>
                      </a:lnTo>
                      <a:lnTo>
                        <a:pt x="76" y="56"/>
                      </a:lnTo>
                      <a:lnTo>
                        <a:pt x="76" y="0"/>
                      </a:lnTo>
                      <a:lnTo>
                        <a:pt x="0" y="42"/>
                      </a:lnTo>
                      <a:close/>
                    </a:path>
                  </a:pathLst>
                </a:custGeom>
                <a:solidFill>
                  <a:srgbClr val="000000"/>
                </a:solidFill>
                <a:ln w="9525">
                  <a:solidFill>
                    <a:srgbClr val="FF66CC"/>
                  </a:solidFill>
                  <a:round/>
                  <a:headEnd/>
                  <a:tailEnd/>
                </a:ln>
              </p:spPr>
              <p:txBody>
                <a:bodyPr/>
                <a:lstStyle/>
                <a:p>
                  <a:endParaRPr lang="en-US" dirty="0"/>
                </a:p>
              </p:txBody>
            </p:sp>
            <p:sp>
              <p:nvSpPr>
                <p:cNvPr id="18760" name="Freeform 170"/>
                <p:cNvSpPr>
                  <a:spLocks/>
                </p:cNvSpPr>
                <p:nvPr/>
              </p:nvSpPr>
              <p:spPr bwMode="auto">
                <a:xfrm>
                  <a:off x="4299" y="1768"/>
                  <a:ext cx="536" cy="421"/>
                </a:xfrm>
                <a:custGeom>
                  <a:avLst/>
                  <a:gdLst>
                    <a:gd name="T0" fmla="*/ 534 w 536"/>
                    <a:gd name="T1" fmla="*/ 343 h 421"/>
                    <a:gd name="T2" fmla="*/ 513 w 536"/>
                    <a:gd name="T3" fmla="*/ 280 h 421"/>
                    <a:gd name="T4" fmla="*/ 528 w 536"/>
                    <a:gd name="T5" fmla="*/ 191 h 421"/>
                    <a:gd name="T6" fmla="*/ 530 w 536"/>
                    <a:gd name="T7" fmla="*/ 188 h 421"/>
                    <a:gd name="T8" fmla="*/ 526 w 536"/>
                    <a:gd name="T9" fmla="*/ 186 h 421"/>
                    <a:gd name="T10" fmla="*/ 437 w 536"/>
                    <a:gd name="T11" fmla="*/ 60 h 421"/>
                    <a:gd name="T12" fmla="*/ 436 w 536"/>
                    <a:gd name="T13" fmla="*/ 59 h 421"/>
                    <a:gd name="T14" fmla="*/ 434 w 536"/>
                    <a:gd name="T15" fmla="*/ 59 h 421"/>
                    <a:gd name="T16" fmla="*/ 86 w 536"/>
                    <a:gd name="T17" fmla="*/ 59 h 421"/>
                    <a:gd name="T18" fmla="*/ 86 w 536"/>
                    <a:gd name="T19" fmla="*/ 9 h 421"/>
                    <a:gd name="T20" fmla="*/ 86 w 536"/>
                    <a:gd name="T21" fmla="*/ 0 h 421"/>
                    <a:gd name="T22" fmla="*/ 78 w 536"/>
                    <a:gd name="T23" fmla="*/ 5 h 421"/>
                    <a:gd name="T24" fmla="*/ 2 w 536"/>
                    <a:gd name="T25" fmla="*/ 46 h 421"/>
                    <a:gd name="T26" fmla="*/ 0 w 536"/>
                    <a:gd name="T27" fmla="*/ 47 h 421"/>
                    <a:gd name="T28" fmla="*/ 0 w 536"/>
                    <a:gd name="T29" fmla="*/ 51 h 421"/>
                    <a:gd name="T30" fmla="*/ 0 w 536"/>
                    <a:gd name="T31" fmla="*/ 415 h 421"/>
                    <a:gd name="T32" fmla="*/ 0 w 536"/>
                    <a:gd name="T33" fmla="*/ 421 h 421"/>
                    <a:gd name="T34" fmla="*/ 6 w 536"/>
                    <a:gd name="T35" fmla="*/ 421 h 421"/>
                    <a:gd name="T36" fmla="*/ 475 w 536"/>
                    <a:gd name="T37" fmla="*/ 421 h 421"/>
                    <a:gd name="T38" fmla="*/ 479 w 536"/>
                    <a:gd name="T39" fmla="*/ 421 h 421"/>
                    <a:gd name="T40" fmla="*/ 480 w 536"/>
                    <a:gd name="T41" fmla="*/ 418 h 421"/>
                    <a:gd name="T42" fmla="*/ 535 w 536"/>
                    <a:gd name="T43" fmla="*/ 349 h 421"/>
                    <a:gd name="T44" fmla="*/ 536 w 536"/>
                    <a:gd name="T45" fmla="*/ 346 h 421"/>
                    <a:gd name="T46" fmla="*/ 534 w 536"/>
                    <a:gd name="T47" fmla="*/ 343 h 42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36"/>
                    <a:gd name="T73" fmla="*/ 0 h 421"/>
                    <a:gd name="T74" fmla="*/ 536 w 536"/>
                    <a:gd name="T75" fmla="*/ 421 h 42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36" h="421">
                      <a:moveTo>
                        <a:pt x="534" y="343"/>
                      </a:moveTo>
                      <a:lnTo>
                        <a:pt x="513" y="280"/>
                      </a:lnTo>
                      <a:lnTo>
                        <a:pt x="528" y="191"/>
                      </a:lnTo>
                      <a:lnTo>
                        <a:pt x="530" y="188"/>
                      </a:lnTo>
                      <a:lnTo>
                        <a:pt x="526" y="186"/>
                      </a:lnTo>
                      <a:lnTo>
                        <a:pt x="437" y="60"/>
                      </a:lnTo>
                      <a:lnTo>
                        <a:pt x="436" y="59"/>
                      </a:lnTo>
                      <a:lnTo>
                        <a:pt x="434" y="59"/>
                      </a:lnTo>
                      <a:lnTo>
                        <a:pt x="86" y="59"/>
                      </a:lnTo>
                      <a:lnTo>
                        <a:pt x="86" y="9"/>
                      </a:lnTo>
                      <a:lnTo>
                        <a:pt x="86" y="0"/>
                      </a:lnTo>
                      <a:lnTo>
                        <a:pt x="78" y="5"/>
                      </a:lnTo>
                      <a:lnTo>
                        <a:pt x="2" y="46"/>
                      </a:lnTo>
                      <a:lnTo>
                        <a:pt x="0" y="47"/>
                      </a:lnTo>
                      <a:lnTo>
                        <a:pt x="0" y="51"/>
                      </a:lnTo>
                      <a:lnTo>
                        <a:pt x="0" y="415"/>
                      </a:lnTo>
                      <a:lnTo>
                        <a:pt x="0" y="421"/>
                      </a:lnTo>
                      <a:lnTo>
                        <a:pt x="6" y="421"/>
                      </a:lnTo>
                      <a:lnTo>
                        <a:pt x="475" y="421"/>
                      </a:lnTo>
                      <a:lnTo>
                        <a:pt x="479" y="421"/>
                      </a:lnTo>
                      <a:lnTo>
                        <a:pt x="480" y="418"/>
                      </a:lnTo>
                      <a:lnTo>
                        <a:pt x="535" y="349"/>
                      </a:lnTo>
                      <a:lnTo>
                        <a:pt x="536" y="346"/>
                      </a:lnTo>
                      <a:lnTo>
                        <a:pt x="534" y="343"/>
                      </a:lnTo>
                      <a:close/>
                    </a:path>
                  </a:pathLst>
                </a:custGeom>
                <a:solidFill>
                  <a:srgbClr val="000000"/>
                </a:solidFill>
                <a:ln w="9525">
                  <a:solidFill>
                    <a:srgbClr val="FF66CC"/>
                  </a:solidFill>
                  <a:round/>
                  <a:headEnd/>
                  <a:tailEnd/>
                </a:ln>
              </p:spPr>
              <p:txBody>
                <a:bodyPr/>
                <a:lstStyle/>
                <a:p>
                  <a:endParaRPr lang="en-US" dirty="0"/>
                </a:p>
              </p:txBody>
            </p:sp>
            <p:sp>
              <p:nvSpPr>
                <p:cNvPr id="18761" name="Freeform 171"/>
                <p:cNvSpPr>
                  <a:spLocks/>
                </p:cNvSpPr>
                <p:nvPr/>
              </p:nvSpPr>
              <p:spPr bwMode="auto">
                <a:xfrm>
                  <a:off x="4310" y="1787"/>
                  <a:ext cx="513" cy="391"/>
                </a:xfrm>
                <a:custGeom>
                  <a:avLst/>
                  <a:gdLst>
                    <a:gd name="T0" fmla="*/ 461 w 513"/>
                    <a:gd name="T1" fmla="*/ 391 h 391"/>
                    <a:gd name="T2" fmla="*/ 0 w 513"/>
                    <a:gd name="T3" fmla="*/ 391 h 391"/>
                    <a:gd name="T4" fmla="*/ 0 w 513"/>
                    <a:gd name="T5" fmla="*/ 35 h 391"/>
                    <a:gd name="T6" fmla="*/ 64 w 513"/>
                    <a:gd name="T7" fmla="*/ 0 h 391"/>
                    <a:gd name="T8" fmla="*/ 64 w 513"/>
                    <a:gd name="T9" fmla="*/ 46 h 391"/>
                    <a:gd name="T10" fmla="*/ 64 w 513"/>
                    <a:gd name="T11" fmla="*/ 51 h 391"/>
                    <a:gd name="T12" fmla="*/ 69 w 513"/>
                    <a:gd name="T13" fmla="*/ 51 h 391"/>
                    <a:gd name="T14" fmla="*/ 422 w 513"/>
                    <a:gd name="T15" fmla="*/ 51 h 391"/>
                    <a:gd name="T16" fmla="*/ 506 w 513"/>
                    <a:gd name="T17" fmla="*/ 173 h 391"/>
                    <a:gd name="T18" fmla="*/ 491 w 513"/>
                    <a:gd name="T19" fmla="*/ 261 h 391"/>
                    <a:gd name="T20" fmla="*/ 490 w 513"/>
                    <a:gd name="T21" fmla="*/ 263 h 391"/>
                    <a:gd name="T22" fmla="*/ 492 w 513"/>
                    <a:gd name="T23" fmla="*/ 266 h 391"/>
                    <a:gd name="T24" fmla="*/ 513 w 513"/>
                    <a:gd name="T25" fmla="*/ 329 h 391"/>
                    <a:gd name="T26" fmla="*/ 461 w 513"/>
                    <a:gd name="T27" fmla="*/ 391 h 39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13"/>
                    <a:gd name="T43" fmla="*/ 0 h 391"/>
                    <a:gd name="T44" fmla="*/ 513 w 513"/>
                    <a:gd name="T45" fmla="*/ 391 h 39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13" h="391">
                      <a:moveTo>
                        <a:pt x="461" y="391"/>
                      </a:moveTo>
                      <a:lnTo>
                        <a:pt x="0" y="391"/>
                      </a:lnTo>
                      <a:lnTo>
                        <a:pt x="0" y="35"/>
                      </a:lnTo>
                      <a:lnTo>
                        <a:pt x="64" y="0"/>
                      </a:lnTo>
                      <a:lnTo>
                        <a:pt x="64" y="46"/>
                      </a:lnTo>
                      <a:lnTo>
                        <a:pt x="64" y="51"/>
                      </a:lnTo>
                      <a:lnTo>
                        <a:pt x="69" y="51"/>
                      </a:lnTo>
                      <a:lnTo>
                        <a:pt x="422" y="51"/>
                      </a:lnTo>
                      <a:lnTo>
                        <a:pt x="506" y="173"/>
                      </a:lnTo>
                      <a:lnTo>
                        <a:pt x="491" y="261"/>
                      </a:lnTo>
                      <a:lnTo>
                        <a:pt x="490" y="263"/>
                      </a:lnTo>
                      <a:lnTo>
                        <a:pt x="492" y="266"/>
                      </a:lnTo>
                      <a:lnTo>
                        <a:pt x="513" y="329"/>
                      </a:lnTo>
                      <a:lnTo>
                        <a:pt x="461" y="391"/>
                      </a:lnTo>
                      <a:close/>
                    </a:path>
                  </a:pathLst>
                </a:custGeom>
                <a:solidFill>
                  <a:srgbClr val="FFFFFF"/>
                </a:solidFill>
                <a:ln w="9525">
                  <a:solidFill>
                    <a:srgbClr val="FF66CC"/>
                  </a:solidFill>
                  <a:round/>
                  <a:headEnd/>
                  <a:tailEnd/>
                </a:ln>
              </p:spPr>
              <p:txBody>
                <a:bodyPr/>
                <a:lstStyle/>
                <a:p>
                  <a:endParaRPr lang="en-US" dirty="0"/>
                </a:p>
              </p:txBody>
            </p:sp>
            <p:grpSp>
              <p:nvGrpSpPr>
                <p:cNvPr id="11" name="Group 172"/>
                <p:cNvGrpSpPr>
                  <a:grpSpLocks/>
                </p:cNvGrpSpPr>
                <p:nvPr/>
              </p:nvGrpSpPr>
              <p:grpSpPr bwMode="auto">
                <a:xfrm>
                  <a:off x="4374" y="1975"/>
                  <a:ext cx="376" cy="64"/>
                  <a:chOff x="4116" y="1725"/>
                  <a:chExt cx="376" cy="64"/>
                </a:xfrm>
              </p:grpSpPr>
              <p:sp>
                <p:nvSpPr>
                  <p:cNvPr id="18804" name="Freeform 173"/>
                  <p:cNvSpPr>
                    <a:spLocks noEditPoints="1"/>
                  </p:cNvSpPr>
                  <p:nvPr/>
                </p:nvSpPr>
                <p:spPr bwMode="auto">
                  <a:xfrm>
                    <a:off x="4116" y="1725"/>
                    <a:ext cx="34" cy="50"/>
                  </a:xfrm>
                  <a:custGeom>
                    <a:avLst/>
                    <a:gdLst>
                      <a:gd name="T0" fmla="*/ 0 w 34"/>
                      <a:gd name="T1" fmla="*/ 0 h 50"/>
                      <a:gd name="T2" fmla="*/ 19 w 34"/>
                      <a:gd name="T3" fmla="*/ 0 h 50"/>
                      <a:gd name="T4" fmla="*/ 24 w 34"/>
                      <a:gd name="T5" fmla="*/ 0 h 50"/>
                      <a:gd name="T6" fmla="*/ 28 w 34"/>
                      <a:gd name="T7" fmla="*/ 3 h 50"/>
                      <a:gd name="T8" fmla="*/ 32 w 34"/>
                      <a:gd name="T9" fmla="*/ 6 h 50"/>
                      <a:gd name="T10" fmla="*/ 34 w 34"/>
                      <a:gd name="T11" fmla="*/ 12 h 50"/>
                      <a:gd name="T12" fmla="*/ 33 w 34"/>
                      <a:gd name="T13" fmla="*/ 20 h 50"/>
                      <a:gd name="T14" fmla="*/ 31 w 34"/>
                      <a:gd name="T15" fmla="*/ 26 h 50"/>
                      <a:gd name="T16" fmla="*/ 26 w 34"/>
                      <a:gd name="T17" fmla="*/ 28 h 50"/>
                      <a:gd name="T18" fmla="*/ 22 w 34"/>
                      <a:gd name="T19" fmla="*/ 29 h 50"/>
                      <a:gd name="T20" fmla="*/ 5 w 34"/>
                      <a:gd name="T21" fmla="*/ 29 h 50"/>
                      <a:gd name="T22" fmla="*/ 5 w 34"/>
                      <a:gd name="T23" fmla="*/ 50 h 50"/>
                      <a:gd name="T24" fmla="*/ 0 w 34"/>
                      <a:gd name="T25" fmla="*/ 50 h 50"/>
                      <a:gd name="T26" fmla="*/ 0 w 34"/>
                      <a:gd name="T27" fmla="*/ 0 h 50"/>
                      <a:gd name="T28" fmla="*/ 5 w 34"/>
                      <a:gd name="T29" fmla="*/ 23 h 50"/>
                      <a:gd name="T30" fmla="*/ 22 w 34"/>
                      <a:gd name="T31" fmla="*/ 23 h 50"/>
                      <a:gd name="T32" fmla="*/ 23 w 34"/>
                      <a:gd name="T33" fmla="*/ 23 h 50"/>
                      <a:gd name="T34" fmla="*/ 25 w 34"/>
                      <a:gd name="T35" fmla="*/ 21 h 50"/>
                      <a:gd name="T36" fmla="*/ 27 w 34"/>
                      <a:gd name="T37" fmla="*/ 19 h 50"/>
                      <a:gd name="T38" fmla="*/ 28 w 34"/>
                      <a:gd name="T39" fmla="*/ 14 h 50"/>
                      <a:gd name="T40" fmla="*/ 27 w 34"/>
                      <a:gd name="T41" fmla="*/ 10 h 50"/>
                      <a:gd name="T42" fmla="*/ 25 w 34"/>
                      <a:gd name="T43" fmla="*/ 7 h 50"/>
                      <a:gd name="T44" fmla="*/ 22 w 34"/>
                      <a:gd name="T45" fmla="*/ 6 h 50"/>
                      <a:gd name="T46" fmla="*/ 19 w 34"/>
                      <a:gd name="T47" fmla="*/ 6 h 50"/>
                      <a:gd name="T48" fmla="*/ 5 w 34"/>
                      <a:gd name="T49" fmla="*/ 6 h 50"/>
                      <a:gd name="T50" fmla="*/ 5 w 34"/>
                      <a:gd name="T51" fmla="*/ 23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4"/>
                      <a:gd name="T79" fmla="*/ 0 h 50"/>
                      <a:gd name="T80" fmla="*/ 34 w 34"/>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4" h="50">
                        <a:moveTo>
                          <a:pt x="0" y="0"/>
                        </a:moveTo>
                        <a:lnTo>
                          <a:pt x="19" y="0"/>
                        </a:lnTo>
                        <a:lnTo>
                          <a:pt x="24" y="0"/>
                        </a:lnTo>
                        <a:lnTo>
                          <a:pt x="28" y="3"/>
                        </a:lnTo>
                        <a:lnTo>
                          <a:pt x="32" y="6"/>
                        </a:lnTo>
                        <a:lnTo>
                          <a:pt x="34" y="12"/>
                        </a:lnTo>
                        <a:lnTo>
                          <a:pt x="33" y="20"/>
                        </a:lnTo>
                        <a:lnTo>
                          <a:pt x="31" y="26"/>
                        </a:lnTo>
                        <a:lnTo>
                          <a:pt x="26" y="28"/>
                        </a:lnTo>
                        <a:lnTo>
                          <a:pt x="22" y="29"/>
                        </a:lnTo>
                        <a:lnTo>
                          <a:pt x="5" y="29"/>
                        </a:lnTo>
                        <a:lnTo>
                          <a:pt x="5" y="50"/>
                        </a:lnTo>
                        <a:lnTo>
                          <a:pt x="0" y="50"/>
                        </a:lnTo>
                        <a:lnTo>
                          <a:pt x="0" y="0"/>
                        </a:lnTo>
                        <a:close/>
                        <a:moveTo>
                          <a:pt x="5" y="23"/>
                        </a:moveTo>
                        <a:lnTo>
                          <a:pt x="22" y="23"/>
                        </a:lnTo>
                        <a:lnTo>
                          <a:pt x="23" y="23"/>
                        </a:lnTo>
                        <a:lnTo>
                          <a:pt x="25" y="21"/>
                        </a:lnTo>
                        <a:lnTo>
                          <a:pt x="27" y="19"/>
                        </a:lnTo>
                        <a:lnTo>
                          <a:pt x="28" y="14"/>
                        </a:lnTo>
                        <a:lnTo>
                          <a:pt x="27" y="10"/>
                        </a:lnTo>
                        <a:lnTo>
                          <a:pt x="25" y="7"/>
                        </a:lnTo>
                        <a:lnTo>
                          <a:pt x="22" y="6"/>
                        </a:lnTo>
                        <a:lnTo>
                          <a:pt x="19" y="6"/>
                        </a:lnTo>
                        <a:lnTo>
                          <a:pt x="5" y="6"/>
                        </a:lnTo>
                        <a:lnTo>
                          <a:pt x="5" y="23"/>
                        </a:lnTo>
                        <a:close/>
                      </a:path>
                    </a:pathLst>
                  </a:custGeom>
                  <a:solidFill>
                    <a:srgbClr val="000000"/>
                  </a:solidFill>
                  <a:ln w="9525">
                    <a:solidFill>
                      <a:srgbClr val="FF66CC"/>
                    </a:solidFill>
                    <a:round/>
                    <a:headEnd/>
                    <a:tailEnd/>
                  </a:ln>
                </p:spPr>
                <p:txBody>
                  <a:bodyPr/>
                  <a:lstStyle/>
                  <a:p>
                    <a:endParaRPr lang="en-US" dirty="0"/>
                  </a:p>
                </p:txBody>
              </p:sp>
              <p:sp>
                <p:nvSpPr>
                  <p:cNvPr id="18805" name="Freeform 174"/>
                  <p:cNvSpPr>
                    <a:spLocks noEditPoints="1"/>
                  </p:cNvSpPr>
                  <p:nvPr/>
                </p:nvSpPr>
                <p:spPr bwMode="auto">
                  <a:xfrm>
                    <a:off x="4155" y="1738"/>
                    <a:ext cx="32" cy="38"/>
                  </a:xfrm>
                  <a:custGeom>
                    <a:avLst/>
                    <a:gdLst>
                      <a:gd name="T0" fmla="*/ 7 w 32"/>
                      <a:gd name="T1" fmla="*/ 23 h 38"/>
                      <a:gd name="T2" fmla="*/ 7 w 32"/>
                      <a:gd name="T3" fmla="*/ 27 h 38"/>
                      <a:gd name="T4" fmla="*/ 10 w 32"/>
                      <a:gd name="T5" fmla="*/ 30 h 38"/>
                      <a:gd name="T6" fmla="*/ 14 w 32"/>
                      <a:gd name="T7" fmla="*/ 33 h 38"/>
                      <a:gd name="T8" fmla="*/ 21 w 32"/>
                      <a:gd name="T9" fmla="*/ 32 h 38"/>
                      <a:gd name="T10" fmla="*/ 25 w 32"/>
                      <a:gd name="T11" fmla="*/ 28 h 38"/>
                      <a:gd name="T12" fmla="*/ 31 w 32"/>
                      <a:gd name="T13" fmla="*/ 25 h 38"/>
                      <a:gd name="T14" fmla="*/ 30 w 32"/>
                      <a:gd name="T15" fmla="*/ 29 h 38"/>
                      <a:gd name="T16" fmla="*/ 29 w 32"/>
                      <a:gd name="T17" fmla="*/ 32 h 38"/>
                      <a:gd name="T18" fmla="*/ 23 w 32"/>
                      <a:gd name="T19" fmla="*/ 37 h 38"/>
                      <a:gd name="T20" fmla="*/ 16 w 32"/>
                      <a:gd name="T21" fmla="*/ 38 h 38"/>
                      <a:gd name="T22" fmla="*/ 9 w 32"/>
                      <a:gd name="T23" fmla="*/ 37 h 38"/>
                      <a:gd name="T24" fmla="*/ 4 w 32"/>
                      <a:gd name="T25" fmla="*/ 32 h 38"/>
                      <a:gd name="T26" fmla="*/ 1 w 32"/>
                      <a:gd name="T27" fmla="*/ 27 h 38"/>
                      <a:gd name="T28" fmla="*/ 0 w 32"/>
                      <a:gd name="T29" fmla="*/ 19 h 38"/>
                      <a:gd name="T30" fmla="*/ 1 w 32"/>
                      <a:gd name="T31" fmla="*/ 12 h 38"/>
                      <a:gd name="T32" fmla="*/ 4 w 32"/>
                      <a:gd name="T33" fmla="*/ 6 h 38"/>
                      <a:gd name="T34" fmla="*/ 11 w 32"/>
                      <a:gd name="T35" fmla="*/ 1 h 38"/>
                      <a:gd name="T36" fmla="*/ 17 w 32"/>
                      <a:gd name="T37" fmla="*/ 0 h 38"/>
                      <a:gd name="T38" fmla="*/ 24 w 32"/>
                      <a:gd name="T39" fmla="*/ 1 h 38"/>
                      <a:gd name="T40" fmla="*/ 29 w 32"/>
                      <a:gd name="T41" fmla="*/ 5 h 38"/>
                      <a:gd name="T42" fmla="*/ 32 w 32"/>
                      <a:gd name="T43" fmla="*/ 13 h 38"/>
                      <a:gd name="T44" fmla="*/ 32 w 32"/>
                      <a:gd name="T45" fmla="*/ 21 h 38"/>
                      <a:gd name="T46" fmla="*/ 26 w 32"/>
                      <a:gd name="T47" fmla="*/ 16 h 38"/>
                      <a:gd name="T48" fmla="*/ 25 w 32"/>
                      <a:gd name="T49" fmla="*/ 12 h 38"/>
                      <a:gd name="T50" fmla="*/ 23 w 32"/>
                      <a:gd name="T51" fmla="*/ 8 h 38"/>
                      <a:gd name="T52" fmla="*/ 22 w 32"/>
                      <a:gd name="T53" fmla="*/ 6 h 38"/>
                      <a:gd name="T54" fmla="*/ 17 w 32"/>
                      <a:gd name="T55" fmla="*/ 5 h 38"/>
                      <a:gd name="T56" fmla="*/ 14 w 32"/>
                      <a:gd name="T57" fmla="*/ 6 h 38"/>
                      <a:gd name="T58" fmla="*/ 9 w 32"/>
                      <a:gd name="T59" fmla="*/ 8 h 38"/>
                      <a:gd name="T60" fmla="*/ 8 w 32"/>
                      <a:gd name="T61" fmla="*/ 12 h 38"/>
                      <a:gd name="T62" fmla="*/ 7 w 32"/>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38"/>
                      <a:gd name="T98" fmla="*/ 32 w 32"/>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38">
                        <a:moveTo>
                          <a:pt x="7" y="21"/>
                        </a:moveTo>
                        <a:lnTo>
                          <a:pt x="7" y="23"/>
                        </a:lnTo>
                        <a:lnTo>
                          <a:pt x="7" y="24"/>
                        </a:lnTo>
                        <a:lnTo>
                          <a:pt x="7" y="27"/>
                        </a:lnTo>
                        <a:lnTo>
                          <a:pt x="8" y="29"/>
                        </a:lnTo>
                        <a:lnTo>
                          <a:pt x="10" y="30"/>
                        </a:lnTo>
                        <a:lnTo>
                          <a:pt x="11" y="32"/>
                        </a:lnTo>
                        <a:lnTo>
                          <a:pt x="14" y="33"/>
                        </a:lnTo>
                        <a:lnTo>
                          <a:pt x="16" y="33"/>
                        </a:lnTo>
                        <a:lnTo>
                          <a:pt x="21" y="32"/>
                        </a:lnTo>
                        <a:lnTo>
                          <a:pt x="23" y="30"/>
                        </a:lnTo>
                        <a:lnTo>
                          <a:pt x="25" y="28"/>
                        </a:lnTo>
                        <a:lnTo>
                          <a:pt x="25" y="25"/>
                        </a:lnTo>
                        <a:lnTo>
                          <a:pt x="31" y="25"/>
                        </a:lnTo>
                        <a:lnTo>
                          <a:pt x="31" y="27"/>
                        </a:lnTo>
                        <a:lnTo>
                          <a:pt x="30" y="29"/>
                        </a:lnTo>
                        <a:lnTo>
                          <a:pt x="30" y="30"/>
                        </a:lnTo>
                        <a:lnTo>
                          <a:pt x="29" y="32"/>
                        </a:lnTo>
                        <a:lnTo>
                          <a:pt x="26" y="35"/>
                        </a:lnTo>
                        <a:lnTo>
                          <a:pt x="23" y="37"/>
                        </a:lnTo>
                        <a:lnTo>
                          <a:pt x="19" y="38"/>
                        </a:lnTo>
                        <a:lnTo>
                          <a:pt x="16" y="38"/>
                        </a:lnTo>
                        <a:lnTo>
                          <a:pt x="12" y="38"/>
                        </a:lnTo>
                        <a:lnTo>
                          <a:pt x="9" y="37"/>
                        </a:lnTo>
                        <a:lnTo>
                          <a:pt x="7" y="35"/>
                        </a:lnTo>
                        <a:lnTo>
                          <a:pt x="4" y="32"/>
                        </a:lnTo>
                        <a:lnTo>
                          <a:pt x="2" y="30"/>
                        </a:lnTo>
                        <a:lnTo>
                          <a:pt x="1" y="27"/>
                        </a:lnTo>
                        <a:lnTo>
                          <a:pt x="0" y="23"/>
                        </a:lnTo>
                        <a:lnTo>
                          <a:pt x="0" y="19"/>
                        </a:lnTo>
                        <a:lnTo>
                          <a:pt x="0" y="15"/>
                        </a:lnTo>
                        <a:lnTo>
                          <a:pt x="1" y="12"/>
                        </a:lnTo>
                        <a:lnTo>
                          <a:pt x="3" y="8"/>
                        </a:lnTo>
                        <a:lnTo>
                          <a:pt x="4" y="6"/>
                        </a:lnTo>
                        <a:lnTo>
                          <a:pt x="8" y="4"/>
                        </a:lnTo>
                        <a:lnTo>
                          <a:pt x="11" y="1"/>
                        </a:lnTo>
                        <a:lnTo>
                          <a:pt x="15" y="0"/>
                        </a:lnTo>
                        <a:lnTo>
                          <a:pt x="17" y="0"/>
                        </a:lnTo>
                        <a:lnTo>
                          <a:pt x="21" y="0"/>
                        </a:lnTo>
                        <a:lnTo>
                          <a:pt x="24" y="1"/>
                        </a:lnTo>
                        <a:lnTo>
                          <a:pt x="26" y="4"/>
                        </a:lnTo>
                        <a:lnTo>
                          <a:pt x="29" y="5"/>
                        </a:lnTo>
                        <a:lnTo>
                          <a:pt x="31" y="9"/>
                        </a:lnTo>
                        <a:lnTo>
                          <a:pt x="32" y="13"/>
                        </a:lnTo>
                        <a:lnTo>
                          <a:pt x="32" y="16"/>
                        </a:lnTo>
                        <a:lnTo>
                          <a:pt x="32" y="21"/>
                        </a:lnTo>
                        <a:lnTo>
                          <a:pt x="7" y="21"/>
                        </a:lnTo>
                        <a:close/>
                        <a:moveTo>
                          <a:pt x="26" y="16"/>
                        </a:moveTo>
                        <a:lnTo>
                          <a:pt x="26" y="14"/>
                        </a:lnTo>
                        <a:lnTo>
                          <a:pt x="25" y="12"/>
                        </a:lnTo>
                        <a:lnTo>
                          <a:pt x="24" y="9"/>
                        </a:lnTo>
                        <a:lnTo>
                          <a:pt x="23" y="8"/>
                        </a:lnTo>
                        <a:lnTo>
                          <a:pt x="23" y="7"/>
                        </a:lnTo>
                        <a:lnTo>
                          <a:pt x="22" y="6"/>
                        </a:lnTo>
                        <a:lnTo>
                          <a:pt x="19" y="5"/>
                        </a:lnTo>
                        <a:lnTo>
                          <a:pt x="17" y="5"/>
                        </a:lnTo>
                        <a:lnTo>
                          <a:pt x="15" y="5"/>
                        </a:lnTo>
                        <a:lnTo>
                          <a:pt x="14" y="6"/>
                        </a:lnTo>
                        <a:lnTo>
                          <a:pt x="11" y="7"/>
                        </a:lnTo>
                        <a:lnTo>
                          <a:pt x="9" y="8"/>
                        </a:lnTo>
                        <a:lnTo>
                          <a:pt x="9" y="9"/>
                        </a:lnTo>
                        <a:lnTo>
                          <a:pt x="8" y="12"/>
                        </a:lnTo>
                        <a:lnTo>
                          <a:pt x="7" y="14"/>
                        </a:lnTo>
                        <a:lnTo>
                          <a:pt x="7" y="16"/>
                        </a:lnTo>
                        <a:lnTo>
                          <a:pt x="26" y="16"/>
                        </a:lnTo>
                        <a:close/>
                      </a:path>
                    </a:pathLst>
                  </a:custGeom>
                  <a:solidFill>
                    <a:srgbClr val="000000"/>
                  </a:solidFill>
                  <a:ln w="9525">
                    <a:solidFill>
                      <a:srgbClr val="FF66CC"/>
                    </a:solidFill>
                    <a:round/>
                    <a:headEnd/>
                    <a:tailEnd/>
                  </a:ln>
                </p:spPr>
                <p:txBody>
                  <a:bodyPr/>
                  <a:lstStyle/>
                  <a:p>
                    <a:endParaRPr lang="en-US" dirty="0"/>
                  </a:p>
                </p:txBody>
              </p:sp>
              <p:sp>
                <p:nvSpPr>
                  <p:cNvPr id="18806" name="Freeform 175"/>
                  <p:cNvSpPr>
                    <a:spLocks/>
                  </p:cNvSpPr>
                  <p:nvPr/>
                </p:nvSpPr>
                <p:spPr bwMode="auto">
                  <a:xfrm>
                    <a:off x="4193" y="1738"/>
                    <a:ext cx="29" cy="37"/>
                  </a:xfrm>
                  <a:custGeom>
                    <a:avLst/>
                    <a:gdLst>
                      <a:gd name="T0" fmla="*/ 6 w 29"/>
                      <a:gd name="T1" fmla="*/ 1 h 37"/>
                      <a:gd name="T2" fmla="*/ 6 w 29"/>
                      <a:gd name="T3" fmla="*/ 6 h 37"/>
                      <a:gd name="T4" fmla="*/ 6 w 29"/>
                      <a:gd name="T5" fmla="*/ 6 h 37"/>
                      <a:gd name="T6" fmla="*/ 7 w 29"/>
                      <a:gd name="T7" fmla="*/ 5 h 37"/>
                      <a:gd name="T8" fmla="*/ 8 w 29"/>
                      <a:gd name="T9" fmla="*/ 4 h 37"/>
                      <a:gd name="T10" fmla="*/ 9 w 29"/>
                      <a:gd name="T11" fmla="*/ 2 h 37"/>
                      <a:gd name="T12" fmla="*/ 10 w 29"/>
                      <a:gd name="T13" fmla="*/ 2 h 37"/>
                      <a:gd name="T14" fmla="*/ 11 w 29"/>
                      <a:gd name="T15" fmla="*/ 1 h 37"/>
                      <a:gd name="T16" fmla="*/ 14 w 29"/>
                      <a:gd name="T17" fmla="*/ 0 h 37"/>
                      <a:gd name="T18" fmla="*/ 15 w 29"/>
                      <a:gd name="T19" fmla="*/ 0 h 37"/>
                      <a:gd name="T20" fmla="*/ 17 w 29"/>
                      <a:gd name="T21" fmla="*/ 0 h 37"/>
                      <a:gd name="T22" fmla="*/ 18 w 29"/>
                      <a:gd name="T23" fmla="*/ 0 h 37"/>
                      <a:gd name="T24" fmla="*/ 21 w 29"/>
                      <a:gd name="T25" fmla="*/ 0 h 37"/>
                      <a:gd name="T26" fmla="*/ 22 w 29"/>
                      <a:gd name="T27" fmla="*/ 1 h 37"/>
                      <a:gd name="T28" fmla="*/ 23 w 29"/>
                      <a:gd name="T29" fmla="*/ 1 h 37"/>
                      <a:gd name="T30" fmla="*/ 24 w 29"/>
                      <a:gd name="T31" fmla="*/ 2 h 37"/>
                      <a:gd name="T32" fmla="*/ 26 w 29"/>
                      <a:gd name="T33" fmla="*/ 4 h 37"/>
                      <a:gd name="T34" fmla="*/ 27 w 29"/>
                      <a:gd name="T35" fmla="*/ 6 h 37"/>
                      <a:gd name="T36" fmla="*/ 29 w 29"/>
                      <a:gd name="T37" fmla="*/ 9 h 37"/>
                      <a:gd name="T38" fmla="*/ 29 w 29"/>
                      <a:gd name="T39" fmla="*/ 37 h 37"/>
                      <a:gd name="T40" fmla="*/ 23 w 29"/>
                      <a:gd name="T41" fmla="*/ 37 h 37"/>
                      <a:gd name="T42" fmla="*/ 23 w 29"/>
                      <a:gd name="T43" fmla="*/ 12 h 37"/>
                      <a:gd name="T44" fmla="*/ 22 w 29"/>
                      <a:gd name="T45" fmla="*/ 9 h 37"/>
                      <a:gd name="T46" fmla="*/ 21 w 29"/>
                      <a:gd name="T47" fmla="*/ 7 h 37"/>
                      <a:gd name="T48" fmla="*/ 18 w 29"/>
                      <a:gd name="T49" fmla="*/ 6 h 37"/>
                      <a:gd name="T50" fmla="*/ 16 w 29"/>
                      <a:gd name="T51" fmla="*/ 6 h 37"/>
                      <a:gd name="T52" fmla="*/ 12 w 29"/>
                      <a:gd name="T53" fmla="*/ 6 h 37"/>
                      <a:gd name="T54" fmla="*/ 9 w 29"/>
                      <a:gd name="T55" fmla="*/ 8 h 37"/>
                      <a:gd name="T56" fmla="*/ 7 w 29"/>
                      <a:gd name="T57" fmla="*/ 12 h 37"/>
                      <a:gd name="T58" fmla="*/ 6 w 29"/>
                      <a:gd name="T59" fmla="*/ 17 h 37"/>
                      <a:gd name="T60" fmla="*/ 6 w 29"/>
                      <a:gd name="T61" fmla="*/ 37 h 37"/>
                      <a:gd name="T62" fmla="*/ 0 w 29"/>
                      <a:gd name="T63" fmla="*/ 37 h 37"/>
                      <a:gd name="T64" fmla="*/ 0 w 29"/>
                      <a:gd name="T65" fmla="*/ 1 h 37"/>
                      <a:gd name="T66" fmla="*/ 6 w 29"/>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7"/>
                      <a:gd name="T104" fmla="*/ 29 w 29"/>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7">
                        <a:moveTo>
                          <a:pt x="6" y="1"/>
                        </a:moveTo>
                        <a:lnTo>
                          <a:pt x="6" y="6"/>
                        </a:lnTo>
                        <a:lnTo>
                          <a:pt x="7" y="5"/>
                        </a:lnTo>
                        <a:lnTo>
                          <a:pt x="8" y="4"/>
                        </a:lnTo>
                        <a:lnTo>
                          <a:pt x="9" y="2"/>
                        </a:lnTo>
                        <a:lnTo>
                          <a:pt x="10" y="2"/>
                        </a:lnTo>
                        <a:lnTo>
                          <a:pt x="11" y="1"/>
                        </a:lnTo>
                        <a:lnTo>
                          <a:pt x="14" y="0"/>
                        </a:lnTo>
                        <a:lnTo>
                          <a:pt x="15" y="0"/>
                        </a:lnTo>
                        <a:lnTo>
                          <a:pt x="17" y="0"/>
                        </a:lnTo>
                        <a:lnTo>
                          <a:pt x="18" y="0"/>
                        </a:lnTo>
                        <a:lnTo>
                          <a:pt x="21" y="0"/>
                        </a:lnTo>
                        <a:lnTo>
                          <a:pt x="22" y="1"/>
                        </a:lnTo>
                        <a:lnTo>
                          <a:pt x="23" y="1"/>
                        </a:lnTo>
                        <a:lnTo>
                          <a:pt x="24" y="2"/>
                        </a:lnTo>
                        <a:lnTo>
                          <a:pt x="26" y="4"/>
                        </a:lnTo>
                        <a:lnTo>
                          <a:pt x="27" y="6"/>
                        </a:lnTo>
                        <a:lnTo>
                          <a:pt x="29" y="9"/>
                        </a:lnTo>
                        <a:lnTo>
                          <a:pt x="29" y="37"/>
                        </a:lnTo>
                        <a:lnTo>
                          <a:pt x="23" y="37"/>
                        </a:lnTo>
                        <a:lnTo>
                          <a:pt x="23" y="12"/>
                        </a:lnTo>
                        <a:lnTo>
                          <a:pt x="22" y="9"/>
                        </a:lnTo>
                        <a:lnTo>
                          <a:pt x="21" y="7"/>
                        </a:lnTo>
                        <a:lnTo>
                          <a:pt x="18" y="6"/>
                        </a:lnTo>
                        <a:lnTo>
                          <a:pt x="16" y="6"/>
                        </a:lnTo>
                        <a:lnTo>
                          <a:pt x="12" y="6"/>
                        </a:lnTo>
                        <a:lnTo>
                          <a:pt x="9" y="8"/>
                        </a:lnTo>
                        <a:lnTo>
                          <a:pt x="7" y="12"/>
                        </a:lnTo>
                        <a:lnTo>
                          <a:pt x="6" y="17"/>
                        </a:lnTo>
                        <a:lnTo>
                          <a:pt x="6" y="37"/>
                        </a:lnTo>
                        <a:lnTo>
                          <a:pt x="0" y="37"/>
                        </a:lnTo>
                        <a:lnTo>
                          <a:pt x="0" y="1"/>
                        </a:lnTo>
                        <a:lnTo>
                          <a:pt x="6" y="1"/>
                        </a:lnTo>
                        <a:close/>
                      </a:path>
                    </a:pathLst>
                  </a:custGeom>
                  <a:solidFill>
                    <a:srgbClr val="000000"/>
                  </a:solidFill>
                  <a:ln w="9525">
                    <a:solidFill>
                      <a:srgbClr val="FF66CC"/>
                    </a:solidFill>
                    <a:round/>
                    <a:headEnd/>
                    <a:tailEnd/>
                  </a:ln>
                </p:spPr>
                <p:txBody>
                  <a:bodyPr/>
                  <a:lstStyle/>
                  <a:p>
                    <a:endParaRPr lang="en-US" dirty="0"/>
                  </a:p>
                </p:txBody>
              </p:sp>
              <p:sp>
                <p:nvSpPr>
                  <p:cNvPr id="18807" name="Freeform 176"/>
                  <p:cNvSpPr>
                    <a:spLocks/>
                  </p:cNvSpPr>
                  <p:nvPr/>
                </p:nvSpPr>
                <p:spPr bwMode="auto">
                  <a:xfrm>
                    <a:off x="4230" y="1738"/>
                    <a:ext cx="27" cy="37"/>
                  </a:xfrm>
                  <a:custGeom>
                    <a:avLst/>
                    <a:gdLst>
                      <a:gd name="T0" fmla="*/ 5 w 27"/>
                      <a:gd name="T1" fmla="*/ 1 h 37"/>
                      <a:gd name="T2" fmla="*/ 5 w 27"/>
                      <a:gd name="T3" fmla="*/ 6 h 37"/>
                      <a:gd name="T4" fmla="*/ 5 w 27"/>
                      <a:gd name="T5" fmla="*/ 6 h 37"/>
                      <a:gd name="T6" fmla="*/ 7 w 27"/>
                      <a:gd name="T7" fmla="*/ 5 h 37"/>
                      <a:gd name="T8" fmla="*/ 8 w 27"/>
                      <a:gd name="T9" fmla="*/ 4 h 37"/>
                      <a:gd name="T10" fmla="*/ 8 w 27"/>
                      <a:gd name="T11" fmla="*/ 2 h 37"/>
                      <a:gd name="T12" fmla="*/ 9 w 27"/>
                      <a:gd name="T13" fmla="*/ 2 h 37"/>
                      <a:gd name="T14" fmla="*/ 11 w 27"/>
                      <a:gd name="T15" fmla="*/ 1 h 37"/>
                      <a:gd name="T16" fmla="*/ 12 w 27"/>
                      <a:gd name="T17" fmla="*/ 0 h 37"/>
                      <a:gd name="T18" fmla="*/ 15 w 27"/>
                      <a:gd name="T19" fmla="*/ 0 h 37"/>
                      <a:gd name="T20" fmla="*/ 16 w 27"/>
                      <a:gd name="T21" fmla="*/ 0 h 37"/>
                      <a:gd name="T22" fmla="*/ 17 w 27"/>
                      <a:gd name="T23" fmla="*/ 0 h 37"/>
                      <a:gd name="T24" fmla="*/ 19 w 27"/>
                      <a:gd name="T25" fmla="*/ 0 h 37"/>
                      <a:gd name="T26" fmla="*/ 20 w 27"/>
                      <a:gd name="T27" fmla="*/ 1 h 37"/>
                      <a:gd name="T28" fmla="*/ 22 w 27"/>
                      <a:gd name="T29" fmla="*/ 1 h 37"/>
                      <a:gd name="T30" fmla="*/ 23 w 27"/>
                      <a:gd name="T31" fmla="*/ 2 h 37"/>
                      <a:gd name="T32" fmla="*/ 25 w 27"/>
                      <a:gd name="T33" fmla="*/ 4 h 37"/>
                      <a:gd name="T34" fmla="*/ 26 w 27"/>
                      <a:gd name="T35" fmla="*/ 6 h 37"/>
                      <a:gd name="T36" fmla="*/ 27 w 27"/>
                      <a:gd name="T37" fmla="*/ 9 h 37"/>
                      <a:gd name="T38" fmla="*/ 27 w 27"/>
                      <a:gd name="T39" fmla="*/ 37 h 37"/>
                      <a:gd name="T40" fmla="*/ 22 w 27"/>
                      <a:gd name="T41" fmla="*/ 37 h 37"/>
                      <a:gd name="T42" fmla="*/ 22 w 27"/>
                      <a:gd name="T43" fmla="*/ 12 h 37"/>
                      <a:gd name="T44" fmla="*/ 20 w 27"/>
                      <a:gd name="T45" fmla="*/ 9 h 37"/>
                      <a:gd name="T46" fmla="*/ 19 w 27"/>
                      <a:gd name="T47" fmla="*/ 7 h 37"/>
                      <a:gd name="T48" fmla="*/ 17 w 27"/>
                      <a:gd name="T49" fmla="*/ 6 h 37"/>
                      <a:gd name="T50" fmla="*/ 15 w 27"/>
                      <a:gd name="T51" fmla="*/ 6 h 37"/>
                      <a:gd name="T52" fmla="*/ 11 w 27"/>
                      <a:gd name="T53" fmla="*/ 6 h 37"/>
                      <a:gd name="T54" fmla="*/ 8 w 27"/>
                      <a:gd name="T55" fmla="*/ 8 h 37"/>
                      <a:gd name="T56" fmla="*/ 5 w 27"/>
                      <a:gd name="T57" fmla="*/ 12 h 37"/>
                      <a:gd name="T58" fmla="*/ 5 w 27"/>
                      <a:gd name="T59" fmla="*/ 17 h 37"/>
                      <a:gd name="T60" fmla="*/ 5 w 27"/>
                      <a:gd name="T61" fmla="*/ 37 h 37"/>
                      <a:gd name="T62" fmla="*/ 0 w 27"/>
                      <a:gd name="T63" fmla="*/ 37 h 37"/>
                      <a:gd name="T64" fmla="*/ 0 w 27"/>
                      <a:gd name="T65" fmla="*/ 1 h 37"/>
                      <a:gd name="T66" fmla="*/ 5 w 27"/>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37"/>
                      <a:gd name="T104" fmla="*/ 27 w 27"/>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37">
                        <a:moveTo>
                          <a:pt x="5" y="1"/>
                        </a:moveTo>
                        <a:lnTo>
                          <a:pt x="5" y="6"/>
                        </a:lnTo>
                        <a:lnTo>
                          <a:pt x="7" y="5"/>
                        </a:lnTo>
                        <a:lnTo>
                          <a:pt x="8" y="4"/>
                        </a:lnTo>
                        <a:lnTo>
                          <a:pt x="8" y="2"/>
                        </a:lnTo>
                        <a:lnTo>
                          <a:pt x="9" y="2"/>
                        </a:lnTo>
                        <a:lnTo>
                          <a:pt x="11" y="1"/>
                        </a:lnTo>
                        <a:lnTo>
                          <a:pt x="12" y="0"/>
                        </a:lnTo>
                        <a:lnTo>
                          <a:pt x="15" y="0"/>
                        </a:lnTo>
                        <a:lnTo>
                          <a:pt x="16" y="0"/>
                        </a:lnTo>
                        <a:lnTo>
                          <a:pt x="17" y="0"/>
                        </a:lnTo>
                        <a:lnTo>
                          <a:pt x="19" y="0"/>
                        </a:lnTo>
                        <a:lnTo>
                          <a:pt x="20" y="1"/>
                        </a:lnTo>
                        <a:lnTo>
                          <a:pt x="22" y="1"/>
                        </a:lnTo>
                        <a:lnTo>
                          <a:pt x="23" y="2"/>
                        </a:lnTo>
                        <a:lnTo>
                          <a:pt x="25" y="4"/>
                        </a:lnTo>
                        <a:lnTo>
                          <a:pt x="26" y="6"/>
                        </a:lnTo>
                        <a:lnTo>
                          <a:pt x="27" y="9"/>
                        </a:lnTo>
                        <a:lnTo>
                          <a:pt x="27" y="37"/>
                        </a:lnTo>
                        <a:lnTo>
                          <a:pt x="22" y="37"/>
                        </a:lnTo>
                        <a:lnTo>
                          <a:pt x="22" y="12"/>
                        </a:lnTo>
                        <a:lnTo>
                          <a:pt x="20" y="9"/>
                        </a:lnTo>
                        <a:lnTo>
                          <a:pt x="19" y="7"/>
                        </a:lnTo>
                        <a:lnTo>
                          <a:pt x="17" y="6"/>
                        </a:lnTo>
                        <a:lnTo>
                          <a:pt x="15" y="6"/>
                        </a:lnTo>
                        <a:lnTo>
                          <a:pt x="11" y="6"/>
                        </a:lnTo>
                        <a:lnTo>
                          <a:pt x="8" y="8"/>
                        </a:lnTo>
                        <a:lnTo>
                          <a:pt x="5" y="12"/>
                        </a:lnTo>
                        <a:lnTo>
                          <a:pt x="5" y="17"/>
                        </a:lnTo>
                        <a:lnTo>
                          <a:pt x="5" y="37"/>
                        </a:lnTo>
                        <a:lnTo>
                          <a:pt x="0" y="37"/>
                        </a:lnTo>
                        <a:lnTo>
                          <a:pt x="0" y="1"/>
                        </a:lnTo>
                        <a:lnTo>
                          <a:pt x="5" y="1"/>
                        </a:lnTo>
                        <a:close/>
                      </a:path>
                    </a:pathLst>
                  </a:custGeom>
                  <a:solidFill>
                    <a:srgbClr val="000000"/>
                  </a:solidFill>
                  <a:ln w="9525">
                    <a:solidFill>
                      <a:srgbClr val="FF66CC"/>
                    </a:solidFill>
                    <a:round/>
                    <a:headEnd/>
                    <a:tailEnd/>
                  </a:ln>
                </p:spPr>
                <p:txBody>
                  <a:bodyPr/>
                  <a:lstStyle/>
                  <a:p>
                    <a:endParaRPr lang="en-US" dirty="0"/>
                  </a:p>
                </p:txBody>
              </p:sp>
              <p:sp>
                <p:nvSpPr>
                  <p:cNvPr id="18808" name="Freeform 177"/>
                  <p:cNvSpPr>
                    <a:spLocks/>
                  </p:cNvSpPr>
                  <p:nvPr/>
                </p:nvSpPr>
                <p:spPr bwMode="auto">
                  <a:xfrm>
                    <a:off x="4263" y="1738"/>
                    <a:ext cx="29" cy="38"/>
                  </a:xfrm>
                  <a:custGeom>
                    <a:avLst/>
                    <a:gdLst>
                      <a:gd name="T0" fmla="*/ 6 w 29"/>
                      <a:gd name="T1" fmla="*/ 29 h 38"/>
                      <a:gd name="T2" fmla="*/ 9 w 29"/>
                      <a:gd name="T3" fmla="*/ 31 h 38"/>
                      <a:gd name="T4" fmla="*/ 13 w 29"/>
                      <a:gd name="T5" fmla="*/ 33 h 38"/>
                      <a:gd name="T6" fmla="*/ 15 w 29"/>
                      <a:gd name="T7" fmla="*/ 33 h 38"/>
                      <a:gd name="T8" fmla="*/ 17 w 29"/>
                      <a:gd name="T9" fmla="*/ 32 h 38"/>
                      <a:gd name="T10" fmla="*/ 20 w 29"/>
                      <a:gd name="T11" fmla="*/ 32 h 38"/>
                      <a:gd name="T12" fmla="*/ 22 w 29"/>
                      <a:gd name="T13" fmla="*/ 31 h 38"/>
                      <a:gd name="T14" fmla="*/ 23 w 29"/>
                      <a:gd name="T15" fmla="*/ 29 h 38"/>
                      <a:gd name="T16" fmla="*/ 23 w 29"/>
                      <a:gd name="T17" fmla="*/ 27 h 38"/>
                      <a:gd name="T18" fmla="*/ 21 w 29"/>
                      <a:gd name="T19" fmla="*/ 24 h 38"/>
                      <a:gd name="T20" fmla="*/ 16 w 29"/>
                      <a:gd name="T21" fmla="*/ 22 h 38"/>
                      <a:gd name="T22" fmla="*/ 9 w 29"/>
                      <a:gd name="T23" fmla="*/ 21 h 38"/>
                      <a:gd name="T24" fmla="*/ 5 w 29"/>
                      <a:gd name="T25" fmla="*/ 19 h 38"/>
                      <a:gd name="T26" fmla="*/ 1 w 29"/>
                      <a:gd name="T27" fmla="*/ 14 h 38"/>
                      <a:gd name="T28" fmla="*/ 2 w 29"/>
                      <a:gd name="T29" fmla="*/ 6 h 38"/>
                      <a:gd name="T30" fmla="*/ 9 w 29"/>
                      <a:gd name="T31" fmla="*/ 1 h 38"/>
                      <a:gd name="T32" fmla="*/ 21 w 29"/>
                      <a:gd name="T33" fmla="*/ 1 h 38"/>
                      <a:gd name="T34" fmla="*/ 27 w 29"/>
                      <a:gd name="T35" fmla="*/ 8 h 38"/>
                      <a:gd name="T36" fmla="*/ 22 w 29"/>
                      <a:gd name="T37" fmla="*/ 12 h 38"/>
                      <a:gd name="T38" fmla="*/ 21 w 29"/>
                      <a:gd name="T39" fmla="*/ 8 h 38"/>
                      <a:gd name="T40" fmla="*/ 14 w 29"/>
                      <a:gd name="T41" fmla="*/ 6 h 38"/>
                      <a:gd name="T42" fmla="*/ 9 w 29"/>
                      <a:gd name="T43" fmla="*/ 7 h 38"/>
                      <a:gd name="T44" fmla="*/ 7 w 29"/>
                      <a:gd name="T45" fmla="*/ 9 h 38"/>
                      <a:gd name="T46" fmla="*/ 6 w 29"/>
                      <a:gd name="T47" fmla="*/ 12 h 38"/>
                      <a:gd name="T48" fmla="*/ 8 w 29"/>
                      <a:gd name="T49" fmla="*/ 14 h 38"/>
                      <a:gd name="T50" fmla="*/ 12 w 29"/>
                      <a:gd name="T51" fmla="*/ 15 h 38"/>
                      <a:gd name="T52" fmla="*/ 16 w 29"/>
                      <a:gd name="T53" fmla="*/ 16 h 38"/>
                      <a:gd name="T54" fmla="*/ 21 w 29"/>
                      <a:gd name="T55" fmla="*/ 17 h 38"/>
                      <a:gd name="T56" fmla="*/ 24 w 29"/>
                      <a:gd name="T57" fmla="*/ 20 h 38"/>
                      <a:gd name="T58" fmla="*/ 28 w 29"/>
                      <a:gd name="T59" fmla="*/ 23 h 38"/>
                      <a:gd name="T60" fmla="*/ 29 w 29"/>
                      <a:gd name="T61" fmla="*/ 28 h 38"/>
                      <a:gd name="T62" fmla="*/ 27 w 29"/>
                      <a:gd name="T63" fmla="*/ 32 h 38"/>
                      <a:gd name="T64" fmla="*/ 22 w 29"/>
                      <a:gd name="T65" fmla="*/ 37 h 38"/>
                      <a:gd name="T66" fmla="*/ 20 w 29"/>
                      <a:gd name="T67" fmla="*/ 37 h 38"/>
                      <a:gd name="T68" fmla="*/ 15 w 29"/>
                      <a:gd name="T69" fmla="*/ 38 h 38"/>
                      <a:gd name="T70" fmla="*/ 12 w 29"/>
                      <a:gd name="T71" fmla="*/ 38 h 38"/>
                      <a:gd name="T72" fmla="*/ 9 w 29"/>
                      <a:gd name="T73" fmla="*/ 38 h 38"/>
                      <a:gd name="T74" fmla="*/ 1 w 29"/>
                      <a:gd name="T75" fmla="*/ 32 h 38"/>
                      <a:gd name="T76" fmla="*/ 0 w 29"/>
                      <a:gd name="T77" fmla="*/ 27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8"/>
                      <a:gd name="T119" fmla="*/ 29 w 29"/>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8">
                        <a:moveTo>
                          <a:pt x="5" y="27"/>
                        </a:moveTo>
                        <a:lnTo>
                          <a:pt x="6" y="29"/>
                        </a:lnTo>
                        <a:lnTo>
                          <a:pt x="7" y="30"/>
                        </a:lnTo>
                        <a:lnTo>
                          <a:pt x="9" y="31"/>
                        </a:lnTo>
                        <a:lnTo>
                          <a:pt x="12" y="32"/>
                        </a:lnTo>
                        <a:lnTo>
                          <a:pt x="13" y="33"/>
                        </a:lnTo>
                        <a:lnTo>
                          <a:pt x="14" y="33"/>
                        </a:lnTo>
                        <a:lnTo>
                          <a:pt x="15" y="33"/>
                        </a:lnTo>
                        <a:lnTo>
                          <a:pt x="16" y="33"/>
                        </a:lnTo>
                        <a:lnTo>
                          <a:pt x="17" y="32"/>
                        </a:lnTo>
                        <a:lnTo>
                          <a:pt x="18" y="32"/>
                        </a:lnTo>
                        <a:lnTo>
                          <a:pt x="20" y="32"/>
                        </a:lnTo>
                        <a:lnTo>
                          <a:pt x="21" y="31"/>
                        </a:lnTo>
                        <a:lnTo>
                          <a:pt x="22" y="31"/>
                        </a:lnTo>
                        <a:lnTo>
                          <a:pt x="22" y="30"/>
                        </a:lnTo>
                        <a:lnTo>
                          <a:pt x="23" y="29"/>
                        </a:lnTo>
                        <a:lnTo>
                          <a:pt x="23" y="28"/>
                        </a:lnTo>
                        <a:lnTo>
                          <a:pt x="23" y="27"/>
                        </a:lnTo>
                        <a:lnTo>
                          <a:pt x="22" y="25"/>
                        </a:lnTo>
                        <a:lnTo>
                          <a:pt x="21" y="24"/>
                        </a:lnTo>
                        <a:lnTo>
                          <a:pt x="20" y="23"/>
                        </a:lnTo>
                        <a:lnTo>
                          <a:pt x="16" y="22"/>
                        </a:lnTo>
                        <a:lnTo>
                          <a:pt x="13" y="21"/>
                        </a:lnTo>
                        <a:lnTo>
                          <a:pt x="9" y="21"/>
                        </a:lnTo>
                        <a:lnTo>
                          <a:pt x="6" y="20"/>
                        </a:lnTo>
                        <a:lnTo>
                          <a:pt x="5" y="19"/>
                        </a:lnTo>
                        <a:lnTo>
                          <a:pt x="2" y="16"/>
                        </a:lnTo>
                        <a:lnTo>
                          <a:pt x="1" y="14"/>
                        </a:lnTo>
                        <a:lnTo>
                          <a:pt x="1" y="10"/>
                        </a:lnTo>
                        <a:lnTo>
                          <a:pt x="2" y="6"/>
                        </a:lnTo>
                        <a:lnTo>
                          <a:pt x="5" y="2"/>
                        </a:lnTo>
                        <a:lnTo>
                          <a:pt x="9" y="1"/>
                        </a:lnTo>
                        <a:lnTo>
                          <a:pt x="14" y="0"/>
                        </a:lnTo>
                        <a:lnTo>
                          <a:pt x="21" y="1"/>
                        </a:lnTo>
                        <a:lnTo>
                          <a:pt x="24" y="4"/>
                        </a:lnTo>
                        <a:lnTo>
                          <a:pt x="27" y="8"/>
                        </a:lnTo>
                        <a:lnTo>
                          <a:pt x="27" y="12"/>
                        </a:lnTo>
                        <a:lnTo>
                          <a:pt x="22" y="12"/>
                        </a:lnTo>
                        <a:lnTo>
                          <a:pt x="22" y="9"/>
                        </a:lnTo>
                        <a:lnTo>
                          <a:pt x="21" y="8"/>
                        </a:lnTo>
                        <a:lnTo>
                          <a:pt x="18" y="6"/>
                        </a:lnTo>
                        <a:lnTo>
                          <a:pt x="14" y="6"/>
                        </a:lnTo>
                        <a:lnTo>
                          <a:pt x="12" y="6"/>
                        </a:lnTo>
                        <a:lnTo>
                          <a:pt x="9" y="7"/>
                        </a:lnTo>
                        <a:lnTo>
                          <a:pt x="8" y="8"/>
                        </a:lnTo>
                        <a:lnTo>
                          <a:pt x="7" y="9"/>
                        </a:lnTo>
                        <a:lnTo>
                          <a:pt x="6" y="10"/>
                        </a:lnTo>
                        <a:lnTo>
                          <a:pt x="6" y="12"/>
                        </a:lnTo>
                        <a:lnTo>
                          <a:pt x="7" y="13"/>
                        </a:lnTo>
                        <a:lnTo>
                          <a:pt x="8" y="14"/>
                        </a:lnTo>
                        <a:lnTo>
                          <a:pt x="10" y="15"/>
                        </a:lnTo>
                        <a:lnTo>
                          <a:pt x="12" y="15"/>
                        </a:lnTo>
                        <a:lnTo>
                          <a:pt x="14" y="16"/>
                        </a:lnTo>
                        <a:lnTo>
                          <a:pt x="16" y="16"/>
                        </a:lnTo>
                        <a:lnTo>
                          <a:pt x="18" y="17"/>
                        </a:lnTo>
                        <a:lnTo>
                          <a:pt x="21" y="17"/>
                        </a:lnTo>
                        <a:lnTo>
                          <a:pt x="22" y="19"/>
                        </a:lnTo>
                        <a:lnTo>
                          <a:pt x="24" y="20"/>
                        </a:lnTo>
                        <a:lnTo>
                          <a:pt x="27" y="21"/>
                        </a:lnTo>
                        <a:lnTo>
                          <a:pt x="28" y="23"/>
                        </a:lnTo>
                        <a:lnTo>
                          <a:pt x="29" y="25"/>
                        </a:lnTo>
                        <a:lnTo>
                          <a:pt x="29" y="28"/>
                        </a:lnTo>
                        <a:lnTo>
                          <a:pt x="28" y="30"/>
                        </a:lnTo>
                        <a:lnTo>
                          <a:pt x="27" y="32"/>
                        </a:lnTo>
                        <a:lnTo>
                          <a:pt x="24" y="35"/>
                        </a:lnTo>
                        <a:lnTo>
                          <a:pt x="22" y="37"/>
                        </a:lnTo>
                        <a:lnTo>
                          <a:pt x="21" y="37"/>
                        </a:lnTo>
                        <a:lnTo>
                          <a:pt x="20" y="37"/>
                        </a:lnTo>
                        <a:lnTo>
                          <a:pt x="17" y="38"/>
                        </a:lnTo>
                        <a:lnTo>
                          <a:pt x="15" y="38"/>
                        </a:lnTo>
                        <a:lnTo>
                          <a:pt x="14" y="38"/>
                        </a:lnTo>
                        <a:lnTo>
                          <a:pt x="12" y="38"/>
                        </a:lnTo>
                        <a:lnTo>
                          <a:pt x="10" y="38"/>
                        </a:lnTo>
                        <a:lnTo>
                          <a:pt x="9" y="38"/>
                        </a:lnTo>
                        <a:lnTo>
                          <a:pt x="3" y="36"/>
                        </a:lnTo>
                        <a:lnTo>
                          <a:pt x="1" y="32"/>
                        </a:lnTo>
                        <a:lnTo>
                          <a:pt x="0" y="29"/>
                        </a:lnTo>
                        <a:lnTo>
                          <a:pt x="0" y="27"/>
                        </a:lnTo>
                        <a:lnTo>
                          <a:pt x="5" y="27"/>
                        </a:lnTo>
                        <a:close/>
                      </a:path>
                    </a:pathLst>
                  </a:custGeom>
                  <a:solidFill>
                    <a:srgbClr val="000000"/>
                  </a:solidFill>
                  <a:ln w="9525">
                    <a:solidFill>
                      <a:srgbClr val="FF66CC"/>
                    </a:solidFill>
                    <a:round/>
                    <a:headEnd/>
                    <a:tailEnd/>
                  </a:ln>
                </p:spPr>
                <p:txBody>
                  <a:bodyPr/>
                  <a:lstStyle/>
                  <a:p>
                    <a:endParaRPr lang="en-US" dirty="0"/>
                  </a:p>
                </p:txBody>
              </p:sp>
              <p:sp>
                <p:nvSpPr>
                  <p:cNvPr id="18809" name="Freeform 178"/>
                  <p:cNvSpPr>
                    <a:spLocks/>
                  </p:cNvSpPr>
                  <p:nvPr/>
                </p:nvSpPr>
                <p:spPr bwMode="auto">
                  <a:xfrm>
                    <a:off x="4294" y="1739"/>
                    <a:ext cx="31" cy="50"/>
                  </a:xfrm>
                  <a:custGeom>
                    <a:avLst/>
                    <a:gdLst>
                      <a:gd name="T0" fmla="*/ 31 w 31"/>
                      <a:gd name="T1" fmla="*/ 0 h 50"/>
                      <a:gd name="T2" fmla="*/ 15 w 31"/>
                      <a:gd name="T3" fmla="*/ 44 h 50"/>
                      <a:gd name="T4" fmla="*/ 14 w 31"/>
                      <a:gd name="T5" fmla="*/ 45 h 50"/>
                      <a:gd name="T6" fmla="*/ 13 w 31"/>
                      <a:gd name="T7" fmla="*/ 47 h 50"/>
                      <a:gd name="T8" fmla="*/ 12 w 31"/>
                      <a:gd name="T9" fmla="*/ 49 h 50"/>
                      <a:gd name="T10" fmla="*/ 10 w 31"/>
                      <a:gd name="T11" fmla="*/ 50 h 50"/>
                      <a:gd name="T12" fmla="*/ 9 w 31"/>
                      <a:gd name="T13" fmla="*/ 50 h 50"/>
                      <a:gd name="T14" fmla="*/ 8 w 31"/>
                      <a:gd name="T15" fmla="*/ 50 h 50"/>
                      <a:gd name="T16" fmla="*/ 7 w 31"/>
                      <a:gd name="T17" fmla="*/ 50 h 50"/>
                      <a:gd name="T18" fmla="*/ 6 w 31"/>
                      <a:gd name="T19" fmla="*/ 50 h 50"/>
                      <a:gd name="T20" fmla="*/ 5 w 31"/>
                      <a:gd name="T21" fmla="*/ 50 h 50"/>
                      <a:gd name="T22" fmla="*/ 4 w 31"/>
                      <a:gd name="T23" fmla="*/ 50 h 50"/>
                      <a:gd name="T24" fmla="*/ 4 w 31"/>
                      <a:gd name="T25" fmla="*/ 50 h 50"/>
                      <a:gd name="T26" fmla="*/ 2 w 31"/>
                      <a:gd name="T27" fmla="*/ 50 h 50"/>
                      <a:gd name="T28" fmla="*/ 2 w 31"/>
                      <a:gd name="T29" fmla="*/ 44 h 50"/>
                      <a:gd name="T30" fmla="*/ 4 w 31"/>
                      <a:gd name="T31" fmla="*/ 45 h 50"/>
                      <a:gd name="T32" fmla="*/ 5 w 31"/>
                      <a:gd name="T33" fmla="*/ 45 h 50"/>
                      <a:gd name="T34" fmla="*/ 6 w 31"/>
                      <a:gd name="T35" fmla="*/ 45 h 50"/>
                      <a:gd name="T36" fmla="*/ 7 w 31"/>
                      <a:gd name="T37" fmla="*/ 45 h 50"/>
                      <a:gd name="T38" fmla="*/ 8 w 31"/>
                      <a:gd name="T39" fmla="*/ 44 h 50"/>
                      <a:gd name="T40" fmla="*/ 8 w 31"/>
                      <a:gd name="T41" fmla="*/ 44 h 50"/>
                      <a:gd name="T42" fmla="*/ 9 w 31"/>
                      <a:gd name="T43" fmla="*/ 43 h 50"/>
                      <a:gd name="T44" fmla="*/ 9 w 31"/>
                      <a:gd name="T45" fmla="*/ 42 h 50"/>
                      <a:gd name="T46" fmla="*/ 12 w 31"/>
                      <a:gd name="T47" fmla="*/ 36 h 50"/>
                      <a:gd name="T48" fmla="*/ 0 w 31"/>
                      <a:gd name="T49" fmla="*/ 0 h 50"/>
                      <a:gd name="T50" fmla="*/ 6 w 31"/>
                      <a:gd name="T51" fmla="*/ 0 h 50"/>
                      <a:gd name="T52" fmla="*/ 15 w 31"/>
                      <a:gd name="T53" fmla="*/ 27 h 50"/>
                      <a:gd name="T54" fmla="*/ 24 w 31"/>
                      <a:gd name="T55" fmla="*/ 0 h 50"/>
                      <a:gd name="T56" fmla="*/ 31 w 31"/>
                      <a:gd name="T57" fmla="*/ 0 h 5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
                      <a:gd name="T88" fmla="*/ 0 h 50"/>
                      <a:gd name="T89" fmla="*/ 31 w 31"/>
                      <a:gd name="T90" fmla="*/ 50 h 5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 h="50">
                        <a:moveTo>
                          <a:pt x="31" y="0"/>
                        </a:moveTo>
                        <a:lnTo>
                          <a:pt x="15" y="44"/>
                        </a:lnTo>
                        <a:lnTo>
                          <a:pt x="14" y="45"/>
                        </a:lnTo>
                        <a:lnTo>
                          <a:pt x="13" y="47"/>
                        </a:lnTo>
                        <a:lnTo>
                          <a:pt x="12" y="49"/>
                        </a:lnTo>
                        <a:lnTo>
                          <a:pt x="10" y="50"/>
                        </a:lnTo>
                        <a:lnTo>
                          <a:pt x="9" y="50"/>
                        </a:lnTo>
                        <a:lnTo>
                          <a:pt x="8" y="50"/>
                        </a:lnTo>
                        <a:lnTo>
                          <a:pt x="7" y="50"/>
                        </a:lnTo>
                        <a:lnTo>
                          <a:pt x="6" y="50"/>
                        </a:lnTo>
                        <a:lnTo>
                          <a:pt x="5" y="50"/>
                        </a:lnTo>
                        <a:lnTo>
                          <a:pt x="4" y="50"/>
                        </a:lnTo>
                        <a:lnTo>
                          <a:pt x="2" y="50"/>
                        </a:lnTo>
                        <a:lnTo>
                          <a:pt x="2" y="44"/>
                        </a:lnTo>
                        <a:lnTo>
                          <a:pt x="4" y="45"/>
                        </a:lnTo>
                        <a:lnTo>
                          <a:pt x="5" y="45"/>
                        </a:lnTo>
                        <a:lnTo>
                          <a:pt x="6" y="45"/>
                        </a:lnTo>
                        <a:lnTo>
                          <a:pt x="7" y="45"/>
                        </a:lnTo>
                        <a:lnTo>
                          <a:pt x="8" y="44"/>
                        </a:lnTo>
                        <a:lnTo>
                          <a:pt x="9" y="43"/>
                        </a:lnTo>
                        <a:lnTo>
                          <a:pt x="9" y="42"/>
                        </a:lnTo>
                        <a:lnTo>
                          <a:pt x="12" y="36"/>
                        </a:lnTo>
                        <a:lnTo>
                          <a:pt x="0" y="0"/>
                        </a:lnTo>
                        <a:lnTo>
                          <a:pt x="6" y="0"/>
                        </a:lnTo>
                        <a:lnTo>
                          <a:pt x="15" y="27"/>
                        </a:lnTo>
                        <a:lnTo>
                          <a:pt x="24" y="0"/>
                        </a:lnTo>
                        <a:lnTo>
                          <a:pt x="31" y="0"/>
                        </a:lnTo>
                        <a:close/>
                      </a:path>
                    </a:pathLst>
                  </a:custGeom>
                  <a:solidFill>
                    <a:srgbClr val="000000"/>
                  </a:solidFill>
                  <a:ln w="9525">
                    <a:solidFill>
                      <a:srgbClr val="FF66CC"/>
                    </a:solidFill>
                    <a:round/>
                    <a:headEnd/>
                    <a:tailEnd/>
                  </a:ln>
                </p:spPr>
                <p:txBody>
                  <a:bodyPr/>
                  <a:lstStyle/>
                  <a:p>
                    <a:endParaRPr lang="en-US" dirty="0"/>
                  </a:p>
                </p:txBody>
              </p:sp>
              <p:sp>
                <p:nvSpPr>
                  <p:cNvPr id="18810" name="Rectangle 179"/>
                  <p:cNvSpPr>
                    <a:spLocks noChangeArrowheads="1"/>
                  </p:cNvSpPr>
                  <p:nvPr/>
                </p:nvSpPr>
                <p:spPr bwMode="auto">
                  <a:xfrm>
                    <a:off x="4330" y="1725"/>
                    <a:ext cx="6" cy="50"/>
                  </a:xfrm>
                  <a:prstGeom prst="rect">
                    <a:avLst/>
                  </a:prstGeom>
                  <a:solidFill>
                    <a:srgbClr val="000000"/>
                  </a:solidFill>
                  <a:ln w="9525">
                    <a:solidFill>
                      <a:srgbClr val="FF66CC"/>
                    </a:solidFill>
                    <a:miter lim="800000"/>
                    <a:headEnd/>
                    <a:tailEnd/>
                  </a:ln>
                </p:spPr>
                <p:txBody>
                  <a:bodyPr/>
                  <a:lstStyle/>
                  <a:p>
                    <a:endParaRPr lang="en-US" dirty="0"/>
                  </a:p>
                </p:txBody>
              </p:sp>
              <p:sp>
                <p:nvSpPr>
                  <p:cNvPr id="18811" name="Freeform 180"/>
                  <p:cNvSpPr>
                    <a:spLocks/>
                  </p:cNvSpPr>
                  <p:nvPr/>
                </p:nvSpPr>
                <p:spPr bwMode="auto">
                  <a:xfrm>
                    <a:off x="4339" y="1739"/>
                    <a:ext cx="32" cy="36"/>
                  </a:xfrm>
                  <a:custGeom>
                    <a:avLst/>
                    <a:gdLst>
                      <a:gd name="T0" fmla="*/ 13 w 32"/>
                      <a:gd name="T1" fmla="*/ 36 h 36"/>
                      <a:gd name="T2" fmla="*/ 0 w 32"/>
                      <a:gd name="T3" fmla="*/ 0 h 36"/>
                      <a:gd name="T4" fmla="*/ 7 w 32"/>
                      <a:gd name="T5" fmla="*/ 0 h 36"/>
                      <a:gd name="T6" fmla="*/ 16 w 32"/>
                      <a:gd name="T7" fmla="*/ 29 h 36"/>
                      <a:gd name="T8" fmla="*/ 27 w 32"/>
                      <a:gd name="T9" fmla="*/ 0 h 36"/>
                      <a:gd name="T10" fmla="*/ 32 w 32"/>
                      <a:gd name="T11" fmla="*/ 0 h 36"/>
                      <a:gd name="T12" fmla="*/ 18 w 32"/>
                      <a:gd name="T13" fmla="*/ 36 h 36"/>
                      <a:gd name="T14" fmla="*/ 13 w 32"/>
                      <a:gd name="T15" fmla="*/ 36 h 36"/>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36"/>
                      <a:gd name="T26" fmla="*/ 32 w 32"/>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36">
                        <a:moveTo>
                          <a:pt x="13" y="36"/>
                        </a:moveTo>
                        <a:lnTo>
                          <a:pt x="0" y="0"/>
                        </a:lnTo>
                        <a:lnTo>
                          <a:pt x="7" y="0"/>
                        </a:lnTo>
                        <a:lnTo>
                          <a:pt x="16" y="29"/>
                        </a:lnTo>
                        <a:lnTo>
                          <a:pt x="27" y="0"/>
                        </a:lnTo>
                        <a:lnTo>
                          <a:pt x="32" y="0"/>
                        </a:lnTo>
                        <a:lnTo>
                          <a:pt x="18" y="36"/>
                        </a:lnTo>
                        <a:lnTo>
                          <a:pt x="13" y="36"/>
                        </a:lnTo>
                        <a:close/>
                      </a:path>
                    </a:pathLst>
                  </a:custGeom>
                  <a:solidFill>
                    <a:srgbClr val="000000"/>
                  </a:solidFill>
                  <a:ln w="9525">
                    <a:solidFill>
                      <a:srgbClr val="FF66CC"/>
                    </a:solidFill>
                    <a:round/>
                    <a:headEnd/>
                    <a:tailEnd/>
                  </a:ln>
                </p:spPr>
                <p:txBody>
                  <a:bodyPr/>
                  <a:lstStyle/>
                  <a:p>
                    <a:endParaRPr lang="en-US" dirty="0"/>
                  </a:p>
                </p:txBody>
              </p:sp>
              <p:sp>
                <p:nvSpPr>
                  <p:cNvPr id="18812" name="Freeform 181"/>
                  <p:cNvSpPr>
                    <a:spLocks noEditPoints="1"/>
                  </p:cNvSpPr>
                  <p:nvPr/>
                </p:nvSpPr>
                <p:spPr bwMode="auto">
                  <a:xfrm>
                    <a:off x="4374" y="1738"/>
                    <a:ext cx="33" cy="38"/>
                  </a:xfrm>
                  <a:custGeom>
                    <a:avLst/>
                    <a:gdLst>
                      <a:gd name="T0" fmla="*/ 28 w 33"/>
                      <a:gd name="T1" fmla="*/ 32 h 38"/>
                      <a:gd name="T2" fmla="*/ 31 w 33"/>
                      <a:gd name="T3" fmla="*/ 33 h 38"/>
                      <a:gd name="T4" fmla="*/ 32 w 33"/>
                      <a:gd name="T5" fmla="*/ 33 h 38"/>
                      <a:gd name="T6" fmla="*/ 32 w 33"/>
                      <a:gd name="T7" fmla="*/ 33 h 38"/>
                      <a:gd name="T8" fmla="*/ 33 w 33"/>
                      <a:gd name="T9" fmla="*/ 37 h 38"/>
                      <a:gd name="T10" fmla="*/ 31 w 33"/>
                      <a:gd name="T11" fmla="*/ 38 h 38"/>
                      <a:gd name="T12" fmla="*/ 28 w 33"/>
                      <a:gd name="T13" fmla="*/ 38 h 38"/>
                      <a:gd name="T14" fmla="*/ 25 w 33"/>
                      <a:gd name="T15" fmla="*/ 37 h 38"/>
                      <a:gd name="T16" fmla="*/ 24 w 33"/>
                      <a:gd name="T17" fmla="*/ 32 h 38"/>
                      <a:gd name="T18" fmla="*/ 18 w 33"/>
                      <a:gd name="T19" fmla="*/ 36 h 38"/>
                      <a:gd name="T20" fmla="*/ 12 w 33"/>
                      <a:gd name="T21" fmla="*/ 38 h 38"/>
                      <a:gd name="T22" fmla="*/ 3 w 33"/>
                      <a:gd name="T23" fmla="*/ 35 h 38"/>
                      <a:gd name="T24" fmla="*/ 0 w 33"/>
                      <a:gd name="T25" fmla="*/ 27 h 38"/>
                      <a:gd name="T26" fmla="*/ 2 w 33"/>
                      <a:gd name="T27" fmla="*/ 20 h 38"/>
                      <a:gd name="T28" fmla="*/ 8 w 33"/>
                      <a:gd name="T29" fmla="*/ 17 h 38"/>
                      <a:gd name="T30" fmla="*/ 15 w 33"/>
                      <a:gd name="T31" fmla="*/ 16 h 38"/>
                      <a:gd name="T32" fmla="*/ 20 w 33"/>
                      <a:gd name="T33" fmla="*/ 16 h 38"/>
                      <a:gd name="T34" fmla="*/ 21 w 33"/>
                      <a:gd name="T35" fmla="*/ 15 h 38"/>
                      <a:gd name="T36" fmla="*/ 23 w 33"/>
                      <a:gd name="T37" fmla="*/ 13 h 38"/>
                      <a:gd name="T38" fmla="*/ 21 w 33"/>
                      <a:gd name="T39" fmla="*/ 7 h 38"/>
                      <a:gd name="T40" fmla="*/ 17 w 33"/>
                      <a:gd name="T41" fmla="*/ 5 h 38"/>
                      <a:gd name="T42" fmla="*/ 10 w 33"/>
                      <a:gd name="T43" fmla="*/ 6 h 38"/>
                      <a:gd name="T44" fmla="*/ 6 w 33"/>
                      <a:gd name="T45" fmla="*/ 10 h 38"/>
                      <a:gd name="T46" fmla="*/ 2 w 33"/>
                      <a:gd name="T47" fmla="*/ 12 h 38"/>
                      <a:gd name="T48" fmla="*/ 2 w 33"/>
                      <a:gd name="T49" fmla="*/ 7 h 38"/>
                      <a:gd name="T50" fmla="*/ 5 w 33"/>
                      <a:gd name="T51" fmla="*/ 4 h 38"/>
                      <a:gd name="T52" fmla="*/ 9 w 33"/>
                      <a:gd name="T53" fmla="*/ 1 h 38"/>
                      <a:gd name="T54" fmla="*/ 12 w 33"/>
                      <a:gd name="T55" fmla="*/ 0 h 38"/>
                      <a:gd name="T56" fmla="*/ 16 w 33"/>
                      <a:gd name="T57" fmla="*/ 0 h 38"/>
                      <a:gd name="T58" fmla="*/ 19 w 33"/>
                      <a:gd name="T59" fmla="*/ 0 h 38"/>
                      <a:gd name="T60" fmla="*/ 24 w 33"/>
                      <a:gd name="T61" fmla="*/ 2 h 38"/>
                      <a:gd name="T62" fmla="*/ 27 w 33"/>
                      <a:gd name="T63" fmla="*/ 6 h 38"/>
                      <a:gd name="T64" fmla="*/ 28 w 33"/>
                      <a:gd name="T65" fmla="*/ 31 h 38"/>
                      <a:gd name="T66" fmla="*/ 19 w 33"/>
                      <a:gd name="T67" fmla="*/ 21 h 38"/>
                      <a:gd name="T68" fmla="*/ 12 w 33"/>
                      <a:gd name="T69" fmla="*/ 21 h 38"/>
                      <a:gd name="T70" fmla="*/ 8 w 33"/>
                      <a:gd name="T71" fmla="*/ 23 h 38"/>
                      <a:gd name="T72" fmla="*/ 5 w 33"/>
                      <a:gd name="T73" fmla="*/ 25 h 38"/>
                      <a:gd name="T74" fmla="*/ 6 w 33"/>
                      <a:gd name="T75" fmla="*/ 30 h 38"/>
                      <a:gd name="T76" fmla="*/ 9 w 33"/>
                      <a:gd name="T77" fmla="*/ 33 h 38"/>
                      <a:gd name="T78" fmla="*/ 17 w 33"/>
                      <a:gd name="T79" fmla="*/ 32 h 38"/>
                      <a:gd name="T80" fmla="*/ 21 w 33"/>
                      <a:gd name="T81" fmla="*/ 28 h 38"/>
                      <a:gd name="T82" fmla="*/ 23 w 33"/>
                      <a:gd name="T83" fmla="*/ 20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28" y="31"/>
                        </a:moveTo>
                        <a:lnTo>
                          <a:pt x="28" y="32"/>
                        </a:lnTo>
                        <a:lnTo>
                          <a:pt x="30" y="32"/>
                        </a:lnTo>
                        <a:lnTo>
                          <a:pt x="31" y="33"/>
                        </a:lnTo>
                        <a:lnTo>
                          <a:pt x="32" y="33"/>
                        </a:lnTo>
                        <a:lnTo>
                          <a:pt x="33" y="33"/>
                        </a:lnTo>
                        <a:lnTo>
                          <a:pt x="33" y="37"/>
                        </a:lnTo>
                        <a:lnTo>
                          <a:pt x="32" y="38"/>
                        </a:lnTo>
                        <a:lnTo>
                          <a:pt x="31" y="38"/>
                        </a:lnTo>
                        <a:lnTo>
                          <a:pt x="30" y="38"/>
                        </a:lnTo>
                        <a:lnTo>
                          <a:pt x="28" y="38"/>
                        </a:lnTo>
                        <a:lnTo>
                          <a:pt x="27" y="38"/>
                        </a:lnTo>
                        <a:lnTo>
                          <a:pt x="25" y="37"/>
                        </a:lnTo>
                        <a:lnTo>
                          <a:pt x="24" y="35"/>
                        </a:lnTo>
                        <a:lnTo>
                          <a:pt x="24" y="32"/>
                        </a:lnTo>
                        <a:lnTo>
                          <a:pt x="21" y="35"/>
                        </a:lnTo>
                        <a:lnTo>
                          <a:pt x="18" y="36"/>
                        </a:lnTo>
                        <a:lnTo>
                          <a:pt x="16" y="37"/>
                        </a:lnTo>
                        <a:lnTo>
                          <a:pt x="12" y="38"/>
                        </a:lnTo>
                        <a:lnTo>
                          <a:pt x="6" y="37"/>
                        </a:lnTo>
                        <a:lnTo>
                          <a:pt x="3" y="35"/>
                        </a:lnTo>
                        <a:lnTo>
                          <a:pt x="1" y="31"/>
                        </a:lnTo>
                        <a:lnTo>
                          <a:pt x="0" y="27"/>
                        </a:lnTo>
                        <a:lnTo>
                          <a:pt x="1" y="23"/>
                        </a:lnTo>
                        <a:lnTo>
                          <a:pt x="2" y="20"/>
                        </a:lnTo>
                        <a:lnTo>
                          <a:pt x="4" y="19"/>
                        </a:lnTo>
                        <a:lnTo>
                          <a:pt x="8" y="17"/>
                        </a:lnTo>
                        <a:lnTo>
                          <a:pt x="11" y="16"/>
                        </a:lnTo>
                        <a:lnTo>
                          <a:pt x="15" y="16"/>
                        </a:lnTo>
                        <a:lnTo>
                          <a:pt x="18" y="16"/>
                        </a:lnTo>
                        <a:lnTo>
                          <a:pt x="20" y="16"/>
                        </a:lnTo>
                        <a:lnTo>
                          <a:pt x="20" y="15"/>
                        </a:lnTo>
                        <a:lnTo>
                          <a:pt x="21" y="15"/>
                        </a:lnTo>
                        <a:lnTo>
                          <a:pt x="23" y="14"/>
                        </a:lnTo>
                        <a:lnTo>
                          <a:pt x="23" y="13"/>
                        </a:lnTo>
                        <a:lnTo>
                          <a:pt x="23" y="9"/>
                        </a:lnTo>
                        <a:lnTo>
                          <a:pt x="21" y="7"/>
                        </a:lnTo>
                        <a:lnTo>
                          <a:pt x="20" y="6"/>
                        </a:lnTo>
                        <a:lnTo>
                          <a:pt x="17" y="5"/>
                        </a:lnTo>
                        <a:lnTo>
                          <a:pt x="13" y="5"/>
                        </a:lnTo>
                        <a:lnTo>
                          <a:pt x="10" y="6"/>
                        </a:lnTo>
                        <a:lnTo>
                          <a:pt x="8" y="8"/>
                        </a:lnTo>
                        <a:lnTo>
                          <a:pt x="6" y="10"/>
                        </a:lnTo>
                        <a:lnTo>
                          <a:pt x="6" y="12"/>
                        </a:lnTo>
                        <a:lnTo>
                          <a:pt x="2" y="12"/>
                        </a:lnTo>
                        <a:lnTo>
                          <a:pt x="2" y="8"/>
                        </a:lnTo>
                        <a:lnTo>
                          <a:pt x="2" y="7"/>
                        </a:lnTo>
                        <a:lnTo>
                          <a:pt x="3" y="5"/>
                        </a:lnTo>
                        <a:lnTo>
                          <a:pt x="5" y="4"/>
                        </a:lnTo>
                        <a:lnTo>
                          <a:pt x="8" y="1"/>
                        </a:lnTo>
                        <a:lnTo>
                          <a:pt x="9" y="1"/>
                        </a:lnTo>
                        <a:lnTo>
                          <a:pt x="10" y="0"/>
                        </a:lnTo>
                        <a:lnTo>
                          <a:pt x="12" y="0"/>
                        </a:lnTo>
                        <a:lnTo>
                          <a:pt x="15" y="0"/>
                        </a:lnTo>
                        <a:lnTo>
                          <a:pt x="16" y="0"/>
                        </a:lnTo>
                        <a:lnTo>
                          <a:pt x="18" y="0"/>
                        </a:lnTo>
                        <a:lnTo>
                          <a:pt x="19" y="0"/>
                        </a:lnTo>
                        <a:lnTo>
                          <a:pt x="20" y="1"/>
                        </a:lnTo>
                        <a:lnTo>
                          <a:pt x="24" y="2"/>
                        </a:lnTo>
                        <a:lnTo>
                          <a:pt x="26" y="4"/>
                        </a:lnTo>
                        <a:lnTo>
                          <a:pt x="27" y="6"/>
                        </a:lnTo>
                        <a:lnTo>
                          <a:pt x="28" y="8"/>
                        </a:lnTo>
                        <a:lnTo>
                          <a:pt x="28" y="31"/>
                        </a:lnTo>
                        <a:close/>
                        <a:moveTo>
                          <a:pt x="23" y="20"/>
                        </a:moveTo>
                        <a:lnTo>
                          <a:pt x="19" y="21"/>
                        </a:lnTo>
                        <a:lnTo>
                          <a:pt x="16" y="21"/>
                        </a:lnTo>
                        <a:lnTo>
                          <a:pt x="12" y="21"/>
                        </a:lnTo>
                        <a:lnTo>
                          <a:pt x="9" y="22"/>
                        </a:lnTo>
                        <a:lnTo>
                          <a:pt x="8" y="23"/>
                        </a:lnTo>
                        <a:lnTo>
                          <a:pt x="6" y="24"/>
                        </a:lnTo>
                        <a:lnTo>
                          <a:pt x="5" y="25"/>
                        </a:lnTo>
                        <a:lnTo>
                          <a:pt x="5" y="27"/>
                        </a:lnTo>
                        <a:lnTo>
                          <a:pt x="6" y="30"/>
                        </a:lnTo>
                        <a:lnTo>
                          <a:pt x="8" y="31"/>
                        </a:lnTo>
                        <a:lnTo>
                          <a:pt x="9" y="33"/>
                        </a:lnTo>
                        <a:lnTo>
                          <a:pt x="11" y="33"/>
                        </a:lnTo>
                        <a:lnTo>
                          <a:pt x="17" y="32"/>
                        </a:lnTo>
                        <a:lnTo>
                          <a:pt x="20" y="30"/>
                        </a:lnTo>
                        <a:lnTo>
                          <a:pt x="21" y="28"/>
                        </a:lnTo>
                        <a:lnTo>
                          <a:pt x="23" y="27"/>
                        </a:lnTo>
                        <a:lnTo>
                          <a:pt x="23" y="20"/>
                        </a:lnTo>
                        <a:close/>
                      </a:path>
                    </a:pathLst>
                  </a:custGeom>
                  <a:solidFill>
                    <a:srgbClr val="000000"/>
                  </a:solidFill>
                  <a:ln w="9525">
                    <a:solidFill>
                      <a:srgbClr val="FF66CC"/>
                    </a:solidFill>
                    <a:round/>
                    <a:headEnd/>
                    <a:tailEnd/>
                  </a:ln>
                </p:spPr>
                <p:txBody>
                  <a:bodyPr/>
                  <a:lstStyle/>
                  <a:p>
                    <a:endParaRPr lang="en-US" dirty="0"/>
                  </a:p>
                </p:txBody>
              </p:sp>
              <p:sp>
                <p:nvSpPr>
                  <p:cNvPr id="18813" name="Freeform 182"/>
                  <p:cNvSpPr>
                    <a:spLocks/>
                  </p:cNvSpPr>
                  <p:nvPr/>
                </p:nvSpPr>
                <p:spPr bwMode="auto">
                  <a:xfrm>
                    <a:off x="4412" y="1738"/>
                    <a:ext cx="27" cy="37"/>
                  </a:xfrm>
                  <a:custGeom>
                    <a:avLst/>
                    <a:gdLst>
                      <a:gd name="T0" fmla="*/ 5 w 27"/>
                      <a:gd name="T1" fmla="*/ 1 h 37"/>
                      <a:gd name="T2" fmla="*/ 5 w 27"/>
                      <a:gd name="T3" fmla="*/ 6 h 37"/>
                      <a:gd name="T4" fmla="*/ 5 w 27"/>
                      <a:gd name="T5" fmla="*/ 6 h 37"/>
                      <a:gd name="T6" fmla="*/ 6 w 27"/>
                      <a:gd name="T7" fmla="*/ 5 h 37"/>
                      <a:gd name="T8" fmla="*/ 8 w 27"/>
                      <a:gd name="T9" fmla="*/ 4 h 37"/>
                      <a:gd name="T10" fmla="*/ 8 w 27"/>
                      <a:gd name="T11" fmla="*/ 2 h 37"/>
                      <a:gd name="T12" fmla="*/ 9 w 27"/>
                      <a:gd name="T13" fmla="*/ 2 h 37"/>
                      <a:gd name="T14" fmla="*/ 11 w 27"/>
                      <a:gd name="T15" fmla="*/ 1 h 37"/>
                      <a:gd name="T16" fmla="*/ 12 w 27"/>
                      <a:gd name="T17" fmla="*/ 0 h 37"/>
                      <a:gd name="T18" fmla="*/ 15 w 27"/>
                      <a:gd name="T19" fmla="*/ 0 h 37"/>
                      <a:gd name="T20" fmla="*/ 16 w 27"/>
                      <a:gd name="T21" fmla="*/ 0 h 37"/>
                      <a:gd name="T22" fmla="*/ 18 w 27"/>
                      <a:gd name="T23" fmla="*/ 0 h 37"/>
                      <a:gd name="T24" fmla="*/ 20 w 27"/>
                      <a:gd name="T25" fmla="*/ 0 h 37"/>
                      <a:gd name="T26" fmla="*/ 21 w 27"/>
                      <a:gd name="T27" fmla="*/ 1 h 37"/>
                      <a:gd name="T28" fmla="*/ 21 w 27"/>
                      <a:gd name="T29" fmla="*/ 1 h 37"/>
                      <a:gd name="T30" fmla="*/ 24 w 27"/>
                      <a:gd name="T31" fmla="*/ 2 h 37"/>
                      <a:gd name="T32" fmla="*/ 25 w 27"/>
                      <a:gd name="T33" fmla="*/ 4 h 37"/>
                      <a:gd name="T34" fmla="*/ 27 w 27"/>
                      <a:gd name="T35" fmla="*/ 6 h 37"/>
                      <a:gd name="T36" fmla="*/ 27 w 27"/>
                      <a:gd name="T37" fmla="*/ 9 h 37"/>
                      <a:gd name="T38" fmla="*/ 27 w 27"/>
                      <a:gd name="T39" fmla="*/ 37 h 37"/>
                      <a:gd name="T40" fmla="*/ 21 w 27"/>
                      <a:gd name="T41" fmla="*/ 37 h 37"/>
                      <a:gd name="T42" fmla="*/ 21 w 27"/>
                      <a:gd name="T43" fmla="*/ 12 h 37"/>
                      <a:gd name="T44" fmla="*/ 21 w 27"/>
                      <a:gd name="T45" fmla="*/ 9 h 37"/>
                      <a:gd name="T46" fmla="*/ 20 w 27"/>
                      <a:gd name="T47" fmla="*/ 7 h 37"/>
                      <a:gd name="T48" fmla="*/ 18 w 27"/>
                      <a:gd name="T49" fmla="*/ 6 h 37"/>
                      <a:gd name="T50" fmla="*/ 15 w 27"/>
                      <a:gd name="T51" fmla="*/ 6 h 37"/>
                      <a:gd name="T52" fmla="*/ 11 w 27"/>
                      <a:gd name="T53" fmla="*/ 6 h 37"/>
                      <a:gd name="T54" fmla="*/ 9 w 27"/>
                      <a:gd name="T55" fmla="*/ 8 h 37"/>
                      <a:gd name="T56" fmla="*/ 6 w 27"/>
                      <a:gd name="T57" fmla="*/ 12 h 37"/>
                      <a:gd name="T58" fmla="*/ 5 w 27"/>
                      <a:gd name="T59" fmla="*/ 17 h 37"/>
                      <a:gd name="T60" fmla="*/ 5 w 27"/>
                      <a:gd name="T61" fmla="*/ 37 h 37"/>
                      <a:gd name="T62" fmla="*/ 0 w 27"/>
                      <a:gd name="T63" fmla="*/ 37 h 37"/>
                      <a:gd name="T64" fmla="*/ 0 w 27"/>
                      <a:gd name="T65" fmla="*/ 1 h 37"/>
                      <a:gd name="T66" fmla="*/ 5 w 27"/>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37"/>
                      <a:gd name="T104" fmla="*/ 27 w 27"/>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37">
                        <a:moveTo>
                          <a:pt x="5" y="1"/>
                        </a:moveTo>
                        <a:lnTo>
                          <a:pt x="5" y="6"/>
                        </a:lnTo>
                        <a:lnTo>
                          <a:pt x="6" y="5"/>
                        </a:lnTo>
                        <a:lnTo>
                          <a:pt x="8" y="4"/>
                        </a:lnTo>
                        <a:lnTo>
                          <a:pt x="8" y="2"/>
                        </a:lnTo>
                        <a:lnTo>
                          <a:pt x="9" y="2"/>
                        </a:lnTo>
                        <a:lnTo>
                          <a:pt x="11" y="1"/>
                        </a:lnTo>
                        <a:lnTo>
                          <a:pt x="12" y="0"/>
                        </a:lnTo>
                        <a:lnTo>
                          <a:pt x="15" y="0"/>
                        </a:lnTo>
                        <a:lnTo>
                          <a:pt x="16" y="0"/>
                        </a:lnTo>
                        <a:lnTo>
                          <a:pt x="18" y="0"/>
                        </a:lnTo>
                        <a:lnTo>
                          <a:pt x="20" y="0"/>
                        </a:lnTo>
                        <a:lnTo>
                          <a:pt x="21" y="1"/>
                        </a:lnTo>
                        <a:lnTo>
                          <a:pt x="24" y="2"/>
                        </a:lnTo>
                        <a:lnTo>
                          <a:pt x="25" y="4"/>
                        </a:lnTo>
                        <a:lnTo>
                          <a:pt x="27" y="6"/>
                        </a:lnTo>
                        <a:lnTo>
                          <a:pt x="27" y="9"/>
                        </a:lnTo>
                        <a:lnTo>
                          <a:pt x="27" y="37"/>
                        </a:lnTo>
                        <a:lnTo>
                          <a:pt x="21" y="37"/>
                        </a:lnTo>
                        <a:lnTo>
                          <a:pt x="21" y="12"/>
                        </a:lnTo>
                        <a:lnTo>
                          <a:pt x="21" y="9"/>
                        </a:lnTo>
                        <a:lnTo>
                          <a:pt x="20" y="7"/>
                        </a:lnTo>
                        <a:lnTo>
                          <a:pt x="18" y="6"/>
                        </a:lnTo>
                        <a:lnTo>
                          <a:pt x="15" y="6"/>
                        </a:lnTo>
                        <a:lnTo>
                          <a:pt x="11" y="6"/>
                        </a:lnTo>
                        <a:lnTo>
                          <a:pt x="9" y="8"/>
                        </a:lnTo>
                        <a:lnTo>
                          <a:pt x="6" y="12"/>
                        </a:lnTo>
                        <a:lnTo>
                          <a:pt x="5" y="17"/>
                        </a:lnTo>
                        <a:lnTo>
                          <a:pt x="5" y="37"/>
                        </a:lnTo>
                        <a:lnTo>
                          <a:pt x="0" y="37"/>
                        </a:lnTo>
                        <a:lnTo>
                          <a:pt x="0" y="1"/>
                        </a:lnTo>
                        <a:lnTo>
                          <a:pt x="5" y="1"/>
                        </a:lnTo>
                        <a:close/>
                      </a:path>
                    </a:pathLst>
                  </a:custGeom>
                  <a:solidFill>
                    <a:srgbClr val="000000"/>
                  </a:solidFill>
                  <a:ln w="9525">
                    <a:solidFill>
                      <a:srgbClr val="FF66CC"/>
                    </a:solidFill>
                    <a:round/>
                    <a:headEnd/>
                    <a:tailEnd/>
                  </a:ln>
                </p:spPr>
                <p:txBody>
                  <a:bodyPr/>
                  <a:lstStyle/>
                  <a:p>
                    <a:endParaRPr lang="en-US" dirty="0"/>
                  </a:p>
                </p:txBody>
              </p:sp>
              <p:sp>
                <p:nvSpPr>
                  <p:cNvPr id="18814" name="Freeform 183"/>
                  <p:cNvSpPr>
                    <a:spLocks noEditPoints="1"/>
                  </p:cNvSpPr>
                  <p:nvPr/>
                </p:nvSpPr>
                <p:spPr bwMode="auto">
                  <a:xfrm>
                    <a:off x="4447" y="1725"/>
                    <a:ext cx="6" cy="50"/>
                  </a:xfrm>
                  <a:custGeom>
                    <a:avLst/>
                    <a:gdLst>
                      <a:gd name="T0" fmla="*/ 6 w 6"/>
                      <a:gd name="T1" fmla="*/ 50 h 50"/>
                      <a:gd name="T2" fmla="*/ 0 w 6"/>
                      <a:gd name="T3" fmla="*/ 50 h 50"/>
                      <a:gd name="T4" fmla="*/ 0 w 6"/>
                      <a:gd name="T5" fmla="*/ 14 h 50"/>
                      <a:gd name="T6" fmla="*/ 6 w 6"/>
                      <a:gd name="T7" fmla="*/ 14 h 50"/>
                      <a:gd name="T8" fmla="*/ 6 w 6"/>
                      <a:gd name="T9" fmla="*/ 50 h 50"/>
                      <a:gd name="T10" fmla="*/ 6 w 6"/>
                      <a:gd name="T11" fmla="*/ 7 h 50"/>
                      <a:gd name="T12" fmla="*/ 0 w 6"/>
                      <a:gd name="T13" fmla="*/ 7 h 50"/>
                      <a:gd name="T14" fmla="*/ 0 w 6"/>
                      <a:gd name="T15" fmla="*/ 0 h 50"/>
                      <a:gd name="T16" fmla="*/ 6 w 6"/>
                      <a:gd name="T17" fmla="*/ 0 h 50"/>
                      <a:gd name="T18" fmla="*/ 6 w 6"/>
                      <a:gd name="T19" fmla="*/ 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0"/>
                      <a:gd name="T32" fmla="*/ 6 w 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0">
                        <a:moveTo>
                          <a:pt x="6" y="50"/>
                        </a:moveTo>
                        <a:lnTo>
                          <a:pt x="0" y="50"/>
                        </a:lnTo>
                        <a:lnTo>
                          <a:pt x="0" y="14"/>
                        </a:lnTo>
                        <a:lnTo>
                          <a:pt x="6" y="14"/>
                        </a:lnTo>
                        <a:lnTo>
                          <a:pt x="6" y="50"/>
                        </a:lnTo>
                        <a:close/>
                        <a:moveTo>
                          <a:pt x="6" y="7"/>
                        </a:moveTo>
                        <a:lnTo>
                          <a:pt x="0" y="7"/>
                        </a:lnTo>
                        <a:lnTo>
                          <a:pt x="0" y="0"/>
                        </a:lnTo>
                        <a:lnTo>
                          <a:pt x="6" y="0"/>
                        </a:lnTo>
                        <a:lnTo>
                          <a:pt x="6" y="7"/>
                        </a:lnTo>
                        <a:close/>
                      </a:path>
                    </a:pathLst>
                  </a:custGeom>
                  <a:solidFill>
                    <a:srgbClr val="000000"/>
                  </a:solidFill>
                  <a:ln w="9525">
                    <a:solidFill>
                      <a:srgbClr val="FF66CC"/>
                    </a:solidFill>
                    <a:round/>
                    <a:headEnd/>
                    <a:tailEnd/>
                  </a:ln>
                </p:spPr>
                <p:txBody>
                  <a:bodyPr/>
                  <a:lstStyle/>
                  <a:p>
                    <a:endParaRPr lang="en-US" dirty="0"/>
                  </a:p>
                </p:txBody>
              </p:sp>
              <p:sp>
                <p:nvSpPr>
                  <p:cNvPr id="18815" name="Freeform 184"/>
                  <p:cNvSpPr>
                    <a:spLocks noEditPoints="1"/>
                  </p:cNvSpPr>
                  <p:nvPr/>
                </p:nvSpPr>
                <p:spPr bwMode="auto">
                  <a:xfrm>
                    <a:off x="4459" y="1738"/>
                    <a:ext cx="33" cy="38"/>
                  </a:xfrm>
                  <a:custGeom>
                    <a:avLst/>
                    <a:gdLst>
                      <a:gd name="T0" fmla="*/ 30 w 33"/>
                      <a:gd name="T1" fmla="*/ 32 h 38"/>
                      <a:gd name="T2" fmla="*/ 31 w 33"/>
                      <a:gd name="T3" fmla="*/ 33 h 38"/>
                      <a:gd name="T4" fmla="*/ 32 w 33"/>
                      <a:gd name="T5" fmla="*/ 33 h 38"/>
                      <a:gd name="T6" fmla="*/ 33 w 33"/>
                      <a:gd name="T7" fmla="*/ 33 h 38"/>
                      <a:gd name="T8" fmla="*/ 33 w 33"/>
                      <a:gd name="T9" fmla="*/ 37 h 38"/>
                      <a:gd name="T10" fmla="*/ 31 w 33"/>
                      <a:gd name="T11" fmla="*/ 38 h 38"/>
                      <a:gd name="T12" fmla="*/ 29 w 33"/>
                      <a:gd name="T13" fmla="*/ 38 h 38"/>
                      <a:gd name="T14" fmla="*/ 25 w 33"/>
                      <a:gd name="T15" fmla="*/ 37 h 38"/>
                      <a:gd name="T16" fmla="*/ 24 w 33"/>
                      <a:gd name="T17" fmla="*/ 32 h 38"/>
                      <a:gd name="T18" fmla="*/ 18 w 33"/>
                      <a:gd name="T19" fmla="*/ 36 h 38"/>
                      <a:gd name="T20" fmla="*/ 12 w 33"/>
                      <a:gd name="T21" fmla="*/ 38 h 38"/>
                      <a:gd name="T22" fmla="*/ 3 w 33"/>
                      <a:gd name="T23" fmla="*/ 35 h 38"/>
                      <a:gd name="T24" fmla="*/ 0 w 33"/>
                      <a:gd name="T25" fmla="*/ 27 h 38"/>
                      <a:gd name="T26" fmla="*/ 3 w 33"/>
                      <a:gd name="T27" fmla="*/ 20 h 38"/>
                      <a:gd name="T28" fmla="*/ 8 w 33"/>
                      <a:gd name="T29" fmla="*/ 17 h 38"/>
                      <a:gd name="T30" fmla="*/ 15 w 33"/>
                      <a:gd name="T31" fmla="*/ 16 h 38"/>
                      <a:gd name="T32" fmla="*/ 21 w 33"/>
                      <a:gd name="T33" fmla="*/ 16 h 38"/>
                      <a:gd name="T34" fmla="*/ 23 w 33"/>
                      <a:gd name="T35" fmla="*/ 15 h 38"/>
                      <a:gd name="T36" fmla="*/ 24 w 33"/>
                      <a:gd name="T37" fmla="*/ 13 h 38"/>
                      <a:gd name="T38" fmla="*/ 23 w 33"/>
                      <a:gd name="T39" fmla="*/ 7 h 38"/>
                      <a:gd name="T40" fmla="*/ 17 w 33"/>
                      <a:gd name="T41" fmla="*/ 5 h 38"/>
                      <a:gd name="T42" fmla="*/ 11 w 33"/>
                      <a:gd name="T43" fmla="*/ 6 h 38"/>
                      <a:gd name="T44" fmla="*/ 8 w 33"/>
                      <a:gd name="T45" fmla="*/ 10 h 38"/>
                      <a:gd name="T46" fmla="*/ 2 w 33"/>
                      <a:gd name="T47" fmla="*/ 12 h 38"/>
                      <a:gd name="T48" fmla="*/ 2 w 33"/>
                      <a:gd name="T49" fmla="*/ 7 h 38"/>
                      <a:gd name="T50" fmla="*/ 6 w 33"/>
                      <a:gd name="T51" fmla="*/ 4 h 38"/>
                      <a:gd name="T52" fmla="*/ 10 w 33"/>
                      <a:gd name="T53" fmla="*/ 1 h 38"/>
                      <a:gd name="T54" fmla="*/ 14 w 33"/>
                      <a:gd name="T55" fmla="*/ 0 h 38"/>
                      <a:gd name="T56" fmla="*/ 17 w 33"/>
                      <a:gd name="T57" fmla="*/ 0 h 38"/>
                      <a:gd name="T58" fmla="*/ 21 w 33"/>
                      <a:gd name="T59" fmla="*/ 0 h 38"/>
                      <a:gd name="T60" fmla="*/ 24 w 33"/>
                      <a:gd name="T61" fmla="*/ 2 h 38"/>
                      <a:gd name="T62" fmla="*/ 29 w 33"/>
                      <a:gd name="T63" fmla="*/ 6 h 38"/>
                      <a:gd name="T64" fmla="*/ 30 w 33"/>
                      <a:gd name="T65" fmla="*/ 31 h 38"/>
                      <a:gd name="T66" fmla="*/ 21 w 33"/>
                      <a:gd name="T67" fmla="*/ 21 h 38"/>
                      <a:gd name="T68" fmla="*/ 12 w 33"/>
                      <a:gd name="T69" fmla="*/ 21 h 38"/>
                      <a:gd name="T70" fmla="*/ 8 w 33"/>
                      <a:gd name="T71" fmla="*/ 23 h 38"/>
                      <a:gd name="T72" fmla="*/ 6 w 33"/>
                      <a:gd name="T73" fmla="*/ 25 h 38"/>
                      <a:gd name="T74" fmla="*/ 7 w 33"/>
                      <a:gd name="T75" fmla="*/ 30 h 38"/>
                      <a:gd name="T76" fmla="*/ 10 w 33"/>
                      <a:gd name="T77" fmla="*/ 33 h 38"/>
                      <a:gd name="T78" fmla="*/ 17 w 33"/>
                      <a:gd name="T79" fmla="*/ 32 h 38"/>
                      <a:gd name="T80" fmla="*/ 23 w 33"/>
                      <a:gd name="T81" fmla="*/ 28 h 38"/>
                      <a:gd name="T82" fmla="*/ 24 w 33"/>
                      <a:gd name="T83" fmla="*/ 20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30" y="31"/>
                        </a:moveTo>
                        <a:lnTo>
                          <a:pt x="30" y="32"/>
                        </a:lnTo>
                        <a:lnTo>
                          <a:pt x="31" y="32"/>
                        </a:lnTo>
                        <a:lnTo>
                          <a:pt x="31" y="33"/>
                        </a:lnTo>
                        <a:lnTo>
                          <a:pt x="32" y="33"/>
                        </a:lnTo>
                        <a:lnTo>
                          <a:pt x="33" y="33"/>
                        </a:lnTo>
                        <a:lnTo>
                          <a:pt x="33" y="37"/>
                        </a:lnTo>
                        <a:lnTo>
                          <a:pt x="32" y="38"/>
                        </a:lnTo>
                        <a:lnTo>
                          <a:pt x="31" y="38"/>
                        </a:lnTo>
                        <a:lnTo>
                          <a:pt x="30" y="38"/>
                        </a:lnTo>
                        <a:lnTo>
                          <a:pt x="29" y="38"/>
                        </a:lnTo>
                        <a:lnTo>
                          <a:pt x="27" y="38"/>
                        </a:lnTo>
                        <a:lnTo>
                          <a:pt x="25" y="37"/>
                        </a:lnTo>
                        <a:lnTo>
                          <a:pt x="24" y="35"/>
                        </a:lnTo>
                        <a:lnTo>
                          <a:pt x="24" y="32"/>
                        </a:lnTo>
                        <a:lnTo>
                          <a:pt x="22" y="35"/>
                        </a:lnTo>
                        <a:lnTo>
                          <a:pt x="18" y="36"/>
                        </a:lnTo>
                        <a:lnTo>
                          <a:pt x="16" y="37"/>
                        </a:lnTo>
                        <a:lnTo>
                          <a:pt x="12" y="38"/>
                        </a:lnTo>
                        <a:lnTo>
                          <a:pt x="7" y="37"/>
                        </a:lnTo>
                        <a:lnTo>
                          <a:pt x="3" y="35"/>
                        </a:lnTo>
                        <a:lnTo>
                          <a:pt x="1" y="31"/>
                        </a:lnTo>
                        <a:lnTo>
                          <a:pt x="0" y="27"/>
                        </a:lnTo>
                        <a:lnTo>
                          <a:pt x="1" y="23"/>
                        </a:lnTo>
                        <a:lnTo>
                          <a:pt x="3" y="20"/>
                        </a:lnTo>
                        <a:lnTo>
                          <a:pt x="6" y="19"/>
                        </a:lnTo>
                        <a:lnTo>
                          <a:pt x="8" y="17"/>
                        </a:lnTo>
                        <a:lnTo>
                          <a:pt x="11" y="16"/>
                        </a:lnTo>
                        <a:lnTo>
                          <a:pt x="15" y="16"/>
                        </a:lnTo>
                        <a:lnTo>
                          <a:pt x="18" y="16"/>
                        </a:lnTo>
                        <a:lnTo>
                          <a:pt x="21" y="16"/>
                        </a:lnTo>
                        <a:lnTo>
                          <a:pt x="22" y="15"/>
                        </a:lnTo>
                        <a:lnTo>
                          <a:pt x="23" y="15"/>
                        </a:lnTo>
                        <a:lnTo>
                          <a:pt x="24" y="14"/>
                        </a:lnTo>
                        <a:lnTo>
                          <a:pt x="24" y="13"/>
                        </a:lnTo>
                        <a:lnTo>
                          <a:pt x="24" y="9"/>
                        </a:lnTo>
                        <a:lnTo>
                          <a:pt x="23" y="7"/>
                        </a:lnTo>
                        <a:lnTo>
                          <a:pt x="21" y="6"/>
                        </a:lnTo>
                        <a:lnTo>
                          <a:pt x="17" y="5"/>
                        </a:lnTo>
                        <a:lnTo>
                          <a:pt x="15" y="5"/>
                        </a:lnTo>
                        <a:lnTo>
                          <a:pt x="11" y="6"/>
                        </a:lnTo>
                        <a:lnTo>
                          <a:pt x="9" y="8"/>
                        </a:lnTo>
                        <a:lnTo>
                          <a:pt x="8" y="10"/>
                        </a:lnTo>
                        <a:lnTo>
                          <a:pt x="7" y="12"/>
                        </a:lnTo>
                        <a:lnTo>
                          <a:pt x="2" y="12"/>
                        </a:lnTo>
                        <a:lnTo>
                          <a:pt x="2" y="8"/>
                        </a:lnTo>
                        <a:lnTo>
                          <a:pt x="2" y="7"/>
                        </a:lnTo>
                        <a:lnTo>
                          <a:pt x="3" y="5"/>
                        </a:lnTo>
                        <a:lnTo>
                          <a:pt x="6" y="4"/>
                        </a:lnTo>
                        <a:lnTo>
                          <a:pt x="8" y="1"/>
                        </a:lnTo>
                        <a:lnTo>
                          <a:pt x="10" y="1"/>
                        </a:lnTo>
                        <a:lnTo>
                          <a:pt x="11" y="0"/>
                        </a:lnTo>
                        <a:lnTo>
                          <a:pt x="14" y="0"/>
                        </a:lnTo>
                        <a:lnTo>
                          <a:pt x="15" y="0"/>
                        </a:lnTo>
                        <a:lnTo>
                          <a:pt x="17" y="0"/>
                        </a:lnTo>
                        <a:lnTo>
                          <a:pt x="18" y="0"/>
                        </a:lnTo>
                        <a:lnTo>
                          <a:pt x="21" y="0"/>
                        </a:lnTo>
                        <a:lnTo>
                          <a:pt x="22" y="1"/>
                        </a:lnTo>
                        <a:lnTo>
                          <a:pt x="24" y="2"/>
                        </a:lnTo>
                        <a:lnTo>
                          <a:pt x="27" y="4"/>
                        </a:lnTo>
                        <a:lnTo>
                          <a:pt x="29" y="6"/>
                        </a:lnTo>
                        <a:lnTo>
                          <a:pt x="30" y="8"/>
                        </a:lnTo>
                        <a:lnTo>
                          <a:pt x="30" y="31"/>
                        </a:lnTo>
                        <a:close/>
                        <a:moveTo>
                          <a:pt x="24" y="20"/>
                        </a:moveTo>
                        <a:lnTo>
                          <a:pt x="21" y="21"/>
                        </a:lnTo>
                        <a:lnTo>
                          <a:pt x="16" y="21"/>
                        </a:lnTo>
                        <a:lnTo>
                          <a:pt x="12" y="21"/>
                        </a:lnTo>
                        <a:lnTo>
                          <a:pt x="9" y="22"/>
                        </a:lnTo>
                        <a:lnTo>
                          <a:pt x="8" y="23"/>
                        </a:lnTo>
                        <a:lnTo>
                          <a:pt x="7" y="24"/>
                        </a:lnTo>
                        <a:lnTo>
                          <a:pt x="6" y="25"/>
                        </a:lnTo>
                        <a:lnTo>
                          <a:pt x="6" y="27"/>
                        </a:lnTo>
                        <a:lnTo>
                          <a:pt x="7" y="30"/>
                        </a:lnTo>
                        <a:lnTo>
                          <a:pt x="8" y="31"/>
                        </a:lnTo>
                        <a:lnTo>
                          <a:pt x="10" y="33"/>
                        </a:lnTo>
                        <a:lnTo>
                          <a:pt x="12" y="33"/>
                        </a:lnTo>
                        <a:lnTo>
                          <a:pt x="17" y="32"/>
                        </a:lnTo>
                        <a:lnTo>
                          <a:pt x="21" y="30"/>
                        </a:lnTo>
                        <a:lnTo>
                          <a:pt x="23" y="28"/>
                        </a:lnTo>
                        <a:lnTo>
                          <a:pt x="24" y="27"/>
                        </a:lnTo>
                        <a:lnTo>
                          <a:pt x="24" y="20"/>
                        </a:lnTo>
                        <a:close/>
                      </a:path>
                    </a:pathLst>
                  </a:custGeom>
                  <a:solidFill>
                    <a:srgbClr val="000000"/>
                  </a:solidFill>
                  <a:ln w="9525">
                    <a:solidFill>
                      <a:srgbClr val="FF66CC"/>
                    </a:solidFill>
                    <a:round/>
                    <a:headEnd/>
                    <a:tailEnd/>
                  </a:ln>
                </p:spPr>
                <p:txBody>
                  <a:bodyPr/>
                  <a:lstStyle/>
                  <a:p>
                    <a:endParaRPr lang="en-US" dirty="0"/>
                  </a:p>
                </p:txBody>
              </p:sp>
            </p:grpSp>
            <p:sp>
              <p:nvSpPr>
                <p:cNvPr id="18763" name="Freeform 185"/>
                <p:cNvSpPr>
                  <a:spLocks/>
                </p:cNvSpPr>
                <p:nvPr/>
              </p:nvSpPr>
              <p:spPr bwMode="auto">
                <a:xfrm>
                  <a:off x="4379" y="2230"/>
                  <a:ext cx="435" cy="274"/>
                </a:xfrm>
                <a:custGeom>
                  <a:avLst/>
                  <a:gdLst>
                    <a:gd name="T0" fmla="*/ 352 w 435"/>
                    <a:gd name="T1" fmla="*/ 0 h 274"/>
                    <a:gd name="T2" fmla="*/ 0 w 435"/>
                    <a:gd name="T3" fmla="*/ 0 h 274"/>
                    <a:gd name="T4" fmla="*/ 0 w 435"/>
                    <a:gd name="T5" fmla="*/ 59 h 274"/>
                    <a:gd name="T6" fmla="*/ 110 w 435"/>
                    <a:gd name="T7" fmla="*/ 28 h 274"/>
                    <a:gd name="T8" fmla="*/ 134 w 435"/>
                    <a:gd name="T9" fmla="*/ 56 h 274"/>
                    <a:gd name="T10" fmla="*/ 219 w 435"/>
                    <a:gd name="T11" fmla="*/ 17 h 274"/>
                    <a:gd name="T12" fmla="*/ 296 w 435"/>
                    <a:gd name="T13" fmla="*/ 62 h 274"/>
                    <a:gd name="T14" fmla="*/ 280 w 435"/>
                    <a:gd name="T15" fmla="*/ 130 h 274"/>
                    <a:gd name="T16" fmla="*/ 354 w 435"/>
                    <a:gd name="T17" fmla="*/ 194 h 274"/>
                    <a:gd name="T18" fmla="*/ 403 w 435"/>
                    <a:gd name="T19" fmla="*/ 274 h 274"/>
                    <a:gd name="T20" fmla="*/ 435 w 435"/>
                    <a:gd name="T21" fmla="*/ 185 h 274"/>
                    <a:gd name="T22" fmla="*/ 435 w 435"/>
                    <a:gd name="T23" fmla="*/ 134 h 274"/>
                    <a:gd name="T24" fmla="*/ 352 w 435"/>
                    <a:gd name="T25" fmla="*/ 134 h 274"/>
                    <a:gd name="T26" fmla="*/ 352 w 435"/>
                    <a:gd name="T27" fmla="*/ 0 h 27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5"/>
                    <a:gd name="T43" fmla="*/ 0 h 274"/>
                    <a:gd name="T44" fmla="*/ 435 w 435"/>
                    <a:gd name="T45" fmla="*/ 274 h 27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5" h="274">
                      <a:moveTo>
                        <a:pt x="352" y="0"/>
                      </a:moveTo>
                      <a:lnTo>
                        <a:pt x="0" y="0"/>
                      </a:lnTo>
                      <a:lnTo>
                        <a:pt x="0" y="59"/>
                      </a:lnTo>
                      <a:lnTo>
                        <a:pt x="110" y="28"/>
                      </a:lnTo>
                      <a:lnTo>
                        <a:pt x="134" y="56"/>
                      </a:lnTo>
                      <a:lnTo>
                        <a:pt x="219" y="17"/>
                      </a:lnTo>
                      <a:lnTo>
                        <a:pt x="296" y="62"/>
                      </a:lnTo>
                      <a:lnTo>
                        <a:pt x="280" y="130"/>
                      </a:lnTo>
                      <a:lnTo>
                        <a:pt x="354" y="194"/>
                      </a:lnTo>
                      <a:lnTo>
                        <a:pt x="403" y="274"/>
                      </a:lnTo>
                      <a:lnTo>
                        <a:pt x="435" y="185"/>
                      </a:lnTo>
                      <a:lnTo>
                        <a:pt x="435" y="134"/>
                      </a:lnTo>
                      <a:lnTo>
                        <a:pt x="352" y="134"/>
                      </a:lnTo>
                      <a:lnTo>
                        <a:pt x="352" y="0"/>
                      </a:lnTo>
                      <a:close/>
                    </a:path>
                  </a:pathLst>
                </a:custGeom>
                <a:solidFill>
                  <a:srgbClr val="000000"/>
                </a:solidFill>
                <a:ln w="9525">
                  <a:solidFill>
                    <a:srgbClr val="FF66CC"/>
                  </a:solidFill>
                  <a:round/>
                  <a:headEnd/>
                  <a:tailEnd/>
                </a:ln>
              </p:spPr>
              <p:txBody>
                <a:bodyPr/>
                <a:lstStyle/>
                <a:p>
                  <a:endParaRPr lang="en-US" dirty="0"/>
                </a:p>
              </p:txBody>
            </p:sp>
            <p:sp>
              <p:nvSpPr>
                <p:cNvPr id="18764" name="Freeform 186"/>
                <p:cNvSpPr>
                  <a:spLocks/>
                </p:cNvSpPr>
                <p:nvPr/>
              </p:nvSpPr>
              <p:spPr bwMode="auto">
                <a:xfrm>
                  <a:off x="4731" y="2230"/>
                  <a:ext cx="83" cy="134"/>
                </a:xfrm>
                <a:custGeom>
                  <a:avLst/>
                  <a:gdLst>
                    <a:gd name="T0" fmla="*/ 83 w 83"/>
                    <a:gd name="T1" fmla="*/ 134 h 134"/>
                    <a:gd name="T2" fmla="*/ 0 w 83"/>
                    <a:gd name="T3" fmla="*/ 134 h 134"/>
                    <a:gd name="T4" fmla="*/ 0 w 83"/>
                    <a:gd name="T5" fmla="*/ 0 h 134"/>
                    <a:gd name="T6" fmla="*/ 32 w 83"/>
                    <a:gd name="T7" fmla="*/ 0 h 134"/>
                    <a:gd name="T8" fmla="*/ 83 w 83"/>
                    <a:gd name="T9" fmla="*/ 134 h 134"/>
                    <a:gd name="T10" fmla="*/ 0 60000 65536"/>
                    <a:gd name="T11" fmla="*/ 0 60000 65536"/>
                    <a:gd name="T12" fmla="*/ 0 60000 65536"/>
                    <a:gd name="T13" fmla="*/ 0 60000 65536"/>
                    <a:gd name="T14" fmla="*/ 0 60000 65536"/>
                    <a:gd name="T15" fmla="*/ 0 w 83"/>
                    <a:gd name="T16" fmla="*/ 0 h 134"/>
                    <a:gd name="T17" fmla="*/ 83 w 83"/>
                    <a:gd name="T18" fmla="*/ 134 h 134"/>
                  </a:gdLst>
                  <a:ahLst/>
                  <a:cxnLst>
                    <a:cxn ang="T10">
                      <a:pos x="T0" y="T1"/>
                    </a:cxn>
                    <a:cxn ang="T11">
                      <a:pos x="T2" y="T3"/>
                    </a:cxn>
                    <a:cxn ang="T12">
                      <a:pos x="T4" y="T5"/>
                    </a:cxn>
                    <a:cxn ang="T13">
                      <a:pos x="T6" y="T7"/>
                    </a:cxn>
                    <a:cxn ang="T14">
                      <a:pos x="T8" y="T9"/>
                    </a:cxn>
                  </a:cxnLst>
                  <a:rect l="T15" t="T16" r="T17" b="T18"/>
                  <a:pathLst>
                    <a:path w="83" h="134">
                      <a:moveTo>
                        <a:pt x="83" y="134"/>
                      </a:moveTo>
                      <a:lnTo>
                        <a:pt x="0" y="134"/>
                      </a:lnTo>
                      <a:lnTo>
                        <a:pt x="0" y="0"/>
                      </a:lnTo>
                      <a:lnTo>
                        <a:pt x="32" y="0"/>
                      </a:lnTo>
                      <a:lnTo>
                        <a:pt x="83" y="134"/>
                      </a:lnTo>
                      <a:close/>
                    </a:path>
                  </a:pathLst>
                </a:custGeom>
                <a:solidFill>
                  <a:srgbClr val="000000"/>
                </a:solidFill>
                <a:ln w="9525">
                  <a:solidFill>
                    <a:srgbClr val="FF66CC"/>
                  </a:solidFill>
                  <a:round/>
                  <a:headEnd/>
                  <a:tailEnd/>
                </a:ln>
              </p:spPr>
              <p:txBody>
                <a:bodyPr/>
                <a:lstStyle/>
                <a:p>
                  <a:endParaRPr lang="en-US" dirty="0"/>
                </a:p>
              </p:txBody>
            </p:sp>
            <p:sp>
              <p:nvSpPr>
                <p:cNvPr id="18765" name="Freeform 187"/>
                <p:cNvSpPr>
                  <a:spLocks/>
                </p:cNvSpPr>
                <p:nvPr/>
              </p:nvSpPr>
              <p:spPr bwMode="auto">
                <a:xfrm>
                  <a:off x="4417" y="2178"/>
                  <a:ext cx="446" cy="288"/>
                </a:xfrm>
                <a:custGeom>
                  <a:avLst/>
                  <a:gdLst>
                    <a:gd name="T0" fmla="*/ 440 w 446"/>
                    <a:gd name="T1" fmla="*/ 134 h 288"/>
                    <a:gd name="T2" fmla="*/ 363 w 446"/>
                    <a:gd name="T3" fmla="*/ 134 h 288"/>
                    <a:gd name="T4" fmla="*/ 363 w 446"/>
                    <a:gd name="T5" fmla="*/ 5 h 288"/>
                    <a:gd name="T6" fmla="*/ 363 w 446"/>
                    <a:gd name="T7" fmla="*/ 0 h 288"/>
                    <a:gd name="T8" fmla="*/ 357 w 446"/>
                    <a:gd name="T9" fmla="*/ 0 h 288"/>
                    <a:gd name="T10" fmla="*/ 6 w 446"/>
                    <a:gd name="T11" fmla="*/ 0 h 288"/>
                    <a:gd name="T12" fmla="*/ 0 w 446"/>
                    <a:gd name="T13" fmla="*/ 0 h 288"/>
                    <a:gd name="T14" fmla="*/ 0 w 446"/>
                    <a:gd name="T15" fmla="*/ 5 h 288"/>
                    <a:gd name="T16" fmla="*/ 0 w 446"/>
                    <a:gd name="T17" fmla="*/ 64 h 288"/>
                    <a:gd name="T18" fmla="*/ 0 w 446"/>
                    <a:gd name="T19" fmla="*/ 72 h 288"/>
                    <a:gd name="T20" fmla="*/ 7 w 446"/>
                    <a:gd name="T21" fmla="*/ 69 h 288"/>
                    <a:gd name="T22" fmla="*/ 114 w 446"/>
                    <a:gd name="T23" fmla="*/ 39 h 288"/>
                    <a:gd name="T24" fmla="*/ 136 w 446"/>
                    <a:gd name="T25" fmla="*/ 66 h 288"/>
                    <a:gd name="T26" fmla="*/ 139 w 446"/>
                    <a:gd name="T27" fmla="*/ 69 h 288"/>
                    <a:gd name="T28" fmla="*/ 143 w 446"/>
                    <a:gd name="T29" fmla="*/ 67 h 288"/>
                    <a:gd name="T30" fmla="*/ 225 w 446"/>
                    <a:gd name="T31" fmla="*/ 29 h 288"/>
                    <a:gd name="T32" fmla="*/ 296 w 446"/>
                    <a:gd name="T33" fmla="*/ 72 h 288"/>
                    <a:gd name="T34" fmla="*/ 281 w 446"/>
                    <a:gd name="T35" fmla="*/ 135 h 288"/>
                    <a:gd name="T36" fmla="*/ 280 w 446"/>
                    <a:gd name="T37" fmla="*/ 137 h 288"/>
                    <a:gd name="T38" fmla="*/ 283 w 446"/>
                    <a:gd name="T39" fmla="*/ 140 h 288"/>
                    <a:gd name="T40" fmla="*/ 356 w 446"/>
                    <a:gd name="T41" fmla="*/ 203 h 288"/>
                    <a:gd name="T42" fmla="*/ 356 w 446"/>
                    <a:gd name="T43" fmla="*/ 203 h 288"/>
                    <a:gd name="T44" fmla="*/ 357 w 446"/>
                    <a:gd name="T45" fmla="*/ 204 h 288"/>
                    <a:gd name="T46" fmla="*/ 407 w 446"/>
                    <a:gd name="T47" fmla="*/ 285 h 288"/>
                    <a:gd name="T48" fmla="*/ 412 w 446"/>
                    <a:gd name="T49" fmla="*/ 288 h 288"/>
                    <a:gd name="T50" fmla="*/ 415 w 446"/>
                    <a:gd name="T51" fmla="*/ 282 h 288"/>
                    <a:gd name="T52" fmla="*/ 446 w 446"/>
                    <a:gd name="T53" fmla="*/ 194 h 288"/>
                    <a:gd name="T54" fmla="*/ 446 w 446"/>
                    <a:gd name="T55" fmla="*/ 193 h 288"/>
                    <a:gd name="T56" fmla="*/ 446 w 446"/>
                    <a:gd name="T57" fmla="*/ 191 h 288"/>
                    <a:gd name="T58" fmla="*/ 446 w 446"/>
                    <a:gd name="T59" fmla="*/ 140 h 288"/>
                    <a:gd name="T60" fmla="*/ 446 w 446"/>
                    <a:gd name="T61" fmla="*/ 134 h 288"/>
                    <a:gd name="T62" fmla="*/ 440 w 446"/>
                    <a:gd name="T63" fmla="*/ 134 h 28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46"/>
                    <a:gd name="T97" fmla="*/ 0 h 288"/>
                    <a:gd name="T98" fmla="*/ 446 w 446"/>
                    <a:gd name="T99" fmla="*/ 288 h 28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46" h="288">
                      <a:moveTo>
                        <a:pt x="440" y="134"/>
                      </a:moveTo>
                      <a:lnTo>
                        <a:pt x="363" y="134"/>
                      </a:lnTo>
                      <a:lnTo>
                        <a:pt x="363" y="5"/>
                      </a:lnTo>
                      <a:lnTo>
                        <a:pt x="363" y="0"/>
                      </a:lnTo>
                      <a:lnTo>
                        <a:pt x="357" y="0"/>
                      </a:lnTo>
                      <a:lnTo>
                        <a:pt x="6" y="0"/>
                      </a:lnTo>
                      <a:lnTo>
                        <a:pt x="0" y="0"/>
                      </a:lnTo>
                      <a:lnTo>
                        <a:pt x="0" y="5"/>
                      </a:lnTo>
                      <a:lnTo>
                        <a:pt x="0" y="64"/>
                      </a:lnTo>
                      <a:lnTo>
                        <a:pt x="0" y="72"/>
                      </a:lnTo>
                      <a:lnTo>
                        <a:pt x="7" y="69"/>
                      </a:lnTo>
                      <a:lnTo>
                        <a:pt x="114" y="39"/>
                      </a:lnTo>
                      <a:lnTo>
                        <a:pt x="136" y="66"/>
                      </a:lnTo>
                      <a:lnTo>
                        <a:pt x="139" y="69"/>
                      </a:lnTo>
                      <a:lnTo>
                        <a:pt x="143" y="67"/>
                      </a:lnTo>
                      <a:lnTo>
                        <a:pt x="225" y="29"/>
                      </a:lnTo>
                      <a:lnTo>
                        <a:pt x="296" y="72"/>
                      </a:lnTo>
                      <a:lnTo>
                        <a:pt x="281" y="135"/>
                      </a:lnTo>
                      <a:lnTo>
                        <a:pt x="280" y="137"/>
                      </a:lnTo>
                      <a:lnTo>
                        <a:pt x="283" y="140"/>
                      </a:lnTo>
                      <a:lnTo>
                        <a:pt x="356" y="203"/>
                      </a:lnTo>
                      <a:lnTo>
                        <a:pt x="357" y="204"/>
                      </a:lnTo>
                      <a:lnTo>
                        <a:pt x="407" y="285"/>
                      </a:lnTo>
                      <a:lnTo>
                        <a:pt x="412" y="288"/>
                      </a:lnTo>
                      <a:lnTo>
                        <a:pt x="415" y="282"/>
                      </a:lnTo>
                      <a:lnTo>
                        <a:pt x="446" y="194"/>
                      </a:lnTo>
                      <a:lnTo>
                        <a:pt x="446" y="193"/>
                      </a:lnTo>
                      <a:lnTo>
                        <a:pt x="446" y="191"/>
                      </a:lnTo>
                      <a:lnTo>
                        <a:pt x="446" y="140"/>
                      </a:lnTo>
                      <a:lnTo>
                        <a:pt x="446" y="134"/>
                      </a:lnTo>
                      <a:lnTo>
                        <a:pt x="440" y="134"/>
                      </a:lnTo>
                      <a:close/>
                    </a:path>
                  </a:pathLst>
                </a:custGeom>
                <a:solidFill>
                  <a:srgbClr val="000000"/>
                </a:solidFill>
                <a:ln w="9525">
                  <a:solidFill>
                    <a:srgbClr val="FF66CC"/>
                  </a:solidFill>
                  <a:round/>
                  <a:headEnd/>
                  <a:tailEnd/>
                </a:ln>
              </p:spPr>
              <p:txBody>
                <a:bodyPr/>
                <a:lstStyle/>
                <a:p>
                  <a:endParaRPr lang="en-US" dirty="0"/>
                </a:p>
              </p:txBody>
            </p:sp>
            <p:sp>
              <p:nvSpPr>
                <p:cNvPr id="18766" name="Freeform 188"/>
                <p:cNvSpPr>
                  <a:spLocks/>
                </p:cNvSpPr>
                <p:nvPr/>
              </p:nvSpPr>
              <p:spPr bwMode="auto">
                <a:xfrm>
                  <a:off x="4429" y="2189"/>
                  <a:ext cx="424" cy="260"/>
                </a:xfrm>
                <a:custGeom>
                  <a:avLst/>
                  <a:gdLst>
                    <a:gd name="T0" fmla="*/ 395 w 424"/>
                    <a:gd name="T1" fmla="*/ 260 h 260"/>
                    <a:gd name="T2" fmla="*/ 352 w 424"/>
                    <a:gd name="T3" fmla="*/ 184 h 260"/>
                    <a:gd name="T4" fmla="*/ 281 w 424"/>
                    <a:gd name="T5" fmla="*/ 124 h 260"/>
                    <a:gd name="T6" fmla="*/ 296 w 424"/>
                    <a:gd name="T7" fmla="*/ 58 h 260"/>
                    <a:gd name="T8" fmla="*/ 297 w 424"/>
                    <a:gd name="T9" fmla="*/ 55 h 260"/>
                    <a:gd name="T10" fmla="*/ 294 w 424"/>
                    <a:gd name="T11" fmla="*/ 53 h 260"/>
                    <a:gd name="T12" fmla="*/ 215 w 424"/>
                    <a:gd name="T13" fmla="*/ 6 h 260"/>
                    <a:gd name="T14" fmla="*/ 213 w 424"/>
                    <a:gd name="T15" fmla="*/ 5 h 260"/>
                    <a:gd name="T16" fmla="*/ 211 w 424"/>
                    <a:gd name="T17" fmla="*/ 6 h 260"/>
                    <a:gd name="T18" fmla="*/ 130 w 424"/>
                    <a:gd name="T19" fmla="*/ 44 h 260"/>
                    <a:gd name="T20" fmla="*/ 108 w 424"/>
                    <a:gd name="T21" fmla="*/ 19 h 260"/>
                    <a:gd name="T22" fmla="*/ 106 w 424"/>
                    <a:gd name="T23" fmla="*/ 16 h 260"/>
                    <a:gd name="T24" fmla="*/ 102 w 424"/>
                    <a:gd name="T25" fmla="*/ 17 h 260"/>
                    <a:gd name="T26" fmla="*/ 0 w 424"/>
                    <a:gd name="T27" fmla="*/ 46 h 260"/>
                    <a:gd name="T28" fmla="*/ 0 w 424"/>
                    <a:gd name="T29" fmla="*/ 0 h 260"/>
                    <a:gd name="T30" fmla="*/ 340 w 424"/>
                    <a:gd name="T31" fmla="*/ 0 h 260"/>
                    <a:gd name="T32" fmla="*/ 340 w 424"/>
                    <a:gd name="T33" fmla="*/ 129 h 260"/>
                    <a:gd name="T34" fmla="*/ 340 w 424"/>
                    <a:gd name="T35" fmla="*/ 134 h 260"/>
                    <a:gd name="T36" fmla="*/ 345 w 424"/>
                    <a:gd name="T37" fmla="*/ 134 h 260"/>
                    <a:gd name="T38" fmla="*/ 424 w 424"/>
                    <a:gd name="T39" fmla="*/ 134 h 260"/>
                    <a:gd name="T40" fmla="*/ 424 w 424"/>
                    <a:gd name="T41" fmla="*/ 179 h 260"/>
                    <a:gd name="T42" fmla="*/ 395 w 424"/>
                    <a:gd name="T43" fmla="*/ 260 h 2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24"/>
                    <a:gd name="T67" fmla="*/ 0 h 260"/>
                    <a:gd name="T68" fmla="*/ 424 w 424"/>
                    <a:gd name="T69" fmla="*/ 260 h 2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24" h="260">
                      <a:moveTo>
                        <a:pt x="395" y="260"/>
                      </a:moveTo>
                      <a:lnTo>
                        <a:pt x="352" y="184"/>
                      </a:lnTo>
                      <a:lnTo>
                        <a:pt x="281" y="124"/>
                      </a:lnTo>
                      <a:lnTo>
                        <a:pt x="296" y="58"/>
                      </a:lnTo>
                      <a:lnTo>
                        <a:pt x="297" y="55"/>
                      </a:lnTo>
                      <a:lnTo>
                        <a:pt x="294" y="53"/>
                      </a:lnTo>
                      <a:lnTo>
                        <a:pt x="215" y="6"/>
                      </a:lnTo>
                      <a:lnTo>
                        <a:pt x="213" y="5"/>
                      </a:lnTo>
                      <a:lnTo>
                        <a:pt x="211" y="6"/>
                      </a:lnTo>
                      <a:lnTo>
                        <a:pt x="130" y="44"/>
                      </a:lnTo>
                      <a:lnTo>
                        <a:pt x="108" y="19"/>
                      </a:lnTo>
                      <a:lnTo>
                        <a:pt x="106" y="16"/>
                      </a:lnTo>
                      <a:lnTo>
                        <a:pt x="102" y="17"/>
                      </a:lnTo>
                      <a:lnTo>
                        <a:pt x="0" y="46"/>
                      </a:lnTo>
                      <a:lnTo>
                        <a:pt x="0" y="0"/>
                      </a:lnTo>
                      <a:lnTo>
                        <a:pt x="340" y="0"/>
                      </a:lnTo>
                      <a:lnTo>
                        <a:pt x="340" y="129"/>
                      </a:lnTo>
                      <a:lnTo>
                        <a:pt x="340" y="134"/>
                      </a:lnTo>
                      <a:lnTo>
                        <a:pt x="345" y="134"/>
                      </a:lnTo>
                      <a:lnTo>
                        <a:pt x="424" y="134"/>
                      </a:lnTo>
                      <a:lnTo>
                        <a:pt x="424" y="179"/>
                      </a:lnTo>
                      <a:lnTo>
                        <a:pt x="395" y="260"/>
                      </a:lnTo>
                      <a:close/>
                    </a:path>
                  </a:pathLst>
                </a:custGeom>
                <a:solidFill>
                  <a:srgbClr val="FFFFFF"/>
                </a:solidFill>
                <a:ln w="9525">
                  <a:solidFill>
                    <a:srgbClr val="FF66CC"/>
                  </a:solidFill>
                  <a:round/>
                  <a:headEnd/>
                  <a:tailEnd/>
                </a:ln>
              </p:spPr>
              <p:txBody>
                <a:bodyPr/>
                <a:lstStyle/>
                <a:p>
                  <a:endParaRPr lang="en-US" dirty="0"/>
                </a:p>
              </p:txBody>
            </p:sp>
            <p:sp>
              <p:nvSpPr>
                <p:cNvPr id="18767" name="Freeform 189"/>
                <p:cNvSpPr>
                  <a:spLocks/>
                </p:cNvSpPr>
                <p:nvPr/>
              </p:nvSpPr>
              <p:spPr bwMode="auto">
                <a:xfrm>
                  <a:off x="4928" y="2413"/>
                  <a:ext cx="46" cy="50"/>
                </a:xfrm>
                <a:custGeom>
                  <a:avLst/>
                  <a:gdLst>
                    <a:gd name="T0" fmla="*/ 19 w 46"/>
                    <a:gd name="T1" fmla="*/ 50 h 50"/>
                    <a:gd name="T2" fmla="*/ 5 w 46"/>
                    <a:gd name="T3" fmla="*/ 9 h 50"/>
                    <a:gd name="T4" fmla="*/ 5 w 46"/>
                    <a:gd name="T5" fmla="*/ 50 h 50"/>
                    <a:gd name="T6" fmla="*/ 0 w 46"/>
                    <a:gd name="T7" fmla="*/ 50 h 50"/>
                    <a:gd name="T8" fmla="*/ 0 w 46"/>
                    <a:gd name="T9" fmla="*/ 0 h 50"/>
                    <a:gd name="T10" fmla="*/ 8 w 46"/>
                    <a:gd name="T11" fmla="*/ 0 h 50"/>
                    <a:gd name="T12" fmla="*/ 23 w 46"/>
                    <a:gd name="T13" fmla="*/ 42 h 50"/>
                    <a:gd name="T14" fmla="*/ 36 w 46"/>
                    <a:gd name="T15" fmla="*/ 0 h 50"/>
                    <a:gd name="T16" fmla="*/ 46 w 46"/>
                    <a:gd name="T17" fmla="*/ 0 h 50"/>
                    <a:gd name="T18" fmla="*/ 46 w 46"/>
                    <a:gd name="T19" fmla="*/ 50 h 50"/>
                    <a:gd name="T20" fmla="*/ 39 w 46"/>
                    <a:gd name="T21" fmla="*/ 50 h 50"/>
                    <a:gd name="T22" fmla="*/ 39 w 46"/>
                    <a:gd name="T23" fmla="*/ 9 h 50"/>
                    <a:gd name="T24" fmla="*/ 26 w 46"/>
                    <a:gd name="T25" fmla="*/ 50 h 50"/>
                    <a:gd name="T26" fmla="*/ 19 w 46"/>
                    <a:gd name="T27" fmla="*/ 5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50"/>
                    <a:gd name="T44" fmla="*/ 46 w 46"/>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50">
                      <a:moveTo>
                        <a:pt x="19" y="50"/>
                      </a:moveTo>
                      <a:lnTo>
                        <a:pt x="5" y="9"/>
                      </a:lnTo>
                      <a:lnTo>
                        <a:pt x="5" y="50"/>
                      </a:lnTo>
                      <a:lnTo>
                        <a:pt x="0" y="50"/>
                      </a:lnTo>
                      <a:lnTo>
                        <a:pt x="0" y="0"/>
                      </a:lnTo>
                      <a:lnTo>
                        <a:pt x="8" y="0"/>
                      </a:lnTo>
                      <a:lnTo>
                        <a:pt x="23" y="42"/>
                      </a:lnTo>
                      <a:lnTo>
                        <a:pt x="36" y="0"/>
                      </a:lnTo>
                      <a:lnTo>
                        <a:pt x="46" y="0"/>
                      </a:lnTo>
                      <a:lnTo>
                        <a:pt x="46" y="50"/>
                      </a:lnTo>
                      <a:lnTo>
                        <a:pt x="39" y="50"/>
                      </a:lnTo>
                      <a:lnTo>
                        <a:pt x="39" y="9"/>
                      </a:lnTo>
                      <a:lnTo>
                        <a:pt x="26" y="50"/>
                      </a:lnTo>
                      <a:lnTo>
                        <a:pt x="19" y="50"/>
                      </a:lnTo>
                      <a:close/>
                    </a:path>
                  </a:pathLst>
                </a:custGeom>
                <a:solidFill>
                  <a:srgbClr val="000000"/>
                </a:solidFill>
                <a:ln w="9525">
                  <a:solidFill>
                    <a:srgbClr val="FF66CC"/>
                  </a:solidFill>
                  <a:round/>
                  <a:headEnd/>
                  <a:tailEnd/>
                </a:ln>
              </p:spPr>
              <p:txBody>
                <a:bodyPr/>
                <a:lstStyle/>
                <a:p>
                  <a:endParaRPr lang="en-US" dirty="0"/>
                </a:p>
              </p:txBody>
            </p:sp>
            <p:sp>
              <p:nvSpPr>
                <p:cNvPr id="18768" name="Freeform 190"/>
                <p:cNvSpPr>
                  <a:spLocks noEditPoints="1"/>
                </p:cNvSpPr>
                <p:nvPr/>
              </p:nvSpPr>
              <p:spPr bwMode="auto">
                <a:xfrm>
                  <a:off x="4978" y="2413"/>
                  <a:ext cx="32" cy="51"/>
                </a:xfrm>
                <a:custGeom>
                  <a:avLst/>
                  <a:gdLst>
                    <a:gd name="T0" fmla="*/ 32 w 32"/>
                    <a:gd name="T1" fmla="*/ 50 h 51"/>
                    <a:gd name="T2" fmla="*/ 27 w 32"/>
                    <a:gd name="T3" fmla="*/ 45 h 51"/>
                    <a:gd name="T4" fmla="*/ 24 w 32"/>
                    <a:gd name="T5" fmla="*/ 47 h 51"/>
                    <a:gd name="T6" fmla="*/ 22 w 32"/>
                    <a:gd name="T7" fmla="*/ 50 h 51"/>
                    <a:gd name="T8" fmla="*/ 20 w 32"/>
                    <a:gd name="T9" fmla="*/ 51 h 51"/>
                    <a:gd name="T10" fmla="*/ 16 w 32"/>
                    <a:gd name="T11" fmla="*/ 51 h 51"/>
                    <a:gd name="T12" fmla="*/ 13 w 32"/>
                    <a:gd name="T13" fmla="*/ 51 h 51"/>
                    <a:gd name="T14" fmla="*/ 9 w 32"/>
                    <a:gd name="T15" fmla="*/ 50 h 51"/>
                    <a:gd name="T16" fmla="*/ 4 w 32"/>
                    <a:gd name="T17" fmla="*/ 43 h 51"/>
                    <a:gd name="T18" fmla="*/ 0 w 32"/>
                    <a:gd name="T19" fmla="*/ 35 h 51"/>
                    <a:gd name="T20" fmla="*/ 1 w 32"/>
                    <a:gd name="T21" fmla="*/ 24 h 51"/>
                    <a:gd name="T22" fmla="*/ 5 w 32"/>
                    <a:gd name="T23" fmla="*/ 17 h 51"/>
                    <a:gd name="T24" fmla="*/ 11 w 32"/>
                    <a:gd name="T25" fmla="*/ 14 h 51"/>
                    <a:gd name="T26" fmla="*/ 15 w 32"/>
                    <a:gd name="T27" fmla="*/ 13 h 51"/>
                    <a:gd name="T28" fmla="*/ 20 w 32"/>
                    <a:gd name="T29" fmla="*/ 14 h 51"/>
                    <a:gd name="T30" fmla="*/ 23 w 32"/>
                    <a:gd name="T31" fmla="*/ 15 h 51"/>
                    <a:gd name="T32" fmla="*/ 26 w 32"/>
                    <a:gd name="T33" fmla="*/ 16 h 51"/>
                    <a:gd name="T34" fmla="*/ 27 w 32"/>
                    <a:gd name="T35" fmla="*/ 19 h 51"/>
                    <a:gd name="T36" fmla="*/ 27 w 32"/>
                    <a:gd name="T37" fmla="*/ 0 h 51"/>
                    <a:gd name="T38" fmla="*/ 17 w 32"/>
                    <a:gd name="T39" fmla="*/ 45 h 51"/>
                    <a:gd name="T40" fmla="*/ 21 w 32"/>
                    <a:gd name="T41" fmla="*/ 44 h 51"/>
                    <a:gd name="T42" fmla="*/ 24 w 32"/>
                    <a:gd name="T43" fmla="*/ 42 h 51"/>
                    <a:gd name="T44" fmla="*/ 27 w 32"/>
                    <a:gd name="T45" fmla="*/ 30 h 51"/>
                    <a:gd name="T46" fmla="*/ 23 w 32"/>
                    <a:gd name="T47" fmla="*/ 22 h 51"/>
                    <a:gd name="T48" fmla="*/ 21 w 32"/>
                    <a:gd name="T49" fmla="*/ 20 h 51"/>
                    <a:gd name="T50" fmla="*/ 16 w 32"/>
                    <a:gd name="T51" fmla="*/ 19 h 51"/>
                    <a:gd name="T52" fmla="*/ 13 w 32"/>
                    <a:gd name="T53" fmla="*/ 20 h 51"/>
                    <a:gd name="T54" fmla="*/ 9 w 32"/>
                    <a:gd name="T55" fmla="*/ 22 h 51"/>
                    <a:gd name="T56" fmla="*/ 7 w 32"/>
                    <a:gd name="T57" fmla="*/ 31 h 51"/>
                    <a:gd name="T58" fmla="*/ 9 w 32"/>
                    <a:gd name="T59" fmla="*/ 43 h 51"/>
                    <a:gd name="T60" fmla="*/ 13 w 32"/>
                    <a:gd name="T61" fmla="*/ 45 h 51"/>
                    <a:gd name="T62" fmla="*/ 17 w 32"/>
                    <a:gd name="T63" fmla="*/ 45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51"/>
                    <a:gd name="T98" fmla="*/ 32 w 32"/>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51">
                      <a:moveTo>
                        <a:pt x="32" y="0"/>
                      </a:moveTo>
                      <a:lnTo>
                        <a:pt x="32" y="50"/>
                      </a:lnTo>
                      <a:lnTo>
                        <a:pt x="27" y="50"/>
                      </a:lnTo>
                      <a:lnTo>
                        <a:pt x="27" y="45"/>
                      </a:lnTo>
                      <a:lnTo>
                        <a:pt x="26" y="46"/>
                      </a:lnTo>
                      <a:lnTo>
                        <a:pt x="24" y="47"/>
                      </a:lnTo>
                      <a:lnTo>
                        <a:pt x="23" y="49"/>
                      </a:lnTo>
                      <a:lnTo>
                        <a:pt x="22" y="50"/>
                      </a:lnTo>
                      <a:lnTo>
                        <a:pt x="21" y="51"/>
                      </a:lnTo>
                      <a:lnTo>
                        <a:pt x="20" y="51"/>
                      </a:lnTo>
                      <a:lnTo>
                        <a:pt x="17" y="51"/>
                      </a:lnTo>
                      <a:lnTo>
                        <a:pt x="16" y="51"/>
                      </a:lnTo>
                      <a:lnTo>
                        <a:pt x="15" y="51"/>
                      </a:lnTo>
                      <a:lnTo>
                        <a:pt x="13" y="51"/>
                      </a:lnTo>
                      <a:lnTo>
                        <a:pt x="12" y="51"/>
                      </a:lnTo>
                      <a:lnTo>
                        <a:pt x="9" y="50"/>
                      </a:lnTo>
                      <a:lnTo>
                        <a:pt x="6" y="46"/>
                      </a:lnTo>
                      <a:lnTo>
                        <a:pt x="4" y="43"/>
                      </a:lnTo>
                      <a:lnTo>
                        <a:pt x="1" y="39"/>
                      </a:lnTo>
                      <a:lnTo>
                        <a:pt x="0" y="35"/>
                      </a:lnTo>
                      <a:lnTo>
                        <a:pt x="0" y="30"/>
                      </a:lnTo>
                      <a:lnTo>
                        <a:pt x="1" y="24"/>
                      </a:lnTo>
                      <a:lnTo>
                        <a:pt x="3" y="21"/>
                      </a:lnTo>
                      <a:lnTo>
                        <a:pt x="5" y="17"/>
                      </a:lnTo>
                      <a:lnTo>
                        <a:pt x="7" y="15"/>
                      </a:lnTo>
                      <a:lnTo>
                        <a:pt x="11" y="14"/>
                      </a:lnTo>
                      <a:lnTo>
                        <a:pt x="13" y="13"/>
                      </a:lnTo>
                      <a:lnTo>
                        <a:pt x="15" y="13"/>
                      </a:lnTo>
                      <a:lnTo>
                        <a:pt x="17" y="13"/>
                      </a:lnTo>
                      <a:lnTo>
                        <a:pt x="20" y="14"/>
                      </a:lnTo>
                      <a:lnTo>
                        <a:pt x="22" y="14"/>
                      </a:lnTo>
                      <a:lnTo>
                        <a:pt x="23" y="15"/>
                      </a:lnTo>
                      <a:lnTo>
                        <a:pt x="24" y="16"/>
                      </a:lnTo>
                      <a:lnTo>
                        <a:pt x="26" y="16"/>
                      </a:lnTo>
                      <a:lnTo>
                        <a:pt x="26" y="17"/>
                      </a:lnTo>
                      <a:lnTo>
                        <a:pt x="27" y="19"/>
                      </a:lnTo>
                      <a:lnTo>
                        <a:pt x="27" y="0"/>
                      </a:lnTo>
                      <a:lnTo>
                        <a:pt x="32" y="0"/>
                      </a:lnTo>
                      <a:close/>
                      <a:moveTo>
                        <a:pt x="17" y="45"/>
                      </a:moveTo>
                      <a:lnTo>
                        <a:pt x="20" y="45"/>
                      </a:lnTo>
                      <a:lnTo>
                        <a:pt x="21" y="44"/>
                      </a:lnTo>
                      <a:lnTo>
                        <a:pt x="23" y="43"/>
                      </a:lnTo>
                      <a:lnTo>
                        <a:pt x="24" y="42"/>
                      </a:lnTo>
                      <a:lnTo>
                        <a:pt x="27" y="36"/>
                      </a:lnTo>
                      <a:lnTo>
                        <a:pt x="27" y="30"/>
                      </a:lnTo>
                      <a:lnTo>
                        <a:pt x="26" y="26"/>
                      </a:lnTo>
                      <a:lnTo>
                        <a:pt x="23" y="22"/>
                      </a:lnTo>
                      <a:lnTo>
                        <a:pt x="22" y="21"/>
                      </a:lnTo>
                      <a:lnTo>
                        <a:pt x="21" y="20"/>
                      </a:lnTo>
                      <a:lnTo>
                        <a:pt x="19" y="19"/>
                      </a:lnTo>
                      <a:lnTo>
                        <a:pt x="16" y="19"/>
                      </a:lnTo>
                      <a:lnTo>
                        <a:pt x="14" y="19"/>
                      </a:lnTo>
                      <a:lnTo>
                        <a:pt x="13" y="20"/>
                      </a:lnTo>
                      <a:lnTo>
                        <a:pt x="11" y="21"/>
                      </a:lnTo>
                      <a:lnTo>
                        <a:pt x="9" y="22"/>
                      </a:lnTo>
                      <a:lnTo>
                        <a:pt x="7" y="27"/>
                      </a:lnTo>
                      <a:lnTo>
                        <a:pt x="7" y="31"/>
                      </a:lnTo>
                      <a:lnTo>
                        <a:pt x="7" y="37"/>
                      </a:lnTo>
                      <a:lnTo>
                        <a:pt x="9" y="43"/>
                      </a:lnTo>
                      <a:lnTo>
                        <a:pt x="12" y="44"/>
                      </a:lnTo>
                      <a:lnTo>
                        <a:pt x="13" y="45"/>
                      </a:lnTo>
                      <a:lnTo>
                        <a:pt x="15" y="45"/>
                      </a:lnTo>
                      <a:lnTo>
                        <a:pt x="17" y="45"/>
                      </a:lnTo>
                      <a:close/>
                    </a:path>
                  </a:pathLst>
                </a:custGeom>
                <a:solidFill>
                  <a:srgbClr val="000000"/>
                </a:solidFill>
                <a:ln w="9525">
                  <a:solidFill>
                    <a:srgbClr val="FF66CC"/>
                  </a:solidFill>
                  <a:round/>
                  <a:headEnd/>
                  <a:tailEnd/>
                </a:ln>
              </p:spPr>
              <p:txBody>
                <a:bodyPr/>
                <a:lstStyle/>
                <a:p>
                  <a:endParaRPr lang="en-US" dirty="0"/>
                </a:p>
              </p:txBody>
            </p:sp>
            <p:sp>
              <p:nvSpPr>
                <p:cNvPr id="18769" name="Rectangle 191"/>
                <p:cNvSpPr>
                  <a:spLocks noChangeArrowheads="1"/>
                </p:cNvSpPr>
                <p:nvPr/>
              </p:nvSpPr>
              <p:spPr bwMode="auto">
                <a:xfrm>
                  <a:off x="5019" y="2456"/>
                  <a:ext cx="6" cy="7"/>
                </a:xfrm>
                <a:prstGeom prst="rect">
                  <a:avLst/>
                </a:prstGeom>
                <a:solidFill>
                  <a:srgbClr val="000000"/>
                </a:solidFill>
                <a:ln w="9525">
                  <a:solidFill>
                    <a:srgbClr val="FF66CC"/>
                  </a:solidFill>
                  <a:miter lim="800000"/>
                  <a:headEnd/>
                  <a:tailEnd/>
                </a:ln>
              </p:spPr>
              <p:txBody>
                <a:bodyPr/>
                <a:lstStyle/>
                <a:p>
                  <a:endParaRPr lang="en-US" dirty="0"/>
                </a:p>
              </p:txBody>
            </p:sp>
            <p:sp>
              <p:nvSpPr>
                <p:cNvPr id="18770" name="Freeform 192"/>
                <p:cNvSpPr>
                  <a:spLocks/>
                </p:cNvSpPr>
                <p:nvPr/>
              </p:nvSpPr>
              <p:spPr bwMode="auto">
                <a:xfrm>
                  <a:off x="4804" y="2371"/>
                  <a:ext cx="106" cy="63"/>
                </a:xfrm>
                <a:custGeom>
                  <a:avLst/>
                  <a:gdLst>
                    <a:gd name="T0" fmla="*/ 0 w 106"/>
                    <a:gd name="T1" fmla="*/ 4 h 63"/>
                    <a:gd name="T2" fmla="*/ 104 w 106"/>
                    <a:gd name="T3" fmla="*/ 63 h 63"/>
                    <a:gd name="T4" fmla="*/ 106 w 106"/>
                    <a:gd name="T5" fmla="*/ 58 h 63"/>
                    <a:gd name="T6" fmla="*/ 3 w 106"/>
                    <a:gd name="T7" fmla="*/ 0 h 63"/>
                    <a:gd name="T8" fmla="*/ 0 w 106"/>
                    <a:gd name="T9" fmla="*/ 4 h 63"/>
                    <a:gd name="T10" fmla="*/ 0 60000 65536"/>
                    <a:gd name="T11" fmla="*/ 0 60000 65536"/>
                    <a:gd name="T12" fmla="*/ 0 60000 65536"/>
                    <a:gd name="T13" fmla="*/ 0 60000 65536"/>
                    <a:gd name="T14" fmla="*/ 0 60000 65536"/>
                    <a:gd name="T15" fmla="*/ 0 w 106"/>
                    <a:gd name="T16" fmla="*/ 0 h 63"/>
                    <a:gd name="T17" fmla="*/ 106 w 106"/>
                    <a:gd name="T18" fmla="*/ 63 h 63"/>
                  </a:gdLst>
                  <a:ahLst/>
                  <a:cxnLst>
                    <a:cxn ang="T10">
                      <a:pos x="T0" y="T1"/>
                    </a:cxn>
                    <a:cxn ang="T11">
                      <a:pos x="T2" y="T3"/>
                    </a:cxn>
                    <a:cxn ang="T12">
                      <a:pos x="T4" y="T5"/>
                    </a:cxn>
                    <a:cxn ang="T13">
                      <a:pos x="T6" y="T7"/>
                    </a:cxn>
                    <a:cxn ang="T14">
                      <a:pos x="T8" y="T9"/>
                    </a:cxn>
                  </a:cxnLst>
                  <a:rect l="T15" t="T16" r="T17" b="T18"/>
                  <a:pathLst>
                    <a:path w="106" h="63">
                      <a:moveTo>
                        <a:pt x="0" y="4"/>
                      </a:moveTo>
                      <a:lnTo>
                        <a:pt x="104" y="63"/>
                      </a:lnTo>
                      <a:lnTo>
                        <a:pt x="106" y="58"/>
                      </a:lnTo>
                      <a:lnTo>
                        <a:pt x="3" y="0"/>
                      </a:lnTo>
                      <a:lnTo>
                        <a:pt x="0" y="4"/>
                      </a:lnTo>
                      <a:close/>
                    </a:path>
                  </a:pathLst>
                </a:custGeom>
                <a:solidFill>
                  <a:srgbClr val="000000"/>
                </a:solidFill>
                <a:ln w="9525">
                  <a:solidFill>
                    <a:srgbClr val="FF66CC"/>
                  </a:solidFill>
                  <a:round/>
                  <a:headEnd/>
                  <a:tailEnd/>
                </a:ln>
              </p:spPr>
              <p:txBody>
                <a:bodyPr/>
                <a:lstStyle/>
                <a:p>
                  <a:endParaRPr lang="en-US" dirty="0"/>
                </a:p>
              </p:txBody>
            </p:sp>
            <p:sp>
              <p:nvSpPr>
                <p:cNvPr id="18771" name="Freeform 193"/>
                <p:cNvSpPr>
                  <a:spLocks/>
                </p:cNvSpPr>
                <p:nvPr/>
              </p:nvSpPr>
              <p:spPr bwMode="auto">
                <a:xfrm>
                  <a:off x="4105" y="2114"/>
                  <a:ext cx="408" cy="380"/>
                </a:xfrm>
                <a:custGeom>
                  <a:avLst/>
                  <a:gdLst>
                    <a:gd name="T0" fmla="*/ 155 w 408"/>
                    <a:gd name="T1" fmla="*/ 0 h 380"/>
                    <a:gd name="T2" fmla="*/ 155 w 408"/>
                    <a:gd name="T3" fmla="*/ 116 h 380"/>
                    <a:gd name="T4" fmla="*/ 274 w 408"/>
                    <a:gd name="T5" fmla="*/ 116 h 380"/>
                    <a:gd name="T6" fmla="*/ 274 w 408"/>
                    <a:gd name="T7" fmla="*/ 175 h 380"/>
                    <a:gd name="T8" fmla="*/ 384 w 408"/>
                    <a:gd name="T9" fmla="*/ 144 h 380"/>
                    <a:gd name="T10" fmla="*/ 408 w 408"/>
                    <a:gd name="T11" fmla="*/ 172 h 380"/>
                    <a:gd name="T12" fmla="*/ 289 w 408"/>
                    <a:gd name="T13" fmla="*/ 227 h 380"/>
                    <a:gd name="T14" fmla="*/ 282 w 408"/>
                    <a:gd name="T15" fmla="*/ 275 h 380"/>
                    <a:gd name="T16" fmla="*/ 203 w 408"/>
                    <a:gd name="T17" fmla="*/ 313 h 380"/>
                    <a:gd name="T18" fmla="*/ 150 w 408"/>
                    <a:gd name="T19" fmla="*/ 380 h 380"/>
                    <a:gd name="T20" fmla="*/ 89 w 408"/>
                    <a:gd name="T21" fmla="*/ 380 h 380"/>
                    <a:gd name="T22" fmla="*/ 59 w 408"/>
                    <a:gd name="T23" fmla="*/ 341 h 380"/>
                    <a:gd name="T24" fmla="*/ 10 w 408"/>
                    <a:gd name="T25" fmla="*/ 262 h 380"/>
                    <a:gd name="T26" fmla="*/ 0 w 408"/>
                    <a:gd name="T27" fmla="*/ 201 h 380"/>
                    <a:gd name="T28" fmla="*/ 34 w 408"/>
                    <a:gd name="T29" fmla="*/ 160 h 380"/>
                    <a:gd name="T30" fmla="*/ 101 w 408"/>
                    <a:gd name="T31" fmla="*/ 111 h 380"/>
                    <a:gd name="T32" fmla="*/ 121 w 408"/>
                    <a:gd name="T33" fmla="*/ 13 h 380"/>
                    <a:gd name="T34" fmla="*/ 155 w 408"/>
                    <a:gd name="T35" fmla="*/ 0 h 3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08"/>
                    <a:gd name="T55" fmla="*/ 0 h 380"/>
                    <a:gd name="T56" fmla="*/ 408 w 408"/>
                    <a:gd name="T57" fmla="*/ 380 h 3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08" h="380">
                      <a:moveTo>
                        <a:pt x="155" y="0"/>
                      </a:moveTo>
                      <a:lnTo>
                        <a:pt x="155" y="116"/>
                      </a:lnTo>
                      <a:lnTo>
                        <a:pt x="274" y="116"/>
                      </a:lnTo>
                      <a:lnTo>
                        <a:pt x="274" y="175"/>
                      </a:lnTo>
                      <a:lnTo>
                        <a:pt x="384" y="144"/>
                      </a:lnTo>
                      <a:lnTo>
                        <a:pt x="408" y="172"/>
                      </a:lnTo>
                      <a:lnTo>
                        <a:pt x="289" y="227"/>
                      </a:lnTo>
                      <a:lnTo>
                        <a:pt x="282" y="275"/>
                      </a:lnTo>
                      <a:lnTo>
                        <a:pt x="203" y="313"/>
                      </a:lnTo>
                      <a:lnTo>
                        <a:pt x="150" y="380"/>
                      </a:lnTo>
                      <a:lnTo>
                        <a:pt x="89" y="380"/>
                      </a:lnTo>
                      <a:lnTo>
                        <a:pt x="59" y="341"/>
                      </a:lnTo>
                      <a:lnTo>
                        <a:pt x="10" y="262"/>
                      </a:lnTo>
                      <a:lnTo>
                        <a:pt x="0" y="201"/>
                      </a:lnTo>
                      <a:lnTo>
                        <a:pt x="34" y="160"/>
                      </a:lnTo>
                      <a:lnTo>
                        <a:pt x="101" y="111"/>
                      </a:lnTo>
                      <a:lnTo>
                        <a:pt x="121" y="13"/>
                      </a:lnTo>
                      <a:lnTo>
                        <a:pt x="155" y="0"/>
                      </a:lnTo>
                      <a:close/>
                    </a:path>
                  </a:pathLst>
                </a:custGeom>
                <a:solidFill>
                  <a:srgbClr val="000000"/>
                </a:solidFill>
                <a:ln w="9525">
                  <a:solidFill>
                    <a:srgbClr val="FF66CC"/>
                  </a:solidFill>
                  <a:round/>
                  <a:headEnd/>
                  <a:tailEnd/>
                </a:ln>
              </p:spPr>
              <p:txBody>
                <a:bodyPr/>
                <a:lstStyle/>
                <a:p>
                  <a:endParaRPr lang="en-US" dirty="0"/>
                </a:p>
              </p:txBody>
            </p:sp>
            <p:sp>
              <p:nvSpPr>
                <p:cNvPr id="18772" name="Freeform 194"/>
                <p:cNvSpPr>
                  <a:spLocks/>
                </p:cNvSpPr>
                <p:nvPr/>
              </p:nvSpPr>
              <p:spPr bwMode="auto">
                <a:xfrm>
                  <a:off x="4260" y="2224"/>
                  <a:ext cx="125" cy="12"/>
                </a:xfrm>
                <a:custGeom>
                  <a:avLst/>
                  <a:gdLst>
                    <a:gd name="T0" fmla="*/ 125 w 125"/>
                    <a:gd name="T1" fmla="*/ 6 h 12"/>
                    <a:gd name="T2" fmla="*/ 119 w 125"/>
                    <a:gd name="T3" fmla="*/ 0 h 12"/>
                    <a:gd name="T4" fmla="*/ 0 w 125"/>
                    <a:gd name="T5" fmla="*/ 0 h 12"/>
                    <a:gd name="T6" fmla="*/ 0 w 125"/>
                    <a:gd name="T7" fmla="*/ 12 h 12"/>
                    <a:gd name="T8" fmla="*/ 119 w 125"/>
                    <a:gd name="T9" fmla="*/ 12 h 12"/>
                    <a:gd name="T10" fmla="*/ 114 w 125"/>
                    <a:gd name="T11" fmla="*/ 6 h 12"/>
                    <a:gd name="T12" fmla="*/ 125 w 125"/>
                    <a:gd name="T13" fmla="*/ 6 h 12"/>
                    <a:gd name="T14" fmla="*/ 125 w 125"/>
                    <a:gd name="T15" fmla="*/ 0 h 12"/>
                    <a:gd name="T16" fmla="*/ 119 w 125"/>
                    <a:gd name="T17" fmla="*/ 0 h 12"/>
                    <a:gd name="T18" fmla="*/ 125 w 125"/>
                    <a:gd name="T19" fmla="*/ 6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12"/>
                    <a:gd name="T32" fmla="*/ 125 w 125"/>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12">
                      <a:moveTo>
                        <a:pt x="125" y="6"/>
                      </a:moveTo>
                      <a:lnTo>
                        <a:pt x="119" y="0"/>
                      </a:lnTo>
                      <a:lnTo>
                        <a:pt x="0" y="0"/>
                      </a:lnTo>
                      <a:lnTo>
                        <a:pt x="0" y="12"/>
                      </a:lnTo>
                      <a:lnTo>
                        <a:pt x="119" y="12"/>
                      </a:lnTo>
                      <a:lnTo>
                        <a:pt x="114" y="6"/>
                      </a:lnTo>
                      <a:lnTo>
                        <a:pt x="125" y="6"/>
                      </a:lnTo>
                      <a:lnTo>
                        <a:pt x="125" y="0"/>
                      </a:lnTo>
                      <a:lnTo>
                        <a:pt x="119" y="0"/>
                      </a:lnTo>
                      <a:lnTo>
                        <a:pt x="125" y="6"/>
                      </a:lnTo>
                      <a:close/>
                    </a:path>
                  </a:pathLst>
                </a:custGeom>
                <a:solidFill>
                  <a:srgbClr val="000000"/>
                </a:solidFill>
                <a:ln w="9525">
                  <a:solidFill>
                    <a:srgbClr val="FF66CC"/>
                  </a:solidFill>
                  <a:round/>
                  <a:headEnd/>
                  <a:tailEnd/>
                </a:ln>
              </p:spPr>
              <p:txBody>
                <a:bodyPr/>
                <a:lstStyle/>
                <a:p>
                  <a:endParaRPr lang="en-US" dirty="0"/>
                </a:p>
              </p:txBody>
            </p:sp>
            <p:sp>
              <p:nvSpPr>
                <p:cNvPr id="18773" name="Freeform 195"/>
                <p:cNvSpPr>
                  <a:spLocks/>
                </p:cNvSpPr>
                <p:nvPr/>
              </p:nvSpPr>
              <p:spPr bwMode="auto">
                <a:xfrm>
                  <a:off x="4374" y="2230"/>
                  <a:ext cx="11" cy="66"/>
                </a:xfrm>
                <a:custGeom>
                  <a:avLst/>
                  <a:gdLst>
                    <a:gd name="T0" fmla="*/ 4 w 11"/>
                    <a:gd name="T1" fmla="*/ 54 h 66"/>
                    <a:gd name="T2" fmla="*/ 11 w 11"/>
                    <a:gd name="T3" fmla="*/ 59 h 66"/>
                    <a:gd name="T4" fmla="*/ 11 w 11"/>
                    <a:gd name="T5" fmla="*/ 0 h 66"/>
                    <a:gd name="T6" fmla="*/ 0 w 11"/>
                    <a:gd name="T7" fmla="*/ 0 h 66"/>
                    <a:gd name="T8" fmla="*/ 0 w 11"/>
                    <a:gd name="T9" fmla="*/ 59 h 66"/>
                    <a:gd name="T10" fmla="*/ 7 w 11"/>
                    <a:gd name="T11" fmla="*/ 63 h 66"/>
                    <a:gd name="T12" fmla="*/ 0 w 11"/>
                    <a:gd name="T13" fmla="*/ 59 h 66"/>
                    <a:gd name="T14" fmla="*/ 0 w 11"/>
                    <a:gd name="T15" fmla="*/ 66 h 66"/>
                    <a:gd name="T16" fmla="*/ 7 w 11"/>
                    <a:gd name="T17" fmla="*/ 63 h 66"/>
                    <a:gd name="T18" fmla="*/ 4 w 11"/>
                    <a:gd name="T19" fmla="*/ 54 h 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66"/>
                    <a:gd name="T32" fmla="*/ 11 w 11"/>
                    <a:gd name="T33" fmla="*/ 66 h 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66">
                      <a:moveTo>
                        <a:pt x="4" y="54"/>
                      </a:moveTo>
                      <a:lnTo>
                        <a:pt x="11" y="59"/>
                      </a:lnTo>
                      <a:lnTo>
                        <a:pt x="11" y="0"/>
                      </a:lnTo>
                      <a:lnTo>
                        <a:pt x="0" y="0"/>
                      </a:lnTo>
                      <a:lnTo>
                        <a:pt x="0" y="59"/>
                      </a:lnTo>
                      <a:lnTo>
                        <a:pt x="7" y="63"/>
                      </a:lnTo>
                      <a:lnTo>
                        <a:pt x="0" y="59"/>
                      </a:lnTo>
                      <a:lnTo>
                        <a:pt x="0" y="66"/>
                      </a:lnTo>
                      <a:lnTo>
                        <a:pt x="7" y="63"/>
                      </a:lnTo>
                      <a:lnTo>
                        <a:pt x="4" y="54"/>
                      </a:lnTo>
                      <a:close/>
                    </a:path>
                  </a:pathLst>
                </a:custGeom>
                <a:solidFill>
                  <a:srgbClr val="000000"/>
                </a:solidFill>
                <a:ln w="9525">
                  <a:solidFill>
                    <a:srgbClr val="FF66CC"/>
                  </a:solidFill>
                  <a:round/>
                  <a:headEnd/>
                  <a:tailEnd/>
                </a:ln>
              </p:spPr>
              <p:txBody>
                <a:bodyPr/>
                <a:lstStyle/>
                <a:p>
                  <a:endParaRPr lang="en-US" dirty="0"/>
                </a:p>
              </p:txBody>
            </p:sp>
            <p:sp>
              <p:nvSpPr>
                <p:cNvPr id="18774" name="Freeform 196"/>
                <p:cNvSpPr>
                  <a:spLocks/>
                </p:cNvSpPr>
                <p:nvPr/>
              </p:nvSpPr>
              <p:spPr bwMode="auto">
                <a:xfrm>
                  <a:off x="4378" y="2252"/>
                  <a:ext cx="114" cy="41"/>
                </a:xfrm>
                <a:custGeom>
                  <a:avLst/>
                  <a:gdLst>
                    <a:gd name="T0" fmla="*/ 114 w 114"/>
                    <a:gd name="T1" fmla="*/ 2 h 41"/>
                    <a:gd name="T2" fmla="*/ 110 w 114"/>
                    <a:gd name="T3" fmla="*/ 1 h 41"/>
                    <a:gd name="T4" fmla="*/ 0 w 114"/>
                    <a:gd name="T5" fmla="*/ 32 h 41"/>
                    <a:gd name="T6" fmla="*/ 3 w 114"/>
                    <a:gd name="T7" fmla="*/ 41 h 41"/>
                    <a:gd name="T8" fmla="*/ 112 w 114"/>
                    <a:gd name="T9" fmla="*/ 10 h 41"/>
                    <a:gd name="T10" fmla="*/ 107 w 114"/>
                    <a:gd name="T11" fmla="*/ 9 h 41"/>
                    <a:gd name="T12" fmla="*/ 114 w 114"/>
                    <a:gd name="T13" fmla="*/ 2 h 41"/>
                    <a:gd name="T14" fmla="*/ 112 w 114"/>
                    <a:gd name="T15" fmla="*/ 0 h 41"/>
                    <a:gd name="T16" fmla="*/ 110 w 114"/>
                    <a:gd name="T17" fmla="*/ 1 h 41"/>
                    <a:gd name="T18" fmla="*/ 114 w 114"/>
                    <a:gd name="T19" fmla="*/ 2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4"/>
                    <a:gd name="T31" fmla="*/ 0 h 41"/>
                    <a:gd name="T32" fmla="*/ 114 w 114"/>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4" h="41">
                      <a:moveTo>
                        <a:pt x="114" y="2"/>
                      </a:moveTo>
                      <a:lnTo>
                        <a:pt x="110" y="1"/>
                      </a:lnTo>
                      <a:lnTo>
                        <a:pt x="0" y="32"/>
                      </a:lnTo>
                      <a:lnTo>
                        <a:pt x="3" y="41"/>
                      </a:lnTo>
                      <a:lnTo>
                        <a:pt x="112" y="10"/>
                      </a:lnTo>
                      <a:lnTo>
                        <a:pt x="107" y="9"/>
                      </a:lnTo>
                      <a:lnTo>
                        <a:pt x="114" y="2"/>
                      </a:lnTo>
                      <a:lnTo>
                        <a:pt x="112" y="0"/>
                      </a:lnTo>
                      <a:lnTo>
                        <a:pt x="110" y="1"/>
                      </a:lnTo>
                      <a:lnTo>
                        <a:pt x="114" y="2"/>
                      </a:lnTo>
                      <a:close/>
                    </a:path>
                  </a:pathLst>
                </a:custGeom>
                <a:solidFill>
                  <a:srgbClr val="000000"/>
                </a:solidFill>
                <a:ln w="9525">
                  <a:solidFill>
                    <a:srgbClr val="FF66CC"/>
                  </a:solidFill>
                  <a:round/>
                  <a:headEnd/>
                  <a:tailEnd/>
                </a:ln>
              </p:spPr>
              <p:txBody>
                <a:bodyPr/>
                <a:lstStyle/>
                <a:p>
                  <a:endParaRPr lang="en-US" dirty="0"/>
                </a:p>
              </p:txBody>
            </p:sp>
            <p:sp>
              <p:nvSpPr>
                <p:cNvPr id="18775" name="Freeform 197"/>
                <p:cNvSpPr>
                  <a:spLocks/>
                </p:cNvSpPr>
                <p:nvPr/>
              </p:nvSpPr>
              <p:spPr bwMode="auto">
                <a:xfrm>
                  <a:off x="4390" y="2282"/>
                  <a:ext cx="125" cy="63"/>
                </a:xfrm>
                <a:custGeom>
                  <a:avLst/>
                  <a:gdLst>
                    <a:gd name="T0" fmla="*/ 9 w 125"/>
                    <a:gd name="T1" fmla="*/ 59 h 63"/>
                    <a:gd name="T2" fmla="*/ 7 w 125"/>
                    <a:gd name="T3" fmla="*/ 63 h 63"/>
                    <a:gd name="T4" fmla="*/ 125 w 125"/>
                    <a:gd name="T5" fmla="*/ 9 h 63"/>
                    <a:gd name="T6" fmla="*/ 121 w 125"/>
                    <a:gd name="T7" fmla="*/ 0 h 63"/>
                    <a:gd name="T8" fmla="*/ 2 w 125"/>
                    <a:gd name="T9" fmla="*/ 54 h 63"/>
                    <a:gd name="T10" fmla="*/ 0 w 125"/>
                    <a:gd name="T11" fmla="*/ 59 h 63"/>
                    <a:gd name="T12" fmla="*/ 2 w 125"/>
                    <a:gd name="T13" fmla="*/ 54 h 63"/>
                    <a:gd name="T14" fmla="*/ 0 w 125"/>
                    <a:gd name="T15" fmla="*/ 55 h 63"/>
                    <a:gd name="T16" fmla="*/ 0 w 125"/>
                    <a:gd name="T17" fmla="*/ 59 h 63"/>
                    <a:gd name="T18" fmla="*/ 9 w 125"/>
                    <a:gd name="T19" fmla="*/ 59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5"/>
                    <a:gd name="T31" fmla="*/ 0 h 63"/>
                    <a:gd name="T32" fmla="*/ 125 w 125"/>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5" h="63">
                      <a:moveTo>
                        <a:pt x="9" y="59"/>
                      </a:moveTo>
                      <a:lnTo>
                        <a:pt x="7" y="63"/>
                      </a:lnTo>
                      <a:lnTo>
                        <a:pt x="125" y="9"/>
                      </a:lnTo>
                      <a:lnTo>
                        <a:pt x="121" y="0"/>
                      </a:lnTo>
                      <a:lnTo>
                        <a:pt x="2" y="54"/>
                      </a:lnTo>
                      <a:lnTo>
                        <a:pt x="0" y="59"/>
                      </a:lnTo>
                      <a:lnTo>
                        <a:pt x="2" y="54"/>
                      </a:lnTo>
                      <a:lnTo>
                        <a:pt x="0" y="55"/>
                      </a:lnTo>
                      <a:lnTo>
                        <a:pt x="0" y="59"/>
                      </a:lnTo>
                      <a:lnTo>
                        <a:pt x="9" y="59"/>
                      </a:lnTo>
                      <a:close/>
                    </a:path>
                  </a:pathLst>
                </a:custGeom>
                <a:solidFill>
                  <a:srgbClr val="000000"/>
                </a:solidFill>
                <a:ln w="9525">
                  <a:solidFill>
                    <a:srgbClr val="FF66CC"/>
                  </a:solidFill>
                  <a:round/>
                  <a:headEnd/>
                  <a:tailEnd/>
                </a:ln>
              </p:spPr>
              <p:txBody>
                <a:bodyPr/>
                <a:lstStyle/>
                <a:p>
                  <a:endParaRPr lang="en-US" dirty="0"/>
                </a:p>
              </p:txBody>
            </p:sp>
            <p:sp>
              <p:nvSpPr>
                <p:cNvPr id="18776" name="Freeform 198"/>
                <p:cNvSpPr>
                  <a:spLocks/>
                </p:cNvSpPr>
                <p:nvPr/>
              </p:nvSpPr>
              <p:spPr bwMode="auto">
                <a:xfrm>
                  <a:off x="4383" y="2341"/>
                  <a:ext cx="16" cy="53"/>
                </a:xfrm>
                <a:custGeom>
                  <a:avLst/>
                  <a:gdLst>
                    <a:gd name="T0" fmla="*/ 7 w 16"/>
                    <a:gd name="T1" fmla="*/ 53 h 53"/>
                    <a:gd name="T2" fmla="*/ 9 w 16"/>
                    <a:gd name="T3" fmla="*/ 48 h 53"/>
                    <a:gd name="T4" fmla="*/ 16 w 16"/>
                    <a:gd name="T5" fmla="*/ 0 h 53"/>
                    <a:gd name="T6" fmla="*/ 7 w 16"/>
                    <a:gd name="T7" fmla="*/ 0 h 53"/>
                    <a:gd name="T8" fmla="*/ 0 w 16"/>
                    <a:gd name="T9" fmla="*/ 48 h 53"/>
                    <a:gd name="T10" fmla="*/ 2 w 16"/>
                    <a:gd name="T11" fmla="*/ 43 h 53"/>
                    <a:gd name="T12" fmla="*/ 7 w 16"/>
                    <a:gd name="T13" fmla="*/ 53 h 53"/>
                    <a:gd name="T14" fmla="*/ 9 w 16"/>
                    <a:gd name="T15" fmla="*/ 51 h 53"/>
                    <a:gd name="T16" fmla="*/ 9 w 16"/>
                    <a:gd name="T17" fmla="*/ 48 h 53"/>
                    <a:gd name="T18" fmla="*/ 7 w 16"/>
                    <a:gd name="T19" fmla="*/ 53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6"/>
                    <a:gd name="T31" fmla="*/ 0 h 53"/>
                    <a:gd name="T32" fmla="*/ 16 w 16"/>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6" h="53">
                      <a:moveTo>
                        <a:pt x="7" y="53"/>
                      </a:moveTo>
                      <a:lnTo>
                        <a:pt x="9" y="48"/>
                      </a:lnTo>
                      <a:lnTo>
                        <a:pt x="16" y="0"/>
                      </a:lnTo>
                      <a:lnTo>
                        <a:pt x="7" y="0"/>
                      </a:lnTo>
                      <a:lnTo>
                        <a:pt x="0" y="48"/>
                      </a:lnTo>
                      <a:lnTo>
                        <a:pt x="2" y="43"/>
                      </a:lnTo>
                      <a:lnTo>
                        <a:pt x="7" y="53"/>
                      </a:lnTo>
                      <a:lnTo>
                        <a:pt x="9" y="51"/>
                      </a:lnTo>
                      <a:lnTo>
                        <a:pt x="9" y="48"/>
                      </a:lnTo>
                      <a:lnTo>
                        <a:pt x="7" y="53"/>
                      </a:lnTo>
                      <a:close/>
                    </a:path>
                  </a:pathLst>
                </a:custGeom>
                <a:solidFill>
                  <a:srgbClr val="000000"/>
                </a:solidFill>
                <a:ln w="9525">
                  <a:solidFill>
                    <a:srgbClr val="FF66CC"/>
                  </a:solidFill>
                  <a:round/>
                  <a:headEnd/>
                  <a:tailEnd/>
                </a:ln>
              </p:spPr>
              <p:txBody>
                <a:bodyPr/>
                <a:lstStyle/>
                <a:p>
                  <a:endParaRPr lang="en-US" dirty="0"/>
                </a:p>
              </p:txBody>
            </p:sp>
            <p:sp>
              <p:nvSpPr>
                <p:cNvPr id="18777" name="Freeform 199"/>
                <p:cNvSpPr>
                  <a:spLocks/>
                </p:cNvSpPr>
                <p:nvPr/>
              </p:nvSpPr>
              <p:spPr bwMode="auto">
                <a:xfrm>
                  <a:off x="4305" y="2384"/>
                  <a:ext cx="85" cy="48"/>
                </a:xfrm>
                <a:custGeom>
                  <a:avLst/>
                  <a:gdLst>
                    <a:gd name="T0" fmla="*/ 6 w 85"/>
                    <a:gd name="T1" fmla="*/ 46 h 48"/>
                    <a:gd name="T2" fmla="*/ 5 w 85"/>
                    <a:gd name="T3" fmla="*/ 48 h 48"/>
                    <a:gd name="T4" fmla="*/ 85 w 85"/>
                    <a:gd name="T5" fmla="*/ 10 h 48"/>
                    <a:gd name="T6" fmla="*/ 80 w 85"/>
                    <a:gd name="T7" fmla="*/ 0 h 48"/>
                    <a:gd name="T8" fmla="*/ 1 w 85"/>
                    <a:gd name="T9" fmla="*/ 38 h 48"/>
                    <a:gd name="T10" fmla="*/ 0 w 85"/>
                    <a:gd name="T11" fmla="*/ 40 h 48"/>
                    <a:gd name="T12" fmla="*/ 1 w 85"/>
                    <a:gd name="T13" fmla="*/ 38 h 48"/>
                    <a:gd name="T14" fmla="*/ 0 w 85"/>
                    <a:gd name="T15" fmla="*/ 38 h 48"/>
                    <a:gd name="T16" fmla="*/ 0 w 85"/>
                    <a:gd name="T17" fmla="*/ 40 h 48"/>
                    <a:gd name="T18" fmla="*/ 6 w 85"/>
                    <a:gd name="T19" fmla="*/ 4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5"/>
                    <a:gd name="T31" fmla="*/ 0 h 48"/>
                    <a:gd name="T32" fmla="*/ 85 w 85"/>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5" h="48">
                      <a:moveTo>
                        <a:pt x="6" y="46"/>
                      </a:moveTo>
                      <a:lnTo>
                        <a:pt x="5" y="48"/>
                      </a:lnTo>
                      <a:lnTo>
                        <a:pt x="85" y="10"/>
                      </a:lnTo>
                      <a:lnTo>
                        <a:pt x="80" y="0"/>
                      </a:lnTo>
                      <a:lnTo>
                        <a:pt x="1" y="38"/>
                      </a:lnTo>
                      <a:lnTo>
                        <a:pt x="0" y="40"/>
                      </a:lnTo>
                      <a:lnTo>
                        <a:pt x="1" y="38"/>
                      </a:lnTo>
                      <a:lnTo>
                        <a:pt x="0" y="38"/>
                      </a:lnTo>
                      <a:lnTo>
                        <a:pt x="0" y="40"/>
                      </a:lnTo>
                      <a:lnTo>
                        <a:pt x="6" y="46"/>
                      </a:lnTo>
                      <a:close/>
                    </a:path>
                  </a:pathLst>
                </a:custGeom>
                <a:solidFill>
                  <a:srgbClr val="000000"/>
                </a:solidFill>
                <a:ln w="9525">
                  <a:solidFill>
                    <a:srgbClr val="FF66CC"/>
                  </a:solidFill>
                  <a:round/>
                  <a:headEnd/>
                  <a:tailEnd/>
                </a:ln>
              </p:spPr>
              <p:txBody>
                <a:bodyPr/>
                <a:lstStyle/>
                <a:p>
                  <a:endParaRPr lang="en-US" dirty="0"/>
                </a:p>
              </p:txBody>
            </p:sp>
            <p:sp>
              <p:nvSpPr>
                <p:cNvPr id="18778" name="Freeform 200"/>
                <p:cNvSpPr>
                  <a:spLocks/>
                </p:cNvSpPr>
                <p:nvPr/>
              </p:nvSpPr>
              <p:spPr bwMode="auto">
                <a:xfrm>
                  <a:off x="4252" y="2424"/>
                  <a:ext cx="59" cy="76"/>
                </a:xfrm>
                <a:custGeom>
                  <a:avLst/>
                  <a:gdLst>
                    <a:gd name="T0" fmla="*/ 3 w 59"/>
                    <a:gd name="T1" fmla="*/ 76 h 76"/>
                    <a:gd name="T2" fmla="*/ 6 w 59"/>
                    <a:gd name="T3" fmla="*/ 73 h 76"/>
                    <a:gd name="T4" fmla="*/ 59 w 59"/>
                    <a:gd name="T5" fmla="*/ 6 h 76"/>
                    <a:gd name="T6" fmla="*/ 53 w 59"/>
                    <a:gd name="T7" fmla="*/ 0 h 76"/>
                    <a:gd name="T8" fmla="*/ 0 w 59"/>
                    <a:gd name="T9" fmla="*/ 66 h 76"/>
                    <a:gd name="T10" fmla="*/ 3 w 59"/>
                    <a:gd name="T11" fmla="*/ 64 h 76"/>
                    <a:gd name="T12" fmla="*/ 3 w 59"/>
                    <a:gd name="T13" fmla="*/ 76 h 76"/>
                    <a:gd name="T14" fmla="*/ 5 w 59"/>
                    <a:gd name="T15" fmla="*/ 76 h 76"/>
                    <a:gd name="T16" fmla="*/ 6 w 59"/>
                    <a:gd name="T17" fmla="*/ 73 h 76"/>
                    <a:gd name="T18" fmla="*/ 3 w 59"/>
                    <a:gd name="T19" fmla="*/ 76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76"/>
                    <a:gd name="T32" fmla="*/ 59 w 59"/>
                    <a:gd name="T33" fmla="*/ 76 h 7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76">
                      <a:moveTo>
                        <a:pt x="3" y="76"/>
                      </a:moveTo>
                      <a:lnTo>
                        <a:pt x="6" y="73"/>
                      </a:lnTo>
                      <a:lnTo>
                        <a:pt x="59" y="6"/>
                      </a:lnTo>
                      <a:lnTo>
                        <a:pt x="53" y="0"/>
                      </a:lnTo>
                      <a:lnTo>
                        <a:pt x="0" y="66"/>
                      </a:lnTo>
                      <a:lnTo>
                        <a:pt x="3" y="64"/>
                      </a:lnTo>
                      <a:lnTo>
                        <a:pt x="3" y="76"/>
                      </a:lnTo>
                      <a:lnTo>
                        <a:pt x="5" y="76"/>
                      </a:lnTo>
                      <a:lnTo>
                        <a:pt x="6" y="73"/>
                      </a:lnTo>
                      <a:lnTo>
                        <a:pt x="3" y="76"/>
                      </a:lnTo>
                      <a:close/>
                    </a:path>
                  </a:pathLst>
                </a:custGeom>
                <a:solidFill>
                  <a:srgbClr val="000000"/>
                </a:solidFill>
                <a:ln w="9525">
                  <a:solidFill>
                    <a:srgbClr val="FF66CC"/>
                  </a:solidFill>
                  <a:round/>
                  <a:headEnd/>
                  <a:tailEnd/>
                </a:ln>
              </p:spPr>
              <p:txBody>
                <a:bodyPr/>
                <a:lstStyle/>
                <a:p>
                  <a:endParaRPr lang="en-US" dirty="0"/>
                </a:p>
              </p:txBody>
            </p:sp>
            <p:sp>
              <p:nvSpPr>
                <p:cNvPr id="18779" name="Freeform 201"/>
                <p:cNvSpPr>
                  <a:spLocks/>
                </p:cNvSpPr>
                <p:nvPr/>
              </p:nvSpPr>
              <p:spPr bwMode="auto">
                <a:xfrm>
                  <a:off x="4191" y="2488"/>
                  <a:ext cx="64" cy="12"/>
                </a:xfrm>
                <a:custGeom>
                  <a:avLst/>
                  <a:gdLst>
                    <a:gd name="T0" fmla="*/ 0 w 64"/>
                    <a:gd name="T1" fmla="*/ 9 h 12"/>
                    <a:gd name="T2" fmla="*/ 3 w 64"/>
                    <a:gd name="T3" fmla="*/ 12 h 12"/>
                    <a:gd name="T4" fmla="*/ 64 w 64"/>
                    <a:gd name="T5" fmla="*/ 12 h 12"/>
                    <a:gd name="T6" fmla="*/ 64 w 64"/>
                    <a:gd name="T7" fmla="*/ 0 h 12"/>
                    <a:gd name="T8" fmla="*/ 3 w 64"/>
                    <a:gd name="T9" fmla="*/ 0 h 12"/>
                    <a:gd name="T10" fmla="*/ 6 w 64"/>
                    <a:gd name="T11" fmla="*/ 2 h 12"/>
                    <a:gd name="T12" fmla="*/ 0 w 64"/>
                    <a:gd name="T13" fmla="*/ 9 h 12"/>
                    <a:gd name="T14" fmla="*/ 1 w 64"/>
                    <a:gd name="T15" fmla="*/ 10 h 12"/>
                    <a:gd name="T16" fmla="*/ 3 w 64"/>
                    <a:gd name="T17" fmla="*/ 12 h 12"/>
                    <a:gd name="T18" fmla="*/ 0 w 64"/>
                    <a:gd name="T19" fmla="*/ 9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4"/>
                    <a:gd name="T31" fmla="*/ 0 h 12"/>
                    <a:gd name="T32" fmla="*/ 64 w 64"/>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4" h="12">
                      <a:moveTo>
                        <a:pt x="0" y="9"/>
                      </a:moveTo>
                      <a:lnTo>
                        <a:pt x="3" y="12"/>
                      </a:lnTo>
                      <a:lnTo>
                        <a:pt x="64" y="12"/>
                      </a:lnTo>
                      <a:lnTo>
                        <a:pt x="64" y="0"/>
                      </a:lnTo>
                      <a:lnTo>
                        <a:pt x="3" y="0"/>
                      </a:lnTo>
                      <a:lnTo>
                        <a:pt x="6" y="2"/>
                      </a:lnTo>
                      <a:lnTo>
                        <a:pt x="0" y="9"/>
                      </a:lnTo>
                      <a:lnTo>
                        <a:pt x="1" y="10"/>
                      </a:lnTo>
                      <a:lnTo>
                        <a:pt x="3" y="12"/>
                      </a:lnTo>
                      <a:lnTo>
                        <a:pt x="0" y="9"/>
                      </a:lnTo>
                      <a:close/>
                    </a:path>
                  </a:pathLst>
                </a:custGeom>
                <a:solidFill>
                  <a:srgbClr val="000000"/>
                </a:solidFill>
                <a:ln w="9525">
                  <a:solidFill>
                    <a:srgbClr val="FF66CC"/>
                  </a:solidFill>
                  <a:round/>
                  <a:headEnd/>
                  <a:tailEnd/>
                </a:ln>
              </p:spPr>
              <p:txBody>
                <a:bodyPr/>
                <a:lstStyle/>
                <a:p>
                  <a:endParaRPr lang="en-US" dirty="0"/>
                </a:p>
              </p:txBody>
            </p:sp>
            <p:sp>
              <p:nvSpPr>
                <p:cNvPr id="18780" name="Freeform 202"/>
                <p:cNvSpPr>
                  <a:spLocks/>
                </p:cNvSpPr>
                <p:nvPr/>
              </p:nvSpPr>
              <p:spPr bwMode="auto">
                <a:xfrm>
                  <a:off x="4159" y="2451"/>
                  <a:ext cx="38" cy="46"/>
                </a:xfrm>
                <a:custGeom>
                  <a:avLst/>
                  <a:gdLst>
                    <a:gd name="T0" fmla="*/ 0 w 38"/>
                    <a:gd name="T1" fmla="*/ 6 h 46"/>
                    <a:gd name="T2" fmla="*/ 2 w 38"/>
                    <a:gd name="T3" fmla="*/ 7 h 46"/>
                    <a:gd name="T4" fmla="*/ 32 w 38"/>
                    <a:gd name="T5" fmla="*/ 46 h 46"/>
                    <a:gd name="T6" fmla="*/ 38 w 38"/>
                    <a:gd name="T7" fmla="*/ 39 h 46"/>
                    <a:gd name="T8" fmla="*/ 9 w 38"/>
                    <a:gd name="T9" fmla="*/ 0 h 46"/>
                    <a:gd name="T10" fmla="*/ 10 w 38"/>
                    <a:gd name="T11" fmla="*/ 1 h 46"/>
                    <a:gd name="T12" fmla="*/ 0 w 38"/>
                    <a:gd name="T13" fmla="*/ 6 h 46"/>
                    <a:gd name="T14" fmla="*/ 0 60000 65536"/>
                    <a:gd name="T15" fmla="*/ 0 60000 65536"/>
                    <a:gd name="T16" fmla="*/ 0 60000 65536"/>
                    <a:gd name="T17" fmla="*/ 0 60000 65536"/>
                    <a:gd name="T18" fmla="*/ 0 60000 65536"/>
                    <a:gd name="T19" fmla="*/ 0 60000 65536"/>
                    <a:gd name="T20" fmla="*/ 0 60000 65536"/>
                    <a:gd name="T21" fmla="*/ 0 w 38"/>
                    <a:gd name="T22" fmla="*/ 0 h 46"/>
                    <a:gd name="T23" fmla="*/ 38 w 38"/>
                    <a:gd name="T24" fmla="*/ 46 h 4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8" h="46">
                      <a:moveTo>
                        <a:pt x="0" y="6"/>
                      </a:moveTo>
                      <a:lnTo>
                        <a:pt x="2" y="7"/>
                      </a:lnTo>
                      <a:lnTo>
                        <a:pt x="32" y="46"/>
                      </a:lnTo>
                      <a:lnTo>
                        <a:pt x="38" y="39"/>
                      </a:lnTo>
                      <a:lnTo>
                        <a:pt x="9" y="0"/>
                      </a:lnTo>
                      <a:lnTo>
                        <a:pt x="10" y="1"/>
                      </a:lnTo>
                      <a:lnTo>
                        <a:pt x="0" y="6"/>
                      </a:lnTo>
                      <a:close/>
                    </a:path>
                  </a:pathLst>
                </a:custGeom>
                <a:solidFill>
                  <a:srgbClr val="000000"/>
                </a:solidFill>
                <a:ln w="9525">
                  <a:solidFill>
                    <a:srgbClr val="FF66CC"/>
                  </a:solidFill>
                  <a:round/>
                  <a:headEnd/>
                  <a:tailEnd/>
                </a:ln>
              </p:spPr>
              <p:txBody>
                <a:bodyPr/>
                <a:lstStyle/>
                <a:p>
                  <a:endParaRPr lang="en-US" dirty="0"/>
                </a:p>
              </p:txBody>
            </p:sp>
            <p:sp>
              <p:nvSpPr>
                <p:cNvPr id="18781" name="Freeform 203"/>
                <p:cNvSpPr>
                  <a:spLocks/>
                </p:cNvSpPr>
                <p:nvPr/>
              </p:nvSpPr>
              <p:spPr bwMode="auto">
                <a:xfrm>
                  <a:off x="4143" y="2060"/>
                  <a:ext cx="423" cy="393"/>
                </a:xfrm>
                <a:custGeom>
                  <a:avLst/>
                  <a:gdLst>
                    <a:gd name="T0" fmla="*/ 423 w 423"/>
                    <a:gd name="T1" fmla="*/ 183 h 393"/>
                    <a:gd name="T2" fmla="*/ 418 w 423"/>
                    <a:gd name="T3" fmla="*/ 177 h 393"/>
                    <a:gd name="T4" fmla="*/ 394 w 423"/>
                    <a:gd name="T5" fmla="*/ 148 h 393"/>
                    <a:gd name="T6" fmla="*/ 392 w 423"/>
                    <a:gd name="T7" fmla="*/ 145 h 393"/>
                    <a:gd name="T8" fmla="*/ 388 w 423"/>
                    <a:gd name="T9" fmla="*/ 146 h 393"/>
                    <a:gd name="T10" fmla="*/ 286 w 423"/>
                    <a:gd name="T11" fmla="*/ 175 h 393"/>
                    <a:gd name="T12" fmla="*/ 286 w 423"/>
                    <a:gd name="T13" fmla="*/ 123 h 393"/>
                    <a:gd name="T14" fmla="*/ 286 w 423"/>
                    <a:gd name="T15" fmla="*/ 118 h 393"/>
                    <a:gd name="T16" fmla="*/ 280 w 423"/>
                    <a:gd name="T17" fmla="*/ 118 h 393"/>
                    <a:gd name="T18" fmla="*/ 167 w 423"/>
                    <a:gd name="T19" fmla="*/ 118 h 393"/>
                    <a:gd name="T20" fmla="*/ 167 w 423"/>
                    <a:gd name="T21" fmla="*/ 8 h 393"/>
                    <a:gd name="T22" fmla="*/ 167 w 423"/>
                    <a:gd name="T23" fmla="*/ 0 h 393"/>
                    <a:gd name="T24" fmla="*/ 159 w 423"/>
                    <a:gd name="T25" fmla="*/ 3 h 393"/>
                    <a:gd name="T26" fmla="*/ 125 w 423"/>
                    <a:gd name="T27" fmla="*/ 16 h 393"/>
                    <a:gd name="T28" fmla="*/ 122 w 423"/>
                    <a:gd name="T29" fmla="*/ 17 h 393"/>
                    <a:gd name="T30" fmla="*/ 121 w 423"/>
                    <a:gd name="T31" fmla="*/ 20 h 393"/>
                    <a:gd name="T32" fmla="*/ 102 w 423"/>
                    <a:gd name="T33" fmla="*/ 115 h 393"/>
                    <a:gd name="T34" fmla="*/ 38 w 423"/>
                    <a:gd name="T35" fmla="*/ 163 h 393"/>
                    <a:gd name="T36" fmla="*/ 37 w 423"/>
                    <a:gd name="T37" fmla="*/ 163 h 393"/>
                    <a:gd name="T38" fmla="*/ 36 w 423"/>
                    <a:gd name="T39" fmla="*/ 164 h 393"/>
                    <a:gd name="T40" fmla="*/ 1 w 423"/>
                    <a:gd name="T41" fmla="*/ 206 h 393"/>
                    <a:gd name="T42" fmla="*/ 0 w 423"/>
                    <a:gd name="T43" fmla="*/ 208 h 393"/>
                    <a:gd name="T44" fmla="*/ 0 w 423"/>
                    <a:gd name="T45" fmla="*/ 210 h 393"/>
                    <a:gd name="T46" fmla="*/ 10 w 423"/>
                    <a:gd name="T47" fmla="*/ 271 h 393"/>
                    <a:gd name="T48" fmla="*/ 10 w 423"/>
                    <a:gd name="T49" fmla="*/ 273 h 393"/>
                    <a:gd name="T50" fmla="*/ 11 w 423"/>
                    <a:gd name="T51" fmla="*/ 274 h 393"/>
                    <a:gd name="T52" fmla="*/ 60 w 423"/>
                    <a:gd name="T53" fmla="*/ 351 h 393"/>
                    <a:gd name="T54" fmla="*/ 60 w 423"/>
                    <a:gd name="T55" fmla="*/ 352 h 393"/>
                    <a:gd name="T56" fmla="*/ 60 w 423"/>
                    <a:gd name="T57" fmla="*/ 352 h 393"/>
                    <a:gd name="T58" fmla="*/ 90 w 423"/>
                    <a:gd name="T59" fmla="*/ 391 h 393"/>
                    <a:gd name="T60" fmla="*/ 92 w 423"/>
                    <a:gd name="T61" fmla="*/ 393 h 393"/>
                    <a:gd name="T62" fmla="*/ 95 w 423"/>
                    <a:gd name="T63" fmla="*/ 393 h 393"/>
                    <a:gd name="T64" fmla="*/ 157 w 423"/>
                    <a:gd name="T65" fmla="*/ 393 h 393"/>
                    <a:gd name="T66" fmla="*/ 159 w 423"/>
                    <a:gd name="T67" fmla="*/ 393 h 393"/>
                    <a:gd name="T68" fmla="*/ 162 w 423"/>
                    <a:gd name="T69" fmla="*/ 391 h 393"/>
                    <a:gd name="T70" fmla="*/ 212 w 423"/>
                    <a:gd name="T71" fmla="*/ 302 h 393"/>
                    <a:gd name="T72" fmla="*/ 291 w 423"/>
                    <a:gd name="T73" fmla="*/ 287 h 393"/>
                    <a:gd name="T74" fmla="*/ 294 w 423"/>
                    <a:gd name="T75" fmla="*/ 287 h 393"/>
                    <a:gd name="T76" fmla="*/ 294 w 423"/>
                    <a:gd name="T77" fmla="*/ 283 h 393"/>
                    <a:gd name="T78" fmla="*/ 301 w 423"/>
                    <a:gd name="T79" fmla="*/ 238 h 393"/>
                    <a:gd name="T80" fmla="*/ 417 w 423"/>
                    <a:gd name="T81" fmla="*/ 185 h 393"/>
                    <a:gd name="T82" fmla="*/ 423 w 423"/>
                    <a:gd name="T83" fmla="*/ 183 h 39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3"/>
                    <a:gd name="T127" fmla="*/ 0 h 393"/>
                    <a:gd name="T128" fmla="*/ 423 w 423"/>
                    <a:gd name="T129" fmla="*/ 393 h 39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3" h="393">
                      <a:moveTo>
                        <a:pt x="423" y="183"/>
                      </a:moveTo>
                      <a:lnTo>
                        <a:pt x="418" y="177"/>
                      </a:lnTo>
                      <a:lnTo>
                        <a:pt x="394" y="148"/>
                      </a:lnTo>
                      <a:lnTo>
                        <a:pt x="392" y="145"/>
                      </a:lnTo>
                      <a:lnTo>
                        <a:pt x="388" y="146"/>
                      </a:lnTo>
                      <a:lnTo>
                        <a:pt x="286" y="175"/>
                      </a:lnTo>
                      <a:lnTo>
                        <a:pt x="286" y="123"/>
                      </a:lnTo>
                      <a:lnTo>
                        <a:pt x="286" y="118"/>
                      </a:lnTo>
                      <a:lnTo>
                        <a:pt x="280" y="118"/>
                      </a:lnTo>
                      <a:lnTo>
                        <a:pt x="167" y="118"/>
                      </a:lnTo>
                      <a:lnTo>
                        <a:pt x="167" y="8"/>
                      </a:lnTo>
                      <a:lnTo>
                        <a:pt x="167" y="0"/>
                      </a:lnTo>
                      <a:lnTo>
                        <a:pt x="159" y="3"/>
                      </a:lnTo>
                      <a:lnTo>
                        <a:pt x="125" y="16"/>
                      </a:lnTo>
                      <a:lnTo>
                        <a:pt x="122" y="17"/>
                      </a:lnTo>
                      <a:lnTo>
                        <a:pt x="121" y="20"/>
                      </a:lnTo>
                      <a:lnTo>
                        <a:pt x="102" y="115"/>
                      </a:lnTo>
                      <a:lnTo>
                        <a:pt x="38" y="163"/>
                      </a:lnTo>
                      <a:lnTo>
                        <a:pt x="37" y="163"/>
                      </a:lnTo>
                      <a:lnTo>
                        <a:pt x="36" y="164"/>
                      </a:lnTo>
                      <a:lnTo>
                        <a:pt x="1" y="206"/>
                      </a:lnTo>
                      <a:lnTo>
                        <a:pt x="0" y="208"/>
                      </a:lnTo>
                      <a:lnTo>
                        <a:pt x="0" y="210"/>
                      </a:lnTo>
                      <a:lnTo>
                        <a:pt x="10" y="271"/>
                      </a:lnTo>
                      <a:lnTo>
                        <a:pt x="10" y="273"/>
                      </a:lnTo>
                      <a:lnTo>
                        <a:pt x="11" y="274"/>
                      </a:lnTo>
                      <a:lnTo>
                        <a:pt x="60" y="351"/>
                      </a:lnTo>
                      <a:lnTo>
                        <a:pt x="60" y="352"/>
                      </a:lnTo>
                      <a:lnTo>
                        <a:pt x="90" y="391"/>
                      </a:lnTo>
                      <a:lnTo>
                        <a:pt x="92" y="393"/>
                      </a:lnTo>
                      <a:lnTo>
                        <a:pt x="95" y="393"/>
                      </a:lnTo>
                      <a:lnTo>
                        <a:pt x="157" y="393"/>
                      </a:lnTo>
                      <a:lnTo>
                        <a:pt x="159" y="393"/>
                      </a:lnTo>
                      <a:lnTo>
                        <a:pt x="162" y="391"/>
                      </a:lnTo>
                      <a:lnTo>
                        <a:pt x="212" y="302"/>
                      </a:lnTo>
                      <a:lnTo>
                        <a:pt x="291" y="287"/>
                      </a:lnTo>
                      <a:lnTo>
                        <a:pt x="294" y="287"/>
                      </a:lnTo>
                      <a:lnTo>
                        <a:pt x="294" y="283"/>
                      </a:lnTo>
                      <a:lnTo>
                        <a:pt x="301" y="238"/>
                      </a:lnTo>
                      <a:lnTo>
                        <a:pt x="417" y="185"/>
                      </a:lnTo>
                      <a:lnTo>
                        <a:pt x="423" y="183"/>
                      </a:lnTo>
                      <a:close/>
                    </a:path>
                  </a:pathLst>
                </a:custGeom>
                <a:solidFill>
                  <a:srgbClr val="000000"/>
                </a:solidFill>
                <a:ln w="9525">
                  <a:solidFill>
                    <a:srgbClr val="FF66CC"/>
                  </a:solidFill>
                  <a:round/>
                  <a:headEnd/>
                  <a:tailEnd/>
                </a:ln>
              </p:spPr>
              <p:txBody>
                <a:bodyPr/>
                <a:lstStyle/>
                <a:p>
                  <a:endParaRPr lang="en-US" dirty="0"/>
                </a:p>
              </p:txBody>
            </p:sp>
            <p:sp>
              <p:nvSpPr>
                <p:cNvPr id="18782" name="Freeform 204"/>
                <p:cNvSpPr>
                  <a:spLocks/>
                </p:cNvSpPr>
                <p:nvPr/>
              </p:nvSpPr>
              <p:spPr bwMode="auto">
                <a:xfrm>
                  <a:off x="4155" y="2076"/>
                  <a:ext cx="394" cy="366"/>
                </a:xfrm>
                <a:custGeom>
                  <a:avLst/>
                  <a:gdLst>
                    <a:gd name="T0" fmla="*/ 282 w 394"/>
                    <a:gd name="T1" fmla="*/ 213 h 366"/>
                    <a:gd name="T2" fmla="*/ 279 w 394"/>
                    <a:gd name="T3" fmla="*/ 215 h 366"/>
                    <a:gd name="T4" fmla="*/ 279 w 394"/>
                    <a:gd name="T5" fmla="*/ 217 h 366"/>
                    <a:gd name="T6" fmla="*/ 272 w 394"/>
                    <a:gd name="T7" fmla="*/ 261 h 366"/>
                    <a:gd name="T8" fmla="*/ 196 w 394"/>
                    <a:gd name="T9" fmla="*/ 276 h 366"/>
                    <a:gd name="T10" fmla="*/ 194 w 394"/>
                    <a:gd name="T11" fmla="*/ 276 h 366"/>
                    <a:gd name="T12" fmla="*/ 192 w 394"/>
                    <a:gd name="T13" fmla="*/ 278 h 366"/>
                    <a:gd name="T14" fmla="*/ 141 w 394"/>
                    <a:gd name="T15" fmla="*/ 366 h 366"/>
                    <a:gd name="T16" fmla="*/ 86 w 394"/>
                    <a:gd name="T17" fmla="*/ 366 h 366"/>
                    <a:gd name="T18" fmla="*/ 57 w 394"/>
                    <a:gd name="T19" fmla="*/ 329 h 366"/>
                    <a:gd name="T20" fmla="*/ 9 w 394"/>
                    <a:gd name="T21" fmla="*/ 252 h 366"/>
                    <a:gd name="T22" fmla="*/ 0 w 394"/>
                    <a:gd name="T23" fmla="*/ 195 h 366"/>
                    <a:gd name="T24" fmla="*/ 32 w 394"/>
                    <a:gd name="T25" fmla="*/ 156 h 366"/>
                    <a:gd name="T26" fmla="*/ 97 w 394"/>
                    <a:gd name="T27" fmla="*/ 108 h 366"/>
                    <a:gd name="T28" fmla="*/ 99 w 394"/>
                    <a:gd name="T29" fmla="*/ 107 h 366"/>
                    <a:gd name="T30" fmla="*/ 100 w 394"/>
                    <a:gd name="T31" fmla="*/ 104 h 366"/>
                    <a:gd name="T32" fmla="*/ 120 w 394"/>
                    <a:gd name="T33" fmla="*/ 9 h 366"/>
                    <a:gd name="T34" fmla="*/ 144 w 394"/>
                    <a:gd name="T35" fmla="*/ 0 h 366"/>
                    <a:gd name="T36" fmla="*/ 144 w 394"/>
                    <a:gd name="T37" fmla="*/ 107 h 366"/>
                    <a:gd name="T38" fmla="*/ 144 w 394"/>
                    <a:gd name="T39" fmla="*/ 113 h 366"/>
                    <a:gd name="T40" fmla="*/ 150 w 394"/>
                    <a:gd name="T41" fmla="*/ 113 h 366"/>
                    <a:gd name="T42" fmla="*/ 262 w 394"/>
                    <a:gd name="T43" fmla="*/ 113 h 366"/>
                    <a:gd name="T44" fmla="*/ 262 w 394"/>
                    <a:gd name="T45" fmla="*/ 166 h 366"/>
                    <a:gd name="T46" fmla="*/ 262 w 394"/>
                    <a:gd name="T47" fmla="*/ 174 h 366"/>
                    <a:gd name="T48" fmla="*/ 269 w 394"/>
                    <a:gd name="T49" fmla="*/ 171 h 366"/>
                    <a:gd name="T50" fmla="*/ 376 w 394"/>
                    <a:gd name="T51" fmla="*/ 141 h 366"/>
                    <a:gd name="T52" fmla="*/ 394 w 394"/>
                    <a:gd name="T53" fmla="*/ 162 h 366"/>
                    <a:gd name="T54" fmla="*/ 282 w 394"/>
                    <a:gd name="T55" fmla="*/ 213 h 36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94"/>
                    <a:gd name="T85" fmla="*/ 0 h 366"/>
                    <a:gd name="T86" fmla="*/ 394 w 394"/>
                    <a:gd name="T87" fmla="*/ 366 h 36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94" h="366">
                      <a:moveTo>
                        <a:pt x="282" y="213"/>
                      </a:moveTo>
                      <a:lnTo>
                        <a:pt x="279" y="215"/>
                      </a:lnTo>
                      <a:lnTo>
                        <a:pt x="279" y="217"/>
                      </a:lnTo>
                      <a:lnTo>
                        <a:pt x="272" y="261"/>
                      </a:lnTo>
                      <a:lnTo>
                        <a:pt x="196" y="276"/>
                      </a:lnTo>
                      <a:lnTo>
                        <a:pt x="194" y="276"/>
                      </a:lnTo>
                      <a:lnTo>
                        <a:pt x="192" y="278"/>
                      </a:lnTo>
                      <a:lnTo>
                        <a:pt x="141" y="366"/>
                      </a:lnTo>
                      <a:lnTo>
                        <a:pt x="86" y="366"/>
                      </a:lnTo>
                      <a:lnTo>
                        <a:pt x="57" y="329"/>
                      </a:lnTo>
                      <a:lnTo>
                        <a:pt x="9" y="252"/>
                      </a:lnTo>
                      <a:lnTo>
                        <a:pt x="0" y="195"/>
                      </a:lnTo>
                      <a:lnTo>
                        <a:pt x="32" y="156"/>
                      </a:lnTo>
                      <a:lnTo>
                        <a:pt x="97" y="108"/>
                      </a:lnTo>
                      <a:lnTo>
                        <a:pt x="99" y="107"/>
                      </a:lnTo>
                      <a:lnTo>
                        <a:pt x="100" y="104"/>
                      </a:lnTo>
                      <a:lnTo>
                        <a:pt x="120" y="9"/>
                      </a:lnTo>
                      <a:lnTo>
                        <a:pt x="144" y="0"/>
                      </a:lnTo>
                      <a:lnTo>
                        <a:pt x="144" y="107"/>
                      </a:lnTo>
                      <a:lnTo>
                        <a:pt x="144" y="113"/>
                      </a:lnTo>
                      <a:lnTo>
                        <a:pt x="150" y="113"/>
                      </a:lnTo>
                      <a:lnTo>
                        <a:pt x="262" y="113"/>
                      </a:lnTo>
                      <a:lnTo>
                        <a:pt x="262" y="166"/>
                      </a:lnTo>
                      <a:lnTo>
                        <a:pt x="262" y="174"/>
                      </a:lnTo>
                      <a:lnTo>
                        <a:pt x="269" y="171"/>
                      </a:lnTo>
                      <a:lnTo>
                        <a:pt x="376" y="141"/>
                      </a:lnTo>
                      <a:lnTo>
                        <a:pt x="394" y="162"/>
                      </a:lnTo>
                      <a:lnTo>
                        <a:pt x="282" y="213"/>
                      </a:lnTo>
                      <a:close/>
                    </a:path>
                  </a:pathLst>
                </a:custGeom>
                <a:solidFill>
                  <a:srgbClr val="FFFFFF"/>
                </a:solidFill>
                <a:ln w="9525">
                  <a:solidFill>
                    <a:srgbClr val="FF66CC"/>
                  </a:solidFill>
                  <a:round/>
                  <a:headEnd/>
                  <a:tailEnd/>
                </a:ln>
              </p:spPr>
              <p:txBody>
                <a:bodyPr/>
                <a:lstStyle/>
                <a:p>
                  <a:endParaRPr lang="en-US" dirty="0"/>
                </a:p>
              </p:txBody>
            </p:sp>
            <p:sp>
              <p:nvSpPr>
                <p:cNvPr id="18783" name="Freeform 205"/>
                <p:cNvSpPr>
                  <a:spLocks/>
                </p:cNvSpPr>
                <p:nvPr/>
              </p:nvSpPr>
              <p:spPr bwMode="auto">
                <a:xfrm>
                  <a:off x="4290" y="2266"/>
                  <a:ext cx="41" cy="50"/>
                </a:xfrm>
                <a:custGeom>
                  <a:avLst/>
                  <a:gdLst>
                    <a:gd name="T0" fmla="*/ 35 w 41"/>
                    <a:gd name="T1" fmla="*/ 0 h 50"/>
                    <a:gd name="T2" fmla="*/ 41 w 41"/>
                    <a:gd name="T3" fmla="*/ 0 h 50"/>
                    <a:gd name="T4" fmla="*/ 24 w 41"/>
                    <a:gd name="T5" fmla="*/ 50 h 50"/>
                    <a:gd name="T6" fmla="*/ 18 w 41"/>
                    <a:gd name="T7" fmla="*/ 50 h 50"/>
                    <a:gd name="T8" fmla="*/ 0 w 41"/>
                    <a:gd name="T9" fmla="*/ 0 h 50"/>
                    <a:gd name="T10" fmla="*/ 6 w 41"/>
                    <a:gd name="T11" fmla="*/ 0 h 50"/>
                    <a:gd name="T12" fmla="*/ 21 w 41"/>
                    <a:gd name="T13" fmla="*/ 42 h 50"/>
                    <a:gd name="T14" fmla="*/ 35 w 41"/>
                    <a:gd name="T15" fmla="*/ 0 h 50"/>
                    <a:gd name="T16" fmla="*/ 0 60000 65536"/>
                    <a:gd name="T17" fmla="*/ 0 60000 65536"/>
                    <a:gd name="T18" fmla="*/ 0 60000 65536"/>
                    <a:gd name="T19" fmla="*/ 0 60000 65536"/>
                    <a:gd name="T20" fmla="*/ 0 60000 65536"/>
                    <a:gd name="T21" fmla="*/ 0 60000 65536"/>
                    <a:gd name="T22" fmla="*/ 0 60000 65536"/>
                    <a:gd name="T23" fmla="*/ 0 60000 65536"/>
                    <a:gd name="T24" fmla="*/ 0 w 41"/>
                    <a:gd name="T25" fmla="*/ 0 h 50"/>
                    <a:gd name="T26" fmla="*/ 41 w 41"/>
                    <a:gd name="T27" fmla="*/ 50 h 5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 h="50">
                      <a:moveTo>
                        <a:pt x="35" y="0"/>
                      </a:moveTo>
                      <a:lnTo>
                        <a:pt x="41" y="0"/>
                      </a:lnTo>
                      <a:lnTo>
                        <a:pt x="24" y="50"/>
                      </a:lnTo>
                      <a:lnTo>
                        <a:pt x="18" y="50"/>
                      </a:lnTo>
                      <a:lnTo>
                        <a:pt x="0" y="0"/>
                      </a:lnTo>
                      <a:lnTo>
                        <a:pt x="6" y="0"/>
                      </a:lnTo>
                      <a:lnTo>
                        <a:pt x="21" y="42"/>
                      </a:lnTo>
                      <a:lnTo>
                        <a:pt x="35" y="0"/>
                      </a:lnTo>
                      <a:close/>
                    </a:path>
                  </a:pathLst>
                </a:custGeom>
                <a:solidFill>
                  <a:srgbClr val="000000"/>
                </a:solidFill>
                <a:ln w="9525">
                  <a:solidFill>
                    <a:srgbClr val="FF66CC"/>
                  </a:solidFill>
                  <a:round/>
                  <a:headEnd/>
                  <a:tailEnd/>
                </a:ln>
              </p:spPr>
              <p:txBody>
                <a:bodyPr/>
                <a:lstStyle/>
                <a:p>
                  <a:endParaRPr lang="en-US" dirty="0"/>
                </a:p>
              </p:txBody>
            </p:sp>
            <p:sp>
              <p:nvSpPr>
                <p:cNvPr id="18784" name="Freeform 206"/>
                <p:cNvSpPr>
                  <a:spLocks noEditPoints="1"/>
                </p:cNvSpPr>
                <p:nvPr/>
              </p:nvSpPr>
              <p:spPr bwMode="auto">
                <a:xfrm>
                  <a:off x="4352" y="2276"/>
                  <a:ext cx="34" cy="38"/>
                </a:xfrm>
                <a:custGeom>
                  <a:avLst/>
                  <a:gdLst>
                    <a:gd name="T0" fmla="*/ 29 w 34"/>
                    <a:gd name="T1" fmla="*/ 32 h 38"/>
                    <a:gd name="T2" fmla="*/ 31 w 34"/>
                    <a:gd name="T3" fmla="*/ 33 h 38"/>
                    <a:gd name="T4" fmla="*/ 32 w 34"/>
                    <a:gd name="T5" fmla="*/ 33 h 38"/>
                    <a:gd name="T6" fmla="*/ 32 w 34"/>
                    <a:gd name="T7" fmla="*/ 33 h 38"/>
                    <a:gd name="T8" fmla="*/ 34 w 34"/>
                    <a:gd name="T9" fmla="*/ 37 h 38"/>
                    <a:gd name="T10" fmla="*/ 31 w 34"/>
                    <a:gd name="T11" fmla="*/ 38 h 38"/>
                    <a:gd name="T12" fmla="*/ 29 w 34"/>
                    <a:gd name="T13" fmla="*/ 38 h 38"/>
                    <a:gd name="T14" fmla="*/ 26 w 34"/>
                    <a:gd name="T15" fmla="*/ 37 h 38"/>
                    <a:gd name="T16" fmla="*/ 23 w 34"/>
                    <a:gd name="T17" fmla="*/ 33 h 38"/>
                    <a:gd name="T18" fmla="*/ 19 w 34"/>
                    <a:gd name="T19" fmla="*/ 36 h 38"/>
                    <a:gd name="T20" fmla="*/ 13 w 34"/>
                    <a:gd name="T21" fmla="*/ 38 h 38"/>
                    <a:gd name="T22" fmla="*/ 4 w 34"/>
                    <a:gd name="T23" fmla="*/ 35 h 38"/>
                    <a:gd name="T24" fmla="*/ 0 w 34"/>
                    <a:gd name="T25" fmla="*/ 26 h 38"/>
                    <a:gd name="T26" fmla="*/ 3 w 34"/>
                    <a:gd name="T27" fmla="*/ 20 h 38"/>
                    <a:gd name="T28" fmla="*/ 7 w 34"/>
                    <a:gd name="T29" fmla="*/ 17 h 38"/>
                    <a:gd name="T30" fmla="*/ 15 w 34"/>
                    <a:gd name="T31" fmla="*/ 16 h 38"/>
                    <a:gd name="T32" fmla="*/ 21 w 34"/>
                    <a:gd name="T33" fmla="*/ 16 h 38"/>
                    <a:gd name="T34" fmla="*/ 22 w 34"/>
                    <a:gd name="T35" fmla="*/ 15 h 38"/>
                    <a:gd name="T36" fmla="*/ 23 w 34"/>
                    <a:gd name="T37" fmla="*/ 13 h 38"/>
                    <a:gd name="T38" fmla="*/ 22 w 34"/>
                    <a:gd name="T39" fmla="*/ 8 h 38"/>
                    <a:gd name="T40" fmla="*/ 18 w 34"/>
                    <a:gd name="T41" fmla="*/ 6 h 38"/>
                    <a:gd name="T42" fmla="*/ 11 w 34"/>
                    <a:gd name="T43" fmla="*/ 7 h 38"/>
                    <a:gd name="T44" fmla="*/ 7 w 34"/>
                    <a:gd name="T45" fmla="*/ 10 h 38"/>
                    <a:gd name="T46" fmla="*/ 1 w 34"/>
                    <a:gd name="T47" fmla="*/ 12 h 38"/>
                    <a:gd name="T48" fmla="*/ 3 w 34"/>
                    <a:gd name="T49" fmla="*/ 7 h 38"/>
                    <a:gd name="T50" fmla="*/ 6 w 34"/>
                    <a:gd name="T51" fmla="*/ 3 h 38"/>
                    <a:gd name="T52" fmla="*/ 9 w 34"/>
                    <a:gd name="T53" fmla="*/ 1 h 38"/>
                    <a:gd name="T54" fmla="*/ 13 w 34"/>
                    <a:gd name="T55" fmla="*/ 0 h 38"/>
                    <a:gd name="T56" fmla="*/ 16 w 34"/>
                    <a:gd name="T57" fmla="*/ 0 h 38"/>
                    <a:gd name="T58" fmla="*/ 20 w 34"/>
                    <a:gd name="T59" fmla="*/ 0 h 38"/>
                    <a:gd name="T60" fmla="*/ 24 w 34"/>
                    <a:gd name="T61" fmla="*/ 2 h 38"/>
                    <a:gd name="T62" fmla="*/ 28 w 34"/>
                    <a:gd name="T63" fmla="*/ 6 h 38"/>
                    <a:gd name="T64" fmla="*/ 29 w 34"/>
                    <a:gd name="T65" fmla="*/ 31 h 38"/>
                    <a:gd name="T66" fmla="*/ 20 w 34"/>
                    <a:gd name="T67" fmla="*/ 21 h 38"/>
                    <a:gd name="T68" fmla="*/ 13 w 34"/>
                    <a:gd name="T69" fmla="*/ 21 h 38"/>
                    <a:gd name="T70" fmla="*/ 8 w 34"/>
                    <a:gd name="T71" fmla="*/ 23 h 38"/>
                    <a:gd name="T72" fmla="*/ 6 w 34"/>
                    <a:gd name="T73" fmla="*/ 25 h 38"/>
                    <a:gd name="T74" fmla="*/ 7 w 34"/>
                    <a:gd name="T75" fmla="*/ 30 h 38"/>
                    <a:gd name="T76" fmla="*/ 9 w 34"/>
                    <a:gd name="T77" fmla="*/ 33 h 38"/>
                    <a:gd name="T78" fmla="*/ 18 w 34"/>
                    <a:gd name="T79" fmla="*/ 32 h 38"/>
                    <a:gd name="T80" fmla="*/ 22 w 34"/>
                    <a:gd name="T81" fmla="*/ 28 h 38"/>
                    <a:gd name="T82" fmla="*/ 23 w 34"/>
                    <a:gd name="T83" fmla="*/ 20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29" y="31"/>
                      </a:moveTo>
                      <a:lnTo>
                        <a:pt x="29" y="32"/>
                      </a:lnTo>
                      <a:lnTo>
                        <a:pt x="30" y="32"/>
                      </a:lnTo>
                      <a:lnTo>
                        <a:pt x="31" y="33"/>
                      </a:lnTo>
                      <a:lnTo>
                        <a:pt x="32" y="33"/>
                      </a:lnTo>
                      <a:lnTo>
                        <a:pt x="34" y="33"/>
                      </a:lnTo>
                      <a:lnTo>
                        <a:pt x="34" y="37"/>
                      </a:lnTo>
                      <a:lnTo>
                        <a:pt x="32" y="38"/>
                      </a:lnTo>
                      <a:lnTo>
                        <a:pt x="31" y="38"/>
                      </a:lnTo>
                      <a:lnTo>
                        <a:pt x="30" y="38"/>
                      </a:lnTo>
                      <a:lnTo>
                        <a:pt x="29" y="38"/>
                      </a:lnTo>
                      <a:lnTo>
                        <a:pt x="28" y="38"/>
                      </a:lnTo>
                      <a:lnTo>
                        <a:pt x="26" y="37"/>
                      </a:lnTo>
                      <a:lnTo>
                        <a:pt x="24" y="35"/>
                      </a:lnTo>
                      <a:lnTo>
                        <a:pt x="23" y="33"/>
                      </a:lnTo>
                      <a:lnTo>
                        <a:pt x="21" y="35"/>
                      </a:lnTo>
                      <a:lnTo>
                        <a:pt x="19" y="36"/>
                      </a:lnTo>
                      <a:lnTo>
                        <a:pt x="16" y="38"/>
                      </a:lnTo>
                      <a:lnTo>
                        <a:pt x="13" y="38"/>
                      </a:lnTo>
                      <a:lnTo>
                        <a:pt x="7" y="37"/>
                      </a:lnTo>
                      <a:lnTo>
                        <a:pt x="4" y="35"/>
                      </a:lnTo>
                      <a:lnTo>
                        <a:pt x="1" y="31"/>
                      </a:lnTo>
                      <a:lnTo>
                        <a:pt x="0" y="26"/>
                      </a:lnTo>
                      <a:lnTo>
                        <a:pt x="1" y="23"/>
                      </a:lnTo>
                      <a:lnTo>
                        <a:pt x="3" y="20"/>
                      </a:lnTo>
                      <a:lnTo>
                        <a:pt x="5" y="18"/>
                      </a:lnTo>
                      <a:lnTo>
                        <a:pt x="7" y="17"/>
                      </a:lnTo>
                      <a:lnTo>
                        <a:pt x="12" y="16"/>
                      </a:lnTo>
                      <a:lnTo>
                        <a:pt x="15" y="16"/>
                      </a:lnTo>
                      <a:lnTo>
                        <a:pt x="19" y="16"/>
                      </a:lnTo>
                      <a:lnTo>
                        <a:pt x="21" y="16"/>
                      </a:lnTo>
                      <a:lnTo>
                        <a:pt x="21" y="15"/>
                      </a:lnTo>
                      <a:lnTo>
                        <a:pt x="22" y="15"/>
                      </a:lnTo>
                      <a:lnTo>
                        <a:pt x="23" y="14"/>
                      </a:lnTo>
                      <a:lnTo>
                        <a:pt x="23" y="13"/>
                      </a:lnTo>
                      <a:lnTo>
                        <a:pt x="23" y="9"/>
                      </a:lnTo>
                      <a:lnTo>
                        <a:pt x="22" y="8"/>
                      </a:lnTo>
                      <a:lnTo>
                        <a:pt x="20" y="7"/>
                      </a:lnTo>
                      <a:lnTo>
                        <a:pt x="18" y="6"/>
                      </a:lnTo>
                      <a:lnTo>
                        <a:pt x="14" y="6"/>
                      </a:lnTo>
                      <a:lnTo>
                        <a:pt x="11" y="7"/>
                      </a:lnTo>
                      <a:lnTo>
                        <a:pt x="8" y="8"/>
                      </a:lnTo>
                      <a:lnTo>
                        <a:pt x="7" y="10"/>
                      </a:lnTo>
                      <a:lnTo>
                        <a:pt x="7" y="12"/>
                      </a:lnTo>
                      <a:lnTo>
                        <a:pt x="1" y="12"/>
                      </a:lnTo>
                      <a:lnTo>
                        <a:pt x="3" y="8"/>
                      </a:lnTo>
                      <a:lnTo>
                        <a:pt x="3" y="7"/>
                      </a:lnTo>
                      <a:lnTo>
                        <a:pt x="4" y="5"/>
                      </a:lnTo>
                      <a:lnTo>
                        <a:pt x="6" y="3"/>
                      </a:lnTo>
                      <a:lnTo>
                        <a:pt x="8" y="1"/>
                      </a:lnTo>
                      <a:lnTo>
                        <a:pt x="9" y="1"/>
                      </a:lnTo>
                      <a:lnTo>
                        <a:pt x="11" y="0"/>
                      </a:lnTo>
                      <a:lnTo>
                        <a:pt x="13" y="0"/>
                      </a:lnTo>
                      <a:lnTo>
                        <a:pt x="15" y="0"/>
                      </a:lnTo>
                      <a:lnTo>
                        <a:pt x="16" y="0"/>
                      </a:lnTo>
                      <a:lnTo>
                        <a:pt x="19" y="0"/>
                      </a:lnTo>
                      <a:lnTo>
                        <a:pt x="20" y="0"/>
                      </a:lnTo>
                      <a:lnTo>
                        <a:pt x="21" y="1"/>
                      </a:lnTo>
                      <a:lnTo>
                        <a:pt x="24" y="2"/>
                      </a:lnTo>
                      <a:lnTo>
                        <a:pt x="27" y="3"/>
                      </a:lnTo>
                      <a:lnTo>
                        <a:pt x="28" y="6"/>
                      </a:lnTo>
                      <a:lnTo>
                        <a:pt x="29" y="8"/>
                      </a:lnTo>
                      <a:lnTo>
                        <a:pt x="29" y="31"/>
                      </a:lnTo>
                      <a:close/>
                      <a:moveTo>
                        <a:pt x="23" y="20"/>
                      </a:moveTo>
                      <a:lnTo>
                        <a:pt x="20" y="21"/>
                      </a:lnTo>
                      <a:lnTo>
                        <a:pt x="16" y="21"/>
                      </a:lnTo>
                      <a:lnTo>
                        <a:pt x="13" y="21"/>
                      </a:lnTo>
                      <a:lnTo>
                        <a:pt x="9" y="22"/>
                      </a:lnTo>
                      <a:lnTo>
                        <a:pt x="8" y="23"/>
                      </a:lnTo>
                      <a:lnTo>
                        <a:pt x="7" y="24"/>
                      </a:lnTo>
                      <a:lnTo>
                        <a:pt x="6" y="25"/>
                      </a:lnTo>
                      <a:lnTo>
                        <a:pt x="6" y="28"/>
                      </a:lnTo>
                      <a:lnTo>
                        <a:pt x="7" y="30"/>
                      </a:lnTo>
                      <a:lnTo>
                        <a:pt x="8" y="32"/>
                      </a:lnTo>
                      <a:lnTo>
                        <a:pt x="9" y="33"/>
                      </a:lnTo>
                      <a:lnTo>
                        <a:pt x="12" y="33"/>
                      </a:lnTo>
                      <a:lnTo>
                        <a:pt x="18" y="32"/>
                      </a:lnTo>
                      <a:lnTo>
                        <a:pt x="21" y="30"/>
                      </a:lnTo>
                      <a:lnTo>
                        <a:pt x="22" y="28"/>
                      </a:lnTo>
                      <a:lnTo>
                        <a:pt x="23" y="26"/>
                      </a:lnTo>
                      <a:lnTo>
                        <a:pt x="23" y="20"/>
                      </a:lnTo>
                      <a:close/>
                    </a:path>
                  </a:pathLst>
                </a:custGeom>
                <a:solidFill>
                  <a:srgbClr val="000000"/>
                </a:solidFill>
                <a:ln w="9525">
                  <a:solidFill>
                    <a:srgbClr val="FF66CC"/>
                  </a:solidFill>
                  <a:round/>
                  <a:headEnd/>
                  <a:tailEnd/>
                </a:ln>
              </p:spPr>
              <p:txBody>
                <a:bodyPr/>
                <a:lstStyle/>
                <a:p>
                  <a:endParaRPr lang="en-US" dirty="0"/>
                </a:p>
              </p:txBody>
            </p:sp>
            <p:sp>
              <p:nvSpPr>
                <p:cNvPr id="18785" name="Rectangle 207"/>
                <p:cNvSpPr>
                  <a:spLocks noChangeArrowheads="1"/>
                </p:cNvSpPr>
                <p:nvPr/>
              </p:nvSpPr>
              <p:spPr bwMode="auto">
                <a:xfrm>
                  <a:off x="4379" y="2313"/>
                  <a:ext cx="7" cy="7"/>
                </a:xfrm>
                <a:prstGeom prst="rect">
                  <a:avLst/>
                </a:prstGeom>
                <a:solidFill>
                  <a:srgbClr val="000000"/>
                </a:solidFill>
                <a:ln w="9525">
                  <a:solidFill>
                    <a:srgbClr val="FF66CC"/>
                  </a:solidFill>
                  <a:miter lim="800000"/>
                  <a:headEnd/>
                  <a:tailEnd/>
                </a:ln>
              </p:spPr>
              <p:txBody>
                <a:bodyPr/>
                <a:lstStyle/>
                <a:p>
                  <a:endParaRPr lang="en-US" dirty="0"/>
                </a:p>
              </p:txBody>
            </p:sp>
            <p:sp>
              <p:nvSpPr>
                <p:cNvPr id="18786" name="Freeform 208"/>
                <p:cNvSpPr>
                  <a:spLocks/>
                </p:cNvSpPr>
                <p:nvPr/>
              </p:nvSpPr>
              <p:spPr bwMode="auto">
                <a:xfrm>
                  <a:off x="4769" y="2178"/>
                  <a:ext cx="96" cy="145"/>
                </a:xfrm>
                <a:custGeom>
                  <a:avLst/>
                  <a:gdLst>
                    <a:gd name="T0" fmla="*/ 94 w 96"/>
                    <a:gd name="T1" fmla="*/ 137 h 145"/>
                    <a:gd name="T2" fmla="*/ 43 w 96"/>
                    <a:gd name="T3" fmla="*/ 4 h 145"/>
                    <a:gd name="T4" fmla="*/ 42 w 96"/>
                    <a:gd name="T5" fmla="*/ 0 h 145"/>
                    <a:gd name="T6" fmla="*/ 38 w 96"/>
                    <a:gd name="T7" fmla="*/ 0 h 145"/>
                    <a:gd name="T8" fmla="*/ 5 w 96"/>
                    <a:gd name="T9" fmla="*/ 0 h 145"/>
                    <a:gd name="T10" fmla="*/ 0 w 96"/>
                    <a:gd name="T11" fmla="*/ 0 h 145"/>
                    <a:gd name="T12" fmla="*/ 0 w 96"/>
                    <a:gd name="T13" fmla="*/ 5 h 145"/>
                    <a:gd name="T14" fmla="*/ 0 w 96"/>
                    <a:gd name="T15" fmla="*/ 140 h 145"/>
                    <a:gd name="T16" fmla="*/ 0 w 96"/>
                    <a:gd name="T17" fmla="*/ 145 h 145"/>
                    <a:gd name="T18" fmla="*/ 5 w 96"/>
                    <a:gd name="T19" fmla="*/ 145 h 145"/>
                    <a:gd name="T20" fmla="*/ 88 w 96"/>
                    <a:gd name="T21" fmla="*/ 145 h 145"/>
                    <a:gd name="T22" fmla="*/ 96 w 96"/>
                    <a:gd name="T23" fmla="*/ 145 h 145"/>
                    <a:gd name="T24" fmla="*/ 94 w 96"/>
                    <a:gd name="T25" fmla="*/ 137 h 14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6"/>
                    <a:gd name="T40" fmla="*/ 0 h 145"/>
                    <a:gd name="T41" fmla="*/ 96 w 96"/>
                    <a:gd name="T42" fmla="*/ 145 h 14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6" h="145">
                      <a:moveTo>
                        <a:pt x="94" y="137"/>
                      </a:moveTo>
                      <a:lnTo>
                        <a:pt x="43" y="4"/>
                      </a:lnTo>
                      <a:lnTo>
                        <a:pt x="42" y="0"/>
                      </a:lnTo>
                      <a:lnTo>
                        <a:pt x="38" y="0"/>
                      </a:lnTo>
                      <a:lnTo>
                        <a:pt x="5" y="0"/>
                      </a:lnTo>
                      <a:lnTo>
                        <a:pt x="0" y="0"/>
                      </a:lnTo>
                      <a:lnTo>
                        <a:pt x="0" y="5"/>
                      </a:lnTo>
                      <a:lnTo>
                        <a:pt x="0" y="140"/>
                      </a:lnTo>
                      <a:lnTo>
                        <a:pt x="0" y="145"/>
                      </a:lnTo>
                      <a:lnTo>
                        <a:pt x="5" y="145"/>
                      </a:lnTo>
                      <a:lnTo>
                        <a:pt x="88" y="145"/>
                      </a:lnTo>
                      <a:lnTo>
                        <a:pt x="96" y="145"/>
                      </a:lnTo>
                      <a:lnTo>
                        <a:pt x="94" y="137"/>
                      </a:lnTo>
                      <a:close/>
                    </a:path>
                  </a:pathLst>
                </a:custGeom>
                <a:solidFill>
                  <a:srgbClr val="000000"/>
                </a:solidFill>
                <a:ln w="9525">
                  <a:solidFill>
                    <a:srgbClr val="FF66CC"/>
                  </a:solidFill>
                  <a:round/>
                  <a:headEnd/>
                  <a:tailEnd/>
                </a:ln>
              </p:spPr>
              <p:txBody>
                <a:bodyPr/>
                <a:lstStyle/>
                <a:p>
                  <a:endParaRPr lang="en-US" dirty="0"/>
                </a:p>
              </p:txBody>
            </p:sp>
            <p:sp>
              <p:nvSpPr>
                <p:cNvPr id="18787" name="Freeform 209"/>
                <p:cNvSpPr>
                  <a:spLocks/>
                </p:cNvSpPr>
                <p:nvPr/>
              </p:nvSpPr>
              <p:spPr bwMode="auto">
                <a:xfrm>
                  <a:off x="4780" y="2189"/>
                  <a:ext cx="69" cy="123"/>
                </a:xfrm>
                <a:custGeom>
                  <a:avLst/>
                  <a:gdLst>
                    <a:gd name="T0" fmla="*/ 69 w 69"/>
                    <a:gd name="T1" fmla="*/ 123 h 123"/>
                    <a:gd name="T2" fmla="*/ 0 w 69"/>
                    <a:gd name="T3" fmla="*/ 123 h 123"/>
                    <a:gd name="T4" fmla="*/ 0 w 69"/>
                    <a:gd name="T5" fmla="*/ 0 h 123"/>
                    <a:gd name="T6" fmla="*/ 23 w 69"/>
                    <a:gd name="T7" fmla="*/ 0 h 123"/>
                    <a:gd name="T8" fmla="*/ 69 w 69"/>
                    <a:gd name="T9" fmla="*/ 123 h 123"/>
                    <a:gd name="T10" fmla="*/ 0 60000 65536"/>
                    <a:gd name="T11" fmla="*/ 0 60000 65536"/>
                    <a:gd name="T12" fmla="*/ 0 60000 65536"/>
                    <a:gd name="T13" fmla="*/ 0 60000 65536"/>
                    <a:gd name="T14" fmla="*/ 0 60000 65536"/>
                    <a:gd name="T15" fmla="*/ 0 w 69"/>
                    <a:gd name="T16" fmla="*/ 0 h 123"/>
                    <a:gd name="T17" fmla="*/ 69 w 69"/>
                    <a:gd name="T18" fmla="*/ 123 h 123"/>
                  </a:gdLst>
                  <a:ahLst/>
                  <a:cxnLst>
                    <a:cxn ang="T10">
                      <a:pos x="T0" y="T1"/>
                    </a:cxn>
                    <a:cxn ang="T11">
                      <a:pos x="T2" y="T3"/>
                    </a:cxn>
                    <a:cxn ang="T12">
                      <a:pos x="T4" y="T5"/>
                    </a:cxn>
                    <a:cxn ang="T13">
                      <a:pos x="T6" y="T7"/>
                    </a:cxn>
                    <a:cxn ang="T14">
                      <a:pos x="T8" y="T9"/>
                    </a:cxn>
                  </a:cxnLst>
                  <a:rect l="T15" t="T16" r="T17" b="T18"/>
                  <a:pathLst>
                    <a:path w="69" h="123">
                      <a:moveTo>
                        <a:pt x="69" y="123"/>
                      </a:moveTo>
                      <a:lnTo>
                        <a:pt x="0" y="123"/>
                      </a:lnTo>
                      <a:lnTo>
                        <a:pt x="0" y="0"/>
                      </a:lnTo>
                      <a:lnTo>
                        <a:pt x="23" y="0"/>
                      </a:lnTo>
                      <a:lnTo>
                        <a:pt x="69" y="123"/>
                      </a:lnTo>
                      <a:close/>
                    </a:path>
                  </a:pathLst>
                </a:custGeom>
                <a:solidFill>
                  <a:srgbClr val="FFFFFF"/>
                </a:solidFill>
                <a:ln w="9525">
                  <a:solidFill>
                    <a:srgbClr val="FF66CC"/>
                  </a:solidFill>
                  <a:round/>
                  <a:headEnd/>
                  <a:tailEnd/>
                </a:ln>
              </p:spPr>
              <p:txBody>
                <a:bodyPr/>
                <a:lstStyle/>
                <a:p>
                  <a:endParaRPr lang="en-US" dirty="0"/>
                </a:p>
              </p:txBody>
            </p:sp>
            <p:sp>
              <p:nvSpPr>
                <p:cNvPr id="18788" name="Freeform 210"/>
                <p:cNvSpPr>
                  <a:spLocks noEditPoints="1"/>
                </p:cNvSpPr>
                <p:nvPr/>
              </p:nvSpPr>
              <p:spPr bwMode="auto">
                <a:xfrm>
                  <a:off x="4937" y="2320"/>
                  <a:ext cx="39" cy="49"/>
                </a:xfrm>
                <a:custGeom>
                  <a:avLst/>
                  <a:gdLst>
                    <a:gd name="T0" fmla="*/ 0 w 39"/>
                    <a:gd name="T1" fmla="*/ 49 h 49"/>
                    <a:gd name="T2" fmla="*/ 0 w 39"/>
                    <a:gd name="T3" fmla="*/ 0 h 49"/>
                    <a:gd name="T4" fmla="*/ 19 w 39"/>
                    <a:gd name="T5" fmla="*/ 0 h 49"/>
                    <a:gd name="T6" fmla="*/ 26 w 39"/>
                    <a:gd name="T7" fmla="*/ 1 h 49"/>
                    <a:gd name="T8" fmla="*/ 33 w 39"/>
                    <a:gd name="T9" fmla="*/ 4 h 49"/>
                    <a:gd name="T10" fmla="*/ 37 w 39"/>
                    <a:gd name="T11" fmla="*/ 11 h 49"/>
                    <a:gd name="T12" fmla="*/ 39 w 39"/>
                    <a:gd name="T13" fmla="*/ 19 h 49"/>
                    <a:gd name="T14" fmla="*/ 39 w 39"/>
                    <a:gd name="T15" fmla="*/ 26 h 49"/>
                    <a:gd name="T16" fmla="*/ 39 w 39"/>
                    <a:gd name="T17" fmla="*/ 32 h 49"/>
                    <a:gd name="T18" fmla="*/ 37 w 39"/>
                    <a:gd name="T19" fmla="*/ 37 h 49"/>
                    <a:gd name="T20" fmla="*/ 34 w 39"/>
                    <a:gd name="T21" fmla="*/ 41 h 49"/>
                    <a:gd name="T22" fmla="*/ 31 w 39"/>
                    <a:gd name="T23" fmla="*/ 45 h 49"/>
                    <a:gd name="T24" fmla="*/ 27 w 39"/>
                    <a:gd name="T25" fmla="*/ 47 h 49"/>
                    <a:gd name="T26" fmla="*/ 25 w 39"/>
                    <a:gd name="T27" fmla="*/ 48 h 49"/>
                    <a:gd name="T28" fmla="*/ 23 w 39"/>
                    <a:gd name="T29" fmla="*/ 49 h 49"/>
                    <a:gd name="T30" fmla="*/ 0 w 39"/>
                    <a:gd name="T31" fmla="*/ 49 h 49"/>
                    <a:gd name="T32" fmla="*/ 7 w 39"/>
                    <a:gd name="T33" fmla="*/ 6 h 49"/>
                    <a:gd name="T34" fmla="*/ 7 w 39"/>
                    <a:gd name="T35" fmla="*/ 44 h 49"/>
                    <a:gd name="T36" fmla="*/ 20 w 39"/>
                    <a:gd name="T37" fmla="*/ 44 h 49"/>
                    <a:gd name="T38" fmla="*/ 22 w 39"/>
                    <a:gd name="T39" fmla="*/ 44 h 49"/>
                    <a:gd name="T40" fmla="*/ 23 w 39"/>
                    <a:gd name="T41" fmla="*/ 44 h 49"/>
                    <a:gd name="T42" fmla="*/ 24 w 39"/>
                    <a:gd name="T43" fmla="*/ 44 h 49"/>
                    <a:gd name="T44" fmla="*/ 25 w 39"/>
                    <a:gd name="T45" fmla="*/ 42 h 49"/>
                    <a:gd name="T46" fmla="*/ 27 w 39"/>
                    <a:gd name="T47" fmla="*/ 41 h 49"/>
                    <a:gd name="T48" fmla="*/ 29 w 39"/>
                    <a:gd name="T49" fmla="*/ 39 h 49"/>
                    <a:gd name="T50" fmla="*/ 31 w 39"/>
                    <a:gd name="T51" fmla="*/ 37 h 49"/>
                    <a:gd name="T52" fmla="*/ 31 w 39"/>
                    <a:gd name="T53" fmla="*/ 34 h 49"/>
                    <a:gd name="T54" fmla="*/ 32 w 39"/>
                    <a:gd name="T55" fmla="*/ 32 h 49"/>
                    <a:gd name="T56" fmla="*/ 32 w 39"/>
                    <a:gd name="T57" fmla="*/ 30 h 49"/>
                    <a:gd name="T58" fmla="*/ 33 w 39"/>
                    <a:gd name="T59" fmla="*/ 27 h 49"/>
                    <a:gd name="T60" fmla="*/ 33 w 39"/>
                    <a:gd name="T61" fmla="*/ 24 h 49"/>
                    <a:gd name="T62" fmla="*/ 33 w 39"/>
                    <a:gd name="T63" fmla="*/ 22 h 49"/>
                    <a:gd name="T64" fmla="*/ 32 w 39"/>
                    <a:gd name="T65" fmla="*/ 18 h 49"/>
                    <a:gd name="T66" fmla="*/ 31 w 39"/>
                    <a:gd name="T67" fmla="*/ 15 h 49"/>
                    <a:gd name="T68" fmla="*/ 30 w 39"/>
                    <a:gd name="T69" fmla="*/ 11 h 49"/>
                    <a:gd name="T70" fmla="*/ 27 w 39"/>
                    <a:gd name="T71" fmla="*/ 9 h 49"/>
                    <a:gd name="T72" fmla="*/ 25 w 39"/>
                    <a:gd name="T73" fmla="*/ 7 h 49"/>
                    <a:gd name="T74" fmla="*/ 22 w 39"/>
                    <a:gd name="T75" fmla="*/ 6 h 49"/>
                    <a:gd name="T76" fmla="*/ 18 w 39"/>
                    <a:gd name="T77" fmla="*/ 6 h 49"/>
                    <a:gd name="T78" fmla="*/ 7 w 39"/>
                    <a:gd name="T79" fmla="*/ 6 h 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
                    <a:gd name="T121" fmla="*/ 0 h 49"/>
                    <a:gd name="T122" fmla="*/ 39 w 39"/>
                    <a:gd name="T123" fmla="*/ 49 h 4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 h="49">
                      <a:moveTo>
                        <a:pt x="0" y="49"/>
                      </a:moveTo>
                      <a:lnTo>
                        <a:pt x="0" y="0"/>
                      </a:lnTo>
                      <a:lnTo>
                        <a:pt x="19" y="0"/>
                      </a:lnTo>
                      <a:lnTo>
                        <a:pt x="26" y="1"/>
                      </a:lnTo>
                      <a:lnTo>
                        <a:pt x="33" y="4"/>
                      </a:lnTo>
                      <a:lnTo>
                        <a:pt x="37" y="11"/>
                      </a:lnTo>
                      <a:lnTo>
                        <a:pt x="39" y="19"/>
                      </a:lnTo>
                      <a:lnTo>
                        <a:pt x="39" y="26"/>
                      </a:lnTo>
                      <a:lnTo>
                        <a:pt x="39" y="32"/>
                      </a:lnTo>
                      <a:lnTo>
                        <a:pt x="37" y="37"/>
                      </a:lnTo>
                      <a:lnTo>
                        <a:pt x="34" y="41"/>
                      </a:lnTo>
                      <a:lnTo>
                        <a:pt x="31" y="45"/>
                      </a:lnTo>
                      <a:lnTo>
                        <a:pt x="27" y="47"/>
                      </a:lnTo>
                      <a:lnTo>
                        <a:pt x="25" y="48"/>
                      </a:lnTo>
                      <a:lnTo>
                        <a:pt x="23" y="49"/>
                      </a:lnTo>
                      <a:lnTo>
                        <a:pt x="0" y="49"/>
                      </a:lnTo>
                      <a:close/>
                      <a:moveTo>
                        <a:pt x="7" y="6"/>
                      </a:moveTo>
                      <a:lnTo>
                        <a:pt x="7" y="44"/>
                      </a:lnTo>
                      <a:lnTo>
                        <a:pt x="20" y="44"/>
                      </a:lnTo>
                      <a:lnTo>
                        <a:pt x="22" y="44"/>
                      </a:lnTo>
                      <a:lnTo>
                        <a:pt x="23" y="44"/>
                      </a:lnTo>
                      <a:lnTo>
                        <a:pt x="24" y="44"/>
                      </a:lnTo>
                      <a:lnTo>
                        <a:pt x="25" y="42"/>
                      </a:lnTo>
                      <a:lnTo>
                        <a:pt x="27" y="41"/>
                      </a:lnTo>
                      <a:lnTo>
                        <a:pt x="29" y="39"/>
                      </a:lnTo>
                      <a:lnTo>
                        <a:pt x="31" y="37"/>
                      </a:lnTo>
                      <a:lnTo>
                        <a:pt x="31" y="34"/>
                      </a:lnTo>
                      <a:lnTo>
                        <a:pt x="32" y="32"/>
                      </a:lnTo>
                      <a:lnTo>
                        <a:pt x="32" y="30"/>
                      </a:lnTo>
                      <a:lnTo>
                        <a:pt x="33" y="27"/>
                      </a:lnTo>
                      <a:lnTo>
                        <a:pt x="33" y="24"/>
                      </a:lnTo>
                      <a:lnTo>
                        <a:pt x="33" y="22"/>
                      </a:lnTo>
                      <a:lnTo>
                        <a:pt x="32" y="18"/>
                      </a:lnTo>
                      <a:lnTo>
                        <a:pt x="31" y="15"/>
                      </a:lnTo>
                      <a:lnTo>
                        <a:pt x="30" y="11"/>
                      </a:lnTo>
                      <a:lnTo>
                        <a:pt x="27" y="9"/>
                      </a:lnTo>
                      <a:lnTo>
                        <a:pt x="25" y="7"/>
                      </a:lnTo>
                      <a:lnTo>
                        <a:pt x="22" y="6"/>
                      </a:lnTo>
                      <a:lnTo>
                        <a:pt x="18" y="6"/>
                      </a:lnTo>
                      <a:lnTo>
                        <a:pt x="7" y="6"/>
                      </a:lnTo>
                      <a:close/>
                    </a:path>
                  </a:pathLst>
                </a:custGeom>
                <a:solidFill>
                  <a:srgbClr val="000000"/>
                </a:solidFill>
                <a:ln w="9525">
                  <a:solidFill>
                    <a:srgbClr val="FF66CC"/>
                  </a:solidFill>
                  <a:round/>
                  <a:headEnd/>
                  <a:tailEnd/>
                </a:ln>
              </p:spPr>
              <p:txBody>
                <a:bodyPr/>
                <a:lstStyle/>
                <a:p>
                  <a:endParaRPr lang="en-US" dirty="0"/>
                </a:p>
              </p:txBody>
            </p:sp>
            <p:sp>
              <p:nvSpPr>
                <p:cNvPr id="18789" name="Freeform 211"/>
                <p:cNvSpPr>
                  <a:spLocks noEditPoints="1"/>
                </p:cNvSpPr>
                <p:nvPr/>
              </p:nvSpPr>
              <p:spPr bwMode="auto">
                <a:xfrm>
                  <a:off x="4982" y="2333"/>
                  <a:ext cx="31" cy="38"/>
                </a:xfrm>
                <a:custGeom>
                  <a:avLst/>
                  <a:gdLst>
                    <a:gd name="T0" fmla="*/ 5 w 31"/>
                    <a:gd name="T1" fmla="*/ 23 h 38"/>
                    <a:gd name="T2" fmla="*/ 7 w 31"/>
                    <a:gd name="T3" fmla="*/ 26 h 38"/>
                    <a:gd name="T4" fmla="*/ 9 w 31"/>
                    <a:gd name="T5" fmla="*/ 29 h 38"/>
                    <a:gd name="T6" fmla="*/ 12 w 31"/>
                    <a:gd name="T7" fmla="*/ 33 h 38"/>
                    <a:gd name="T8" fmla="*/ 19 w 31"/>
                    <a:gd name="T9" fmla="*/ 32 h 38"/>
                    <a:gd name="T10" fmla="*/ 24 w 31"/>
                    <a:gd name="T11" fmla="*/ 27 h 38"/>
                    <a:gd name="T12" fmla="*/ 31 w 31"/>
                    <a:gd name="T13" fmla="*/ 25 h 38"/>
                    <a:gd name="T14" fmla="*/ 30 w 31"/>
                    <a:gd name="T15" fmla="*/ 28 h 38"/>
                    <a:gd name="T16" fmla="*/ 27 w 31"/>
                    <a:gd name="T17" fmla="*/ 32 h 38"/>
                    <a:gd name="T18" fmla="*/ 23 w 31"/>
                    <a:gd name="T19" fmla="*/ 36 h 38"/>
                    <a:gd name="T20" fmla="*/ 15 w 31"/>
                    <a:gd name="T21" fmla="*/ 38 h 38"/>
                    <a:gd name="T22" fmla="*/ 8 w 31"/>
                    <a:gd name="T23" fmla="*/ 36 h 38"/>
                    <a:gd name="T24" fmla="*/ 3 w 31"/>
                    <a:gd name="T25" fmla="*/ 32 h 38"/>
                    <a:gd name="T26" fmla="*/ 1 w 31"/>
                    <a:gd name="T27" fmla="*/ 26 h 38"/>
                    <a:gd name="T28" fmla="*/ 0 w 31"/>
                    <a:gd name="T29" fmla="*/ 18 h 38"/>
                    <a:gd name="T30" fmla="*/ 1 w 31"/>
                    <a:gd name="T31" fmla="*/ 11 h 38"/>
                    <a:gd name="T32" fmla="*/ 3 w 31"/>
                    <a:gd name="T33" fmla="*/ 5 h 38"/>
                    <a:gd name="T34" fmla="*/ 10 w 31"/>
                    <a:gd name="T35" fmla="*/ 1 h 38"/>
                    <a:gd name="T36" fmla="*/ 17 w 31"/>
                    <a:gd name="T37" fmla="*/ 0 h 38"/>
                    <a:gd name="T38" fmla="*/ 23 w 31"/>
                    <a:gd name="T39" fmla="*/ 1 h 38"/>
                    <a:gd name="T40" fmla="*/ 27 w 31"/>
                    <a:gd name="T41" fmla="*/ 4 h 38"/>
                    <a:gd name="T42" fmla="*/ 31 w 31"/>
                    <a:gd name="T43" fmla="*/ 12 h 38"/>
                    <a:gd name="T44" fmla="*/ 31 w 31"/>
                    <a:gd name="T45" fmla="*/ 20 h 38"/>
                    <a:gd name="T46" fmla="*/ 25 w 31"/>
                    <a:gd name="T47" fmla="*/ 16 h 38"/>
                    <a:gd name="T48" fmla="*/ 24 w 31"/>
                    <a:gd name="T49" fmla="*/ 11 h 38"/>
                    <a:gd name="T50" fmla="*/ 23 w 31"/>
                    <a:gd name="T51" fmla="*/ 8 h 38"/>
                    <a:gd name="T52" fmla="*/ 20 w 31"/>
                    <a:gd name="T53" fmla="*/ 5 h 38"/>
                    <a:gd name="T54" fmla="*/ 16 w 31"/>
                    <a:gd name="T55" fmla="*/ 4 h 38"/>
                    <a:gd name="T56" fmla="*/ 12 w 31"/>
                    <a:gd name="T57" fmla="*/ 5 h 38"/>
                    <a:gd name="T58" fmla="*/ 9 w 31"/>
                    <a:gd name="T59" fmla="*/ 8 h 38"/>
                    <a:gd name="T60" fmla="*/ 7 w 31"/>
                    <a:gd name="T61" fmla="*/ 10 h 38"/>
                    <a:gd name="T62" fmla="*/ 5 w 31"/>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38"/>
                    <a:gd name="T98" fmla="*/ 31 w 3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38">
                      <a:moveTo>
                        <a:pt x="5" y="20"/>
                      </a:moveTo>
                      <a:lnTo>
                        <a:pt x="5" y="23"/>
                      </a:lnTo>
                      <a:lnTo>
                        <a:pt x="5" y="24"/>
                      </a:lnTo>
                      <a:lnTo>
                        <a:pt x="7" y="26"/>
                      </a:lnTo>
                      <a:lnTo>
                        <a:pt x="8" y="28"/>
                      </a:lnTo>
                      <a:lnTo>
                        <a:pt x="9" y="29"/>
                      </a:lnTo>
                      <a:lnTo>
                        <a:pt x="10" y="32"/>
                      </a:lnTo>
                      <a:lnTo>
                        <a:pt x="12" y="33"/>
                      </a:lnTo>
                      <a:lnTo>
                        <a:pt x="15" y="33"/>
                      </a:lnTo>
                      <a:lnTo>
                        <a:pt x="19" y="32"/>
                      </a:lnTo>
                      <a:lnTo>
                        <a:pt x="22" y="29"/>
                      </a:lnTo>
                      <a:lnTo>
                        <a:pt x="24" y="27"/>
                      </a:lnTo>
                      <a:lnTo>
                        <a:pt x="25" y="25"/>
                      </a:lnTo>
                      <a:lnTo>
                        <a:pt x="31" y="25"/>
                      </a:lnTo>
                      <a:lnTo>
                        <a:pt x="30" y="26"/>
                      </a:lnTo>
                      <a:lnTo>
                        <a:pt x="30" y="28"/>
                      </a:lnTo>
                      <a:lnTo>
                        <a:pt x="28" y="29"/>
                      </a:lnTo>
                      <a:lnTo>
                        <a:pt x="27" y="32"/>
                      </a:lnTo>
                      <a:lnTo>
                        <a:pt x="25" y="34"/>
                      </a:lnTo>
                      <a:lnTo>
                        <a:pt x="23" y="36"/>
                      </a:lnTo>
                      <a:lnTo>
                        <a:pt x="19" y="38"/>
                      </a:lnTo>
                      <a:lnTo>
                        <a:pt x="15" y="38"/>
                      </a:lnTo>
                      <a:lnTo>
                        <a:pt x="11" y="38"/>
                      </a:lnTo>
                      <a:lnTo>
                        <a:pt x="8" y="36"/>
                      </a:lnTo>
                      <a:lnTo>
                        <a:pt x="5" y="34"/>
                      </a:lnTo>
                      <a:lnTo>
                        <a:pt x="3" y="32"/>
                      </a:lnTo>
                      <a:lnTo>
                        <a:pt x="2" y="29"/>
                      </a:lnTo>
                      <a:lnTo>
                        <a:pt x="1" y="26"/>
                      </a:lnTo>
                      <a:lnTo>
                        <a:pt x="0" y="23"/>
                      </a:lnTo>
                      <a:lnTo>
                        <a:pt x="0" y="18"/>
                      </a:lnTo>
                      <a:lnTo>
                        <a:pt x="0" y="14"/>
                      </a:lnTo>
                      <a:lnTo>
                        <a:pt x="1" y="11"/>
                      </a:lnTo>
                      <a:lnTo>
                        <a:pt x="2" y="8"/>
                      </a:lnTo>
                      <a:lnTo>
                        <a:pt x="3" y="5"/>
                      </a:lnTo>
                      <a:lnTo>
                        <a:pt x="7" y="3"/>
                      </a:lnTo>
                      <a:lnTo>
                        <a:pt x="10" y="1"/>
                      </a:lnTo>
                      <a:lnTo>
                        <a:pt x="13" y="0"/>
                      </a:lnTo>
                      <a:lnTo>
                        <a:pt x="17" y="0"/>
                      </a:lnTo>
                      <a:lnTo>
                        <a:pt x="19" y="0"/>
                      </a:lnTo>
                      <a:lnTo>
                        <a:pt x="23" y="1"/>
                      </a:lnTo>
                      <a:lnTo>
                        <a:pt x="25" y="3"/>
                      </a:lnTo>
                      <a:lnTo>
                        <a:pt x="27" y="4"/>
                      </a:lnTo>
                      <a:lnTo>
                        <a:pt x="30" y="9"/>
                      </a:lnTo>
                      <a:lnTo>
                        <a:pt x="31" y="12"/>
                      </a:lnTo>
                      <a:lnTo>
                        <a:pt x="31" y="16"/>
                      </a:lnTo>
                      <a:lnTo>
                        <a:pt x="31" y="20"/>
                      </a:lnTo>
                      <a:lnTo>
                        <a:pt x="5" y="20"/>
                      </a:lnTo>
                      <a:close/>
                      <a:moveTo>
                        <a:pt x="25" y="16"/>
                      </a:moveTo>
                      <a:lnTo>
                        <a:pt x="25" y="13"/>
                      </a:lnTo>
                      <a:lnTo>
                        <a:pt x="24" y="11"/>
                      </a:lnTo>
                      <a:lnTo>
                        <a:pt x="23" y="9"/>
                      </a:lnTo>
                      <a:lnTo>
                        <a:pt x="23" y="8"/>
                      </a:lnTo>
                      <a:lnTo>
                        <a:pt x="22" y="6"/>
                      </a:lnTo>
                      <a:lnTo>
                        <a:pt x="20" y="5"/>
                      </a:lnTo>
                      <a:lnTo>
                        <a:pt x="18" y="4"/>
                      </a:lnTo>
                      <a:lnTo>
                        <a:pt x="16" y="4"/>
                      </a:lnTo>
                      <a:lnTo>
                        <a:pt x="13" y="4"/>
                      </a:lnTo>
                      <a:lnTo>
                        <a:pt x="12" y="5"/>
                      </a:lnTo>
                      <a:lnTo>
                        <a:pt x="10" y="6"/>
                      </a:lnTo>
                      <a:lnTo>
                        <a:pt x="9" y="8"/>
                      </a:lnTo>
                      <a:lnTo>
                        <a:pt x="8" y="9"/>
                      </a:lnTo>
                      <a:lnTo>
                        <a:pt x="7" y="10"/>
                      </a:lnTo>
                      <a:lnTo>
                        <a:pt x="5" y="13"/>
                      </a:lnTo>
                      <a:lnTo>
                        <a:pt x="5" y="16"/>
                      </a:lnTo>
                      <a:lnTo>
                        <a:pt x="25" y="16"/>
                      </a:lnTo>
                      <a:close/>
                    </a:path>
                  </a:pathLst>
                </a:custGeom>
                <a:solidFill>
                  <a:srgbClr val="000000"/>
                </a:solidFill>
                <a:ln w="9525">
                  <a:solidFill>
                    <a:srgbClr val="FF66CC"/>
                  </a:solidFill>
                  <a:round/>
                  <a:headEnd/>
                  <a:tailEnd/>
                </a:ln>
              </p:spPr>
              <p:txBody>
                <a:bodyPr/>
                <a:lstStyle/>
                <a:p>
                  <a:endParaRPr lang="en-US" dirty="0"/>
                </a:p>
              </p:txBody>
            </p:sp>
            <p:sp>
              <p:nvSpPr>
                <p:cNvPr id="18790" name="Rectangle 212"/>
                <p:cNvSpPr>
                  <a:spLocks noChangeArrowheads="1"/>
                </p:cNvSpPr>
                <p:nvPr/>
              </p:nvSpPr>
              <p:spPr bwMode="auto">
                <a:xfrm>
                  <a:off x="5019" y="2320"/>
                  <a:ext cx="5" cy="49"/>
                </a:xfrm>
                <a:prstGeom prst="rect">
                  <a:avLst/>
                </a:prstGeom>
                <a:solidFill>
                  <a:srgbClr val="000000"/>
                </a:solidFill>
                <a:ln w="9525">
                  <a:solidFill>
                    <a:srgbClr val="FF66CC"/>
                  </a:solidFill>
                  <a:miter lim="800000"/>
                  <a:headEnd/>
                  <a:tailEnd/>
                </a:ln>
              </p:spPr>
              <p:txBody>
                <a:bodyPr/>
                <a:lstStyle/>
                <a:p>
                  <a:endParaRPr lang="en-US" dirty="0"/>
                </a:p>
              </p:txBody>
            </p:sp>
            <p:sp>
              <p:nvSpPr>
                <p:cNvPr id="18791" name="Rectangle 213"/>
                <p:cNvSpPr>
                  <a:spLocks noChangeArrowheads="1"/>
                </p:cNvSpPr>
                <p:nvPr/>
              </p:nvSpPr>
              <p:spPr bwMode="auto">
                <a:xfrm>
                  <a:off x="5033" y="2361"/>
                  <a:ext cx="7" cy="8"/>
                </a:xfrm>
                <a:prstGeom prst="rect">
                  <a:avLst/>
                </a:prstGeom>
                <a:solidFill>
                  <a:srgbClr val="000000"/>
                </a:solidFill>
                <a:ln w="9525">
                  <a:solidFill>
                    <a:srgbClr val="FF66CC"/>
                  </a:solidFill>
                  <a:miter lim="800000"/>
                  <a:headEnd/>
                  <a:tailEnd/>
                </a:ln>
              </p:spPr>
              <p:txBody>
                <a:bodyPr/>
                <a:lstStyle/>
                <a:p>
                  <a:endParaRPr lang="en-US" dirty="0"/>
                </a:p>
              </p:txBody>
            </p:sp>
            <p:sp>
              <p:nvSpPr>
                <p:cNvPr id="18792" name="Freeform 214"/>
                <p:cNvSpPr>
                  <a:spLocks/>
                </p:cNvSpPr>
                <p:nvPr/>
              </p:nvSpPr>
              <p:spPr bwMode="auto">
                <a:xfrm>
                  <a:off x="4811" y="2280"/>
                  <a:ext cx="106" cy="63"/>
                </a:xfrm>
                <a:custGeom>
                  <a:avLst/>
                  <a:gdLst>
                    <a:gd name="T0" fmla="*/ 0 w 106"/>
                    <a:gd name="T1" fmla="*/ 4 h 63"/>
                    <a:gd name="T2" fmla="*/ 104 w 106"/>
                    <a:gd name="T3" fmla="*/ 63 h 63"/>
                    <a:gd name="T4" fmla="*/ 106 w 106"/>
                    <a:gd name="T5" fmla="*/ 58 h 63"/>
                    <a:gd name="T6" fmla="*/ 3 w 106"/>
                    <a:gd name="T7" fmla="*/ 0 h 63"/>
                    <a:gd name="T8" fmla="*/ 0 w 106"/>
                    <a:gd name="T9" fmla="*/ 4 h 63"/>
                    <a:gd name="T10" fmla="*/ 0 60000 65536"/>
                    <a:gd name="T11" fmla="*/ 0 60000 65536"/>
                    <a:gd name="T12" fmla="*/ 0 60000 65536"/>
                    <a:gd name="T13" fmla="*/ 0 60000 65536"/>
                    <a:gd name="T14" fmla="*/ 0 60000 65536"/>
                    <a:gd name="T15" fmla="*/ 0 w 106"/>
                    <a:gd name="T16" fmla="*/ 0 h 63"/>
                    <a:gd name="T17" fmla="*/ 106 w 106"/>
                    <a:gd name="T18" fmla="*/ 63 h 63"/>
                  </a:gdLst>
                  <a:ahLst/>
                  <a:cxnLst>
                    <a:cxn ang="T10">
                      <a:pos x="T0" y="T1"/>
                    </a:cxn>
                    <a:cxn ang="T11">
                      <a:pos x="T2" y="T3"/>
                    </a:cxn>
                    <a:cxn ang="T12">
                      <a:pos x="T4" y="T5"/>
                    </a:cxn>
                    <a:cxn ang="T13">
                      <a:pos x="T6" y="T7"/>
                    </a:cxn>
                    <a:cxn ang="T14">
                      <a:pos x="T8" y="T9"/>
                    </a:cxn>
                  </a:cxnLst>
                  <a:rect l="T15" t="T16" r="T17" b="T18"/>
                  <a:pathLst>
                    <a:path w="106" h="63">
                      <a:moveTo>
                        <a:pt x="0" y="4"/>
                      </a:moveTo>
                      <a:lnTo>
                        <a:pt x="104" y="63"/>
                      </a:lnTo>
                      <a:lnTo>
                        <a:pt x="106" y="58"/>
                      </a:lnTo>
                      <a:lnTo>
                        <a:pt x="3" y="0"/>
                      </a:lnTo>
                      <a:lnTo>
                        <a:pt x="0" y="4"/>
                      </a:lnTo>
                      <a:close/>
                    </a:path>
                  </a:pathLst>
                </a:custGeom>
                <a:solidFill>
                  <a:srgbClr val="000000"/>
                </a:solidFill>
                <a:ln w="9525">
                  <a:solidFill>
                    <a:srgbClr val="FF66CC"/>
                  </a:solidFill>
                  <a:round/>
                  <a:headEnd/>
                  <a:tailEnd/>
                </a:ln>
              </p:spPr>
              <p:txBody>
                <a:bodyPr/>
                <a:lstStyle/>
                <a:p>
                  <a:endParaRPr lang="en-US" dirty="0"/>
                </a:p>
              </p:txBody>
            </p:sp>
            <p:sp>
              <p:nvSpPr>
                <p:cNvPr id="18793" name="Freeform 215"/>
                <p:cNvSpPr>
                  <a:spLocks/>
                </p:cNvSpPr>
                <p:nvPr/>
              </p:nvSpPr>
              <p:spPr bwMode="auto">
                <a:xfrm>
                  <a:off x="4098" y="2207"/>
                  <a:ext cx="683" cy="325"/>
                </a:xfrm>
                <a:custGeom>
                  <a:avLst/>
                  <a:gdLst>
                    <a:gd name="T0" fmla="*/ 26 w 683"/>
                    <a:gd name="T1" fmla="*/ 274 h 325"/>
                    <a:gd name="T2" fmla="*/ 109 w 683"/>
                    <a:gd name="T3" fmla="*/ 212 h 325"/>
                    <a:gd name="T4" fmla="*/ 135 w 683"/>
                    <a:gd name="T5" fmla="*/ 244 h 325"/>
                    <a:gd name="T6" fmla="*/ 137 w 683"/>
                    <a:gd name="T7" fmla="*/ 246 h 325"/>
                    <a:gd name="T8" fmla="*/ 140 w 683"/>
                    <a:gd name="T9" fmla="*/ 246 h 325"/>
                    <a:gd name="T10" fmla="*/ 202 w 683"/>
                    <a:gd name="T11" fmla="*/ 246 h 325"/>
                    <a:gd name="T12" fmla="*/ 204 w 683"/>
                    <a:gd name="T13" fmla="*/ 246 h 325"/>
                    <a:gd name="T14" fmla="*/ 207 w 683"/>
                    <a:gd name="T15" fmla="*/ 244 h 325"/>
                    <a:gd name="T16" fmla="*/ 257 w 683"/>
                    <a:gd name="T17" fmla="*/ 155 h 325"/>
                    <a:gd name="T18" fmla="*/ 336 w 683"/>
                    <a:gd name="T19" fmla="*/ 140 h 325"/>
                    <a:gd name="T20" fmla="*/ 339 w 683"/>
                    <a:gd name="T21" fmla="*/ 140 h 325"/>
                    <a:gd name="T22" fmla="*/ 339 w 683"/>
                    <a:gd name="T23" fmla="*/ 136 h 325"/>
                    <a:gd name="T24" fmla="*/ 346 w 683"/>
                    <a:gd name="T25" fmla="*/ 91 h 325"/>
                    <a:gd name="T26" fmla="*/ 464 w 683"/>
                    <a:gd name="T27" fmla="*/ 38 h 325"/>
                    <a:gd name="T28" fmla="*/ 467 w 683"/>
                    <a:gd name="T29" fmla="*/ 37 h 325"/>
                    <a:gd name="T30" fmla="*/ 475 w 683"/>
                    <a:gd name="T31" fmla="*/ 33 h 325"/>
                    <a:gd name="T32" fmla="*/ 486 w 683"/>
                    <a:gd name="T33" fmla="*/ 28 h 325"/>
                    <a:gd name="T34" fmla="*/ 499 w 683"/>
                    <a:gd name="T35" fmla="*/ 22 h 325"/>
                    <a:gd name="T36" fmla="*/ 513 w 683"/>
                    <a:gd name="T37" fmla="*/ 15 h 325"/>
                    <a:gd name="T38" fmla="*/ 526 w 683"/>
                    <a:gd name="T39" fmla="*/ 9 h 325"/>
                    <a:gd name="T40" fmla="*/ 537 w 683"/>
                    <a:gd name="T41" fmla="*/ 3 h 325"/>
                    <a:gd name="T42" fmla="*/ 544 w 683"/>
                    <a:gd name="T43" fmla="*/ 0 h 325"/>
                    <a:gd name="T44" fmla="*/ 615 w 683"/>
                    <a:gd name="T45" fmla="*/ 43 h 325"/>
                    <a:gd name="T46" fmla="*/ 600 w 683"/>
                    <a:gd name="T47" fmla="*/ 106 h 325"/>
                    <a:gd name="T48" fmla="*/ 599 w 683"/>
                    <a:gd name="T49" fmla="*/ 108 h 325"/>
                    <a:gd name="T50" fmla="*/ 602 w 683"/>
                    <a:gd name="T51" fmla="*/ 111 h 325"/>
                    <a:gd name="T52" fmla="*/ 666 w 683"/>
                    <a:gd name="T53" fmla="*/ 214 h 325"/>
                    <a:gd name="T54" fmla="*/ 683 w 683"/>
                    <a:gd name="T55" fmla="*/ 325 h 325"/>
                    <a:gd name="T56" fmla="*/ 0 w 683"/>
                    <a:gd name="T57" fmla="*/ 325 h 325"/>
                    <a:gd name="T58" fmla="*/ 26 w 683"/>
                    <a:gd name="T59" fmla="*/ 274 h 32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83"/>
                    <a:gd name="T91" fmla="*/ 0 h 325"/>
                    <a:gd name="T92" fmla="*/ 683 w 683"/>
                    <a:gd name="T93" fmla="*/ 325 h 32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83" h="325">
                      <a:moveTo>
                        <a:pt x="26" y="274"/>
                      </a:moveTo>
                      <a:lnTo>
                        <a:pt x="109" y="212"/>
                      </a:lnTo>
                      <a:lnTo>
                        <a:pt x="135" y="244"/>
                      </a:lnTo>
                      <a:lnTo>
                        <a:pt x="137" y="246"/>
                      </a:lnTo>
                      <a:lnTo>
                        <a:pt x="140" y="246"/>
                      </a:lnTo>
                      <a:lnTo>
                        <a:pt x="202" y="246"/>
                      </a:lnTo>
                      <a:lnTo>
                        <a:pt x="204" y="246"/>
                      </a:lnTo>
                      <a:lnTo>
                        <a:pt x="207" y="244"/>
                      </a:lnTo>
                      <a:lnTo>
                        <a:pt x="257" y="155"/>
                      </a:lnTo>
                      <a:lnTo>
                        <a:pt x="336" y="140"/>
                      </a:lnTo>
                      <a:lnTo>
                        <a:pt x="339" y="140"/>
                      </a:lnTo>
                      <a:lnTo>
                        <a:pt x="339" y="136"/>
                      </a:lnTo>
                      <a:lnTo>
                        <a:pt x="346" y="91"/>
                      </a:lnTo>
                      <a:lnTo>
                        <a:pt x="464" y="38"/>
                      </a:lnTo>
                      <a:lnTo>
                        <a:pt x="467" y="37"/>
                      </a:lnTo>
                      <a:lnTo>
                        <a:pt x="475" y="33"/>
                      </a:lnTo>
                      <a:lnTo>
                        <a:pt x="486" y="28"/>
                      </a:lnTo>
                      <a:lnTo>
                        <a:pt x="499" y="22"/>
                      </a:lnTo>
                      <a:lnTo>
                        <a:pt x="513" y="15"/>
                      </a:lnTo>
                      <a:lnTo>
                        <a:pt x="526" y="9"/>
                      </a:lnTo>
                      <a:lnTo>
                        <a:pt x="537" y="3"/>
                      </a:lnTo>
                      <a:lnTo>
                        <a:pt x="544" y="0"/>
                      </a:lnTo>
                      <a:lnTo>
                        <a:pt x="615" y="43"/>
                      </a:lnTo>
                      <a:lnTo>
                        <a:pt x="600" y="106"/>
                      </a:lnTo>
                      <a:lnTo>
                        <a:pt x="599" y="108"/>
                      </a:lnTo>
                      <a:lnTo>
                        <a:pt x="602" y="111"/>
                      </a:lnTo>
                      <a:lnTo>
                        <a:pt x="666" y="214"/>
                      </a:lnTo>
                      <a:lnTo>
                        <a:pt x="683" y="325"/>
                      </a:lnTo>
                      <a:lnTo>
                        <a:pt x="0" y="325"/>
                      </a:lnTo>
                      <a:lnTo>
                        <a:pt x="26" y="274"/>
                      </a:lnTo>
                      <a:close/>
                    </a:path>
                  </a:pathLst>
                </a:custGeom>
                <a:solidFill>
                  <a:srgbClr val="FFFFFF"/>
                </a:solidFill>
                <a:ln w="9525">
                  <a:solidFill>
                    <a:srgbClr val="FF66CC"/>
                  </a:solidFill>
                  <a:round/>
                  <a:headEnd/>
                  <a:tailEnd/>
                </a:ln>
              </p:spPr>
              <p:txBody>
                <a:bodyPr/>
                <a:lstStyle/>
                <a:p>
                  <a:endParaRPr lang="en-US" dirty="0"/>
                </a:p>
              </p:txBody>
            </p:sp>
            <p:sp>
              <p:nvSpPr>
                <p:cNvPr id="18794" name="Freeform 216"/>
                <p:cNvSpPr>
                  <a:spLocks/>
                </p:cNvSpPr>
                <p:nvPr/>
              </p:nvSpPr>
              <p:spPr bwMode="auto">
                <a:xfrm>
                  <a:off x="4455" y="2399"/>
                  <a:ext cx="42" cy="49"/>
                </a:xfrm>
                <a:custGeom>
                  <a:avLst/>
                  <a:gdLst>
                    <a:gd name="T0" fmla="*/ 35 w 42"/>
                    <a:gd name="T1" fmla="*/ 0 h 49"/>
                    <a:gd name="T2" fmla="*/ 42 w 42"/>
                    <a:gd name="T3" fmla="*/ 0 h 49"/>
                    <a:gd name="T4" fmla="*/ 25 w 42"/>
                    <a:gd name="T5" fmla="*/ 49 h 49"/>
                    <a:gd name="T6" fmla="*/ 18 w 42"/>
                    <a:gd name="T7" fmla="*/ 49 h 49"/>
                    <a:gd name="T8" fmla="*/ 0 w 42"/>
                    <a:gd name="T9" fmla="*/ 0 h 49"/>
                    <a:gd name="T10" fmla="*/ 7 w 42"/>
                    <a:gd name="T11" fmla="*/ 0 h 49"/>
                    <a:gd name="T12" fmla="*/ 21 w 42"/>
                    <a:gd name="T13" fmla="*/ 42 h 49"/>
                    <a:gd name="T14" fmla="*/ 35 w 42"/>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42"/>
                    <a:gd name="T25" fmla="*/ 0 h 49"/>
                    <a:gd name="T26" fmla="*/ 42 w 42"/>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 h="49">
                      <a:moveTo>
                        <a:pt x="35" y="0"/>
                      </a:moveTo>
                      <a:lnTo>
                        <a:pt x="42" y="0"/>
                      </a:lnTo>
                      <a:lnTo>
                        <a:pt x="25" y="49"/>
                      </a:lnTo>
                      <a:lnTo>
                        <a:pt x="18" y="49"/>
                      </a:lnTo>
                      <a:lnTo>
                        <a:pt x="0" y="0"/>
                      </a:lnTo>
                      <a:lnTo>
                        <a:pt x="7" y="0"/>
                      </a:lnTo>
                      <a:lnTo>
                        <a:pt x="21" y="42"/>
                      </a:lnTo>
                      <a:lnTo>
                        <a:pt x="35" y="0"/>
                      </a:lnTo>
                      <a:close/>
                    </a:path>
                  </a:pathLst>
                </a:custGeom>
                <a:solidFill>
                  <a:srgbClr val="000000"/>
                </a:solidFill>
                <a:ln w="9525">
                  <a:solidFill>
                    <a:srgbClr val="FF66CC"/>
                  </a:solidFill>
                  <a:round/>
                  <a:headEnd/>
                  <a:tailEnd/>
                </a:ln>
              </p:spPr>
              <p:txBody>
                <a:bodyPr/>
                <a:lstStyle/>
                <a:p>
                  <a:endParaRPr lang="en-US" dirty="0"/>
                </a:p>
              </p:txBody>
            </p:sp>
            <p:sp>
              <p:nvSpPr>
                <p:cNvPr id="18795" name="Freeform 217"/>
                <p:cNvSpPr>
                  <a:spLocks noEditPoints="1"/>
                </p:cNvSpPr>
                <p:nvPr/>
              </p:nvSpPr>
              <p:spPr bwMode="auto">
                <a:xfrm>
                  <a:off x="4501" y="2399"/>
                  <a:ext cx="6" cy="49"/>
                </a:xfrm>
                <a:custGeom>
                  <a:avLst/>
                  <a:gdLst>
                    <a:gd name="T0" fmla="*/ 6 w 6"/>
                    <a:gd name="T1" fmla="*/ 49 h 49"/>
                    <a:gd name="T2" fmla="*/ 0 w 6"/>
                    <a:gd name="T3" fmla="*/ 49 h 49"/>
                    <a:gd name="T4" fmla="*/ 0 w 6"/>
                    <a:gd name="T5" fmla="*/ 14 h 49"/>
                    <a:gd name="T6" fmla="*/ 6 w 6"/>
                    <a:gd name="T7" fmla="*/ 14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9"/>
                    <a:gd name="T32" fmla="*/ 6 w 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9">
                      <a:moveTo>
                        <a:pt x="6" y="49"/>
                      </a:moveTo>
                      <a:lnTo>
                        <a:pt x="0" y="49"/>
                      </a:lnTo>
                      <a:lnTo>
                        <a:pt x="0" y="14"/>
                      </a:lnTo>
                      <a:lnTo>
                        <a:pt x="6" y="14"/>
                      </a:lnTo>
                      <a:lnTo>
                        <a:pt x="6" y="49"/>
                      </a:lnTo>
                      <a:close/>
                      <a:moveTo>
                        <a:pt x="6" y="7"/>
                      </a:moveTo>
                      <a:lnTo>
                        <a:pt x="0" y="7"/>
                      </a:lnTo>
                      <a:lnTo>
                        <a:pt x="0" y="0"/>
                      </a:lnTo>
                      <a:lnTo>
                        <a:pt x="6" y="0"/>
                      </a:lnTo>
                      <a:lnTo>
                        <a:pt x="6" y="7"/>
                      </a:lnTo>
                      <a:close/>
                    </a:path>
                  </a:pathLst>
                </a:custGeom>
                <a:solidFill>
                  <a:srgbClr val="000000"/>
                </a:solidFill>
                <a:ln w="9525">
                  <a:solidFill>
                    <a:srgbClr val="FF66CC"/>
                  </a:solidFill>
                  <a:round/>
                  <a:headEnd/>
                  <a:tailEnd/>
                </a:ln>
              </p:spPr>
              <p:txBody>
                <a:bodyPr/>
                <a:lstStyle/>
                <a:p>
                  <a:endParaRPr lang="en-US" dirty="0"/>
                </a:p>
              </p:txBody>
            </p:sp>
            <p:sp>
              <p:nvSpPr>
                <p:cNvPr id="18796" name="Freeform 218"/>
                <p:cNvSpPr>
                  <a:spLocks/>
                </p:cNvSpPr>
                <p:nvPr/>
              </p:nvSpPr>
              <p:spPr bwMode="auto">
                <a:xfrm>
                  <a:off x="4515" y="2412"/>
                  <a:ext cx="18" cy="36"/>
                </a:xfrm>
                <a:custGeom>
                  <a:avLst/>
                  <a:gdLst>
                    <a:gd name="T0" fmla="*/ 0 w 18"/>
                    <a:gd name="T1" fmla="*/ 1 h 36"/>
                    <a:gd name="T2" fmla="*/ 6 w 18"/>
                    <a:gd name="T3" fmla="*/ 1 h 36"/>
                    <a:gd name="T4" fmla="*/ 6 w 18"/>
                    <a:gd name="T5" fmla="*/ 7 h 36"/>
                    <a:gd name="T6" fmla="*/ 6 w 18"/>
                    <a:gd name="T7" fmla="*/ 7 h 36"/>
                    <a:gd name="T8" fmla="*/ 8 w 18"/>
                    <a:gd name="T9" fmla="*/ 3 h 36"/>
                    <a:gd name="T10" fmla="*/ 11 w 18"/>
                    <a:gd name="T11" fmla="*/ 1 h 36"/>
                    <a:gd name="T12" fmla="*/ 12 w 18"/>
                    <a:gd name="T13" fmla="*/ 0 h 36"/>
                    <a:gd name="T14" fmla="*/ 14 w 18"/>
                    <a:gd name="T15" fmla="*/ 0 h 36"/>
                    <a:gd name="T16" fmla="*/ 18 w 18"/>
                    <a:gd name="T17" fmla="*/ 0 h 36"/>
                    <a:gd name="T18" fmla="*/ 18 w 18"/>
                    <a:gd name="T19" fmla="*/ 6 h 36"/>
                    <a:gd name="T20" fmla="*/ 16 w 18"/>
                    <a:gd name="T21" fmla="*/ 6 h 36"/>
                    <a:gd name="T22" fmla="*/ 14 w 18"/>
                    <a:gd name="T23" fmla="*/ 6 h 36"/>
                    <a:gd name="T24" fmla="*/ 13 w 18"/>
                    <a:gd name="T25" fmla="*/ 6 h 36"/>
                    <a:gd name="T26" fmla="*/ 12 w 18"/>
                    <a:gd name="T27" fmla="*/ 7 h 36"/>
                    <a:gd name="T28" fmla="*/ 9 w 18"/>
                    <a:gd name="T29" fmla="*/ 8 h 36"/>
                    <a:gd name="T30" fmla="*/ 7 w 18"/>
                    <a:gd name="T31" fmla="*/ 10 h 36"/>
                    <a:gd name="T32" fmla="*/ 6 w 18"/>
                    <a:gd name="T33" fmla="*/ 14 h 36"/>
                    <a:gd name="T34" fmla="*/ 6 w 18"/>
                    <a:gd name="T35" fmla="*/ 18 h 36"/>
                    <a:gd name="T36" fmla="*/ 6 w 18"/>
                    <a:gd name="T37" fmla="*/ 36 h 36"/>
                    <a:gd name="T38" fmla="*/ 0 w 18"/>
                    <a:gd name="T39" fmla="*/ 36 h 36"/>
                    <a:gd name="T40" fmla="*/ 0 w 18"/>
                    <a:gd name="T41" fmla="*/ 1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36"/>
                    <a:gd name="T65" fmla="*/ 18 w 18"/>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36">
                      <a:moveTo>
                        <a:pt x="0" y="1"/>
                      </a:moveTo>
                      <a:lnTo>
                        <a:pt x="6" y="1"/>
                      </a:lnTo>
                      <a:lnTo>
                        <a:pt x="6" y="7"/>
                      </a:lnTo>
                      <a:lnTo>
                        <a:pt x="8" y="3"/>
                      </a:lnTo>
                      <a:lnTo>
                        <a:pt x="11" y="1"/>
                      </a:lnTo>
                      <a:lnTo>
                        <a:pt x="12" y="0"/>
                      </a:lnTo>
                      <a:lnTo>
                        <a:pt x="14" y="0"/>
                      </a:lnTo>
                      <a:lnTo>
                        <a:pt x="18" y="0"/>
                      </a:lnTo>
                      <a:lnTo>
                        <a:pt x="18" y="6"/>
                      </a:lnTo>
                      <a:lnTo>
                        <a:pt x="16" y="6"/>
                      </a:lnTo>
                      <a:lnTo>
                        <a:pt x="14" y="6"/>
                      </a:lnTo>
                      <a:lnTo>
                        <a:pt x="13" y="6"/>
                      </a:lnTo>
                      <a:lnTo>
                        <a:pt x="12" y="7"/>
                      </a:lnTo>
                      <a:lnTo>
                        <a:pt x="9" y="8"/>
                      </a:lnTo>
                      <a:lnTo>
                        <a:pt x="7" y="10"/>
                      </a:lnTo>
                      <a:lnTo>
                        <a:pt x="6" y="14"/>
                      </a:lnTo>
                      <a:lnTo>
                        <a:pt x="6" y="18"/>
                      </a:lnTo>
                      <a:lnTo>
                        <a:pt x="6" y="36"/>
                      </a:lnTo>
                      <a:lnTo>
                        <a:pt x="0" y="36"/>
                      </a:lnTo>
                      <a:lnTo>
                        <a:pt x="0" y="1"/>
                      </a:lnTo>
                      <a:close/>
                    </a:path>
                  </a:pathLst>
                </a:custGeom>
                <a:solidFill>
                  <a:srgbClr val="000000"/>
                </a:solidFill>
                <a:ln w="9525">
                  <a:solidFill>
                    <a:srgbClr val="FF66CC"/>
                  </a:solidFill>
                  <a:round/>
                  <a:headEnd/>
                  <a:tailEnd/>
                </a:ln>
              </p:spPr>
              <p:txBody>
                <a:bodyPr/>
                <a:lstStyle/>
                <a:p>
                  <a:endParaRPr lang="en-US" dirty="0"/>
                </a:p>
              </p:txBody>
            </p:sp>
            <p:sp>
              <p:nvSpPr>
                <p:cNvPr id="18797" name="Freeform 219"/>
                <p:cNvSpPr>
                  <a:spLocks noEditPoints="1"/>
                </p:cNvSpPr>
                <p:nvPr/>
              </p:nvSpPr>
              <p:spPr bwMode="auto">
                <a:xfrm>
                  <a:off x="4534" y="2412"/>
                  <a:ext cx="31" cy="51"/>
                </a:xfrm>
                <a:custGeom>
                  <a:avLst/>
                  <a:gdLst>
                    <a:gd name="T0" fmla="*/ 31 w 31"/>
                    <a:gd name="T1" fmla="*/ 30 h 51"/>
                    <a:gd name="T2" fmla="*/ 28 w 31"/>
                    <a:gd name="T3" fmla="*/ 43 h 51"/>
                    <a:gd name="T4" fmla="*/ 22 w 31"/>
                    <a:gd name="T5" fmla="*/ 50 h 51"/>
                    <a:gd name="T6" fmla="*/ 19 w 31"/>
                    <a:gd name="T7" fmla="*/ 50 h 51"/>
                    <a:gd name="T8" fmla="*/ 16 w 31"/>
                    <a:gd name="T9" fmla="*/ 51 h 51"/>
                    <a:gd name="T10" fmla="*/ 12 w 31"/>
                    <a:gd name="T11" fmla="*/ 51 h 51"/>
                    <a:gd name="T12" fmla="*/ 8 w 31"/>
                    <a:gd name="T13" fmla="*/ 50 h 51"/>
                    <a:gd name="T14" fmla="*/ 2 w 31"/>
                    <a:gd name="T15" fmla="*/ 45 h 51"/>
                    <a:gd name="T16" fmla="*/ 1 w 31"/>
                    <a:gd name="T17" fmla="*/ 40 h 51"/>
                    <a:gd name="T18" fmla="*/ 7 w 31"/>
                    <a:gd name="T19" fmla="*/ 41 h 51"/>
                    <a:gd name="T20" fmla="*/ 8 w 31"/>
                    <a:gd name="T21" fmla="*/ 44 h 51"/>
                    <a:gd name="T22" fmla="*/ 11 w 31"/>
                    <a:gd name="T23" fmla="*/ 46 h 51"/>
                    <a:gd name="T24" fmla="*/ 14 w 31"/>
                    <a:gd name="T25" fmla="*/ 46 h 51"/>
                    <a:gd name="T26" fmla="*/ 16 w 31"/>
                    <a:gd name="T27" fmla="*/ 46 h 51"/>
                    <a:gd name="T28" fmla="*/ 18 w 31"/>
                    <a:gd name="T29" fmla="*/ 46 h 51"/>
                    <a:gd name="T30" fmla="*/ 22 w 31"/>
                    <a:gd name="T31" fmla="*/ 44 h 51"/>
                    <a:gd name="T32" fmla="*/ 24 w 31"/>
                    <a:gd name="T33" fmla="*/ 40 h 51"/>
                    <a:gd name="T34" fmla="*/ 25 w 31"/>
                    <a:gd name="T35" fmla="*/ 37 h 51"/>
                    <a:gd name="T36" fmla="*/ 25 w 31"/>
                    <a:gd name="T37" fmla="*/ 35 h 51"/>
                    <a:gd name="T38" fmla="*/ 23 w 31"/>
                    <a:gd name="T39" fmla="*/ 35 h 51"/>
                    <a:gd name="T40" fmla="*/ 17 w 31"/>
                    <a:gd name="T41" fmla="*/ 37 h 51"/>
                    <a:gd name="T42" fmla="*/ 11 w 31"/>
                    <a:gd name="T43" fmla="*/ 38 h 51"/>
                    <a:gd name="T44" fmla="*/ 8 w 31"/>
                    <a:gd name="T45" fmla="*/ 36 h 51"/>
                    <a:gd name="T46" fmla="*/ 3 w 31"/>
                    <a:gd name="T47" fmla="*/ 32 h 51"/>
                    <a:gd name="T48" fmla="*/ 0 w 31"/>
                    <a:gd name="T49" fmla="*/ 25 h 51"/>
                    <a:gd name="T50" fmla="*/ 0 w 31"/>
                    <a:gd name="T51" fmla="*/ 16 h 51"/>
                    <a:gd name="T52" fmla="*/ 2 w 31"/>
                    <a:gd name="T53" fmla="*/ 9 h 51"/>
                    <a:gd name="T54" fmla="*/ 4 w 31"/>
                    <a:gd name="T55" fmla="*/ 5 h 51"/>
                    <a:gd name="T56" fmla="*/ 10 w 31"/>
                    <a:gd name="T57" fmla="*/ 1 h 51"/>
                    <a:gd name="T58" fmla="*/ 17 w 31"/>
                    <a:gd name="T59" fmla="*/ 0 h 51"/>
                    <a:gd name="T60" fmla="*/ 23 w 31"/>
                    <a:gd name="T61" fmla="*/ 3 h 51"/>
                    <a:gd name="T62" fmla="*/ 25 w 31"/>
                    <a:gd name="T63" fmla="*/ 6 h 51"/>
                    <a:gd name="T64" fmla="*/ 31 w 31"/>
                    <a:gd name="T65" fmla="*/ 1 h 51"/>
                    <a:gd name="T66" fmla="*/ 20 w 31"/>
                    <a:gd name="T67" fmla="*/ 8 h 51"/>
                    <a:gd name="T68" fmla="*/ 17 w 31"/>
                    <a:gd name="T69" fmla="*/ 6 h 51"/>
                    <a:gd name="T70" fmla="*/ 14 w 31"/>
                    <a:gd name="T71" fmla="*/ 6 h 51"/>
                    <a:gd name="T72" fmla="*/ 9 w 31"/>
                    <a:gd name="T73" fmla="*/ 9 h 51"/>
                    <a:gd name="T74" fmla="*/ 7 w 31"/>
                    <a:gd name="T75" fmla="*/ 13 h 51"/>
                    <a:gd name="T76" fmla="*/ 5 w 31"/>
                    <a:gd name="T77" fmla="*/ 17 h 51"/>
                    <a:gd name="T78" fmla="*/ 5 w 31"/>
                    <a:gd name="T79" fmla="*/ 22 h 51"/>
                    <a:gd name="T80" fmla="*/ 7 w 31"/>
                    <a:gd name="T81" fmla="*/ 27 h 51"/>
                    <a:gd name="T82" fmla="*/ 9 w 31"/>
                    <a:gd name="T83" fmla="*/ 30 h 51"/>
                    <a:gd name="T84" fmla="*/ 12 w 31"/>
                    <a:gd name="T85" fmla="*/ 32 h 51"/>
                    <a:gd name="T86" fmla="*/ 17 w 31"/>
                    <a:gd name="T87" fmla="*/ 32 h 51"/>
                    <a:gd name="T88" fmla="*/ 20 w 31"/>
                    <a:gd name="T89" fmla="*/ 31 h 51"/>
                    <a:gd name="T90" fmla="*/ 24 w 31"/>
                    <a:gd name="T91" fmla="*/ 25 h 51"/>
                    <a:gd name="T92" fmla="*/ 24 w 31"/>
                    <a:gd name="T93" fmla="*/ 13 h 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
                    <a:gd name="T142" fmla="*/ 0 h 51"/>
                    <a:gd name="T143" fmla="*/ 31 w 31"/>
                    <a:gd name="T144" fmla="*/ 51 h 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 h="51">
                      <a:moveTo>
                        <a:pt x="31" y="1"/>
                      </a:moveTo>
                      <a:lnTo>
                        <a:pt x="31" y="30"/>
                      </a:lnTo>
                      <a:lnTo>
                        <a:pt x="30" y="37"/>
                      </a:lnTo>
                      <a:lnTo>
                        <a:pt x="28" y="43"/>
                      </a:lnTo>
                      <a:lnTo>
                        <a:pt x="26" y="47"/>
                      </a:lnTo>
                      <a:lnTo>
                        <a:pt x="22" y="50"/>
                      </a:lnTo>
                      <a:lnTo>
                        <a:pt x="20" y="50"/>
                      </a:lnTo>
                      <a:lnTo>
                        <a:pt x="19" y="50"/>
                      </a:lnTo>
                      <a:lnTo>
                        <a:pt x="17" y="51"/>
                      </a:lnTo>
                      <a:lnTo>
                        <a:pt x="16" y="51"/>
                      </a:lnTo>
                      <a:lnTo>
                        <a:pt x="14" y="51"/>
                      </a:lnTo>
                      <a:lnTo>
                        <a:pt x="12" y="51"/>
                      </a:lnTo>
                      <a:lnTo>
                        <a:pt x="10" y="51"/>
                      </a:lnTo>
                      <a:lnTo>
                        <a:pt x="8" y="50"/>
                      </a:lnTo>
                      <a:lnTo>
                        <a:pt x="4" y="47"/>
                      </a:lnTo>
                      <a:lnTo>
                        <a:pt x="2" y="45"/>
                      </a:lnTo>
                      <a:lnTo>
                        <a:pt x="1" y="43"/>
                      </a:lnTo>
                      <a:lnTo>
                        <a:pt x="1" y="40"/>
                      </a:lnTo>
                      <a:lnTo>
                        <a:pt x="7" y="40"/>
                      </a:lnTo>
                      <a:lnTo>
                        <a:pt x="7" y="41"/>
                      </a:lnTo>
                      <a:lnTo>
                        <a:pt x="7" y="43"/>
                      </a:lnTo>
                      <a:lnTo>
                        <a:pt x="8" y="44"/>
                      </a:lnTo>
                      <a:lnTo>
                        <a:pt x="10" y="45"/>
                      </a:lnTo>
                      <a:lnTo>
                        <a:pt x="11" y="46"/>
                      </a:lnTo>
                      <a:lnTo>
                        <a:pt x="12" y="46"/>
                      </a:lnTo>
                      <a:lnTo>
                        <a:pt x="14" y="46"/>
                      </a:lnTo>
                      <a:lnTo>
                        <a:pt x="15" y="46"/>
                      </a:lnTo>
                      <a:lnTo>
                        <a:pt x="16" y="46"/>
                      </a:lnTo>
                      <a:lnTo>
                        <a:pt x="17" y="46"/>
                      </a:lnTo>
                      <a:lnTo>
                        <a:pt x="18" y="46"/>
                      </a:lnTo>
                      <a:lnTo>
                        <a:pt x="19" y="45"/>
                      </a:lnTo>
                      <a:lnTo>
                        <a:pt x="22" y="44"/>
                      </a:lnTo>
                      <a:lnTo>
                        <a:pt x="23" y="43"/>
                      </a:lnTo>
                      <a:lnTo>
                        <a:pt x="24" y="40"/>
                      </a:lnTo>
                      <a:lnTo>
                        <a:pt x="24" y="39"/>
                      </a:lnTo>
                      <a:lnTo>
                        <a:pt x="25" y="37"/>
                      </a:lnTo>
                      <a:lnTo>
                        <a:pt x="25" y="36"/>
                      </a:lnTo>
                      <a:lnTo>
                        <a:pt x="25" y="35"/>
                      </a:lnTo>
                      <a:lnTo>
                        <a:pt x="25" y="32"/>
                      </a:lnTo>
                      <a:lnTo>
                        <a:pt x="23" y="35"/>
                      </a:lnTo>
                      <a:lnTo>
                        <a:pt x="20" y="36"/>
                      </a:lnTo>
                      <a:lnTo>
                        <a:pt x="17" y="37"/>
                      </a:lnTo>
                      <a:lnTo>
                        <a:pt x="14" y="38"/>
                      </a:lnTo>
                      <a:lnTo>
                        <a:pt x="11" y="38"/>
                      </a:lnTo>
                      <a:lnTo>
                        <a:pt x="10" y="37"/>
                      </a:lnTo>
                      <a:lnTo>
                        <a:pt x="8" y="36"/>
                      </a:lnTo>
                      <a:lnTo>
                        <a:pt x="5" y="35"/>
                      </a:lnTo>
                      <a:lnTo>
                        <a:pt x="3" y="32"/>
                      </a:lnTo>
                      <a:lnTo>
                        <a:pt x="1" y="29"/>
                      </a:lnTo>
                      <a:lnTo>
                        <a:pt x="0" y="25"/>
                      </a:lnTo>
                      <a:lnTo>
                        <a:pt x="0" y="21"/>
                      </a:lnTo>
                      <a:lnTo>
                        <a:pt x="0" y="16"/>
                      </a:lnTo>
                      <a:lnTo>
                        <a:pt x="1" y="13"/>
                      </a:lnTo>
                      <a:lnTo>
                        <a:pt x="2" y="9"/>
                      </a:lnTo>
                      <a:lnTo>
                        <a:pt x="3" y="6"/>
                      </a:lnTo>
                      <a:lnTo>
                        <a:pt x="4" y="5"/>
                      </a:lnTo>
                      <a:lnTo>
                        <a:pt x="8" y="2"/>
                      </a:lnTo>
                      <a:lnTo>
                        <a:pt x="10" y="1"/>
                      </a:lnTo>
                      <a:lnTo>
                        <a:pt x="15" y="0"/>
                      </a:lnTo>
                      <a:lnTo>
                        <a:pt x="17" y="0"/>
                      </a:lnTo>
                      <a:lnTo>
                        <a:pt x="20" y="1"/>
                      </a:lnTo>
                      <a:lnTo>
                        <a:pt x="23" y="3"/>
                      </a:lnTo>
                      <a:lnTo>
                        <a:pt x="25" y="6"/>
                      </a:lnTo>
                      <a:lnTo>
                        <a:pt x="25" y="1"/>
                      </a:lnTo>
                      <a:lnTo>
                        <a:pt x="31" y="1"/>
                      </a:lnTo>
                      <a:close/>
                      <a:moveTo>
                        <a:pt x="22" y="8"/>
                      </a:moveTo>
                      <a:lnTo>
                        <a:pt x="20" y="8"/>
                      </a:lnTo>
                      <a:lnTo>
                        <a:pt x="19" y="7"/>
                      </a:lnTo>
                      <a:lnTo>
                        <a:pt x="17" y="6"/>
                      </a:lnTo>
                      <a:lnTo>
                        <a:pt x="16" y="6"/>
                      </a:lnTo>
                      <a:lnTo>
                        <a:pt x="14" y="6"/>
                      </a:lnTo>
                      <a:lnTo>
                        <a:pt x="11" y="7"/>
                      </a:lnTo>
                      <a:lnTo>
                        <a:pt x="9" y="9"/>
                      </a:lnTo>
                      <a:lnTo>
                        <a:pt x="8" y="12"/>
                      </a:lnTo>
                      <a:lnTo>
                        <a:pt x="7" y="13"/>
                      </a:lnTo>
                      <a:lnTo>
                        <a:pt x="7" y="15"/>
                      </a:lnTo>
                      <a:lnTo>
                        <a:pt x="5" y="17"/>
                      </a:lnTo>
                      <a:lnTo>
                        <a:pt x="5" y="20"/>
                      </a:lnTo>
                      <a:lnTo>
                        <a:pt x="5" y="22"/>
                      </a:lnTo>
                      <a:lnTo>
                        <a:pt x="5" y="24"/>
                      </a:lnTo>
                      <a:lnTo>
                        <a:pt x="7" y="27"/>
                      </a:lnTo>
                      <a:lnTo>
                        <a:pt x="8" y="29"/>
                      </a:lnTo>
                      <a:lnTo>
                        <a:pt x="9" y="30"/>
                      </a:lnTo>
                      <a:lnTo>
                        <a:pt x="11" y="31"/>
                      </a:lnTo>
                      <a:lnTo>
                        <a:pt x="12" y="32"/>
                      </a:lnTo>
                      <a:lnTo>
                        <a:pt x="15" y="32"/>
                      </a:lnTo>
                      <a:lnTo>
                        <a:pt x="17" y="32"/>
                      </a:lnTo>
                      <a:lnTo>
                        <a:pt x="18" y="32"/>
                      </a:lnTo>
                      <a:lnTo>
                        <a:pt x="20" y="31"/>
                      </a:lnTo>
                      <a:lnTo>
                        <a:pt x="22" y="30"/>
                      </a:lnTo>
                      <a:lnTo>
                        <a:pt x="24" y="25"/>
                      </a:lnTo>
                      <a:lnTo>
                        <a:pt x="25" y="18"/>
                      </a:lnTo>
                      <a:lnTo>
                        <a:pt x="24" y="13"/>
                      </a:lnTo>
                      <a:lnTo>
                        <a:pt x="22" y="8"/>
                      </a:lnTo>
                      <a:close/>
                    </a:path>
                  </a:pathLst>
                </a:custGeom>
                <a:solidFill>
                  <a:srgbClr val="000000"/>
                </a:solidFill>
                <a:ln w="9525">
                  <a:solidFill>
                    <a:srgbClr val="FF66CC"/>
                  </a:solidFill>
                  <a:round/>
                  <a:headEnd/>
                  <a:tailEnd/>
                </a:ln>
              </p:spPr>
              <p:txBody>
                <a:bodyPr/>
                <a:lstStyle/>
                <a:p>
                  <a:endParaRPr lang="en-US" dirty="0"/>
                </a:p>
              </p:txBody>
            </p:sp>
            <p:sp>
              <p:nvSpPr>
                <p:cNvPr id="18798" name="Freeform 220"/>
                <p:cNvSpPr>
                  <a:spLocks noEditPoints="1"/>
                </p:cNvSpPr>
                <p:nvPr/>
              </p:nvSpPr>
              <p:spPr bwMode="auto">
                <a:xfrm>
                  <a:off x="4572" y="2399"/>
                  <a:ext cx="5" cy="49"/>
                </a:xfrm>
                <a:custGeom>
                  <a:avLst/>
                  <a:gdLst>
                    <a:gd name="T0" fmla="*/ 5 w 5"/>
                    <a:gd name="T1" fmla="*/ 49 h 49"/>
                    <a:gd name="T2" fmla="*/ 0 w 5"/>
                    <a:gd name="T3" fmla="*/ 49 h 49"/>
                    <a:gd name="T4" fmla="*/ 0 w 5"/>
                    <a:gd name="T5" fmla="*/ 14 h 49"/>
                    <a:gd name="T6" fmla="*/ 5 w 5"/>
                    <a:gd name="T7" fmla="*/ 14 h 49"/>
                    <a:gd name="T8" fmla="*/ 5 w 5"/>
                    <a:gd name="T9" fmla="*/ 49 h 49"/>
                    <a:gd name="T10" fmla="*/ 5 w 5"/>
                    <a:gd name="T11" fmla="*/ 7 h 49"/>
                    <a:gd name="T12" fmla="*/ 0 w 5"/>
                    <a:gd name="T13" fmla="*/ 7 h 49"/>
                    <a:gd name="T14" fmla="*/ 0 w 5"/>
                    <a:gd name="T15" fmla="*/ 0 h 49"/>
                    <a:gd name="T16" fmla="*/ 5 w 5"/>
                    <a:gd name="T17" fmla="*/ 0 h 49"/>
                    <a:gd name="T18" fmla="*/ 5 w 5"/>
                    <a:gd name="T19" fmla="*/ 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9"/>
                    <a:gd name="T32" fmla="*/ 5 w 5"/>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9">
                      <a:moveTo>
                        <a:pt x="5" y="49"/>
                      </a:moveTo>
                      <a:lnTo>
                        <a:pt x="0" y="49"/>
                      </a:lnTo>
                      <a:lnTo>
                        <a:pt x="0" y="14"/>
                      </a:lnTo>
                      <a:lnTo>
                        <a:pt x="5" y="14"/>
                      </a:lnTo>
                      <a:lnTo>
                        <a:pt x="5" y="49"/>
                      </a:lnTo>
                      <a:close/>
                      <a:moveTo>
                        <a:pt x="5" y="7"/>
                      </a:moveTo>
                      <a:lnTo>
                        <a:pt x="0" y="7"/>
                      </a:lnTo>
                      <a:lnTo>
                        <a:pt x="0" y="0"/>
                      </a:lnTo>
                      <a:lnTo>
                        <a:pt x="5" y="0"/>
                      </a:lnTo>
                      <a:lnTo>
                        <a:pt x="5" y="7"/>
                      </a:lnTo>
                      <a:close/>
                    </a:path>
                  </a:pathLst>
                </a:custGeom>
                <a:solidFill>
                  <a:srgbClr val="000000"/>
                </a:solidFill>
                <a:ln w="9525">
                  <a:solidFill>
                    <a:srgbClr val="FF66CC"/>
                  </a:solidFill>
                  <a:round/>
                  <a:headEnd/>
                  <a:tailEnd/>
                </a:ln>
              </p:spPr>
              <p:txBody>
                <a:bodyPr/>
                <a:lstStyle/>
                <a:p>
                  <a:endParaRPr lang="en-US" dirty="0"/>
                </a:p>
              </p:txBody>
            </p:sp>
            <p:sp>
              <p:nvSpPr>
                <p:cNvPr id="18799" name="Freeform 221"/>
                <p:cNvSpPr>
                  <a:spLocks/>
                </p:cNvSpPr>
                <p:nvPr/>
              </p:nvSpPr>
              <p:spPr bwMode="auto">
                <a:xfrm>
                  <a:off x="4586" y="2412"/>
                  <a:ext cx="28" cy="36"/>
                </a:xfrm>
                <a:custGeom>
                  <a:avLst/>
                  <a:gdLst>
                    <a:gd name="T0" fmla="*/ 5 w 28"/>
                    <a:gd name="T1" fmla="*/ 1 h 36"/>
                    <a:gd name="T2" fmla="*/ 5 w 28"/>
                    <a:gd name="T3" fmla="*/ 6 h 36"/>
                    <a:gd name="T4" fmla="*/ 5 w 28"/>
                    <a:gd name="T5" fmla="*/ 6 h 36"/>
                    <a:gd name="T6" fmla="*/ 6 w 28"/>
                    <a:gd name="T7" fmla="*/ 5 h 36"/>
                    <a:gd name="T8" fmla="*/ 8 w 28"/>
                    <a:gd name="T9" fmla="*/ 3 h 36"/>
                    <a:gd name="T10" fmla="*/ 9 w 28"/>
                    <a:gd name="T11" fmla="*/ 2 h 36"/>
                    <a:gd name="T12" fmla="*/ 10 w 28"/>
                    <a:gd name="T13" fmla="*/ 1 h 36"/>
                    <a:gd name="T14" fmla="*/ 11 w 28"/>
                    <a:gd name="T15" fmla="*/ 0 h 36"/>
                    <a:gd name="T16" fmla="*/ 13 w 28"/>
                    <a:gd name="T17" fmla="*/ 0 h 36"/>
                    <a:gd name="T18" fmla="*/ 14 w 28"/>
                    <a:gd name="T19" fmla="*/ 0 h 36"/>
                    <a:gd name="T20" fmla="*/ 17 w 28"/>
                    <a:gd name="T21" fmla="*/ 0 h 36"/>
                    <a:gd name="T22" fmla="*/ 18 w 28"/>
                    <a:gd name="T23" fmla="*/ 0 h 36"/>
                    <a:gd name="T24" fmla="*/ 20 w 28"/>
                    <a:gd name="T25" fmla="*/ 0 h 36"/>
                    <a:gd name="T26" fmla="*/ 21 w 28"/>
                    <a:gd name="T27" fmla="*/ 0 h 36"/>
                    <a:gd name="T28" fmla="*/ 23 w 28"/>
                    <a:gd name="T29" fmla="*/ 1 h 36"/>
                    <a:gd name="T30" fmla="*/ 24 w 28"/>
                    <a:gd name="T31" fmla="*/ 2 h 36"/>
                    <a:gd name="T32" fmla="*/ 26 w 28"/>
                    <a:gd name="T33" fmla="*/ 3 h 36"/>
                    <a:gd name="T34" fmla="*/ 27 w 28"/>
                    <a:gd name="T35" fmla="*/ 6 h 36"/>
                    <a:gd name="T36" fmla="*/ 28 w 28"/>
                    <a:gd name="T37" fmla="*/ 9 h 36"/>
                    <a:gd name="T38" fmla="*/ 28 w 28"/>
                    <a:gd name="T39" fmla="*/ 36 h 36"/>
                    <a:gd name="T40" fmla="*/ 23 w 28"/>
                    <a:gd name="T41" fmla="*/ 36 h 36"/>
                    <a:gd name="T42" fmla="*/ 23 w 28"/>
                    <a:gd name="T43" fmla="*/ 12 h 36"/>
                    <a:gd name="T44" fmla="*/ 21 w 28"/>
                    <a:gd name="T45" fmla="*/ 8 h 36"/>
                    <a:gd name="T46" fmla="*/ 20 w 28"/>
                    <a:gd name="T47" fmla="*/ 6 h 36"/>
                    <a:gd name="T48" fmla="*/ 18 w 28"/>
                    <a:gd name="T49" fmla="*/ 5 h 36"/>
                    <a:gd name="T50" fmla="*/ 16 w 28"/>
                    <a:gd name="T51" fmla="*/ 5 h 36"/>
                    <a:gd name="T52" fmla="*/ 11 w 28"/>
                    <a:gd name="T53" fmla="*/ 6 h 36"/>
                    <a:gd name="T54" fmla="*/ 9 w 28"/>
                    <a:gd name="T55" fmla="*/ 7 h 36"/>
                    <a:gd name="T56" fmla="*/ 6 w 28"/>
                    <a:gd name="T57" fmla="*/ 12 h 36"/>
                    <a:gd name="T58" fmla="*/ 5 w 28"/>
                    <a:gd name="T59" fmla="*/ 17 h 36"/>
                    <a:gd name="T60" fmla="*/ 5 w 28"/>
                    <a:gd name="T61" fmla="*/ 36 h 36"/>
                    <a:gd name="T62" fmla="*/ 0 w 28"/>
                    <a:gd name="T63" fmla="*/ 36 h 36"/>
                    <a:gd name="T64" fmla="*/ 0 w 28"/>
                    <a:gd name="T65" fmla="*/ 1 h 36"/>
                    <a:gd name="T66" fmla="*/ 5 w 28"/>
                    <a:gd name="T67" fmla="*/ 1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6"/>
                    <a:gd name="T104" fmla="*/ 28 w 28"/>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6">
                      <a:moveTo>
                        <a:pt x="5" y="1"/>
                      </a:moveTo>
                      <a:lnTo>
                        <a:pt x="5" y="6"/>
                      </a:lnTo>
                      <a:lnTo>
                        <a:pt x="6" y="5"/>
                      </a:lnTo>
                      <a:lnTo>
                        <a:pt x="8" y="3"/>
                      </a:lnTo>
                      <a:lnTo>
                        <a:pt x="9" y="2"/>
                      </a:lnTo>
                      <a:lnTo>
                        <a:pt x="10" y="1"/>
                      </a:lnTo>
                      <a:lnTo>
                        <a:pt x="11" y="0"/>
                      </a:lnTo>
                      <a:lnTo>
                        <a:pt x="13" y="0"/>
                      </a:lnTo>
                      <a:lnTo>
                        <a:pt x="14" y="0"/>
                      </a:lnTo>
                      <a:lnTo>
                        <a:pt x="17" y="0"/>
                      </a:lnTo>
                      <a:lnTo>
                        <a:pt x="18" y="0"/>
                      </a:lnTo>
                      <a:lnTo>
                        <a:pt x="20" y="0"/>
                      </a:lnTo>
                      <a:lnTo>
                        <a:pt x="21" y="0"/>
                      </a:lnTo>
                      <a:lnTo>
                        <a:pt x="23" y="1"/>
                      </a:lnTo>
                      <a:lnTo>
                        <a:pt x="24" y="2"/>
                      </a:lnTo>
                      <a:lnTo>
                        <a:pt x="26" y="3"/>
                      </a:lnTo>
                      <a:lnTo>
                        <a:pt x="27" y="6"/>
                      </a:lnTo>
                      <a:lnTo>
                        <a:pt x="28" y="9"/>
                      </a:lnTo>
                      <a:lnTo>
                        <a:pt x="28" y="36"/>
                      </a:lnTo>
                      <a:lnTo>
                        <a:pt x="23" y="36"/>
                      </a:lnTo>
                      <a:lnTo>
                        <a:pt x="23" y="12"/>
                      </a:lnTo>
                      <a:lnTo>
                        <a:pt x="21" y="8"/>
                      </a:lnTo>
                      <a:lnTo>
                        <a:pt x="20" y="6"/>
                      </a:lnTo>
                      <a:lnTo>
                        <a:pt x="18" y="5"/>
                      </a:lnTo>
                      <a:lnTo>
                        <a:pt x="16" y="5"/>
                      </a:lnTo>
                      <a:lnTo>
                        <a:pt x="11" y="6"/>
                      </a:lnTo>
                      <a:lnTo>
                        <a:pt x="9" y="7"/>
                      </a:lnTo>
                      <a:lnTo>
                        <a:pt x="6" y="12"/>
                      </a:lnTo>
                      <a:lnTo>
                        <a:pt x="5" y="17"/>
                      </a:lnTo>
                      <a:lnTo>
                        <a:pt x="5" y="36"/>
                      </a:lnTo>
                      <a:lnTo>
                        <a:pt x="0" y="36"/>
                      </a:lnTo>
                      <a:lnTo>
                        <a:pt x="0" y="1"/>
                      </a:lnTo>
                      <a:lnTo>
                        <a:pt x="5" y="1"/>
                      </a:lnTo>
                      <a:close/>
                    </a:path>
                  </a:pathLst>
                </a:custGeom>
                <a:solidFill>
                  <a:srgbClr val="000000"/>
                </a:solidFill>
                <a:ln w="9525">
                  <a:solidFill>
                    <a:srgbClr val="FF66CC"/>
                  </a:solidFill>
                  <a:round/>
                  <a:headEnd/>
                  <a:tailEnd/>
                </a:ln>
              </p:spPr>
              <p:txBody>
                <a:bodyPr/>
                <a:lstStyle/>
                <a:p>
                  <a:endParaRPr lang="en-US" dirty="0"/>
                </a:p>
              </p:txBody>
            </p:sp>
            <p:sp>
              <p:nvSpPr>
                <p:cNvPr id="18800" name="Freeform 222"/>
                <p:cNvSpPr>
                  <a:spLocks noEditPoints="1"/>
                </p:cNvSpPr>
                <p:nvPr/>
              </p:nvSpPr>
              <p:spPr bwMode="auto">
                <a:xfrm>
                  <a:off x="4621" y="2399"/>
                  <a:ext cx="6" cy="49"/>
                </a:xfrm>
                <a:custGeom>
                  <a:avLst/>
                  <a:gdLst>
                    <a:gd name="T0" fmla="*/ 6 w 6"/>
                    <a:gd name="T1" fmla="*/ 49 h 49"/>
                    <a:gd name="T2" fmla="*/ 0 w 6"/>
                    <a:gd name="T3" fmla="*/ 49 h 49"/>
                    <a:gd name="T4" fmla="*/ 0 w 6"/>
                    <a:gd name="T5" fmla="*/ 14 h 49"/>
                    <a:gd name="T6" fmla="*/ 6 w 6"/>
                    <a:gd name="T7" fmla="*/ 14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9"/>
                    <a:gd name="T32" fmla="*/ 6 w 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9">
                      <a:moveTo>
                        <a:pt x="6" y="49"/>
                      </a:moveTo>
                      <a:lnTo>
                        <a:pt x="0" y="49"/>
                      </a:lnTo>
                      <a:lnTo>
                        <a:pt x="0" y="14"/>
                      </a:lnTo>
                      <a:lnTo>
                        <a:pt x="6" y="14"/>
                      </a:lnTo>
                      <a:lnTo>
                        <a:pt x="6" y="49"/>
                      </a:lnTo>
                      <a:close/>
                      <a:moveTo>
                        <a:pt x="6" y="7"/>
                      </a:moveTo>
                      <a:lnTo>
                        <a:pt x="0" y="7"/>
                      </a:lnTo>
                      <a:lnTo>
                        <a:pt x="0" y="0"/>
                      </a:lnTo>
                      <a:lnTo>
                        <a:pt x="6" y="0"/>
                      </a:lnTo>
                      <a:lnTo>
                        <a:pt x="6" y="7"/>
                      </a:lnTo>
                      <a:close/>
                    </a:path>
                  </a:pathLst>
                </a:custGeom>
                <a:solidFill>
                  <a:srgbClr val="000000"/>
                </a:solidFill>
                <a:ln w="9525">
                  <a:solidFill>
                    <a:srgbClr val="FF66CC"/>
                  </a:solidFill>
                  <a:round/>
                  <a:headEnd/>
                  <a:tailEnd/>
                </a:ln>
              </p:spPr>
              <p:txBody>
                <a:bodyPr/>
                <a:lstStyle/>
                <a:p>
                  <a:endParaRPr lang="en-US" dirty="0"/>
                </a:p>
              </p:txBody>
            </p:sp>
            <p:sp>
              <p:nvSpPr>
                <p:cNvPr id="18801" name="Freeform 223"/>
                <p:cNvSpPr>
                  <a:spLocks noEditPoints="1"/>
                </p:cNvSpPr>
                <p:nvPr/>
              </p:nvSpPr>
              <p:spPr bwMode="auto">
                <a:xfrm>
                  <a:off x="4634" y="2412"/>
                  <a:ext cx="32" cy="38"/>
                </a:xfrm>
                <a:custGeom>
                  <a:avLst/>
                  <a:gdLst>
                    <a:gd name="T0" fmla="*/ 29 w 32"/>
                    <a:gd name="T1" fmla="*/ 32 h 38"/>
                    <a:gd name="T2" fmla="*/ 30 w 32"/>
                    <a:gd name="T3" fmla="*/ 33 h 38"/>
                    <a:gd name="T4" fmla="*/ 32 w 32"/>
                    <a:gd name="T5" fmla="*/ 33 h 38"/>
                    <a:gd name="T6" fmla="*/ 32 w 32"/>
                    <a:gd name="T7" fmla="*/ 33 h 38"/>
                    <a:gd name="T8" fmla="*/ 32 w 32"/>
                    <a:gd name="T9" fmla="*/ 37 h 38"/>
                    <a:gd name="T10" fmla="*/ 31 w 32"/>
                    <a:gd name="T11" fmla="*/ 38 h 38"/>
                    <a:gd name="T12" fmla="*/ 29 w 32"/>
                    <a:gd name="T13" fmla="*/ 38 h 38"/>
                    <a:gd name="T14" fmla="*/ 24 w 32"/>
                    <a:gd name="T15" fmla="*/ 36 h 38"/>
                    <a:gd name="T16" fmla="*/ 23 w 32"/>
                    <a:gd name="T17" fmla="*/ 32 h 38"/>
                    <a:gd name="T18" fmla="*/ 18 w 32"/>
                    <a:gd name="T19" fmla="*/ 36 h 38"/>
                    <a:gd name="T20" fmla="*/ 11 w 32"/>
                    <a:gd name="T21" fmla="*/ 38 h 38"/>
                    <a:gd name="T22" fmla="*/ 2 w 32"/>
                    <a:gd name="T23" fmla="*/ 35 h 38"/>
                    <a:gd name="T24" fmla="*/ 0 w 32"/>
                    <a:gd name="T25" fmla="*/ 27 h 38"/>
                    <a:gd name="T26" fmla="*/ 2 w 32"/>
                    <a:gd name="T27" fmla="*/ 20 h 38"/>
                    <a:gd name="T28" fmla="*/ 7 w 32"/>
                    <a:gd name="T29" fmla="*/ 17 h 38"/>
                    <a:gd name="T30" fmla="*/ 15 w 32"/>
                    <a:gd name="T31" fmla="*/ 16 h 38"/>
                    <a:gd name="T32" fmla="*/ 19 w 32"/>
                    <a:gd name="T33" fmla="*/ 15 h 38"/>
                    <a:gd name="T34" fmla="*/ 22 w 32"/>
                    <a:gd name="T35" fmla="*/ 15 h 38"/>
                    <a:gd name="T36" fmla="*/ 23 w 32"/>
                    <a:gd name="T37" fmla="*/ 13 h 38"/>
                    <a:gd name="T38" fmla="*/ 22 w 32"/>
                    <a:gd name="T39" fmla="*/ 7 h 38"/>
                    <a:gd name="T40" fmla="*/ 16 w 32"/>
                    <a:gd name="T41" fmla="*/ 5 h 38"/>
                    <a:gd name="T42" fmla="*/ 10 w 32"/>
                    <a:gd name="T43" fmla="*/ 6 h 38"/>
                    <a:gd name="T44" fmla="*/ 7 w 32"/>
                    <a:gd name="T45" fmla="*/ 10 h 38"/>
                    <a:gd name="T46" fmla="*/ 1 w 32"/>
                    <a:gd name="T47" fmla="*/ 12 h 38"/>
                    <a:gd name="T48" fmla="*/ 2 w 32"/>
                    <a:gd name="T49" fmla="*/ 7 h 38"/>
                    <a:gd name="T50" fmla="*/ 4 w 32"/>
                    <a:gd name="T51" fmla="*/ 3 h 38"/>
                    <a:gd name="T52" fmla="*/ 9 w 32"/>
                    <a:gd name="T53" fmla="*/ 1 h 38"/>
                    <a:gd name="T54" fmla="*/ 13 w 32"/>
                    <a:gd name="T55" fmla="*/ 0 h 38"/>
                    <a:gd name="T56" fmla="*/ 16 w 32"/>
                    <a:gd name="T57" fmla="*/ 0 h 38"/>
                    <a:gd name="T58" fmla="*/ 19 w 32"/>
                    <a:gd name="T59" fmla="*/ 0 h 38"/>
                    <a:gd name="T60" fmla="*/ 24 w 32"/>
                    <a:gd name="T61" fmla="*/ 1 h 38"/>
                    <a:gd name="T62" fmla="*/ 28 w 32"/>
                    <a:gd name="T63" fmla="*/ 5 h 38"/>
                    <a:gd name="T64" fmla="*/ 29 w 32"/>
                    <a:gd name="T65" fmla="*/ 31 h 38"/>
                    <a:gd name="T66" fmla="*/ 19 w 32"/>
                    <a:gd name="T67" fmla="*/ 20 h 38"/>
                    <a:gd name="T68" fmla="*/ 11 w 32"/>
                    <a:gd name="T69" fmla="*/ 21 h 38"/>
                    <a:gd name="T70" fmla="*/ 8 w 32"/>
                    <a:gd name="T71" fmla="*/ 23 h 38"/>
                    <a:gd name="T72" fmla="*/ 6 w 32"/>
                    <a:gd name="T73" fmla="*/ 25 h 38"/>
                    <a:gd name="T74" fmla="*/ 6 w 32"/>
                    <a:gd name="T75" fmla="*/ 30 h 38"/>
                    <a:gd name="T76" fmla="*/ 9 w 32"/>
                    <a:gd name="T77" fmla="*/ 33 h 38"/>
                    <a:gd name="T78" fmla="*/ 17 w 32"/>
                    <a:gd name="T79" fmla="*/ 32 h 38"/>
                    <a:gd name="T80" fmla="*/ 22 w 32"/>
                    <a:gd name="T81" fmla="*/ 28 h 38"/>
                    <a:gd name="T82" fmla="*/ 23 w 32"/>
                    <a:gd name="T83" fmla="*/ 18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38"/>
                    <a:gd name="T128" fmla="*/ 32 w 32"/>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38">
                      <a:moveTo>
                        <a:pt x="29" y="31"/>
                      </a:moveTo>
                      <a:lnTo>
                        <a:pt x="29" y="32"/>
                      </a:lnTo>
                      <a:lnTo>
                        <a:pt x="30" y="32"/>
                      </a:lnTo>
                      <a:lnTo>
                        <a:pt x="30" y="33"/>
                      </a:lnTo>
                      <a:lnTo>
                        <a:pt x="31" y="33"/>
                      </a:lnTo>
                      <a:lnTo>
                        <a:pt x="32" y="33"/>
                      </a:lnTo>
                      <a:lnTo>
                        <a:pt x="32" y="32"/>
                      </a:lnTo>
                      <a:lnTo>
                        <a:pt x="32" y="37"/>
                      </a:lnTo>
                      <a:lnTo>
                        <a:pt x="31" y="38"/>
                      </a:lnTo>
                      <a:lnTo>
                        <a:pt x="30" y="38"/>
                      </a:lnTo>
                      <a:lnTo>
                        <a:pt x="29" y="38"/>
                      </a:lnTo>
                      <a:lnTo>
                        <a:pt x="26" y="37"/>
                      </a:lnTo>
                      <a:lnTo>
                        <a:pt x="24" y="36"/>
                      </a:lnTo>
                      <a:lnTo>
                        <a:pt x="23" y="35"/>
                      </a:lnTo>
                      <a:lnTo>
                        <a:pt x="23" y="32"/>
                      </a:lnTo>
                      <a:lnTo>
                        <a:pt x="21" y="35"/>
                      </a:lnTo>
                      <a:lnTo>
                        <a:pt x="18" y="36"/>
                      </a:lnTo>
                      <a:lnTo>
                        <a:pt x="15" y="37"/>
                      </a:lnTo>
                      <a:lnTo>
                        <a:pt x="11" y="38"/>
                      </a:lnTo>
                      <a:lnTo>
                        <a:pt x="7" y="37"/>
                      </a:lnTo>
                      <a:lnTo>
                        <a:pt x="2" y="35"/>
                      </a:lnTo>
                      <a:lnTo>
                        <a:pt x="0" y="31"/>
                      </a:lnTo>
                      <a:lnTo>
                        <a:pt x="0" y="27"/>
                      </a:lnTo>
                      <a:lnTo>
                        <a:pt x="1" y="23"/>
                      </a:lnTo>
                      <a:lnTo>
                        <a:pt x="2" y="20"/>
                      </a:lnTo>
                      <a:lnTo>
                        <a:pt x="4" y="18"/>
                      </a:lnTo>
                      <a:lnTo>
                        <a:pt x="7" y="17"/>
                      </a:lnTo>
                      <a:lnTo>
                        <a:pt x="11" y="16"/>
                      </a:lnTo>
                      <a:lnTo>
                        <a:pt x="15" y="16"/>
                      </a:lnTo>
                      <a:lnTo>
                        <a:pt x="17" y="16"/>
                      </a:lnTo>
                      <a:lnTo>
                        <a:pt x="19" y="15"/>
                      </a:lnTo>
                      <a:lnTo>
                        <a:pt x="21" y="15"/>
                      </a:lnTo>
                      <a:lnTo>
                        <a:pt x="22" y="15"/>
                      </a:lnTo>
                      <a:lnTo>
                        <a:pt x="23" y="14"/>
                      </a:lnTo>
                      <a:lnTo>
                        <a:pt x="23" y="13"/>
                      </a:lnTo>
                      <a:lnTo>
                        <a:pt x="23" y="8"/>
                      </a:lnTo>
                      <a:lnTo>
                        <a:pt x="22" y="7"/>
                      </a:lnTo>
                      <a:lnTo>
                        <a:pt x="19" y="6"/>
                      </a:lnTo>
                      <a:lnTo>
                        <a:pt x="16" y="5"/>
                      </a:lnTo>
                      <a:lnTo>
                        <a:pt x="14" y="5"/>
                      </a:lnTo>
                      <a:lnTo>
                        <a:pt x="10" y="6"/>
                      </a:lnTo>
                      <a:lnTo>
                        <a:pt x="8" y="8"/>
                      </a:lnTo>
                      <a:lnTo>
                        <a:pt x="7" y="10"/>
                      </a:lnTo>
                      <a:lnTo>
                        <a:pt x="7" y="12"/>
                      </a:lnTo>
                      <a:lnTo>
                        <a:pt x="1" y="12"/>
                      </a:lnTo>
                      <a:lnTo>
                        <a:pt x="1" y="8"/>
                      </a:lnTo>
                      <a:lnTo>
                        <a:pt x="2" y="7"/>
                      </a:lnTo>
                      <a:lnTo>
                        <a:pt x="3" y="5"/>
                      </a:lnTo>
                      <a:lnTo>
                        <a:pt x="4" y="3"/>
                      </a:lnTo>
                      <a:lnTo>
                        <a:pt x="7" y="1"/>
                      </a:lnTo>
                      <a:lnTo>
                        <a:pt x="9" y="1"/>
                      </a:lnTo>
                      <a:lnTo>
                        <a:pt x="10" y="0"/>
                      </a:lnTo>
                      <a:lnTo>
                        <a:pt x="13" y="0"/>
                      </a:lnTo>
                      <a:lnTo>
                        <a:pt x="15" y="0"/>
                      </a:lnTo>
                      <a:lnTo>
                        <a:pt x="16" y="0"/>
                      </a:lnTo>
                      <a:lnTo>
                        <a:pt x="17" y="0"/>
                      </a:lnTo>
                      <a:lnTo>
                        <a:pt x="19" y="0"/>
                      </a:lnTo>
                      <a:lnTo>
                        <a:pt x="21" y="0"/>
                      </a:lnTo>
                      <a:lnTo>
                        <a:pt x="24" y="1"/>
                      </a:lnTo>
                      <a:lnTo>
                        <a:pt x="26" y="2"/>
                      </a:lnTo>
                      <a:lnTo>
                        <a:pt x="28" y="5"/>
                      </a:lnTo>
                      <a:lnTo>
                        <a:pt x="29" y="7"/>
                      </a:lnTo>
                      <a:lnTo>
                        <a:pt x="29" y="31"/>
                      </a:lnTo>
                      <a:close/>
                      <a:moveTo>
                        <a:pt x="23" y="18"/>
                      </a:moveTo>
                      <a:lnTo>
                        <a:pt x="19" y="20"/>
                      </a:lnTo>
                      <a:lnTo>
                        <a:pt x="15" y="21"/>
                      </a:lnTo>
                      <a:lnTo>
                        <a:pt x="11" y="21"/>
                      </a:lnTo>
                      <a:lnTo>
                        <a:pt x="9" y="22"/>
                      </a:lnTo>
                      <a:lnTo>
                        <a:pt x="8" y="23"/>
                      </a:lnTo>
                      <a:lnTo>
                        <a:pt x="7" y="24"/>
                      </a:lnTo>
                      <a:lnTo>
                        <a:pt x="6" y="25"/>
                      </a:lnTo>
                      <a:lnTo>
                        <a:pt x="6" y="27"/>
                      </a:lnTo>
                      <a:lnTo>
                        <a:pt x="6" y="30"/>
                      </a:lnTo>
                      <a:lnTo>
                        <a:pt x="7" y="31"/>
                      </a:lnTo>
                      <a:lnTo>
                        <a:pt x="9" y="33"/>
                      </a:lnTo>
                      <a:lnTo>
                        <a:pt x="11" y="33"/>
                      </a:lnTo>
                      <a:lnTo>
                        <a:pt x="17" y="32"/>
                      </a:lnTo>
                      <a:lnTo>
                        <a:pt x="21" y="30"/>
                      </a:lnTo>
                      <a:lnTo>
                        <a:pt x="22" y="28"/>
                      </a:lnTo>
                      <a:lnTo>
                        <a:pt x="23" y="27"/>
                      </a:lnTo>
                      <a:lnTo>
                        <a:pt x="23" y="18"/>
                      </a:lnTo>
                      <a:close/>
                    </a:path>
                  </a:pathLst>
                </a:custGeom>
                <a:solidFill>
                  <a:srgbClr val="000000"/>
                </a:solidFill>
                <a:ln w="9525">
                  <a:solidFill>
                    <a:srgbClr val="FF66CC"/>
                  </a:solidFill>
                  <a:round/>
                  <a:headEnd/>
                  <a:tailEnd/>
                </a:ln>
              </p:spPr>
              <p:txBody>
                <a:bodyPr/>
                <a:lstStyle/>
                <a:p>
                  <a:endParaRPr lang="en-US" dirty="0"/>
                </a:p>
              </p:txBody>
            </p:sp>
            <p:sp>
              <p:nvSpPr>
                <p:cNvPr id="18802" name="Freeform 224"/>
                <p:cNvSpPr>
                  <a:spLocks/>
                </p:cNvSpPr>
                <p:nvPr/>
              </p:nvSpPr>
              <p:spPr bwMode="auto">
                <a:xfrm>
                  <a:off x="4152" y="2026"/>
                  <a:ext cx="59" cy="83"/>
                </a:xfrm>
                <a:custGeom>
                  <a:avLst/>
                  <a:gdLst>
                    <a:gd name="T0" fmla="*/ 0 w 59"/>
                    <a:gd name="T1" fmla="*/ 2 h 83"/>
                    <a:gd name="T2" fmla="*/ 0 w 59"/>
                    <a:gd name="T3" fmla="*/ 5 h 83"/>
                    <a:gd name="T4" fmla="*/ 49 w 59"/>
                    <a:gd name="T5" fmla="*/ 83 h 83"/>
                    <a:gd name="T6" fmla="*/ 59 w 59"/>
                    <a:gd name="T7" fmla="*/ 78 h 83"/>
                    <a:gd name="T8" fmla="*/ 9 w 59"/>
                    <a:gd name="T9" fmla="*/ 0 h 83"/>
                    <a:gd name="T10" fmla="*/ 9 w 59"/>
                    <a:gd name="T11" fmla="*/ 2 h 83"/>
                    <a:gd name="T12" fmla="*/ 0 w 59"/>
                    <a:gd name="T13" fmla="*/ 2 h 83"/>
                    <a:gd name="T14" fmla="*/ 0 w 59"/>
                    <a:gd name="T15" fmla="*/ 3 h 83"/>
                    <a:gd name="T16" fmla="*/ 0 w 59"/>
                    <a:gd name="T17" fmla="*/ 5 h 83"/>
                    <a:gd name="T18" fmla="*/ 0 w 59"/>
                    <a:gd name="T19" fmla="*/ 2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9"/>
                    <a:gd name="T31" fmla="*/ 0 h 83"/>
                    <a:gd name="T32" fmla="*/ 59 w 59"/>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9" h="83">
                      <a:moveTo>
                        <a:pt x="0" y="2"/>
                      </a:moveTo>
                      <a:lnTo>
                        <a:pt x="0" y="5"/>
                      </a:lnTo>
                      <a:lnTo>
                        <a:pt x="49" y="83"/>
                      </a:lnTo>
                      <a:lnTo>
                        <a:pt x="59" y="78"/>
                      </a:lnTo>
                      <a:lnTo>
                        <a:pt x="9" y="0"/>
                      </a:lnTo>
                      <a:lnTo>
                        <a:pt x="9" y="2"/>
                      </a:lnTo>
                      <a:lnTo>
                        <a:pt x="0" y="2"/>
                      </a:lnTo>
                      <a:lnTo>
                        <a:pt x="0" y="3"/>
                      </a:lnTo>
                      <a:lnTo>
                        <a:pt x="0" y="5"/>
                      </a:lnTo>
                      <a:lnTo>
                        <a:pt x="0" y="2"/>
                      </a:lnTo>
                      <a:close/>
                    </a:path>
                  </a:pathLst>
                </a:custGeom>
                <a:solidFill>
                  <a:srgbClr val="000000"/>
                </a:solidFill>
                <a:ln w="9525">
                  <a:solidFill>
                    <a:srgbClr val="FF66CC"/>
                  </a:solidFill>
                  <a:round/>
                  <a:headEnd/>
                  <a:tailEnd/>
                </a:ln>
              </p:spPr>
              <p:txBody>
                <a:bodyPr/>
                <a:lstStyle/>
                <a:p>
                  <a:endParaRPr lang="en-US" dirty="0"/>
                </a:p>
              </p:txBody>
            </p:sp>
            <p:sp>
              <p:nvSpPr>
                <p:cNvPr id="18803" name="Freeform 225"/>
                <p:cNvSpPr>
                  <a:spLocks/>
                </p:cNvSpPr>
                <p:nvPr/>
              </p:nvSpPr>
              <p:spPr bwMode="auto">
                <a:xfrm>
                  <a:off x="4194" y="2266"/>
                  <a:ext cx="61" cy="50"/>
                </a:xfrm>
                <a:custGeom>
                  <a:avLst/>
                  <a:gdLst>
                    <a:gd name="T0" fmla="*/ 54 w 61"/>
                    <a:gd name="T1" fmla="*/ 0 h 50"/>
                    <a:gd name="T2" fmla="*/ 61 w 61"/>
                    <a:gd name="T3" fmla="*/ 0 h 50"/>
                    <a:gd name="T4" fmla="*/ 48 w 61"/>
                    <a:gd name="T5" fmla="*/ 50 h 50"/>
                    <a:gd name="T6" fmla="*/ 41 w 61"/>
                    <a:gd name="T7" fmla="*/ 50 h 50"/>
                    <a:gd name="T8" fmla="*/ 30 w 61"/>
                    <a:gd name="T9" fmla="*/ 10 h 50"/>
                    <a:gd name="T10" fmla="*/ 19 w 61"/>
                    <a:gd name="T11" fmla="*/ 50 h 50"/>
                    <a:gd name="T12" fmla="*/ 13 w 61"/>
                    <a:gd name="T13" fmla="*/ 50 h 50"/>
                    <a:gd name="T14" fmla="*/ 0 w 61"/>
                    <a:gd name="T15" fmla="*/ 0 h 50"/>
                    <a:gd name="T16" fmla="*/ 7 w 61"/>
                    <a:gd name="T17" fmla="*/ 0 h 50"/>
                    <a:gd name="T18" fmla="*/ 16 w 61"/>
                    <a:gd name="T19" fmla="*/ 39 h 50"/>
                    <a:gd name="T20" fmla="*/ 28 w 61"/>
                    <a:gd name="T21" fmla="*/ 0 h 50"/>
                    <a:gd name="T22" fmla="*/ 33 w 61"/>
                    <a:gd name="T23" fmla="*/ 0 h 50"/>
                    <a:gd name="T24" fmla="*/ 45 w 61"/>
                    <a:gd name="T25" fmla="*/ 39 h 50"/>
                    <a:gd name="T26" fmla="*/ 54 w 61"/>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50"/>
                    <a:gd name="T44" fmla="*/ 61 w 61"/>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50">
                      <a:moveTo>
                        <a:pt x="54" y="0"/>
                      </a:moveTo>
                      <a:lnTo>
                        <a:pt x="61" y="0"/>
                      </a:lnTo>
                      <a:lnTo>
                        <a:pt x="48" y="50"/>
                      </a:lnTo>
                      <a:lnTo>
                        <a:pt x="41" y="50"/>
                      </a:lnTo>
                      <a:lnTo>
                        <a:pt x="30" y="10"/>
                      </a:lnTo>
                      <a:lnTo>
                        <a:pt x="19" y="50"/>
                      </a:lnTo>
                      <a:lnTo>
                        <a:pt x="13" y="50"/>
                      </a:lnTo>
                      <a:lnTo>
                        <a:pt x="0" y="0"/>
                      </a:lnTo>
                      <a:lnTo>
                        <a:pt x="7" y="0"/>
                      </a:lnTo>
                      <a:lnTo>
                        <a:pt x="16" y="39"/>
                      </a:lnTo>
                      <a:lnTo>
                        <a:pt x="28" y="0"/>
                      </a:lnTo>
                      <a:lnTo>
                        <a:pt x="33" y="0"/>
                      </a:lnTo>
                      <a:lnTo>
                        <a:pt x="45" y="39"/>
                      </a:lnTo>
                      <a:lnTo>
                        <a:pt x="54" y="0"/>
                      </a:lnTo>
                      <a:close/>
                    </a:path>
                  </a:pathLst>
                </a:custGeom>
                <a:solidFill>
                  <a:srgbClr val="000000"/>
                </a:solidFill>
                <a:ln w="9525">
                  <a:solidFill>
                    <a:srgbClr val="FF66CC"/>
                  </a:solidFill>
                  <a:round/>
                  <a:headEnd/>
                  <a:tailEnd/>
                </a:ln>
              </p:spPr>
              <p:txBody>
                <a:bodyPr/>
                <a:lstStyle/>
                <a:p>
                  <a:endParaRPr lang="en-US" dirty="0"/>
                </a:p>
              </p:txBody>
            </p:sp>
          </p:grpSp>
        </p:grpSp>
        <p:grpSp>
          <p:nvGrpSpPr>
            <p:cNvPr id="12" name="Group 226"/>
            <p:cNvGrpSpPr>
              <a:grpSpLocks/>
            </p:cNvGrpSpPr>
            <p:nvPr/>
          </p:nvGrpSpPr>
          <p:grpSpPr bwMode="auto">
            <a:xfrm>
              <a:off x="2784" y="929"/>
              <a:ext cx="1372" cy="1519"/>
              <a:chOff x="3236" y="0"/>
              <a:chExt cx="1372" cy="1519"/>
            </a:xfrm>
          </p:grpSpPr>
          <p:sp>
            <p:nvSpPr>
              <p:cNvPr id="18686" name="Freeform 227"/>
              <p:cNvSpPr>
                <a:spLocks/>
              </p:cNvSpPr>
              <p:nvPr/>
            </p:nvSpPr>
            <p:spPr bwMode="auto">
              <a:xfrm>
                <a:off x="3674" y="816"/>
                <a:ext cx="406" cy="703"/>
              </a:xfrm>
              <a:custGeom>
                <a:avLst/>
                <a:gdLst>
                  <a:gd name="T0" fmla="*/ 313 w 406"/>
                  <a:gd name="T1" fmla="*/ 2 h 703"/>
                  <a:gd name="T2" fmla="*/ 24 w 406"/>
                  <a:gd name="T3" fmla="*/ 0 h 703"/>
                  <a:gd name="T4" fmla="*/ 93 w 406"/>
                  <a:gd name="T5" fmla="*/ 166 h 703"/>
                  <a:gd name="T6" fmla="*/ 37 w 406"/>
                  <a:gd name="T7" fmla="*/ 218 h 703"/>
                  <a:gd name="T8" fmla="*/ 0 w 406"/>
                  <a:gd name="T9" fmla="*/ 355 h 703"/>
                  <a:gd name="T10" fmla="*/ 72 w 406"/>
                  <a:gd name="T11" fmla="*/ 431 h 703"/>
                  <a:gd name="T12" fmla="*/ 144 w 406"/>
                  <a:gd name="T13" fmla="*/ 644 h 703"/>
                  <a:gd name="T14" fmla="*/ 191 w 406"/>
                  <a:gd name="T15" fmla="*/ 703 h 703"/>
                  <a:gd name="T16" fmla="*/ 214 w 406"/>
                  <a:gd name="T17" fmla="*/ 643 h 703"/>
                  <a:gd name="T18" fmla="*/ 335 w 406"/>
                  <a:gd name="T19" fmla="*/ 564 h 703"/>
                  <a:gd name="T20" fmla="*/ 356 w 406"/>
                  <a:gd name="T21" fmla="*/ 499 h 703"/>
                  <a:gd name="T22" fmla="*/ 356 w 406"/>
                  <a:gd name="T23" fmla="*/ 184 h 703"/>
                  <a:gd name="T24" fmla="*/ 406 w 406"/>
                  <a:gd name="T25" fmla="*/ 128 h 703"/>
                  <a:gd name="T26" fmla="*/ 406 w 406"/>
                  <a:gd name="T27" fmla="*/ 68 h 703"/>
                  <a:gd name="T28" fmla="*/ 313 w 406"/>
                  <a:gd name="T29" fmla="*/ 2 h 7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06"/>
                  <a:gd name="T46" fmla="*/ 0 h 703"/>
                  <a:gd name="T47" fmla="*/ 406 w 406"/>
                  <a:gd name="T48" fmla="*/ 703 h 70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06" h="703">
                    <a:moveTo>
                      <a:pt x="313" y="2"/>
                    </a:moveTo>
                    <a:lnTo>
                      <a:pt x="24" y="0"/>
                    </a:lnTo>
                    <a:lnTo>
                      <a:pt x="93" y="166"/>
                    </a:lnTo>
                    <a:lnTo>
                      <a:pt x="37" y="218"/>
                    </a:lnTo>
                    <a:lnTo>
                      <a:pt x="0" y="355"/>
                    </a:lnTo>
                    <a:lnTo>
                      <a:pt x="72" y="431"/>
                    </a:lnTo>
                    <a:lnTo>
                      <a:pt x="144" y="644"/>
                    </a:lnTo>
                    <a:lnTo>
                      <a:pt x="191" y="703"/>
                    </a:lnTo>
                    <a:lnTo>
                      <a:pt x="214" y="643"/>
                    </a:lnTo>
                    <a:lnTo>
                      <a:pt x="335" y="564"/>
                    </a:lnTo>
                    <a:lnTo>
                      <a:pt x="356" y="499"/>
                    </a:lnTo>
                    <a:lnTo>
                      <a:pt x="356" y="184"/>
                    </a:lnTo>
                    <a:lnTo>
                      <a:pt x="406" y="128"/>
                    </a:lnTo>
                    <a:lnTo>
                      <a:pt x="406" y="68"/>
                    </a:lnTo>
                    <a:lnTo>
                      <a:pt x="313" y="2"/>
                    </a:lnTo>
                    <a:close/>
                  </a:path>
                </a:pathLst>
              </a:custGeom>
              <a:solidFill>
                <a:srgbClr val="000000"/>
              </a:solidFill>
              <a:ln w="9525">
                <a:solidFill>
                  <a:srgbClr val="000066"/>
                </a:solidFill>
                <a:round/>
                <a:headEnd/>
                <a:tailEnd/>
              </a:ln>
            </p:spPr>
            <p:txBody>
              <a:bodyPr/>
              <a:lstStyle/>
              <a:p>
                <a:endParaRPr lang="en-US" dirty="0"/>
              </a:p>
            </p:txBody>
          </p:sp>
          <p:sp>
            <p:nvSpPr>
              <p:cNvPr id="18687" name="Freeform 228"/>
              <p:cNvSpPr>
                <a:spLocks/>
              </p:cNvSpPr>
              <p:nvPr/>
            </p:nvSpPr>
            <p:spPr bwMode="auto">
              <a:xfrm>
                <a:off x="3662" y="768"/>
                <a:ext cx="418" cy="720"/>
              </a:xfrm>
              <a:custGeom>
                <a:avLst/>
                <a:gdLst>
                  <a:gd name="T0" fmla="*/ 415 w 418"/>
                  <a:gd name="T1" fmla="*/ 69 h 720"/>
                  <a:gd name="T2" fmla="*/ 322 w 418"/>
                  <a:gd name="T3" fmla="*/ 2 h 720"/>
                  <a:gd name="T4" fmla="*/ 321 w 418"/>
                  <a:gd name="T5" fmla="*/ 1 h 720"/>
                  <a:gd name="T6" fmla="*/ 320 w 418"/>
                  <a:gd name="T7" fmla="*/ 1 h 720"/>
                  <a:gd name="T8" fmla="*/ 30 w 418"/>
                  <a:gd name="T9" fmla="*/ 0 h 720"/>
                  <a:gd name="T10" fmla="*/ 20 w 418"/>
                  <a:gd name="T11" fmla="*/ 0 h 720"/>
                  <a:gd name="T12" fmla="*/ 24 w 418"/>
                  <a:gd name="T13" fmla="*/ 6 h 720"/>
                  <a:gd name="T14" fmla="*/ 93 w 418"/>
                  <a:gd name="T15" fmla="*/ 169 h 720"/>
                  <a:gd name="T16" fmla="*/ 39 w 418"/>
                  <a:gd name="T17" fmla="*/ 218 h 720"/>
                  <a:gd name="T18" fmla="*/ 38 w 418"/>
                  <a:gd name="T19" fmla="*/ 220 h 720"/>
                  <a:gd name="T20" fmla="*/ 37 w 418"/>
                  <a:gd name="T21" fmla="*/ 221 h 720"/>
                  <a:gd name="T22" fmla="*/ 0 w 418"/>
                  <a:gd name="T23" fmla="*/ 359 h 720"/>
                  <a:gd name="T24" fmla="*/ 0 w 418"/>
                  <a:gd name="T25" fmla="*/ 361 h 720"/>
                  <a:gd name="T26" fmla="*/ 2 w 418"/>
                  <a:gd name="T27" fmla="*/ 364 h 720"/>
                  <a:gd name="T28" fmla="*/ 73 w 418"/>
                  <a:gd name="T29" fmla="*/ 440 h 720"/>
                  <a:gd name="T30" fmla="*/ 144 w 418"/>
                  <a:gd name="T31" fmla="*/ 652 h 720"/>
                  <a:gd name="T32" fmla="*/ 145 w 418"/>
                  <a:gd name="T33" fmla="*/ 653 h 720"/>
                  <a:gd name="T34" fmla="*/ 145 w 418"/>
                  <a:gd name="T35" fmla="*/ 653 h 720"/>
                  <a:gd name="T36" fmla="*/ 193 w 418"/>
                  <a:gd name="T37" fmla="*/ 711 h 720"/>
                  <a:gd name="T38" fmla="*/ 199 w 418"/>
                  <a:gd name="T39" fmla="*/ 720 h 720"/>
                  <a:gd name="T40" fmla="*/ 202 w 418"/>
                  <a:gd name="T41" fmla="*/ 710 h 720"/>
                  <a:gd name="T42" fmla="*/ 224 w 418"/>
                  <a:gd name="T43" fmla="*/ 652 h 720"/>
                  <a:gd name="T44" fmla="*/ 344 w 418"/>
                  <a:gd name="T45" fmla="*/ 573 h 720"/>
                  <a:gd name="T46" fmla="*/ 346 w 418"/>
                  <a:gd name="T47" fmla="*/ 572 h 720"/>
                  <a:gd name="T48" fmla="*/ 346 w 418"/>
                  <a:gd name="T49" fmla="*/ 571 h 720"/>
                  <a:gd name="T50" fmla="*/ 367 w 418"/>
                  <a:gd name="T51" fmla="*/ 505 h 720"/>
                  <a:gd name="T52" fmla="*/ 367 w 418"/>
                  <a:gd name="T53" fmla="*/ 504 h 720"/>
                  <a:gd name="T54" fmla="*/ 367 w 418"/>
                  <a:gd name="T55" fmla="*/ 504 h 720"/>
                  <a:gd name="T56" fmla="*/ 367 w 418"/>
                  <a:gd name="T57" fmla="*/ 190 h 720"/>
                  <a:gd name="T58" fmla="*/ 415 w 418"/>
                  <a:gd name="T59" fmla="*/ 137 h 720"/>
                  <a:gd name="T60" fmla="*/ 418 w 418"/>
                  <a:gd name="T61" fmla="*/ 135 h 720"/>
                  <a:gd name="T62" fmla="*/ 418 w 418"/>
                  <a:gd name="T63" fmla="*/ 133 h 720"/>
                  <a:gd name="T64" fmla="*/ 418 w 418"/>
                  <a:gd name="T65" fmla="*/ 73 h 720"/>
                  <a:gd name="T66" fmla="*/ 418 w 418"/>
                  <a:gd name="T67" fmla="*/ 70 h 720"/>
                  <a:gd name="T68" fmla="*/ 415 w 418"/>
                  <a:gd name="T69" fmla="*/ 69 h 7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18"/>
                  <a:gd name="T106" fmla="*/ 0 h 720"/>
                  <a:gd name="T107" fmla="*/ 418 w 418"/>
                  <a:gd name="T108" fmla="*/ 720 h 7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18" h="720">
                    <a:moveTo>
                      <a:pt x="415" y="69"/>
                    </a:moveTo>
                    <a:lnTo>
                      <a:pt x="322" y="2"/>
                    </a:lnTo>
                    <a:lnTo>
                      <a:pt x="321" y="1"/>
                    </a:lnTo>
                    <a:lnTo>
                      <a:pt x="320" y="1"/>
                    </a:lnTo>
                    <a:lnTo>
                      <a:pt x="30" y="0"/>
                    </a:lnTo>
                    <a:lnTo>
                      <a:pt x="20" y="0"/>
                    </a:lnTo>
                    <a:lnTo>
                      <a:pt x="24" y="6"/>
                    </a:lnTo>
                    <a:lnTo>
                      <a:pt x="93" y="169"/>
                    </a:lnTo>
                    <a:lnTo>
                      <a:pt x="39" y="218"/>
                    </a:lnTo>
                    <a:lnTo>
                      <a:pt x="38" y="220"/>
                    </a:lnTo>
                    <a:lnTo>
                      <a:pt x="37" y="221"/>
                    </a:lnTo>
                    <a:lnTo>
                      <a:pt x="0" y="359"/>
                    </a:lnTo>
                    <a:lnTo>
                      <a:pt x="0" y="361"/>
                    </a:lnTo>
                    <a:lnTo>
                      <a:pt x="2" y="364"/>
                    </a:lnTo>
                    <a:lnTo>
                      <a:pt x="73" y="440"/>
                    </a:lnTo>
                    <a:lnTo>
                      <a:pt x="144" y="652"/>
                    </a:lnTo>
                    <a:lnTo>
                      <a:pt x="145" y="653"/>
                    </a:lnTo>
                    <a:lnTo>
                      <a:pt x="193" y="711"/>
                    </a:lnTo>
                    <a:lnTo>
                      <a:pt x="199" y="720"/>
                    </a:lnTo>
                    <a:lnTo>
                      <a:pt x="202" y="710"/>
                    </a:lnTo>
                    <a:lnTo>
                      <a:pt x="224" y="652"/>
                    </a:lnTo>
                    <a:lnTo>
                      <a:pt x="344" y="573"/>
                    </a:lnTo>
                    <a:lnTo>
                      <a:pt x="346" y="572"/>
                    </a:lnTo>
                    <a:lnTo>
                      <a:pt x="346" y="571"/>
                    </a:lnTo>
                    <a:lnTo>
                      <a:pt x="367" y="505"/>
                    </a:lnTo>
                    <a:lnTo>
                      <a:pt x="367" y="504"/>
                    </a:lnTo>
                    <a:lnTo>
                      <a:pt x="367" y="190"/>
                    </a:lnTo>
                    <a:lnTo>
                      <a:pt x="415" y="137"/>
                    </a:lnTo>
                    <a:lnTo>
                      <a:pt x="418" y="135"/>
                    </a:lnTo>
                    <a:lnTo>
                      <a:pt x="418" y="133"/>
                    </a:lnTo>
                    <a:lnTo>
                      <a:pt x="418" y="73"/>
                    </a:lnTo>
                    <a:lnTo>
                      <a:pt x="418" y="70"/>
                    </a:lnTo>
                    <a:lnTo>
                      <a:pt x="415" y="69"/>
                    </a:lnTo>
                    <a:close/>
                  </a:path>
                </a:pathLst>
              </a:custGeom>
              <a:solidFill>
                <a:srgbClr val="000000"/>
              </a:solidFill>
              <a:ln w="9525">
                <a:solidFill>
                  <a:srgbClr val="000066"/>
                </a:solidFill>
                <a:round/>
                <a:headEnd/>
                <a:tailEnd/>
              </a:ln>
            </p:spPr>
            <p:txBody>
              <a:bodyPr/>
              <a:lstStyle/>
              <a:p>
                <a:endParaRPr lang="en-US" dirty="0"/>
              </a:p>
            </p:txBody>
          </p:sp>
          <p:grpSp>
            <p:nvGrpSpPr>
              <p:cNvPr id="13" name="Group 229"/>
              <p:cNvGrpSpPr>
                <a:grpSpLocks/>
              </p:cNvGrpSpPr>
              <p:nvPr/>
            </p:nvGrpSpPr>
            <p:grpSpPr bwMode="auto">
              <a:xfrm>
                <a:off x="3236" y="0"/>
                <a:ext cx="1372" cy="1486"/>
                <a:chOff x="2682" y="0"/>
                <a:chExt cx="1372" cy="1486"/>
              </a:xfrm>
            </p:grpSpPr>
            <p:sp>
              <p:nvSpPr>
                <p:cNvPr id="18689" name="Freeform 230"/>
                <p:cNvSpPr>
                  <a:spLocks/>
                </p:cNvSpPr>
                <p:nvPr/>
              </p:nvSpPr>
              <p:spPr bwMode="auto">
                <a:xfrm>
                  <a:off x="3998" y="1145"/>
                  <a:ext cx="11" cy="122"/>
                </a:xfrm>
                <a:custGeom>
                  <a:avLst/>
                  <a:gdLst>
                    <a:gd name="T0" fmla="*/ 6 w 11"/>
                    <a:gd name="T1" fmla="*/ 110 h 122"/>
                    <a:gd name="T2" fmla="*/ 11 w 11"/>
                    <a:gd name="T3" fmla="*/ 116 h 122"/>
                    <a:gd name="T4" fmla="*/ 11 w 11"/>
                    <a:gd name="T5" fmla="*/ 0 h 122"/>
                    <a:gd name="T6" fmla="*/ 0 w 11"/>
                    <a:gd name="T7" fmla="*/ 0 h 122"/>
                    <a:gd name="T8" fmla="*/ 0 w 11"/>
                    <a:gd name="T9" fmla="*/ 116 h 122"/>
                    <a:gd name="T10" fmla="*/ 6 w 11"/>
                    <a:gd name="T11" fmla="*/ 122 h 122"/>
                    <a:gd name="T12" fmla="*/ 0 w 11"/>
                    <a:gd name="T13" fmla="*/ 116 h 122"/>
                    <a:gd name="T14" fmla="*/ 0 w 11"/>
                    <a:gd name="T15" fmla="*/ 122 h 122"/>
                    <a:gd name="T16" fmla="*/ 6 w 11"/>
                    <a:gd name="T17" fmla="*/ 122 h 122"/>
                    <a:gd name="T18" fmla="*/ 6 w 11"/>
                    <a:gd name="T19" fmla="*/ 110 h 1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22"/>
                    <a:gd name="T32" fmla="*/ 11 w 11"/>
                    <a:gd name="T33" fmla="*/ 122 h 1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22">
                      <a:moveTo>
                        <a:pt x="6" y="110"/>
                      </a:moveTo>
                      <a:lnTo>
                        <a:pt x="11" y="116"/>
                      </a:lnTo>
                      <a:lnTo>
                        <a:pt x="11" y="0"/>
                      </a:lnTo>
                      <a:lnTo>
                        <a:pt x="0" y="0"/>
                      </a:lnTo>
                      <a:lnTo>
                        <a:pt x="0" y="116"/>
                      </a:lnTo>
                      <a:lnTo>
                        <a:pt x="6" y="122"/>
                      </a:lnTo>
                      <a:lnTo>
                        <a:pt x="0" y="116"/>
                      </a:lnTo>
                      <a:lnTo>
                        <a:pt x="0" y="122"/>
                      </a:lnTo>
                      <a:lnTo>
                        <a:pt x="6" y="122"/>
                      </a:lnTo>
                      <a:lnTo>
                        <a:pt x="6" y="110"/>
                      </a:lnTo>
                      <a:close/>
                    </a:path>
                  </a:pathLst>
                </a:custGeom>
                <a:solidFill>
                  <a:srgbClr val="000000"/>
                </a:solidFill>
                <a:ln w="9525">
                  <a:solidFill>
                    <a:srgbClr val="000066"/>
                  </a:solidFill>
                  <a:round/>
                  <a:headEnd/>
                  <a:tailEnd/>
                </a:ln>
              </p:spPr>
              <p:txBody>
                <a:bodyPr/>
                <a:lstStyle/>
                <a:p>
                  <a:endParaRPr lang="en-US" dirty="0"/>
                </a:p>
              </p:txBody>
            </p:sp>
            <p:sp>
              <p:nvSpPr>
                <p:cNvPr id="18690" name="Freeform 231"/>
                <p:cNvSpPr>
                  <a:spLocks/>
                </p:cNvSpPr>
                <p:nvPr/>
              </p:nvSpPr>
              <p:spPr bwMode="auto">
                <a:xfrm>
                  <a:off x="3844" y="1343"/>
                  <a:ext cx="19" cy="64"/>
                </a:xfrm>
                <a:custGeom>
                  <a:avLst/>
                  <a:gdLst>
                    <a:gd name="T0" fmla="*/ 2 w 19"/>
                    <a:gd name="T1" fmla="*/ 0 h 64"/>
                    <a:gd name="T2" fmla="*/ 1 w 19"/>
                    <a:gd name="T3" fmla="*/ 3 h 64"/>
                    <a:gd name="T4" fmla="*/ 10 w 19"/>
                    <a:gd name="T5" fmla="*/ 64 h 64"/>
                    <a:gd name="T6" fmla="*/ 19 w 19"/>
                    <a:gd name="T7" fmla="*/ 64 h 64"/>
                    <a:gd name="T8" fmla="*/ 10 w 19"/>
                    <a:gd name="T9" fmla="*/ 3 h 64"/>
                    <a:gd name="T10" fmla="*/ 9 w 19"/>
                    <a:gd name="T11" fmla="*/ 7 h 64"/>
                    <a:gd name="T12" fmla="*/ 2 w 19"/>
                    <a:gd name="T13" fmla="*/ 0 h 64"/>
                    <a:gd name="T14" fmla="*/ 0 w 19"/>
                    <a:gd name="T15" fmla="*/ 2 h 64"/>
                    <a:gd name="T16" fmla="*/ 1 w 19"/>
                    <a:gd name="T17" fmla="*/ 3 h 64"/>
                    <a:gd name="T18" fmla="*/ 2 w 19"/>
                    <a:gd name="T19" fmla="*/ 0 h 6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4"/>
                    <a:gd name="T32" fmla="*/ 19 w 19"/>
                    <a:gd name="T33" fmla="*/ 64 h 6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4">
                      <a:moveTo>
                        <a:pt x="2" y="0"/>
                      </a:moveTo>
                      <a:lnTo>
                        <a:pt x="1" y="3"/>
                      </a:lnTo>
                      <a:lnTo>
                        <a:pt x="10" y="64"/>
                      </a:lnTo>
                      <a:lnTo>
                        <a:pt x="19" y="64"/>
                      </a:lnTo>
                      <a:lnTo>
                        <a:pt x="10" y="3"/>
                      </a:lnTo>
                      <a:lnTo>
                        <a:pt x="9" y="7"/>
                      </a:lnTo>
                      <a:lnTo>
                        <a:pt x="2" y="0"/>
                      </a:lnTo>
                      <a:lnTo>
                        <a:pt x="0" y="2"/>
                      </a:lnTo>
                      <a:lnTo>
                        <a:pt x="1" y="3"/>
                      </a:lnTo>
                      <a:lnTo>
                        <a:pt x="2" y="0"/>
                      </a:lnTo>
                      <a:close/>
                    </a:path>
                  </a:pathLst>
                </a:custGeom>
                <a:solidFill>
                  <a:srgbClr val="000000"/>
                </a:solidFill>
                <a:ln w="9525">
                  <a:solidFill>
                    <a:srgbClr val="000066"/>
                  </a:solidFill>
                  <a:round/>
                  <a:headEnd/>
                  <a:tailEnd/>
                </a:ln>
              </p:spPr>
              <p:txBody>
                <a:bodyPr/>
                <a:lstStyle/>
                <a:p>
                  <a:endParaRPr lang="en-US" dirty="0"/>
                </a:p>
              </p:txBody>
            </p:sp>
            <p:sp>
              <p:nvSpPr>
                <p:cNvPr id="18691" name="Freeform 232"/>
                <p:cNvSpPr>
                  <a:spLocks/>
                </p:cNvSpPr>
                <p:nvPr/>
              </p:nvSpPr>
              <p:spPr bwMode="auto">
                <a:xfrm>
                  <a:off x="3846" y="1300"/>
                  <a:ext cx="40" cy="50"/>
                </a:xfrm>
                <a:custGeom>
                  <a:avLst/>
                  <a:gdLst>
                    <a:gd name="T0" fmla="*/ 34 w 40"/>
                    <a:gd name="T1" fmla="*/ 0 h 50"/>
                    <a:gd name="T2" fmla="*/ 33 w 40"/>
                    <a:gd name="T3" fmla="*/ 1 h 50"/>
                    <a:gd name="T4" fmla="*/ 0 w 40"/>
                    <a:gd name="T5" fmla="*/ 43 h 50"/>
                    <a:gd name="T6" fmla="*/ 7 w 40"/>
                    <a:gd name="T7" fmla="*/ 50 h 50"/>
                    <a:gd name="T8" fmla="*/ 40 w 40"/>
                    <a:gd name="T9" fmla="*/ 8 h 50"/>
                    <a:gd name="T10" fmla="*/ 39 w 40"/>
                    <a:gd name="T11" fmla="*/ 9 h 50"/>
                    <a:gd name="T12" fmla="*/ 34 w 40"/>
                    <a:gd name="T13" fmla="*/ 0 h 50"/>
                    <a:gd name="T14" fmla="*/ 33 w 40"/>
                    <a:gd name="T15" fmla="*/ 1 h 50"/>
                    <a:gd name="T16" fmla="*/ 33 w 40"/>
                    <a:gd name="T17" fmla="*/ 1 h 50"/>
                    <a:gd name="T18" fmla="*/ 34 w 40"/>
                    <a:gd name="T19" fmla="*/ 0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0"/>
                    <a:gd name="T32" fmla="*/ 40 w 40"/>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0">
                      <a:moveTo>
                        <a:pt x="34" y="0"/>
                      </a:moveTo>
                      <a:lnTo>
                        <a:pt x="33" y="1"/>
                      </a:lnTo>
                      <a:lnTo>
                        <a:pt x="0" y="43"/>
                      </a:lnTo>
                      <a:lnTo>
                        <a:pt x="7" y="50"/>
                      </a:lnTo>
                      <a:lnTo>
                        <a:pt x="40" y="8"/>
                      </a:lnTo>
                      <a:lnTo>
                        <a:pt x="39" y="9"/>
                      </a:lnTo>
                      <a:lnTo>
                        <a:pt x="34" y="0"/>
                      </a:lnTo>
                      <a:lnTo>
                        <a:pt x="33" y="1"/>
                      </a:lnTo>
                      <a:lnTo>
                        <a:pt x="34" y="0"/>
                      </a:lnTo>
                      <a:close/>
                    </a:path>
                  </a:pathLst>
                </a:custGeom>
                <a:solidFill>
                  <a:srgbClr val="000000"/>
                </a:solidFill>
                <a:ln w="9525">
                  <a:solidFill>
                    <a:srgbClr val="000066"/>
                  </a:solidFill>
                  <a:round/>
                  <a:headEnd/>
                  <a:tailEnd/>
                </a:ln>
              </p:spPr>
              <p:txBody>
                <a:bodyPr/>
                <a:lstStyle/>
                <a:p>
                  <a:endParaRPr lang="en-US" dirty="0"/>
                </a:p>
              </p:txBody>
            </p:sp>
            <p:sp>
              <p:nvSpPr>
                <p:cNvPr id="18692" name="Freeform 233"/>
                <p:cNvSpPr>
                  <a:spLocks/>
                </p:cNvSpPr>
                <p:nvPr/>
              </p:nvSpPr>
              <p:spPr bwMode="auto">
                <a:xfrm>
                  <a:off x="3880" y="1252"/>
                  <a:ext cx="74" cy="57"/>
                </a:xfrm>
                <a:custGeom>
                  <a:avLst/>
                  <a:gdLst>
                    <a:gd name="T0" fmla="*/ 65 w 74"/>
                    <a:gd name="T1" fmla="*/ 3 h 57"/>
                    <a:gd name="T2" fmla="*/ 67 w 74"/>
                    <a:gd name="T3" fmla="*/ 0 h 57"/>
                    <a:gd name="T4" fmla="*/ 0 w 74"/>
                    <a:gd name="T5" fmla="*/ 48 h 57"/>
                    <a:gd name="T6" fmla="*/ 5 w 74"/>
                    <a:gd name="T7" fmla="*/ 57 h 57"/>
                    <a:gd name="T8" fmla="*/ 72 w 74"/>
                    <a:gd name="T9" fmla="*/ 9 h 57"/>
                    <a:gd name="T10" fmla="*/ 74 w 74"/>
                    <a:gd name="T11" fmla="*/ 6 h 57"/>
                    <a:gd name="T12" fmla="*/ 72 w 74"/>
                    <a:gd name="T13" fmla="*/ 9 h 57"/>
                    <a:gd name="T14" fmla="*/ 74 w 74"/>
                    <a:gd name="T15" fmla="*/ 7 h 57"/>
                    <a:gd name="T16" fmla="*/ 74 w 74"/>
                    <a:gd name="T17" fmla="*/ 6 h 57"/>
                    <a:gd name="T18" fmla="*/ 65 w 74"/>
                    <a:gd name="T19" fmla="*/ 3 h 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4"/>
                    <a:gd name="T31" fmla="*/ 0 h 57"/>
                    <a:gd name="T32" fmla="*/ 74 w 74"/>
                    <a:gd name="T33" fmla="*/ 57 h 5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4" h="57">
                      <a:moveTo>
                        <a:pt x="65" y="3"/>
                      </a:moveTo>
                      <a:lnTo>
                        <a:pt x="67" y="0"/>
                      </a:lnTo>
                      <a:lnTo>
                        <a:pt x="0" y="48"/>
                      </a:lnTo>
                      <a:lnTo>
                        <a:pt x="5" y="57"/>
                      </a:lnTo>
                      <a:lnTo>
                        <a:pt x="72" y="9"/>
                      </a:lnTo>
                      <a:lnTo>
                        <a:pt x="74" y="6"/>
                      </a:lnTo>
                      <a:lnTo>
                        <a:pt x="72" y="9"/>
                      </a:lnTo>
                      <a:lnTo>
                        <a:pt x="74" y="7"/>
                      </a:lnTo>
                      <a:lnTo>
                        <a:pt x="74" y="6"/>
                      </a:lnTo>
                      <a:lnTo>
                        <a:pt x="65" y="3"/>
                      </a:lnTo>
                      <a:close/>
                    </a:path>
                  </a:pathLst>
                </a:custGeom>
                <a:solidFill>
                  <a:srgbClr val="000000"/>
                </a:solidFill>
                <a:ln w="9525">
                  <a:solidFill>
                    <a:srgbClr val="000066"/>
                  </a:solidFill>
                  <a:round/>
                  <a:headEnd/>
                  <a:tailEnd/>
                </a:ln>
              </p:spPr>
              <p:txBody>
                <a:bodyPr/>
                <a:lstStyle/>
                <a:p>
                  <a:endParaRPr lang="en-US" dirty="0"/>
                </a:p>
              </p:txBody>
            </p:sp>
            <p:sp>
              <p:nvSpPr>
                <p:cNvPr id="18693" name="Freeform 234"/>
                <p:cNvSpPr>
                  <a:spLocks/>
                </p:cNvSpPr>
                <p:nvPr/>
              </p:nvSpPr>
              <p:spPr bwMode="auto">
                <a:xfrm>
                  <a:off x="3945" y="1154"/>
                  <a:ext cx="30" cy="104"/>
                </a:xfrm>
                <a:custGeom>
                  <a:avLst/>
                  <a:gdLst>
                    <a:gd name="T0" fmla="*/ 24 w 30"/>
                    <a:gd name="T1" fmla="*/ 0 h 104"/>
                    <a:gd name="T2" fmla="*/ 21 w 30"/>
                    <a:gd name="T3" fmla="*/ 3 h 104"/>
                    <a:gd name="T4" fmla="*/ 0 w 30"/>
                    <a:gd name="T5" fmla="*/ 101 h 104"/>
                    <a:gd name="T6" fmla="*/ 9 w 30"/>
                    <a:gd name="T7" fmla="*/ 104 h 104"/>
                    <a:gd name="T8" fmla="*/ 30 w 30"/>
                    <a:gd name="T9" fmla="*/ 6 h 104"/>
                    <a:gd name="T10" fmla="*/ 26 w 30"/>
                    <a:gd name="T11" fmla="*/ 9 h 104"/>
                    <a:gd name="T12" fmla="*/ 24 w 30"/>
                    <a:gd name="T13" fmla="*/ 0 h 104"/>
                    <a:gd name="T14" fmla="*/ 21 w 30"/>
                    <a:gd name="T15" fmla="*/ 1 h 104"/>
                    <a:gd name="T16" fmla="*/ 21 w 30"/>
                    <a:gd name="T17" fmla="*/ 3 h 104"/>
                    <a:gd name="T18" fmla="*/ 24 w 30"/>
                    <a:gd name="T19" fmla="*/ 0 h 1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04"/>
                    <a:gd name="T32" fmla="*/ 30 w 30"/>
                    <a:gd name="T33" fmla="*/ 104 h 10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04">
                      <a:moveTo>
                        <a:pt x="24" y="0"/>
                      </a:moveTo>
                      <a:lnTo>
                        <a:pt x="21" y="3"/>
                      </a:lnTo>
                      <a:lnTo>
                        <a:pt x="0" y="101"/>
                      </a:lnTo>
                      <a:lnTo>
                        <a:pt x="9" y="104"/>
                      </a:lnTo>
                      <a:lnTo>
                        <a:pt x="30" y="6"/>
                      </a:lnTo>
                      <a:lnTo>
                        <a:pt x="26" y="9"/>
                      </a:lnTo>
                      <a:lnTo>
                        <a:pt x="24" y="0"/>
                      </a:lnTo>
                      <a:lnTo>
                        <a:pt x="21" y="1"/>
                      </a:lnTo>
                      <a:lnTo>
                        <a:pt x="21" y="3"/>
                      </a:lnTo>
                      <a:lnTo>
                        <a:pt x="24" y="0"/>
                      </a:lnTo>
                      <a:close/>
                    </a:path>
                  </a:pathLst>
                </a:custGeom>
                <a:solidFill>
                  <a:srgbClr val="000000"/>
                </a:solidFill>
                <a:ln w="9525">
                  <a:solidFill>
                    <a:srgbClr val="000066"/>
                  </a:solidFill>
                  <a:round/>
                  <a:headEnd/>
                  <a:tailEnd/>
                </a:ln>
              </p:spPr>
              <p:txBody>
                <a:bodyPr/>
                <a:lstStyle/>
                <a:p>
                  <a:endParaRPr lang="en-US" dirty="0"/>
                </a:p>
              </p:txBody>
            </p:sp>
            <p:sp>
              <p:nvSpPr>
                <p:cNvPr id="18694" name="Freeform 235"/>
                <p:cNvSpPr>
                  <a:spLocks/>
                </p:cNvSpPr>
                <p:nvPr/>
              </p:nvSpPr>
              <p:spPr bwMode="auto">
                <a:xfrm>
                  <a:off x="3969" y="1137"/>
                  <a:ext cx="40" cy="26"/>
                </a:xfrm>
                <a:custGeom>
                  <a:avLst/>
                  <a:gdLst>
                    <a:gd name="T0" fmla="*/ 40 w 40"/>
                    <a:gd name="T1" fmla="*/ 8 h 26"/>
                    <a:gd name="T2" fmla="*/ 33 w 40"/>
                    <a:gd name="T3" fmla="*/ 3 h 26"/>
                    <a:gd name="T4" fmla="*/ 0 w 40"/>
                    <a:gd name="T5" fmla="*/ 17 h 26"/>
                    <a:gd name="T6" fmla="*/ 2 w 40"/>
                    <a:gd name="T7" fmla="*/ 26 h 26"/>
                    <a:gd name="T8" fmla="*/ 36 w 40"/>
                    <a:gd name="T9" fmla="*/ 12 h 26"/>
                    <a:gd name="T10" fmla="*/ 29 w 40"/>
                    <a:gd name="T11" fmla="*/ 8 h 26"/>
                    <a:gd name="T12" fmla="*/ 40 w 40"/>
                    <a:gd name="T13" fmla="*/ 8 h 26"/>
                    <a:gd name="T14" fmla="*/ 39 w 40"/>
                    <a:gd name="T15" fmla="*/ 0 h 26"/>
                    <a:gd name="T16" fmla="*/ 33 w 40"/>
                    <a:gd name="T17" fmla="*/ 3 h 26"/>
                    <a:gd name="T18" fmla="*/ 40 w 40"/>
                    <a:gd name="T19" fmla="*/ 8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26"/>
                    <a:gd name="T32" fmla="*/ 40 w 40"/>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26">
                      <a:moveTo>
                        <a:pt x="40" y="8"/>
                      </a:moveTo>
                      <a:lnTo>
                        <a:pt x="33" y="3"/>
                      </a:lnTo>
                      <a:lnTo>
                        <a:pt x="0" y="17"/>
                      </a:lnTo>
                      <a:lnTo>
                        <a:pt x="2" y="26"/>
                      </a:lnTo>
                      <a:lnTo>
                        <a:pt x="36" y="12"/>
                      </a:lnTo>
                      <a:lnTo>
                        <a:pt x="29" y="8"/>
                      </a:lnTo>
                      <a:lnTo>
                        <a:pt x="40" y="8"/>
                      </a:lnTo>
                      <a:lnTo>
                        <a:pt x="39" y="0"/>
                      </a:lnTo>
                      <a:lnTo>
                        <a:pt x="33" y="3"/>
                      </a:lnTo>
                      <a:lnTo>
                        <a:pt x="40" y="8"/>
                      </a:lnTo>
                      <a:close/>
                    </a:path>
                  </a:pathLst>
                </a:custGeom>
                <a:solidFill>
                  <a:srgbClr val="000000"/>
                </a:solidFill>
                <a:ln w="9525">
                  <a:solidFill>
                    <a:srgbClr val="000066"/>
                  </a:solidFill>
                  <a:round/>
                  <a:headEnd/>
                  <a:tailEnd/>
                </a:ln>
              </p:spPr>
              <p:txBody>
                <a:bodyPr/>
                <a:lstStyle/>
                <a:p>
                  <a:endParaRPr lang="en-US" dirty="0"/>
                </a:p>
              </p:txBody>
            </p:sp>
            <p:sp>
              <p:nvSpPr>
                <p:cNvPr id="18695" name="Rectangle 236"/>
                <p:cNvSpPr>
                  <a:spLocks noChangeArrowheads="1"/>
                </p:cNvSpPr>
                <p:nvPr/>
              </p:nvSpPr>
              <p:spPr bwMode="auto">
                <a:xfrm>
                  <a:off x="4027" y="1344"/>
                  <a:ext cx="7" cy="7"/>
                </a:xfrm>
                <a:prstGeom prst="rect">
                  <a:avLst/>
                </a:prstGeom>
                <a:solidFill>
                  <a:srgbClr val="000000"/>
                </a:solidFill>
                <a:ln w="9525">
                  <a:solidFill>
                    <a:srgbClr val="000066"/>
                  </a:solidFill>
                  <a:miter lim="800000"/>
                  <a:headEnd/>
                  <a:tailEnd/>
                </a:ln>
              </p:spPr>
              <p:txBody>
                <a:bodyPr/>
                <a:lstStyle/>
                <a:p>
                  <a:endParaRPr lang="en-US" dirty="0"/>
                </a:p>
              </p:txBody>
            </p:sp>
            <p:sp>
              <p:nvSpPr>
                <p:cNvPr id="18696" name="Freeform 237"/>
                <p:cNvSpPr>
                  <a:spLocks/>
                </p:cNvSpPr>
                <p:nvPr/>
              </p:nvSpPr>
              <p:spPr bwMode="auto">
                <a:xfrm>
                  <a:off x="3460" y="437"/>
                  <a:ext cx="431" cy="470"/>
                </a:xfrm>
                <a:custGeom>
                  <a:avLst/>
                  <a:gdLst>
                    <a:gd name="T0" fmla="*/ 364 w 431"/>
                    <a:gd name="T1" fmla="*/ 470 h 470"/>
                    <a:gd name="T2" fmla="*/ 431 w 431"/>
                    <a:gd name="T3" fmla="*/ 281 h 470"/>
                    <a:gd name="T4" fmla="*/ 390 w 431"/>
                    <a:gd name="T5" fmla="*/ 170 h 470"/>
                    <a:gd name="T6" fmla="*/ 308 w 431"/>
                    <a:gd name="T7" fmla="*/ 131 h 470"/>
                    <a:gd name="T8" fmla="*/ 291 w 431"/>
                    <a:gd name="T9" fmla="*/ 207 h 470"/>
                    <a:gd name="T10" fmla="*/ 237 w 431"/>
                    <a:gd name="T11" fmla="*/ 193 h 470"/>
                    <a:gd name="T12" fmla="*/ 274 w 431"/>
                    <a:gd name="T13" fmla="*/ 50 h 470"/>
                    <a:gd name="T14" fmla="*/ 203 w 431"/>
                    <a:gd name="T15" fmla="*/ 0 h 470"/>
                    <a:gd name="T16" fmla="*/ 90 w 431"/>
                    <a:gd name="T17" fmla="*/ 79 h 470"/>
                    <a:gd name="T18" fmla="*/ 36 w 431"/>
                    <a:gd name="T19" fmla="*/ 212 h 470"/>
                    <a:gd name="T20" fmla="*/ 66 w 431"/>
                    <a:gd name="T21" fmla="*/ 321 h 470"/>
                    <a:gd name="T22" fmla="*/ 0 w 431"/>
                    <a:gd name="T23" fmla="*/ 442 h 470"/>
                    <a:gd name="T24" fmla="*/ 39 w 431"/>
                    <a:gd name="T25" fmla="*/ 470 h 470"/>
                    <a:gd name="T26" fmla="*/ 364 w 431"/>
                    <a:gd name="T27" fmla="*/ 470 h 4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31"/>
                    <a:gd name="T43" fmla="*/ 0 h 470"/>
                    <a:gd name="T44" fmla="*/ 431 w 431"/>
                    <a:gd name="T45" fmla="*/ 470 h 4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31" h="470">
                      <a:moveTo>
                        <a:pt x="364" y="470"/>
                      </a:moveTo>
                      <a:lnTo>
                        <a:pt x="431" y="281"/>
                      </a:lnTo>
                      <a:lnTo>
                        <a:pt x="390" y="170"/>
                      </a:lnTo>
                      <a:lnTo>
                        <a:pt x="308" y="131"/>
                      </a:lnTo>
                      <a:lnTo>
                        <a:pt x="291" y="207"/>
                      </a:lnTo>
                      <a:lnTo>
                        <a:pt x="237" y="193"/>
                      </a:lnTo>
                      <a:lnTo>
                        <a:pt x="274" y="50"/>
                      </a:lnTo>
                      <a:lnTo>
                        <a:pt x="203" y="0"/>
                      </a:lnTo>
                      <a:lnTo>
                        <a:pt x="90" y="79"/>
                      </a:lnTo>
                      <a:lnTo>
                        <a:pt x="36" y="212"/>
                      </a:lnTo>
                      <a:lnTo>
                        <a:pt x="66" y="321"/>
                      </a:lnTo>
                      <a:lnTo>
                        <a:pt x="0" y="442"/>
                      </a:lnTo>
                      <a:lnTo>
                        <a:pt x="39" y="470"/>
                      </a:lnTo>
                      <a:lnTo>
                        <a:pt x="364" y="470"/>
                      </a:lnTo>
                      <a:close/>
                    </a:path>
                  </a:pathLst>
                </a:custGeom>
                <a:solidFill>
                  <a:srgbClr val="000000"/>
                </a:solidFill>
                <a:ln w="9525">
                  <a:solidFill>
                    <a:srgbClr val="000066"/>
                  </a:solidFill>
                  <a:round/>
                  <a:headEnd/>
                  <a:tailEnd/>
                </a:ln>
              </p:spPr>
              <p:txBody>
                <a:bodyPr/>
                <a:lstStyle/>
                <a:p>
                  <a:endParaRPr lang="en-US" dirty="0"/>
                </a:p>
              </p:txBody>
            </p:sp>
            <p:sp>
              <p:nvSpPr>
                <p:cNvPr id="18697" name="Freeform 238"/>
                <p:cNvSpPr>
                  <a:spLocks/>
                </p:cNvSpPr>
                <p:nvPr/>
              </p:nvSpPr>
              <p:spPr bwMode="auto">
                <a:xfrm>
                  <a:off x="3497" y="384"/>
                  <a:ext cx="444" cy="483"/>
                </a:xfrm>
                <a:custGeom>
                  <a:avLst/>
                  <a:gdLst>
                    <a:gd name="T0" fmla="*/ 443 w 444"/>
                    <a:gd name="T1" fmla="*/ 286 h 483"/>
                    <a:gd name="T2" fmla="*/ 403 w 444"/>
                    <a:gd name="T3" fmla="*/ 175 h 483"/>
                    <a:gd name="T4" fmla="*/ 402 w 444"/>
                    <a:gd name="T5" fmla="*/ 173 h 483"/>
                    <a:gd name="T6" fmla="*/ 400 w 444"/>
                    <a:gd name="T7" fmla="*/ 172 h 483"/>
                    <a:gd name="T8" fmla="*/ 318 w 444"/>
                    <a:gd name="T9" fmla="*/ 133 h 483"/>
                    <a:gd name="T10" fmla="*/ 311 w 444"/>
                    <a:gd name="T11" fmla="*/ 129 h 483"/>
                    <a:gd name="T12" fmla="*/ 310 w 444"/>
                    <a:gd name="T13" fmla="*/ 136 h 483"/>
                    <a:gd name="T14" fmla="*/ 294 w 444"/>
                    <a:gd name="T15" fmla="*/ 207 h 483"/>
                    <a:gd name="T16" fmla="*/ 250 w 444"/>
                    <a:gd name="T17" fmla="*/ 196 h 483"/>
                    <a:gd name="T18" fmla="*/ 287 w 444"/>
                    <a:gd name="T19" fmla="*/ 58 h 483"/>
                    <a:gd name="T20" fmla="*/ 287 w 444"/>
                    <a:gd name="T21" fmla="*/ 53 h 483"/>
                    <a:gd name="T22" fmla="*/ 284 w 444"/>
                    <a:gd name="T23" fmla="*/ 51 h 483"/>
                    <a:gd name="T24" fmla="*/ 213 w 444"/>
                    <a:gd name="T25" fmla="*/ 3 h 483"/>
                    <a:gd name="T26" fmla="*/ 210 w 444"/>
                    <a:gd name="T27" fmla="*/ 0 h 483"/>
                    <a:gd name="T28" fmla="*/ 207 w 444"/>
                    <a:gd name="T29" fmla="*/ 3 h 483"/>
                    <a:gd name="T30" fmla="*/ 94 w 444"/>
                    <a:gd name="T31" fmla="*/ 81 h 483"/>
                    <a:gd name="T32" fmla="*/ 92 w 444"/>
                    <a:gd name="T33" fmla="*/ 82 h 483"/>
                    <a:gd name="T34" fmla="*/ 92 w 444"/>
                    <a:gd name="T35" fmla="*/ 83 h 483"/>
                    <a:gd name="T36" fmla="*/ 37 w 444"/>
                    <a:gd name="T37" fmla="*/ 217 h 483"/>
                    <a:gd name="T38" fmla="*/ 37 w 444"/>
                    <a:gd name="T39" fmla="*/ 219 h 483"/>
                    <a:gd name="T40" fmla="*/ 37 w 444"/>
                    <a:gd name="T41" fmla="*/ 220 h 483"/>
                    <a:gd name="T42" fmla="*/ 67 w 444"/>
                    <a:gd name="T43" fmla="*/ 326 h 483"/>
                    <a:gd name="T44" fmla="*/ 2 w 444"/>
                    <a:gd name="T45" fmla="*/ 445 h 483"/>
                    <a:gd name="T46" fmla="*/ 0 w 444"/>
                    <a:gd name="T47" fmla="*/ 450 h 483"/>
                    <a:gd name="T48" fmla="*/ 3 w 444"/>
                    <a:gd name="T49" fmla="*/ 453 h 483"/>
                    <a:gd name="T50" fmla="*/ 43 w 444"/>
                    <a:gd name="T51" fmla="*/ 482 h 483"/>
                    <a:gd name="T52" fmla="*/ 44 w 444"/>
                    <a:gd name="T53" fmla="*/ 483 h 483"/>
                    <a:gd name="T54" fmla="*/ 46 w 444"/>
                    <a:gd name="T55" fmla="*/ 483 h 483"/>
                    <a:gd name="T56" fmla="*/ 371 w 444"/>
                    <a:gd name="T57" fmla="*/ 483 h 483"/>
                    <a:gd name="T58" fmla="*/ 374 w 444"/>
                    <a:gd name="T59" fmla="*/ 483 h 483"/>
                    <a:gd name="T60" fmla="*/ 377 w 444"/>
                    <a:gd name="T61" fmla="*/ 478 h 483"/>
                    <a:gd name="T62" fmla="*/ 443 w 444"/>
                    <a:gd name="T63" fmla="*/ 290 h 483"/>
                    <a:gd name="T64" fmla="*/ 444 w 444"/>
                    <a:gd name="T65" fmla="*/ 288 h 483"/>
                    <a:gd name="T66" fmla="*/ 443 w 444"/>
                    <a:gd name="T67" fmla="*/ 286 h 48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4"/>
                    <a:gd name="T103" fmla="*/ 0 h 483"/>
                    <a:gd name="T104" fmla="*/ 444 w 444"/>
                    <a:gd name="T105" fmla="*/ 483 h 48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4" h="483">
                      <a:moveTo>
                        <a:pt x="443" y="286"/>
                      </a:moveTo>
                      <a:lnTo>
                        <a:pt x="403" y="175"/>
                      </a:lnTo>
                      <a:lnTo>
                        <a:pt x="402" y="173"/>
                      </a:lnTo>
                      <a:lnTo>
                        <a:pt x="400" y="172"/>
                      </a:lnTo>
                      <a:lnTo>
                        <a:pt x="318" y="133"/>
                      </a:lnTo>
                      <a:lnTo>
                        <a:pt x="311" y="129"/>
                      </a:lnTo>
                      <a:lnTo>
                        <a:pt x="310" y="136"/>
                      </a:lnTo>
                      <a:lnTo>
                        <a:pt x="294" y="207"/>
                      </a:lnTo>
                      <a:lnTo>
                        <a:pt x="250" y="196"/>
                      </a:lnTo>
                      <a:lnTo>
                        <a:pt x="287" y="58"/>
                      </a:lnTo>
                      <a:lnTo>
                        <a:pt x="287" y="53"/>
                      </a:lnTo>
                      <a:lnTo>
                        <a:pt x="284" y="51"/>
                      </a:lnTo>
                      <a:lnTo>
                        <a:pt x="213" y="3"/>
                      </a:lnTo>
                      <a:lnTo>
                        <a:pt x="210" y="0"/>
                      </a:lnTo>
                      <a:lnTo>
                        <a:pt x="207" y="3"/>
                      </a:lnTo>
                      <a:lnTo>
                        <a:pt x="94" y="81"/>
                      </a:lnTo>
                      <a:lnTo>
                        <a:pt x="92" y="82"/>
                      </a:lnTo>
                      <a:lnTo>
                        <a:pt x="92" y="83"/>
                      </a:lnTo>
                      <a:lnTo>
                        <a:pt x="37" y="217"/>
                      </a:lnTo>
                      <a:lnTo>
                        <a:pt x="37" y="219"/>
                      </a:lnTo>
                      <a:lnTo>
                        <a:pt x="37" y="220"/>
                      </a:lnTo>
                      <a:lnTo>
                        <a:pt x="67" y="326"/>
                      </a:lnTo>
                      <a:lnTo>
                        <a:pt x="2" y="445"/>
                      </a:lnTo>
                      <a:lnTo>
                        <a:pt x="0" y="450"/>
                      </a:lnTo>
                      <a:lnTo>
                        <a:pt x="3" y="453"/>
                      </a:lnTo>
                      <a:lnTo>
                        <a:pt x="43" y="482"/>
                      </a:lnTo>
                      <a:lnTo>
                        <a:pt x="44" y="483"/>
                      </a:lnTo>
                      <a:lnTo>
                        <a:pt x="46" y="483"/>
                      </a:lnTo>
                      <a:lnTo>
                        <a:pt x="371" y="483"/>
                      </a:lnTo>
                      <a:lnTo>
                        <a:pt x="374" y="483"/>
                      </a:lnTo>
                      <a:lnTo>
                        <a:pt x="377" y="478"/>
                      </a:lnTo>
                      <a:lnTo>
                        <a:pt x="443" y="290"/>
                      </a:lnTo>
                      <a:lnTo>
                        <a:pt x="444" y="288"/>
                      </a:lnTo>
                      <a:lnTo>
                        <a:pt x="443" y="286"/>
                      </a:lnTo>
                      <a:close/>
                    </a:path>
                  </a:pathLst>
                </a:custGeom>
                <a:solidFill>
                  <a:srgbClr val="000000"/>
                </a:solidFill>
                <a:ln w="9525">
                  <a:solidFill>
                    <a:srgbClr val="000066"/>
                  </a:solidFill>
                  <a:round/>
                  <a:headEnd/>
                  <a:tailEnd/>
                </a:ln>
              </p:spPr>
              <p:txBody>
                <a:bodyPr/>
                <a:lstStyle/>
                <a:p>
                  <a:endParaRPr lang="en-US" dirty="0"/>
                </a:p>
              </p:txBody>
            </p:sp>
            <p:sp>
              <p:nvSpPr>
                <p:cNvPr id="18698" name="Freeform 239"/>
                <p:cNvSpPr>
                  <a:spLocks/>
                </p:cNvSpPr>
                <p:nvPr/>
              </p:nvSpPr>
              <p:spPr bwMode="auto">
                <a:xfrm>
                  <a:off x="3511" y="398"/>
                  <a:ext cx="418" cy="458"/>
                </a:xfrm>
                <a:custGeom>
                  <a:avLst/>
                  <a:gdLst>
                    <a:gd name="T0" fmla="*/ 353 w 418"/>
                    <a:gd name="T1" fmla="*/ 458 h 458"/>
                    <a:gd name="T2" fmla="*/ 33 w 418"/>
                    <a:gd name="T3" fmla="*/ 458 h 458"/>
                    <a:gd name="T4" fmla="*/ 0 w 418"/>
                    <a:gd name="T5" fmla="*/ 432 h 458"/>
                    <a:gd name="T6" fmla="*/ 64 w 418"/>
                    <a:gd name="T7" fmla="*/ 316 h 458"/>
                    <a:gd name="T8" fmla="*/ 65 w 418"/>
                    <a:gd name="T9" fmla="*/ 314 h 458"/>
                    <a:gd name="T10" fmla="*/ 64 w 418"/>
                    <a:gd name="T11" fmla="*/ 311 h 458"/>
                    <a:gd name="T12" fmla="*/ 34 w 418"/>
                    <a:gd name="T13" fmla="*/ 205 h 458"/>
                    <a:gd name="T14" fmla="*/ 87 w 418"/>
                    <a:gd name="T15" fmla="*/ 75 h 458"/>
                    <a:gd name="T16" fmla="*/ 197 w 418"/>
                    <a:gd name="T17" fmla="*/ 0 h 458"/>
                    <a:gd name="T18" fmla="*/ 260 w 418"/>
                    <a:gd name="T19" fmla="*/ 44 h 458"/>
                    <a:gd name="T20" fmla="*/ 224 w 418"/>
                    <a:gd name="T21" fmla="*/ 185 h 458"/>
                    <a:gd name="T22" fmla="*/ 222 w 418"/>
                    <a:gd name="T23" fmla="*/ 190 h 458"/>
                    <a:gd name="T24" fmla="*/ 228 w 418"/>
                    <a:gd name="T25" fmla="*/ 191 h 458"/>
                    <a:gd name="T26" fmla="*/ 283 w 418"/>
                    <a:gd name="T27" fmla="*/ 204 h 458"/>
                    <a:gd name="T28" fmla="*/ 288 w 418"/>
                    <a:gd name="T29" fmla="*/ 205 h 458"/>
                    <a:gd name="T30" fmla="*/ 290 w 418"/>
                    <a:gd name="T31" fmla="*/ 201 h 458"/>
                    <a:gd name="T32" fmla="*/ 305 w 418"/>
                    <a:gd name="T33" fmla="*/ 132 h 458"/>
                    <a:gd name="T34" fmla="*/ 379 w 418"/>
                    <a:gd name="T35" fmla="*/ 167 h 458"/>
                    <a:gd name="T36" fmla="*/ 418 w 418"/>
                    <a:gd name="T37" fmla="*/ 274 h 458"/>
                    <a:gd name="T38" fmla="*/ 353 w 418"/>
                    <a:gd name="T39" fmla="*/ 458 h 4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18"/>
                    <a:gd name="T61" fmla="*/ 0 h 458"/>
                    <a:gd name="T62" fmla="*/ 418 w 418"/>
                    <a:gd name="T63" fmla="*/ 458 h 4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18" h="458">
                      <a:moveTo>
                        <a:pt x="353" y="458"/>
                      </a:moveTo>
                      <a:lnTo>
                        <a:pt x="33" y="458"/>
                      </a:lnTo>
                      <a:lnTo>
                        <a:pt x="0" y="432"/>
                      </a:lnTo>
                      <a:lnTo>
                        <a:pt x="64" y="316"/>
                      </a:lnTo>
                      <a:lnTo>
                        <a:pt x="65" y="314"/>
                      </a:lnTo>
                      <a:lnTo>
                        <a:pt x="64" y="311"/>
                      </a:lnTo>
                      <a:lnTo>
                        <a:pt x="34" y="205"/>
                      </a:lnTo>
                      <a:lnTo>
                        <a:pt x="87" y="75"/>
                      </a:lnTo>
                      <a:lnTo>
                        <a:pt x="197" y="0"/>
                      </a:lnTo>
                      <a:lnTo>
                        <a:pt x="260" y="44"/>
                      </a:lnTo>
                      <a:lnTo>
                        <a:pt x="224" y="185"/>
                      </a:lnTo>
                      <a:lnTo>
                        <a:pt x="222" y="190"/>
                      </a:lnTo>
                      <a:lnTo>
                        <a:pt x="228" y="191"/>
                      </a:lnTo>
                      <a:lnTo>
                        <a:pt x="283" y="204"/>
                      </a:lnTo>
                      <a:lnTo>
                        <a:pt x="288" y="205"/>
                      </a:lnTo>
                      <a:lnTo>
                        <a:pt x="290" y="201"/>
                      </a:lnTo>
                      <a:lnTo>
                        <a:pt x="305" y="132"/>
                      </a:lnTo>
                      <a:lnTo>
                        <a:pt x="379" y="167"/>
                      </a:lnTo>
                      <a:lnTo>
                        <a:pt x="418" y="274"/>
                      </a:lnTo>
                      <a:lnTo>
                        <a:pt x="353" y="458"/>
                      </a:lnTo>
                      <a:close/>
                    </a:path>
                  </a:pathLst>
                </a:custGeom>
                <a:solidFill>
                  <a:srgbClr val="FFFFFF"/>
                </a:solidFill>
                <a:ln w="9525">
                  <a:solidFill>
                    <a:srgbClr val="000066"/>
                  </a:solidFill>
                  <a:round/>
                  <a:headEnd/>
                  <a:tailEnd/>
                </a:ln>
              </p:spPr>
              <p:txBody>
                <a:bodyPr/>
                <a:lstStyle/>
                <a:p>
                  <a:endParaRPr lang="en-US" dirty="0"/>
                </a:p>
              </p:txBody>
            </p:sp>
            <p:sp>
              <p:nvSpPr>
                <p:cNvPr id="18699" name="Freeform 240"/>
                <p:cNvSpPr>
                  <a:spLocks/>
                </p:cNvSpPr>
                <p:nvPr/>
              </p:nvSpPr>
              <p:spPr bwMode="auto">
                <a:xfrm>
                  <a:off x="3610" y="677"/>
                  <a:ext cx="46" cy="49"/>
                </a:xfrm>
                <a:custGeom>
                  <a:avLst/>
                  <a:gdLst>
                    <a:gd name="T0" fmla="*/ 21 w 46"/>
                    <a:gd name="T1" fmla="*/ 49 h 49"/>
                    <a:gd name="T2" fmla="*/ 7 w 46"/>
                    <a:gd name="T3" fmla="*/ 9 h 49"/>
                    <a:gd name="T4" fmla="*/ 7 w 46"/>
                    <a:gd name="T5" fmla="*/ 49 h 49"/>
                    <a:gd name="T6" fmla="*/ 0 w 46"/>
                    <a:gd name="T7" fmla="*/ 49 h 49"/>
                    <a:gd name="T8" fmla="*/ 0 w 46"/>
                    <a:gd name="T9" fmla="*/ 0 h 49"/>
                    <a:gd name="T10" fmla="*/ 9 w 46"/>
                    <a:gd name="T11" fmla="*/ 0 h 49"/>
                    <a:gd name="T12" fmla="*/ 23 w 46"/>
                    <a:gd name="T13" fmla="*/ 41 h 49"/>
                    <a:gd name="T14" fmla="*/ 38 w 46"/>
                    <a:gd name="T15" fmla="*/ 0 h 49"/>
                    <a:gd name="T16" fmla="*/ 46 w 46"/>
                    <a:gd name="T17" fmla="*/ 0 h 49"/>
                    <a:gd name="T18" fmla="*/ 46 w 46"/>
                    <a:gd name="T19" fmla="*/ 49 h 49"/>
                    <a:gd name="T20" fmla="*/ 40 w 46"/>
                    <a:gd name="T21" fmla="*/ 49 h 49"/>
                    <a:gd name="T22" fmla="*/ 40 w 46"/>
                    <a:gd name="T23" fmla="*/ 9 h 49"/>
                    <a:gd name="T24" fmla="*/ 26 w 46"/>
                    <a:gd name="T25" fmla="*/ 49 h 49"/>
                    <a:gd name="T26" fmla="*/ 21 w 46"/>
                    <a:gd name="T27" fmla="*/ 49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49"/>
                    <a:gd name="T44" fmla="*/ 46 w 46"/>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49">
                      <a:moveTo>
                        <a:pt x="21" y="49"/>
                      </a:moveTo>
                      <a:lnTo>
                        <a:pt x="7" y="9"/>
                      </a:lnTo>
                      <a:lnTo>
                        <a:pt x="7" y="49"/>
                      </a:lnTo>
                      <a:lnTo>
                        <a:pt x="0" y="49"/>
                      </a:lnTo>
                      <a:lnTo>
                        <a:pt x="0" y="0"/>
                      </a:lnTo>
                      <a:lnTo>
                        <a:pt x="9" y="0"/>
                      </a:lnTo>
                      <a:lnTo>
                        <a:pt x="23" y="41"/>
                      </a:lnTo>
                      <a:lnTo>
                        <a:pt x="38" y="0"/>
                      </a:lnTo>
                      <a:lnTo>
                        <a:pt x="46" y="0"/>
                      </a:lnTo>
                      <a:lnTo>
                        <a:pt x="46" y="49"/>
                      </a:lnTo>
                      <a:lnTo>
                        <a:pt x="40" y="49"/>
                      </a:lnTo>
                      <a:lnTo>
                        <a:pt x="40" y="9"/>
                      </a:lnTo>
                      <a:lnTo>
                        <a:pt x="26" y="49"/>
                      </a:lnTo>
                      <a:lnTo>
                        <a:pt x="21" y="49"/>
                      </a:lnTo>
                      <a:close/>
                    </a:path>
                  </a:pathLst>
                </a:custGeom>
                <a:solidFill>
                  <a:srgbClr val="000000"/>
                </a:solidFill>
                <a:ln w="9525">
                  <a:solidFill>
                    <a:srgbClr val="000066"/>
                  </a:solidFill>
                  <a:round/>
                  <a:headEnd/>
                  <a:tailEnd/>
                </a:ln>
              </p:spPr>
              <p:txBody>
                <a:bodyPr/>
                <a:lstStyle/>
                <a:p>
                  <a:endParaRPr lang="en-US" dirty="0"/>
                </a:p>
              </p:txBody>
            </p:sp>
            <p:sp>
              <p:nvSpPr>
                <p:cNvPr id="18700" name="Freeform 241"/>
                <p:cNvSpPr>
                  <a:spLocks noEditPoints="1"/>
                </p:cNvSpPr>
                <p:nvPr/>
              </p:nvSpPr>
              <p:spPr bwMode="auto">
                <a:xfrm>
                  <a:off x="3664" y="677"/>
                  <a:ext cx="6" cy="49"/>
                </a:xfrm>
                <a:custGeom>
                  <a:avLst/>
                  <a:gdLst>
                    <a:gd name="T0" fmla="*/ 6 w 6"/>
                    <a:gd name="T1" fmla="*/ 49 h 49"/>
                    <a:gd name="T2" fmla="*/ 0 w 6"/>
                    <a:gd name="T3" fmla="*/ 49 h 49"/>
                    <a:gd name="T4" fmla="*/ 0 w 6"/>
                    <a:gd name="T5" fmla="*/ 14 h 49"/>
                    <a:gd name="T6" fmla="*/ 6 w 6"/>
                    <a:gd name="T7" fmla="*/ 14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9"/>
                    <a:gd name="T32" fmla="*/ 6 w 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9">
                      <a:moveTo>
                        <a:pt x="6" y="49"/>
                      </a:moveTo>
                      <a:lnTo>
                        <a:pt x="0" y="49"/>
                      </a:lnTo>
                      <a:lnTo>
                        <a:pt x="0" y="14"/>
                      </a:lnTo>
                      <a:lnTo>
                        <a:pt x="6" y="14"/>
                      </a:lnTo>
                      <a:lnTo>
                        <a:pt x="6" y="49"/>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18701" name="Freeform 242"/>
                <p:cNvSpPr>
                  <a:spLocks/>
                </p:cNvSpPr>
                <p:nvPr/>
              </p:nvSpPr>
              <p:spPr bwMode="auto">
                <a:xfrm>
                  <a:off x="3675" y="690"/>
                  <a:ext cx="30" cy="38"/>
                </a:xfrm>
                <a:custGeom>
                  <a:avLst/>
                  <a:gdLst>
                    <a:gd name="T0" fmla="*/ 30 w 30"/>
                    <a:gd name="T1" fmla="*/ 26 h 38"/>
                    <a:gd name="T2" fmla="*/ 29 w 30"/>
                    <a:gd name="T3" fmla="*/ 30 h 38"/>
                    <a:gd name="T4" fmla="*/ 26 w 30"/>
                    <a:gd name="T5" fmla="*/ 34 h 38"/>
                    <a:gd name="T6" fmla="*/ 19 w 30"/>
                    <a:gd name="T7" fmla="*/ 38 h 38"/>
                    <a:gd name="T8" fmla="*/ 11 w 30"/>
                    <a:gd name="T9" fmla="*/ 38 h 38"/>
                    <a:gd name="T10" fmla="*/ 5 w 30"/>
                    <a:gd name="T11" fmla="*/ 33 h 38"/>
                    <a:gd name="T12" fmla="*/ 2 w 30"/>
                    <a:gd name="T13" fmla="*/ 27 h 38"/>
                    <a:gd name="T14" fmla="*/ 0 w 30"/>
                    <a:gd name="T15" fmla="*/ 22 h 38"/>
                    <a:gd name="T16" fmla="*/ 0 w 30"/>
                    <a:gd name="T17" fmla="*/ 15 h 38"/>
                    <a:gd name="T18" fmla="*/ 3 w 30"/>
                    <a:gd name="T19" fmla="*/ 8 h 38"/>
                    <a:gd name="T20" fmla="*/ 7 w 30"/>
                    <a:gd name="T21" fmla="*/ 2 h 38"/>
                    <a:gd name="T22" fmla="*/ 13 w 30"/>
                    <a:gd name="T23" fmla="*/ 0 h 38"/>
                    <a:gd name="T24" fmla="*/ 19 w 30"/>
                    <a:gd name="T25" fmla="*/ 0 h 38"/>
                    <a:gd name="T26" fmla="*/ 23 w 30"/>
                    <a:gd name="T27" fmla="*/ 2 h 38"/>
                    <a:gd name="T28" fmla="*/ 28 w 30"/>
                    <a:gd name="T29" fmla="*/ 4 h 38"/>
                    <a:gd name="T30" fmla="*/ 30 w 30"/>
                    <a:gd name="T31" fmla="*/ 10 h 38"/>
                    <a:gd name="T32" fmla="*/ 25 w 30"/>
                    <a:gd name="T33" fmla="*/ 12 h 38"/>
                    <a:gd name="T34" fmla="*/ 23 w 30"/>
                    <a:gd name="T35" fmla="*/ 9 h 38"/>
                    <a:gd name="T36" fmla="*/ 21 w 30"/>
                    <a:gd name="T37" fmla="*/ 7 h 38"/>
                    <a:gd name="T38" fmla="*/ 19 w 30"/>
                    <a:gd name="T39" fmla="*/ 5 h 38"/>
                    <a:gd name="T40" fmla="*/ 17 w 30"/>
                    <a:gd name="T41" fmla="*/ 5 h 38"/>
                    <a:gd name="T42" fmla="*/ 13 w 30"/>
                    <a:gd name="T43" fmla="*/ 5 h 38"/>
                    <a:gd name="T44" fmla="*/ 10 w 30"/>
                    <a:gd name="T45" fmla="*/ 9 h 38"/>
                    <a:gd name="T46" fmla="*/ 7 w 30"/>
                    <a:gd name="T47" fmla="*/ 12 h 38"/>
                    <a:gd name="T48" fmla="*/ 6 w 30"/>
                    <a:gd name="T49" fmla="*/ 17 h 38"/>
                    <a:gd name="T50" fmla="*/ 7 w 30"/>
                    <a:gd name="T51" fmla="*/ 23 h 38"/>
                    <a:gd name="T52" fmla="*/ 8 w 30"/>
                    <a:gd name="T53" fmla="*/ 27 h 38"/>
                    <a:gd name="T54" fmla="*/ 12 w 30"/>
                    <a:gd name="T55" fmla="*/ 31 h 38"/>
                    <a:gd name="T56" fmla="*/ 17 w 30"/>
                    <a:gd name="T57" fmla="*/ 32 h 38"/>
                    <a:gd name="T58" fmla="*/ 21 w 30"/>
                    <a:gd name="T59" fmla="*/ 31 h 38"/>
                    <a:gd name="T60" fmla="*/ 23 w 30"/>
                    <a:gd name="T61" fmla="*/ 28 h 38"/>
                    <a:gd name="T62" fmla="*/ 25 w 30"/>
                    <a:gd name="T63" fmla="*/ 26 h 38"/>
                    <a:gd name="T64" fmla="*/ 25 w 30"/>
                    <a:gd name="T65" fmla="*/ 24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38"/>
                    <a:gd name="T101" fmla="*/ 30 w 30"/>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38">
                      <a:moveTo>
                        <a:pt x="30" y="24"/>
                      </a:moveTo>
                      <a:lnTo>
                        <a:pt x="30" y="26"/>
                      </a:lnTo>
                      <a:lnTo>
                        <a:pt x="29" y="28"/>
                      </a:lnTo>
                      <a:lnTo>
                        <a:pt x="29" y="30"/>
                      </a:lnTo>
                      <a:lnTo>
                        <a:pt x="28" y="31"/>
                      </a:lnTo>
                      <a:lnTo>
                        <a:pt x="26" y="34"/>
                      </a:lnTo>
                      <a:lnTo>
                        <a:pt x="22" y="35"/>
                      </a:lnTo>
                      <a:lnTo>
                        <a:pt x="19" y="38"/>
                      </a:lnTo>
                      <a:lnTo>
                        <a:pt x="15" y="38"/>
                      </a:lnTo>
                      <a:lnTo>
                        <a:pt x="11" y="38"/>
                      </a:lnTo>
                      <a:lnTo>
                        <a:pt x="7" y="35"/>
                      </a:lnTo>
                      <a:lnTo>
                        <a:pt x="5" y="33"/>
                      </a:lnTo>
                      <a:lnTo>
                        <a:pt x="3" y="30"/>
                      </a:lnTo>
                      <a:lnTo>
                        <a:pt x="2" y="27"/>
                      </a:lnTo>
                      <a:lnTo>
                        <a:pt x="2" y="25"/>
                      </a:lnTo>
                      <a:lnTo>
                        <a:pt x="0" y="22"/>
                      </a:lnTo>
                      <a:lnTo>
                        <a:pt x="0" y="18"/>
                      </a:lnTo>
                      <a:lnTo>
                        <a:pt x="0" y="15"/>
                      </a:lnTo>
                      <a:lnTo>
                        <a:pt x="2" y="11"/>
                      </a:lnTo>
                      <a:lnTo>
                        <a:pt x="3" y="8"/>
                      </a:lnTo>
                      <a:lnTo>
                        <a:pt x="5" y="4"/>
                      </a:lnTo>
                      <a:lnTo>
                        <a:pt x="7" y="2"/>
                      </a:lnTo>
                      <a:lnTo>
                        <a:pt x="11" y="1"/>
                      </a:lnTo>
                      <a:lnTo>
                        <a:pt x="13" y="0"/>
                      </a:lnTo>
                      <a:lnTo>
                        <a:pt x="17" y="0"/>
                      </a:lnTo>
                      <a:lnTo>
                        <a:pt x="19" y="0"/>
                      </a:lnTo>
                      <a:lnTo>
                        <a:pt x="21" y="1"/>
                      </a:lnTo>
                      <a:lnTo>
                        <a:pt x="23" y="2"/>
                      </a:lnTo>
                      <a:lnTo>
                        <a:pt x="26" y="3"/>
                      </a:lnTo>
                      <a:lnTo>
                        <a:pt x="28" y="4"/>
                      </a:lnTo>
                      <a:lnTo>
                        <a:pt x="29" y="7"/>
                      </a:lnTo>
                      <a:lnTo>
                        <a:pt x="30" y="10"/>
                      </a:lnTo>
                      <a:lnTo>
                        <a:pt x="30" y="12"/>
                      </a:lnTo>
                      <a:lnTo>
                        <a:pt x="25" y="12"/>
                      </a:lnTo>
                      <a:lnTo>
                        <a:pt x="25" y="10"/>
                      </a:lnTo>
                      <a:lnTo>
                        <a:pt x="23" y="9"/>
                      </a:lnTo>
                      <a:lnTo>
                        <a:pt x="22" y="8"/>
                      </a:lnTo>
                      <a:lnTo>
                        <a:pt x="21" y="7"/>
                      </a:lnTo>
                      <a:lnTo>
                        <a:pt x="20" y="5"/>
                      </a:lnTo>
                      <a:lnTo>
                        <a:pt x="19" y="5"/>
                      </a:lnTo>
                      <a:lnTo>
                        <a:pt x="18" y="5"/>
                      </a:lnTo>
                      <a:lnTo>
                        <a:pt x="17" y="5"/>
                      </a:lnTo>
                      <a:lnTo>
                        <a:pt x="15" y="5"/>
                      </a:lnTo>
                      <a:lnTo>
                        <a:pt x="13" y="5"/>
                      </a:lnTo>
                      <a:lnTo>
                        <a:pt x="12" y="7"/>
                      </a:lnTo>
                      <a:lnTo>
                        <a:pt x="10" y="9"/>
                      </a:lnTo>
                      <a:lnTo>
                        <a:pt x="8" y="10"/>
                      </a:lnTo>
                      <a:lnTo>
                        <a:pt x="7" y="12"/>
                      </a:lnTo>
                      <a:lnTo>
                        <a:pt x="7" y="15"/>
                      </a:lnTo>
                      <a:lnTo>
                        <a:pt x="6" y="17"/>
                      </a:lnTo>
                      <a:lnTo>
                        <a:pt x="6" y="19"/>
                      </a:lnTo>
                      <a:lnTo>
                        <a:pt x="7" y="23"/>
                      </a:lnTo>
                      <a:lnTo>
                        <a:pt x="7" y="25"/>
                      </a:lnTo>
                      <a:lnTo>
                        <a:pt x="8" y="27"/>
                      </a:lnTo>
                      <a:lnTo>
                        <a:pt x="10" y="30"/>
                      </a:lnTo>
                      <a:lnTo>
                        <a:pt x="12" y="31"/>
                      </a:lnTo>
                      <a:lnTo>
                        <a:pt x="14" y="32"/>
                      </a:lnTo>
                      <a:lnTo>
                        <a:pt x="17" y="32"/>
                      </a:lnTo>
                      <a:lnTo>
                        <a:pt x="19" y="32"/>
                      </a:lnTo>
                      <a:lnTo>
                        <a:pt x="21" y="31"/>
                      </a:lnTo>
                      <a:lnTo>
                        <a:pt x="22" y="30"/>
                      </a:lnTo>
                      <a:lnTo>
                        <a:pt x="23" y="28"/>
                      </a:lnTo>
                      <a:lnTo>
                        <a:pt x="25" y="27"/>
                      </a:lnTo>
                      <a:lnTo>
                        <a:pt x="25" y="26"/>
                      </a:lnTo>
                      <a:lnTo>
                        <a:pt x="25" y="25"/>
                      </a:lnTo>
                      <a:lnTo>
                        <a:pt x="25" y="24"/>
                      </a:lnTo>
                      <a:lnTo>
                        <a:pt x="30" y="24"/>
                      </a:lnTo>
                      <a:close/>
                    </a:path>
                  </a:pathLst>
                </a:custGeom>
                <a:solidFill>
                  <a:srgbClr val="000000"/>
                </a:solidFill>
                <a:ln w="9525">
                  <a:solidFill>
                    <a:srgbClr val="000066"/>
                  </a:solidFill>
                  <a:round/>
                  <a:headEnd/>
                  <a:tailEnd/>
                </a:ln>
              </p:spPr>
              <p:txBody>
                <a:bodyPr/>
                <a:lstStyle/>
                <a:p>
                  <a:endParaRPr lang="en-US" dirty="0"/>
                </a:p>
              </p:txBody>
            </p:sp>
            <p:sp>
              <p:nvSpPr>
                <p:cNvPr id="18702" name="Freeform 243"/>
                <p:cNvSpPr>
                  <a:spLocks/>
                </p:cNvSpPr>
                <p:nvPr/>
              </p:nvSpPr>
              <p:spPr bwMode="auto">
                <a:xfrm>
                  <a:off x="3710" y="677"/>
                  <a:ext cx="28" cy="49"/>
                </a:xfrm>
                <a:custGeom>
                  <a:avLst/>
                  <a:gdLst>
                    <a:gd name="T0" fmla="*/ 0 w 28"/>
                    <a:gd name="T1" fmla="*/ 0 h 49"/>
                    <a:gd name="T2" fmla="*/ 5 w 28"/>
                    <a:gd name="T3" fmla="*/ 0 h 49"/>
                    <a:gd name="T4" fmla="*/ 5 w 28"/>
                    <a:gd name="T5" fmla="*/ 18 h 49"/>
                    <a:gd name="T6" fmla="*/ 6 w 28"/>
                    <a:gd name="T7" fmla="*/ 17 h 49"/>
                    <a:gd name="T8" fmla="*/ 7 w 28"/>
                    <a:gd name="T9" fmla="*/ 16 h 49"/>
                    <a:gd name="T10" fmla="*/ 9 w 28"/>
                    <a:gd name="T11" fmla="*/ 15 h 49"/>
                    <a:gd name="T12" fmla="*/ 11 w 28"/>
                    <a:gd name="T13" fmla="*/ 14 h 49"/>
                    <a:gd name="T14" fmla="*/ 13 w 28"/>
                    <a:gd name="T15" fmla="*/ 13 h 49"/>
                    <a:gd name="T16" fmla="*/ 14 w 28"/>
                    <a:gd name="T17" fmla="*/ 13 h 49"/>
                    <a:gd name="T18" fmla="*/ 15 w 28"/>
                    <a:gd name="T19" fmla="*/ 13 h 49"/>
                    <a:gd name="T20" fmla="*/ 16 w 28"/>
                    <a:gd name="T21" fmla="*/ 13 h 49"/>
                    <a:gd name="T22" fmla="*/ 17 w 28"/>
                    <a:gd name="T23" fmla="*/ 13 h 49"/>
                    <a:gd name="T24" fmla="*/ 18 w 28"/>
                    <a:gd name="T25" fmla="*/ 13 h 49"/>
                    <a:gd name="T26" fmla="*/ 21 w 28"/>
                    <a:gd name="T27" fmla="*/ 13 h 49"/>
                    <a:gd name="T28" fmla="*/ 22 w 28"/>
                    <a:gd name="T29" fmla="*/ 14 h 49"/>
                    <a:gd name="T30" fmla="*/ 24 w 28"/>
                    <a:gd name="T31" fmla="*/ 16 h 49"/>
                    <a:gd name="T32" fmla="*/ 26 w 28"/>
                    <a:gd name="T33" fmla="*/ 18 h 49"/>
                    <a:gd name="T34" fmla="*/ 28 w 28"/>
                    <a:gd name="T35" fmla="*/ 21 h 49"/>
                    <a:gd name="T36" fmla="*/ 28 w 28"/>
                    <a:gd name="T37" fmla="*/ 22 h 49"/>
                    <a:gd name="T38" fmla="*/ 28 w 28"/>
                    <a:gd name="T39" fmla="*/ 49 h 49"/>
                    <a:gd name="T40" fmla="*/ 22 w 28"/>
                    <a:gd name="T41" fmla="*/ 49 h 49"/>
                    <a:gd name="T42" fmla="*/ 22 w 28"/>
                    <a:gd name="T43" fmla="*/ 25 h 49"/>
                    <a:gd name="T44" fmla="*/ 22 w 28"/>
                    <a:gd name="T45" fmla="*/ 23 h 49"/>
                    <a:gd name="T46" fmla="*/ 21 w 28"/>
                    <a:gd name="T47" fmla="*/ 21 h 49"/>
                    <a:gd name="T48" fmla="*/ 20 w 28"/>
                    <a:gd name="T49" fmla="*/ 20 h 49"/>
                    <a:gd name="T50" fmla="*/ 18 w 28"/>
                    <a:gd name="T51" fmla="*/ 18 h 49"/>
                    <a:gd name="T52" fmla="*/ 17 w 28"/>
                    <a:gd name="T53" fmla="*/ 18 h 49"/>
                    <a:gd name="T54" fmla="*/ 16 w 28"/>
                    <a:gd name="T55" fmla="*/ 18 h 49"/>
                    <a:gd name="T56" fmla="*/ 14 w 28"/>
                    <a:gd name="T57" fmla="*/ 18 h 49"/>
                    <a:gd name="T58" fmla="*/ 13 w 28"/>
                    <a:gd name="T59" fmla="*/ 18 h 49"/>
                    <a:gd name="T60" fmla="*/ 11 w 28"/>
                    <a:gd name="T61" fmla="*/ 18 h 49"/>
                    <a:gd name="T62" fmla="*/ 10 w 28"/>
                    <a:gd name="T63" fmla="*/ 20 h 49"/>
                    <a:gd name="T64" fmla="*/ 8 w 28"/>
                    <a:gd name="T65" fmla="*/ 20 h 49"/>
                    <a:gd name="T66" fmla="*/ 7 w 28"/>
                    <a:gd name="T67" fmla="*/ 21 h 49"/>
                    <a:gd name="T68" fmla="*/ 6 w 28"/>
                    <a:gd name="T69" fmla="*/ 22 h 49"/>
                    <a:gd name="T70" fmla="*/ 6 w 28"/>
                    <a:gd name="T71" fmla="*/ 23 h 49"/>
                    <a:gd name="T72" fmla="*/ 5 w 28"/>
                    <a:gd name="T73" fmla="*/ 24 h 49"/>
                    <a:gd name="T74" fmla="*/ 5 w 28"/>
                    <a:gd name="T75" fmla="*/ 26 h 49"/>
                    <a:gd name="T76" fmla="*/ 5 w 28"/>
                    <a:gd name="T77" fmla="*/ 49 h 49"/>
                    <a:gd name="T78" fmla="*/ 0 w 28"/>
                    <a:gd name="T79" fmla="*/ 49 h 49"/>
                    <a:gd name="T80" fmla="*/ 0 w 28"/>
                    <a:gd name="T81" fmla="*/ 0 h 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
                    <a:gd name="T124" fmla="*/ 0 h 49"/>
                    <a:gd name="T125" fmla="*/ 28 w 28"/>
                    <a:gd name="T126" fmla="*/ 49 h 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 h="49">
                      <a:moveTo>
                        <a:pt x="0" y="0"/>
                      </a:moveTo>
                      <a:lnTo>
                        <a:pt x="5" y="0"/>
                      </a:lnTo>
                      <a:lnTo>
                        <a:pt x="5" y="18"/>
                      </a:lnTo>
                      <a:lnTo>
                        <a:pt x="6" y="17"/>
                      </a:lnTo>
                      <a:lnTo>
                        <a:pt x="7" y="16"/>
                      </a:lnTo>
                      <a:lnTo>
                        <a:pt x="9" y="15"/>
                      </a:lnTo>
                      <a:lnTo>
                        <a:pt x="11" y="14"/>
                      </a:lnTo>
                      <a:lnTo>
                        <a:pt x="13" y="13"/>
                      </a:lnTo>
                      <a:lnTo>
                        <a:pt x="14" y="13"/>
                      </a:lnTo>
                      <a:lnTo>
                        <a:pt x="15" y="13"/>
                      </a:lnTo>
                      <a:lnTo>
                        <a:pt x="16" y="13"/>
                      </a:lnTo>
                      <a:lnTo>
                        <a:pt x="17" y="13"/>
                      </a:lnTo>
                      <a:lnTo>
                        <a:pt x="18" y="13"/>
                      </a:lnTo>
                      <a:lnTo>
                        <a:pt x="21" y="13"/>
                      </a:lnTo>
                      <a:lnTo>
                        <a:pt x="22" y="14"/>
                      </a:lnTo>
                      <a:lnTo>
                        <a:pt x="24" y="16"/>
                      </a:lnTo>
                      <a:lnTo>
                        <a:pt x="26" y="18"/>
                      </a:lnTo>
                      <a:lnTo>
                        <a:pt x="28" y="21"/>
                      </a:lnTo>
                      <a:lnTo>
                        <a:pt x="28" y="22"/>
                      </a:lnTo>
                      <a:lnTo>
                        <a:pt x="28" y="49"/>
                      </a:lnTo>
                      <a:lnTo>
                        <a:pt x="22" y="49"/>
                      </a:lnTo>
                      <a:lnTo>
                        <a:pt x="22" y="25"/>
                      </a:lnTo>
                      <a:lnTo>
                        <a:pt x="22" y="23"/>
                      </a:lnTo>
                      <a:lnTo>
                        <a:pt x="21" y="21"/>
                      </a:lnTo>
                      <a:lnTo>
                        <a:pt x="20" y="20"/>
                      </a:lnTo>
                      <a:lnTo>
                        <a:pt x="18" y="18"/>
                      </a:lnTo>
                      <a:lnTo>
                        <a:pt x="17" y="18"/>
                      </a:lnTo>
                      <a:lnTo>
                        <a:pt x="16" y="18"/>
                      </a:lnTo>
                      <a:lnTo>
                        <a:pt x="14" y="18"/>
                      </a:lnTo>
                      <a:lnTo>
                        <a:pt x="13" y="18"/>
                      </a:lnTo>
                      <a:lnTo>
                        <a:pt x="11" y="18"/>
                      </a:lnTo>
                      <a:lnTo>
                        <a:pt x="10" y="20"/>
                      </a:lnTo>
                      <a:lnTo>
                        <a:pt x="8" y="20"/>
                      </a:lnTo>
                      <a:lnTo>
                        <a:pt x="7" y="21"/>
                      </a:lnTo>
                      <a:lnTo>
                        <a:pt x="6" y="22"/>
                      </a:lnTo>
                      <a:lnTo>
                        <a:pt x="6" y="23"/>
                      </a:lnTo>
                      <a:lnTo>
                        <a:pt x="5" y="24"/>
                      </a:lnTo>
                      <a:lnTo>
                        <a:pt x="5" y="26"/>
                      </a:lnTo>
                      <a:lnTo>
                        <a:pt x="5" y="49"/>
                      </a:lnTo>
                      <a:lnTo>
                        <a:pt x="0" y="49"/>
                      </a:lnTo>
                      <a:lnTo>
                        <a:pt x="0" y="0"/>
                      </a:lnTo>
                      <a:close/>
                    </a:path>
                  </a:pathLst>
                </a:custGeom>
                <a:solidFill>
                  <a:srgbClr val="000000"/>
                </a:solidFill>
                <a:ln w="9525">
                  <a:solidFill>
                    <a:srgbClr val="000066"/>
                  </a:solidFill>
                  <a:round/>
                  <a:headEnd/>
                  <a:tailEnd/>
                </a:ln>
              </p:spPr>
              <p:txBody>
                <a:bodyPr/>
                <a:lstStyle/>
                <a:p>
                  <a:endParaRPr lang="en-US" dirty="0"/>
                </a:p>
              </p:txBody>
            </p:sp>
            <p:sp>
              <p:nvSpPr>
                <p:cNvPr id="18703" name="Freeform 244"/>
                <p:cNvSpPr>
                  <a:spLocks noEditPoints="1"/>
                </p:cNvSpPr>
                <p:nvPr/>
              </p:nvSpPr>
              <p:spPr bwMode="auto">
                <a:xfrm>
                  <a:off x="3745" y="677"/>
                  <a:ext cx="5" cy="49"/>
                </a:xfrm>
                <a:custGeom>
                  <a:avLst/>
                  <a:gdLst>
                    <a:gd name="T0" fmla="*/ 5 w 5"/>
                    <a:gd name="T1" fmla="*/ 49 h 49"/>
                    <a:gd name="T2" fmla="*/ 0 w 5"/>
                    <a:gd name="T3" fmla="*/ 49 h 49"/>
                    <a:gd name="T4" fmla="*/ 0 w 5"/>
                    <a:gd name="T5" fmla="*/ 14 h 49"/>
                    <a:gd name="T6" fmla="*/ 5 w 5"/>
                    <a:gd name="T7" fmla="*/ 14 h 49"/>
                    <a:gd name="T8" fmla="*/ 5 w 5"/>
                    <a:gd name="T9" fmla="*/ 49 h 49"/>
                    <a:gd name="T10" fmla="*/ 5 w 5"/>
                    <a:gd name="T11" fmla="*/ 7 h 49"/>
                    <a:gd name="T12" fmla="*/ 0 w 5"/>
                    <a:gd name="T13" fmla="*/ 7 h 49"/>
                    <a:gd name="T14" fmla="*/ 0 w 5"/>
                    <a:gd name="T15" fmla="*/ 0 h 49"/>
                    <a:gd name="T16" fmla="*/ 5 w 5"/>
                    <a:gd name="T17" fmla="*/ 0 h 49"/>
                    <a:gd name="T18" fmla="*/ 5 w 5"/>
                    <a:gd name="T19" fmla="*/ 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9"/>
                    <a:gd name="T32" fmla="*/ 5 w 5"/>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9">
                      <a:moveTo>
                        <a:pt x="5" y="49"/>
                      </a:moveTo>
                      <a:lnTo>
                        <a:pt x="0" y="49"/>
                      </a:lnTo>
                      <a:lnTo>
                        <a:pt x="0" y="14"/>
                      </a:lnTo>
                      <a:lnTo>
                        <a:pt x="5" y="14"/>
                      </a:lnTo>
                      <a:lnTo>
                        <a:pt x="5" y="49"/>
                      </a:lnTo>
                      <a:close/>
                      <a:moveTo>
                        <a:pt x="5" y="7"/>
                      </a:moveTo>
                      <a:lnTo>
                        <a:pt x="0" y="7"/>
                      </a:lnTo>
                      <a:lnTo>
                        <a:pt x="0" y="0"/>
                      </a:lnTo>
                      <a:lnTo>
                        <a:pt x="5" y="0"/>
                      </a:lnTo>
                      <a:lnTo>
                        <a:pt x="5" y="7"/>
                      </a:lnTo>
                      <a:close/>
                    </a:path>
                  </a:pathLst>
                </a:custGeom>
                <a:solidFill>
                  <a:srgbClr val="000000"/>
                </a:solidFill>
                <a:ln w="9525">
                  <a:solidFill>
                    <a:srgbClr val="000066"/>
                  </a:solidFill>
                  <a:round/>
                  <a:headEnd/>
                  <a:tailEnd/>
                </a:ln>
              </p:spPr>
              <p:txBody>
                <a:bodyPr/>
                <a:lstStyle/>
                <a:p>
                  <a:endParaRPr lang="en-US" dirty="0"/>
                </a:p>
              </p:txBody>
            </p:sp>
            <p:sp>
              <p:nvSpPr>
                <p:cNvPr id="18704" name="Freeform 245"/>
                <p:cNvSpPr>
                  <a:spLocks noEditPoints="1"/>
                </p:cNvSpPr>
                <p:nvPr/>
              </p:nvSpPr>
              <p:spPr bwMode="auto">
                <a:xfrm>
                  <a:off x="3756" y="690"/>
                  <a:ext cx="31" cy="50"/>
                </a:xfrm>
                <a:custGeom>
                  <a:avLst/>
                  <a:gdLst>
                    <a:gd name="T0" fmla="*/ 31 w 31"/>
                    <a:gd name="T1" fmla="*/ 30 h 50"/>
                    <a:gd name="T2" fmla="*/ 30 w 31"/>
                    <a:gd name="T3" fmla="*/ 42 h 50"/>
                    <a:gd name="T4" fmla="*/ 23 w 31"/>
                    <a:gd name="T5" fmla="*/ 49 h 50"/>
                    <a:gd name="T6" fmla="*/ 21 w 31"/>
                    <a:gd name="T7" fmla="*/ 50 h 50"/>
                    <a:gd name="T8" fmla="*/ 16 w 31"/>
                    <a:gd name="T9" fmla="*/ 50 h 50"/>
                    <a:gd name="T10" fmla="*/ 13 w 31"/>
                    <a:gd name="T11" fmla="*/ 50 h 50"/>
                    <a:gd name="T12" fmla="*/ 9 w 31"/>
                    <a:gd name="T13" fmla="*/ 50 h 50"/>
                    <a:gd name="T14" fmla="*/ 2 w 31"/>
                    <a:gd name="T15" fmla="*/ 45 h 50"/>
                    <a:gd name="T16" fmla="*/ 1 w 31"/>
                    <a:gd name="T17" fmla="*/ 40 h 50"/>
                    <a:gd name="T18" fmla="*/ 7 w 31"/>
                    <a:gd name="T19" fmla="*/ 41 h 50"/>
                    <a:gd name="T20" fmla="*/ 8 w 31"/>
                    <a:gd name="T21" fmla="*/ 43 h 50"/>
                    <a:gd name="T22" fmla="*/ 12 w 31"/>
                    <a:gd name="T23" fmla="*/ 46 h 50"/>
                    <a:gd name="T24" fmla="*/ 14 w 31"/>
                    <a:gd name="T25" fmla="*/ 46 h 50"/>
                    <a:gd name="T26" fmla="*/ 16 w 31"/>
                    <a:gd name="T27" fmla="*/ 46 h 50"/>
                    <a:gd name="T28" fmla="*/ 20 w 31"/>
                    <a:gd name="T29" fmla="*/ 46 h 50"/>
                    <a:gd name="T30" fmla="*/ 23 w 31"/>
                    <a:gd name="T31" fmla="*/ 43 h 50"/>
                    <a:gd name="T32" fmla="*/ 24 w 31"/>
                    <a:gd name="T33" fmla="*/ 41 h 50"/>
                    <a:gd name="T34" fmla="*/ 25 w 31"/>
                    <a:gd name="T35" fmla="*/ 38 h 50"/>
                    <a:gd name="T36" fmla="*/ 25 w 31"/>
                    <a:gd name="T37" fmla="*/ 34 h 50"/>
                    <a:gd name="T38" fmla="*/ 23 w 31"/>
                    <a:gd name="T39" fmla="*/ 34 h 50"/>
                    <a:gd name="T40" fmla="*/ 17 w 31"/>
                    <a:gd name="T41" fmla="*/ 36 h 50"/>
                    <a:gd name="T42" fmla="*/ 13 w 31"/>
                    <a:gd name="T43" fmla="*/ 38 h 50"/>
                    <a:gd name="T44" fmla="*/ 9 w 31"/>
                    <a:gd name="T45" fmla="*/ 35 h 50"/>
                    <a:gd name="T46" fmla="*/ 3 w 31"/>
                    <a:gd name="T47" fmla="*/ 32 h 50"/>
                    <a:gd name="T48" fmla="*/ 0 w 31"/>
                    <a:gd name="T49" fmla="*/ 25 h 50"/>
                    <a:gd name="T50" fmla="*/ 0 w 31"/>
                    <a:gd name="T51" fmla="*/ 16 h 50"/>
                    <a:gd name="T52" fmla="*/ 2 w 31"/>
                    <a:gd name="T53" fmla="*/ 9 h 50"/>
                    <a:gd name="T54" fmla="*/ 5 w 31"/>
                    <a:gd name="T55" fmla="*/ 4 h 50"/>
                    <a:gd name="T56" fmla="*/ 10 w 31"/>
                    <a:gd name="T57" fmla="*/ 1 h 50"/>
                    <a:gd name="T58" fmla="*/ 18 w 31"/>
                    <a:gd name="T59" fmla="*/ 0 h 50"/>
                    <a:gd name="T60" fmla="*/ 23 w 31"/>
                    <a:gd name="T61" fmla="*/ 3 h 50"/>
                    <a:gd name="T62" fmla="*/ 25 w 31"/>
                    <a:gd name="T63" fmla="*/ 5 h 50"/>
                    <a:gd name="T64" fmla="*/ 31 w 31"/>
                    <a:gd name="T65" fmla="*/ 1 h 50"/>
                    <a:gd name="T66" fmla="*/ 22 w 31"/>
                    <a:gd name="T67" fmla="*/ 8 h 50"/>
                    <a:gd name="T68" fmla="*/ 18 w 31"/>
                    <a:gd name="T69" fmla="*/ 7 h 50"/>
                    <a:gd name="T70" fmla="*/ 14 w 31"/>
                    <a:gd name="T71" fmla="*/ 5 h 50"/>
                    <a:gd name="T72" fmla="*/ 9 w 31"/>
                    <a:gd name="T73" fmla="*/ 9 h 50"/>
                    <a:gd name="T74" fmla="*/ 7 w 31"/>
                    <a:gd name="T75" fmla="*/ 12 h 50"/>
                    <a:gd name="T76" fmla="*/ 6 w 31"/>
                    <a:gd name="T77" fmla="*/ 17 h 50"/>
                    <a:gd name="T78" fmla="*/ 6 w 31"/>
                    <a:gd name="T79" fmla="*/ 22 h 50"/>
                    <a:gd name="T80" fmla="*/ 7 w 31"/>
                    <a:gd name="T81" fmla="*/ 26 h 50"/>
                    <a:gd name="T82" fmla="*/ 10 w 31"/>
                    <a:gd name="T83" fmla="*/ 30 h 50"/>
                    <a:gd name="T84" fmla="*/ 14 w 31"/>
                    <a:gd name="T85" fmla="*/ 32 h 50"/>
                    <a:gd name="T86" fmla="*/ 17 w 31"/>
                    <a:gd name="T87" fmla="*/ 32 h 50"/>
                    <a:gd name="T88" fmla="*/ 21 w 31"/>
                    <a:gd name="T89" fmla="*/ 31 h 50"/>
                    <a:gd name="T90" fmla="*/ 24 w 31"/>
                    <a:gd name="T91" fmla="*/ 25 h 50"/>
                    <a:gd name="T92" fmla="*/ 24 w 31"/>
                    <a:gd name="T93" fmla="*/ 13 h 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
                    <a:gd name="T142" fmla="*/ 0 h 50"/>
                    <a:gd name="T143" fmla="*/ 31 w 31"/>
                    <a:gd name="T144" fmla="*/ 50 h 5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 h="50">
                      <a:moveTo>
                        <a:pt x="31" y="1"/>
                      </a:moveTo>
                      <a:lnTo>
                        <a:pt x="31" y="30"/>
                      </a:lnTo>
                      <a:lnTo>
                        <a:pt x="31" y="36"/>
                      </a:lnTo>
                      <a:lnTo>
                        <a:pt x="30" y="42"/>
                      </a:lnTo>
                      <a:lnTo>
                        <a:pt x="28" y="47"/>
                      </a:lnTo>
                      <a:lnTo>
                        <a:pt x="23" y="49"/>
                      </a:lnTo>
                      <a:lnTo>
                        <a:pt x="22" y="50"/>
                      </a:lnTo>
                      <a:lnTo>
                        <a:pt x="21" y="50"/>
                      </a:lnTo>
                      <a:lnTo>
                        <a:pt x="18" y="50"/>
                      </a:lnTo>
                      <a:lnTo>
                        <a:pt x="16" y="50"/>
                      </a:lnTo>
                      <a:lnTo>
                        <a:pt x="15" y="50"/>
                      </a:lnTo>
                      <a:lnTo>
                        <a:pt x="13" y="50"/>
                      </a:lnTo>
                      <a:lnTo>
                        <a:pt x="12" y="50"/>
                      </a:lnTo>
                      <a:lnTo>
                        <a:pt x="9" y="50"/>
                      </a:lnTo>
                      <a:lnTo>
                        <a:pt x="5" y="48"/>
                      </a:lnTo>
                      <a:lnTo>
                        <a:pt x="2" y="45"/>
                      </a:lnTo>
                      <a:lnTo>
                        <a:pt x="1" y="42"/>
                      </a:lnTo>
                      <a:lnTo>
                        <a:pt x="1" y="40"/>
                      </a:lnTo>
                      <a:lnTo>
                        <a:pt x="7" y="40"/>
                      </a:lnTo>
                      <a:lnTo>
                        <a:pt x="7" y="41"/>
                      </a:lnTo>
                      <a:lnTo>
                        <a:pt x="7" y="42"/>
                      </a:lnTo>
                      <a:lnTo>
                        <a:pt x="8" y="43"/>
                      </a:lnTo>
                      <a:lnTo>
                        <a:pt x="10" y="45"/>
                      </a:lnTo>
                      <a:lnTo>
                        <a:pt x="12" y="46"/>
                      </a:lnTo>
                      <a:lnTo>
                        <a:pt x="13" y="46"/>
                      </a:lnTo>
                      <a:lnTo>
                        <a:pt x="14" y="46"/>
                      </a:lnTo>
                      <a:lnTo>
                        <a:pt x="15" y="46"/>
                      </a:lnTo>
                      <a:lnTo>
                        <a:pt x="16" y="46"/>
                      </a:lnTo>
                      <a:lnTo>
                        <a:pt x="18" y="46"/>
                      </a:lnTo>
                      <a:lnTo>
                        <a:pt x="20" y="46"/>
                      </a:lnTo>
                      <a:lnTo>
                        <a:pt x="21" y="45"/>
                      </a:lnTo>
                      <a:lnTo>
                        <a:pt x="23" y="43"/>
                      </a:lnTo>
                      <a:lnTo>
                        <a:pt x="24" y="42"/>
                      </a:lnTo>
                      <a:lnTo>
                        <a:pt x="24" y="41"/>
                      </a:lnTo>
                      <a:lnTo>
                        <a:pt x="24" y="39"/>
                      </a:lnTo>
                      <a:lnTo>
                        <a:pt x="25" y="38"/>
                      </a:lnTo>
                      <a:lnTo>
                        <a:pt x="25" y="35"/>
                      </a:lnTo>
                      <a:lnTo>
                        <a:pt x="25" y="34"/>
                      </a:lnTo>
                      <a:lnTo>
                        <a:pt x="25" y="32"/>
                      </a:lnTo>
                      <a:lnTo>
                        <a:pt x="23" y="34"/>
                      </a:lnTo>
                      <a:lnTo>
                        <a:pt x="21" y="35"/>
                      </a:lnTo>
                      <a:lnTo>
                        <a:pt x="17" y="36"/>
                      </a:lnTo>
                      <a:lnTo>
                        <a:pt x="14" y="38"/>
                      </a:lnTo>
                      <a:lnTo>
                        <a:pt x="13" y="38"/>
                      </a:lnTo>
                      <a:lnTo>
                        <a:pt x="10" y="36"/>
                      </a:lnTo>
                      <a:lnTo>
                        <a:pt x="9" y="35"/>
                      </a:lnTo>
                      <a:lnTo>
                        <a:pt x="7" y="34"/>
                      </a:lnTo>
                      <a:lnTo>
                        <a:pt x="3" y="32"/>
                      </a:lnTo>
                      <a:lnTo>
                        <a:pt x="2" y="28"/>
                      </a:lnTo>
                      <a:lnTo>
                        <a:pt x="0" y="25"/>
                      </a:lnTo>
                      <a:lnTo>
                        <a:pt x="0" y="20"/>
                      </a:lnTo>
                      <a:lnTo>
                        <a:pt x="0" y="16"/>
                      </a:lnTo>
                      <a:lnTo>
                        <a:pt x="1" y="12"/>
                      </a:lnTo>
                      <a:lnTo>
                        <a:pt x="2" y="9"/>
                      </a:lnTo>
                      <a:lnTo>
                        <a:pt x="3" y="5"/>
                      </a:lnTo>
                      <a:lnTo>
                        <a:pt x="5" y="4"/>
                      </a:lnTo>
                      <a:lnTo>
                        <a:pt x="8" y="2"/>
                      </a:lnTo>
                      <a:lnTo>
                        <a:pt x="10" y="1"/>
                      </a:lnTo>
                      <a:lnTo>
                        <a:pt x="15" y="0"/>
                      </a:lnTo>
                      <a:lnTo>
                        <a:pt x="18" y="0"/>
                      </a:lnTo>
                      <a:lnTo>
                        <a:pt x="21" y="1"/>
                      </a:lnTo>
                      <a:lnTo>
                        <a:pt x="23" y="3"/>
                      </a:lnTo>
                      <a:lnTo>
                        <a:pt x="25" y="5"/>
                      </a:lnTo>
                      <a:lnTo>
                        <a:pt x="25" y="1"/>
                      </a:lnTo>
                      <a:lnTo>
                        <a:pt x="31" y="1"/>
                      </a:lnTo>
                      <a:close/>
                      <a:moveTo>
                        <a:pt x="22" y="9"/>
                      </a:moveTo>
                      <a:lnTo>
                        <a:pt x="22" y="8"/>
                      </a:lnTo>
                      <a:lnTo>
                        <a:pt x="20" y="7"/>
                      </a:lnTo>
                      <a:lnTo>
                        <a:pt x="18" y="7"/>
                      </a:lnTo>
                      <a:lnTo>
                        <a:pt x="16" y="5"/>
                      </a:lnTo>
                      <a:lnTo>
                        <a:pt x="14" y="5"/>
                      </a:lnTo>
                      <a:lnTo>
                        <a:pt x="12" y="7"/>
                      </a:lnTo>
                      <a:lnTo>
                        <a:pt x="9" y="9"/>
                      </a:lnTo>
                      <a:lnTo>
                        <a:pt x="8" y="11"/>
                      </a:lnTo>
                      <a:lnTo>
                        <a:pt x="7" y="12"/>
                      </a:lnTo>
                      <a:lnTo>
                        <a:pt x="7" y="15"/>
                      </a:lnTo>
                      <a:lnTo>
                        <a:pt x="6" y="17"/>
                      </a:lnTo>
                      <a:lnTo>
                        <a:pt x="6" y="19"/>
                      </a:lnTo>
                      <a:lnTo>
                        <a:pt x="6" y="22"/>
                      </a:lnTo>
                      <a:lnTo>
                        <a:pt x="7" y="24"/>
                      </a:lnTo>
                      <a:lnTo>
                        <a:pt x="7" y="26"/>
                      </a:lnTo>
                      <a:lnTo>
                        <a:pt x="8" y="28"/>
                      </a:lnTo>
                      <a:lnTo>
                        <a:pt x="10" y="30"/>
                      </a:lnTo>
                      <a:lnTo>
                        <a:pt x="12" y="31"/>
                      </a:lnTo>
                      <a:lnTo>
                        <a:pt x="14" y="32"/>
                      </a:lnTo>
                      <a:lnTo>
                        <a:pt x="15" y="32"/>
                      </a:lnTo>
                      <a:lnTo>
                        <a:pt x="17" y="32"/>
                      </a:lnTo>
                      <a:lnTo>
                        <a:pt x="18" y="32"/>
                      </a:lnTo>
                      <a:lnTo>
                        <a:pt x="21" y="31"/>
                      </a:lnTo>
                      <a:lnTo>
                        <a:pt x="22" y="30"/>
                      </a:lnTo>
                      <a:lnTo>
                        <a:pt x="24" y="25"/>
                      </a:lnTo>
                      <a:lnTo>
                        <a:pt x="25" y="19"/>
                      </a:lnTo>
                      <a:lnTo>
                        <a:pt x="24" y="13"/>
                      </a:lnTo>
                      <a:lnTo>
                        <a:pt x="22" y="9"/>
                      </a:lnTo>
                      <a:close/>
                    </a:path>
                  </a:pathLst>
                </a:custGeom>
                <a:solidFill>
                  <a:srgbClr val="000000"/>
                </a:solidFill>
                <a:ln w="9525">
                  <a:solidFill>
                    <a:srgbClr val="000066"/>
                  </a:solidFill>
                  <a:round/>
                  <a:headEnd/>
                  <a:tailEnd/>
                </a:ln>
              </p:spPr>
              <p:txBody>
                <a:bodyPr/>
                <a:lstStyle/>
                <a:p>
                  <a:endParaRPr lang="en-US" dirty="0"/>
                </a:p>
              </p:txBody>
            </p:sp>
            <p:sp>
              <p:nvSpPr>
                <p:cNvPr id="18705" name="Freeform 246"/>
                <p:cNvSpPr>
                  <a:spLocks noEditPoints="1"/>
                </p:cNvSpPr>
                <p:nvPr/>
              </p:nvSpPr>
              <p:spPr bwMode="auto">
                <a:xfrm>
                  <a:off x="3793" y="690"/>
                  <a:ext cx="33" cy="38"/>
                </a:xfrm>
                <a:custGeom>
                  <a:avLst/>
                  <a:gdLst>
                    <a:gd name="T0" fmla="*/ 29 w 33"/>
                    <a:gd name="T1" fmla="*/ 32 h 38"/>
                    <a:gd name="T2" fmla="*/ 31 w 33"/>
                    <a:gd name="T3" fmla="*/ 33 h 38"/>
                    <a:gd name="T4" fmla="*/ 32 w 33"/>
                    <a:gd name="T5" fmla="*/ 33 h 38"/>
                    <a:gd name="T6" fmla="*/ 32 w 33"/>
                    <a:gd name="T7" fmla="*/ 33 h 38"/>
                    <a:gd name="T8" fmla="*/ 33 w 33"/>
                    <a:gd name="T9" fmla="*/ 36 h 38"/>
                    <a:gd name="T10" fmla="*/ 31 w 33"/>
                    <a:gd name="T11" fmla="*/ 38 h 38"/>
                    <a:gd name="T12" fmla="*/ 29 w 33"/>
                    <a:gd name="T13" fmla="*/ 38 h 38"/>
                    <a:gd name="T14" fmla="*/ 25 w 33"/>
                    <a:gd name="T15" fmla="*/ 36 h 38"/>
                    <a:gd name="T16" fmla="*/ 23 w 33"/>
                    <a:gd name="T17" fmla="*/ 33 h 38"/>
                    <a:gd name="T18" fmla="*/ 18 w 33"/>
                    <a:gd name="T19" fmla="*/ 35 h 38"/>
                    <a:gd name="T20" fmla="*/ 13 w 33"/>
                    <a:gd name="T21" fmla="*/ 38 h 38"/>
                    <a:gd name="T22" fmla="*/ 3 w 33"/>
                    <a:gd name="T23" fmla="*/ 34 h 38"/>
                    <a:gd name="T24" fmla="*/ 0 w 33"/>
                    <a:gd name="T25" fmla="*/ 26 h 38"/>
                    <a:gd name="T26" fmla="*/ 2 w 33"/>
                    <a:gd name="T27" fmla="*/ 19 h 38"/>
                    <a:gd name="T28" fmla="*/ 7 w 33"/>
                    <a:gd name="T29" fmla="*/ 17 h 38"/>
                    <a:gd name="T30" fmla="*/ 15 w 33"/>
                    <a:gd name="T31" fmla="*/ 16 h 38"/>
                    <a:gd name="T32" fmla="*/ 21 w 33"/>
                    <a:gd name="T33" fmla="*/ 16 h 38"/>
                    <a:gd name="T34" fmla="*/ 22 w 33"/>
                    <a:gd name="T35" fmla="*/ 15 h 38"/>
                    <a:gd name="T36" fmla="*/ 23 w 33"/>
                    <a:gd name="T37" fmla="*/ 12 h 38"/>
                    <a:gd name="T38" fmla="*/ 22 w 33"/>
                    <a:gd name="T39" fmla="*/ 7 h 38"/>
                    <a:gd name="T40" fmla="*/ 17 w 33"/>
                    <a:gd name="T41" fmla="*/ 5 h 38"/>
                    <a:gd name="T42" fmla="*/ 10 w 33"/>
                    <a:gd name="T43" fmla="*/ 7 h 38"/>
                    <a:gd name="T44" fmla="*/ 7 w 33"/>
                    <a:gd name="T45" fmla="*/ 10 h 38"/>
                    <a:gd name="T46" fmla="*/ 1 w 33"/>
                    <a:gd name="T47" fmla="*/ 11 h 38"/>
                    <a:gd name="T48" fmla="*/ 2 w 33"/>
                    <a:gd name="T49" fmla="*/ 7 h 38"/>
                    <a:gd name="T50" fmla="*/ 6 w 33"/>
                    <a:gd name="T51" fmla="*/ 3 h 38"/>
                    <a:gd name="T52" fmla="*/ 9 w 33"/>
                    <a:gd name="T53" fmla="*/ 1 h 38"/>
                    <a:gd name="T54" fmla="*/ 13 w 33"/>
                    <a:gd name="T55" fmla="*/ 0 h 38"/>
                    <a:gd name="T56" fmla="*/ 16 w 33"/>
                    <a:gd name="T57" fmla="*/ 0 h 38"/>
                    <a:gd name="T58" fmla="*/ 19 w 33"/>
                    <a:gd name="T59" fmla="*/ 0 h 38"/>
                    <a:gd name="T60" fmla="*/ 24 w 33"/>
                    <a:gd name="T61" fmla="*/ 2 h 38"/>
                    <a:gd name="T62" fmla="*/ 28 w 33"/>
                    <a:gd name="T63" fmla="*/ 5 h 38"/>
                    <a:gd name="T64" fmla="*/ 29 w 33"/>
                    <a:gd name="T65" fmla="*/ 31 h 38"/>
                    <a:gd name="T66" fmla="*/ 19 w 33"/>
                    <a:gd name="T67" fmla="*/ 20 h 38"/>
                    <a:gd name="T68" fmla="*/ 13 w 33"/>
                    <a:gd name="T69" fmla="*/ 20 h 38"/>
                    <a:gd name="T70" fmla="*/ 8 w 33"/>
                    <a:gd name="T71" fmla="*/ 23 h 38"/>
                    <a:gd name="T72" fmla="*/ 6 w 33"/>
                    <a:gd name="T73" fmla="*/ 25 h 38"/>
                    <a:gd name="T74" fmla="*/ 7 w 33"/>
                    <a:gd name="T75" fmla="*/ 30 h 38"/>
                    <a:gd name="T76" fmla="*/ 9 w 33"/>
                    <a:gd name="T77" fmla="*/ 33 h 38"/>
                    <a:gd name="T78" fmla="*/ 17 w 33"/>
                    <a:gd name="T79" fmla="*/ 32 h 38"/>
                    <a:gd name="T80" fmla="*/ 22 w 33"/>
                    <a:gd name="T81" fmla="*/ 27 h 38"/>
                    <a:gd name="T82" fmla="*/ 23 w 33"/>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29" y="31"/>
                      </a:moveTo>
                      <a:lnTo>
                        <a:pt x="29" y="32"/>
                      </a:lnTo>
                      <a:lnTo>
                        <a:pt x="30" y="32"/>
                      </a:lnTo>
                      <a:lnTo>
                        <a:pt x="31" y="33"/>
                      </a:lnTo>
                      <a:lnTo>
                        <a:pt x="32" y="33"/>
                      </a:lnTo>
                      <a:lnTo>
                        <a:pt x="33" y="33"/>
                      </a:lnTo>
                      <a:lnTo>
                        <a:pt x="33" y="36"/>
                      </a:lnTo>
                      <a:lnTo>
                        <a:pt x="32" y="38"/>
                      </a:lnTo>
                      <a:lnTo>
                        <a:pt x="31" y="38"/>
                      </a:lnTo>
                      <a:lnTo>
                        <a:pt x="30" y="38"/>
                      </a:lnTo>
                      <a:lnTo>
                        <a:pt x="29" y="38"/>
                      </a:lnTo>
                      <a:lnTo>
                        <a:pt x="28" y="38"/>
                      </a:lnTo>
                      <a:lnTo>
                        <a:pt x="25" y="36"/>
                      </a:lnTo>
                      <a:lnTo>
                        <a:pt x="24" y="34"/>
                      </a:lnTo>
                      <a:lnTo>
                        <a:pt x="23" y="33"/>
                      </a:lnTo>
                      <a:lnTo>
                        <a:pt x="21" y="34"/>
                      </a:lnTo>
                      <a:lnTo>
                        <a:pt x="18" y="35"/>
                      </a:lnTo>
                      <a:lnTo>
                        <a:pt x="16" y="38"/>
                      </a:lnTo>
                      <a:lnTo>
                        <a:pt x="13" y="38"/>
                      </a:lnTo>
                      <a:lnTo>
                        <a:pt x="7" y="36"/>
                      </a:lnTo>
                      <a:lnTo>
                        <a:pt x="3" y="34"/>
                      </a:lnTo>
                      <a:lnTo>
                        <a:pt x="1" y="31"/>
                      </a:lnTo>
                      <a:lnTo>
                        <a:pt x="0" y="26"/>
                      </a:lnTo>
                      <a:lnTo>
                        <a:pt x="1" y="23"/>
                      </a:lnTo>
                      <a:lnTo>
                        <a:pt x="2" y="19"/>
                      </a:lnTo>
                      <a:lnTo>
                        <a:pt x="4" y="18"/>
                      </a:lnTo>
                      <a:lnTo>
                        <a:pt x="7" y="17"/>
                      </a:lnTo>
                      <a:lnTo>
                        <a:pt x="11" y="16"/>
                      </a:lnTo>
                      <a:lnTo>
                        <a:pt x="15" y="16"/>
                      </a:lnTo>
                      <a:lnTo>
                        <a:pt x="18" y="16"/>
                      </a:lnTo>
                      <a:lnTo>
                        <a:pt x="21" y="16"/>
                      </a:lnTo>
                      <a:lnTo>
                        <a:pt x="21" y="15"/>
                      </a:lnTo>
                      <a:lnTo>
                        <a:pt x="22" y="15"/>
                      </a:lnTo>
                      <a:lnTo>
                        <a:pt x="23" y="13"/>
                      </a:lnTo>
                      <a:lnTo>
                        <a:pt x="23" y="12"/>
                      </a:lnTo>
                      <a:lnTo>
                        <a:pt x="23" y="9"/>
                      </a:lnTo>
                      <a:lnTo>
                        <a:pt x="22" y="7"/>
                      </a:lnTo>
                      <a:lnTo>
                        <a:pt x="21" y="5"/>
                      </a:lnTo>
                      <a:lnTo>
                        <a:pt x="17" y="5"/>
                      </a:lnTo>
                      <a:lnTo>
                        <a:pt x="14" y="5"/>
                      </a:lnTo>
                      <a:lnTo>
                        <a:pt x="10" y="7"/>
                      </a:lnTo>
                      <a:lnTo>
                        <a:pt x="8" y="8"/>
                      </a:lnTo>
                      <a:lnTo>
                        <a:pt x="7" y="10"/>
                      </a:lnTo>
                      <a:lnTo>
                        <a:pt x="7" y="11"/>
                      </a:lnTo>
                      <a:lnTo>
                        <a:pt x="1" y="11"/>
                      </a:lnTo>
                      <a:lnTo>
                        <a:pt x="2" y="8"/>
                      </a:lnTo>
                      <a:lnTo>
                        <a:pt x="2" y="7"/>
                      </a:lnTo>
                      <a:lnTo>
                        <a:pt x="3" y="4"/>
                      </a:lnTo>
                      <a:lnTo>
                        <a:pt x="6" y="3"/>
                      </a:lnTo>
                      <a:lnTo>
                        <a:pt x="8" y="1"/>
                      </a:lnTo>
                      <a:lnTo>
                        <a:pt x="9" y="1"/>
                      </a:lnTo>
                      <a:lnTo>
                        <a:pt x="10" y="0"/>
                      </a:lnTo>
                      <a:lnTo>
                        <a:pt x="13" y="0"/>
                      </a:lnTo>
                      <a:lnTo>
                        <a:pt x="15" y="0"/>
                      </a:lnTo>
                      <a:lnTo>
                        <a:pt x="16" y="0"/>
                      </a:lnTo>
                      <a:lnTo>
                        <a:pt x="18" y="0"/>
                      </a:lnTo>
                      <a:lnTo>
                        <a:pt x="19" y="0"/>
                      </a:lnTo>
                      <a:lnTo>
                        <a:pt x="21" y="1"/>
                      </a:lnTo>
                      <a:lnTo>
                        <a:pt x="24" y="2"/>
                      </a:lnTo>
                      <a:lnTo>
                        <a:pt x="26" y="3"/>
                      </a:lnTo>
                      <a:lnTo>
                        <a:pt x="28" y="5"/>
                      </a:lnTo>
                      <a:lnTo>
                        <a:pt x="29" y="8"/>
                      </a:lnTo>
                      <a:lnTo>
                        <a:pt x="29" y="31"/>
                      </a:lnTo>
                      <a:close/>
                      <a:moveTo>
                        <a:pt x="23" y="19"/>
                      </a:moveTo>
                      <a:lnTo>
                        <a:pt x="19" y="20"/>
                      </a:lnTo>
                      <a:lnTo>
                        <a:pt x="16" y="20"/>
                      </a:lnTo>
                      <a:lnTo>
                        <a:pt x="13" y="20"/>
                      </a:lnTo>
                      <a:lnTo>
                        <a:pt x="9" y="22"/>
                      </a:lnTo>
                      <a:lnTo>
                        <a:pt x="8" y="23"/>
                      </a:lnTo>
                      <a:lnTo>
                        <a:pt x="7" y="24"/>
                      </a:lnTo>
                      <a:lnTo>
                        <a:pt x="6" y="25"/>
                      </a:lnTo>
                      <a:lnTo>
                        <a:pt x="6" y="27"/>
                      </a:lnTo>
                      <a:lnTo>
                        <a:pt x="7" y="30"/>
                      </a:lnTo>
                      <a:lnTo>
                        <a:pt x="8" y="32"/>
                      </a:lnTo>
                      <a:lnTo>
                        <a:pt x="9" y="33"/>
                      </a:lnTo>
                      <a:lnTo>
                        <a:pt x="11" y="33"/>
                      </a:lnTo>
                      <a:lnTo>
                        <a:pt x="17" y="32"/>
                      </a:lnTo>
                      <a:lnTo>
                        <a:pt x="21" y="30"/>
                      </a:lnTo>
                      <a:lnTo>
                        <a:pt x="22" y="27"/>
                      </a:lnTo>
                      <a:lnTo>
                        <a:pt x="23" y="26"/>
                      </a:lnTo>
                      <a:lnTo>
                        <a:pt x="23" y="19"/>
                      </a:lnTo>
                      <a:close/>
                    </a:path>
                  </a:pathLst>
                </a:custGeom>
                <a:solidFill>
                  <a:srgbClr val="000000"/>
                </a:solidFill>
                <a:ln w="9525">
                  <a:solidFill>
                    <a:srgbClr val="000066"/>
                  </a:solidFill>
                  <a:round/>
                  <a:headEnd/>
                  <a:tailEnd/>
                </a:ln>
              </p:spPr>
              <p:txBody>
                <a:bodyPr/>
                <a:lstStyle/>
                <a:p>
                  <a:endParaRPr lang="en-US" dirty="0"/>
                </a:p>
              </p:txBody>
            </p:sp>
            <p:sp>
              <p:nvSpPr>
                <p:cNvPr id="18706" name="Freeform 247"/>
                <p:cNvSpPr>
                  <a:spLocks/>
                </p:cNvSpPr>
                <p:nvPr/>
              </p:nvSpPr>
              <p:spPr bwMode="auto">
                <a:xfrm>
                  <a:off x="3831" y="690"/>
                  <a:ext cx="28" cy="36"/>
                </a:xfrm>
                <a:custGeom>
                  <a:avLst/>
                  <a:gdLst>
                    <a:gd name="T0" fmla="*/ 6 w 28"/>
                    <a:gd name="T1" fmla="*/ 1 h 36"/>
                    <a:gd name="T2" fmla="*/ 6 w 28"/>
                    <a:gd name="T3" fmla="*/ 5 h 36"/>
                    <a:gd name="T4" fmla="*/ 6 w 28"/>
                    <a:gd name="T5" fmla="*/ 5 h 36"/>
                    <a:gd name="T6" fmla="*/ 7 w 28"/>
                    <a:gd name="T7" fmla="*/ 4 h 36"/>
                    <a:gd name="T8" fmla="*/ 8 w 28"/>
                    <a:gd name="T9" fmla="*/ 3 h 36"/>
                    <a:gd name="T10" fmla="*/ 8 w 28"/>
                    <a:gd name="T11" fmla="*/ 2 h 36"/>
                    <a:gd name="T12" fmla="*/ 9 w 28"/>
                    <a:gd name="T13" fmla="*/ 2 h 36"/>
                    <a:gd name="T14" fmla="*/ 11 w 28"/>
                    <a:gd name="T15" fmla="*/ 1 h 36"/>
                    <a:gd name="T16" fmla="*/ 13 w 28"/>
                    <a:gd name="T17" fmla="*/ 0 h 36"/>
                    <a:gd name="T18" fmla="*/ 15 w 28"/>
                    <a:gd name="T19" fmla="*/ 0 h 36"/>
                    <a:gd name="T20" fmla="*/ 16 w 28"/>
                    <a:gd name="T21" fmla="*/ 0 h 36"/>
                    <a:gd name="T22" fmla="*/ 18 w 28"/>
                    <a:gd name="T23" fmla="*/ 0 h 36"/>
                    <a:gd name="T24" fmla="*/ 21 w 28"/>
                    <a:gd name="T25" fmla="*/ 0 h 36"/>
                    <a:gd name="T26" fmla="*/ 22 w 28"/>
                    <a:gd name="T27" fmla="*/ 1 h 36"/>
                    <a:gd name="T28" fmla="*/ 22 w 28"/>
                    <a:gd name="T29" fmla="*/ 1 h 36"/>
                    <a:gd name="T30" fmla="*/ 24 w 28"/>
                    <a:gd name="T31" fmla="*/ 2 h 36"/>
                    <a:gd name="T32" fmla="*/ 25 w 28"/>
                    <a:gd name="T33" fmla="*/ 3 h 36"/>
                    <a:gd name="T34" fmla="*/ 28 w 28"/>
                    <a:gd name="T35" fmla="*/ 5 h 36"/>
                    <a:gd name="T36" fmla="*/ 28 w 28"/>
                    <a:gd name="T37" fmla="*/ 9 h 36"/>
                    <a:gd name="T38" fmla="*/ 28 w 28"/>
                    <a:gd name="T39" fmla="*/ 36 h 36"/>
                    <a:gd name="T40" fmla="*/ 22 w 28"/>
                    <a:gd name="T41" fmla="*/ 36 h 36"/>
                    <a:gd name="T42" fmla="*/ 22 w 28"/>
                    <a:gd name="T43" fmla="*/ 11 h 36"/>
                    <a:gd name="T44" fmla="*/ 22 w 28"/>
                    <a:gd name="T45" fmla="*/ 9 h 36"/>
                    <a:gd name="T46" fmla="*/ 21 w 28"/>
                    <a:gd name="T47" fmla="*/ 7 h 36"/>
                    <a:gd name="T48" fmla="*/ 18 w 28"/>
                    <a:gd name="T49" fmla="*/ 5 h 36"/>
                    <a:gd name="T50" fmla="*/ 15 w 28"/>
                    <a:gd name="T51" fmla="*/ 5 h 36"/>
                    <a:gd name="T52" fmla="*/ 11 w 28"/>
                    <a:gd name="T53" fmla="*/ 5 h 36"/>
                    <a:gd name="T54" fmla="*/ 9 w 28"/>
                    <a:gd name="T55" fmla="*/ 8 h 36"/>
                    <a:gd name="T56" fmla="*/ 7 w 28"/>
                    <a:gd name="T57" fmla="*/ 11 h 36"/>
                    <a:gd name="T58" fmla="*/ 6 w 28"/>
                    <a:gd name="T59" fmla="*/ 17 h 36"/>
                    <a:gd name="T60" fmla="*/ 6 w 28"/>
                    <a:gd name="T61" fmla="*/ 36 h 36"/>
                    <a:gd name="T62" fmla="*/ 0 w 28"/>
                    <a:gd name="T63" fmla="*/ 36 h 36"/>
                    <a:gd name="T64" fmla="*/ 0 w 28"/>
                    <a:gd name="T65" fmla="*/ 1 h 36"/>
                    <a:gd name="T66" fmla="*/ 6 w 28"/>
                    <a:gd name="T67" fmla="*/ 1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6"/>
                    <a:gd name="T104" fmla="*/ 28 w 28"/>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6">
                      <a:moveTo>
                        <a:pt x="6" y="1"/>
                      </a:moveTo>
                      <a:lnTo>
                        <a:pt x="6" y="5"/>
                      </a:lnTo>
                      <a:lnTo>
                        <a:pt x="7" y="4"/>
                      </a:lnTo>
                      <a:lnTo>
                        <a:pt x="8" y="3"/>
                      </a:lnTo>
                      <a:lnTo>
                        <a:pt x="8" y="2"/>
                      </a:lnTo>
                      <a:lnTo>
                        <a:pt x="9" y="2"/>
                      </a:lnTo>
                      <a:lnTo>
                        <a:pt x="11" y="1"/>
                      </a:lnTo>
                      <a:lnTo>
                        <a:pt x="13" y="0"/>
                      </a:lnTo>
                      <a:lnTo>
                        <a:pt x="15" y="0"/>
                      </a:lnTo>
                      <a:lnTo>
                        <a:pt x="16" y="0"/>
                      </a:lnTo>
                      <a:lnTo>
                        <a:pt x="18" y="0"/>
                      </a:lnTo>
                      <a:lnTo>
                        <a:pt x="21" y="0"/>
                      </a:lnTo>
                      <a:lnTo>
                        <a:pt x="22" y="1"/>
                      </a:lnTo>
                      <a:lnTo>
                        <a:pt x="24" y="2"/>
                      </a:lnTo>
                      <a:lnTo>
                        <a:pt x="25" y="3"/>
                      </a:lnTo>
                      <a:lnTo>
                        <a:pt x="28" y="5"/>
                      </a:lnTo>
                      <a:lnTo>
                        <a:pt x="28" y="9"/>
                      </a:lnTo>
                      <a:lnTo>
                        <a:pt x="28" y="36"/>
                      </a:lnTo>
                      <a:lnTo>
                        <a:pt x="22" y="36"/>
                      </a:lnTo>
                      <a:lnTo>
                        <a:pt x="22" y="11"/>
                      </a:lnTo>
                      <a:lnTo>
                        <a:pt x="22" y="9"/>
                      </a:lnTo>
                      <a:lnTo>
                        <a:pt x="21" y="7"/>
                      </a:lnTo>
                      <a:lnTo>
                        <a:pt x="18" y="5"/>
                      </a:lnTo>
                      <a:lnTo>
                        <a:pt x="15" y="5"/>
                      </a:lnTo>
                      <a:lnTo>
                        <a:pt x="11" y="5"/>
                      </a:lnTo>
                      <a:lnTo>
                        <a:pt x="9" y="8"/>
                      </a:lnTo>
                      <a:lnTo>
                        <a:pt x="7" y="11"/>
                      </a:lnTo>
                      <a:lnTo>
                        <a:pt x="6" y="17"/>
                      </a:lnTo>
                      <a:lnTo>
                        <a:pt x="6" y="36"/>
                      </a:lnTo>
                      <a:lnTo>
                        <a:pt x="0" y="36"/>
                      </a:lnTo>
                      <a:lnTo>
                        <a:pt x="0" y="1"/>
                      </a:lnTo>
                      <a:lnTo>
                        <a:pt x="6" y="1"/>
                      </a:lnTo>
                      <a:close/>
                    </a:path>
                  </a:pathLst>
                </a:custGeom>
                <a:solidFill>
                  <a:srgbClr val="000000"/>
                </a:solidFill>
                <a:ln w="9525">
                  <a:solidFill>
                    <a:srgbClr val="000066"/>
                  </a:solidFill>
                  <a:round/>
                  <a:headEnd/>
                  <a:tailEnd/>
                </a:ln>
              </p:spPr>
              <p:txBody>
                <a:bodyPr/>
                <a:lstStyle/>
                <a:p>
                  <a:endParaRPr lang="en-US" dirty="0"/>
                </a:p>
              </p:txBody>
            </p:sp>
            <p:sp>
              <p:nvSpPr>
                <p:cNvPr id="18707" name="Freeform 248"/>
                <p:cNvSpPr>
                  <a:spLocks/>
                </p:cNvSpPr>
                <p:nvPr/>
              </p:nvSpPr>
              <p:spPr bwMode="auto">
                <a:xfrm>
                  <a:off x="3656" y="896"/>
                  <a:ext cx="348" cy="450"/>
                </a:xfrm>
                <a:custGeom>
                  <a:avLst/>
                  <a:gdLst>
                    <a:gd name="T0" fmla="*/ 273 w 348"/>
                    <a:gd name="T1" fmla="*/ 11 h 450"/>
                    <a:gd name="T2" fmla="*/ 0 w 348"/>
                    <a:gd name="T3" fmla="*/ 11 h 450"/>
                    <a:gd name="T4" fmla="*/ 0 w 348"/>
                    <a:gd name="T5" fmla="*/ 391 h 450"/>
                    <a:gd name="T6" fmla="*/ 113 w 348"/>
                    <a:gd name="T7" fmla="*/ 391 h 450"/>
                    <a:gd name="T8" fmla="*/ 193 w 348"/>
                    <a:gd name="T9" fmla="*/ 450 h 450"/>
                    <a:gd name="T10" fmla="*/ 227 w 348"/>
                    <a:gd name="T11" fmla="*/ 409 h 450"/>
                    <a:gd name="T12" fmla="*/ 294 w 348"/>
                    <a:gd name="T13" fmla="*/ 360 h 450"/>
                    <a:gd name="T14" fmla="*/ 314 w 348"/>
                    <a:gd name="T15" fmla="*/ 262 h 450"/>
                    <a:gd name="T16" fmla="*/ 348 w 348"/>
                    <a:gd name="T17" fmla="*/ 249 h 450"/>
                    <a:gd name="T18" fmla="*/ 348 w 348"/>
                    <a:gd name="T19" fmla="*/ 0 h 450"/>
                    <a:gd name="T20" fmla="*/ 273 w 348"/>
                    <a:gd name="T21" fmla="*/ 11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8"/>
                    <a:gd name="T34" fmla="*/ 0 h 450"/>
                    <a:gd name="T35" fmla="*/ 348 w 348"/>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8" h="450">
                      <a:moveTo>
                        <a:pt x="273" y="11"/>
                      </a:moveTo>
                      <a:lnTo>
                        <a:pt x="0" y="11"/>
                      </a:lnTo>
                      <a:lnTo>
                        <a:pt x="0" y="391"/>
                      </a:lnTo>
                      <a:lnTo>
                        <a:pt x="113" y="391"/>
                      </a:lnTo>
                      <a:lnTo>
                        <a:pt x="193" y="450"/>
                      </a:lnTo>
                      <a:lnTo>
                        <a:pt x="227" y="409"/>
                      </a:lnTo>
                      <a:lnTo>
                        <a:pt x="294" y="360"/>
                      </a:lnTo>
                      <a:lnTo>
                        <a:pt x="314" y="262"/>
                      </a:lnTo>
                      <a:lnTo>
                        <a:pt x="348" y="249"/>
                      </a:lnTo>
                      <a:lnTo>
                        <a:pt x="348" y="0"/>
                      </a:lnTo>
                      <a:lnTo>
                        <a:pt x="273" y="11"/>
                      </a:lnTo>
                      <a:close/>
                    </a:path>
                  </a:pathLst>
                </a:custGeom>
                <a:solidFill>
                  <a:srgbClr val="000000"/>
                </a:solidFill>
                <a:ln w="9525">
                  <a:solidFill>
                    <a:srgbClr val="000066"/>
                  </a:solidFill>
                  <a:round/>
                  <a:headEnd/>
                  <a:tailEnd/>
                </a:ln>
              </p:spPr>
              <p:txBody>
                <a:bodyPr/>
                <a:lstStyle/>
                <a:p>
                  <a:endParaRPr lang="en-US" dirty="0"/>
                </a:p>
              </p:txBody>
            </p:sp>
            <p:sp>
              <p:nvSpPr>
                <p:cNvPr id="18708" name="Freeform 249"/>
                <p:cNvSpPr>
                  <a:spLocks/>
                </p:cNvSpPr>
                <p:nvPr/>
              </p:nvSpPr>
              <p:spPr bwMode="auto">
                <a:xfrm>
                  <a:off x="3695" y="841"/>
                  <a:ext cx="359" cy="467"/>
                </a:xfrm>
                <a:custGeom>
                  <a:avLst/>
                  <a:gdLst>
                    <a:gd name="T0" fmla="*/ 350 w 359"/>
                    <a:gd name="T1" fmla="*/ 4 h 467"/>
                    <a:gd name="T2" fmla="*/ 276 w 359"/>
                    <a:gd name="T3" fmla="*/ 15 h 467"/>
                    <a:gd name="T4" fmla="*/ 6 w 359"/>
                    <a:gd name="T5" fmla="*/ 15 h 467"/>
                    <a:gd name="T6" fmla="*/ 0 w 359"/>
                    <a:gd name="T7" fmla="*/ 15 h 467"/>
                    <a:gd name="T8" fmla="*/ 0 w 359"/>
                    <a:gd name="T9" fmla="*/ 20 h 467"/>
                    <a:gd name="T10" fmla="*/ 0 w 359"/>
                    <a:gd name="T11" fmla="*/ 400 h 467"/>
                    <a:gd name="T12" fmla="*/ 0 w 359"/>
                    <a:gd name="T13" fmla="*/ 406 h 467"/>
                    <a:gd name="T14" fmla="*/ 6 w 359"/>
                    <a:gd name="T15" fmla="*/ 406 h 467"/>
                    <a:gd name="T16" fmla="*/ 116 w 359"/>
                    <a:gd name="T17" fmla="*/ 406 h 467"/>
                    <a:gd name="T18" fmla="*/ 195 w 359"/>
                    <a:gd name="T19" fmla="*/ 464 h 467"/>
                    <a:gd name="T20" fmla="*/ 199 w 359"/>
                    <a:gd name="T21" fmla="*/ 467 h 467"/>
                    <a:gd name="T22" fmla="*/ 203 w 359"/>
                    <a:gd name="T23" fmla="*/ 463 h 467"/>
                    <a:gd name="T24" fmla="*/ 236 w 359"/>
                    <a:gd name="T25" fmla="*/ 422 h 467"/>
                    <a:gd name="T26" fmla="*/ 301 w 359"/>
                    <a:gd name="T27" fmla="*/ 374 h 467"/>
                    <a:gd name="T28" fmla="*/ 303 w 359"/>
                    <a:gd name="T29" fmla="*/ 373 h 467"/>
                    <a:gd name="T30" fmla="*/ 304 w 359"/>
                    <a:gd name="T31" fmla="*/ 370 h 467"/>
                    <a:gd name="T32" fmla="*/ 324 w 359"/>
                    <a:gd name="T33" fmla="*/ 275 h 467"/>
                    <a:gd name="T34" fmla="*/ 355 w 359"/>
                    <a:gd name="T35" fmla="*/ 263 h 467"/>
                    <a:gd name="T36" fmla="*/ 359 w 359"/>
                    <a:gd name="T37" fmla="*/ 262 h 467"/>
                    <a:gd name="T38" fmla="*/ 359 w 359"/>
                    <a:gd name="T39" fmla="*/ 258 h 467"/>
                    <a:gd name="T40" fmla="*/ 359 w 359"/>
                    <a:gd name="T41" fmla="*/ 9 h 467"/>
                    <a:gd name="T42" fmla="*/ 359 w 359"/>
                    <a:gd name="T43" fmla="*/ 0 h 467"/>
                    <a:gd name="T44" fmla="*/ 350 w 359"/>
                    <a:gd name="T45" fmla="*/ 4 h 46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9"/>
                    <a:gd name="T70" fmla="*/ 0 h 467"/>
                    <a:gd name="T71" fmla="*/ 359 w 359"/>
                    <a:gd name="T72" fmla="*/ 467 h 46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9" h="467">
                      <a:moveTo>
                        <a:pt x="350" y="4"/>
                      </a:moveTo>
                      <a:lnTo>
                        <a:pt x="276" y="15"/>
                      </a:lnTo>
                      <a:lnTo>
                        <a:pt x="6" y="15"/>
                      </a:lnTo>
                      <a:lnTo>
                        <a:pt x="0" y="15"/>
                      </a:lnTo>
                      <a:lnTo>
                        <a:pt x="0" y="20"/>
                      </a:lnTo>
                      <a:lnTo>
                        <a:pt x="0" y="400"/>
                      </a:lnTo>
                      <a:lnTo>
                        <a:pt x="0" y="406"/>
                      </a:lnTo>
                      <a:lnTo>
                        <a:pt x="6" y="406"/>
                      </a:lnTo>
                      <a:lnTo>
                        <a:pt x="116" y="406"/>
                      </a:lnTo>
                      <a:lnTo>
                        <a:pt x="195" y="464"/>
                      </a:lnTo>
                      <a:lnTo>
                        <a:pt x="199" y="467"/>
                      </a:lnTo>
                      <a:lnTo>
                        <a:pt x="203" y="463"/>
                      </a:lnTo>
                      <a:lnTo>
                        <a:pt x="236" y="422"/>
                      </a:lnTo>
                      <a:lnTo>
                        <a:pt x="301" y="374"/>
                      </a:lnTo>
                      <a:lnTo>
                        <a:pt x="303" y="373"/>
                      </a:lnTo>
                      <a:lnTo>
                        <a:pt x="304" y="370"/>
                      </a:lnTo>
                      <a:lnTo>
                        <a:pt x="324" y="275"/>
                      </a:lnTo>
                      <a:lnTo>
                        <a:pt x="355" y="263"/>
                      </a:lnTo>
                      <a:lnTo>
                        <a:pt x="359" y="262"/>
                      </a:lnTo>
                      <a:lnTo>
                        <a:pt x="359" y="258"/>
                      </a:lnTo>
                      <a:lnTo>
                        <a:pt x="359" y="9"/>
                      </a:lnTo>
                      <a:lnTo>
                        <a:pt x="359" y="0"/>
                      </a:lnTo>
                      <a:lnTo>
                        <a:pt x="350" y="4"/>
                      </a:lnTo>
                      <a:close/>
                    </a:path>
                  </a:pathLst>
                </a:custGeom>
                <a:solidFill>
                  <a:srgbClr val="000000"/>
                </a:solidFill>
                <a:ln w="9525">
                  <a:solidFill>
                    <a:srgbClr val="000066"/>
                  </a:solidFill>
                  <a:round/>
                  <a:headEnd/>
                  <a:tailEnd/>
                </a:ln>
              </p:spPr>
              <p:txBody>
                <a:bodyPr/>
                <a:lstStyle/>
                <a:p>
                  <a:endParaRPr lang="en-US" dirty="0"/>
                </a:p>
              </p:txBody>
            </p:sp>
            <p:sp>
              <p:nvSpPr>
                <p:cNvPr id="18709" name="Freeform 250"/>
                <p:cNvSpPr>
                  <a:spLocks/>
                </p:cNvSpPr>
                <p:nvPr/>
              </p:nvSpPr>
              <p:spPr bwMode="auto">
                <a:xfrm>
                  <a:off x="3705" y="856"/>
                  <a:ext cx="338" cy="436"/>
                </a:xfrm>
                <a:custGeom>
                  <a:avLst/>
                  <a:gdLst>
                    <a:gd name="T0" fmla="*/ 304 w 338"/>
                    <a:gd name="T1" fmla="*/ 252 h 436"/>
                    <a:gd name="T2" fmla="*/ 303 w 338"/>
                    <a:gd name="T3" fmla="*/ 255 h 436"/>
                    <a:gd name="T4" fmla="*/ 284 w 338"/>
                    <a:gd name="T5" fmla="*/ 350 h 436"/>
                    <a:gd name="T6" fmla="*/ 220 w 338"/>
                    <a:gd name="T7" fmla="*/ 398 h 436"/>
                    <a:gd name="T8" fmla="*/ 219 w 338"/>
                    <a:gd name="T9" fmla="*/ 398 h 436"/>
                    <a:gd name="T10" fmla="*/ 218 w 338"/>
                    <a:gd name="T11" fmla="*/ 399 h 436"/>
                    <a:gd name="T12" fmla="*/ 187 w 338"/>
                    <a:gd name="T13" fmla="*/ 436 h 436"/>
                    <a:gd name="T14" fmla="*/ 112 w 338"/>
                    <a:gd name="T15" fmla="*/ 381 h 436"/>
                    <a:gd name="T16" fmla="*/ 110 w 338"/>
                    <a:gd name="T17" fmla="*/ 380 h 436"/>
                    <a:gd name="T18" fmla="*/ 109 w 338"/>
                    <a:gd name="T19" fmla="*/ 380 h 436"/>
                    <a:gd name="T20" fmla="*/ 0 w 338"/>
                    <a:gd name="T21" fmla="*/ 380 h 436"/>
                    <a:gd name="T22" fmla="*/ 0 w 338"/>
                    <a:gd name="T23" fmla="*/ 11 h 436"/>
                    <a:gd name="T24" fmla="*/ 268 w 338"/>
                    <a:gd name="T25" fmla="*/ 11 h 436"/>
                    <a:gd name="T26" fmla="*/ 270 w 338"/>
                    <a:gd name="T27" fmla="*/ 11 h 436"/>
                    <a:gd name="T28" fmla="*/ 271 w 338"/>
                    <a:gd name="T29" fmla="*/ 10 h 436"/>
                    <a:gd name="T30" fmla="*/ 338 w 338"/>
                    <a:gd name="T31" fmla="*/ 0 h 436"/>
                    <a:gd name="T32" fmla="*/ 338 w 338"/>
                    <a:gd name="T33" fmla="*/ 239 h 436"/>
                    <a:gd name="T34" fmla="*/ 307 w 338"/>
                    <a:gd name="T35" fmla="*/ 251 h 436"/>
                    <a:gd name="T36" fmla="*/ 304 w 338"/>
                    <a:gd name="T37" fmla="*/ 252 h 4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38"/>
                    <a:gd name="T58" fmla="*/ 0 h 436"/>
                    <a:gd name="T59" fmla="*/ 338 w 338"/>
                    <a:gd name="T60" fmla="*/ 436 h 4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38" h="436">
                      <a:moveTo>
                        <a:pt x="304" y="252"/>
                      </a:moveTo>
                      <a:lnTo>
                        <a:pt x="303" y="255"/>
                      </a:lnTo>
                      <a:lnTo>
                        <a:pt x="284" y="350"/>
                      </a:lnTo>
                      <a:lnTo>
                        <a:pt x="220" y="398"/>
                      </a:lnTo>
                      <a:lnTo>
                        <a:pt x="219" y="398"/>
                      </a:lnTo>
                      <a:lnTo>
                        <a:pt x="218" y="399"/>
                      </a:lnTo>
                      <a:lnTo>
                        <a:pt x="187" y="436"/>
                      </a:lnTo>
                      <a:lnTo>
                        <a:pt x="112" y="381"/>
                      </a:lnTo>
                      <a:lnTo>
                        <a:pt x="110" y="380"/>
                      </a:lnTo>
                      <a:lnTo>
                        <a:pt x="109" y="380"/>
                      </a:lnTo>
                      <a:lnTo>
                        <a:pt x="0" y="380"/>
                      </a:lnTo>
                      <a:lnTo>
                        <a:pt x="0" y="11"/>
                      </a:lnTo>
                      <a:lnTo>
                        <a:pt x="268" y="11"/>
                      </a:lnTo>
                      <a:lnTo>
                        <a:pt x="270" y="11"/>
                      </a:lnTo>
                      <a:lnTo>
                        <a:pt x="271" y="10"/>
                      </a:lnTo>
                      <a:lnTo>
                        <a:pt x="338" y="0"/>
                      </a:lnTo>
                      <a:lnTo>
                        <a:pt x="338" y="239"/>
                      </a:lnTo>
                      <a:lnTo>
                        <a:pt x="307" y="251"/>
                      </a:lnTo>
                      <a:lnTo>
                        <a:pt x="304" y="252"/>
                      </a:lnTo>
                      <a:close/>
                    </a:path>
                  </a:pathLst>
                </a:custGeom>
                <a:solidFill>
                  <a:srgbClr val="FFFFFF"/>
                </a:solidFill>
                <a:ln w="9525">
                  <a:solidFill>
                    <a:srgbClr val="000066"/>
                  </a:solidFill>
                  <a:round/>
                  <a:headEnd/>
                  <a:tailEnd/>
                </a:ln>
              </p:spPr>
              <p:txBody>
                <a:bodyPr/>
                <a:lstStyle/>
                <a:p>
                  <a:endParaRPr lang="en-US" dirty="0"/>
                </a:p>
              </p:txBody>
            </p:sp>
            <p:sp>
              <p:nvSpPr>
                <p:cNvPr id="18710" name="Freeform 251"/>
                <p:cNvSpPr>
                  <a:spLocks noEditPoints="1"/>
                </p:cNvSpPr>
                <p:nvPr/>
              </p:nvSpPr>
              <p:spPr bwMode="auto">
                <a:xfrm>
                  <a:off x="3799" y="1020"/>
                  <a:ext cx="47" cy="52"/>
                </a:xfrm>
                <a:custGeom>
                  <a:avLst/>
                  <a:gdLst>
                    <a:gd name="T0" fmla="*/ 42 w 47"/>
                    <a:gd name="T1" fmla="*/ 11 h 52"/>
                    <a:gd name="T2" fmla="*/ 47 w 47"/>
                    <a:gd name="T3" fmla="*/ 21 h 52"/>
                    <a:gd name="T4" fmla="*/ 47 w 47"/>
                    <a:gd name="T5" fmla="*/ 32 h 52"/>
                    <a:gd name="T6" fmla="*/ 42 w 47"/>
                    <a:gd name="T7" fmla="*/ 43 h 52"/>
                    <a:gd name="T8" fmla="*/ 36 w 47"/>
                    <a:gd name="T9" fmla="*/ 49 h 52"/>
                    <a:gd name="T10" fmla="*/ 28 w 47"/>
                    <a:gd name="T11" fmla="*/ 52 h 52"/>
                    <a:gd name="T12" fmla="*/ 19 w 47"/>
                    <a:gd name="T13" fmla="*/ 52 h 52"/>
                    <a:gd name="T14" fmla="*/ 11 w 47"/>
                    <a:gd name="T15" fmla="*/ 49 h 52"/>
                    <a:gd name="T16" fmla="*/ 4 w 47"/>
                    <a:gd name="T17" fmla="*/ 43 h 52"/>
                    <a:gd name="T18" fmla="*/ 0 w 47"/>
                    <a:gd name="T19" fmla="*/ 32 h 52"/>
                    <a:gd name="T20" fmla="*/ 0 w 47"/>
                    <a:gd name="T21" fmla="*/ 21 h 52"/>
                    <a:gd name="T22" fmla="*/ 4 w 47"/>
                    <a:gd name="T23" fmla="*/ 11 h 52"/>
                    <a:gd name="T24" fmla="*/ 11 w 47"/>
                    <a:gd name="T25" fmla="*/ 4 h 52"/>
                    <a:gd name="T26" fmla="*/ 19 w 47"/>
                    <a:gd name="T27" fmla="*/ 0 h 52"/>
                    <a:gd name="T28" fmla="*/ 28 w 47"/>
                    <a:gd name="T29" fmla="*/ 0 h 52"/>
                    <a:gd name="T30" fmla="*/ 36 w 47"/>
                    <a:gd name="T31" fmla="*/ 4 h 52"/>
                    <a:gd name="T32" fmla="*/ 12 w 47"/>
                    <a:gd name="T33" fmla="*/ 11 h 52"/>
                    <a:gd name="T34" fmla="*/ 8 w 47"/>
                    <a:gd name="T35" fmla="*/ 18 h 52"/>
                    <a:gd name="T36" fmla="*/ 7 w 47"/>
                    <a:gd name="T37" fmla="*/ 27 h 52"/>
                    <a:gd name="T38" fmla="*/ 8 w 47"/>
                    <a:gd name="T39" fmla="*/ 35 h 52"/>
                    <a:gd name="T40" fmla="*/ 12 w 47"/>
                    <a:gd name="T41" fmla="*/ 42 h 52"/>
                    <a:gd name="T42" fmla="*/ 17 w 47"/>
                    <a:gd name="T43" fmla="*/ 45 h 52"/>
                    <a:gd name="T44" fmla="*/ 24 w 47"/>
                    <a:gd name="T45" fmla="*/ 46 h 52"/>
                    <a:gd name="T46" fmla="*/ 31 w 47"/>
                    <a:gd name="T47" fmla="*/ 45 h 52"/>
                    <a:gd name="T48" fmla="*/ 35 w 47"/>
                    <a:gd name="T49" fmla="*/ 42 h 52"/>
                    <a:gd name="T50" fmla="*/ 40 w 47"/>
                    <a:gd name="T51" fmla="*/ 35 h 52"/>
                    <a:gd name="T52" fmla="*/ 41 w 47"/>
                    <a:gd name="T53" fmla="*/ 27 h 52"/>
                    <a:gd name="T54" fmla="*/ 40 w 47"/>
                    <a:gd name="T55" fmla="*/ 18 h 52"/>
                    <a:gd name="T56" fmla="*/ 35 w 47"/>
                    <a:gd name="T57" fmla="*/ 11 h 52"/>
                    <a:gd name="T58" fmla="*/ 31 w 47"/>
                    <a:gd name="T59" fmla="*/ 7 h 52"/>
                    <a:gd name="T60" fmla="*/ 24 w 47"/>
                    <a:gd name="T61" fmla="*/ 6 h 52"/>
                    <a:gd name="T62" fmla="*/ 17 w 47"/>
                    <a:gd name="T63" fmla="*/ 7 h 52"/>
                    <a:gd name="T64" fmla="*/ 12 w 47"/>
                    <a:gd name="T65" fmla="*/ 11 h 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52"/>
                    <a:gd name="T101" fmla="*/ 47 w 47"/>
                    <a:gd name="T102" fmla="*/ 52 h 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52">
                      <a:moveTo>
                        <a:pt x="39" y="6"/>
                      </a:moveTo>
                      <a:lnTo>
                        <a:pt x="42" y="11"/>
                      </a:lnTo>
                      <a:lnTo>
                        <a:pt x="45" y="15"/>
                      </a:lnTo>
                      <a:lnTo>
                        <a:pt x="47" y="21"/>
                      </a:lnTo>
                      <a:lnTo>
                        <a:pt x="47" y="27"/>
                      </a:lnTo>
                      <a:lnTo>
                        <a:pt x="47" y="32"/>
                      </a:lnTo>
                      <a:lnTo>
                        <a:pt x="45" y="37"/>
                      </a:lnTo>
                      <a:lnTo>
                        <a:pt x="42" y="43"/>
                      </a:lnTo>
                      <a:lnTo>
                        <a:pt x="39" y="47"/>
                      </a:lnTo>
                      <a:lnTo>
                        <a:pt x="36" y="49"/>
                      </a:lnTo>
                      <a:lnTo>
                        <a:pt x="33" y="50"/>
                      </a:lnTo>
                      <a:lnTo>
                        <a:pt x="28" y="52"/>
                      </a:lnTo>
                      <a:lnTo>
                        <a:pt x="24" y="52"/>
                      </a:lnTo>
                      <a:lnTo>
                        <a:pt x="19" y="52"/>
                      </a:lnTo>
                      <a:lnTo>
                        <a:pt x="15" y="50"/>
                      </a:lnTo>
                      <a:lnTo>
                        <a:pt x="11" y="49"/>
                      </a:lnTo>
                      <a:lnTo>
                        <a:pt x="9" y="47"/>
                      </a:lnTo>
                      <a:lnTo>
                        <a:pt x="4" y="43"/>
                      </a:lnTo>
                      <a:lnTo>
                        <a:pt x="2" y="37"/>
                      </a:lnTo>
                      <a:lnTo>
                        <a:pt x="0" y="32"/>
                      </a:lnTo>
                      <a:lnTo>
                        <a:pt x="0" y="27"/>
                      </a:lnTo>
                      <a:lnTo>
                        <a:pt x="0" y="21"/>
                      </a:lnTo>
                      <a:lnTo>
                        <a:pt x="2" y="15"/>
                      </a:lnTo>
                      <a:lnTo>
                        <a:pt x="4" y="11"/>
                      </a:lnTo>
                      <a:lnTo>
                        <a:pt x="9" y="6"/>
                      </a:lnTo>
                      <a:lnTo>
                        <a:pt x="11" y="4"/>
                      </a:lnTo>
                      <a:lnTo>
                        <a:pt x="15" y="3"/>
                      </a:lnTo>
                      <a:lnTo>
                        <a:pt x="19" y="0"/>
                      </a:lnTo>
                      <a:lnTo>
                        <a:pt x="24" y="0"/>
                      </a:lnTo>
                      <a:lnTo>
                        <a:pt x="28" y="0"/>
                      </a:lnTo>
                      <a:lnTo>
                        <a:pt x="33" y="3"/>
                      </a:lnTo>
                      <a:lnTo>
                        <a:pt x="36" y="4"/>
                      </a:lnTo>
                      <a:lnTo>
                        <a:pt x="39" y="6"/>
                      </a:lnTo>
                      <a:close/>
                      <a:moveTo>
                        <a:pt x="12" y="11"/>
                      </a:moveTo>
                      <a:lnTo>
                        <a:pt x="10" y="14"/>
                      </a:lnTo>
                      <a:lnTo>
                        <a:pt x="8" y="18"/>
                      </a:lnTo>
                      <a:lnTo>
                        <a:pt x="7" y="22"/>
                      </a:lnTo>
                      <a:lnTo>
                        <a:pt x="7" y="27"/>
                      </a:lnTo>
                      <a:lnTo>
                        <a:pt x="7" y="31"/>
                      </a:lnTo>
                      <a:lnTo>
                        <a:pt x="8" y="35"/>
                      </a:lnTo>
                      <a:lnTo>
                        <a:pt x="10" y="38"/>
                      </a:lnTo>
                      <a:lnTo>
                        <a:pt x="12" y="42"/>
                      </a:lnTo>
                      <a:lnTo>
                        <a:pt x="15" y="44"/>
                      </a:lnTo>
                      <a:lnTo>
                        <a:pt x="17" y="45"/>
                      </a:lnTo>
                      <a:lnTo>
                        <a:pt x="20" y="46"/>
                      </a:lnTo>
                      <a:lnTo>
                        <a:pt x="24" y="46"/>
                      </a:lnTo>
                      <a:lnTo>
                        <a:pt x="27" y="46"/>
                      </a:lnTo>
                      <a:lnTo>
                        <a:pt x="31" y="45"/>
                      </a:lnTo>
                      <a:lnTo>
                        <a:pt x="33" y="44"/>
                      </a:lnTo>
                      <a:lnTo>
                        <a:pt x="35" y="42"/>
                      </a:lnTo>
                      <a:lnTo>
                        <a:pt x="38" y="38"/>
                      </a:lnTo>
                      <a:lnTo>
                        <a:pt x="40" y="35"/>
                      </a:lnTo>
                      <a:lnTo>
                        <a:pt x="41" y="31"/>
                      </a:lnTo>
                      <a:lnTo>
                        <a:pt x="41" y="27"/>
                      </a:lnTo>
                      <a:lnTo>
                        <a:pt x="41" y="22"/>
                      </a:lnTo>
                      <a:lnTo>
                        <a:pt x="40" y="18"/>
                      </a:lnTo>
                      <a:lnTo>
                        <a:pt x="38" y="14"/>
                      </a:lnTo>
                      <a:lnTo>
                        <a:pt x="35" y="11"/>
                      </a:lnTo>
                      <a:lnTo>
                        <a:pt x="33" y="9"/>
                      </a:lnTo>
                      <a:lnTo>
                        <a:pt x="31" y="7"/>
                      </a:lnTo>
                      <a:lnTo>
                        <a:pt x="27" y="6"/>
                      </a:lnTo>
                      <a:lnTo>
                        <a:pt x="24" y="6"/>
                      </a:lnTo>
                      <a:lnTo>
                        <a:pt x="20" y="6"/>
                      </a:lnTo>
                      <a:lnTo>
                        <a:pt x="17" y="7"/>
                      </a:lnTo>
                      <a:lnTo>
                        <a:pt x="15" y="9"/>
                      </a:lnTo>
                      <a:lnTo>
                        <a:pt x="12" y="11"/>
                      </a:lnTo>
                      <a:close/>
                    </a:path>
                  </a:pathLst>
                </a:custGeom>
                <a:solidFill>
                  <a:srgbClr val="000000"/>
                </a:solidFill>
                <a:ln w="9525">
                  <a:solidFill>
                    <a:srgbClr val="000066"/>
                  </a:solidFill>
                  <a:round/>
                  <a:headEnd/>
                  <a:tailEnd/>
                </a:ln>
              </p:spPr>
              <p:txBody>
                <a:bodyPr/>
                <a:lstStyle/>
                <a:p>
                  <a:endParaRPr lang="en-US" dirty="0"/>
                </a:p>
              </p:txBody>
            </p:sp>
            <p:sp>
              <p:nvSpPr>
                <p:cNvPr id="18711" name="Freeform 252"/>
                <p:cNvSpPr>
                  <a:spLocks/>
                </p:cNvSpPr>
                <p:nvPr/>
              </p:nvSpPr>
              <p:spPr bwMode="auto">
                <a:xfrm>
                  <a:off x="3852" y="1021"/>
                  <a:ext cx="28" cy="50"/>
                </a:xfrm>
                <a:custGeom>
                  <a:avLst/>
                  <a:gdLst>
                    <a:gd name="T0" fmla="*/ 0 w 28"/>
                    <a:gd name="T1" fmla="*/ 0 h 50"/>
                    <a:gd name="T2" fmla="*/ 5 w 28"/>
                    <a:gd name="T3" fmla="*/ 0 h 50"/>
                    <a:gd name="T4" fmla="*/ 5 w 28"/>
                    <a:gd name="T5" fmla="*/ 19 h 50"/>
                    <a:gd name="T6" fmla="*/ 7 w 28"/>
                    <a:gd name="T7" fmla="*/ 18 h 50"/>
                    <a:gd name="T8" fmla="*/ 8 w 28"/>
                    <a:gd name="T9" fmla="*/ 17 h 50"/>
                    <a:gd name="T10" fmla="*/ 10 w 28"/>
                    <a:gd name="T11" fmla="*/ 15 h 50"/>
                    <a:gd name="T12" fmla="*/ 12 w 28"/>
                    <a:gd name="T13" fmla="*/ 14 h 50"/>
                    <a:gd name="T14" fmla="*/ 13 w 28"/>
                    <a:gd name="T15" fmla="*/ 13 h 50"/>
                    <a:gd name="T16" fmla="*/ 15 w 28"/>
                    <a:gd name="T17" fmla="*/ 13 h 50"/>
                    <a:gd name="T18" fmla="*/ 16 w 28"/>
                    <a:gd name="T19" fmla="*/ 13 h 50"/>
                    <a:gd name="T20" fmla="*/ 17 w 28"/>
                    <a:gd name="T21" fmla="*/ 13 h 50"/>
                    <a:gd name="T22" fmla="*/ 18 w 28"/>
                    <a:gd name="T23" fmla="*/ 13 h 50"/>
                    <a:gd name="T24" fmla="*/ 19 w 28"/>
                    <a:gd name="T25" fmla="*/ 13 h 50"/>
                    <a:gd name="T26" fmla="*/ 22 w 28"/>
                    <a:gd name="T27" fmla="*/ 13 h 50"/>
                    <a:gd name="T28" fmla="*/ 23 w 28"/>
                    <a:gd name="T29" fmla="*/ 14 h 50"/>
                    <a:gd name="T30" fmla="*/ 25 w 28"/>
                    <a:gd name="T31" fmla="*/ 17 h 50"/>
                    <a:gd name="T32" fmla="*/ 27 w 28"/>
                    <a:gd name="T33" fmla="*/ 19 h 50"/>
                    <a:gd name="T34" fmla="*/ 28 w 28"/>
                    <a:gd name="T35" fmla="*/ 21 h 50"/>
                    <a:gd name="T36" fmla="*/ 28 w 28"/>
                    <a:gd name="T37" fmla="*/ 22 h 50"/>
                    <a:gd name="T38" fmla="*/ 28 w 28"/>
                    <a:gd name="T39" fmla="*/ 50 h 50"/>
                    <a:gd name="T40" fmla="*/ 23 w 28"/>
                    <a:gd name="T41" fmla="*/ 50 h 50"/>
                    <a:gd name="T42" fmla="*/ 23 w 28"/>
                    <a:gd name="T43" fmla="*/ 26 h 50"/>
                    <a:gd name="T44" fmla="*/ 23 w 28"/>
                    <a:gd name="T45" fmla="*/ 23 h 50"/>
                    <a:gd name="T46" fmla="*/ 22 w 28"/>
                    <a:gd name="T47" fmla="*/ 21 h 50"/>
                    <a:gd name="T48" fmla="*/ 20 w 28"/>
                    <a:gd name="T49" fmla="*/ 20 h 50"/>
                    <a:gd name="T50" fmla="*/ 19 w 28"/>
                    <a:gd name="T51" fmla="*/ 19 h 50"/>
                    <a:gd name="T52" fmla="*/ 18 w 28"/>
                    <a:gd name="T53" fmla="*/ 18 h 50"/>
                    <a:gd name="T54" fmla="*/ 17 w 28"/>
                    <a:gd name="T55" fmla="*/ 18 h 50"/>
                    <a:gd name="T56" fmla="*/ 15 w 28"/>
                    <a:gd name="T57" fmla="*/ 18 h 50"/>
                    <a:gd name="T58" fmla="*/ 13 w 28"/>
                    <a:gd name="T59" fmla="*/ 19 h 50"/>
                    <a:gd name="T60" fmla="*/ 12 w 28"/>
                    <a:gd name="T61" fmla="*/ 19 h 50"/>
                    <a:gd name="T62" fmla="*/ 11 w 28"/>
                    <a:gd name="T63" fmla="*/ 20 h 50"/>
                    <a:gd name="T64" fmla="*/ 9 w 28"/>
                    <a:gd name="T65" fmla="*/ 20 h 50"/>
                    <a:gd name="T66" fmla="*/ 8 w 28"/>
                    <a:gd name="T67" fmla="*/ 21 h 50"/>
                    <a:gd name="T68" fmla="*/ 7 w 28"/>
                    <a:gd name="T69" fmla="*/ 22 h 50"/>
                    <a:gd name="T70" fmla="*/ 7 w 28"/>
                    <a:gd name="T71" fmla="*/ 23 h 50"/>
                    <a:gd name="T72" fmla="*/ 5 w 28"/>
                    <a:gd name="T73" fmla="*/ 25 h 50"/>
                    <a:gd name="T74" fmla="*/ 5 w 28"/>
                    <a:gd name="T75" fmla="*/ 27 h 50"/>
                    <a:gd name="T76" fmla="*/ 5 w 28"/>
                    <a:gd name="T77" fmla="*/ 50 h 50"/>
                    <a:gd name="T78" fmla="*/ 0 w 28"/>
                    <a:gd name="T79" fmla="*/ 50 h 50"/>
                    <a:gd name="T80" fmla="*/ 0 w 28"/>
                    <a:gd name="T81" fmla="*/ 0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
                    <a:gd name="T124" fmla="*/ 0 h 50"/>
                    <a:gd name="T125" fmla="*/ 28 w 28"/>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 h="50">
                      <a:moveTo>
                        <a:pt x="0" y="0"/>
                      </a:moveTo>
                      <a:lnTo>
                        <a:pt x="5" y="0"/>
                      </a:lnTo>
                      <a:lnTo>
                        <a:pt x="5" y="19"/>
                      </a:lnTo>
                      <a:lnTo>
                        <a:pt x="7" y="18"/>
                      </a:lnTo>
                      <a:lnTo>
                        <a:pt x="8" y="17"/>
                      </a:lnTo>
                      <a:lnTo>
                        <a:pt x="10" y="15"/>
                      </a:lnTo>
                      <a:lnTo>
                        <a:pt x="12" y="14"/>
                      </a:lnTo>
                      <a:lnTo>
                        <a:pt x="13" y="13"/>
                      </a:lnTo>
                      <a:lnTo>
                        <a:pt x="15" y="13"/>
                      </a:lnTo>
                      <a:lnTo>
                        <a:pt x="16" y="13"/>
                      </a:lnTo>
                      <a:lnTo>
                        <a:pt x="17" y="13"/>
                      </a:lnTo>
                      <a:lnTo>
                        <a:pt x="18" y="13"/>
                      </a:lnTo>
                      <a:lnTo>
                        <a:pt x="19" y="13"/>
                      </a:lnTo>
                      <a:lnTo>
                        <a:pt x="22" y="13"/>
                      </a:lnTo>
                      <a:lnTo>
                        <a:pt x="23" y="14"/>
                      </a:lnTo>
                      <a:lnTo>
                        <a:pt x="25" y="17"/>
                      </a:lnTo>
                      <a:lnTo>
                        <a:pt x="27" y="19"/>
                      </a:lnTo>
                      <a:lnTo>
                        <a:pt x="28" y="21"/>
                      </a:lnTo>
                      <a:lnTo>
                        <a:pt x="28" y="22"/>
                      </a:lnTo>
                      <a:lnTo>
                        <a:pt x="28" y="50"/>
                      </a:lnTo>
                      <a:lnTo>
                        <a:pt x="23" y="50"/>
                      </a:lnTo>
                      <a:lnTo>
                        <a:pt x="23" y="26"/>
                      </a:lnTo>
                      <a:lnTo>
                        <a:pt x="23" y="23"/>
                      </a:lnTo>
                      <a:lnTo>
                        <a:pt x="22" y="21"/>
                      </a:lnTo>
                      <a:lnTo>
                        <a:pt x="20" y="20"/>
                      </a:lnTo>
                      <a:lnTo>
                        <a:pt x="19" y="19"/>
                      </a:lnTo>
                      <a:lnTo>
                        <a:pt x="18" y="18"/>
                      </a:lnTo>
                      <a:lnTo>
                        <a:pt x="17" y="18"/>
                      </a:lnTo>
                      <a:lnTo>
                        <a:pt x="15" y="18"/>
                      </a:lnTo>
                      <a:lnTo>
                        <a:pt x="13" y="19"/>
                      </a:lnTo>
                      <a:lnTo>
                        <a:pt x="12" y="19"/>
                      </a:lnTo>
                      <a:lnTo>
                        <a:pt x="11" y="20"/>
                      </a:lnTo>
                      <a:lnTo>
                        <a:pt x="9" y="20"/>
                      </a:lnTo>
                      <a:lnTo>
                        <a:pt x="8" y="21"/>
                      </a:lnTo>
                      <a:lnTo>
                        <a:pt x="7" y="22"/>
                      </a:lnTo>
                      <a:lnTo>
                        <a:pt x="7" y="23"/>
                      </a:lnTo>
                      <a:lnTo>
                        <a:pt x="5" y="25"/>
                      </a:lnTo>
                      <a:lnTo>
                        <a:pt x="5" y="27"/>
                      </a:lnTo>
                      <a:lnTo>
                        <a:pt x="5" y="50"/>
                      </a:lnTo>
                      <a:lnTo>
                        <a:pt x="0" y="50"/>
                      </a:lnTo>
                      <a:lnTo>
                        <a:pt x="0" y="0"/>
                      </a:lnTo>
                      <a:close/>
                    </a:path>
                  </a:pathLst>
                </a:custGeom>
                <a:solidFill>
                  <a:srgbClr val="000000"/>
                </a:solidFill>
                <a:ln w="9525">
                  <a:solidFill>
                    <a:srgbClr val="000066"/>
                  </a:solidFill>
                  <a:round/>
                  <a:headEnd/>
                  <a:tailEnd/>
                </a:ln>
              </p:spPr>
              <p:txBody>
                <a:bodyPr/>
                <a:lstStyle/>
                <a:p>
                  <a:endParaRPr lang="en-US" dirty="0"/>
                </a:p>
              </p:txBody>
            </p:sp>
            <p:sp>
              <p:nvSpPr>
                <p:cNvPr id="18712" name="Freeform 253"/>
                <p:cNvSpPr>
                  <a:spLocks noEditPoints="1"/>
                </p:cNvSpPr>
                <p:nvPr/>
              </p:nvSpPr>
              <p:spPr bwMode="auto">
                <a:xfrm>
                  <a:off x="3887" y="1021"/>
                  <a:ext cx="6" cy="50"/>
                </a:xfrm>
                <a:custGeom>
                  <a:avLst/>
                  <a:gdLst>
                    <a:gd name="T0" fmla="*/ 6 w 6"/>
                    <a:gd name="T1" fmla="*/ 50 h 50"/>
                    <a:gd name="T2" fmla="*/ 0 w 6"/>
                    <a:gd name="T3" fmla="*/ 50 h 50"/>
                    <a:gd name="T4" fmla="*/ 0 w 6"/>
                    <a:gd name="T5" fmla="*/ 14 h 50"/>
                    <a:gd name="T6" fmla="*/ 6 w 6"/>
                    <a:gd name="T7" fmla="*/ 14 h 50"/>
                    <a:gd name="T8" fmla="*/ 6 w 6"/>
                    <a:gd name="T9" fmla="*/ 50 h 50"/>
                    <a:gd name="T10" fmla="*/ 6 w 6"/>
                    <a:gd name="T11" fmla="*/ 7 h 50"/>
                    <a:gd name="T12" fmla="*/ 0 w 6"/>
                    <a:gd name="T13" fmla="*/ 7 h 50"/>
                    <a:gd name="T14" fmla="*/ 0 w 6"/>
                    <a:gd name="T15" fmla="*/ 0 h 50"/>
                    <a:gd name="T16" fmla="*/ 6 w 6"/>
                    <a:gd name="T17" fmla="*/ 0 h 50"/>
                    <a:gd name="T18" fmla="*/ 6 w 6"/>
                    <a:gd name="T19" fmla="*/ 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50"/>
                    <a:gd name="T32" fmla="*/ 6 w 6"/>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50">
                      <a:moveTo>
                        <a:pt x="6" y="50"/>
                      </a:moveTo>
                      <a:lnTo>
                        <a:pt x="0" y="50"/>
                      </a:lnTo>
                      <a:lnTo>
                        <a:pt x="0" y="14"/>
                      </a:lnTo>
                      <a:lnTo>
                        <a:pt x="6" y="14"/>
                      </a:lnTo>
                      <a:lnTo>
                        <a:pt x="6" y="50"/>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18713" name="Freeform 254"/>
                <p:cNvSpPr>
                  <a:spLocks noEditPoints="1"/>
                </p:cNvSpPr>
                <p:nvPr/>
              </p:nvSpPr>
              <p:spPr bwMode="auto">
                <a:xfrm>
                  <a:off x="3899" y="1034"/>
                  <a:ext cx="32" cy="38"/>
                </a:xfrm>
                <a:custGeom>
                  <a:avLst/>
                  <a:gdLst>
                    <a:gd name="T0" fmla="*/ 16 w 32"/>
                    <a:gd name="T1" fmla="*/ 38 h 38"/>
                    <a:gd name="T2" fmla="*/ 11 w 32"/>
                    <a:gd name="T3" fmla="*/ 37 h 38"/>
                    <a:gd name="T4" fmla="*/ 6 w 32"/>
                    <a:gd name="T5" fmla="*/ 35 h 38"/>
                    <a:gd name="T6" fmla="*/ 1 w 32"/>
                    <a:gd name="T7" fmla="*/ 29 h 38"/>
                    <a:gd name="T8" fmla="*/ 0 w 32"/>
                    <a:gd name="T9" fmla="*/ 18 h 38"/>
                    <a:gd name="T10" fmla="*/ 1 w 32"/>
                    <a:gd name="T11" fmla="*/ 9 h 38"/>
                    <a:gd name="T12" fmla="*/ 6 w 32"/>
                    <a:gd name="T13" fmla="*/ 4 h 38"/>
                    <a:gd name="T14" fmla="*/ 11 w 32"/>
                    <a:gd name="T15" fmla="*/ 1 h 38"/>
                    <a:gd name="T16" fmla="*/ 16 w 32"/>
                    <a:gd name="T17" fmla="*/ 0 h 38"/>
                    <a:gd name="T18" fmla="*/ 22 w 32"/>
                    <a:gd name="T19" fmla="*/ 1 h 38"/>
                    <a:gd name="T20" fmla="*/ 26 w 32"/>
                    <a:gd name="T21" fmla="*/ 4 h 38"/>
                    <a:gd name="T22" fmla="*/ 31 w 32"/>
                    <a:gd name="T23" fmla="*/ 9 h 38"/>
                    <a:gd name="T24" fmla="*/ 32 w 32"/>
                    <a:gd name="T25" fmla="*/ 18 h 38"/>
                    <a:gd name="T26" fmla="*/ 31 w 32"/>
                    <a:gd name="T27" fmla="*/ 29 h 38"/>
                    <a:gd name="T28" fmla="*/ 26 w 32"/>
                    <a:gd name="T29" fmla="*/ 35 h 38"/>
                    <a:gd name="T30" fmla="*/ 22 w 32"/>
                    <a:gd name="T31" fmla="*/ 37 h 38"/>
                    <a:gd name="T32" fmla="*/ 16 w 32"/>
                    <a:gd name="T33" fmla="*/ 38 h 38"/>
                    <a:gd name="T34" fmla="*/ 16 w 32"/>
                    <a:gd name="T35" fmla="*/ 6 h 38"/>
                    <a:gd name="T36" fmla="*/ 11 w 32"/>
                    <a:gd name="T37" fmla="*/ 7 h 38"/>
                    <a:gd name="T38" fmla="*/ 8 w 32"/>
                    <a:gd name="T39" fmla="*/ 10 h 38"/>
                    <a:gd name="T40" fmla="*/ 7 w 32"/>
                    <a:gd name="T41" fmla="*/ 14 h 38"/>
                    <a:gd name="T42" fmla="*/ 6 w 32"/>
                    <a:gd name="T43" fmla="*/ 18 h 38"/>
                    <a:gd name="T44" fmla="*/ 7 w 32"/>
                    <a:gd name="T45" fmla="*/ 23 h 38"/>
                    <a:gd name="T46" fmla="*/ 8 w 32"/>
                    <a:gd name="T47" fmla="*/ 28 h 38"/>
                    <a:gd name="T48" fmla="*/ 11 w 32"/>
                    <a:gd name="T49" fmla="*/ 31 h 38"/>
                    <a:gd name="T50" fmla="*/ 16 w 32"/>
                    <a:gd name="T51" fmla="*/ 32 h 38"/>
                    <a:gd name="T52" fmla="*/ 21 w 32"/>
                    <a:gd name="T53" fmla="*/ 31 h 38"/>
                    <a:gd name="T54" fmla="*/ 24 w 32"/>
                    <a:gd name="T55" fmla="*/ 28 h 38"/>
                    <a:gd name="T56" fmla="*/ 26 w 32"/>
                    <a:gd name="T57" fmla="*/ 23 h 38"/>
                    <a:gd name="T58" fmla="*/ 26 w 32"/>
                    <a:gd name="T59" fmla="*/ 18 h 38"/>
                    <a:gd name="T60" fmla="*/ 26 w 32"/>
                    <a:gd name="T61" fmla="*/ 14 h 38"/>
                    <a:gd name="T62" fmla="*/ 24 w 32"/>
                    <a:gd name="T63" fmla="*/ 10 h 38"/>
                    <a:gd name="T64" fmla="*/ 21 w 32"/>
                    <a:gd name="T65" fmla="*/ 7 h 38"/>
                    <a:gd name="T66" fmla="*/ 16 w 32"/>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
                    <a:gd name="T103" fmla="*/ 0 h 38"/>
                    <a:gd name="T104" fmla="*/ 32 w 32"/>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 h="38">
                      <a:moveTo>
                        <a:pt x="16" y="38"/>
                      </a:moveTo>
                      <a:lnTo>
                        <a:pt x="11" y="37"/>
                      </a:lnTo>
                      <a:lnTo>
                        <a:pt x="6" y="35"/>
                      </a:lnTo>
                      <a:lnTo>
                        <a:pt x="1" y="29"/>
                      </a:lnTo>
                      <a:lnTo>
                        <a:pt x="0" y="18"/>
                      </a:lnTo>
                      <a:lnTo>
                        <a:pt x="1" y="9"/>
                      </a:lnTo>
                      <a:lnTo>
                        <a:pt x="6" y="4"/>
                      </a:lnTo>
                      <a:lnTo>
                        <a:pt x="11" y="1"/>
                      </a:lnTo>
                      <a:lnTo>
                        <a:pt x="16" y="0"/>
                      </a:lnTo>
                      <a:lnTo>
                        <a:pt x="22" y="1"/>
                      </a:lnTo>
                      <a:lnTo>
                        <a:pt x="26" y="4"/>
                      </a:lnTo>
                      <a:lnTo>
                        <a:pt x="31" y="9"/>
                      </a:lnTo>
                      <a:lnTo>
                        <a:pt x="32" y="18"/>
                      </a:lnTo>
                      <a:lnTo>
                        <a:pt x="31" y="29"/>
                      </a:lnTo>
                      <a:lnTo>
                        <a:pt x="26" y="35"/>
                      </a:lnTo>
                      <a:lnTo>
                        <a:pt x="22" y="37"/>
                      </a:lnTo>
                      <a:lnTo>
                        <a:pt x="16" y="38"/>
                      </a:lnTo>
                      <a:close/>
                      <a:moveTo>
                        <a:pt x="16" y="6"/>
                      </a:moveTo>
                      <a:lnTo>
                        <a:pt x="11" y="7"/>
                      </a:lnTo>
                      <a:lnTo>
                        <a:pt x="8" y="10"/>
                      </a:lnTo>
                      <a:lnTo>
                        <a:pt x="7" y="14"/>
                      </a:lnTo>
                      <a:lnTo>
                        <a:pt x="6" y="18"/>
                      </a:lnTo>
                      <a:lnTo>
                        <a:pt x="7" y="23"/>
                      </a:lnTo>
                      <a:lnTo>
                        <a:pt x="8" y="28"/>
                      </a:lnTo>
                      <a:lnTo>
                        <a:pt x="11" y="31"/>
                      </a:lnTo>
                      <a:lnTo>
                        <a:pt x="16" y="32"/>
                      </a:lnTo>
                      <a:lnTo>
                        <a:pt x="21" y="31"/>
                      </a:lnTo>
                      <a:lnTo>
                        <a:pt x="24" y="28"/>
                      </a:lnTo>
                      <a:lnTo>
                        <a:pt x="26" y="23"/>
                      </a:lnTo>
                      <a:lnTo>
                        <a:pt x="26" y="18"/>
                      </a:lnTo>
                      <a:lnTo>
                        <a:pt x="26" y="14"/>
                      </a:lnTo>
                      <a:lnTo>
                        <a:pt x="24" y="10"/>
                      </a:lnTo>
                      <a:lnTo>
                        <a:pt x="21" y="7"/>
                      </a:lnTo>
                      <a:lnTo>
                        <a:pt x="16" y="6"/>
                      </a:lnTo>
                      <a:close/>
                    </a:path>
                  </a:pathLst>
                </a:custGeom>
                <a:solidFill>
                  <a:srgbClr val="000000"/>
                </a:solidFill>
                <a:ln w="9525">
                  <a:solidFill>
                    <a:srgbClr val="000066"/>
                  </a:solidFill>
                  <a:round/>
                  <a:headEnd/>
                  <a:tailEnd/>
                </a:ln>
              </p:spPr>
              <p:txBody>
                <a:bodyPr/>
                <a:lstStyle/>
                <a:p>
                  <a:endParaRPr lang="en-US" dirty="0"/>
                </a:p>
              </p:txBody>
            </p:sp>
            <p:sp>
              <p:nvSpPr>
                <p:cNvPr id="18714" name="Freeform 255"/>
                <p:cNvSpPr>
                  <a:spLocks/>
                </p:cNvSpPr>
                <p:nvPr/>
              </p:nvSpPr>
              <p:spPr bwMode="auto">
                <a:xfrm>
                  <a:off x="3428" y="907"/>
                  <a:ext cx="228" cy="507"/>
                </a:xfrm>
                <a:custGeom>
                  <a:avLst/>
                  <a:gdLst>
                    <a:gd name="T0" fmla="*/ 71 w 228"/>
                    <a:gd name="T1" fmla="*/ 0 h 507"/>
                    <a:gd name="T2" fmla="*/ 71 w 228"/>
                    <a:gd name="T3" fmla="*/ 60 h 507"/>
                    <a:gd name="T4" fmla="*/ 21 w 228"/>
                    <a:gd name="T5" fmla="*/ 116 h 507"/>
                    <a:gd name="T6" fmla="*/ 21 w 228"/>
                    <a:gd name="T7" fmla="*/ 431 h 507"/>
                    <a:gd name="T8" fmla="*/ 0 w 228"/>
                    <a:gd name="T9" fmla="*/ 496 h 507"/>
                    <a:gd name="T10" fmla="*/ 44 w 228"/>
                    <a:gd name="T11" fmla="*/ 507 h 507"/>
                    <a:gd name="T12" fmla="*/ 74 w 228"/>
                    <a:gd name="T13" fmla="*/ 473 h 507"/>
                    <a:gd name="T14" fmla="*/ 146 w 228"/>
                    <a:gd name="T15" fmla="*/ 473 h 507"/>
                    <a:gd name="T16" fmla="*/ 228 w 228"/>
                    <a:gd name="T17" fmla="*/ 380 h 507"/>
                    <a:gd name="T18" fmla="*/ 228 w 228"/>
                    <a:gd name="T19" fmla="*/ 0 h 507"/>
                    <a:gd name="T20" fmla="*/ 71 w 228"/>
                    <a:gd name="T21" fmla="*/ 0 h 50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507"/>
                    <a:gd name="T35" fmla="*/ 228 w 228"/>
                    <a:gd name="T36" fmla="*/ 507 h 50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507">
                      <a:moveTo>
                        <a:pt x="71" y="0"/>
                      </a:moveTo>
                      <a:lnTo>
                        <a:pt x="71" y="60"/>
                      </a:lnTo>
                      <a:lnTo>
                        <a:pt x="21" y="116"/>
                      </a:lnTo>
                      <a:lnTo>
                        <a:pt x="21" y="431"/>
                      </a:lnTo>
                      <a:lnTo>
                        <a:pt x="0" y="496"/>
                      </a:lnTo>
                      <a:lnTo>
                        <a:pt x="44" y="507"/>
                      </a:lnTo>
                      <a:lnTo>
                        <a:pt x="74" y="473"/>
                      </a:lnTo>
                      <a:lnTo>
                        <a:pt x="146" y="473"/>
                      </a:lnTo>
                      <a:lnTo>
                        <a:pt x="228" y="380"/>
                      </a:lnTo>
                      <a:lnTo>
                        <a:pt x="228" y="0"/>
                      </a:lnTo>
                      <a:lnTo>
                        <a:pt x="71" y="0"/>
                      </a:lnTo>
                      <a:close/>
                    </a:path>
                  </a:pathLst>
                </a:custGeom>
                <a:solidFill>
                  <a:srgbClr val="000000"/>
                </a:solidFill>
                <a:ln w="9525">
                  <a:solidFill>
                    <a:srgbClr val="000066"/>
                  </a:solidFill>
                  <a:round/>
                  <a:headEnd/>
                  <a:tailEnd/>
                </a:ln>
              </p:spPr>
              <p:txBody>
                <a:bodyPr/>
                <a:lstStyle/>
                <a:p>
                  <a:endParaRPr lang="en-US" dirty="0"/>
                </a:p>
              </p:txBody>
            </p:sp>
            <p:sp>
              <p:nvSpPr>
                <p:cNvPr id="18715" name="Freeform 256"/>
                <p:cNvSpPr>
                  <a:spLocks/>
                </p:cNvSpPr>
                <p:nvPr/>
              </p:nvSpPr>
              <p:spPr bwMode="auto">
                <a:xfrm>
                  <a:off x="3465" y="856"/>
                  <a:ext cx="240" cy="518"/>
                </a:xfrm>
                <a:custGeom>
                  <a:avLst/>
                  <a:gdLst>
                    <a:gd name="T0" fmla="*/ 236 w 240"/>
                    <a:gd name="T1" fmla="*/ 0 h 518"/>
                    <a:gd name="T2" fmla="*/ 78 w 240"/>
                    <a:gd name="T3" fmla="*/ 0 h 518"/>
                    <a:gd name="T4" fmla="*/ 72 w 240"/>
                    <a:gd name="T5" fmla="*/ 0 h 518"/>
                    <a:gd name="T6" fmla="*/ 72 w 240"/>
                    <a:gd name="T7" fmla="*/ 5 h 518"/>
                    <a:gd name="T8" fmla="*/ 72 w 240"/>
                    <a:gd name="T9" fmla="*/ 63 h 518"/>
                    <a:gd name="T10" fmla="*/ 24 w 240"/>
                    <a:gd name="T11" fmla="*/ 116 h 518"/>
                    <a:gd name="T12" fmla="*/ 22 w 240"/>
                    <a:gd name="T13" fmla="*/ 118 h 518"/>
                    <a:gd name="T14" fmla="*/ 22 w 240"/>
                    <a:gd name="T15" fmla="*/ 119 h 518"/>
                    <a:gd name="T16" fmla="*/ 22 w 240"/>
                    <a:gd name="T17" fmla="*/ 435 h 518"/>
                    <a:gd name="T18" fmla="*/ 2 w 240"/>
                    <a:gd name="T19" fmla="*/ 499 h 518"/>
                    <a:gd name="T20" fmla="*/ 0 w 240"/>
                    <a:gd name="T21" fmla="*/ 505 h 518"/>
                    <a:gd name="T22" fmla="*/ 5 w 240"/>
                    <a:gd name="T23" fmla="*/ 506 h 518"/>
                    <a:gd name="T24" fmla="*/ 49 w 240"/>
                    <a:gd name="T25" fmla="*/ 517 h 518"/>
                    <a:gd name="T26" fmla="*/ 53 w 240"/>
                    <a:gd name="T27" fmla="*/ 518 h 518"/>
                    <a:gd name="T28" fmla="*/ 55 w 240"/>
                    <a:gd name="T29" fmla="*/ 516 h 518"/>
                    <a:gd name="T30" fmla="*/ 83 w 240"/>
                    <a:gd name="T31" fmla="*/ 482 h 518"/>
                    <a:gd name="T32" fmla="*/ 153 w 240"/>
                    <a:gd name="T33" fmla="*/ 482 h 518"/>
                    <a:gd name="T34" fmla="*/ 155 w 240"/>
                    <a:gd name="T35" fmla="*/ 482 h 518"/>
                    <a:gd name="T36" fmla="*/ 157 w 240"/>
                    <a:gd name="T37" fmla="*/ 481 h 518"/>
                    <a:gd name="T38" fmla="*/ 239 w 240"/>
                    <a:gd name="T39" fmla="*/ 389 h 518"/>
                    <a:gd name="T40" fmla="*/ 240 w 240"/>
                    <a:gd name="T41" fmla="*/ 388 h 518"/>
                    <a:gd name="T42" fmla="*/ 240 w 240"/>
                    <a:gd name="T43" fmla="*/ 385 h 518"/>
                    <a:gd name="T44" fmla="*/ 240 w 240"/>
                    <a:gd name="T45" fmla="*/ 5 h 518"/>
                    <a:gd name="T46" fmla="*/ 240 w 240"/>
                    <a:gd name="T47" fmla="*/ 0 h 518"/>
                    <a:gd name="T48" fmla="*/ 236 w 240"/>
                    <a:gd name="T49" fmla="*/ 0 h 5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0"/>
                    <a:gd name="T76" fmla="*/ 0 h 518"/>
                    <a:gd name="T77" fmla="*/ 240 w 240"/>
                    <a:gd name="T78" fmla="*/ 518 h 5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0" h="518">
                      <a:moveTo>
                        <a:pt x="236" y="0"/>
                      </a:moveTo>
                      <a:lnTo>
                        <a:pt x="78" y="0"/>
                      </a:lnTo>
                      <a:lnTo>
                        <a:pt x="72" y="0"/>
                      </a:lnTo>
                      <a:lnTo>
                        <a:pt x="72" y="5"/>
                      </a:lnTo>
                      <a:lnTo>
                        <a:pt x="72" y="63"/>
                      </a:lnTo>
                      <a:lnTo>
                        <a:pt x="24" y="116"/>
                      </a:lnTo>
                      <a:lnTo>
                        <a:pt x="22" y="118"/>
                      </a:lnTo>
                      <a:lnTo>
                        <a:pt x="22" y="119"/>
                      </a:lnTo>
                      <a:lnTo>
                        <a:pt x="22" y="435"/>
                      </a:lnTo>
                      <a:lnTo>
                        <a:pt x="2" y="499"/>
                      </a:lnTo>
                      <a:lnTo>
                        <a:pt x="0" y="505"/>
                      </a:lnTo>
                      <a:lnTo>
                        <a:pt x="5" y="506"/>
                      </a:lnTo>
                      <a:lnTo>
                        <a:pt x="49" y="517"/>
                      </a:lnTo>
                      <a:lnTo>
                        <a:pt x="53" y="518"/>
                      </a:lnTo>
                      <a:lnTo>
                        <a:pt x="55" y="516"/>
                      </a:lnTo>
                      <a:lnTo>
                        <a:pt x="83" y="482"/>
                      </a:lnTo>
                      <a:lnTo>
                        <a:pt x="153" y="482"/>
                      </a:lnTo>
                      <a:lnTo>
                        <a:pt x="155" y="482"/>
                      </a:lnTo>
                      <a:lnTo>
                        <a:pt x="157" y="481"/>
                      </a:lnTo>
                      <a:lnTo>
                        <a:pt x="239" y="389"/>
                      </a:lnTo>
                      <a:lnTo>
                        <a:pt x="240" y="388"/>
                      </a:lnTo>
                      <a:lnTo>
                        <a:pt x="240" y="385"/>
                      </a:lnTo>
                      <a:lnTo>
                        <a:pt x="240" y="5"/>
                      </a:lnTo>
                      <a:lnTo>
                        <a:pt x="240" y="0"/>
                      </a:lnTo>
                      <a:lnTo>
                        <a:pt x="236" y="0"/>
                      </a:lnTo>
                      <a:close/>
                    </a:path>
                  </a:pathLst>
                </a:custGeom>
                <a:solidFill>
                  <a:srgbClr val="000000"/>
                </a:solidFill>
                <a:ln w="9525">
                  <a:solidFill>
                    <a:srgbClr val="000066"/>
                  </a:solidFill>
                  <a:round/>
                  <a:headEnd/>
                  <a:tailEnd/>
                </a:ln>
              </p:spPr>
              <p:txBody>
                <a:bodyPr/>
                <a:lstStyle/>
                <a:p>
                  <a:endParaRPr lang="en-US" dirty="0"/>
                </a:p>
              </p:txBody>
            </p:sp>
            <p:sp>
              <p:nvSpPr>
                <p:cNvPr id="18716" name="Freeform 257"/>
                <p:cNvSpPr>
                  <a:spLocks/>
                </p:cNvSpPr>
                <p:nvPr/>
              </p:nvSpPr>
              <p:spPr bwMode="auto">
                <a:xfrm>
                  <a:off x="3480" y="867"/>
                  <a:ext cx="215" cy="494"/>
                </a:xfrm>
                <a:custGeom>
                  <a:avLst/>
                  <a:gdLst>
                    <a:gd name="T0" fmla="*/ 136 w 215"/>
                    <a:gd name="T1" fmla="*/ 461 h 494"/>
                    <a:gd name="T2" fmla="*/ 65 w 215"/>
                    <a:gd name="T3" fmla="*/ 461 h 494"/>
                    <a:gd name="T4" fmla="*/ 63 w 215"/>
                    <a:gd name="T5" fmla="*/ 461 h 494"/>
                    <a:gd name="T6" fmla="*/ 61 w 215"/>
                    <a:gd name="T7" fmla="*/ 462 h 494"/>
                    <a:gd name="T8" fmla="*/ 33 w 215"/>
                    <a:gd name="T9" fmla="*/ 494 h 494"/>
                    <a:gd name="T10" fmla="*/ 0 w 215"/>
                    <a:gd name="T11" fmla="*/ 486 h 494"/>
                    <a:gd name="T12" fmla="*/ 18 w 215"/>
                    <a:gd name="T13" fmla="*/ 426 h 494"/>
                    <a:gd name="T14" fmla="*/ 18 w 215"/>
                    <a:gd name="T15" fmla="*/ 425 h 494"/>
                    <a:gd name="T16" fmla="*/ 18 w 215"/>
                    <a:gd name="T17" fmla="*/ 425 h 494"/>
                    <a:gd name="T18" fmla="*/ 18 w 215"/>
                    <a:gd name="T19" fmla="*/ 111 h 494"/>
                    <a:gd name="T20" fmla="*/ 66 w 215"/>
                    <a:gd name="T21" fmla="*/ 58 h 494"/>
                    <a:gd name="T22" fmla="*/ 69 w 215"/>
                    <a:gd name="T23" fmla="*/ 56 h 494"/>
                    <a:gd name="T24" fmla="*/ 69 w 215"/>
                    <a:gd name="T25" fmla="*/ 54 h 494"/>
                    <a:gd name="T26" fmla="*/ 69 w 215"/>
                    <a:gd name="T27" fmla="*/ 0 h 494"/>
                    <a:gd name="T28" fmla="*/ 215 w 215"/>
                    <a:gd name="T29" fmla="*/ 0 h 494"/>
                    <a:gd name="T30" fmla="*/ 215 w 215"/>
                    <a:gd name="T31" fmla="*/ 372 h 494"/>
                    <a:gd name="T32" fmla="*/ 136 w 215"/>
                    <a:gd name="T33" fmla="*/ 461 h 49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5"/>
                    <a:gd name="T52" fmla="*/ 0 h 494"/>
                    <a:gd name="T53" fmla="*/ 215 w 215"/>
                    <a:gd name="T54" fmla="*/ 494 h 49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5" h="494">
                      <a:moveTo>
                        <a:pt x="136" y="461"/>
                      </a:moveTo>
                      <a:lnTo>
                        <a:pt x="65" y="461"/>
                      </a:lnTo>
                      <a:lnTo>
                        <a:pt x="63" y="461"/>
                      </a:lnTo>
                      <a:lnTo>
                        <a:pt x="61" y="462"/>
                      </a:lnTo>
                      <a:lnTo>
                        <a:pt x="33" y="494"/>
                      </a:lnTo>
                      <a:lnTo>
                        <a:pt x="0" y="486"/>
                      </a:lnTo>
                      <a:lnTo>
                        <a:pt x="18" y="426"/>
                      </a:lnTo>
                      <a:lnTo>
                        <a:pt x="18" y="425"/>
                      </a:lnTo>
                      <a:lnTo>
                        <a:pt x="18" y="111"/>
                      </a:lnTo>
                      <a:lnTo>
                        <a:pt x="66" y="58"/>
                      </a:lnTo>
                      <a:lnTo>
                        <a:pt x="69" y="56"/>
                      </a:lnTo>
                      <a:lnTo>
                        <a:pt x="69" y="54"/>
                      </a:lnTo>
                      <a:lnTo>
                        <a:pt x="69" y="0"/>
                      </a:lnTo>
                      <a:lnTo>
                        <a:pt x="215" y="0"/>
                      </a:lnTo>
                      <a:lnTo>
                        <a:pt x="215" y="372"/>
                      </a:lnTo>
                      <a:lnTo>
                        <a:pt x="136" y="461"/>
                      </a:lnTo>
                      <a:close/>
                    </a:path>
                  </a:pathLst>
                </a:custGeom>
                <a:solidFill>
                  <a:srgbClr val="FFFFFF"/>
                </a:solidFill>
                <a:ln w="9525">
                  <a:solidFill>
                    <a:srgbClr val="000066"/>
                  </a:solidFill>
                  <a:round/>
                  <a:headEnd/>
                  <a:tailEnd/>
                </a:ln>
              </p:spPr>
              <p:txBody>
                <a:bodyPr/>
                <a:lstStyle/>
                <a:p>
                  <a:endParaRPr lang="en-US" dirty="0"/>
                </a:p>
              </p:txBody>
            </p:sp>
            <p:sp>
              <p:nvSpPr>
                <p:cNvPr id="18717" name="Rectangle 258"/>
                <p:cNvSpPr>
                  <a:spLocks noChangeArrowheads="1"/>
                </p:cNvSpPr>
                <p:nvPr/>
              </p:nvSpPr>
              <p:spPr bwMode="auto">
                <a:xfrm>
                  <a:off x="3545" y="1052"/>
                  <a:ext cx="6" cy="49"/>
                </a:xfrm>
                <a:prstGeom prst="rect">
                  <a:avLst/>
                </a:prstGeom>
                <a:solidFill>
                  <a:srgbClr val="000000"/>
                </a:solidFill>
                <a:ln w="9525">
                  <a:solidFill>
                    <a:srgbClr val="000066"/>
                  </a:solidFill>
                  <a:miter lim="800000"/>
                  <a:headEnd/>
                  <a:tailEnd/>
                </a:ln>
              </p:spPr>
              <p:txBody>
                <a:bodyPr/>
                <a:lstStyle/>
                <a:p>
                  <a:endParaRPr lang="en-US" dirty="0"/>
                </a:p>
              </p:txBody>
            </p:sp>
            <p:sp>
              <p:nvSpPr>
                <p:cNvPr id="18718" name="Freeform 259"/>
                <p:cNvSpPr>
                  <a:spLocks/>
                </p:cNvSpPr>
                <p:nvPr/>
              </p:nvSpPr>
              <p:spPr bwMode="auto">
                <a:xfrm>
                  <a:off x="3560" y="1065"/>
                  <a:ext cx="28" cy="36"/>
                </a:xfrm>
                <a:custGeom>
                  <a:avLst/>
                  <a:gdLst>
                    <a:gd name="T0" fmla="*/ 6 w 28"/>
                    <a:gd name="T1" fmla="*/ 1 h 36"/>
                    <a:gd name="T2" fmla="*/ 6 w 28"/>
                    <a:gd name="T3" fmla="*/ 6 h 36"/>
                    <a:gd name="T4" fmla="*/ 6 w 28"/>
                    <a:gd name="T5" fmla="*/ 6 h 36"/>
                    <a:gd name="T6" fmla="*/ 7 w 28"/>
                    <a:gd name="T7" fmla="*/ 5 h 36"/>
                    <a:gd name="T8" fmla="*/ 8 w 28"/>
                    <a:gd name="T9" fmla="*/ 4 h 36"/>
                    <a:gd name="T10" fmla="*/ 8 w 28"/>
                    <a:gd name="T11" fmla="*/ 2 h 36"/>
                    <a:gd name="T12" fmla="*/ 9 w 28"/>
                    <a:gd name="T13" fmla="*/ 1 h 36"/>
                    <a:gd name="T14" fmla="*/ 12 w 28"/>
                    <a:gd name="T15" fmla="*/ 0 h 36"/>
                    <a:gd name="T16" fmla="*/ 13 w 28"/>
                    <a:gd name="T17" fmla="*/ 0 h 36"/>
                    <a:gd name="T18" fmla="*/ 15 w 28"/>
                    <a:gd name="T19" fmla="*/ 0 h 36"/>
                    <a:gd name="T20" fmla="*/ 16 w 28"/>
                    <a:gd name="T21" fmla="*/ 0 h 36"/>
                    <a:gd name="T22" fmla="*/ 19 w 28"/>
                    <a:gd name="T23" fmla="*/ 0 h 36"/>
                    <a:gd name="T24" fmla="*/ 21 w 28"/>
                    <a:gd name="T25" fmla="*/ 0 h 36"/>
                    <a:gd name="T26" fmla="*/ 22 w 28"/>
                    <a:gd name="T27" fmla="*/ 0 h 36"/>
                    <a:gd name="T28" fmla="*/ 22 w 28"/>
                    <a:gd name="T29" fmla="*/ 1 h 36"/>
                    <a:gd name="T30" fmla="*/ 24 w 28"/>
                    <a:gd name="T31" fmla="*/ 1 h 36"/>
                    <a:gd name="T32" fmla="*/ 26 w 28"/>
                    <a:gd name="T33" fmla="*/ 4 h 36"/>
                    <a:gd name="T34" fmla="*/ 28 w 28"/>
                    <a:gd name="T35" fmla="*/ 6 h 36"/>
                    <a:gd name="T36" fmla="*/ 28 w 28"/>
                    <a:gd name="T37" fmla="*/ 9 h 36"/>
                    <a:gd name="T38" fmla="*/ 28 w 28"/>
                    <a:gd name="T39" fmla="*/ 36 h 36"/>
                    <a:gd name="T40" fmla="*/ 22 w 28"/>
                    <a:gd name="T41" fmla="*/ 36 h 36"/>
                    <a:gd name="T42" fmla="*/ 22 w 28"/>
                    <a:gd name="T43" fmla="*/ 12 h 36"/>
                    <a:gd name="T44" fmla="*/ 22 w 28"/>
                    <a:gd name="T45" fmla="*/ 8 h 36"/>
                    <a:gd name="T46" fmla="*/ 21 w 28"/>
                    <a:gd name="T47" fmla="*/ 6 h 36"/>
                    <a:gd name="T48" fmla="*/ 19 w 28"/>
                    <a:gd name="T49" fmla="*/ 5 h 36"/>
                    <a:gd name="T50" fmla="*/ 15 w 28"/>
                    <a:gd name="T51" fmla="*/ 5 h 36"/>
                    <a:gd name="T52" fmla="*/ 12 w 28"/>
                    <a:gd name="T53" fmla="*/ 6 h 36"/>
                    <a:gd name="T54" fmla="*/ 9 w 28"/>
                    <a:gd name="T55" fmla="*/ 7 h 36"/>
                    <a:gd name="T56" fmla="*/ 7 w 28"/>
                    <a:gd name="T57" fmla="*/ 12 h 36"/>
                    <a:gd name="T58" fmla="*/ 6 w 28"/>
                    <a:gd name="T59" fmla="*/ 17 h 36"/>
                    <a:gd name="T60" fmla="*/ 6 w 28"/>
                    <a:gd name="T61" fmla="*/ 36 h 36"/>
                    <a:gd name="T62" fmla="*/ 0 w 28"/>
                    <a:gd name="T63" fmla="*/ 36 h 36"/>
                    <a:gd name="T64" fmla="*/ 0 w 28"/>
                    <a:gd name="T65" fmla="*/ 1 h 36"/>
                    <a:gd name="T66" fmla="*/ 6 w 28"/>
                    <a:gd name="T67" fmla="*/ 1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6"/>
                    <a:gd name="T104" fmla="*/ 28 w 28"/>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6">
                      <a:moveTo>
                        <a:pt x="6" y="1"/>
                      </a:moveTo>
                      <a:lnTo>
                        <a:pt x="6" y="6"/>
                      </a:lnTo>
                      <a:lnTo>
                        <a:pt x="7" y="5"/>
                      </a:lnTo>
                      <a:lnTo>
                        <a:pt x="8" y="4"/>
                      </a:lnTo>
                      <a:lnTo>
                        <a:pt x="8" y="2"/>
                      </a:lnTo>
                      <a:lnTo>
                        <a:pt x="9" y="1"/>
                      </a:lnTo>
                      <a:lnTo>
                        <a:pt x="12" y="0"/>
                      </a:lnTo>
                      <a:lnTo>
                        <a:pt x="13" y="0"/>
                      </a:lnTo>
                      <a:lnTo>
                        <a:pt x="15" y="0"/>
                      </a:lnTo>
                      <a:lnTo>
                        <a:pt x="16" y="0"/>
                      </a:lnTo>
                      <a:lnTo>
                        <a:pt x="19" y="0"/>
                      </a:lnTo>
                      <a:lnTo>
                        <a:pt x="21" y="0"/>
                      </a:lnTo>
                      <a:lnTo>
                        <a:pt x="22" y="0"/>
                      </a:lnTo>
                      <a:lnTo>
                        <a:pt x="22" y="1"/>
                      </a:lnTo>
                      <a:lnTo>
                        <a:pt x="24" y="1"/>
                      </a:lnTo>
                      <a:lnTo>
                        <a:pt x="26" y="4"/>
                      </a:lnTo>
                      <a:lnTo>
                        <a:pt x="28" y="6"/>
                      </a:lnTo>
                      <a:lnTo>
                        <a:pt x="28" y="9"/>
                      </a:lnTo>
                      <a:lnTo>
                        <a:pt x="28" y="36"/>
                      </a:lnTo>
                      <a:lnTo>
                        <a:pt x="22" y="36"/>
                      </a:lnTo>
                      <a:lnTo>
                        <a:pt x="22" y="12"/>
                      </a:lnTo>
                      <a:lnTo>
                        <a:pt x="22" y="8"/>
                      </a:lnTo>
                      <a:lnTo>
                        <a:pt x="21" y="6"/>
                      </a:lnTo>
                      <a:lnTo>
                        <a:pt x="19" y="5"/>
                      </a:lnTo>
                      <a:lnTo>
                        <a:pt x="15" y="5"/>
                      </a:lnTo>
                      <a:lnTo>
                        <a:pt x="12" y="6"/>
                      </a:lnTo>
                      <a:lnTo>
                        <a:pt x="9" y="7"/>
                      </a:lnTo>
                      <a:lnTo>
                        <a:pt x="7" y="12"/>
                      </a:lnTo>
                      <a:lnTo>
                        <a:pt x="6" y="17"/>
                      </a:lnTo>
                      <a:lnTo>
                        <a:pt x="6" y="36"/>
                      </a:lnTo>
                      <a:lnTo>
                        <a:pt x="0" y="36"/>
                      </a:lnTo>
                      <a:lnTo>
                        <a:pt x="0" y="1"/>
                      </a:lnTo>
                      <a:lnTo>
                        <a:pt x="6" y="1"/>
                      </a:lnTo>
                      <a:close/>
                    </a:path>
                  </a:pathLst>
                </a:custGeom>
                <a:solidFill>
                  <a:srgbClr val="000000"/>
                </a:solidFill>
                <a:ln w="9525">
                  <a:solidFill>
                    <a:srgbClr val="000066"/>
                  </a:solidFill>
                  <a:round/>
                  <a:headEnd/>
                  <a:tailEnd/>
                </a:ln>
              </p:spPr>
              <p:txBody>
                <a:bodyPr/>
                <a:lstStyle/>
                <a:p>
                  <a:endParaRPr lang="en-US" dirty="0"/>
                </a:p>
              </p:txBody>
            </p:sp>
            <p:sp>
              <p:nvSpPr>
                <p:cNvPr id="18719" name="Freeform 260"/>
                <p:cNvSpPr>
                  <a:spLocks noEditPoints="1"/>
                </p:cNvSpPr>
                <p:nvPr/>
              </p:nvSpPr>
              <p:spPr bwMode="auto">
                <a:xfrm>
                  <a:off x="3594" y="1052"/>
                  <a:ext cx="31" cy="51"/>
                </a:xfrm>
                <a:custGeom>
                  <a:avLst/>
                  <a:gdLst>
                    <a:gd name="T0" fmla="*/ 31 w 31"/>
                    <a:gd name="T1" fmla="*/ 49 h 51"/>
                    <a:gd name="T2" fmla="*/ 26 w 31"/>
                    <a:gd name="T3" fmla="*/ 45 h 51"/>
                    <a:gd name="T4" fmla="*/ 24 w 31"/>
                    <a:gd name="T5" fmla="*/ 47 h 51"/>
                    <a:gd name="T6" fmla="*/ 22 w 31"/>
                    <a:gd name="T7" fmla="*/ 49 h 51"/>
                    <a:gd name="T8" fmla="*/ 18 w 31"/>
                    <a:gd name="T9" fmla="*/ 50 h 51"/>
                    <a:gd name="T10" fmla="*/ 15 w 31"/>
                    <a:gd name="T11" fmla="*/ 51 h 51"/>
                    <a:gd name="T12" fmla="*/ 11 w 31"/>
                    <a:gd name="T13" fmla="*/ 50 h 51"/>
                    <a:gd name="T14" fmla="*/ 8 w 31"/>
                    <a:gd name="T15" fmla="*/ 49 h 51"/>
                    <a:gd name="T16" fmla="*/ 2 w 31"/>
                    <a:gd name="T17" fmla="*/ 43 h 51"/>
                    <a:gd name="T18" fmla="*/ 0 w 31"/>
                    <a:gd name="T19" fmla="*/ 34 h 51"/>
                    <a:gd name="T20" fmla="*/ 1 w 31"/>
                    <a:gd name="T21" fmla="*/ 25 h 51"/>
                    <a:gd name="T22" fmla="*/ 4 w 31"/>
                    <a:gd name="T23" fmla="*/ 18 h 51"/>
                    <a:gd name="T24" fmla="*/ 10 w 31"/>
                    <a:gd name="T25" fmla="*/ 14 h 51"/>
                    <a:gd name="T26" fmla="*/ 15 w 31"/>
                    <a:gd name="T27" fmla="*/ 13 h 51"/>
                    <a:gd name="T28" fmla="*/ 19 w 31"/>
                    <a:gd name="T29" fmla="*/ 14 h 51"/>
                    <a:gd name="T30" fmla="*/ 22 w 31"/>
                    <a:gd name="T31" fmla="*/ 15 h 51"/>
                    <a:gd name="T32" fmla="*/ 24 w 31"/>
                    <a:gd name="T33" fmla="*/ 17 h 51"/>
                    <a:gd name="T34" fmla="*/ 25 w 31"/>
                    <a:gd name="T35" fmla="*/ 18 h 51"/>
                    <a:gd name="T36" fmla="*/ 25 w 31"/>
                    <a:gd name="T37" fmla="*/ 0 h 51"/>
                    <a:gd name="T38" fmla="*/ 16 w 31"/>
                    <a:gd name="T39" fmla="*/ 45 h 51"/>
                    <a:gd name="T40" fmla="*/ 20 w 31"/>
                    <a:gd name="T41" fmla="*/ 44 h 51"/>
                    <a:gd name="T42" fmla="*/ 23 w 31"/>
                    <a:gd name="T43" fmla="*/ 42 h 51"/>
                    <a:gd name="T44" fmla="*/ 25 w 31"/>
                    <a:gd name="T45" fmla="*/ 30 h 51"/>
                    <a:gd name="T46" fmla="*/ 23 w 31"/>
                    <a:gd name="T47" fmla="*/ 22 h 51"/>
                    <a:gd name="T48" fmla="*/ 19 w 31"/>
                    <a:gd name="T49" fmla="*/ 20 h 51"/>
                    <a:gd name="T50" fmla="*/ 16 w 31"/>
                    <a:gd name="T51" fmla="*/ 19 h 51"/>
                    <a:gd name="T52" fmla="*/ 11 w 31"/>
                    <a:gd name="T53" fmla="*/ 20 h 51"/>
                    <a:gd name="T54" fmla="*/ 8 w 31"/>
                    <a:gd name="T55" fmla="*/ 22 h 51"/>
                    <a:gd name="T56" fmla="*/ 5 w 31"/>
                    <a:gd name="T57" fmla="*/ 32 h 51"/>
                    <a:gd name="T58" fmla="*/ 9 w 31"/>
                    <a:gd name="T59" fmla="*/ 42 h 51"/>
                    <a:gd name="T60" fmla="*/ 12 w 31"/>
                    <a:gd name="T61" fmla="*/ 44 h 51"/>
                    <a:gd name="T62" fmla="*/ 16 w 31"/>
                    <a:gd name="T63" fmla="*/ 45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51"/>
                    <a:gd name="T98" fmla="*/ 31 w 31"/>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51">
                      <a:moveTo>
                        <a:pt x="31" y="0"/>
                      </a:moveTo>
                      <a:lnTo>
                        <a:pt x="31" y="49"/>
                      </a:lnTo>
                      <a:lnTo>
                        <a:pt x="26" y="49"/>
                      </a:lnTo>
                      <a:lnTo>
                        <a:pt x="26" y="45"/>
                      </a:lnTo>
                      <a:lnTo>
                        <a:pt x="25" y="47"/>
                      </a:lnTo>
                      <a:lnTo>
                        <a:pt x="24" y="47"/>
                      </a:lnTo>
                      <a:lnTo>
                        <a:pt x="23" y="48"/>
                      </a:lnTo>
                      <a:lnTo>
                        <a:pt x="22" y="49"/>
                      </a:lnTo>
                      <a:lnTo>
                        <a:pt x="20" y="50"/>
                      </a:lnTo>
                      <a:lnTo>
                        <a:pt x="18" y="50"/>
                      </a:lnTo>
                      <a:lnTo>
                        <a:pt x="17" y="51"/>
                      </a:lnTo>
                      <a:lnTo>
                        <a:pt x="15" y="51"/>
                      </a:lnTo>
                      <a:lnTo>
                        <a:pt x="13" y="51"/>
                      </a:lnTo>
                      <a:lnTo>
                        <a:pt x="11" y="50"/>
                      </a:lnTo>
                      <a:lnTo>
                        <a:pt x="10" y="50"/>
                      </a:lnTo>
                      <a:lnTo>
                        <a:pt x="8" y="49"/>
                      </a:lnTo>
                      <a:lnTo>
                        <a:pt x="4" y="47"/>
                      </a:lnTo>
                      <a:lnTo>
                        <a:pt x="2" y="43"/>
                      </a:lnTo>
                      <a:lnTo>
                        <a:pt x="1" y="39"/>
                      </a:lnTo>
                      <a:lnTo>
                        <a:pt x="0" y="34"/>
                      </a:lnTo>
                      <a:lnTo>
                        <a:pt x="0" y="29"/>
                      </a:lnTo>
                      <a:lnTo>
                        <a:pt x="1" y="25"/>
                      </a:lnTo>
                      <a:lnTo>
                        <a:pt x="2" y="21"/>
                      </a:lnTo>
                      <a:lnTo>
                        <a:pt x="4" y="18"/>
                      </a:lnTo>
                      <a:lnTo>
                        <a:pt x="7" y="15"/>
                      </a:lnTo>
                      <a:lnTo>
                        <a:pt x="10" y="14"/>
                      </a:lnTo>
                      <a:lnTo>
                        <a:pt x="12" y="13"/>
                      </a:lnTo>
                      <a:lnTo>
                        <a:pt x="15" y="13"/>
                      </a:lnTo>
                      <a:lnTo>
                        <a:pt x="17" y="13"/>
                      </a:lnTo>
                      <a:lnTo>
                        <a:pt x="19" y="14"/>
                      </a:lnTo>
                      <a:lnTo>
                        <a:pt x="20" y="14"/>
                      </a:lnTo>
                      <a:lnTo>
                        <a:pt x="22" y="15"/>
                      </a:lnTo>
                      <a:lnTo>
                        <a:pt x="23" y="17"/>
                      </a:lnTo>
                      <a:lnTo>
                        <a:pt x="24" y="17"/>
                      </a:lnTo>
                      <a:lnTo>
                        <a:pt x="25" y="18"/>
                      </a:lnTo>
                      <a:lnTo>
                        <a:pt x="25" y="0"/>
                      </a:lnTo>
                      <a:lnTo>
                        <a:pt x="31" y="0"/>
                      </a:lnTo>
                      <a:close/>
                      <a:moveTo>
                        <a:pt x="16" y="45"/>
                      </a:moveTo>
                      <a:lnTo>
                        <a:pt x="18" y="45"/>
                      </a:lnTo>
                      <a:lnTo>
                        <a:pt x="20" y="44"/>
                      </a:lnTo>
                      <a:lnTo>
                        <a:pt x="22" y="43"/>
                      </a:lnTo>
                      <a:lnTo>
                        <a:pt x="23" y="42"/>
                      </a:lnTo>
                      <a:lnTo>
                        <a:pt x="25" y="36"/>
                      </a:lnTo>
                      <a:lnTo>
                        <a:pt x="25" y="30"/>
                      </a:lnTo>
                      <a:lnTo>
                        <a:pt x="24" y="26"/>
                      </a:lnTo>
                      <a:lnTo>
                        <a:pt x="23" y="22"/>
                      </a:lnTo>
                      <a:lnTo>
                        <a:pt x="22" y="21"/>
                      </a:lnTo>
                      <a:lnTo>
                        <a:pt x="19" y="20"/>
                      </a:lnTo>
                      <a:lnTo>
                        <a:pt x="18" y="19"/>
                      </a:lnTo>
                      <a:lnTo>
                        <a:pt x="16" y="19"/>
                      </a:lnTo>
                      <a:lnTo>
                        <a:pt x="13" y="19"/>
                      </a:lnTo>
                      <a:lnTo>
                        <a:pt x="11" y="20"/>
                      </a:lnTo>
                      <a:lnTo>
                        <a:pt x="10" y="21"/>
                      </a:lnTo>
                      <a:lnTo>
                        <a:pt x="8" y="22"/>
                      </a:lnTo>
                      <a:lnTo>
                        <a:pt x="7" y="26"/>
                      </a:lnTo>
                      <a:lnTo>
                        <a:pt x="5" y="32"/>
                      </a:lnTo>
                      <a:lnTo>
                        <a:pt x="7" y="37"/>
                      </a:lnTo>
                      <a:lnTo>
                        <a:pt x="9" y="42"/>
                      </a:lnTo>
                      <a:lnTo>
                        <a:pt x="10" y="43"/>
                      </a:lnTo>
                      <a:lnTo>
                        <a:pt x="12" y="44"/>
                      </a:lnTo>
                      <a:lnTo>
                        <a:pt x="13" y="45"/>
                      </a:lnTo>
                      <a:lnTo>
                        <a:pt x="16" y="45"/>
                      </a:lnTo>
                      <a:close/>
                    </a:path>
                  </a:pathLst>
                </a:custGeom>
                <a:solidFill>
                  <a:srgbClr val="000000"/>
                </a:solidFill>
                <a:ln w="9525">
                  <a:solidFill>
                    <a:srgbClr val="000066"/>
                  </a:solidFill>
                  <a:round/>
                  <a:headEnd/>
                  <a:tailEnd/>
                </a:ln>
              </p:spPr>
              <p:txBody>
                <a:bodyPr/>
                <a:lstStyle/>
                <a:p>
                  <a:endParaRPr lang="en-US" dirty="0"/>
                </a:p>
              </p:txBody>
            </p:sp>
            <p:sp>
              <p:nvSpPr>
                <p:cNvPr id="18720" name="Rectangle 261"/>
                <p:cNvSpPr>
                  <a:spLocks noChangeArrowheads="1"/>
                </p:cNvSpPr>
                <p:nvPr/>
              </p:nvSpPr>
              <p:spPr bwMode="auto">
                <a:xfrm>
                  <a:off x="3633" y="1094"/>
                  <a:ext cx="8" cy="7"/>
                </a:xfrm>
                <a:prstGeom prst="rect">
                  <a:avLst/>
                </a:prstGeom>
                <a:solidFill>
                  <a:srgbClr val="000000"/>
                </a:solidFill>
                <a:ln w="9525">
                  <a:solidFill>
                    <a:srgbClr val="000066"/>
                  </a:solidFill>
                  <a:miter lim="800000"/>
                  <a:headEnd/>
                  <a:tailEnd/>
                </a:ln>
              </p:spPr>
              <p:txBody>
                <a:bodyPr/>
                <a:lstStyle/>
                <a:p>
                  <a:endParaRPr lang="en-US" dirty="0"/>
                </a:p>
              </p:txBody>
            </p:sp>
            <p:sp>
              <p:nvSpPr>
                <p:cNvPr id="18721" name="Freeform 262"/>
                <p:cNvSpPr>
                  <a:spLocks/>
                </p:cNvSpPr>
                <p:nvPr/>
              </p:nvSpPr>
              <p:spPr bwMode="auto">
                <a:xfrm>
                  <a:off x="3035" y="192"/>
                  <a:ext cx="703" cy="649"/>
                </a:xfrm>
                <a:custGeom>
                  <a:avLst/>
                  <a:gdLst>
                    <a:gd name="T0" fmla="*/ 105 w 703"/>
                    <a:gd name="T1" fmla="*/ 124 h 649"/>
                    <a:gd name="T2" fmla="*/ 58 w 703"/>
                    <a:gd name="T3" fmla="*/ 207 h 649"/>
                    <a:gd name="T4" fmla="*/ 21 w 703"/>
                    <a:gd name="T5" fmla="*/ 242 h 649"/>
                    <a:gd name="T6" fmla="*/ 0 w 703"/>
                    <a:gd name="T7" fmla="*/ 355 h 649"/>
                    <a:gd name="T8" fmla="*/ 23 w 703"/>
                    <a:gd name="T9" fmla="*/ 464 h 649"/>
                    <a:gd name="T10" fmla="*/ 46 w 703"/>
                    <a:gd name="T11" fmla="*/ 571 h 649"/>
                    <a:gd name="T12" fmla="*/ 82 w 703"/>
                    <a:gd name="T13" fmla="*/ 647 h 649"/>
                    <a:gd name="T14" fmla="*/ 371 w 703"/>
                    <a:gd name="T15" fmla="*/ 649 h 649"/>
                    <a:gd name="T16" fmla="*/ 381 w 703"/>
                    <a:gd name="T17" fmla="*/ 457 h 649"/>
                    <a:gd name="T18" fmla="*/ 457 w 703"/>
                    <a:gd name="T19" fmla="*/ 334 h 649"/>
                    <a:gd name="T20" fmla="*/ 437 w 703"/>
                    <a:gd name="T21" fmla="*/ 308 h 649"/>
                    <a:gd name="T22" fmla="*/ 374 w 703"/>
                    <a:gd name="T23" fmla="*/ 350 h 649"/>
                    <a:gd name="T24" fmla="*/ 399 w 703"/>
                    <a:gd name="T25" fmla="*/ 252 h 649"/>
                    <a:gd name="T26" fmla="*/ 518 w 703"/>
                    <a:gd name="T27" fmla="*/ 213 h 649"/>
                    <a:gd name="T28" fmla="*/ 621 w 703"/>
                    <a:gd name="T29" fmla="*/ 226 h 649"/>
                    <a:gd name="T30" fmla="*/ 703 w 703"/>
                    <a:gd name="T31" fmla="*/ 203 h 649"/>
                    <a:gd name="T32" fmla="*/ 638 w 703"/>
                    <a:gd name="T33" fmla="*/ 164 h 649"/>
                    <a:gd name="T34" fmla="*/ 577 w 703"/>
                    <a:gd name="T35" fmla="*/ 53 h 649"/>
                    <a:gd name="T36" fmla="*/ 426 w 703"/>
                    <a:gd name="T37" fmla="*/ 89 h 649"/>
                    <a:gd name="T38" fmla="*/ 423 w 703"/>
                    <a:gd name="T39" fmla="*/ 0 h 649"/>
                    <a:gd name="T40" fmla="*/ 204 w 703"/>
                    <a:gd name="T41" fmla="*/ 141 h 649"/>
                    <a:gd name="T42" fmla="*/ 166 w 703"/>
                    <a:gd name="T43" fmla="*/ 108 h 649"/>
                    <a:gd name="T44" fmla="*/ 105 w 703"/>
                    <a:gd name="T45" fmla="*/ 124 h 6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03"/>
                    <a:gd name="T70" fmla="*/ 0 h 649"/>
                    <a:gd name="T71" fmla="*/ 703 w 703"/>
                    <a:gd name="T72" fmla="*/ 649 h 6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03" h="649">
                      <a:moveTo>
                        <a:pt x="105" y="124"/>
                      </a:moveTo>
                      <a:lnTo>
                        <a:pt x="58" y="207"/>
                      </a:lnTo>
                      <a:lnTo>
                        <a:pt x="21" y="242"/>
                      </a:lnTo>
                      <a:lnTo>
                        <a:pt x="0" y="355"/>
                      </a:lnTo>
                      <a:lnTo>
                        <a:pt x="23" y="464"/>
                      </a:lnTo>
                      <a:lnTo>
                        <a:pt x="46" y="571"/>
                      </a:lnTo>
                      <a:lnTo>
                        <a:pt x="82" y="647"/>
                      </a:lnTo>
                      <a:lnTo>
                        <a:pt x="371" y="649"/>
                      </a:lnTo>
                      <a:lnTo>
                        <a:pt x="381" y="457"/>
                      </a:lnTo>
                      <a:lnTo>
                        <a:pt x="457" y="334"/>
                      </a:lnTo>
                      <a:lnTo>
                        <a:pt x="437" y="308"/>
                      </a:lnTo>
                      <a:lnTo>
                        <a:pt x="374" y="350"/>
                      </a:lnTo>
                      <a:lnTo>
                        <a:pt x="399" y="252"/>
                      </a:lnTo>
                      <a:lnTo>
                        <a:pt x="518" y="213"/>
                      </a:lnTo>
                      <a:lnTo>
                        <a:pt x="621" y="226"/>
                      </a:lnTo>
                      <a:lnTo>
                        <a:pt x="703" y="203"/>
                      </a:lnTo>
                      <a:lnTo>
                        <a:pt x="638" y="164"/>
                      </a:lnTo>
                      <a:lnTo>
                        <a:pt x="577" y="53"/>
                      </a:lnTo>
                      <a:lnTo>
                        <a:pt x="426" y="89"/>
                      </a:lnTo>
                      <a:lnTo>
                        <a:pt x="423" y="0"/>
                      </a:lnTo>
                      <a:lnTo>
                        <a:pt x="204" y="141"/>
                      </a:lnTo>
                      <a:lnTo>
                        <a:pt x="166" y="108"/>
                      </a:lnTo>
                      <a:lnTo>
                        <a:pt x="105" y="124"/>
                      </a:lnTo>
                      <a:close/>
                    </a:path>
                  </a:pathLst>
                </a:custGeom>
                <a:solidFill>
                  <a:srgbClr val="000000"/>
                </a:solidFill>
                <a:ln w="9525">
                  <a:solidFill>
                    <a:srgbClr val="000066"/>
                  </a:solidFill>
                  <a:round/>
                  <a:headEnd/>
                  <a:tailEnd/>
                </a:ln>
              </p:spPr>
              <p:txBody>
                <a:bodyPr/>
                <a:lstStyle/>
                <a:p>
                  <a:endParaRPr lang="en-US" dirty="0"/>
                </a:p>
              </p:txBody>
            </p:sp>
            <p:sp>
              <p:nvSpPr>
                <p:cNvPr id="18722" name="Freeform 263"/>
                <p:cNvSpPr>
                  <a:spLocks/>
                </p:cNvSpPr>
                <p:nvPr/>
              </p:nvSpPr>
              <p:spPr bwMode="auto">
                <a:xfrm>
                  <a:off x="3074" y="136"/>
                  <a:ext cx="721" cy="664"/>
                </a:xfrm>
                <a:custGeom>
                  <a:avLst/>
                  <a:gdLst>
                    <a:gd name="T0" fmla="*/ 710 w 721"/>
                    <a:gd name="T1" fmla="*/ 208 h 664"/>
                    <a:gd name="T2" fmla="*/ 646 w 721"/>
                    <a:gd name="T3" fmla="*/ 169 h 664"/>
                    <a:gd name="T4" fmla="*/ 586 w 721"/>
                    <a:gd name="T5" fmla="*/ 59 h 664"/>
                    <a:gd name="T6" fmla="*/ 584 w 721"/>
                    <a:gd name="T7" fmla="*/ 56 h 664"/>
                    <a:gd name="T8" fmla="*/ 581 w 721"/>
                    <a:gd name="T9" fmla="*/ 57 h 664"/>
                    <a:gd name="T10" fmla="*/ 437 w 721"/>
                    <a:gd name="T11" fmla="*/ 92 h 664"/>
                    <a:gd name="T12" fmla="*/ 433 w 721"/>
                    <a:gd name="T13" fmla="*/ 10 h 664"/>
                    <a:gd name="T14" fmla="*/ 433 w 721"/>
                    <a:gd name="T15" fmla="*/ 0 h 664"/>
                    <a:gd name="T16" fmla="*/ 425 w 721"/>
                    <a:gd name="T17" fmla="*/ 5 h 664"/>
                    <a:gd name="T18" fmla="*/ 209 w 721"/>
                    <a:gd name="T19" fmla="*/ 144 h 664"/>
                    <a:gd name="T20" fmla="*/ 174 w 721"/>
                    <a:gd name="T21" fmla="*/ 114 h 664"/>
                    <a:gd name="T22" fmla="*/ 173 w 721"/>
                    <a:gd name="T23" fmla="*/ 111 h 664"/>
                    <a:gd name="T24" fmla="*/ 170 w 721"/>
                    <a:gd name="T25" fmla="*/ 112 h 664"/>
                    <a:gd name="T26" fmla="*/ 109 w 721"/>
                    <a:gd name="T27" fmla="*/ 129 h 664"/>
                    <a:gd name="T28" fmla="*/ 106 w 721"/>
                    <a:gd name="T29" fmla="*/ 130 h 664"/>
                    <a:gd name="T30" fmla="*/ 105 w 721"/>
                    <a:gd name="T31" fmla="*/ 131 h 664"/>
                    <a:gd name="T32" fmla="*/ 58 w 721"/>
                    <a:gd name="T33" fmla="*/ 214 h 664"/>
                    <a:gd name="T34" fmla="*/ 22 w 721"/>
                    <a:gd name="T35" fmla="*/ 247 h 664"/>
                    <a:gd name="T36" fmla="*/ 21 w 721"/>
                    <a:gd name="T37" fmla="*/ 250 h 664"/>
                    <a:gd name="T38" fmla="*/ 21 w 721"/>
                    <a:gd name="T39" fmla="*/ 251 h 664"/>
                    <a:gd name="T40" fmla="*/ 0 w 721"/>
                    <a:gd name="T41" fmla="*/ 364 h 664"/>
                    <a:gd name="T42" fmla="*/ 0 w 721"/>
                    <a:gd name="T43" fmla="*/ 365 h 664"/>
                    <a:gd name="T44" fmla="*/ 0 w 721"/>
                    <a:gd name="T45" fmla="*/ 366 h 664"/>
                    <a:gd name="T46" fmla="*/ 23 w 721"/>
                    <a:gd name="T47" fmla="*/ 475 h 664"/>
                    <a:gd name="T48" fmla="*/ 27 w 721"/>
                    <a:gd name="T49" fmla="*/ 491 h 664"/>
                    <a:gd name="T50" fmla="*/ 35 w 721"/>
                    <a:gd name="T51" fmla="*/ 528 h 664"/>
                    <a:gd name="T52" fmla="*/ 43 w 721"/>
                    <a:gd name="T53" fmla="*/ 565 h 664"/>
                    <a:gd name="T54" fmla="*/ 46 w 721"/>
                    <a:gd name="T55" fmla="*/ 581 h 664"/>
                    <a:gd name="T56" fmla="*/ 46 w 721"/>
                    <a:gd name="T57" fmla="*/ 582 h 664"/>
                    <a:gd name="T58" fmla="*/ 46 w 721"/>
                    <a:gd name="T59" fmla="*/ 582 h 664"/>
                    <a:gd name="T60" fmla="*/ 81 w 721"/>
                    <a:gd name="T61" fmla="*/ 660 h 664"/>
                    <a:gd name="T62" fmla="*/ 83 w 721"/>
                    <a:gd name="T63" fmla="*/ 662 h 664"/>
                    <a:gd name="T64" fmla="*/ 87 w 721"/>
                    <a:gd name="T65" fmla="*/ 662 h 664"/>
                    <a:gd name="T66" fmla="*/ 377 w 721"/>
                    <a:gd name="T67" fmla="*/ 664 h 664"/>
                    <a:gd name="T68" fmla="*/ 381 w 721"/>
                    <a:gd name="T69" fmla="*/ 664 h 664"/>
                    <a:gd name="T70" fmla="*/ 381 w 721"/>
                    <a:gd name="T71" fmla="*/ 658 h 664"/>
                    <a:gd name="T72" fmla="*/ 392 w 721"/>
                    <a:gd name="T73" fmla="*/ 470 h 664"/>
                    <a:gd name="T74" fmla="*/ 467 w 721"/>
                    <a:gd name="T75" fmla="*/ 346 h 664"/>
                    <a:gd name="T76" fmla="*/ 469 w 721"/>
                    <a:gd name="T77" fmla="*/ 343 h 664"/>
                    <a:gd name="T78" fmla="*/ 467 w 721"/>
                    <a:gd name="T79" fmla="*/ 339 h 664"/>
                    <a:gd name="T80" fmla="*/ 446 w 721"/>
                    <a:gd name="T81" fmla="*/ 314 h 664"/>
                    <a:gd name="T82" fmla="*/ 443 w 721"/>
                    <a:gd name="T83" fmla="*/ 309 h 664"/>
                    <a:gd name="T84" fmla="*/ 438 w 721"/>
                    <a:gd name="T85" fmla="*/ 313 h 664"/>
                    <a:gd name="T86" fmla="*/ 388 w 721"/>
                    <a:gd name="T87" fmla="*/ 346 h 664"/>
                    <a:gd name="T88" fmla="*/ 408 w 721"/>
                    <a:gd name="T89" fmla="*/ 266 h 664"/>
                    <a:gd name="T90" fmla="*/ 524 w 721"/>
                    <a:gd name="T91" fmla="*/ 228 h 664"/>
                    <a:gd name="T92" fmla="*/ 626 w 721"/>
                    <a:gd name="T93" fmla="*/ 241 h 664"/>
                    <a:gd name="T94" fmla="*/ 627 w 721"/>
                    <a:gd name="T95" fmla="*/ 241 h 664"/>
                    <a:gd name="T96" fmla="*/ 628 w 721"/>
                    <a:gd name="T97" fmla="*/ 240 h 664"/>
                    <a:gd name="T98" fmla="*/ 709 w 721"/>
                    <a:gd name="T99" fmla="*/ 218 h 664"/>
                    <a:gd name="T100" fmla="*/ 721 w 721"/>
                    <a:gd name="T101" fmla="*/ 215 h 664"/>
                    <a:gd name="T102" fmla="*/ 710 w 721"/>
                    <a:gd name="T103" fmla="*/ 208 h 66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21"/>
                    <a:gd name="T157" fmla="*/ 0 h 664"/>
                    <a:gd name="T158" fmla="*/ 721 w 721"/>
                    <a:gd name="T159" fmla="*/ 664 h 66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21" h="664">
                      <a:moveTo>
                        <a:pt x="710" y="208"/>
                      </a:moveTo>
                      <a:lnTo>
                        <a:pt x="646" y="169"/>
                      </a:lnTo>
                      <a:lnTo>
                        <a:pt x="586" y="59"/>
                      </a:lnTo>
                      <a:lnTo>
                        <a:pt x="584" y="56"/>
                      </a:lnTo>
                      <a:lnTo>
                        <a:pt x="581" y="57"/>
                      </a:lnTo>
                      <a:lnTo>
                        <a:pt x="437" y="92"/>
                      </a:lnTo>
                      <a:lnTo>
                        <a:pt x="433" y="10"/>
                      </a:lnTo>
                      <a:lnTo>
                        <a:pt x="433" y="0"/>
                      </a:lnTo>
                      <a:lnTo>
                        <a:pt x="425" y="5"/>
                      </a:lnTo>
                      <a:lnTo>
                        <a:pt x="209" y="144"/>
                      </a:lnTo>
                      <a:lnTo>
                        <a:pt x="174" y="114"/>
                      </a:lnTo>
                      <a:lnTo>
                        <a:pt x="173" y="111"/>
                      </a:lnTo>
                      <a:lnTo>
                        <a:pt x="170" y="112"/>
                      </a:lnTo>
                      <a:lnTo>
                        <a:pt x="109" y="129"/>
                      </a:lnTo>
                      <a:lnTo>
                        <a:pt x="106" y="130"/>
                      </a:lnTo>
                      <a:lnTo>
                        <a:pt x="105" y="131"/>
                      </a:lnTo>
                      <a:lnTo>
                        <a:pt x="58" y="214"/>
                      </a:lnTo>
                      <a:lnTo>
                        <a:pt x="22" y="247"/>
                      </a:lnTo>
                      <a:lnTo>
                        <a:pt x="21" y="250"/>
                      </a:lnTo>
                      <a:lnTo>
                        <a:pt x="21" y="251"/>
                      </a:lnTo>
                      <a:lnTo>
                        <a:pt x="0" y="364"/>
                      </a:lnTo>
                      <a:lnTo>
                        <a:pt x="0" y="365"/>
                      </a:lnTo>
                      <a:lnTo>
                        <a:pt x="0" y="366"/>
                      </a:lnTo>
                      <a:lnTo>
                        <a:pt x="23" y="475"/>
                      </a:lnTo>
                      <a:lnTo>
                        <a:pt x="27" y="491"/>
                      </a:lnTo>
                      <a:lnTo>
                        <a:pt x="35" y="528"/>
                      </a:lnTo>
                      <a:lnTo>
                        <a:pt x="43" y="565"/>
                      </a:lnTo>
                      <a:lnTo>
                        <a:pt x="46" y="581"/>
                      </a:lnTo>
                      <a:lnTo>
                        <a:pt x="46" y="582"/>
                      </a:lnTo>
                      <a:lnTo>
                        <a:pt x="81" y="660"/>
                      </a:lnTo>
                      <a:lnTo>
                        <a:pt x="83" y="662"/>
                      </a:lnTo>
                      <a:lnTo>
                        <a:pt x="87" y="662"/>
                      </a:lnTo>
                      <a:lnTo>
                        <a:pt x="377" y="664"/>
                      </a:lnTo>
                      <a:lnTo>
                        <a:pt x="381" y="664"/>
                      </a:lnTo>
                      <a:lnTo>
                        <a:pt x="381" y="658"/>
                      </a:lnTo>
                      <a:lnTo>
                        <a:pt x="392" y="470"/>
                      </a:lnTo>
                      <a:lnTo>
                        <a:pt x="467" y="346"/>
                      </a:lnTo>
                      <a:lnTo>
                        <a:pt x="469" y="343"/>
                      </a:lnTo>
                      <a:lnTo>
                        <a:pt x="467" y="339"/>
                      </a:lnTo>
                      <a:lnTo>
                        <a:pt x="446" y="314"/>
                      </a:lnTo>
                      <a:lnTo>
                        <a:pt x="443" y="309"/>
                      </a:lnTo>
                      <a:lnTo>
                        <a:pt x="438" y="313"/>
                      </a:lnTo>
                      <a:lnTo>
                        <a:pt x="388" y="346"/>
                      </a:lnTo>
                      <a:lnTo>
                        <a:pt x="408" y="266"/>
                      </a:lnTo>
                      <a:lnTo>
                        <a:pt x="524" y="228"/>
                      </a:lnTo>
                      <a:lnTo>
                        <a:pt x="626" y="241"/>
                      </a:lnTo>
                      <a:lnTo>
                        <a:pt x="627" y="241"/>
                      </a:lnTo>
                      <a:lnTo>
                        <a:pt x="628" y="240"/>
                      </a:lnTo>
                      <a:lnTo>
                        <a:pt x="709" y="218"/>
                      </a:lnTo>
                      <a:lnTo>
                        <a:pt x="721" y="215"/>
                      </a:lnTo>
                      <a:lnTo>
                        <a:pt x="710" y="208"/>
                      </a:lnTo>
                      <a:close/>
                    </a:path>
                  </a:pathLst>
                </a:custGeom>
                <a:solidFill>
                  <a:srgbClr val="000000"/>
                </a:solidFill>
                <a:ln w="9525">
                  <a:solidFill>
                    <a:srgbClr val="000066"/>
                  </a:solidFill>
                  <a:round/>
                  <a:headEnd/>
                  <a:tailEnd/>
                </a:ln>
              </p:spPr>
              <p:txBody>
                <a:bodyPr/>
                <a:lstStyle/>
                <a:p>
                  <a:endParaRPr lang="en-US" dirty="0"/>
                </a:p>
              </p:txBody>
            </p:sp>
            <p:sp>
              <p:nvSpPr>
                <p:cNvPr id="18723" name="Freeform 264"/>
                <p:cNvSpPr>
                  <a:spLocks/>
                </p:cNvSpPr>
                <p:nvPr/>
              </p:nvSpPr>
              <p:spPr bwMode="auto">
                <a:xfrm>
                  <a:off x="3086" y="156"/>
                  <a:ext cx="682" cy="633"/>
                </a:xfrm>
                <a:custGeom>
                  <a:avLst/>
                  <a:gdLst>
                    <a:gd name="T0" fmla="*/ 614 w 682"/>
                    <a:gd name="T1" fmla="*/ 210 h 633"/>
                    <a:gd name="T2" fmla="*/ 512 w 682"/>
                    <a:gd name="T3" fmla="*/ 197 h 633"/>
                    <a:gd name="T4" fmla="*/ 511 w 682"/>
                    <a:gd name="T5" fmla="*/ 196 h 633"/>
                    <a:gd name="T6" fmla="*/ 510 w 682"/>
                    <a:gd name="T7" fmla="*/ 197 h 633"/>
                    <a:gd name="T8" fmla="*/ 390 w 682"/>
                    <a:gd name="T9" fmla="*/ 236 h 633"/>
                    <a:gd name="T10" fmla="*/ 387 w 682"/>
                    <a:gd name="T11" fmla="*/ 238 h 633"/>
                    <a:gd name="T12" fmla="*/ 387 w 682"/>
                    <a:gd name="T13" fmla="*/ 240 h 633"/>
                    <a:gd name="T14" fmla="*/ 363 w 682"/>
                    <a:gd name="T15" fmla="*/ 338 h 633"/>
                    <a:gd name="T16" fmla="*/ 359 w 682"/>
                    <a:gd name="T17" fmla="*/ 353 h 633"/>
                    <a:gd name="T18" fmla="*/ 371 w 682"/>
                    <a:gd name="T19" fmla="*/ 345 h 633"/>
                    <a:gd name="T20" fmla="*/ 428 w 682"/>
                    <a:gd name="T21" fmla="*/ 304 h 633"/>
                    <a:gd name="T22" fmla="*/ 443 w 682"/>
                    <a:gd name="T23" fmla="*/ 324 h 633"/>
                    <a:gd name="T24" fmla="*/ 369 w 682"/>
                    <a:gd name="T25" fmla="*/ 445 h 633"/>
                    <a:gd name="T26" fmla="*/ 369 w 682"/>
                    <a:gd name="T27" fmla="*/ 446 h 633"/>
                    <a:gd name="T28" fmla="*/ 369 w 682"/>
                    <a:gd name="T29" fmla="*/ 447 h 633"/>
                    <a:gd name="T30" fmla="*/ 359 w 682"/>
                    <a:gd name="T31" fmla="*/ 633 h 633"/>
                    <a:gd name="T32" fmla="*/ 78 w 682"/>
                    <a:gd name="T33" fmla="*/ 632 h 633"/>
                    <a:gd name="T34" fmla="*/ 45 w 682"/>
                    <a:gd name="T35" fmla="*/ 559 h 633"/>
                    <a:gd name="T36" fmla="*/ 22 w 682"/>
                    <a:gd name="T37" fmla="*/ 453 h 633"/>
                    <a:gd name="T38" fmla="*/ 18 w 682"/>
                    <a:gd name="T39" fmla="*/ 438 h 633"/>
                    <a:gd name="T40" fmla="*/ 11 w 682"/>
                    <a:gd name="T41" fmla="*/ 403 h 633"/>
                    <a:gd name="T42" fmla="*/ 4 w 682"/>
                    <a:gd name="T43" fmla="*/ 367 h 633"/>
                    <a:gd name="T44" fmla="*/ 0 w 682"/>
                    <a:gd name="T45" fmla="*/ 345 h 633"/>
                    <a:gd name="T46" fmla="*/ 19 w 682"/>
                    <a:gd name="T47" fmla="*/ 234 h 633"/>
                    <a:gd name="T48" fmla="*/ 55 w 682"/>
                    <a:gd name="T49" fmla="*/ 201 h 633"/>
                    <a:gd name="T50" fmla="*/ 55 w 682"/>
                    <a:gd name="T51" fmla="*/ 201 h 633"/>
                    <a:gd name="T52" fmla="*/ 55 w 682"/>
                    <a:gd name="T53" fmla="*/ 200 h 633"/>
                    <a:gd name="T54" fmla="*/ 101 w 682"/>
                    <a:gd name="T55" fmla="*/ 119 h 633"/>
                    <a:gd name="T56" fmla="*/ 158 w 682"/>
                    <a:gd name="T57" fmla="*/ 104 h 633"/>
                    <a:gd name="T58" fmla="*/ 193 w 682"/>
                    <a:gd name="T59" fmla="*/ 135 h 633"/>
                    <a:gd name="T60" fmla="*/ 197 w 682"/>
                    <a:gd name="T61" fmla="*/ 137 h 633"/>
                    <a:gd name="T62" fmla="*/ 200 w 682"/>
                    <a:gd name="T63" fmla="*/ 135 h 633"/>
                    <a:gd name="T64" fmla="*/ 411 w 682"/>
                    <a:gd name="T65" fmla="*/ 0 h 633"/>
                    <a:gd name="T66" fmla="*/ 413 w 682"/>
                    <a:gd name="T67" fmla="*/ 79 h 633"/>
                    <a:gd name="T68" fmla="*/ 414 w 682"/>
                    <a:gd name="T69" fmla="*/ 86 h 633"/>
                    <a:gd name="T70" fmla="*/ 420 w 682"/>
                    <a:gd name="T71" fmla="*/ 83 h 633"/>
                    <a:gd name="T72" fmla="*/ 566 w 682"/>
                    <a:gd name="T73" fmla="*/ 49 h 633"/>
                    <a:gd name="T74" fmla="*/ 626 w 682"/>
                    <a:gd name="T75" fmla="*/ 156 h 633"/>
                    <a:gd name="T76" fmla="*/ 627 w 682"/>
                    <a:gd name="T77" fmla="*/ 157 h 633"/>
                    <a:gd name="T78" fmla="*/ 627 w 682"/>
                    <a:gd name="T79" fmla="*/ 158 h 633"/>
                    <a:gd name="T80" fmla="*/ 682 w 682"/>
                    <a:gd name="T81" fmla="*/ 190 h 633"/>
                    <a:gd name="T82" fmla="*/ 614 w 682"/>
                    <a:gd name="T83" fmla="*/ 210 h 6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82"/>
                    <a:gd name="T127" fmla="*/ 0 h 633"/>
                    <a:gd name="T128" fmla="*/ 682 w 682"/>
                    <a:gd name="T129" fmla="*/ 633 h 6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82" h="633">
                      <a:moveTo>
                        <a:pt x="614" y="210"/>
                      </a:moveTo>
                      <a:lnTo>
                        <a:pt x="512" y="197"/>
                      </a:lnTo>
                      <a:lnTo>
                        <a:pt x="511" y="196"/>
                      </a:lnTo>
                      <a:lnTo>
                        <a:pt x="510" y="197"/>
                      </a:lnTo>
                      <a:lnTo>
                        <a:pt x="390" y="236"/>
                      </a:lnTo>
                      <a:lnTo>
                        <a:pt x="387" y="238"/>
                      </a:lnTo>
                      <a:lnTo>
                        <a:pt x="387" y="240"/>
                      </a:lnTo>
                      <a:lnTo>
                        <a:pt x="363" y="338"/>
                      </a:lnTo>
                      <a:lnTo>
                        <a:pt x="359" y="353"/>
                      </a:lnTo>
                      <a:lnTo>
                        <a:pt x="371" y="345"/>
                      </a:lnTo>
                      <a:lnTo>
                        <a:pt x="428" y="304"/>
                      </a:lnTo>
                      <a:lnTo>
                        <a:pt x="443" y="324"/>
                      </a:lnTo>
                      <a:lnTo>
                        <a:pt x="369" y="445"/>
                      </a:lnTo>
                      <a:lnTo>
                        <a:pt x="369" y="446"/>
                      </a:lnTo>
                      <a:lnTo>
                        <a:pt x="369" y="447"/>
                      </a:lnTo>
                      <a:lnTo>
                        <a:pt x="359" y="633"/>
                      </a:lnTo>
                      <a:lnTo>
                        <a:pt x="78" y="632"/>
                      </a:lnTo>
                      <a:lnTo>
                        <a:pt x="45" y="559"/>
                      </a:lnTo>
                      <a:lnTo>
                        <a:pt x="22" y="453"/>
                      </a:lnTo>
                      <a:lnTo>
                        <a:pt x="18" y="438"/>
                      </a:lnTo>
                      <a:lnTo>
                        <a:pt x="11" y="403"/>
                      </a:lnTo>
                      <a:lnTo>
                        <a:pt x="4" y="367"/>
                      </a:lnTo>
                      <a:lnTo>
                        <a:pt x="0" y="345"/>
                      </a:lnTo>
                      <a:lnTo>
                        <a:pt x="19" y="234"/>
                      </a:lnTo>
                      <a:lnTo>
                        <a:pt x="55" y="201"/>
                      </a:lnTo>
                      <a:lnTo>
                        <a:pt x="55" y="200"/>
                      </a:lnTo>
                      <a:lnTo>
                        <a:pt x="101" y="119"/>
                      </a:lnTo>
                      <a:lnTo>
                        <a:pt x="158" y="104"/>
                      </a:lnTo>
                      <a:lnTo>
                        <a:pt x="193" y="135"/>
                      </a:lnTo>
                      <a:lnTo>
                        <a:pt x="197" y="137"/>
                      </a:lnTo>
                      <a:lnTo>
                        <a:pt x="200" y="135"/>
                      </a:lnTo>
                      <a:lnTo>
                        <a:pt x="411" y="0"/>
                      </a:lnTo>
                      <a:lnTo>
                        <a:pt x="413" y="79"/>
                      </a:lnTo>
                      <a:lnTo>
                        <a:pt x="414" y="86"/>
                      </a:lnTo>
                      <a:lnTo>
                        <a:pt x="420" y="83"/>
                      </a:lnTo>
                      <a:lnTo>
                        <a:pt x="566" y="49"/>
                      </a:lnTo>
                      <a:lnTo>
                        <a:pt x="626" y="156"/>
                      </a:lnTo>
                      <a:lnTo>
                        <a:pt x="627" y="157"/>
                      </a:lnTo>
                      <a:lnTo>
                        <a:pt x="627" y="158"/>
                      </a:lnTo>
                      <a:lnTo>
                        <a:pt x="682" y="190"/>
                      </a:lnTo>
                      <a:lnTo>
                        <a:pt x="614" y="210"/>
                      </a:lnTo>
                      <a:close/>
                    </a:path>
                  </a:pathLst>
                </a:custGeom>
                <a:solidFill>
                  <a:srgbClr val="FFFFFF"/>
                </a:solidFill>
                <a:ln w="9525">
                  <a:solidFill>
                    <a:srgbClr val="000066"/>
                  </a:solidFill>
                  <a:round/>
                  <a:headEnd/>
                  <a:tailEnd/>
                </a:ln>
              </p:spPr>
              <p:txBody>
                <a:bodyPr/>
                <a:lstStyle/>
                <a:p>
                  <a:endParaRPr lang="en-US" dirty="0"/>
                </a:p>
              </p:txBody>
            </p:sp>
            <p:sp>
              <p:nvSpPr>
                <p:cNvPr id="18724" name="Freeform 265"/>
                <p:cNvSpPr>
                  <a:spLocks/>
                </p:cNvSpPr>
                <p:nvPr/>
              </p:nvSpPr>
              <p:spPr bwMode="auto">
                <a:xfrm>
                  <a:off x="3317" y="535"/>
                  <a:ext cx="28" cy="37"/>
                </a:xfrm>
                <a:custGeom>
                  <a:avLst/>
                  <a:gdLst>
                    <a:gd name="T0" fmla="*/ 6 w 28"/>
                    <a:gd name="T1" fmla="*/ 1 h 37"/>
                    <a:gd name="T2" fmla="*/ 6 w 28"/>
                    <a:gd name="T3" fmla="*/ 6 h 37"/>
                    <a:gd name="T4" fmla="*/ 6 w 28"/>
                    <a:gd name="T5" fmla="*/ 6 h 37"/>
                    <a:gd name="T6" fmla="*/ 7 w 28"/>
                    <a:gd name="T7" fmla="*/ 5 h 37"/>
                    <a:gd name="T8" fmla="*/ 8 w 28"/>
                    <a:gd name="T9" fmla="*/ 4 h 37"/>
                    <a:gd name="T10" fmla="*/ 10 w 28"/>
                    <a:gd name="T11" fmla="*/ 3 h 37"/>
                    <a:gd name="T12" fmla="*/ 11 w 28"/>
                    <a:gd name="T13" fmla="*/ 3 h 37"/>
                    <a:gd name="T14" fmla="*/ 12 w 28"/>
                    <a:gd name="T15" fmla="*/ 1 h 37"/>
                    <a:gd name="T16" fmla="*/ 13 w 28"/>
                    <a:gd name="T17" fmla="*/ 1 h 37"/>
                    <a:gd name="T18" fmla="*/ 15 w 28"/>
                    <a:gd name="T19" fmla="*/ 0 h 37"/>
                    <a:gd name="T20" fmla="*/ 18 w 28"/>
                    <a:gd name="T21" fmla="*/ 0 h 37"/>
                    <a:gd name="T22" fmla="*/ 19 w 28"/>
                    <a:gd name="T23" fmla="*/ 1 h 37"/>
                    <a:gd name="T24" fmla="*/ 21 w 28"/>
                    <a:gd name="T25" fmla="*/ 1 h 37"/>
                    <a:gd name="T26" fmla="*/ 22 w 28"/>
                    <a:gd name="T27" fmla="*/ 1 h 37"/>
                    <a:gd name="T28" fmla="*/ 23 w 28"/>
                    <a:gd name="T29" fmla="*/ 1 h 37"/>
                    <a:gd name="T30" fmla="*/ 24 w 28"/>
                    <a:gd name="T31" fmla="*/ 3 h 37"/>
                    <a:gd name="T32" fmla="*/ 26 w 28"/>
                    <a:gd name="T33" fmla="*/ 4 h 37"/>
                    <a:gd name="T34" fmla="*/ 28 w 28"/>
                    <a:gd name="T35" fmla="*/ 6 h 37"/>
                    <a:gd name="T36" fmla="*/ 28 w 28"/>
                    <a:gd name="T37" fmla="*/ 9 h 37"/>
                    <a:gd name="T38" fmla="*/ 28 w 28"/>
                    <a:gd name="T39" fmla="*/ 37 h 37"/>
                    <a:gd name="T40" fmla="*/ 23 w 28"/>
                    <a:gd name="T41" fmla="*/ 37 h 37"/>
                    <a:gd name="T42" fmla="*/ 23 w 28"/>
                    <a:gd name="T43" fmla="*/ 13 h 37"/>
                    <a:gd name="T44" fmla="*/ 22 w 28"/>
                    <a:gd name="T45" fmla="*/ 9 h 37"/>
                    <a:gd name="T46" fmla="*/ 21 w 28"/>
                    <a:gd name="T47" fmla="*/ 7 h 37"/>
                    <a:gd name="T48" fmla="*/ 19 w 28"/>
                    <a:gd name="T49" fmla="*/ 6 h 37"/>
                    <a:gd name="T50" fmla="*/ 15 w 28"/>
                    <a:gd name="T51" fmla="*/ 6 h 37"/>
                    <a:gd name="T52" fmla="*/ 12 w 28"/>
                    <a:gd name="T53" fmla="*/ 6 h 37"/>
                    <a:gd name="T54" fmla="*/ 10 w 28"/>
                    <a:gd name="T55" fmla="*/ 8 h 37"/>
                    <a:gd name="T56" fmla="*/ 7 w 28"/>
                    <a:gd name="T57" fmla="*/ 12 h 37"/>
                    <a:gd name="T58" fmla="*/ 6 w 28"/>
                    <a:gd name="T59" fmla="*/ 19 h 37"/>
                    <a:gd name="T60" fmla="*/ 6 w 28"/>
                    <a:gd name="T61" fmla="*/ 37 h 37"/>
                    <a:gd name="T62" fmla="*/ 0 w 28"/>
                    <a:gd name="T63" fmla="*/ 37 h 37"/>
                    <a:gd name="T64" fmla="*/ 0 w 28"/>
                    <a:gd name="T65" fmla="*/ 1 h 37"/>
                    <a:gd name="T66" fmla="*/ 6 w 28"/>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7"/>
                    <a:gd name="T104" fmla="*/ 28 w 28"/>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7">
                      <a:moveTo>
                        <a:pt x="6" y="1"/>
                      </a:moveTo>
                      <a:lnTo>
                        <a:pt x="6" y="6"/>
                      </a:lnTo>
                      <a:lnTo>
                        <a:pt x="7" y="5"/>
                      </a:lnTo>
                      <a:lnTo>
                        <a:pt x="8" y="4"/>
                      </a:lnTo>
                      <a:lnTo>
                        <a:pt x="10" y="3"/>
                      </a:lnTo>
                      <a:lnTo>
                        <a:pt x="11" y="3"/>
                      </a:lnTo>
                      <a:lnTo>
                        <a:pt x="12" y="1"/>
                      </a:lnTo>
                      <a:lnTo>
                        <a:pt x="13" y="1"/>
                      </a:lnTo>
                      <a:lnTo>
                        <a:pt x="15" y="0"/>
                      </a:lnTo>
                      <a:lnTo>
                        <a:pt x="18" y="0"/>
                      </a:lnTo>
                      <a:lnTo>
                        <a:pt x="19" y="1"/>
                      </a:lnTo>
                      <a:lnTo>
                        <a:pt x="21" y="1"/>
                      </a:lnTo>
                      <a:lnTo>
                        <a:pt x="22" y="1"/>
                      </a:lnTo>
                      <a:lnTo>
                        <a:pt x="23" y="1"/>
                      </a:lnTo>
                      <a:lnTo>
                        <a:pt x="24" y="3"/>
                      </a:lnTo>
                      <a:lnTo>
                        <a:pt x="26" y="4"/>
                      </a:lnTo>
                      <a:lnTo>
                        <a:pt x="28" y="6"/>
                      </a:lnTo>
                      <a:lnTo>
                        <a:pt x="28" y="9"/>
                      </a:lnTo>
                      <a:lnTo>
                        <a:pt x="28" y="37"/>
                      </a:lnTo>
                      <a:lnTo>
                        <a:pt x="23" y="37"/>
                      </a:lnTo>
                      <a:lnTo>
                        <a:pt x="23" y="13"/>
                      </a:lnTo>
                      <a:lnTo>
                        <a:pt x="22" y="9"/>
                      </a:lnTo>
                      <a:lnTo>
                        <a:pt x="21" y="7"/>
                      </a:lnTo>
                      <a:lnTo>
                        <a:pt x="19" y="6"/>
                      </a:lnTo>
                      <a:lnTo>
                        <a:pt x="15" y="6"/>
                      </a:lnTo>
                      <a:lnTo>
                        <a:pt x="12" y="6"/>
                      </a:lnTo>
                      <a:lnTo>
                        <a:pt x="10" y="8"/>
                      </a:lnTo>
                      <a:lnTo>
                        <a:pt x="7" y="12"/>
                      </a:lnTo>
                      <a:lnTo>
                        <a:pt x="6" y="19"/>
                      </a:lnTo>
                      <a:lnTo>
                        <a:pt x="6" y="37"/>
                      </a:lnTo>
                      <a:lnTo>
                        <a:pt x="0" y="37"/>
                      </a:lnTo>
                      <a:lnTo>
                        <a:pt x="0" y="1"/>
                      </a:lnTo>
                      <a:lnTo>
                        <a:pt x="6" y="1"/>
                      </a:lnTo>
                      <a:close/>
                    </a:path>
                  </a:pathLst>
                </a:custGeom>
                <a:solidFill>
                  <a:srgbClr val="000000"/>
                </a:solidFill>
                <a:ln w="9525">
                  <a:solidFill>
                    <a:srgbClr val="000066"/>
                  </a:solidFill>
                  <a:round/>
                  <a:headEnd/>
                  <a:tailEnd/>
                </a:ln>
              </p:spPr>
              <p:txBody>
                <a:bodyPr/>
                <a:lstStyle/>
                <a:p>
                  <a:endParaRPr lang="en-US" dirty="0"/>
                </a:p>
              </p:txBody>
            </p:sp>
            <p:sp>
              <p:nvSpPr>
                <p:cNvPr id="18725" name="Freeform 266"/>
                <p:cNvSpPr>
                  <a:spLocks/>
                </p:cNvSpPr>
                <p:nvPr/>
              </p:nvSpPr>
              <p:spPr bwMode="auto">
                <a:xfrm>
                  <a:off x="3351" y="535"/>
                  <a:ext cx="28" cy="38"/>
                </a:xfrm>
                <a:custGeom>
                  <a:avLst/>
                  <a:gdLst>
                    <a:gd name="T0" fmla="*/ 5 w 28"/>
                    <a:gd name="T1" fmla="*/ 29 h 38"/>
                    <a:gd name="T2" fmla="*/ 9 w 28"/>
                    <a:gd name="T3" fmla="*/ 33 h 38"/>
                    <a:gd name="T4" fmla="*/ 12 w 28"/>
                    <a:gd name="T5" fmla="*/ 34 h 38"/>
                    <a:gd name="T6" fmla="*/ 16 w 28"/>
                    <a:gd name="T7" fmla="*/ 34 h 38"/>
                    <a:gd name="T8" fmla="*/ 18 w 28"/>
                    <a:gd name="T9" fmla="*/ 34 h 38"/>
                    <a:gd name="T10" fmla="*/ 20 w 28"/>
                    <a:gd name="T11" fmla="*/ 33 h 38"/>
                    <a:gd name="T12" fmla="*/ 22 w 28"/>
                    <a:gd name="T13" fmla="*/ 31 h 38"/>
                    <a:gd name="T14" fmla="*/ 23 w 28"/>
                    <a:gd name="T15" fmla="*/ 29 h 38"/>
                    <a:gd name="T16" fmla="*/ 23 w 28"/>
                    <a:gd name="T17" fmla="*/ 27 h 38"/>
                    <a:gd name="T18" fmla="*/ 20 w 28"/>
                    <a:gd name="T19" fmla="*/ 24 h 38"/>
                    <a:gd name="T20" fmla="*/ 16 w 28"/>
                    <a:gd name="T21" fmla="*/ 22 h 38"/>
                    <a:gd name="T22" fmla="*/ 9 w 28"/>
                    <a:gd name="T23" fmla="*/ 21 h 38"/>
                    <a:gd name="T24" fmla="*/ 4 w 28"/>
                    <a:gd name="T25" fmla="*/ 19 h 38"/>
                    <a:gd name="T26" fmla="*/ 1 w 28"/>
                    <a:gd name="T27" fmla="*/ 15 h 38"/>
                    <a:gd name="T28" fmla="*/ 2 w 28"/>
                    <a:gd name="T29" fmla="*/ 7 h 38"/>
                    <a:gd name="T30" fmla="*/ 9 w 28"/>
                    <a:gd name="T31" fmla="*/ 1 h 38"/>
                    <a:gd name="T32" fmla="*/ 22 w 28"/>
                    <a:gd name="T33" fmla="*/ 1 h 38"/>
                    <a:gd name="T34" fmla="*/ 27 w 28"/>
                    <a:gd name="T35" fmla="*/ 8 h 38"/>
                    <a:gd name="T36" fmla="*/ 22 w 28"/>
                    <a:gd name="T37" fmla="*/ 12 h 38"/>
                    <a:gd name="T38" fmla="*/ 20 w 28"/>
                    <a:gd name="T39" fmla="*/ 8 h 38"/>
                    <a:gd name="T40" fmla="*/ 14 w 28"/>
                    <a:gd name="T41" fmla="*/ 6 h 38"/>
                    <a:gd name="T42" fmla="*/ 9 w 28"/>
                    <a:gd name="T43" fmla="*/ 7 h 38"/>
                    <a:gd name="T44" fmla="*/ 7 w 28"/>
                    <a:gd name="T45" fmla="*/ 9 h 38"/>
                    <a:gd name="T46" fmla="*/ 7 w 28"/>
                    <a:gd name="T47" fmla="*/ 13 h 38"/>
                    <a:gd name="T48" fmla="*/ 9 w 28"/>
                    <a:gd name="T49" fmla="*/ 14 h 38"/>
                    <a:gd name="T50" fmla="*/ 12 w 28"/>
                    <a:gd name="T51" fmla="*/ 15 h 38"/>
                    <a:gd name="T52" fmla="*/ 17 w 28"/>
                    <a:gd name="T53" fmla="*/ 18 h 38"/>
                    <a:gd name="T54" fmla="*/ 22 w 28"/>
                    <a:gd name="T55" fmla="*/ 19 h 38"/>
                    <a:gd name="T56" fmla="*/ 25 w 28"/>
                    <a:gd name="T57" fmla="*/ 20 h 38"/>
                    <a:gd name="T58" fmla="*/ 27 w 28"/>
                    <a:gd name="T59" fmla="*/ 24 h 38"/>
                    <a:gd name="T60" fmla="*/ 28 w 28"/>
                    <a:gd name="T61" fmla="*/ 29 h 38"/>
                    <a:gd name="T62" fmla="*/ 27 w 28"/>
                    <a:gd name="T63" fmla="*/ 34 h 38"/>
                    <a:gd name="T64" fmla="*/ 23 w 28"/>
                    <a:gd name="T65" fmla="*/ 37 h 38"/>
                    <a:gd name="T66" fmla="*/ 19 w 28"/>
                    <a:gd name="T67" fmla="*/ 38 h 38"/>
                    <a:gd name="T68" fmla="*/ 16 w 28"/>
                    <a:gd name="T69" fmla="*/ 38 h 38"/>
                    <a:gd name="T70" fmla="*/ 12 w 28"/>
                    <a:gd name="T71" fmla="*/ 38 h 38"/>
                    <a:gd name="T72" fmla="*/ 9 w 28"/>
                    <a:gd name="T73" fmla="*/ 38 h 38"/>
                    <a:gd name="T74" fmla="*/ 1 w 28"/>
                    <a:gd name="T75" fmla="*/ 33 h 38"/>
                    <a:gd name="T76" fmla="*/ 0 w 28"/>
                    <a:gd name="T77" fmla="*/ 27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8"/>
                    <a:gd name="T119" fmla="*/ 28 w 28"/>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8">
                      <a:moveTo>
                        <a:pt x="5" y="27"/>
                      </a:moveTo>
                      <a:lnTo>
                        <a:pt x="5" y="29"/>
                      </a:lnTo>
                      <a:lnTo>
                        <a:pt x="7" y="31"/>
                      </a:lnTo>
                      <a:lnTo>
                        <a:pt x="9" y="33"/>
                      </a:lnTo>
                      <a:lnTo>
                        <a:pt x="11" y="34"/>
                      </a:lnTo>
                      <a:lnTo>
                        <a:pt x="12" y="34"/>
                      </a:lnTo>
                      <a:lnTo>
                        <a:pt x="14" y="34"/>
                      </a:lnTo>
                      <a:lnTo>
                        <a:pt x="16" y="34"/>
                      </a:lnTo>
                      <a:lnTo>
                        <a:pt x="17" y="34"/>
                      </a:lnTo>
                      <a:lnTo>
                        <a:pt x="18" y="34"/>
                      </a:lnTo>
                      <a:lnTo>
                        <a:pt x="19" y="33"/>
                      </a:lnTo>
                      <a:lnTo>
                        <a:pt x="20" y="33"/>
                      </a:lnTo>
                      <a:lnTo>
                        <a:pt x="22" y="31"/>
                      </a:lnTo>
                      <a:lnTo>
                        <a:pt x="22" y="30"/>
                      </a:lnTo>
                      <a:lnTo>
                        <a:pt x="23" y="29"/>
                      </a:lnTo>
                      <a:lnTo>
                        <a:pt x="23" y="28"/>
                      </a:lnTo>
                      <a:lnTo>
                        <a:pt x="23" y="27"/>
                      </a:lnTo>
                      <a:lnTo>
                        <a:pt x="22" y="26"/>
                      </a:lnTo>
                      <a:lnTo>
                        <a:pt x="20" y="24"/>
                      </a:lnTo>
                      <a:lnTo>
                        <a:pt x="19" y="23"/>
                      </a:lnTo>
                      <a:lnTo>
                        <a:pt x="16" y="22"/>
                      </a:lnTo>
                      <a:lnTo>
                        <a:pt x="12" y="21"/>
                      </a:lnTo>
                      <a:lnTo>
                        <a:pt x="9" y="21"/>
                      </a:lnTo>
                      <a:lnTo>
                        <a:pt x="7" y="20"/>
                      </a:lnTo>
                      <a:lnTo>
                        <a:pt x="4" y="19"/>
                      </a:lnTo>
                      <a:lnTo>
                        <a:pt x="2" y="18"/>
                      </a:lnTo>
                      <a:lnTo>
                        <a:pt x="1" y="15"/>
                      </a:lnTo>
                      <a:lnTo>
                        <a:pt x="1" y="12"/>
                      </a:lnTo>
                      <a:lnTo>
                        <a:pt x="2" y="7"/>
                      </a:lnTo>
                      <a:lnTo>
                        <a:pt x="4" y="4"/>
                      </a:lnTo>
                      <a:lnTo>
                        <a:pt x="9" y="1"/>
                      </a:lnTo>
                      <a:lnTo>
                        <a:pt x="14" y="0"/>
                      </a:lnTo>
                      <a:lnTo>
                        <a:pt x="22" y="1"/>
                      </a:lnTo>
                      <a:lnTo>
                        <a:pt x="25" y="4"/>
                      </a:lnTo>
                      <a:lnTo>
                        <a:pt x="27" y="8"/>
                      </a:lnTo>
                      <a:lnTo>
                        <a:pt x="27" y="12"/>
                      </a:lnTo>
                      <a:lnTo>
                        <a:pt x="22" y="12"/>
                      </a:lnTo>
                      <a:lnTo>
                        <a:pt x="22" y="9"/>
                      </a:lnTo>
                      <a:lnTo>
                        <a:pt x="20" y="8"/>
                      </a:lnTo>
                      <a:lnTo>
                        <a:pt x="18" y="6"/>
                      </a:lnTo>
                      <a:lnTo>
                        <a:pt x="14" y="6"/>
                      </a:lnTo>
                      <a:lnTo>
                        <a:pt x="11" y="6"/>
                      </a:lnTo>
                      <a:lnTo>
                        <a:pt x="9" y="7"/>
                      </a:lnTo>
                      <a:lnTo>
                        <a:pt x="8" y="8"/>
                      </a:lnTo>
                      <a:lnTo>
                        <a:pt x="7" y="9"/>
                      </a:lnTo>
                      <a:lnTo>
                        <a:pt x="7" y="11"/>
                      </a:lnTo>
                      <a:lnTo>
                        <a:pt x="7" y="13"/>
                      </a:lnTo>
                      <a:lnTo>
                        <a:pt x="8" y="14"/>
                      </a:lnTo>
                      <a:lnTo>
                        <a:pt x="9" y="14"/>
                      </a:lnTo>
                      <a:lnTo>
                        <a:pt x="10" y="15"/>
                      </a:lnTo>
                      <a:lnTo>
                        <a:pt x="12" y="15"/>
                      </a:lnTo>
                      <a:lnTo>
                        <a:pt x="15" y="16"/>
                      </a:lnTo>
                      <a:lnTo>
                        <a:pt x="17" y="18"/>
                      </a:lnTo>
                      <a:lnTo>
                        <a:pt x="19" y="18"/>
                      </a:lnTo>
                      <a:lnTo>
                        <a:pt x="22" y="19"/>
                      </a:lnTo>
                      <a:lnTo>
                        <a:pt x="23" y="19"/>
                      </a:lnTo>
                      <a:lnTo>
                        <a:pt x="25" y="20"/>
                      </a:lnTo>
                      <a:lnTo>
                        <a:pt x="26" y="22"/>
                      </a:lnTo>
                      <a:lnTo>
                        <a:pt x="27" y="24"/>
                      </a:lnTo>
                      <a:lnTo>
                        <a:pt x="28" y="27"/>
                      </a:lnTo>
                      <a:lnTo>
                        <a:pt x="28" y="29"/>
                      </a:lnTo>
                      <a:lnTo>
                        <a:pt x="28" y="31"/>
                      </a:lnTo>
                      <a:lnTo>
                        <a:pt x="27" y="34"/>
                      </a:lnTo>
                      <a:lnTo>
                        <a:pt x="25" y="36"/>
                      </a:lnTo>
                      <a:lnTo>
                        <a:pt x="23" y="37"/>
                      </a:lnTo>
                      <a:lnTo>
                        <a:pt x="22" y="38"/>
                      </a:lnTo>
                      <a:lnTo>
                        <a:pt x="19" y="38"/>
                      </a:lnTo>
                      <a:lnTo>
                        <a:pt x="18" y="38"/>
                      </a:lnTo>
                      <a:lnTo>
                        <a:pt x="16" y="38"/>
                      </a:lnTo>
                      <a:lnTo>
                        <a:pt x="15" y="38"/>
                      </a:lnTo>
                      <a:lnTo>
                        <a:pt x="12" y="38"/>
                      </a:lnTo>
                      <a:lnTo>
                        <a:pt x="11" y="38"/>
                      </a:lnTo>
                      <a:lnTo>
                        <a:pt x="9" y="38"/>
                      </a:lnTo>
                      <a:lnTo>
                        <a:pt x="4" y="36"/>
                      </a:lnTo>
                      <a:lnTo>
                        <a:pt x="1" y="33"/>
                      </a:lnTo>
                      <a:lnTo>
                        <a:pt x="0" y="30"/>
                      </a:lnTo>
                      <a:lnTo>
                        <a:pt x="0" y="27"/>
                      </a:lnTo>
                      <a:lnTo>
                        <a:pt x="5" y="27"/>
                      </a:lnTo>
                      <a:close/>
                    </a:path>
                  </a:pathLst>
                </a:custGeom>
                <a:solidFill>
                  <a:srgbClr val="000000"/>
                </a:solidFill>
                <a:ln w="9525">
                  <a:solidFill>
                    <a:srgbClr val="000066"/>
                  </a:solidFill>
                  <a:round/>
                  <a:headEnd/>
                  <a:tailEnd/>
                </a:ln>
              </p:spPr>
              <p:txBody>
                <a:bodyPr/>
                <a:lstStyle/>
                <a:p>
                  <a:endParaRPr lang="en-US" dirty="0"/>
                </a:p>
              </p:txBody>
            </p:sp>
            <p:sp>
              <p:nvSpPr>
                <p:cNvPr id="18726" name="Freeform 267"/>
                <p:cNvSpPr>
                  <a:spLocks noEditPoints="1"/>
                </p:cNvSpPr>
                <p:nvPr/>
              </p:nvSpPr>
              <p:spPr bwMode="auto">
                <a:xfrm>
                  <a:off x="3385" y="523"/>
                  <a:ext cx="6" cy="49"/>
                </a:xfrm>
                <a:custGeom>
                  <a:avLst/>
                  <a:gdLst>
                    <a:gd name="T0" fmla="*/ 6 w 6"/>
                    <a:gd name="T1" fmla="*/ 49 h 49"/>
                    <a:gd name="T2" fmla="*/ 0 w 6"/>
                    <a:gd name="T3" fmla="*/ 49 h 49"/>
                    <a:gd name="T4" fmla="*/ 0 w 6"/>
                    <a:gd name="T5" fmla="*/ 13 h 49"/>
                    <a:gd name="T6" fmla="*/ 6 w 6"/>
                    <a:gd name="T7" fmla="*/ 13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9"/>
                    <a:gd name="T32" fmla="*/ 6 w 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9">
                      <a:moveTo>
                        <a:pt x="6" y="49"/>
                      </a:moveTo>
                      <a:lnTo>
                        <a:pt x="0" y="49"/>
                      </a:lnTo>
                      <a:lnTo>
                        <a:pt x="0" y="13"/>
                      </a:lnTo>
                      <a:lnTo>
                        <a:pt x="6" y="13"/>
                      </a:lnTo>
                      <a:lnTo>
                        <a:pt x="6" y="49"/>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18727" name="Freeform 268"/>
                <p:cNvSpPr>
                  <a:spLocks/>
                </p:cNvSpPr>
                <p:nvPr/>
              </p:nvSpPr>
              <p:spPr bwMode="auto">
                <a:xfrm>
                  <a:off x="3399" y="535"/>
                  <a:ext cx="29" cy="37"/>
                </a:xfrm>
                <a:custGeom>
                  <a:avLst/>
                  <a:gdLst>
                    <a:gd name="T0" fmla="*/ 6 w 29"/>
                    <a:gd name="T1" fmla="*/ 1 h 37"/>
                    <a:gd name="T2" fmla="*/ 6 w 29"/>
                    <a:gd name="T3" fmla="*/ 6 h 37"/>
                    <a:gd name="T4" fmla="*/ 6 w 29"/>
                    <a:gd name="T5" fmla="*/ 6 h 37"/>
                    <a:gd name="T6" fmla="*/ 7 w 29"/>
                    <a:gd name="T7" fmla="*/ 5 h 37"/>
                    <a:gd name="T8" fmla="*/ 8 w 29"/>
                    <a:gd name="T9" fmla="*/ 4 h 37"/>
                    <a:gd name="T10" fmla="*/ 9 w 29"/>
                    <a:gd name="T11" fmla="*/ 3 h 37"/>
                    <a:gd name="T12" fmla="*/ 10 w 29"/>
                    <a:gd name="T13" fmla="*/ 3 h 37"/>
                    <a:gd name="T14" fmla="*/ 12 w 29"/>
                    <a:gd name="T15" fmla="*/ 1 h 37"/>
                    <a:gd name="T16" fmla="*/ 13 w 29"/>
                    <a:gd name="T17" fmla="*/ 1 h 37"/>
                    <a:gd name="T18" fmla="*/ 15 w 29"/>
                    <a:gd name="T19" fmla="*/ 0 h 37"/>
                    <a:gd name="T20" fmla="*/ 17 w 29"/>
                    <a:gd name="T21" fmla="*/ 0 h 37"/>
                    <a:gd name="T22" fmla="*/ 18 w 29"/>
                    <a:gd name="T23" fmla="*/ 1 h 37"/>
                    <a:gd name="T24" fmla="*/ 21 w 29"/>
                    <a:gd name="T25" fmla="*/ 1 h 37"/>
                    <a:gd name="T26" fmla="*/ 22 w 29"/>
                    <a:gd name="T27" fmla="*/ 1 h 37"/>
                    <a:gd name="T28" fmla="*/ 23 w 29"/>
                    <a:gd name="T29" fmla="*/ 1 h 37"/>
                    <a:gd name="T30" fmla="*/ 24 w 29"/>
                    <a:gd name="T31" fmla="*/ 3 h 37"/>
                    <a:gd name="T32" fmla="*/ 27 w 29"/>
                    <a:gd name="T33" fmla="*/ 4 h 37"/>
                    <a:gd name="T34" fmla="*/ 28 w 29"/>
                    <a:gd name="T35" fmla="*/ 6 h 37"/>
                    <a:gd name="T36" fmla="*/ 29 w 29"/>
                    <a:gd name="T37" fmla="*/ 9 h 37"/>
                    <a:gd name="T38" fmla="*/ 29 w 29"/>
                    <a:gd name="T39" fmla="*/ 37 h 37"/>
                    <a:gd name="T40" fmla="*/ 23 w 29"/>
                    <a:gd name="T41" fmla="*/ 37 h 37"/>
                    <a:gd name="T42" fmla="*/ 23 w 29"/>
                    <a:gd name="T43" fmla="*/ 13 h 37"/>
                    <a:gd name="T44" fmla="*/ 22 w 29"/>
                    <a:gd name="T45" fmla="*/ 9 h 37"/>
                    <a:gd name="T46" fmla="*/ 21 w 29"/>
                    <a:gd name="T47" fmla="*/ 7 h 37"/>
                    <a:gd name="T48" fmla="*/ 18 w 29"/>
                    <a:gd name="T49" fmla="*/ 6 h 37"/>
                    <a:gd name="T50" fmla="*/ 16 w 29"/>
                    <a:gd name="T51" fmla="*/ 6 h 37"/>
                    <a:gd name="T52" fmla="*/ 12 w 29"/>
                    <a:gd name="T53" fmla="*/ 6 h 37"/>
                    <a:gd name="T54" fmla="*/ 9 w 29"/>
                    <a:gd name="T55" fmla="*/ 8 h 37"/>
                    <a:gd name="T56" fmla="*/ 7 w 29"/>
                    <a:gd name="T57" fmla="*/ 12 h 37"/>
                    <a:gd name="T58" fmla="*/ 6 w 29"/>
                    <a:gd name="T59" fmla="*/ 19 h 37"/>
                    <a:gd name="T60" fmla="*/ 6 w 29"/>
                    <a:gd name="T61" fmla="*/ 37 h 37"/>
                    <a:gd name="T62" fmla="*/ 0 w 29"/>
                    <a:gd name="T63" fmla="*/ 37 h 37"/>
                    <a:gd name="T64" fmla="*/ 0 w 29"/>
                    <a:gd name="T65" fmla="*/ 1 h 37"/>
                    <a:gd name="T66" fmla="*/ 6 w 29"/>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7"/>
                    <a:gd name="T104" fmla="*/ 29 w 29"/>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7">
                      <a:moveTo>
                        <a:pt x="6" y="1"/>
                      </a:moveTo>
                      <a:lnTo>
                        <a:pt x="6" y="6"/>
                      </a:lnTo>
                      <a:lnTo>
                        <a:pt x="7" y="5"/>
                      </a:lnTo>
                      <a:lnTo>
                        <a:pt x="8" y="4"/>
                      </a:lnTo>
                      <a:lnTo>
                        <a:pt x="9" y="3"/>
                      </a:lnTo>
                      <a:lnTo>
                        <a:pt x="10" y="3"/>
                      </a:lnTo>
                      <a:lnTo>
                        <a:pt x="12" y="1"/>
                      </a:lnTo>
                      <a:lnTo>
                        <a:pt x="13" y="1"/>
                      </a:lnTo>
                      <a:lnTo>
                        <a:pt x="15" y="0"/>
                      </a:lnTo>
                      <a:lnTo>
                        <a:pt x="17" y="0"/>
                      </a:lnTo>
                      <a:lnTo>
                        <a:pt x="18" y="1"/>
                      </a:lnTo>
                      <a:lnTo>
                        <a:pt x="21" y="1"/>
                      </a:lnTo>
                      <a:lnTo>
                        <a:pt x="22" y="1"/>
                      </a:lnTo>
                      <a:lnTo>
                        <a:pt x="23" y="1"/>
                      </a:lnTo>
                      <a:lnTo>
                        <a:pt x="24" y="3"/>
                      </a:lnTo>
                      <a:lnTo>
                        <a:pt x="27" y="4"/>
                      </a:lnTo>
                      <a:lnTo>
                        <a:pt x="28" y="6"/>
                      </a:lnTo>
                      <a:lnTo>
                        <a:pt x="29" y="9"/>
                      </a:lnTo>
                      <a:lnTo>
                        <a:pt x="29" y="37"/>
                      </a:lnTo>
                      <a:lnTo>
                        <a:pt x="23" y="37"/>
                      </a:lnTo>
                      <a:lnTo>
                        <a:pt x="23" y="13"/>
                      </a:lnTo>
                      <a:lnTo>
                        <a:pt x="22" y="9"/>
                      </a:lnTo>
                      <a:lnTo>
                        <a:pt x="21" y="7"/>
                      </a:lnTo>
                      <a:lnTo>
                        <a:pt x="18" y="6"/>
                      </a:lnTo>
                      <a:lnTo>
                        <a:pt x="16" y="6"/>
                      </a:lnTo>
                      <a:lnTo>
                        <a:pt x="12" y="6"/>
                      </a:lnTo>
                      <a:lnTo>
                        <a:pt x="9" y="8"/>
                      </a:lnTo>
                      <a:lnTo>
                        <a:pt x="7" y="12"/>
                      </a:lnTo>
                      <a:lnTo>
                        <a:pt x="6" y="19"/>
                      </a:lnTo>
                      <a:lnTo>
                        <a:pt x="6" y="37"/>
                      </a:lnTo>
                      <a:lnTo>
                        <a:pt x="0" y="37"/>
                      </a:lnTo>
                      <a:lnTo>
                        <a:pt x="0" y="1"/>
                      </a:lnTo>
                      <a:lnTo>
                        <a:pt x="6" y="1"/>
                      </a:lnTo>
                      <a:close/>
                    </a:path>
                  </a:pathLst>
                </a:custGeom>
                <a:solidFill>
                  <a:srgbClr val="000000"/>
                </a:solidFill>
                <a:ln w="9525">
                  <a:solidFill>
                    <a:srgbClr val="000066"/>
                  </a:solidFill>
                  <a:round/>
                  <a:headEnd/>
                  <a:tailEnd/>
                </a:ln>
              </p:spPr>
              <p:txBody>
                <a:bodyPr/>
                <a:lstStyle/>
                <a:p>
                  <a:endParaRPr lang="en-US" dirty="0"/>
                </a:p>
              </p:txBody>
            </p:sp>
            <p:sp>
              <p:nvSpPr>
                <p:cNvPr id="18728" name="Freeform 269"/>
                <p:cNvSpPr>
                  <a:spLocks/>
                </p:cNvSpPr>
                <p:nvPr/>
              </p:nvSpPr>
              <p:spPr bwMode="auto">
                <a:xfrm>
                  <a:off x="3143" y="798"/>
                  <a:ext cx="394" cy="688"/>
                </a:xfrm>
                <a:custGeom>
                  <a:avLst/>
                  <a:gdLst>
                    <a:gd name="T0" fmla="*/ 344 w 394"/>
                    <a:gd name="T1" fmla="*/ 176 h 688"/>
                    <a:gd name="T2" fmla="*/ 344 w 394"/>
                    <a:gd name="T3" fmla="*/ 177 h 688"/>
                    <a:gd name="T4" fmla="*/ 344 w 394"/>
                    <a:gd name="T5" fmla="*/ 493 h 688"/>
                    <a:gd name="T6" fmla="*/ 324 w 394"/>
                    <a:gd name="T7" fmla="*/ 555 h 688"/>
                    <a:gd name="T8" fmla="*/ 205 w 394"/>
                    <a:gd name="T9" fmla="*/ 632 h 688"/>
                    <a:gd name="T10" fmla="*/ 203 w 394"/>
                    <a:gd name="T11" fmla="*/ 633 h 688"/>
                    <a:gd name="T12" fmla="*/ 203 w 394"/>
                    <a:gd name="T13" fmla="*/ 636 h 688"/>
                    <a:gd name="T14" fmla="*/ 184 w 394"/>
                    <a:gd name="T15" fmla="*/ 688 h 688"/>
                    <a:gd name="T16" fmla="*/ 142 w 394"/>
                    <a:gd name="T17" fmla="*/ 637 h 688"/>
                    <a:gd name="T18" fmla="*/ 72 w 394"/>
                    <a:gd name="T19" fmla="*/ 424 h 688"/>
                    <a:gd name="T20" fmla="*/ 72 w 394"/>
                    <a:gd name="T21" fmla="*/ 423 h 688"/>
                    <a:gd name="T22" fmla="*/ 71 w 394"/>
                    <a:gd name="T23" fmla="*/ 423 h 688"/>
                    <a:gd name="T24" fmla="*/ 0 w 394"/>
                    <a:gd name="T25" fmla="*/ 348 h 688"/>
                    <a:gd name="T26" fmla="*/ 35 w 394"/>
                    <a:gd name="T27" fmla="*/ 215 h 688"/>
                    <a:gd name="T28" fmla="*/ 91 w 394"/>
                    <a:gd name="T29" fmla="*/ 165 h 688"/>
                    <a:gd name="T30" fmla="*/ 94 w 394"/>
                    <a:gd name="T31" fmla="*/ 162 h 688"/>
                    <a:gd name="T32" fmla="*/ 93 w 394"/>
                    <a:gd name="T33" fmla="*/ 158 h 688"/>
                    <a:gd name="T34" fmla="*/ 26 w 394"/>
                    <a:gd name="T35" fmla="*/ 0 h 688"/>
                    <a:gd name="T36" fmla="*/ 306 w 394"/>
                    <a:gd name="T37" fmla="*/ 2 h 688"/>
                    <a:gd name="T38" fmla="*/ 394 w 394"/>
                    <a:gd name="T39" fmla="*/ 66 h 688"/>
                    <a:gd name="T40" fmla="*/ 394 w 394"/>
                    <a:gd name="T41" fmla="*/ 121 h 688"/>
                    <a:gd name="T42" fmla="*/ 346 w 394"/>
                    <a:gd name="T43" fmla="*/ 174 h 688"/>
                    <a:gd name="T44" fmla="*/ 344 w 394"/>
                    <a:gd name="T45" fmla="*/ 176 h 6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94"/>
                    <a:gd name="T70" fmla="*/ 0 h 688"/>
                    <a:gd name="T71" fmla="*/ 394 w 394"/>
                    <a:gd name="T72" fmla="*/ 688 h 6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94" h="688">
                      <a:moveTo>
                        <a:pt x="344" y="176"/>
                      </a:moveTo>
                      <a:lnTo>
                        <a:pt x="344" y="177"/>
                      </a:lnTo>
                      <a:lnTo>
                        <a:pt x="344" y="493"/>
                      </a:lnTo>
                      <a:lnTo>
                        <a:pt x="324" y="555"/>
                      </a:lnTo>
                      <a:lnTo>
                        <a:pt x="205" y="632"/>
                      </a:lnTo>
                      <a:lnTo>
                        <a:pt x="203" y="633"/>
                      </a:lnTo>
                      <a:lnTo>
                        <a:pt x="203" y="636"/>
                      </a:lnTo>
                      <a:lnTo>
                        <a:pt x="184" y="688"/>
                      </a:lnTo>
                      <a:lnTo>
                        <a:pt x="142" y="637"/>
                      </a:lnTo>
                      <a:lnTo>
                        <a:pt x="72" y="424"/>
                      </a:lnTo>
                      <a:lnTo>
                        <a:pt x="72" y="423"/>
                      </a:lnTo>
                      <a:lnTo>
                        <a:pt x="71" y="423"/>
                      </a:lnTo>
                      <a:lnTo>
                        <a:pt x="0" y="348"/>
                      </a:lnTo>
                      <a:lnTo>
                        <a:pt x="35" y="215"/>
                      </a:lnTo>
                      <a:lnTo>
                        <a:pt x="91" y="165"/>
                      </a:lnTo>
                      <a:lnTo>
                        <a:pt x="94" y="162"/>
                      </a:lnTo>
                      <a:lnTo>
                        <a:pt x="93" y="158"/>
                      </a:lnTo>
                      <a:lnTo>
                        <a:pt x="26" y="0"/>
                      </a:lnTo>
                      <a:lnTo>
                        <a:pt x="306" y="2"/>
                      </a:lnTo>
                      <a:lnTo>
                        <a:pt x="394" y="66"/>
                      </a:lnTo>
                      <a:lnTo>
                        <a:pt x="394" y="121"/>
                      </a:lnTo>
                      <a:lnTo>
                        <a:pt x="346" y="174"/>
                      </a:lnTo>
                      <a:lnTo>
                        <a:pt x="344" y="176"/>
                      </a:lnTo>
                      <a:close/>
                    </a:path>
                  </a:pathLst>
                </a:custGeom>
                <a:solidFill>
                  <a:srgbClr val="FFFFFF"/>
                </a:solidFill>
                <a:ln w="9525">
                  <a:solidFill>
                    <a:srgbClr val="000066"/>
                  </a:solidFill>
                  <a:round/>
                  <a:headEnd/>
                  <a:tailEnd/>
                </a:ln>
              </p:spPr>
              <p:txBody>
                <a:bodyPr/>
                <a:lstStyle/>
                <a:p>
                  <a:endParaRPr lang="en-US" dirty="0"/>
                </a:p>
              </p:txBody>
            </p:sp>
            <p:sp>
              <p:nvSpPr>
                <p:cNvPr id="18729" name="Rectangle 270"/>
                <p:cNvSpPr>
                  <a:spLocks noChangeArrowheads="1"/>
                </p:cNvSpPr>
                <p:nvPr/>
              </p:nvSpPr>
              <p:spPr bwMode="auto">
                <a:xfrm>
                  <a:off x="3239" y="1072"/>
                  <a:ext cx="6" cy="48"/>
                </a:xfrm>
                <a:prstGeom prst="rect">
                  <a:avLst/>
                </a:prstGeom>
                <a:solidFill>
                  <a:srgbClr val="000000"/>
                </a:solidFill>
                <a:ln w="9525">
                  <a:solidFill>
                    <a:srgbClr val="000066"/>
                  </a:solidFill>
                  <a:miter lim="800000"/>
                  <a:headEnd/>
                  <a:tailEnd/>
                </a:ln>
              </p:spPr>
              <p:txBody>
                <a:bodyPr/>
                <a:lstStyle/>
                <a:p>
                  <a:endParaRPr lang="en-US" dirty="0"/>
                </a:p>
              </p:txBody>
            </p:sp>
            <p:sp>
              <p:nvSpPr>
                <p:cNvPr id="18730" name="Rectangle 271"/>
                <p:cNvSpPr>
                  <a:spLocks noChangeArrowheads="1"/>
                </p:cNvSpPr>
                <p:nvPr/>
              </p:nvSpPr>
              <p:spPr bwMode="auto">
                <a:xfrm>
                  <a:off x="3254" y="1072"/>
                  <a:ext cx="6" cy="48"/>
                </a:xfrm>
                <a:prstGeom prst="rect">
                  <a:avLst/>
                </a:prstGeom>
                <a:solidFill>
                  <a:srgbClr val="000000"/>
                </a:solidFill>
                <a:ln w="9525">
                  <a:solidFill>
                    <a:srgbClr val="000066"/>
                  </a:solidFill>
                  <a:miter lim="800000"/>
                  <a:headEnd/>
                  <a:tailEnd/>
                </a:ln>
              </p:spPr>
              <p:txBody>
                <a:bodyPr/>
                <a:lstStyle/>
                <a:p>
                  <a:endParaRPr lang="en-US" dirty="0"/>
                </a:p>
              </p:txBody>
            </p:sp>
            <p:sp>
              <p:nvSpPr>
                <p:cNvPr id="18731" name="Rectangle 272"/>
                <p:cNvSpPr>
                  <a:spLocks noChangeArrowheads="1"/>
                </p:cNvSpPr>
                <p:nvPr/>
              </p:nvSpPr>
              <p:spPr bwMode="auto">
                <a:xfrm>
                  <a:off x="3268" y="1072"/>
                  <a:ext cx="6" cy="48"/>
                </a:xfrm>
                <a:prstGeom prst="rect">
                  <a:avLst/>
                </a:prstGeom>
                <a:solidFill>
                  <a:srgbClr val="000000"/>
                </a:solidFill>
                <a:ln w="9525">
                  <a:solidFill>
                    <a:srgbClr val="000066"/>
                  </a:solidFill>
                  <a:miter lim="800000"/>
                  <a:headEnd/>
                  <a:tailEnd/>
                </a:ln>
              </p:spPr>
              <p:txBody>
                <a:bodyPr/>
                <a:lstStyle/>
                <a:p>
                  <a:endParaRPr lang="en-US" dirty="0"/>
                </a:p>
              </p:txBody>
            </p:sp>
            <p:sp>
              <p:nvSpPr>
                <p:cNvPr id="18732" name="Freeform 273"/>
                <p:cNvSpPr>
                  <a:spLocks noEditPoints="1"/>
                </p:cNvSpPr>
                <p:nvPr/>
              </p:nvSpPr>
              <p:spPr bwMode="auto">
                <a:xfrm>
                  <a:off x="3280" y="1072"/>
                  <a:ext cx="6" cy="48"/>
                </a:xfrm>
                <a:custGeom>
                  <a:avLst/>
                  <a:gdLst>
                    <a:gd name="T0" fmla="*/ 6 w 6"/>
                    <a:gd name="T1" fmla="*/ 48 h 48"/>
                    <a:gd name="T2" fmla="*/ 0 w 6"/>
                    <a:gd name="T3" fmla="*/ 48 h 48"/>
                    <a:gd name="T4" fmla="*/ 0 w 6"/>
                    <a:gd name="T5" fmla="*/ 14 h 48"/>
                    <a:gd name="T6" fmla="*/ 6 w 6"/>
                    <a:gd name="T7" fmla="*/ 14 h 48"/>
                    <a:gd name="T8" fmla="*/ 6 w 6"/>
                    <a:gd name="T9" fmla="*/ 48 h 48"/>
                    <a:gd name="T10" fmla="*/ 6 w 6"/>
                    <a:gd name="T11" fmla="*/ 7 h 48"/>
                    <a:gd name="T12" fmla="*/ 0 w 6"/>
                    <a:gd name="T13" fmla="*/ 7 h 48"/>
                    <a:gd name="T14" fmla="*/ 0 w 6"/>
                    <a:gd name="T15" fmla="*/ 0 h 48"/>
                    <a:gd name="T16" fmla="*/ 6 w 6"/>
                    <a:gd name="T17" fmla="*/ 0 h 48"/>
                    <a:gd name="T18" fmla="*/ 6 w 6"/>
                    <a:gd name="T19" fmla="*/ 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8"/>
                    <a:gd name="T32" fmla="*/ 6 w 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8">
                      <a:moveTo>
                        <a:pt x="6" y="48"/>
                      </a:moveTo>
                      <a:lnTo>
                        <a:pt x="0" y="48"/>
                      </a:lnTo>
                      <a:lnTo>
                        <a:pt x="0" y="14"/>
                      </a:lnTo>
                      <a:lnTo>
                        <a:pt x="6" y="14"/>
                      </a:lnTo>
                      <a:lnTo>
                        <a:pt x="6" y="48"/>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18733" name="Freeform 274"/>
                <p:cNvSpPr>
                  <a:spLocks/>
                </p:cNvSpPr>
                <p:nvPr/>
              </p:nvSpPr>
              <p:spPr bwMode="auto">
                <a:xfrm>
                  <a:off x="3295" y="1085"/>
                  <a:ext cx="28" cy="35"/>
                </a:xfrm>
                <a:custGeom>
                  <a:avLst/>
                  <a:gdLst>
                    <a:gd name="T0" fmla="*/ 5 w 28"/>
                    <a:gd name="T1" fmla="*/ 1 h 35"/>
                    <a:gd name="T2" fmla="*/ 5 w 28"/>
                    <a:gd name="T3" fmla="*/ 6 h 35"/>
                    <a:gd name="T4" fmla="*/ 6 w 28"/>
                    <a:gd name="T5" fmla="*/ 6 h 35"/>
                    <a:gd name="T6" fmla="*/ 6 w 28"/>
                    <a:gd name="T7" fmla="*/ 4 h 35"/>
                    <a:gd name="T8" fmla="*/ 7 w 28"/>
                    <a:gd name="T9" fmla="*/ 3 h 35"/>
                    <a:gd name="T10" fmla="*/ 8 w 28"/>
                    <a:gd name="T11" fmla="*/ 2 h 35"/>
                    <a:gd name="T12" fmla="*/ 10 w 28"/>
                    <a:gd name="T13" fmla="*/ 1 h 35"/>
                    <a:gd name="T14" fmla="*/ 11 w 28"/>
                    <a:gd name="T15" fmla="*/ 0 h 35"/>
                    <a:gd name="T16" fmla="*/ 13 w 28"/>
                    <a:gd name="T17" fmla="*/ 0 h 35"/>
                    <a:gd name="T18" fmla="*/ 14 w 28"/>
                    <a:gd name="T19" fmla="*/ 0 h 35"/>
                    <a:gd name="T20" fmla="*/ 17 w 28"/>
                    <a:gd name="T21" fmla="*/ 0 h 35"/>
                    <a:gd name="T22" fmla="*/ 18 w 28"/>
                    <a:gd name="T23" fmla="*/ 0 h 35"/>
                    <a:gd name="T24" fmla="*/ 20 w 28"/>
                    <a:gd name="T25" fmla="*/ 0 h 35"/>
                    <a:gd name="T26" fmla="*/ 21 w 28"/>
                    <a:gd name="T27" fmla="*/ 0 h 35"/>
                    <a:gd name="T28" fmla="*/ 22 w 28"/>
                    <a:gd name="T29" fmla="*/ 1 h 35"/>
                    <a:gd name="T30" fmla="*/ 23 w 28"/>
                    <a:gd name="T31" fmla="*/ 1 h 35"/>
                    <a:gd name="T32" fmla="*/ 26 w 28"/>
                    <a:gd name="T33" fmla="*/ 3 h 35"/>
                    <a:gd name="T34" fmla="*/ 27 w 28"/>
                    <a:gd name="T35" fmla="*/ 6 h 35"/>
                    <a:gd name="T36" fmla="*/ 28 w 28"/>
                    <a:gd name="T37" fmla="*/ 9 h 35"/>
                    <a:gd name="T38" fmla="*/ 28 w 28"/>
                    <a:gd name="T39" fmla="*/ 35 h 35"/>
                    <a:gd name="T40" fmla="*/ 22 w 28"/>
                    <a:gd name="T41" fmla="*/ 35 h 35"/>
                    <a:gd name="T42" fmla="*/ 22 w 28"/>
                    <a:gd name="T43" fmla="*/ 11 h 35"/>
                    <a:gd name="T44" fmla="*/ 21 w 28"/>
                    <a:gd name="T45" fmla="*/ 8 h 35"/>
                    <a:gd name="T46" fmla="*/ 20 w 28"/>
                    <a:gd name="T47" fmla="*/ 6 h 35"/>
                    <a:gd name="T48" fmla="*/ 18 w 28"/>
                    <a:gd name="T49" fmla="*/ 4 h 35"/>
                    <a:gd name="T50" fmla="*/ 15 w 28"/>
                    <a:gd name="T51" fmla="*/ 4 h 35"/>
                    <a:gd name="T52" fmla="*/ 12 w 28"/>
                    <a:gd name="T53" fmla="*/ 6 h 35"/>
                    <a:gd name="T54" fmla="*/ 8 w 28"/>
                    <a:gd name="T55" fmla="*/ 7 h 35"/>
                    <a:gd name="T56" fmla="*/ 6 w 28"/>
                    <a:gd name="T57" fmla="*/ 11 h 35"/>
                    <a:gd name="T58" fmla="*/ 5 w 28"/>
                    <a:gd name="T59" fmla="*/ 17 h 35"/>
                    <a:gd name="T60" fmla="*/ 5 w 28"/>
                    <a:gd name="T61" fmla="*/ 35 h 35"/>
                    <a:gd name="T62" fmla="*/ 0 w 28"/>
                    <a:gd name="T63" fmla="*/ 35 h 35"/>
                    <a:gd name="T64" fmla="*/ 0 w 28"/>
                    <a:gd name="T65" fmla="*/ 1 h 35"/>
                    <a:gd name="T66" fmla="*/ 5 w 28"/>
                    <a:gd name="T67" fmla="*/ 1 h 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5"/>
                    <a:gd name="T104" fmla="*/ 28 w 28"/>
                    <a:gd name="T105" fmla="*/ 35 h 3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5">
                      <a:moveTo>
                        <a:pt x="5" y="1"/>
                      </a:moveTo>
                      <a:lnTo>
                        <a:pt x="5" y="6"/>
                      </a:lnTo>
                      <a:lnTo>
                        <a:pt x="6" y="6"/>
                      </a:lnTo>
                      <a:lnTo>
                        <a:pt x="6" y="4"/>
                      </a:lnTo>
                      <a:lnTo>
                        <a:pt x="7" y="3"/>
                      </a:lnTo>
                      <a:lnTo>
                        <a:pt x="8" y="2"/>
                      </a:lnTo>
                      <a:lnTo>
                        <a:pt x="10" y="1"/>
                      </a:lnTo>
                      <a:lnTo>
                        <a:pt x="11" y="0"/>
                      </a:lnTo>
                      <a:lnTo>
                        <a:pt x="13" y="0"/>
                      </a:lnTo>
                      <a:lnTo>
                        <a:pt x="14" y="0"/>
                      </a:lnTo>
                      <a:lnTo>
                        <a:pt x="17" y="0"/>
                      </a:lnTo>
                      <a:lnTo>
                        <a:pt x="18" y="0"/>
                      </a:lnTo>
                      <a:lnTo>
                        <a:pt x="20" y="0"/>
                      </a:lnTo>
                      <a:lnTo>
                        <a:pt x="21" y="0"/>
                      </a:lnTo>
                      <a:lnTo>
                        <a:pt x="22" y="1"/>
                      </a:lnTo>
                      <a:lnTo>
                        <a:pt x="23" y="1"/>
                      </a:lnTo>
                      <a:lnTo>
                        <a:pt x="26" y="3"/>
                      </a:lnTo>
                      <a:lnTo>
                        <a:pt x="27" y="6"/>
                      </a:lnTo>
                      <a:lnTo>
                        <a:pt x="28" y="9"/>
                      </a:lnTo>
                      <a:lnTo>
                        <a:pt x="28" y="35"/>
                      </a:lnTo>
                      <a:lnTo>
                        <a:pt x="22" y="35"/>
                      </a:lnTo>
                      <a:lnTo>
                        <a:pt x="22" y="11"/>
                      </a:lnTo>
                      <a:lnTo>
                        <a:pt x="21" y="8"/>
                      </a:lnTo>
                      <a:lnTo>
                        <a:pt x="20" y="6"/>
                      </a:lnTo>
                      <a:lnTo>
                        <a:pt x="18" y="4"/>
                      </a:lnTo>
                      <a:lnTo>
                        <a:pt x="15" y="4"/>
                      </a:lnTo>
                      <a:lnTo>
                        <a:pt x="12" y="6"/>
                      </a:lnTo>
                      <a:lnTo>
                        <a:pt x="8" y="7"/>
                      </a:lnTo>
                      <a:lnTo>
                        <a:pt x="6" y="11"/>
                      </a:lnTo>
                      <a:lnTo>
                        <a:pt x="5" y="17"/>
                      </a:lnTo>
                      <a:lnTo>
                        <a:pt x="5" y="35"/>
                      </a:lnTo>
                      <a:lnTo>
                        <a:pt x="0" y="35"/>
                      </a:lnTo>
                      <a:lnTo>
                        <a:pt x="0" y="1"/>
                      </a:lnTo>
                      <a:lnTo>
                        <a:pt x="5" y="1"/>
                      </a:lnTo>
                      <a:close/>
                    </a:path>
                  </a:pathLst>
                </a:custGeom>
                <a:solidFill>
                  <a:srgbClr val="000000"/>
                </a:solidFill>
                <a:ln w="9525">
                  <a:solidFill>
                    <a:srgbClr val="000066"/>
                  </a:solidFill>
                  <a:round/>
                  <a:headEnd/>
                  <a:tailEnd/>
                </a:ln>
              </p:spPr>
              <p:txBody>
                <a:bodyPr/>
                <a:lstStyle/>
                <a:p>
                  <a:endParaRPr lang="en-US" dirty="0"/>
                </a:p>
              </p:txBody>
            </p:sp>
            <p:sp>
              <p:nvSpPr>
                <p:cNvPr id="18734" name="Freeform 275"/>
                <p:cNvSpPr>
                  <a:spLocks noEditPoints="1"/>
                </p:cNvSpPr>
                <p:nvPr/>
              </p:nvSpPr>
              <p:spPr bwMode="auto">
                <a:xfrm>
                  <a:off x="3329" y="1085"/>
                  <a:ext cx="31" cy="38"/>
                </a:xfrm>
                <a:custGeom>
                  <a:avLst/>
                  <a:gdLst>
                    <a:gd name="T0" fmla="*/ 16 w 31"/>
                    <a:gd name="T1" fmla="*/ 38 h 38"/>
                    <a:gd name="T2" fmla="*/ 10 w 31"/>
                    <a:gd name="T3" fmla="*/ 37 h 38"/>
                    <a:gd name="T4" fmla="*/ 6 w 31"/>
                    <a:gd name="T5" fmla="*/ 34 h 38"/>
                    <a:gd name="T6" fmla="*/ 1 w 31"/>
                    <a:gd name="T7" fmla="*/ 29 h 38"/>
                    <a:gd name="T8" fmla="*/ 0 w 31"/>
                    <a:gd name="T9" fmla="*/ 18 h 38"/>
                    <a:gd name="T10" fmla="*/ 1 w 31"/>
                    <a:gd name="T11" fmla="*/ 9 h 38"/>
                    <a:gd name="T12" fmla="*/ 6 w 31"/>
                    <a:gd name="T13" fmla="*/ 3 h 38"/>
                    <a:gd name="T14" fmla="*/ 10 w 31"/>
                    <a:gd name="T15" fmla="*/ 1 h 38"/>
                    <a:gd name="T16" fmla="*/ 16 w 31"/>
                    <a:gd name="T17" fmla="*/ 0 h 38"/>
                    <a:gd name="T18" fmla="*/ 21 w 31"/>
                    <a:gd name="T19" fmla="*/ 1 h 38"/>
                    <a:gd name="T20" fmla="*/ 25 w 31"/>
                    <a:gd name="T21" fmla="*/ 3 h 38"/>
                    <a:gd name="T22" fmla="*/ 30 w 31"/>
                    <a:gd name="T23" fmla="*/ 9 h 38"/>
                    <a:gd name="T24" fmla="*/ 31 w 31"/>
                    <a:gd name="T25" fmla="*/ 18 h 38"/>
                    <a:gd name="T26" fmla="*/ 30 w 31"/>
                    <a:gd name="T27" fmla="*/ 29 h 38"/>
                    <a:gd name="T28" fmla="*/ 25 w 31"/>
                    <a:gd name="T29" fmla="*/ 34 h 38"/>
                    <a:gd name="T30" fmla="*/ 21 w 31"/>
                    <a:gd name="T31" fmla="*/ 37 h 38"/>
                    <a:gd name="T32" fmla="*/ 16 w 31"/>
                    <a:gd name="T33" fmla="*/ 38 h 38"/>
                    <a:gd name="T34" fmla="*/ 16 w 31"/>
                    <a:gd name="T35" fmla="*/ 6 h 38"/>
                    <a:gd name="T36" fmla="*/ 11 w 31"/>
                    <a:gd name="T37" fmla="*/ 7 h 38"/>
                    <a:gd name="T38" fmla="*/ 8 w 31"/>
                    <a:gd name="T39" fmla="*/ 10 h 38"/>
                    <a:gd name="T40" fmla="*/ 6 w 31"/>
                    <a:gd name="T41" fmla="*/ 14 h 38"/>
                    <a:gd name="T42" fmla="*/ 6 w 31"/>
                    <a:gd name="T43" fmla="*/ 18 h 38"/>
                    <a:gd name="T44" fmla="*/ 6 w 31"/>
                    <a:gd name="T45" fmla="*/ 23 h 38"/>
                    <a:gd name="T46" fmla="*/ 8 w 31"/>
                    <a:gd name="T47" fmla="*/ 27 h 38"/>
                    <a:gd name="T48" fmla="*/ 11 w 31"/>
                    <a:gd name="T49" fmla="*/ 31 h 38"/>
                    <a:gd name="T50" fmla="*/ 16 w 31"/>
                    <a:gd name="T51" fmla="*/ 32 h 38"/>
                    <a:gd name="T52" fmla="*/ 21 w 31"/>
                    <a:gd name="T53" fmla="*/ 31 h 38"/>
                    <a:gd name="T54" fmla="*/ 23 w 31"/>
                    <a:gd name="T55" fmla="*/ 27 h 38"/>
                    <a:gd name="T56" fmla="*/ 25 w 31"/>
                    <a:gd name="T57" fmla="*/ 23 h 38"/>
                    <a:gd name="T58" fmla="*/ 25 w 31"/>
                    <a:gd name="T59" fmla="*/ 18 h 38"/>
                    <a:gd name="T60" fmla="*/ 25 w 31"/>
                    <a:gd name="T61" fmla="*/ 14 h 38"/>
                    <a:gd name="T62" fmla="*/ 23 w 31"/>
                    <a:gd name="T63" fmla="*/ 10 h 38"/>
                    <a:gd name="T64" fmla="*/ 21 w 31"/>
                    <a:gd name="T65" fmla="*/ 7 h 38"/>
                    <a:gd name="T66" fmla="*/ 16 w 31"/>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6" y="38"/>
                      </a:moveTo>
                      <a:lnTo>
                        <a:pt x="10" y="37"/>
                      </a:lnTo>
                      <a:lnTo>
                        <a:pt x="6" y="34"/>
                      </a:lnTo>
                      <a:lnTo>
                        <a:pt x="1" y="29"/>
                      </a:lnTo>
                      <a:lnTo>
                        <a:pt x="0" y="18"/>
                      </a:lnTo>
                      <a:lnTo>
                        <a:pt x="1" y="9"/>
                      </a:lnTo>
                      <a:lnTo>
                        <a:pt x="6" y="3"/>
                      </a:lnTo>
                      <a:lnTo>
                        <a:pt x="10" y="1"/>
                      </a:lnTo>
                      <a:lnTo>
                        <a:pt x="16" y="0"/>
                      </a:lnTo>
                      <a:lnTo>
                        <a:pt x="21" y="1"/>
                      </a:lnTo>
                      <a:lnTo>
                        <a:pt x="25" y="3"/>
                      </a:lnTo>
                      <a:lnTo>
                        <a:pt x="30" y="9"/>
                      </a:lnTo>
                      <a:lnTo>
                        <a:pt x="31" y="18"/>
                      </a:lnTo>
                      <a:lnTo>
                        <a:pt x="30" y="29"/>
                      </a:lnTo>
                      <a:lnTo>
                        <a:pt x="25" y="34"/>
                      </a:lnTo>
                      <a:lnTo>
                        <a:pt x="21" y="37"/>
                      </a:lnTo>
                      <a:lnTo>
                        <a:pt x="16" y="38"/>
                      </a:lnTo>
                      <a:close/>
                      <a:moveTo>
                        <a:pt x="16" y="6"/>
                      </a:moveTo>
                      <a:lnTo>
                        <a:pt x="11" y="7"/>
                      </a:lnTo>
                      <a:lnTo>
                        <a:pt x="8" y="10"/>
                      </a:lnTo>
                      <a:lnTo>
                        <a:pt x="6" y="14"/>
                      </a:lnTo>
                      <a:lnTo>
                        <a:pt x="6" y="18"/>
                      </a:lnTo>
                      <a:lnTo>
                        <a:pt x="6" y="23"/>
                      </a:lnTo>
                      <a:lnTo>
                        <a:pt x="8" y="27"/>
                      </a:lnTo>
                      <a:lnTo>
                        <a:pt x="11" y="31"/>
                      </a:lnTo>
                      <a:lnTo>
                        <a:pt x="16" y="32"/>
                      </a:lnTo>
                      <a:lnTo>
                        <a:pt x="21" y="31"/>
                      </a:lnTo>
                      <a:lnTo>
                        <a:pt x="23" y="27"/>
                      </a:lnTo>
                      <a:lnTo>
                        <a:pt x="25" y="23"/>
                      </a:lnTo>
                      <a:lnTo>
                        <a:pt x="25" y="18"/>
                      </a:lnTo>
                      <a:lnTo>
                        <a:pt x="25" y="14"/>
                      </a:lnTo>
                      <a:lnTo>
                        <a:pt x="23" y="10"/>
                      </a:lnTo>
                      <a:lnTo>
                        <a:pt x="21" y="7"/>
                      </a:lnTo>
                      <a:lnTo>
                        <a:pt x="16" y="6"/>
                      </a:lnTo>
                      <a:close/>
                    </a:path>
                  </a:pathLst>
                </a:custGeom>
                <a:solidFill>
                  <a:srgbClr val="000000"/>
                </a:solidFill>
                <a:ln w="9525">
                  <a:solidFill>
                    <a:srgbClr val="000066"/>
                  </a:solidFill>
                  <a:round/>
                  <a:headEnd/>
                  <a:tailEnd/>
                </a:ln>
              </p:spPr>
              <p:txBody>
                <a:bodyPr/>
                <a:lstStyle/>
                <a:p>
                  <a:endParaRPr lang="en-US" dirty="0"/>
                </a:p>
              </p:txBody>
            </p:sp>
            <p:sp>
              <p:nvSpPr>
                <p:cNvPr id="18735" name="Freeform 276"/>
                <p:cNvSpPr>
                  <a:spLocks noEditPoints="1"/>
                </p:cNvSpPr>
                <p:nvPr/>
              </p:nvSpPr>
              <p:spPr bwMode="auto">
                <a:xfrm>
                  <a:off x="3367" y="1072"/>
                  <a:ext cx="6" cy="48"/>
                </a:xfrm>
                <a:custGeom>
                  <a:avLst/>
                  <a:gdLst>
                    <a:gd name="T0" fmla="*/ 6 w 6"/>
                    <a:gd name="T1" fmla="*/ 48 h 48"/>
                    <a:gd name="T2" fmla="*/ 0 w 6"/>
                    <a:gd name="T3" fmla="*/ 48 h 48"/>
                    <a:gd name="T4" fmla="*/ 0 w 6"/>
                    <a:gd name="T5" fmla="*/ 14 h 48"/>
                    <a:gd name="T6" fmla="*/ 6 w 6"/>
                    <a:gd name="T7" fmla="*/ 14 h 48"/>
                    <a:gd name="T8" fmla="*/ 6 w 6"/>
                    <a:gd name="T9" fmla="*/ 48 h 48"/>
                    <a:gd name="T10" fmla="*/ 6 w 6"/>
                    <a:gd name="T11" fmla="*/ 7 h 48"/>
                    <a:gd name="T12" fmla="*/ 0 w 6"/>
                    <a:gd name="T13" fmla="*/ 7 h 48"/>
                    <a:gd name="T14" fmla="*/ 0 w 6"/>
                    <a:gd name="T15" fmla="*/ 0 h 48"/>
                    <a:gd name="T16" fmla="*/ 6 w 6"/>
                    <a:gd name="T17" fmla="*/ 0 h 48"/>
                    <a:gd name="T18" fmla="*/ 6 w 6"/>
                    <a:gd name="T19" fmla="*/ 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8"/>
                    <a:gd name="T32" fmla="*/ 6 w 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8">
                      <a:moveTo>
                        <a:pt x="6" y="48"/>
                      </a:moveTo>
                      <a:lnTo>
                        <a:pt x="0" y="48"/>
                      </a:lnTo>
                      <a:lnTo>
                        <a:pt x="0" y="14"/>
                      </a:lnTo>
                      <a:lnTo>
                        <a:pt x="6" y="14"/>
                      </a:lnTo>
                      <a:lnTo>
                        <a:pt x="6" y="48"/>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18736" name="Freeform 277"/>
                <p:cNvSpPr>
                  <a:spLocks/>
                </p:cNvSpPr>
                <p:nvPr/>
              </p:nvSpPr>
              <p:spPr bwMode="auto">
                <a:xfrm>
                  <a:off x="3378" y="1085"/>
                  <a:ext cx="28" cy="38"/>
                </a:xfrm>
                <a:custGeom>
                  <a:avLst/>
                  <a:gdLst>
                    <a:gd name="T0" fmla="*/ 5 w 28"/>
                    <a:gd name="T1" fmla="*/ 27 h 38"/>
                    <a:gd name="T2" fmla="*/ 8 w 28"/>
                    <a:gd name="T3" fmla="*/ 31 h 38"/>
                    <a:gd name="T4" fmla="*/ 13 w 28"/>
                    <a:gd name="T5" fmla="*/ 33 h 38"/>
                    <a:gd name="T6" fmla="*/ 15 w 28"/>
                    <a:gd name="T7" fmla="*/ 33 h 38"/>
                    <a:gd name="T8" fmla="*/ 18 w 28"/>
                    <a:gd name="T9" fmla="*/ 32 h 38"/>
                    <a:gd name="T10" fmla="*/ 20 w 28"/>
                    <a:gd name="T11" fmla="*/ 32 h 38"/>
                    <a:gd name="T12" fmla="*/ 22 w 28"/>
                    <a:gd name="T13" fmla="*/ 30 h 38"/>
                    <a:gd name="T14" fmla="*/ 23 w 28"/>
                    <a:gd name="T15" fmla="*/ 27 h 38"/>
                    <a:gd name="T16" fmla="*/ 23 w 28"/>
                    <a:gd name="T17" fmla="*/ 25 h 38"/>
                    <a:gd name="T18" fmla="*/ 21 w 28"/>
                    <a:gd name="T19" fmla="*/ 23 h 38"/>
                    <a:gd name="T20" fmla="*/ 15 w 28"/>
                    <a:gd name="T21" fmla="*/ 22 h 38"/>
                    <a:gd name="T22" fmla="*/ 10 w 28"/>
                    <a:gd name="T23" fmla="*/ 19 h 38"/>
                    <a:gd name="T24" fmla="*/ 5 w 28"/>
                    <a:gd name="T25" fmla="*/ 17 h 38"/>
                    <a:gd name="T26" fmla="*/ 1 w 28"/>
                    <a:gd name="T27" fmla="*/ 14 h 38"/>
                    <a:gd name="T28" fmla="*/ 3 w 28"/>
                    <a:gd name="T29" fmla="*/ 6 h 38"/>
                    <a:gd name="T30" fmla="*/ 10 w 28"/>
                    <a:gd name="T31" fmla="*/ 1 h 38"/>
                    <a:gd name="T32" fmla="*/ 21 w 28"/>
                    <a:gd name="T33" fmla="*/ 1 h 38"/>
                    <a:gd name="T34" fmla="*/ 27 w 28"/>
                    <a:gd name="T35" fmla="*/ 7 h 38"/>
                    <a:gd name="T36" fmla="*/ 21 w 28"/>
                    <a:gd name="T37" fmla="*/ 10 h 38"/>
                    <a:gd name="T38" fmla="*/ 20 w 28"/>
                    <a:gd name="T39" fmla="*/ 7 h 38"/>
                    <a:gd name="T40" fmla="*/ 13 w 28"/>
                    <a:gd name="T41" fmla="*/ 4 h 38"/>
                    <a:gd name="T42" fmla="*/ 8 w 28"/>
                    <a:gd name="T43" fmla="*/ 6 h 38"/>
                    <a:gd name="T44" fmla="*/ 6 w 28"/>
                    <a:gd name="T45" fmla="*/ 9 h 38"/>
                    <a:gd name="T46" fmla="*/ 6 w 28"/>
                    <a:gd name="T47" fmla="*/ 11 h 38"/>
                    <a:gd name="T48" fmla="*/ 8 w 28"/>
                    <a:gd name="T49" fmla="*/ 14 h 38"/>
                    <a:gd name="T50" fmla="*/ 12 w 28"/>
                    <a:gd name="T51" fmla="*/ 15 h 38"/>
                    <a:gd name="T52" fmla="*/ 16 w 28"/>
                    <a:gd name="T53" fmla="*/ 16 h 38"/>
                    <a:gd name="T54" fmla="*/ 21 w 28"/>
                    <a:gd name="T55" fmla="*/ 17 h 38"/>
                    <a:gd name="T56" fmla="*/ 25 w 28"/>
                    <a:gd name="T57" fmla="*/ 18 h 38"/>
                    <a:gd name="T58" fmla="*/ 28 w 28"/>
                    <a:gd name="T59" fmla="*/ 23 h 38"/>
                    <a:gd name="T60" fmla="*/ 28 w 28"/>
                    <a:gd name="T61" fmla="*/ 27 h 38"/>
                    <a:gd name="T62" fmla="*/ 27 w 28"/>
                    <a:gd name="T63" fmla="*/ 32 h 38"/>
                    <a:gd name="T64" fmla="*/ 22 w 28"/>
                    <a:gd name="T65" fmla="*/ 35 h 38"/>
                    <a:gd name="T66" fmla="*/ 19 w 28"/>
                    <a:gd name="T67" fmla="*/ 37 h 38"/>
                    <a:gd name="T68" fmla="*/ 15 w 28"/>
                    <a:gd name="T69" fmla="*/ 38 h 38"/>
                    <a:gd name="T70" fmla="*/ 12 w 28"/>
                    <a:gd name="T71" fmla="*/ 38 h 38"/>
                    <a:gd name="T72" fmla="*/ 8 w 28"/>
                    <a:gd name="T73" fmla="*/ 37 h 38"/>
                    <a:gd name="T74" fmla="*/ 1 w 28"/>
                    <a:gd name="T75" fmla="*/ 32 h 38"/>
                    <a:gd name="T76" fmla="*/ 0 w 28"/>
                    <a:gd name="T77" fmla="*/ 25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8"/>
                    <a:gd name="T119" fmla="*/ 28 w 28"/>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8">
                      <a:moveTo>
                        <a:pt x="5" y="25"/>
                      </a:moveTo>
                      <a:lnTo>
                        <a:pt x="5" y="27"/>
                      </a:lnTo>
                      <a:lnTo>
                        <a:pt x="7" y="30"/>
                      </a:lnTo>
                      <a:lnTo>
                        <a:pt x="8" y="31"/>
                      </a:lnTo>
                      <a:lnTo>
                        <a:pt x="12" y="32"/>
                      </a:lnTo>
                      <a:lnTo>
                        <a:pt x="13" y="33"/>
                      </a:lnTo>
                      <a:lnTo>
                        <a:pt x="14" y="33"/>
                      </a:lnTo>
                      <a:lnTo>
                        <a:pt x="15" y="33"/>
                      </a:lnTo>
                      <a:lnTo>
                        <a:pt x="16" y="33"/>
                      </a:lnTo>
                      <a:lnTo>
                        <a:pt x="18" y="32"/>
                      </a:lnTo>
                      <a:lnTo>
                        <a:pt x="19" y="32"/>
                      </a:lnTo>
                      <a:lnTo>
                        <a:pt x="20" y="32"/>
                      </a:lnTo>
                      <a:lnTo>
                        <a:pt x="21" y="31"/>
                      </a:lnTo>
                      <a:lnTo>
                        <a:pt x="22" y="30"/>
                      </a:lnTo>
                      <a:lnTo>
                        <a:pt x="22" y="29"/>
                      </a:lnTo>
                      <a:lnTo>
                        <a:pt x="23" y="27"/>
                      </a:lnTo>
                      <a:lnTo>
                        <a:pt x="23" y="26"/>
                      </a:lnTo>
                      <a:lnTo>
                        <a:pt x="23" y="25"/>
                      </a:lnTo>
                      <a:lnTo>
                        <a:pt x="22" y="24"/>
                      </a:lnTo>
                      <a:lnTo>
                        <a:pt x="21" y="23"/>
                      </a:lnTo>
                      <a:lnTo>
                        <a:pt x="19" y="23"/>
                      </a:lnTo>
                      <a:lnTo>
                        <a:pt x="15" y="22"/>
                      </a:lnTo>
                      <a:lnTo>
                        <a:pt x="13" y="20"/>
                      </a:lnTo>
                      <a:lnTo>
                        <a:pt x="10" y="19"/>
                      </a:lnTo>
                      <a:lnTo>
                        <a:pt x="6" y="18"/>
                      </a:lnTo>
                      <a:lnTo>
                        <a:pt x="5" y="17"/>
                      </a:lnTo>
                      <a:lnTo>
                        <a:pt x="3" y="16"/>
                      </a:lnTo>
                      <a:lnTo>
                        <a:pt x="1" y="14"/>
                      </a:lnTo>
                      <a:lnTo>
                        <a:pt x="1" y="10"/>
                      </a:lnTo>
                      <a:lnTo>
                        <a:pt x="3" y="6"/>
                      </a:lnTo>
                      <a:lnTo>
                        <a:pt x="5" y="2"/>
                      </a:lnTo>
                      <a:lnTo>
                        <a:pt x="10" y="1"/>
                      </a:lnTo>
                      <a:lnTo>
                        <a:pt x="14" y="0"/>
                      </a:lnTo>
                      <a:lnTo>
                        <a:pt x="21" y="1"/>
                      </a:lnTo>
                      <a:lnTo>
                        <a:pt x="25" y="3"/>
                      </a:lnTo>
                      <a:lnTo>
                        <a:pt x="27" y="7"/>
                      </a:lnTo>
                      <a:lnTo>
                        <a:pt x="27" y="10"/>
                      </a:lnTo>
                      <a:lnTo>
                        <a:pt x="21" y="10"/>
                      </a:lnTo>
                      <a:lnTo>
                        <a:pt x="21" y="9"/>
                      </a:lnTo>
                      <a:lnTo>
                        <a:pt x="20" y="7"/>
                      </a:lnTo>
                      <a:lnTo>
                        <a:pt x="18" y="6"/>
                      </a:lnTo>
                      <a:lnTo>
                        <a:pt x="13" y="4"/>
                      </a:lnTo>
                      <a:lnTo>
                        <a:pt x="11" y="4"/>
                      </a:lnTo>
                      <a:lnTo>
                        <a:pt x="8" y="6"/>
                      </a:lnTo>
                      <a:lnTo>
                        <a:pt x="7" y="8"/>
                      </a:lnTo>
                      <a:lnTo>
                        <a:pt x="6" y="9"/>
                      </a:lnTo>
                      <a:lnTo>
                        <a:pt x="6" y="10"/>
                      </a:lnTo>
                      <a:lnTo>
                        <a:pt x="6" y="11"/>
                      </a:lnTo>
                      <a:lnTo>
                        <a:pt x="7" y="12"/>
                      </a:lnTo>
                      <a:lnTo>
                        <a:pt x="8" y="14"/>
                      </a:lnTo>
                      <a:lnTo>
                        <a:pt x="11" y="15"/>
                      </a:lnTo>
                      <a:lnTo>
                        <a:pt x="12" y="15"/>
                      </a:lnTo>
                      <a:lnTo>
                        <a:pt x="14" y="15"/>
                      </a:lnTo>
                      <a:lnTo>
                        <a:pt x="16" y="16"/>
                      </a:lnTo>
                      <a:lnTo>
                        <a:pt x="19" y="17"/>
                      </a:lnTo>
                      <a:lnTo>
                        <a:pt x="21" y="17"/>
                      </a:lnTo>
                      <a:lnTo>
                        <a:pt x="22" y="17"/>
                      </a:lnTo>
                      <a:lnTo>
                        <a:pt x="25" y="18"/>
                      </a:lnTo>
                      <a:lnTo>
                        <a:pt x="27" y="20"/>
                      </a:lnTo>
                      <a:lnTo>
                        <a:pt x="28" y="23"/>
                      </a:lnTo>
                      <a:lnTo>
                        <a:pt x="28" y="25"/>
                      </a:lnTo>
                      <a:lnTo>
                        <a:pt x="28" y="27"/>
                      </a:lnTo>
                      <a:lnTo>
                        <a:pt x="28" y="30"/>
                      </a:lnTo>
                      <a:lnTo>
                        <a:pt x="27" y="32"/>
                      </a:lnTo>
                      <a:lnTo>
                        <a:pt x="25" y="34"/>
                      </a:lnTo>
                      <a:lnTo>
                        <a:pt x="22" y="35"/>
                      </a:lnTo>
                      <a:lnTo>
                        <a:pt x="21" y="37"/>
                      </a:lnTo>
                      <a:lnTo>
                        <a:pt x="19" y="37"/>
                      </a:lnTo>
                      <a:lnTo>
                        <a:pt x="18" y="37"/>
                      </a:lnTo>
                      <a:lnTo>
                        <a:pt x="15" y="38"/>
                      </a:lnTo>
                      <a:lnTo>
                        <a:pt x="14" y="38"/>
                      </a:lnTo>
                      <a:lnTo>
                        <a:pt x="12" y="38"/>
                      </a:lnTo>
                      <a:lnTo>
                        <a:pt x="11" y="38"/>
                      </a:lnTo>
                      <a:lnTo>
                        <a:pt x="8" y="37"/>
                      </a:lnTo>
                      <a:lnTo>
                        <a:pt x="4" y="34"/>
                      </a:lnTo>
                      <a:lnTo>
                        <a:pt x="1" y="32"/>
                      </a:lnTo>
                      <a:lnTo>
                        <a:pt x="0" y="29"/>
                      </a:lnTo>
                      <a:lnTo>
                        <a:pt x="0" y="25"/>
                      </a:lnTo>
                      <a:lnTo>
                        <a:pt x="5" y="25"/>
                      </a:lnTo>
                      <a:close/>
                    </a:path>
                  </a:pathLst>
                </a:custGeom>
                <a:solidFill>
                  <a:srgbClr val="000000"/>
                </a:solidFill>
                <a:ln w="9525">
                  <a:solidFill>
                    <a:srgbClr val="000066"/>
                  </a:solidFill>
                  <a:round/>
                  <a:headEnd/>
                  <a:tailEnd/>
                </a:ln>
              </p:spPr>
              <p:txBody>
                <a:bodyPr/>
                <a:lstStyle/>
                <a:p>
                  <a:endParaRPr lang="en-US" dirty="0"/>
                </a:p>
              </p:txBody>
            </p:sp>
            <p:sp>
              <p:nvSpPr>
                <p:cNvPr id="18737" name="Freeform 278"/>
                <p:cNvSpPr>
                  <a:spLocks noEditPoints="1"/>
                </p:cNvSpPr>
                <p:nvPr/>
              </p:nvSpPr>
              <p:spPr bwMode="auto">
                <a:xfrm>
                  <a:off x="3281" y="539"/>
                  <a:ext cx="33" cy="38"/>
                </a:xfrm>
                <a:custGeom>
                  <a:avLst/>
                  <a:gdLst>
                    <a:gd name="T0" fmla="*/ 16 w 33"/>
                    <a:gd name="T1" fmla="*/ 38 h 38"/>
                    <a:gd name="T2" fmla="*/ 11 w 33"/>
                    <a:gd name="T3" fmla="*/ 37 h 38"/>
                    <a:gd name="T4" fmla="*/ 6 w 33"/>
                    <a:gd name="T5" fmla="*/ 35 h 38"/>
                    <a:gd name="T6" fmla="*/ 1 w 33"/>
                    <a:gd name="T7" fmla="*/ 29 h 38"/>
                    <a:gd name="T8" fmla="*/ 0 w 33"/>
                    <a:gd name="T9" fmla="*/ 20 h 38"/>
                    <a:gd name="T10" fmla="*/ 1 w 33"/>
                    <a:gd name="T11" fmla="*/ 9 h 38"/>
                    <a:gd name="T12" fmla="*/ 6 w 33"/>
                    <a:gd name="T13" fmla="*/ 4 h 38"/>
                    <a:gd name="T14" fmla="*/ 11 w 33"/>
                    <a:gd name="T15" fmla="*/ 1 h 38"/>
                    <a:gd name="T16" fmla="*/ 16 w 33"/>
                    <a:gd name="T17" fmla="*/ 0 h 38"/>
                    <a:gd name="T18" fmla="*/ 21 w 33"/>
                    <a:gd name="T19" fmla="*/ 1 h 38"/>
                    <a:gd name="T20" fmla="*/ 27 w 33"/>
                    <a:gd name="T21" fmla="*/ 4 h 38"/>
                    <a:gd name="T22" fmla="*/ 31 w 33"/>
                    <a:gd name="T23" fmla="*/ 9 h 38"/>
                    <a:gd name="T24" fmla="*/ 33 w 33"/>
                    <a:gd name="T25" fmla="*/ 20 h 38"/>
                    <a:gd name="T26" fmla="*/ 31 w 33"/>
                    <a:gd name="T27" fmla="*/ 29 h 38"/>
                    <a:gd name="T28" fmla="*/ 27 w 33"/>
                    <a:gd name="T29" fmla="*/ 35 h 38"/>
                    <a:gd name="T30" fmla="*/ 21 w 33"/>
                    <a:gd name="T31" fmla="*/ 37 h 38"/>
                    <a:gd name="T32" fmla="*/ 16 w 33"/>
                    <a:gd name="T33" fmla="*/ 38 h 38"/>
                    <a:gd name="T34" fmla="*/ 16 w 33"/>
                    <a:gd name="T35" fmla="*/ 6 h 38"/>
                    <a:gd name="T36" fmla="*/ 12 w 33"/>
                    <a:gd name="T37" fmla="*/ 7 h 38"/>
                    <a:gd name="T38" fmla="*/ 8 w 33"/>
                    <a:gd name="T39" fmla="*/ 11 h 38"/>
                    <a:gd name="T40" fmla="*/ 6 w 33"/>
                    <a:gd name="T41" fmla="*/ 15 h 38"/>
                    <a:gd name="T42" fmla="*/ 6 w 33"/>
                    <a:gd name="T43" fmla="*/ 20 h 38"/>
                    <a:gd name="T44" fmla="*/ 6 w 33"/>
                    <a:gd name="T45" fmla="*/ 24 h 38"/>
                    <a:gd name="T46" fmla="*/ 8 w 33"/>
                    <a:gd name="T47" fmla="*/ 28 h 38"/>
                    <a:gd name="T48" fmla="*/ 12 w 33"/>
                    <a:gd name="T49" fmla="*/ 31 h 38"/>
                    <a:gd name="T50" fmla="*/ 16 w 33"/>
                    <a:gd name="T51" fmla="*/ 33 h 38"/>
                    <a:gd name="T52" fmla="*/ 21 w 33"/>
                    <a:gd name="T53" fmla="*/ 31 h 38"/>
                    <a:gd name="T54" fmla="*/ 24 w 33"/>
                    <a:gd name="T55" fmla="*/ 28 h 38"/>
                    <a:gd name="T56" fmla="*/ 26 w 33"/>
                    <a:gd name="T57" fmla="*/ 24 h 38"/>
                    <a:gd name="T58" fmla="*/ 27 w 33"/>
                    <a:gd name="T59" fmla="*/ 20 h 38"/>
                    <a:gd name="T60" fmla="*/ 26 w 33"/>
                    <a:gd name="T61" fmla="*/ 15 h 38"/>
                    <a:gd name="T62" fmla="*/ 24 w 33"/>
                    <a:gd name="T63" fmla="*/ 11 h 38"/>
                    <a:gd name="T64" fmla="*/ 21 w 33"/>
                    <a:gd name="T65" fmla="*/ 7 h 38"/>
                    <a:gd name="T66" fmla="*/ 16 w 33"/>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
                    <a:gd name="T103" fmla="*/ 0 h 38"/>
                    <a:gd name="T104" fmla="*/ 33 w 33"/>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 h="38">
                      <a:moveTo>
                        <a:pt x="16" y="38"/>
                      </a:moveTo>
                      <a:lnTo>
                        <a:pt x="11" y="37"/>
                      </a:lnTo>
                      <a:lnTo>
                        <a:pt x="6" y="35"/>
                      </a:lnTo>
                      <a:lnTo>
                        <a:pt x="1" y="29"/>
                      </a:lnTo>
                      <a:lnTo>
                        <a:pt x="0" y="20"/>
                      </a:lnTo>
                      <a:lnTo>
                        <a:pt x="1" y="9"/>
                      </a:lnTo>
                      <a:lnTo>
                        <a:pt x="6" y="4"/>
                      </a:lnTo>
                      <a:lnTo>
                        <a:pt x="11" y="1"/>
                      </a:lnTo>
                      <a:lnTo>
                        <a:pt x="16" y="0"/>
                      </a:lnTo>
                      <a:lnTo>
                        <a:pt x="21" y="1"/>
                      </a:lnTo>
                      <a:lnTo>
                        <a:pt x="27" y="4"/>
                      </a:lnTo>
                      <a:lnTo>
                        <a:pt x="31" y="9"/>
                      </a:lnTo>
                      <a:lnTo>
                        <a:pt x="33" y="20"/>
                      </a:lnTo>
                      <a:lnTo>
                        <a:pt x="31" y="29"/>
                      </a:lnTo>
                      <a:lnTo>
                        <a:pt x="27" y="35"/>
                      </a:lnTo>
                      <a:lnTo>
                        <a:pt x="21" y="37"/>
                      </a:lnTo>
                      <a:lnTo>
                        <a:pt x="16" y="38"/>
                      </a:lnTo>
                      <a:close/>
                      <a:moveTo>
                        <a:pt x="16" y="6"/>
                      </a:moveTo>
                      <a:lnTo>
                        <a:pt x="12" y="7"/>
                      </a:lnTo>
                      <a:lnTo>
                        <a:pt x="8" y="11"/>
                      </a:lnTo>
                      <a:lnTo>
                        <a:pt x="6" y="15"/>
                      </a:lnTo>
                      <a:lnTo>
                        <a:pt x="6" y="20"/>
                      </a:lnTo>
                      <a:lnTo>
                        <a:pt x="6" y="24"/>
                      </a:lnTo>
                      <a:lnTo>
                        <a:pt x="8" y="28"/>
                      </a:lnTo>
                      <a:lnTo>
                        <a:pt x="12" y="31"/>
                      </a:lnTo>
                      <a:lnTo>
                        <a:pt x="16" y="33"/>
                      </a:lnTo>
                      <a:lnTo>
                        <a:pt x="21" y="31"/>
                      </a:lnTo>
                      <a:lnTo>
                        <a:pt x="24" y="28"/>
                      </a:lnTo>
                      <a:lnTo>
                        <a:pt x="26" y="24"/>
                      </a:lnTo>
                      <a:lnTo>
                        <a:pt x="27" y="20"/>
                      </a:lnTo>
                      <a:lnTo>
                        <a:pt x="26" y="15"/>
                      </a:lnTo>
                      <a:lnTo>
                        <a:pt x="24" y="11"/>
                      </a:lnTo>
                      <a:lnTo>
                        <a:pt x="21" y="7"/>
                      </a:lnTo>
                      <a:lnTo>
                        <a:pt x="16" y="6"/>
                      </a:lnTo>
                      <a:close/>
                    </a:path>
                  </a:pathLst>
                </a:custGeom>
                <a:solidFill>
                  <a:srgbClr val="000000"/>
                </a:solidFill>
                <a:ln w="9525">
                  <a:solidFill>
                    <a:srgbClr val="000066"/>
                  </a:solidFill>
                  <a:round/>
                  <a:headEnd/>
                  <a:tailEnd/>
                </a:ln>
              </p:spPr>
              <p:txBody>
                <a:bodyPr/>
                <a:lstStyle/>
                <a:p>
                  <a:endParaRPr lang="en-US" dirty="0"/>
                </a:p>
              </p:txBody>
            </p:sp>
            <p:grpSp>
              <p:nvGrpSpPr>
                <p:cNvPr id="14" name="Group 279"/>
                <p:cNvGrpSpPr>
                  <a:grpSpLocks/>
                </p:cNvGrpSpPr>
                <p:nvPr/>
              </p:nvGrpSpPr>
              <p:grpSpPr bwMode="auto">
                <a:xfrm>
                  <a:off x="3130" y="527"/>
                  <a:ext cx="139" cy="50"/>
                  <a:chOff x="3128" y="833"/>
                  <a:chExt cx="139" cy="50"/>
                </a:xfrm>
              </p:grpSpPr>
              <p:sp>
                <p:nvSpPr>
                  <p:cNvPr id="18752" name="Freeform 280"/>
                  <p:cNvSpPr>
                    <a:spLocks/>
                  </p:cNvSpPr>
                  <p:nvPr/>
                </p:nvSpPr>
                <p:spPr bwMode="auto">
                  <a:xfrm>
                    <a:off x="3128" y="833"/>
                    <a:ext cx="61" cy="49"/>
                  </a:xfrm>
                  <a:custGeom>
                    <a:avLst/>
                    <a:gdLst>
                      <a:gd name="T0" fmla="*/ 54 w 61"/>
                      <a:gd name="T1" fmla="*/ 0 h 49"/>
                      <a:gd name="T2" fmla="*/ 61 w 61"/>
                      <a:gd name="T3" fmla="*/ 0 h 49"/>
                      <a:gd name="T4" fmla="*/ 48 w 61"/>
                      <a:gd name="T5" fmla="*/ 49 h 49"/>
                      <a:gd name="T6" fmla="*/ 41 w 61"/>
                      <a:gd name="T7" fmla="*/ 49 h 49"/>
                      <a:gd name="T8" fmla="*/ 31 w 61"/>
                      <a:gd name="T9" fmla="*/ 9 h 49"/>
                      <a:gd name="T10" fmla="*/ 19 w 61"/>
                      <a:gd name="T11" fmla="*/ 49 h 49"/>
                      <a:gd name="T12" fmla="*/ 12 w 61"/>
                      <a:gd name="T13" fmla="*/ 49 h 49"/>
                      <a:gd name="T14" fmla="*/ 0 w 61"/>
                      <a:gd name="T15" fmla="*/ 0 h 49"/>
                      <a:gd name="T16" fmla="*/ 8 w 61"/>
                      <a:gd name="T17" fmla="*/ 0 h 49"/>
                      <a:gd name="T18" fmla="*/ 16 w 61"/>
                      <a:gd name="T19" fmla="*/ 40 h 49"/>
                      <a:gd name="T20" fmla="*/ 27 w 61"/>
                      <a:gd name="T21" fmla="*/ 0 h 49"/>
                      <a:gd name="T22" fmla="*/ 34 w 61"/>
                      <a:gd name="T23" fmla="*/ 0 h 49"/>
                      <a:gd name="T24" fmla="*/ 45 w 61"/>
                      <a:gd name="T25" fmla="*/ 40 h 49"/>
                      <a:gd name="T26" fmla="*/ 54 w 61"/>
                      <a:gd name="T27" fmla="*/ 0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49"/>
                      <a:gd name="T44" fmla="*/ 61 w 61"/>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49">
                        <a:moveTo>
                          <a:pt x="54" y="0"/>
                        </a:moveTo>
                        <a:lnTo>
                          <a:pt x="61" y="0"/>
                        </a:lnTo>
                        <a:lnTo>
                          <a:pt x="48" y="49"/>
                        </a:lnTo>
                        <a:lnTo>
                          <a:pt x="41" y="49"/>
                        </a:lnTo>
                        <a:lnTo>
                          <a:pt x="31" y="9"/>
                        </a:lnTo>
                        <a:lnTo>
                          <a:pt x="19" y="49"/>
                        </a:lnTo>
                        <a:lnTo>
                          <a:pt x="12" y="49"/>
                        </a:lnTo>
                        <a:lnTo>
                          <a:pt x="0" y="0"/>
                        </a:lnTo>
                        <a:lnTo>
                          <a:pt x="8" y="0"/>
                        </a:lnTo>
                        <a:lnTo>
                          <a:pt x="16" y="40"/>
                        </a:lnTo>
                        <a:lnTo>
                          <a:pt x="27" y="0"/>
                        </a:lnTo>
                        <a:lnTo>
                          <a:pt x="34" y="0"/>
                        </a:lnTo>
                        <a:lnTo>
                          <a:pt x="45" y="40"/>
                        </a:lnTo>
                        <a:lnTo>
                          <a:pt x="54" y="0"/>
                        </a:lnTo>
                        <a:close/>
                      </a:path>
                    </a:pathLst>
                  </a:custGeom>
                  <a:solidFill>
                    <a:srgbClr val="000000"/>
                  </a:solidFill>
                  <a:ln w="9525">
                    <a:solidFill>
                      <a:srgbClr val="000066"/>
                    </a:solidFill>
                    <a:round/>
                    <a:headEnd/>
                    <a:tailEnd/>
                  </a:ln>
                </p:spPr>
                <p:txBody>
                  <a:bodyPr/>
                  <a:lstStyle/>
                  <a:p>
                    <a:endParaRPr lang="en-US" dirty="0"/>
                  </a:p>
                </p:txBody>
              </p:sp>
              <p:sp>
                <p:nvSpPr>
                  <p:cNvPr id="18753" name="Freeform 281"/>
                  <p:cNvSpPr>
                    <a:spLocks noEditPoints="1"/>
                  </p:cNvSpPr>
                  <p:nvPr/>
                </p:nvSpPr>
                <p:spPr bwMode="auto">
                  <a:xfrm>
                    <a:off x="3193" y="833"/>
                    <a:ext cx="6" cy="49"/>
                  </a:xfrm>
                  <a:custGeom>
                    <a:avLst/>
                    <a:gdLst>
                      <a:gd name="T0" fmla="*/ 6 w 6"/>
                      <a:gd name="T1" fmla="*/ 49 h 49"/>
                      <a:gd name="T2" fmla="*/ 0 w 6"/>
                      <a:gd name="T3" fmla="*/ 49 h 49"/>
                      <a:gd name="T4" fmla="*/ 0 w 6"/>
                      <a:gd name="T5" fmla="*/ 13 h 49"/>
                      <a:gd name="T6" fmla="*/ 6 w 6"/>
                      <a:gd name="T7" fmla="*/ 13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9"/>
                      <a:gd name="T32" fmla="*/ 6 w 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9">
                        <a:moveTo>
                          <a:pt x="6" y="49"/>
                        </a:moveTo>
                        <a:lnTo>
                          <a:pt x="0" y="49"/>
                        </a:lnTo>
                        <a:lnTo>
                          <a:pt x="0" y="13"/>
                        </a:lnTo>
                        <a:lnTo>
                          <a:pt x="6" y="13"/>
                        </a:lnTo>
                        <a:lnTo>
                          <a:pt x="6" y="49"/>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18754" name="Freeform 282"/>
                  <p:cNvSpPr>
                    <a:spLocks/>
                  </p:cNvSpPr>
                  <p:nvPr/>
                </p:nvSpPr>
                <p:spPr bwMode="auto">
                  <a:xfrm>
                    <a:off x="3205" y="845"/>
                    <a:ext cx="29" cy="38"/>
                  </a:xfrm>
                  <a:custGeom>
                    <a:avLst/>
                    <a:gdLst>
                      <a:gd name="T0" fmla="*/ 6 w 29"/>
                      <a:gd name="T1" fmla="*/ 29 h 38"/>
                      <a:gd name="T2" fmla="*/ 9 w 29"/>
                      <a:gd name="T3" fmla="*/ 33 h 38"/>
                      <a:gd name="T4" fmla="*/ 12 w 29"/>
                      <a:gd name="T5" fmla="*/ 34 h 38"/>
                      <a:gd name="T6" fmla="*/ 15 w 29"/>
                      <a:gd name="T7" fmla="*/ 34 h 38"/>
                      <a:gd name="T8" fmla="*/ 17 w 29"/>
                      <a:gd name="T9" fmla="*/ 34 h 38"/>
                      <a:gd name="T10" fmla="*/ 19 w 29"/>
                      <a:gd name="T11" fmla="*/ 33 h 38"/>
                      <a:gd name="T12" fmla="*/ 22 w 29"/>
                      <a:gd name="T13" fmla="*/ 31 h 38"/>
                      <a:gd name="T14" fmla="*/ 23 w 29"/>
                      <a:gd name="T15" fmla="*/ 29 h 38"/>
                      <a:gd name="T16" fmla="*/ 23 w 29"/>
                      <a:gd name="T17" fmla="*/ 27 h 38"/>
                      <a:gd name="T18" fmla="*/ 21 w 29"/>
                      <a:gd name="T19" fmla="*/ 24 h 38"/>
                      <a:gd name="T20" fmla="*/ 16 w 29"/>
                      <a:gd name="T21" fmla="*/ 22 h 38"/>
                      <a:gd name="T22" fmla="*/ 9 w 29"/>
                      <a:gd name="T23" fmla="*/ 21 h 38"/>
                      <a:gd name="T24" fmla="*/ 4 w 29"/>
                      <a:gd name="T25" fmla="*/ 19 h 38"/>
                      <a:gd name="T26" fmla="*/ 1 w 29"/>
                      <a:gd name="T27" fmla="*/ 15 h 38"/>
                      <a:gd name="T28" fmla="*/ 2 w 29"/>
                      <a:gd name="T29" fmla="*/ 7 h 38"/>
                      <a:gd name="T30" fmla="*/ 9 w 29"/>
                      <a:gd name="T31" fmla="*/ 1 h 38"/>
                      <a:gd name="T32" fmla="*/ 21 w 29"/>
                      <a:gd name="T33" fmla="*/ 1 h 38"/>
                      <a:gd name="T34" fmla="*/ 26 w 29"/>
                      <a:gd name="T35" fmla="*/ 8 h 38"/>
                      <a:gd name="T36" fmla="*/ 21 w 29"/>
                      <a:gd name="T37" fmla="*/ 12 h 38"/>
                      <a:gd name="T38" fmla="*/ 19 w 29"/>
                      <a:gd name="T39" fmla="*/ 8 h 38"/>
                      <a:gd name="T40" fmla="*/ 12 w 29"/>
                      <a:gd name="T41" fmla="*/ 6 h 38"/>
                      <a:gd name="T42" fmla="*/ 9 w 29"/>
                      <a:gd name="T43" fmla="*/ 7 h 38"/>
                      <a:gd name="T44" fmla="*/ 7 w 29"/>
                      <a:gd name="T45" fmla="*/ 9 h 38"/>
                      <a:gd name="T46" fmla="*/ 6 w 29"/>
                      <a:gd name="T47" fmla="*/ 13 h 38"/>
                      <a:gd name="T48" fmla="*/ 8 w 29"/>
                      <a:gd name="T49" fmla="*/ 14 h 38"/>
                      <a:gd name="T50" fmla="*/ 11 w 29"/>
                      <a:gd name="T51" fmla="*/ 15 h 38"/>
                      <a:gd name="T52" fmla="*/ 16 w 29"/>
                      <a:gd name="T53" fmla="*/ 18 h 38"/>
                      <a:gd name="T54" fmla="*/ 21 w 29"/>
                      <a:gd name="T55" fmla="*/ 19 h 38"/>
                      <a:gd name="T56" fmla="*/ 24 w 29"/>
                      <a:gd name="T57" fmla="*/ 20 h 38"/>
                      <a:gd name="T58" fmla="*/ 27 w 29"/>
                      <a:gd name="T59" fmla="*/ 24 h 38"/>
                      <a:gd name="T60" fmla="*/ 29 w 29"/>
                      <a:gd name="T61" fmla="*/ 29 h 38"/>
                      <a:gd name="T62" fmla="*/ 26 w 29"/>
                      <a:gd name="T63" fmla="*/ 34 h 38"/>
                      <a:gd name="T64" fmla="*/ 22 w 29"/>
                      <a:gd name="T65" fmla="*/ 37 h 38"/>
                      <a:gd name="T66" fmla="*/ 18 w 29"/>
                      <a:gd name="T67" fmla="*/ 38 h 38"/>
                      <a:gd name="T68" fmla="*/ 15 w 29"/>
                      <a:gd name="T69" fmla="*/ 38 h 38"/>
                      <a:gd name="T70" fmla="*/ 11 w 29"/>
                      <a:gd name="T71" fmla="*/ 38 h 38"/>
                      <a:gd name="T72" fmla="*/ 9 w 29"/>
                      <a:gd name="T73" fmla="*/ 38 h 38"/>
                      <a:gd name="T74" fmla="*/ 1 w 29"/>
                      <a:gd name="T75" fmla="*/ 33 h 38"/>
                      <a:gd name="T76" fmla="*/ 0 w 29"/>
                      <a:gd name="T77" fmla="*/ 27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8"/>
                      <a:gd name="T119" fmla="*/ 29 w 29"/>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8">
                        <a:moveTo>
                          <a:pt x="4" y="27"/>
                        </a:moveTo>
                        <a:lnTo>
                          <a:pt x="6" y="29"/>
                        </a:lnTo>
                        <a:lnTo>
                          <a:pt x="7" y="31"/>
                        </a:lnTo>
                        <a:lnTo>
                          <a:pt x="9" y="33"/>
                        </a:lnTo>
                        <a:lnTo>
                          <a:pt x="11" y="34"/>
                        </a:lnTo>
                        <a:lnTo>
                          <a:pt x="12" y="34"/>
                        </a:lnTo>
                        <a:lnTo>
                          <a:pt x="14" y="34"/>
                        </a:lnTo>
                        <a:lnTo>
                          <a:pt x="15" y="34"/>
                        </a:lnTo>
                        <a:lnTo>
                          <a:pt x="16" y="34"/>
                        </a:lnTo>
                        <a:lnTo>
                          <a:pt x="17" y="34"/>
                        </a:lnTo>
                        <a:lnTo>
                          <a:pt x="18" y="33"/>
                        </a:lnTo>
                        <a:lnTo>
                          <a:pt x="19" y="33"/>
                        </a:lnTo>
                        <a:lnTo>
                          <a:pt x="21" y="33"/>
                        </a:lnTo>
                        <a:lnTo>
                          <a:pt x="22" y="31"/>
                        </a:lnTo>
                        <a:lnTo>
                          <a:pt x="22" y="30"/>
                        </a:lnTo>
                        <a:lnTo>
                          <a:pt x="23" y="29"/>
                        </a:lnTo>
                        <a:lnTo>
                          <a:pt x="23" y="28"/>
                        </a:lnTo>
                        <a:lnTo>
                          <a:pt x="23" y="27"/>
                        </a:lnTo>
                        <a:lnTo>
                          <a:pt x="22" y="26"/>
                        </a:lnTo>
                        <a:lnTo>
                          <a:pt x="21" y="24"/>
                        </a:lnTo>
                        <a:lnTo>
                          <a:pt x="19" y="23"/>
                        </a:lnTo>
                        <a:lnTo>
                          <a:pt x="16" y="22"/>
                        </a:lnTo>
                        <a:lnTo>
                          <a:pt x="12" y="21"/>
                        </a:lnTo>
                        <a:lnTo>
                          <a:pt x="9" y="21"/>
                        </a:lnTo>
                        <a:lnTo>
                          <a:pt x="6" y="20"/>
                        </a:lnTo>
                        <a:lnTo>
                          <a:pt x="4" y="19"/>
                        </a:lnTo>
                        <a:lnTo>
                          <a:pt x="2" y="18"/>
                        </a:lnTo>
                        <a:lnTo>
                          <a:pt x="1" y="15"/>
                        </a:lnTo>
                        <a:lnTo>
                          <a:pt x="1" y="12"/>
                        </a:lnTo>
                        <a:lnTo>
                          <a:pt x="2" y="7"/>
                        </a:lnTo>
                        <a:lnTo>
                          <a:pt x="4" y="4"/>
                        </a:lnTo>
                        <a:lnTo>
                          <a:pt x="9" y="1"/>
                        </a:lnTo>
                        <a:lnTo>
                          <a:pt x="14" y="0"/>
                        </a:lnTo>
                        <a:lnTo>
                          <a:pt x="21" y="1"/>
                        </a:lnTo>
                        <a:lnTo>
                          <a:pt x="24" y="4"/>
                        </a:lnTo>
                        <a:lnTo>
                          <a:pt x="26" y="8"/>
                        </a:lnTo>
                        <a:lnTo>
                          <a:pt x="26" y="12"/>
                        </a:lnTo>
                        <a:lnTo>
                          <a:pt x="21" y="12"/>
                        </a:lnTo>
                        <a:lnTo>
                          <a:pt x="21" y="9"/>
                        </a:lnTo>
                        <a:lnTo>
                          <a:pt x="19" y="8"/>
                        </a:lnTo>
                        <a:lnTo>
                          <a:pt x="17" y="6"/>
                        </a:lnTo>
                        <a:lnTo>
                          <a:pt x="12" y="6"/>
                        </a:lnTo>
                        <a:lnTo>
                          <a:pt x="10" y="6"/>
                        </a:lnTo>
                        <a:lnTo>
                          <a:pt x="9" y="7"/>
                        </a:lnTo>
                        <a:lnTo>
                          <a:pt x="8" y="8"/>
                        </a:lnTo>
                        <a:lnTo>
                          <a:pt x="7" y="9"/>
                        </a:lnTo>
                        <a:lnTo>
                          <a:pt x="6" y="11"/>
                        </a:lnTo>
                        <a:lnTo>
                          <a:pt x="6" y="13"/>
                        </a:lnTo>
                        <a:lnTo>
                          <a:pt x="7" y="14"/>
                        </a:lnTo>
                        <a:lnTo>
                          <a:pt x="8" y="14"/>
                        </a:lnTo>
                        <a:lnTo>
                          <a:pt x="10" y="15"/>
                        </a:lnTo>
                        <a:lnTo>
                          <a:pt x="11" y="15"/>
                        </a:lnTo>
                        <a:lnTo>
                          <a:pt x="14" y="16"/>
                        </a:lnTo>
                        <a:lnTo>
                          <a:pt x="16" y="18"/>
                        </a:lnTo>
                        <a:lnTo>
                          <a:pt x="18" y="18"/>
                        </a:lnTo>
                        <a:lnTo>
                          <a:pt x="21" y="19"/>
                        </a:lnTo>
                        <a:lnTo>
                          <a:pt x="22" y="19"/>
                        </a:lnTo>
                        <a:lnTo>
                          <a:pt x="24" y="20"/>
                        </a:lnTo>
                        <a:lnTo>
                          <a:pt x="26" y="22"/>
                        </a:lnTo>
                        <a:lnTo>
                          <a:pt x="27" y="24"/>
                        </a:lnTo>
                        <a:lnTo>
                          <a:pt x="29" y="27"/>
                        </a:lnTo>
                        <a:lnTo>
                          <a:pt x="29" y="29"/>
                        </a:lnTo>
                        <a:lnTo>
                          <a:pt x="27" y="31"/>
                        </a:lnTo>
                        <a:lnTo>
                          <a:pt x="26" y="34"/>
                        </a:lnTo>
                        <a:lnTo>
                          <a:pt x="24" y="36"/>
                        </a:lnTo>
                        <a:lnTo>
                          <a:pt x="22" y="37"/>
                        </a:lnTo>
                        <a:lnTo>
                          <a:pt x="21" y="38"/>
                        </a:lnTo>
                        <a:lnTo>
                          <a:pt x="18" y="38"/>
                        </a:lnTo>
                        <a:lnTo>
                          <a:pt x="17" y="38"/>
                        </a:lnTo>
                        <a:lnTo>
                          <a:pt x="15" y="38"/>
                        </a:lnTo>
                        <a:lnTo>
                          <a:pt x="14" y="38"/>
                        </a:lnTo>
                        <a:lnTo>
                          <a:pt x="11" y="38"/>
                        </a:lnTo>
                        <a:lnTo>
                          <a:pt x="10" y="38"/>
                        </a:lnTo>
                        <a:lnTo>
                          <a:pt x="9" y="38"/>
                        </a:lnTo>
                        <a:lnTo>
                          <a:pt x="3" y="36"/>
                        </a:lnTo>
                        <a:lnTo>
                          <a:pt x="1" y="33"/>
                        </a:lnTo>
                        <a:lnTo>
                          <a:pt x="0" y="30"/>
                        </a:lnTo>
                        <a:lnTo>
                          <a:pt x="0" y="27"/>
                        </a:lnTo>
                        <a:lnTo>
                          <a:pt x="4" y="27"/>
                        </a:lnTo>
                        <a:close/>
                      </a:path>
                    </a:pathLst>
                  </a:custGeom>
                  <a:solidFill>
                    <a:srgbClr val="000000"/>
                  </a:solidFill>
                  <a:ln w="9525">
                    <a:solidFill>
                      <a:srgbClr val="000066"/>
                    </a:solidFill>
                    <a:round/>
                    <a:headEnd/>
                    <a:tailEnd/>
                  </a:ln>
                </p:spPr>
                <p:txBody>
                  <a:bodyPr/>
                  <a:lstStyle/>
                  <a:p>
                    <a:endParaRPr lang="en-US" dirty="0"/>
                  </a:p>
                </p:txBody>
              </p:sp>
              <p:sp>
                <p:nvSpPr>
                  <p:cNvPr id="18755" name="Freeform 283"/>
                  <p:cNvSpPr>
                    <a:spLocks/>
                  </p:cNvSpPr>
                  <p:nvPr/>
                </p:nvSpPr>
                <p:spPr bwMode="auto">
                  <a:xfrm>
                    <a:off x="3237" y="845"/>
                    <a:ext cx="30" cy="38"/>
                  </a:xfrm>
                  <a:custGeom>
                    <a:avLst/>
                    <a:gdLst>
                      <a:gd name="T0" fmla="*/ 30 w 30"/>
                      <a:gd name="T1" fmla="*/ 27 h 38"/>
                      <a:gd name="T2" fmla="*/ 29 w 30"/>
                      <a:gd name="T3" fmla="*/ 30 h 38"/>
                      <a:gd name="T4" fmla="*/ 25 w 30"/>
                      <a:gd name="T5" fmla="*/ 35 h 38"/>
                      <a:gd name="T6" fmla="*/ 18 w 30"/>
                      <a:gd name="T7" fmla="*/ 38 h 38"/>
                      <a:gd name="T8" fmla="*/ 10 w 30"/>
                      <a:gd name="T9" fmla="*/ 38 h 38"/>
                      <a:gd name="T10" fmla="*/ 5 w 30"/>
                      <a:gd name="T11" fmla="*/ 35 h 38"/>
                      <a:gd name="T12" fmla="*/ 1 w 30"/>
                      <a:gd name="T13" fmla="*/ 29 h 38"/>
                      <a:gd name="T14" fmla="*/ 0 w 30"/>
                      <a:gd name="T15" fmla="*/ 22 h 38"/>
                      <a:gd name="T16" fmla="*/ 0 w 30"/>
                      <a:gd name="T17" fmla="*/ 15 h 38"/>
                      <a:gd name="T18" fmla="*/ 2 w 30"/>
                      <a:gd name="T19" fmla="*/ 8 h 38"/>
                      <a:gd name="T20" fmla="*/ 7 w 30"/>
                      <a:gd name="T21" fmla="*/ 4 h 38"/>
                      <a:gd name="T22" fmla="*/ 13 w 30"/>
                      <a:gd name="T23" fmla="*/ 1 h 38"/>
                      <a:gd name="T24" fmla="*/ 18 w 30"/>
                      <a:gd name="T25" fmla="*/ 0 h 38"/>
                      <a:gd name="T26" fmla="*/ 23 w 30"/>
                      <a:gd name="T27" fmla="*/ 3 h 38"/>
                      <a:gd name="T28" fmla="*/ 27 w 30"/>
                      <a:gd name="T29" fmla="*/ 6 h 38"/>
                      <a:gd name="T30" fmla="*/ 29 w 30"/>
                      <a:gd name="T31" fmla="*/ 11 h 38"/>
                      <a:gd name="T32" fmla="*/ 24 w 30"/>
                      <a:gd name="T33" fmla="*/ 14 h 38"/>
                      <a:gd name="T34" fmla="*/ 23 w 30"/>
                      <a:gd name="T35" fmla="*/ 9 h 38"/>
                      <a:gd name="T36" fmla="*/ 21 w 30"/>
                      <a:gd name="T37" fmla="*/ 7 h 38"/>
                      <a:gd name="T38" fmla="*/ 18 w 30"/>
                      <a:gd name="T39" fmla="*/ 6 h 38"/>
                      <a:gd name="T40" fmla="*/ 15 w 30"/>
                      <a:gd name="T41" fmla="*/ 6 h 38"/>
                      <a:gd name="T42" fmla="*/ 12 w 30"/>
                      <a:gd name="T43" fmla="*/ 7 h 38"/>
                      <a:gd name="T44" fmla="*/ 8 w 30"/>
                      <a:gd name="T45" fmla="*/ 9 h 38"/>
                      <a:gd name="T46" fmla="*/ 7 w 30"/>
                      <a:gd name="T47" fmla="*/ 14 h 38"/>
                      <a:gd name="T48" fmla="*/ 6 w 30"/>
                      <a:gd name="T49" fmla="*/ 19 h 38"/>
                      <a:gd name="T50" fmla="*/ 6 w 30"/>
                      <a:gd name="T51" fmla="*/ 23 h 38"/>
                      <a:gd name="T52" fmla="*/ 7 w 30"/>
                      <a:gd name="T53" fmla="*/ 28 h 38"/>
                      <a:gd name="T54" fmla="*/ 12 w 30"/>
                      <a:gd name="T55" fmla="*/ 33 h 38"/>
                      <a:gd name="T56" fmla="*/ 16 w 30"/>
                      <a:gd name="T57" fmla="*/ 34 h 38"/>
                      <a:gd name="T58" fmla="*/ 20 w 30"/>
                      <a:gd name="T59" fmla="*/ 31 h 38"/>
                      <a:gd name="T60" fmla="*/ 22 w 30"/>
                      <a:gd name="T61" fmla="*/ 29 h 38"/>
                      <a:gd name="T62" fmla="*/ 23 w 30"/>
                      <a:gd name="T63" fmla="*/ 27 h 38"/>
                      <a:gd name="T64" fmla="*/ 24 w 30"/>
                      <a:gd name="T65" fmla="*/ 24 h 3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38"/>
                      <a:gd name="T101" fmla="*/ 30 w 30"/>
                      <a:gd name="T102" fmla="*/ 38 h 3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38">
                        <a:moveTo>
                          <a:pt x="30" y="24"/>
                        </a:moveTo>
                        <a:lnTo>
                          <a:pt x="30" y="27"/>
                        </a:lnTo>
                        <a:lnTo>
                          <a:pt x="29" y="29"/>
                        </a:lnTo>
                        <a:lnTo>
                          <a:pt x="29" y="30"/>
                        </a:lnTo>
                        <a:lnTo>
                          <a:pt x="28" y="33"/>
                        </a:lnTo>
                        <a:lnTo>
                          <a:pt x="25" y="35"/>
                        </a:lnTo>
                        <a:lnTo>
                          <a:pt x="22" y="37"/>
                        </a:lnTo>
                        <a:lnTo>
                          <a:pt x="18" y="38"/>
                        </a:lnTo>
                        <a:lnTo>
                          <a:pt x="14" y="38"/>
                        </a:lnTo>
                        <a:lnTo>
                          <a:pt x="10" y="38"/>
                        </a:lnTo>
                        <a:lnTo>
                          <a:pt x="7" y="36"/>
                        </a:lnTo>
                        <a:lnTo>
                          <a:pt x="5" y="35"/>
                        </a:lnTo>
                        <a:lnTo>
                          <a:pt x="2" y="31"/>
                        </a:lnTo>
                        <a:lnTo>
                          <a:pt x="1" y="29"/>
                        </a:lnTo>
                        <a:lnTo>
                          <a:pt x="1" y="26"/>
                        </a:lnTo>
                        <a:lnTo>
                          <a:pt x="0" y="22"/>
                        </a:lnTo>
                        <a:lnTo>
                          <a:pt x="0" y="19"/>
                        </a:lnTo>
                        <a:lnTo>
                          <a:pt x="0" y="15"/>
                        </a:lnTo>
                        <a:lnTo>
                          <a:pt x="1" y="12"/>
                        </a:lnTo>
                        <a:lnTo>
                          <a:pt x="2" y="8"/>
                        </a:lnTo>
                        <a:lnTo>
                          <a:pt x="5" y="6"/>
                        </a:lnTo>
                        <a:lnTo>
                          <a:pt x="7" y="4"/>
                        </a:lnTo>
                        <a:lnTo>
                          <a:pt x="9" y="3"/>
                        </a:lnTo>
                        <a:lnTo>
                          <a:pt x="13" y="1"/>
                        </a:lnTo>
                        <a:lnTo>
                          <a:pt x="15" y="0"/>
                        </a:lnTo>
                        <a:lnTo>
                          <a:pt x="18" y="0"/>
                        </a:lnTo>
                        <a:lnTo>
                          <a:pt x="21" y="1"/>
                        </a:lnTo>
                        <a:lnTo>
                          <a:pt x="23" y="3"/>
                        </a:lnTo>
                        <a:lnTo>
                          <a:pt x="25" y="4"/>
                        </a:lnTo>
                        <a:lnTo>
                          <a:pt x="27" y="6"/>
                        </a:lnTo>
                        <a:lnTo>
                          <a:pt x="28" y="8"/>
                        </a:lnTo>
                        <a:lnTo>
                          <a:pt x="29" y="11"/>
                        </a:lnTo>
                        <a:lnTo>
                          <a:pt x="30" y="14"/>
                        </a:lnTo>
                        <a:lnTo>
                          <a:pt x="24" y="14"/>
                        </a:lnTo>
                        <a:lnTo>
                          <a:pt x="23" y="12"/>
                        </a:lnTo>
                        <a:lnTo>
                          <a:pt x="23" y="9"/>
                        </a:lnTo>
                        <a:lnTo>
                          <a:pt x="22" y="8"/>
                        </a:lnTo>
                        <a:lnTo>
                          <a:pt x="21" y="7"/>
                        </a:lnTo>
                        <a:lnTo>
                          <a:pt x="20" y="6"/>
                        </a:lnTo>
                        <a:lnTo>
                          <a:pt x="18" y="6"/>
                        </a:lnTo>
                        <a:lnTo>
                          <a:pt x="16" y="6"/>
                        </a:lnTo>
                        <a:lnTo>
                          <a:pt x="15" y="6"/>
                        </a:lnTo>
                        <a:lnTo>
                          <a:pt x="14" y="6"/>
                        </a:lnTo>
                        <a:lnTo>
                          <a:pt x="12" y="7"/>
                        </a:lnTo>
                        <a:lnTo>
                          <a:pt x="10" y="8"/>
                        </a:lnTo>
                        <a:lnTo>
                          <a:pt x="8" y="9"/>
                        </a:lnTo>
                        <a:lnTo>
                          <a:pt x="7" y="12"/>
                        </a:lnTo>
                        <a:lnTo>
                          <a:pt x="7" y="14"/>
                        </a:lnTo>
                        <a:lnTo>
                          <a:pt x="6" y="16"/>
                        </a:lnTo>
                        <a:lnTo>
                          <a:pt x="6" y="19"/>
                        </a:lnTo>
                        <a:lnTo>
                          <a:pt x="6" y="21"/>
                        </a:lnTo>
                        <a:lnTo>
                          <a:pt x="6" y="23"/>
                        </a:lnTo>
                        <a:lnTo>
                          <a:pt x="6" y="26"/>
                        </a:lnTo>
                        <a:lnTo>
                          <a:pt x="7" y="28"/>
                        </a:lnTo>
                        <a:lnTo>
                          <a:pt x="9" y="30"/>
                        </a:lnTo>
                        <a:lnTo>
                          <a:pt x="12" y="33"/>
                        </a:lnTo>
                        <a:lnTo>
                          <a:pt x="14" y="34"/>
                        </a:lnTo>
                        <a:lnTo>
                          <a:pt x="16" y="34"/>
                        </a:lnTo>
                        <a:lnTo>
                          <a:pt x="18" y="33"/>
                        </a:lnTo>
                        <a:lnTo>
                          <a:pt x="20" y="31"/>
                        </a:lnTo>
                        <a:lnTo>
                          <a:pt x="22" y="30"/>
                        </a:lnTo>
                        <a:lnTo>
                          <a:pt x="22" y="29"/>
                        </a:lnTo>
                        <a:lnTo>
                          <a:pt x="23" y="28"/>
                        </a:lnTo>
                        <a:lnTo>
                          <a:pt x="23" y="27"/>
                        </a:lnTo>
                        <a:lnTo>
                          <a:pt x="24" y="26"/>
                        </a:lnTo>
                        <a:lnTo>
                          <a:pt x="24" y="24"/>
                        </a:lnTo>
                        <a:lnTo>
                          <a:pt x="30" y="24"/>
                        </a:lnTo>
                        <a:close/>
                      </a:path>
                    </a:pathLst>
                  </a:custGeom>
                  <a:solidFill>
                    <a:srgbClr val="000000"/>
                  </a:solidFill>
                  <a:ln w="9525">
                    <a:solidFill>
                      <a:srgbClr val="000066"/>
                    </a:solidFill>
                    <a:round/>
                    <a:headEnd/>
                    <a:tailEnd/>
                  </a:ln>
                </p:spPr>
                <p:txBody>
                  <a:bodyPr/>
                  <a:lstStyle/>
                  <a:p>
                    <a:endParaRPr lang="en-US" dirty="0"/>
                  </a:p>
                </p:txBody>
              </p:sp>
            </p:grpSp>
            <p:grpSp>
              <p:nvGrpSpPr>
                <p:cNvPr id="15" name="Group 284"/>
                <p:cNvGrpSpPr>
                  <a:grpSpLocks/>
                </p:cNvGrpSpPr>
                <p:nvPr/>
              </p:nvGrpSpPr>
              <p:grpSpPr bwMode="auto">
                <a:xfrm>
                  <a:off x="2682" y="0"/>
                  <a:ext cx="629" cy="746"/>
                  <a:chOff x="2682" y="288"/>
                  <a:chExt cx="629" cy="746"/>
                </a:xfrm>
              </p:grpSpPr>
              <p:sp>
                <p:nvSpPr>
                  <p:cNvPr id="18740" name="Freeform 285"/>
                  <p:cNvSpPr>
                    <a:spLocks/>
                  </p:cNvSpPr>
                  <p:nvPr/>
                </p:nvSpPr>
                <p:spPr bwMode="auto">
                  <a:xfrm>
                    <a:off x="2688" y="305"/>
                    <a:ext cx="613" cy="729"/>
                  </a:xfrm>
                  <a:custGeom>
                    <a:avLst/>
                    <a:gdLst>
                      <a:gd name="T0" fmla="*/ 0 w 613"/>
                      <a:gd name="T1" fmla="*/ 0 h 729"/>
                      <a:gd name="T2" fmla="*/ 191 w 613"/>
                      <a:gd name="T3" fmla="*/ 0 h 729"/>
                      <a:gd name="T4" fmla="*/ 613 w 613"/>
                      <a:gd name="T5" fmla="*/ 134 h 729"/>
                      <a:gd name="T6" fmla="*/ 493 w 613"/>
                      <a:gd name="T7" fmla="*/ 282 h 729"/>
                      <a:gd name="T8" fmla="*/ 446 w 613"/>
                      <a:gd name="T9" fmla="*/ 365 h 729"/>
                      <a:gd name="T10" fmla="*/ 409 w 613"/>
                      <a:gd name="T11" fmla="*/ 400 h 729"/>
                      <a:gd name="T12" fmla="*/ 388 w 613"/>
                      <a:gd name="T13" fmla="*/ 513 h 729"/>
                      <a:gd name="T14" fmla="*/ 411 w 613"/>
                      <a:gd name="T15" fmla="*/ 622 h 729"/>
                      <a:gd name="T16" fmla="*/ 434 w 613"/>
                      <a:gd name="T17" fmla="*/ 729 h 729"/>
                      <a:gd name="T18" fmla="*/ 85 w 613"/>
                      <a:gd name="T19" fmla="*/ 729 h 729"/>
                      <a:gd name="T20" fmla="*/ 68 w 613"/>
                      <a:gd name="T21" fmla="*/ 531 h 729"/>
                      <a:gd name="T22" fmla="*/ 21 w 613"/>
                      <a:gd name="T23" fmla="*/ 431 h 729"/>
                      <a:gd name="T24" fmla="*/ 54 w 613"/>
                      <a:gd name="T25" fmla="*/ 377 h 729"/>
                      <a:gd name="T26" fmla="*/ 54 w 613"/>
                      <a:gd name="T27" fmla="*/ 266 h 729"/>
                      <a:gd name="T28" fmla="*/ 0 w 613"/>
                      <a:gd name="T29" fmla="*/ 0 h 7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13"/>
                      <a:gd name="T46" fmla="*/ 0 h 729"/>
                      <a:gd name="T47" fmla="*/ 613 w 613"/>
                      <a:gd name="T48" fmla="*/ 729 h 7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13" h="729">
                        <a:moveTo>
                          <a:pt x="0" y="0"/>
                        </a:moveTo>
                        <a:lnTo>
                          <a:pt x="191" y="0"/>
                        </a:lnTo>
                        <a:lnTo>
                          <a:pt x="613" y="134"/>
                        </a:lnTo>
                        <a:lnTo>
                          <a:pt x="493" y="282"/>
                        </a:lnTo>
                        <a:lnTo>
                          <a:pt x="446" y="365"/>
                        </a:lnTo>
                        <a:lnTo>
                          <a:pt x="409" y="400"/>
                        </a:lnTo>
                        <a:lnTo>
                          <a:pt x="388" y="513"/>
                        </a:lnTo>
                        <a:lnTo>
                          <a:pt x="411" y="622"/>
                        </a:lnTo>
                        <a:lnTo>
                          <a:pt x="434" y="729"/>
                        </a:lnTo>
                        <a:lnTo>
                          <a:pt x="85" y="729"/>
                        </a:lnTo>
                        <a:lnTo>
                          <a:pt x="68" y="531"/>
                        </a:lnTo>
                        <a:lnTo>
                          <a:pt x="21" y="431"/>
                        </a:lnTo>
                        <a:lnTo>
                          <a:pt x="54" y="377"/>
                        </a:lnTo>
                        <a:lnTo>
                          <a:pt x="54" y="266"/>
                        </a:lnTo>
                        <a:lnTo>
                          <a:pt x="0" y="0"/>
                        </a:lnTo>
                        <a:close/>
                      </a:path>
                    </a:pathLst>
                  </a:custGeom>
                  <a:solidFill>
                    <a:srgbClr val="000000"/>
                  </a:solidFill>
                  <a:ln w="9525">
                    <a:solidFill>
                      <a:srgbClr val="000066"/>
                    </a:solidFill>
                    <a:round/>
                    <a:headEnd/>
                    <a:tailEnd/>
                  </a:ln>
                </p:spPr>
                <p:txBody>
                  <a:bodyPr/>
                  <a:lstStyle/>
                  <a:p>
                    <a:endParaRPr lang="en-US" dirty="0"/>
                  </a:p>
                </p:txBody>
              </p:sp>
              <p:sp>
                <p:nvSpPr>
                  <p:cNvPr id="18741" name="Freeform 286"/>
                  <p:cNvSpPr>
                    <a:spLocks/>
                  </p:cNvSpPr>
                  <p:nvPr/>
                </p:nvSpPr>
                <p:spPr bwMode="auto">
                  <a:xfrm>
                    <a:off x="2682" y="288"/>
                    <a:ext cx="629" cy="737"/>
                  </a:xfrm>
                  <a:custGeom>
                    <a:avLst/>
                    <a:gdLst>
                      <a:gd name="T0" fmla="*/ 629 w 629"/>
                      <a:gd name="T1" fmla="*/ 136 h 737"/>
                      <a:gd name="T2" fmla="*/ 621 w 629"/>
                      <a:gd name="T3" fmla="*/ 133 h 737"/>
                      <a:gd name="T4" fmla="*/ 200 w 629"/>
                      <a:gd name="T5" fmla="*/ 0 h 737"/>
                      <a:gd name="T6" fmla="*/ 199 w 629"/>
                      <a:gd name="T7" fmla="*/ 0 h 737"/>
                      <a:gd name="T8" fmla="*/ 198 w 629"/>
                      <a:gd name="T9" fmla="*/ 0 h 737"/>
                      <a:gd name="T10" fmla="*/ 7 w 629"/>
                      <a:gd name="T11" fmla="*/ 0 h 737"/>
                      <a:gd name="T12" fmla="*/ 0 w 629"/>
                      <a:gd name="T13" fmla="*/ 0 h 737"/>
                      <a:gd name="T14" fmla="*/ 1 w 629"/>
                      <a:gd name="T15" fmla="*/ 5 h 737"/>
                      <a:gd name="T16" fmla="*/ 56 w 629"/>
                      <a:gd name="T17" fmla="*/ 269 h 737"/>
                      <a:gd name="T18" fmla="*/ 56 w 629"/>
                      <a:gd name="T19" fmla="*/ 379 h 737"/>
                      <a:gd name="T20" fmla="*/ 24 w 629"/>
                      <a:gd name="T21" fmla="*/ 430 h 737"/>
                      <a:gd name="T22" fmla="*/ 22 w 629"/>
                      <a:gd name="T23" fmla="*/ 433 h 737"/>
                      <a:gd name="T24" fmla="*/ 23 w 629"/>
                      <a:gd name="T25" fmla="*/ 435 h 737"/>
                      <a:gd name="T26" fmla="*/ 70 w 629"/>
                      <a:gd name="T27" fmla="*/ 535 h 737"/>
                      <a:gd name="T28" fmla="*/ 86 w 629"/>
                      <a:gd name="T29" fmla="*/ 732 h 737"/>
                      <a:gd name="T30" fmla="*/ 87 w 629"/>
                      <a:gd name="T31" fmla="*/ 737 h 737"/>
                      <a:gd name="T32" fmla="*/ 92 w 629"/>
                      <a:gd name="T33" fmla="*/ 737 h 737"/>
                      <a:gd name="T34" fmla="*/ 441 w 629"/>
                      <a:gd name="T35" fmla="*/ 737 h 737"/>
                      <a:gd name="T36" fmla="*/ 448 w 629"/>
                      <a:gd name="T37" fmla="*/ 737 h 737"/>
                      <a:gd name="T38" fmla="*/ 447 w 629"/>
                      <a:gd name="T39" fmla="*/ 730 h 737"/>
                      <a:gd name="T40" fmla="*/ 424 w 629"/>
                      <a:gd name="T41" fmla="*/ 624 h 737"/>
                      <a:gd name="T42" fmla="*/ 420 w 629"/>
                      <a:gd name="T43" fmla="*/ 609 h 737"/>
                      <a:gd name="T44" fmla="*/ 413 w 629"/>
                      <a:gd name="T45" fmla="*/ 574 h 737"/>
                      <a:gd name="T46" fmla="*/ 406 w 629"/>
                      <a:gd name="T47" fmla="*/ 538 h 737"/>
                      <a:gd name="T48" fmla="*/ 402 w 629"/>
                      <a:gd name="T49" fmla="*/ 516 h 737"/>
                      <a:gd name="T50" fmla="*/ 421 w 629"/>
                      <a:gd name="T51" fmla="*/ 405 h 737"/>
                      <a:gd name="T52" fmla="*/ 457 w 629"/>
                      <a:gd name="T53" fmla="*/ 372 h 737"/>
                      <a:gd name="T54" fmla="*/ 457 w 629"/>
                      <a:gd name="T55" fmla="*/ 372 h 737"/>
                      <a:gd name="T56" fmla="*/ 457 w 629"/>
                      <a:gd name="T57" fmla="*/ 371 h 737"/>
                      <a:gd name="T58" fmla="*/ 504 w 629"/>
                      <a:gd name="T59" fmla="*/ 289 h 737"/>
                      <a:gd name="T60" fmla="*/ 624 w 629"/>
                      <a:gd name="T61" fmla="*/ 141 h 737"/>
                      <a:gd name="T62" fmla="*/ 629 w 629"/>
                      <a:gd name="T63" fmla="*/ 136 h 7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9"/>
                      <a:gd name="T97" fmla="*/ 0 h 737"/>
                      <a:gd name="T98" fmla="*/ 629 w 629"/>
                      <a:gd name="T99" fmla="*/ 737 h 7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9" h="737">
                        <a:moveTo>
                          <a:pt x="629" y="136"/>
                        </a:moveTo>
                        <a:lnTo>
                          <a:pt x="621" y="133"/>
                        </a:lnTo>
                        <a:lnTo>
                          <a:pt x="200" y="0"/>
                        </a:lnTo>
                        <a:lnTo>
                          <a:pt x="199" y="0"/>
                        </a:lnTo>
                        <a:lnTo>
                          <a:pt x="198" y="0"/>
                        </a:lnTo>
                        <a:lnTo>
                          <a:pt x="7" y="0"/>
                        </a:lnTo>
                        <a:lnTo>
                          <a:pt x="0" y="0"/>
                        </a:lnTo>
                        <a:lnTo>
                          <a:pt x="1" y="5"/>
                        </a:lnTo>
                        <a:lnTo>
                          <a:pt x="56" y="269"/>
                        </a:lnTo>
                        <a:lnTo>
                          <a:pt x="56" y="379"/>
                        </a:lnTo>
                        <a:lnTo>
                          <a:pt x="24" y="430"/>
                        </a:lnTo>
                        <a:lnTo>
                          <a:pt x="22" y="433"/>
                        </a:lnTo>
                        <a:lnTo>
                          <a:pt x="23" y="435"/>
                        </a:lnTo>
                        <a:lnTo>
                          <a:pt x="70" y="535"/>
                        </a:lnTo>
                        <a:lnTo>
                          <a:pt x="86" y="732"/>
                        </a:lnTo>
                        <a:lnTo>
                          <a:pt x="87" y="737"/>
                        </a:lnTo>
                        <a:lnTo>
                          <a:pt x="92" y="737"/>
                        </a:lnTo>
                        <a:lnTo>
                          <a:pt x="441" y="737"/>
                        </a:lnTo>
                        <a:lnTo>
                          <a:pt x="448" y="737"/>
                        </a:lnTo>
                        <a:lnTo>
                          <a:pt x="447" y="730"/>
                        </a:lnTo>
                        <a:lnTo>
                          <a:pt x="424" y="624"/>
                        </a:lnTo>
                        <a:lnTo>
                          <a:pt x="420" y="609"/>
                        </a:lnTo>
                        <a:lnTo>
                          <a:pt x="413" y="574"/>
                        </a:lnTo>
                        <a:lnTo>
                          <a:pt x="406" y="538"/>
                        </a:lnTo>
                        <a:lnTo>
                          <a:pt x="402" y="516"/>
                        </a:lnTo>
                        <a:lnTo>
                          <a:pt x="421" y="405"/>
                        </a:lnTo>
                        <a:lnTo>
                          <a:pt x="457" y="372"/>
                        </a:lnTo>
                        <a:lnTo>
                          <a:pt x="457" y="371"/>
                        </a:lnTo>
                        <a:lnTo>
                          <a:pt x="504" y="289"/>
                        </a:lnTo>
                        <a:lnTo>
                          <a:pt x="624" y="141"/>
                        </a:lnTo>
                        <a:lnTo>
                          <a:pt x="629" y="136"/>
                        </a:lnTo>
                        <a:close/>
                      </a:path>
                    </a:pathLst>
                  </a:custGeom>
                  <a:solidFill>
                    <a:srgbClr val="000000"/>
                  </a:solidFill>
                  <a:ln w="9525">
                    <a:solidFill>
                      <a:srgbClr val="000066"/>
                    </a:solidFill>
                    <a:round/>
                    <a:headEnd/>
                    <a:tailEnd/>
                  </a:ln>
                </p:spPr>
                <p:txBody>
                  <a:bodyPr/>
                  <a:lstStyle/>
                  <a:p>
                    <a:endParaRPr lang="en-US" dirty="0"/>
                  </a:p>
                </p:txBody>
              </p:sp>
              <p:sp>
                <p:nvSpPr>
                  <p:cNvPr id="18742" name="Freeform 287"/>
                  <p:cNvSpPr>
                    <a:spLocks/>
                  </p:cNvSpPr>
                  <p:nvPr/>
                </p:nvSpPr>
                <p:spPr bwMode="auto">
                  <a:xfrm>
                    <a:off x="2688" y="288"/>
                    <a:ext cx="596" cy="717"/>
                  </a:xfrm>
                  <a:custGeom>
                    <a:avLst/>
                    <a:gdLst>
                      <a:gd name="T0" fmla="*/ 481 w 596"/>
                      <a:gd name="T1" fmla="*/ 272 h 717"/>
                      <a:gd name="T2" fmla="*/ 481 w 596"/>
                      <a:gd name="T3" fmla="*/ 272 h 717"/>
                      <a:gd name="T4" fmla="*/ 434 w 596"/>
                      <a:gd name="T5" fmla="*/ 355 h 717"/>
                      <a:gd name="T6" fmla="*/ 398 w 596"/>
                      <a:gd name="T7" fmla="*/ 388 h 717"/>
                      <a:gd name="T8" fmla="*/ 397 w 596"/>
                      <a:gd name="T9" fmla="*/ 391 h 717"/>
                      <a:gd name="T10" fmla="*/ 397 w 596"/>
                      <a:gd name="T11" fmla="*/ 392 h 717"/>
                      <a:gd name="T12" fmla="*/ 376 w 596"/>
                      <a:gd name="T13" fmla="*/ 505 h 717"/>
                      <a:gd name="T14" fmla="*/ 376 w 596"/>
                      <a:gd name="T15" fmla="*/ 506 h 717"/>
                      <a:gd name="T16" fmla="*/ 376 w 596"/>
                      <a:gd name="T17" fmla="*/ 507 h 717"/>
                      <a:gd name="T18" fmla="*/ 399 w 596"/>
                      <a:gd name="T19" fmla="*/ 616 h 717"/>
                      <a:gd name="T20" fmla="*/ 402 w 596"/>
                      <a:gd name="T21" fmla="*/ 629 h 717"/>
                      <a:gd name="T22" fmla="*/ 409 w 596"/>
                      <a:gd name="T23" fmla="*/ 658 h 717"/>
                      <a:gd name="T24" fmla="*/ 415 w 596"/>
                      <a:gd name="T25" fmla="*/ 691 h 717"/>
                      <a:gd name="T26" fmla="*/ 420 w 596"/>
                      <a:gd name="T27" fmla="*/ 717 h 717"/>
                      <a:gd name="T28" fmla="*/ 84 w 596"/>
                      <a:gd name="T29" fmla="*/ 717 h 717"/>
                      <a:gd name="T30" fmla="*/ 67 w 596"/>
                      <a:gd name="T31" fmla="*/ 523 h 717"/>
                      <a:gd name="T32" fmla="*/ 67 w 596"/>
                      <a:gd name="T33" fmla="*/ 522 h 717"/>
                      <a:gd name="T34" fmla="*/ 67 w 596"/>
                      <a:gd name="T35" fmla="*/ 521 h 717"/>
                      <a:gd name="T36" fmla="*/ 20 w 596"/>
                      <a:gd name="T37" fmla="*/ 424 h 717"/>
                      <a:gd name="T38" fmla="*/ 53 w 596"/>
                      <a:gd name="T39" fmla="*/ 373 h 717"/>
                      <a:gd name="T40" fmla="*/ 53 w 596"/>
                      <a:gd name="T41" fmla="*/ 371 h 717"/>
                      <a:gd name="T42" fmla="*/ 53 w 596"/>
                      <a:gd name="T43" fmla="*/ 370 h 717"/>
                      <a:gd name="T44" fmla="*/ 53 w 596"/>
                      <a:gd name="T45" fmla="*/ 259 h 717"/>
                      <a:gd name="T46" fmla="*/ 53 w 596"/>
                      <a:gd name="T47" fmla="*/ 258 h 717"/>
                      <a:gd name="T48" fmla="*/ 53 w 596"/>
                      <a:gd name="T49" fmla="*/ 258 h 717"/>
                      <a:gd name="T50" fmla="*/ 0 w 596"/>
                      <a:gd name="T51" fmla="*/ 0 h 717"/>
                      <a:gd name="T52" fmla="*/ 184 w 596"/>
                      <a:gd name="T53" fmla="*/ 0 h 717"/>
                      <a:gd name="T54" fmla="*/ 596 w 596"/>
                      <a:gd name="T55" fmla="*/ 131 h 717"/>
                      <a:gd name="T56" fmla="*/ 481 w 596"/>
                      <a:gd name="T57" fmla="*/ 272 h 717"/>
                      <a:gd name="T58" fmla="*/ 481 w 596"/>
                      <a:gd name="T59" fmla="*/ 272 h 7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6"/>
                      <a:gd name="T91" fmla="*/ 0 h 717"/>
                      <a:gd name="T92" fmla="*/ 596 w 596"/>
                      <a:gd name="T93" fmla="*/ 717 h 71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6" h="717">
                        <a:moveTo>
                          <a:pt x="481" y="272"/>
                        </a:moveTo>
                        <a:lnTo>
                          <a:pt x="481" y="272"/>
                        </a:lnTo>
                        <a:lnTo>
                          <a:pt x="434" y="355"/>
                        </a:lnTo>
                        <a:lnTo>
                          <a:pt x="398" y="388"/>
                        </a:lnTo>
                        <a:lnTo>
                          <a:pt x="397" y="391"/>
                        </a:lnTo>
                        <a:lnTo>
                          <a:pt x="397" y="392"/>
                        </a:lnTo>
                        <a:lnTo>
                          <a:pt x="376" y="505"/>
                        </a:lnTo>
                        <a:lnTo>
                          <a:pt x="376" y="506"/>
                        </a:lnTo>
                        <a:lnTo>
                          <a:pt x="376" y="507"/>
                        </a:lnTo>
                        <a:lnTo>
                          <a:pt x="399" y="616"/>
                        </a:lnTo>
                        <a:lnTo>
                          <a:pt x="402" y="629"/>
                        </a:lnTo>
                        <a:lnTo>
                          <a:pt x="409" y="658"/>
                        </a:lnTo>
                        <a:lnTo>
                          <a:pt x="415" y="691"/>
                        </a:lnTo>
                        <a:lnTo>
                          <a:pt x="420" y="717"/>
                        </a:lnTo>
                        <a:lnTo>
                          <a:pt x="84" y="717"/>
                        </a:lnTo>
                        <a:lnTo>
                          <a:pt x="67" y="523"/>
                        </a:lnTo>
                        <a:lnTo>
                          <a:pt x="67" y="522"/>
                        </a:lnTo>
                        <a:lnTo>
                          <a:pt x="67" y="521"/>
                        </a:lnTo>
                        <a:lnTo>
                          <a:pt x="20" y="424"/>
                        </a:lnTo>
                        <a:lnTo>
                          <a:pt x="53" y="373"/>
                        </a:lnTo>
                        <a:lnTo>
                          <a:pt x="53" y="371"/>
                        </a:lnTo>
                        <a:lnTo>
                          <a:pt x="53" y="370"/>
                        </a:lnTo>
                        <a:lnTo>
                          <a:pt x="53" y="259"/>
                        </a:lnTo>
                        <a:lnTo>
                          <a:pt x="53" y="258"/>
                        </a:lnTo>
                        <a:lnTo>
                          <a:pt x="0" y="0"/>
                        </a:lnTo>
                        <a:lnTo>
                          <a:pt x="184" y="0"/>
                        </a:lnTo>
                        <a:lnTo>
                          <a:pt x="596" y="131"/>
                        </a:lnTo>
                        <a:lnTo>
                          <a:pt x="481" y="272"/>
                        </a:lnTo>
                        <a:close/>
                      </a:path>
                    </a:pathLst>
                  </a:custGeom>
                  <a:solidFill>
                    <a:srgbClr val="FFFFFF"/>
                  </a:solidFill>
                  <a:ln w="9525">
                    <a:solidFill>
                      <a:srgbClr val="000066"/>
                    </a:solidFill>
                    <a:round/>
                    <a:headEnd/>
                    <a:tailEnd/>
                  </a:ln>
                </p:spPr>
                <p:txBody>
                  <a:bodyPr/>
                  <a:lstStyle/>
                  <a:p>
                    <a:endParaRPr lang="en-US" dirty="0"/>
                  </a:p>
                </p:txBody>
              </p:sp>
              <p:sp>
                <p:nvSpPr>
                  <p:cNvPr id="18743" name="Freeform 288"/>
                  <p:cNvSpPr>
                    <a:spLocks/>
                  </p:cNvSpPr>
                  <p:nvPr/>
                </p:nvSpPr>
                <p:spPr bwMode="auto">
                  <a:xfrm>
                    <a:off x="2794" y="590"/>
                    <a:ext cx="46" cy="48"/>
                  </a:xfrm>
                  <a:custGeom>
                    <a:avLst/>
                    <a:gdLst>
                      <a:gd name="T0" fmla="*/ 19 w 46"/>
                      <a:gd name="T1" fmla="*/ 48 h 48"/>
                      <a:gd name="T2" fmla="*/ 7 w 46"/>
                      <a:gd name="T3" fmla="*/ 9 h 48"/>
                      <a:gd name="T4" fmla="*/ 7 w 46"/>
                      <a:gd name="T5" fmla="*/ 48 h 48"/>
                      <a:gd name="T6" fmla="*/ 0 w 46"/>
                      <a:gd name="T7" fmla="*/ 48 h 48"/>
                      <a:gd name="T8" fmla="*/ 0 w 46"/>
                      <a:gd name="T9" fmla="*/ 0 h 48"/>
                      <a:gd name="T10" fmla="*/ 9 w 46"/>
                      <a:gd name="T11" fmla="*/ 0 h 48"/>
                      <a:gd name="T12" fmla="*/ 23 w 46"/>
                      <a:gd name="T13" fmla="*/ 41 h 48"/>
                      <a:gd name="T14" fmla="*/ 37 w 46"/>
                      <a:gd name="T15" fmla="*/ 0 h 48"/>
                      <a:gd name="T16" fmla="*/ 46 w 46"/>
                      <a:gd name="T17" fmla="*/ 0 h 48"/>
                      <a:gd name="T18" fmla="*/ 46 w 46"/>
                      <a:gd name="T19" fmla="*/ 48 h 48"/>
                      <a:gd name="T20" fmla="*/ 40 w 46"/>
                      <a:gd name="T21" fmla="*/ 48 h 48"/>
                      <a:gd name="T22" fmla="*/ 40 w 46"/>
                      <a:gd name="T23" fmla="*/ 9 h 48"/>
                      <a:gd name="T24" fmla="*/ 26 w 46"/>
                      <a:gd name="T25" fmla="*/ 48 h 48"/>
                      <a:gd name="T26" fmla="*/ 19 w 46"/>
                      <a:gd name="T27" fmla="*/ 48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48"/>
                      <a:gd name="T44" fmla="*/ 46 w 4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48">
                        <a:moveTo>
                          <a:pt x="19" y="48"/>
                        </a:moveTo>
                        <a:lnTo>
                          <a:pt x="7" y="9"/>
                        </a:lnTo>
                        <a:lnTo>
                          <a:pt x="7" y="48"/>
                        </a:lnTo>
                        <a:lnTo>
                          <a:pt x="0" y="48"/>
                        </a:lnTo>
                        <a:lnTo>
                          <a:pt x="0" y="0"/>
                        </a:lnTo>
                        <a:lnTo>
                          <a:pt x="9" y="0"/>
                        </a:lnTo>
                        <a:lnTo>
                          <a:pt x="23" y="41"/>
                        </a:lnTo>
                        <a:lnTo>
                          <a:pt x="37" y="0"/>
                        </a:lnTo>
                        <a:lnTo>
                          <a:pt x="46" y="0"/>
                        </a:lnTo>
                        <a:lnTo>
                          <a:pt x="46" y="48"/>
                        </a:lnTo>
                        <a:lnTo>
                          <a:pt x="40" y="48"/>
                        </a:lnTo>
                        <a:lnTo>
                          <a:pt x="40" y="9"/>
                        </a:lnTo>
                        <a:lnTo>
                          <a:pt x="26" y="48"/>
                        </a:lnTo>
                        <a:lnTo>
                          <a:pt x="19" y="48"/>
                        </a:lnTo>
                        <a:close/>
                      </a:path>
                    </a:pathLst>
                  </a:custGeom>
                  <a:solidFill>
                    <a:srgbClr val="000000"/>
                  </a:solidFill>
                  <a:ln w="9525">
                    <a:solidFill>
                      <a:srgbClr val="000066"/>
                    </a:solidFill>
                    <a:round/>
                    <a:headEnd/>
                    <a:tailEnd/>
                  </a:ln>
                </p:spPr>
                <p:txBody>
                  <a:bodyPr/>
                  <a:lstStyle/>
                  <a:p>
                    <a:endParaRPr lang="en-US" dirty="0"/>
                  </a:p>
                </p:txBody>
              </p:sp>
              <p:sp>
                <p:nvSpPr>
                  <p:cNvPr id="18744" name="Freeform 289"/>
                  <p:cNvSpPr>
                    <a:spLocks noEditPoints="1"/>
                  </p:cNvSpPr>
                  <p:nvPr/>
                </p:nvSpPr>
                <p:spPr bwMode="auto">
                  <a:xfrm>
                    <a:off x="2848" y="590"/>
                    <a:ext cx="6" cy="48"/>
                  </a:xfrm>
                  <a:custGeom>
                    <a:avLst/>
                    <a:gdLst>
                      <a:gd name="T0" fmla="*/ 6 w 6"/>
                      <a:gd name="T1" fmla="*/ 48 h 48"/>
                      <a:gd name="T2" fmla="*/ 0 w 6"/>
                      <a:gd name="T3" fmla="*/ 48 h 48"/>
                      <a:gd name="T4" fmla="*/ 0 w 6"/>
                      <a:gd name="T5" fmla="*/ 13 h 48"/>
                      <a:gd name="T6" fmla="*/ 6 w 6"/>
                      <a:gd name="T7" fmla="*/ 13 h 48"/>
                      <a:gd name="T8" fmla="*/ 6 w 6"/>
                      <a:gd name="T9" fmla="*/ 48 h 48"/>
                      <a:gd name="T10" fmla="*/ 6 w 6"/>
                      <a:gd name="T11" fmla="*/ 6 h 48"/>
                      <a:gd name="T12" fmla="*/ 0 w 6"/>
                      <a:gd name="T13" fmla="*/ 6 h 48"/>
                      <a:gd name="T14" fmla="*/ 0 w 6"/>
                      <a:gd name="T15" fmla="*/ 0 h 48"/>
                      <a:gd name="T16" fmla="*/ 6 w 6"/>
                      <a:gd name="T17" fmla="*/ 0 h 48"/>
                      <a:gd name="T18" fmla="*/ 6 w 6"/>
                      <a:gd name="T19" fmla="*/ 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8"/>
                      <a:gd name="T32" fmla="*/ 6 w 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8">
                        <a:moveTo>
                          <a:pt x="6" y="48"/>
                        </a:moveTo>
                        <a:lnTo>
                          <a:pt x="0" y="48"/>
                        </a:lnTo>
                        <a:lnTo>
                          <a:pt x="0" y="13"/>
                        </a:lnTo>
                        <a:lnTo>
                          <a:pt x="6" y="13"/>
                        </a:lnTo>
                        <a:lnTo>
                          <a:pt x="6" y="48"/>
                        </a:lnTo>
                        <a:close/>
                        <a:moveTo>
                          <a:pt x="6" y="6"/>
                        </a:moveTo>
                        <a:lnTo>
                          <a:pt x="0" y="6"/>
                        </a:lnTo>
                        <a:lnTo>
                          <a:pt x="0" y="0"/>
                        </a:lnTo>
                        <a:lnTo>
                          <a:pt x="6" y="0"/>
                        </a:lnTo>
                        <a:lnTo>
                          <a:pt x="6" y="6"/>
                        </a:lnTo>
                        <a:close/>
                      </a:path>
                    </a:pathLst>
                  </a:custGeom>
                  <a:solidFill>
                    <a:srgbClr val="000000"/>
                  </a:solidFill>
                  <a:ln w="9525">
                    <a:solidFill>
                      <a:srgbClr val="000066"/>
                    </a:solidFill>
                    <a:round/>
                    <a:headEnd/>
                    <a:tailEnd/>
                  </a:ln>
                </p:spPr>
                <p:txBody>
                  <a:bodyPr/>
                  <a:lstStyle/>
                  <a:p>
                    <a:endParaRPr lang="en-US" dirty="0"/>
                  </a:p>
                </p:txBody>
              </p:sp>
              <p:sp>
                <p:nvSpPr>
                  <p:cNvPr id="18745" name="Freeform 290"/>
                  <p:cNvSpPr>
                    <a:spLocks/>
                  </p:cNvSpPr>
                  <p:nvPr/>
                </p:nvSpPr>
                <p:spPr bwMode="auto">
                  <a:xfrm>
                    <a:off x="2862" y="602"/>
                    <a:ext cx="27" cy="36"/>
                  </a:xfrm>
                  <a:custGeom>
                    <a:avLst/>
                    <a:gdLst>
                      <a:gd name="T0" fmla="*/ 5 w 27"/>
                      <a:gd name="T1" fmla="*/ 1 h 36"/>
                      <a:gd name="T2" fmla="*/ 5 w 27"/>
                      <a:gd name="T3" fmla="*/ 6 h 36"/>
                      <a:gd name="T4" fmla="*/ 5 w 27"/>
                      <a:gd name="T5" fmla="*/ 6 h 36"/>
                      <a:gd name="T6" fmla="*/ 7 w 27"/>
                      <a:gd name="T7" fmla="*/ 5 h 36"/>
                      <a:gd name="T8" fmla="*/ 8 w 27"/>
                      <a:gd name="T9" fmla="*/ 4 h 36"/>
                      <a:gd name="T10" fmla="*/ 9 w 27"/>
                      <a:gd name="T11" fmla="*/ 3 h 36"/>
                      <a:gd name="T12" fmla="*/ 10 w 27"/>
                      <a:gd name="T13" fmla="*/ 1 h 36"/>
                      <a:gd name="T14" fmla="*/ 11 w 27"/>
                      <a:gd name="T15" fmla="*/ 0 h 36"/>
                      <a:gd name="T16" fmla="*/ 12 w 27"/>
                      <a:gd name="T17" fmla="*/ 0 h 36"/>
                      <a:gd name="T18" fmla="*/ 15 w 27"/>
                      <a:gd name="T19" fmla="*/ 0 h 36"/>
                      <a:gd name="T20" fmla="*/ 17 w 27"/>
                      <a:gd name="T21" fmla="*/ 0 h 36"/>
                      <a:gd name="T22" fmla="*/ 18 w 27"/>
                      <a:gd name="T23" fmla="*/ 0 h 36"/>
                      <a:gd name="T24" fmla="*/ 20 w 27"/>
                      <a:gd name="T25" fmla="*/ 0 h 36"/>
                      <a:gd name="T26" fmla="*/ 22 w 27"/>
                      <a:gd name="T27" fmla="*/ 0 h 36"/>
                      <a:gd name="T28" fmla="*/ 23 w 27"/>
                      <a:gd name="T29" fmla="*/ 1 h 36"/>
                      <a:gd name="T30" fmla="*/ 24 w 27"/>
                      <a:gd name="T31" fmla="*/ 3 h 36"/>
                      <a:gd name="T32" fmla="*/ 25 w 27"/>
                      <a:gd name="T33" fmla="*/ 4 h 36"/>
                      <a:gd name="T34" fmla="*/ 27 w 27"/>
                      <a:gd name="T35" fmla="*/ 6 h 36"/>
                      <a:gd name="T36" fmla="*/ 27 w 27"/>
                      <a:gd name="T37" fmla="*/ 9 h 36"/>
                      <a:gd name="T38" fmla="*/ 27 w 27"/>
                      <a:gd name="T39" fmla="*/ 36 h 36"/>
                      <a:gd name="T40" fmla="*/ 23 w 27"/>
                      <a:gd name="T41" fmla="*/ 36 h 36"/>
                      <a:gd name="T42" fmla="*/ 23 w 27"/>
                      <a:gd name="T43" fmla="*/ 12 h 36"/>
                      <a:gd name="T44" fmla="*/ 22 w 27"/>
                      <a:gd name="T45" fmla="*/ 8 h 36"/>
                      <a:gd name="T46" fmla="*/ 20 w 27"/>
                      <a:gd name="T47" fmla="*/ 6 h 36"/>
                      <a:gd name="T48" fmla="*/ 18 w 27"/>
                      <a:gd name="T49" fmla="*/ 5 h 36"/>
                      <a:gd name="T50" fmla="*/ 15 w 27"/>
                      <a:gd name="T51" fmla="*/ 5 h 36"/>
                      <a:gd name="T52" fmla="*/ 11 w 27"/>
                      <a:gd name="T53" fmla="*/ 6 h 36"/>
                      <a:gd name="T54" fmla="*/ 9 w 27"/>
                      <a:gd name="T55" fmla="*/ 7 h 36"/>
                      <a:gd name="T56" fmla="*/ 7 w 27"/>
                      <a:gd name="T57" fmla="*/ 12 h 36"/>
                      <a:gd name="T58" fmla="*/ 5 w 27"/>
                      <a:gd name="T59" fmla="*/ 17 h 36"/>
                      <a:gd name="T60" fmla="*/ 5 w 27"/>
                      <a:gd name="T61" fmla="*/ 36 h 36"/>
                      <a:gd name="T62" fmla="*/ 0 w 27"/>
                      <a:gd name="T63" fmla="*/ 36 h 36"/>
                      <a:gd name="T64" fmla="*/ 0 w 27"/>
                      <a:gd name="T65" fmla="*/ 1 h 36"/>
                      <a:gd name="T66" fmla="*/ 5 w 27"/>
                      <a:gd name="T67" fmla="*/ 1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36"/>
                      <a:gd name="T104" fmla="*/ 27 w 27"/>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36">
                        <a:moveTo>
                          <a:pt x="5" y="1"/>
                        </a:moveTo>
                        <a:lnTo>
                          <a:pt x="5" y="6"/>
                        </a:lnTo>
                        <a:lnTo>
                          <a:pt x="7" y="5"/>
                        </a:lnTo>
                        <a:lnTo>
                          <a:pt x="8" y="4"/>
                        </a:lnTo>
                        <a:lnTo>
                          <a:pt x="9" y="3"/>
                        </a:lnTo>
                        <a:lnTo>
                          <a:pt x="10" y="1"/>
                        </a:lnTo>
                        <a:lnTo>
                          <a:pt x="11" y="0"/>
                        </a:lnTo>
                        <a:lnTo>
                          <a:pt x="12" y="0"/>
                        </a:lnTo>
                        <a:lnTo>
                          <a:pt x="15" y="0"/>
                        </a:lnTo>
                        <a:lnTo>
                          <a:pt x="17" y="0"/>
                        </a:lnTo>
                        <a:lnTo>
                          <a:pt x="18" y="0"/>
                        </a:lnTo>
                        <a:lnTo>
                          <a:pt x="20" y="0"/>
                        </a:lnTo>
                        <a:lnTo>
                          <a:pt x="22" y="0"/>
                        </a:lnTo>
                        <a:lnTo>
                          <a:pt x="23" y="1"/>
                        </a:lnTo>
                        <a:lnTo>
                          <a:pt x="24" y="3"/>
                        </a:lnTo>
                        <a:lnTo>
                          <a:pt x="25" y="4"/>
                        </a:lnTo>
                        <a:lnTo>
                          <a:pt x="27" y="6"/>
                        </a:lnTo>
                        <a:lnTo>
                          <a:pt x="27" y="9"/>
                        </a:lnTo>
                        <a:lnTo>
                          <a:pt x="27" y="36"/>
                        </a:lnTo>
                        <a:lnTo>
                          <a:pt x="23" y="36"/>
                        </a:lnTo>
                        <a:lnTo>
                          <a:pt x="23" y="12"/>
                        </a:lnTo>
                        <a:lnTo>
                          <a:pt x="22" y="8"/>
                        </a:lnTo>
                        <a:lnTo>
                          <a:pt x="20" y="6"/>
                        </a:lnTo>
                        <a:lnTo>
                          <a:pt x="18" y="5"/>
                        </a:lnTo>
                        <a:lnTo>
                          <a:pt x="15" y="5"/>
                        </a:lnTo>
                        <a:lnTo>
                          <a:pt x="11" y="6"/>
                        </a:lnTo>
                        <a:lnTo>
                          <a:pt x="9" y="7"/>
                        </a:lnTo>
                        <a:lnTo>
                          <a:pt x="7" y="12"/>
                        </a:lnTo>
                        <a:lnTo>
                          <a:pt x="5" y="17"/>
                        </a:lnTo>
                        <a:lnTo>
                          <a:pt x="5" y="36"/>
                        </a:lnTo>
                        <a:lnTo>
                          <a:pt x="0" y="36"/>
                        </a:lnTo>
                        <a:lnTo>
                          <a:pt x="0" y="1"/>
                        </a:lnTo>
                        <a:lnTo>
                          <a:pt x="5" y="1"/>
                        </a:lnTo>
                        <a:close/>
                      </a:path>
                    </a:pathLst>
                  </a:custGeom>
                  <a:solidFill>
                    <a:srgbClr val="000000"/>
                  </a:solidFill>
                  <a:ln w="9525">
                    <a:solidFill>
                      <a:srgbClr val="000066"/>
                    </a:solidFill>
                    <a:round/>
                    <a:headEnd/>
                    <a:tailEnd/>
                  </a:ln>
                </p:spPr>
                <p:txBody>
                  <a:bodyPr/>
                  <a:lstStyle/>
                  <a:p>
                    <a:endParaRPr lang="en-US" dirty="0"/>
                  </a:p>
                </p:txBody>
              </p:sp>
              <p:sp>
                <p:nvSpPr>
                  <p:cNvPr id="18746" name="Freeform 291"/>
                  <p:cNvSpPr>
                    <a:spLocks/>
                  </p:cNvSpPr>
                  <p:nvPr/>
                </p:nvSpPr>
                <p:spPr bwMode="auto">
                  <a:xfrm>
                    <a:off x="2897" y="602"/>
                    <a:ext cx="29" cy="36"/>
                  </a:xfrm>
                  <a:custGeom>
                    <a:avLst/>
                    <a:gdLst>
                      <a:gd name="T0" fmla="*/ 6 w 29"/>
                      <a:gd name="T1" fmla="*/ 1 h 36"/>
                      <a:gd name="T2" fmla="*/ 6 w 29"/>
                      <a:gd name="T3" fmla="*/ 6 h 36"/>
                      <a:gd name="T4" fmla="*/ 6 w 29"/>
                      <a:gd name="T5" fmla="*/ 6 h 36"/>
                      <a:gd name="T6" fmla="*/ 7 w 29"/>
                      <a:gd name="T7" fmla="*/ 5 h 36"/>
                      <a:gd name="T8" fmla="*/ 8 w 29"/>
                      <a:gd name="T9" fmla="*/ 4 h 36"/>
                      <a:gd name="T10" fmla="*/ 10 w 29"/>
                      <a:gd name="T11" fmla="*/ 3 h 36"/>
                      <a:gd name="T12" fmla="*/ 11 w 29"/>
                      <a:gd name="T13" fmla="*/ 1 h 36"/>
                      <a:gd name="T14" fmla="*/ 12 w 29"/>
                      <a:gd name="T15" fmla="*/ 0 h 36"/>
                      <a:gd name="T16" fmla="*/ 14 w 29"/>
                      <a:gd name="T17" fmla="*/ 0 h 36"/>
                      <a:gd name="T18" fmla="*/ 15 w 29"/>
                      <a:gd name="T19" fmla="*/ 0 h 36"/>
                      <a:gd name="T20" fmla="*/ 18 w 29"/>
                      <a:gd name="T21" fmla="*/ 0 h 36"/>
                      <a:gd name="T22" fmla="*/ 19 w 29"/>
                      <a:gd name="T23" fmla="*/ 0 h 36"/>
                      <a:gd name="T24" fmla="*/ 21 w 29"/>
                      <a:gd name="T25" fmla="*/ 0 h 36"/>
                      <a:gd name="T26" fmla="*/ 22 w 29"/>
                      <a:gd name="T27" fmla="*/ 0 h 36"/>
                      <a:gd name="T28" fmla="*/ 23 w 29"/>
                      <a:gd name="T29" fmla="*/ 1 h 36"/>
                      <a:gd name="T30" fmla="*/ 25 w 29"/>
                      <a:gd name="T31" fmla="*/ 3 h 36"/>
                      <a:gd name="T32" fmla="*/ 27 w 29"/>
                      <a:gd name="T33" fmla="*/ 4 h 36"/>
                      <a:gd name="T34" fmla="*/ 28 w 29"/>
                      <a:gd name="T35" fmla="*/ 6 h 36"/>
                      <a:gd name="T36" fmla="*/ 29 w 29"/>
                      <a:gd name="T37" fmla="*/ 9 h 36"/>
                      <a:gd name="T38" fmla="*/ 29 w 29"/>
                      <a:gd name="T39" fmla="*/ 36 h 36"/>
                      <a:gd name="T40" fmla="*/ 23 w 29"/>
                      <a:gd name="T41" fmla="*/ 36 h 36"/>
                      <a:gd name="T42" fmla="*/ 23 w 29"/>
                      <a:gd name="T43" fmla="*/ 12 h 36"/>
                      <a:gd name="T44" fmla="*/ 22 w 29"/>
                      <a:gd name="T45" fmla="*/ 8 h 36"/>
                      <a:gd name="T46" fmla="*/ 21 w 29"/>
                      <a:gd name="T47" fmla="*/ 6 h 36"/>
                      <a:gd name="T48" fmla="*/ 19 w 29"/>
                      <a:gd name="T49" fmla="*/ 5 h 36"/>
                      <a:gd name="T50" fmla="*/ 16 w 29"/>
                      <a:gd name="T51" fmla="*/ 5 h 36"/>
                      <a:gd name="T52" fmla="*/ 13 w 29"/>
                      <a:gd name="T53" fmla="*/ 6 h 36"/>
                      <a:gd name="T54" fmla="*/ 10 w 29"/>
                      <a:gd name="T55" fmla="*/ 7 h 36"/>
                      <a:gd name="T56" fmla="*/ 7 w 29"/>
                      <a:gd name="T57" fmla="*/ 12 h 36"/>
                      <a:gd name="T58" fmla="*/ 6 w 29"/>
                      <a:gd name="T59" fmla="*/ 17 h 36"/>
                      <a:gd name="T60" fmla="*/ 6 w 29"/>
                      <a:gd name="T61" fmla="*/ 36 h 36"/>
                      <a:gd name="T62" fmla="*/ 0 w 29"/>
                      <a:gd name="T63" fmla="*/ 36 h 36"/>
                      <a:gd name="T64" fmla="*/ 0 w 29"/>
                      <a:gd name="T65" fmla="*/ 1 h 36"/>
                      <a:gd name="T66" fmla="*/ 6 w 29"/>
                      <a:gd name="T67" fmla="*/ 1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6"/>
                      <a:gd name="T104" fmla="*/ 29 w 29"/>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6">
                        <a:moveTo>
                          <a:pt x="6" y="1"/>
                        </a:moveTo>
                        <a:lnTo>
                          <a:pt x="6" y="6"/>
                        </a:lnTo>
                        <a:lnTo>
                          <a:pt x="7" y="5"/>
                        </a:lnTo>
                        <a:lnTo>
                          <a:pt x="8" y="4"/>
                        </a:lnTo>
                        <a:lnTo>
                          <a:pt x="10" y="3"/>
                        </a:lnTo>
                        <a:lnTo>
                          <a:pt x="11" y="1"/>
                        </a:lnTo>
                        <a:lnTo>
                          <a:pt x="12" y="0"/>
                        </a:lnTo>
                        <a:lnTo>
                          <a:pt x="14" y="0"/>
                        </a:lnTo>
                        <a:lnTo>
                          <a:pt x="15" y="0"/>
                        </a:lnTo>
                        <a:lnTo>
                          <a:pt x="18" y="0"/>
                        </a:lnTo>
                        <a:lnTo>
                          <a:pt x="19" y="0"/>
                        </a:lnTo>
                        <a:lnTo>
                          <a:pt x="21" y="0"/>
                        </a:lnTo>
                        <a:lnTo>
                          <a:pt x="22" y="0"/>
                        </a:lnTo>
                        <a:lnTo>
                          <a:pt x="23" y="1"/>
                        </a:lnTo>
                        <a:lnTo>
                          <a:pt x="25" y="3"/>
                        </a:lnTo>
                        <a:lnTo>
                          <a:pt x="27" y="4"/>
                        </a:lnTo>
                        <a:lnTo>
                          <a:pt x="28" y="6"/>
                        </a:lnTo>
                        <a:lnTo>
                          <a:pt x="29" y="9"/>
                        </a:lnTo>
                        <a:lnTo>
                          <a:pt x="29" y="36"/>
                        </a:lnTo>
                        <a:lnTo>
                          <a:pt x="23" y="36"/>
                        </a:lnTo>
                        <a:lnTo>
                          <a:pt x="23" y="12"/>
                        </a:lnTo>
                        <a:lnTo>
                          <a:pt x="22" y="8"/>
                        </a:lnTo>
                        <a:lnTo>
                          <a:pt x="21" y="6"/>
                        </a:lnTo>
                        <a:lnTo>
                          <a:pt x="19" y="5"/>
                        </a:lnTo>
                        <a:lnTo>
                          <a:pt x="16" y="5"/>
                        </a:lnTo>
                        <a:lnTo>
                          <a:pt x="13" y="6"/>
                        </a:lnTo>
                        <a:lnTo>
                          <a:pt x="10" y="7"/>
                        </a:lnTo>
                        <a:lnTo>
                          <a:pt x="7" y="12"/>
                        </a:lnTo>
                        <a:lnTo>
                          <a:pt x="6" y="17"/>
                        </a:lnTo>
                        <a:lnTo>
                          <a:pt x="6" y="36"/>
                        </a:lnTo>
                        <a:lnTo>
                          <a:pt x="0" y="36"/>
                        </a:lnTo>
                        <a:lnTo>
                          <a:pt x="0" y="1"/>
                        </a:lnTo>
                        <a:lnTo>
                          <a:pt x="6" y="1"/>
                        </a:lnTo>
                        <a:close/>
                      </a:path>
                    </a:pathLst>
                  </a:custGeom>
                  <a:solidFill>
                    <a:srgbClr val="000000"/>
                  </a:solidFill>
                  <a:ln w="9525">
                    <a:solidFill>
                      <a:srgbClr val="000066"/>
                    </a:solidFill>
                    <a:round/>
                    <a:headEnd/>
                    <a:tailEnd/>
                  </a:ln>
                </p:spPr>
                <p:txBody>
                  <a:bodyPr/>
                  <a:lstStyle/>
                  <a:p>
                    <a:endParaRPr lang="en-US" dirty="0"/>
                  </a:p>
                </p:txBody>
              </p:sp>
              <p:sp>
                <p:nvSpPr>
                  <p:cNvPr id="18747" name="Freeform 292"/>
                  <p:cNvSpPr>
                    <a:spLocks noEditPoints="1"/>
                  </p:cNvSpPr>
                  <p:nvPr/>
                </p:nvSpPr>
                <p:spPr bwMode="auto">
                  <a:xfrm>
                    <a:off x="2932" y="602"/>
                    <a:ext cx="31" cy="38"/>
                  </a:xfrm>
                  <a:custGeom>
                    <a:avLst/>
                    <a:gdLst>
                      <a:gd name="T0" fmla="*/ 6 w 31"/>
                      <a:gd name="T1" fmla="*/ 23 h 38"/>
                      <a:gd name="T2" fmla="*/ 7 w 31"/>
                      <a:gd name="T3" fmla="*/ 27 h 38"/>
                      <a:gd name="T4" fmla="*/ 9 w 31"/>
                      <a:gd name="T5" fmla="*/ 30 h 38"/>
                      <a:gd name="T6" fmla="*/ 13 w 31"/>
                      <a:gd name="T7" fmla="*/ 34 h 38"/>
                      <a:gd name="T8" fmla="*/ 21 w 31"/>
                      <a:gd name="T9" fmla="*/ 32 h 38"/>
                      <a:gd name="T10" fmla="*/ 24 w 31"/>
                      <a:gd name="T11" fmla="*/ 28 h 38"/>
                      <a:gd name="T12" fmla="*/ 31 w 31"/>
                      <a:gd name="T13" fmla="*/ 26 h 38"/>
                      <a:gd name="T14" fmla="*/ 30 w 31"/>
                      <a:gd name="T15" fmla="*/ 29 h 38"/>
                      <a:gd name="T16" fmla="*/ 28 w 31"/>
                      <a:gd name="T17" fmla="*/ 32 h 38"/>
                      <a:gd name="T18" fmla="*/ 23 w 31"/>
                      <a:gd name="T19" fmla="*/ 37 h 38"/>
                      <a:gd name="T20" fmla="*/ 16 w 31"/>
                      <a:gd name="T21" fmla="*/ 38 h 38"/>
                      <a:gd name="T22" fmla="*/ 9 w 31"/>
                      <a:gd name="T23" fmla="*/ 37 h 38"/>
                      <a:gd name="T24" fmla="*/ 3 w 31"/>
                      <a:gd name="T25" fmla="*/ 32 h 38"/>
                      <a:gd name="T26" fmla="*/ 1 w 31"/>
                      <a:gd name="T27" fmla="*/ 27 h 38"/>
                      <a:gd name="T28" fmla="*/ 0 w 31"/>
                      <a:gd name="T29" fmla="*/ 19 h 38"/>
                      <a:gd name="T30" fmla="*/ 1 w 31"/>
                      <a:gd name="T31" fmla="*/ 12 h 38"/>
                      <a:gd name="T32" fmla="*/ 4 w 31"/>
                      <a:gd name="T33" fmla="*/ 6 h 38"/>
                      <a:gd name="T34" fmla="*/ 10 w 31"/>
                      <a:gd name="T35" fmla="*/ 1 h 38"/>
                      <a:gd name="T36" fmla="*/ 17 w 31"/>
                      <a:gd name="T37" fmla="*/ 0 h 38"/>
                      <a:gd name="T38" fmla="*/ 23 w 31"/>
                      <a:gd name="T39" fmla="*/ 1 h 38"/>
                      <a:gd name="T40" fmla="*/ 28 w 31"/>
                      <a:gd name="T41" fmla="*/ 5 h 38"/>
                      <a:gd name="T42" fmla="*/ 31 w 31"/>
                      <a:gd name="T43" fmla="*/ 13 h 38"/>
                      <a:gd name="T44" fmla="*/ 31 w 31"/>
                      <a:gd name="T45" fmla="*/ 21 h 38"/>
                      <a:gd name="T46" fmla="*/ 25 w 31"/>
                      <a:gd name="T47" fmla="*/ 16 h 38"/>
                      <a:gd name="T48" fmla="*/ 24 w 31"/>
                      <a:gd name="T49" fmla="*/ 12 h 38"/>
                      <a:gd name="T50" fmla="*/ 23 w 31"/>
                      <a:gd name="T51" fmla="*/ 8 h 38"/>
                      <a:gd name="T52" fmla="*/ 21 w 31"/>
                      <a:gd name="T53" fmla="*/ 6 h 38"/>
                      <a:gd name="T54" fmla="*/ 17 w 31"/>
                      <a:gd name="T55" fmla="*/ 5 h 38"/>
                      <a:gd name="T56" fmla="*/ 13 w 31"/>
                      <a:gd name="T57" fmla="*/ 5 h 38"/>
                      <a:gd name="T58" fmla="*/ 9 w 31"/>
                      <a:gd name="T59" fmla="*/ 8 h 38"/>
                      <a:gd name="T60" fmla="*/ 7 w 31"/>
                      <a:gd name="T61" fmla="*/ 11 h 38"/>
                      <a:gd name="T62" fmla="*/ 6 w 31"/>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38"/>
                      <a:gd name="T98" fmla="*/ 31 w 3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38">
                        <a:moveTo>
                          <a:pt x="6" y="21"/>
                        </a:moveTo>
                        <a:lnTo>
                          <a:pt x="6" y="23"/>
                        </a:lnTo>
                        <a:lnTo>
                          <a:pt x="6" y="24"/>
                        </a:lnTo>
                        <a:lnTo>
                          <a:pt x="7" y="27"/>
                        </a:lnTo>
                        <a:lnTo>
                          <a:pt x="8" y="29"/>
                        </a:lnTo>
                        <a:lnTo>
                          <a:pt x="9" y="30"/>
                        </a:lnTo>
                        <a:lnTo>
                          <a:pt x="10" y="32"/>
                        </a:lnTo>
                        <a:lnTo>
                          <a:pt x="13" y="34"/>
                        </a:lnTo>
                        <a:lnTo>
                          <a:pt x="16" y="34"/>
                        </a:lnTo>
                        <a:lnTo>
                          <a:pt x="21" y="32"/>
                        </a:lnTo>
                        <a:lnTo>
                          <a:pt x="23" y="30"/>
                        </a:lnTo>
                        <a:lnTo>
                          <a:pt x="24" y="28"/>
                        </a:lnTo>
                        <a:lnTo>
                          <a:pt x="25" y="26"/>
                        </a:lnTo>
                        <a:lnTo>
                          <a:pt x="31" y="26"/>
                        </a:lnTo>
                        <a:lnTo>
                          <a:pt x="30" y="27"/>
                        </a:lnTo>
                        <a:lnTo>
                          <a:pt x="30" y="29"/>
                        </a:lnTo>
                        <a:lnTo>
                          <a:pt x="29" y="30"/>
                        </a:lnTo>
                        <a:lnTo>
                          <a:pt x="28" y="32"/>
                        </a:lnTo>
                        <a:lnTo>
                          <a:pt x="25" y="35"/>
                        </a:lnTo>
                        <a:lnTo>
                          <a:pt x="23" y="37"/>
                        </a:lnTo>
                        <a:lnTo>
                          <a:pt x="19" y="38"/>
                        </a:lnTo>
                        <a:lnTo>
                          <a:pt x="16" y="38"/>
                        </a:lnTo>
                        <a:lnTo>
                          <a:pt x="13" y="38"/>
                        </a:lnTo>
                        <a:lnTo>
                          <a:pt x="9" y="37"/>
                        </a:lnTo>
                        <a:lnTo>
                          <a:pt x="6" y="35"/>
                        </a:lnTo>
                        <a:lnTo>
                          <a:pt x="3" y="32"/>
                        </a:lnTo>
                        <a:lnTo>
                          <a:pt x="2" y="30"/>
                        </a:lnTo>
                        <a:lnTo>
                          <a:pt x="1" y="27"/>
                        </a:lnTo>
                        <a:lnTo>
                          <a:pt x="0" y="23"/>
                        </a:lnTo>
                        <a:lnTo>
                          <a:pt x="0" y="19"/>
                        </a:lnTo>
                        <a:lnTo>
                          <a:pt x="0" y="15"/>
                        </a:lnTo>
                        <a:lnTo>
                          <a:pt x="1" y="12"/>
                        </a:lnTo>
                        <a:lnTo>
                          <a:pt x="2" y="8"/>
                        </a:lnTo>
                        <a:lnTo>
                          <a:pt x="4" y="6"/>
                        </a:lnTo>
                        <a:lnTo>
                          <a:pt x="7" y="4"/>
                        </a:lnTo>
                        <a:lnTo>
                          <a:pt x="10" y="1"/>
                        </a:lnTo>
                        <a:lnTo>
                          <a:pt x="14" y="0"/>
                        </a:lnTo>
                        <a:lnTo>
                          <a:pt x="17" y="0"/>
                        </a:lnTo>
                        <a:lnTo>
                          <a:pt x="21" y="0"/>
                        </a:lnTo>
                        <a:lnTo>
                          <a:pt x="23" y="1"/>
                        </a:lnTo>
                        <a:lnTo>
                          <a:pt x="25" y="4"/>
                        </a:lnTo>
                        <a:lnTo>
                          <a:pt x="28" y="5"/>
                        </a:lnTo>
                        <a:lnTo>
                          <a:pt x="30" y="8"/>
                        </a:lnTo>
                        <a:lnTo>
                          <a:pt x="31" y="13"/>
                        </a:lnTo>
                        <a:lnTo>
                          <a:pt x="31" y="16"/>
                        </a:lnTo>
                        <a:lnTo>
                          <a:pt x="31" y="21"/>
                        </a:lnTo>
                        <a:lnTo>
                          <a:pt x="6" y="21"/>
                        </a:lnTo>
                        <a:close/>
                        <a:moveTo>
                          <a:pt x="25" y="16"/>
                        </a:moveTo>
                        <a:lnTo>
                          <a:pt x="25" y="14"/>
                        </a:lnTo>
                        <a:lnTo>
                          <a:pt x="24" y="12"/>
                        </a:lnTo>
                        <a:lnTo>
                          <a:pt x="24" y="9"/>
                        </a:lnTo>
                        <a:lnTo>
                          <a:pt x="23" y="8"/>
                        </a:lnTo>
                        <a:lnTo>
                          <a:pt x="22" y="7"/>
                        </a:lnTo>
                        <a:lnTo>
                          <a:pt x="21" y="6"/>
                        </a:lnTo>
                        <a:lnTo>
                          <a:pt x="18" y="5"/>
                        </a:lnTo>
                        <a:lnTo>
                          <a:pt x="17" y="5"/>
                        </a:lnTo>
                        <a:lnTo>
                          <a:pt x="15" y="5"/>
                        </a:lnTo>
                        <a:lnTo>
                          <a:pt x="13" y="5"/>
                        </a:lnTo>
                        <a:lnTo>
                          <a:pt x="11" y="6"/>
                        </a:lnTo>
                        <a:lnTo>
                          <a:pt x="9" y="8"/>
                        </a:lnTo>
                        <a:lnTo>
                          <a:pt x="8" y="9"/>
                        </a:lnTo>
                        <a:lnTo>
                          <a:pt x="7" y="11"/>
                        </a:lnTo>
                        <a:lnTo>
                          <a:pt x="6" y="14"/>
                        </a:lnTo>
                        <a:lnTo>
                          <a:pt x="6" y="16"/>
                        </a:lnTo>
                        <a:lnTo>
                          <a:pt x="25" y="16"/>
                        </a:lnTo>
                        <a:close/>
                      </a:path>
                    </a:pathLst>
                  </a:custGeom>
                  <a:solidFill>
                    <a:srgbClr val="000000"/>
                  </a:solidFill>
                  <a:ln w="9525">
                    <a:solidFill>
                      <a:srgbClr val="000066"/>
                    </a:solidFill>
                    <a:round/>
                    <a:headEnd/>
                    <a:tailEnd/>
                  </a:ln>
                </p:spPr>
                <p:txBody>
                  <a:bodyPr/>
                  <a:lstStyle/>
                  <a:p>
                    <a:endParaRPr lang="en-US" dirty="0"/>
                  </a:p>
                </p:txBody>
              </p:sp>
              <p:sp>
                <p:nvSpPr>
                  <p:cNvPr id="18748" name="Freeform 293"/>
                  <p:cNvSpPr>
                    <a:spLocks/>
                  </p:cNvSpPr>
                  <p:nvPr/>
                </p:nvSpPr>
                <p:spPr bwMode="auto">
                  <a:xfrm>
                    <a:off x="2968" y="602"/>
                    <a:ext cx="28" cy="38"/>
                  </a:xfrm>
                  <a:custGeom>
                    <a:avLst/>
                    <a:gdLst>
                      <a:gd name="T0" fmla="*/ 5 w 28"/>
                      <a:gd name="T1" fmla="*/ 28 h 38"/>
                      <a:gd name="T2" fmla="*/ 9 w 28"/>
                      <a:gd name="T3" fmla="*/ 31 h 38"/>
                      <a:gd name="T4" fmla="*/ 12 w 28"/>
                      <a:gd name="T5" fmla="*/ 34 h 38"/>
                      <a:gd name="T6" fmla="*/ 15 w 28"/>
                      <a:gd name="T7" fmla="*/ 34 h 38"/>
                      <a:gd name="T8" fmla="*/ 17 w 28"/>
                      <a:gd name="T9" fmla="*/ 32 h 38"/>
                      <a:gd name="T10" fmla="*/ 19 w 28"/>
                      <a:gd name="T11" fmla="*/ 32 h 38"/>
                      <a:gd name="T12" fmla="*/ 21 w 28"/>
                      <a:gd name="T13" fmla="*/ 31 h 38"/>
                      <a:gd name="T14" fmla="*/ 23 w 28"/>
                      <a:gd name="T15" fmla="*/ 29 h 38"/>
                      <a:gd name="T16" fmla="*/ 23 w 28"/>
                      <a:gd name="T17" fmla="*/ 27 h 38"/>
                      <a:gd name="T18" fmla="*/ 20 w 28"/>
                      <a:gd name="T19" fmla="*/ 24 h 38"/>
                      <a:gd name="T20" fmla="*/ 15 w 28"/>
                      <a:gd name="T21" fmla="*/ 22 h 38"/>
                      <a:gd name="T22" fmla="*/ 9 w 28"/>
                      <a:gd name="T23" fmla="*/ 21 h 38"/>
                      <a:gd name="T24" fmla="*/ 4 w 28"/>
                      <a:gd name="T25" fmla="*/ 19 h 38"/>
                      <a:gd name="T26" fmla="*/ 1 w 28"/>
                      <a:gd name="T27" fmla="*/ 14 h 38"/>
                      <a:gd name="T28" fmla="*/ 2 w 28"/>
                      <a:gd name="T29" fmla="*/ 6 h 38"/>
                      <a:gd name="T30" fmla="*/ 9 w 28"/>
                      <a:gd name="T31" fmla="*/ 1 h 38"/>
                      <a:gd name="T32" fmla="*/ 20 w 28"/>
                      <a:gd name="T33" fmla="*/ 1 h 38"/>
                      <a:gd name="T34" fmla="*/ 26 w 28"/>
                      <a:gd name="T35" fmla="*/ 7 h 38"/>
                      <a:gd name="T36" fmla="*/ 20 w 28"/>
                      <a:gd name="T37" fmla="*/ 11 h 38"/>
                      <a:gd name="T38" fmla="*/ 19 w 28"/>
                      <a:gd name="T39" fmla="*/ 8 h 38"/>
                      <a:gd name="T40" fmla="*/ 12 w 28"/>
                      <a:gd name="T41" fmla="*/ 6 h 38"/>
                      <a:gd name="T42" fmla="*/ 9 w 28"/>
                      <a:gd name="T43" fmla="*/ 7 h 38"/>
                      <a:gd name="T44" fmla="*/ 6 w 28"/>
                      <a:gd name="T45" fmla="*/ 9 h 38"/>
                      <a:gd name="T46" fmla="*/ 5 w 28"/>
                      <a:gd name="T47" fmla="*/ 12 h 38"/>
                      <a:gd name="T48" fmla="*/ 8 w 28"/>
                      <a:gd name="T49" fmla="*/ 14 h 38"/>
                      <a:gd name="T50" fmla="*/ 11 w 28"/>
                      <a:gd name="T51" fmla="*/ 15 h 38"/>
                      <a:gd name="T52" fmla="*/ 16 w 28"/>
                      <a:gd name="T53" fmla="*/ 16 h 38"/>
                      <a:gd name="T54" fmla="*/ 20 w 28"/>
                      <a:gd name="T55" fmla="*/ 17 h 38"/>
                      <a:gd name="T56" fmla="*/ 24 w 28"/>
                      <a:gd name="T57" fmla="*/ 20 h 38"/>
                      <a:gd name="T58" fmla="*/ 27 w 28"/>
                      <a:gd name="T59" fmla="*/ 23 h 38"/>
                      <a:gd name="T60" fmla="*/ 28 w 28"/>
                      <a:gd name="T61" fmla="*/ 28 h 38"/>
                      <a:gd name="T62" fmla="*/ 26 w 28"/>
                      <a:gd name="T63" fmla="*/ 32 h 38"/>
                      <a:gd name="T64" fmla="*/ 21 w 28"/>
                      <a:gd name="T65" fmla="*/ 37 h 38"/>
                      <a:gd name="T66" fmla="*/ 18 w 28"/>
                      <a:gd name="T67" fmla="*/ 37 h 38"/>
                      <a:gd name="T68" fmla="*/ 15 w 28"/>
                      <a:gd name="T69" fmla="*/ 38 h 38"/>
                      <a:gd name="T70" fmla="*/ 11 w 28"/>
                      <a:gd name="T71" fmla="*/ 38 h 38"/>
                      <a:gd name="T72" fmla="*/ 9 w 28"/>
                      <a:gd name="T73" fmla="*/ 37 h 38"/>
                      <a:gd name="T74" fmla="*/ 1 w 28"/>
                      <a:gd name="T75" fmla="*/ 32 h 38"/>
                      <a:gd name="T76" fmla="*/ 0 w 28"/>
                      <a:gd name="T77" fmla="*/ 26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8"/>
                      <a:gd name="T119" fmla="*/ 28 w 28"/>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8">
                        <a:moveTo>
                          <a:pt x="4" y="26"/>
                        </a:moveTo>
                        <a:lnTo>
                          <a:pt x="5" y="28"/>
                        </a:lnTo>
                        <a:lnTo>
                          <a:pt x="6" y="30"/>
                        </a:lnTo>
                        <a:lnTo>
                          <a:pt x="9" y="31"/>
                        </a:lnTo>
                        <a:lnTo>
                          <a:pt x="11" y="32"/>
                        </a:lnTo>
                        <a:lnTo>
                          <a:pt x="12" y="34"/>
                        </a:lnTo>
                        <a:lnTo>
                          <a:pt x="13" y="34"/>
                        </a:lnTo>
                        <a:lnTo>
                          <a:pt x="15" y="34"/>
                        </a:lnTo>
                        <a:lnTo>
                          <a:pt x="16" y="34"/>
                        </a:lnTo>
                        <a:lnTo>
                          <a:pt x="17" y="32"/>
                        </a:lnTo>
                        <a:lnTo>
                          <a:pt x="18" y="32"/>
                        </a:lnTo>
                        <a:lnTo>
                          <a:pt x="19" y="32"/>
                        </a:lnTo>
                        <a:lnTo>
                          <a:pt x="20" y="31"/>
                        </a:lnTo>
                        <a:lnTo>
                          <a:pt x="21" y="31"/>
                        </a:lnTo>
                        <a:lnTo>
                          <a:pt x="21" y="30"/>
                        </a:lnTo>
                        <a:lnTo>
                          <a:pt x="23" y="29"/>
                        </a:lnTo>
                        <a:lnTo>
                          <a:pt x="23" y="28"/>
                        </a:lnTo>
                        <a:lnTo>
                          <a:pt x="23" y="27"/>
                        </a:lnTo>
                        <a:lnTo>
                          <a:pt x="21" y="26"/>
                        </a:lnTo>
                        <a:lnTo>
                          <a:pt x="20" y="24"/>
                        </a:lnTo>
                        <a:lnTo>
                          <a:pt x="18" y="23"/>
                        </a:lnTo>
                        <a:lnTo>
                          <a:pt x="15" y="22"/>
                        </a:lnTo>
                        <a:lnTo>
                          <a:pt x="12" y="21"/>
                        </a:lnTo>
                        <a:lnTo>
                          <a:pt x="9" y="21"/>
                        </a:lnTo>
                        <a:lnTo>
                          <a:pt x="5" y="20"/>
                        </a:lnTo>
                        <a:lnTo>
                          <a:pt x="4" y="19"/>
                        </a:lnTo>
                        <a:lnTo>
                          <a:pt x="2" y="16"/>
                        </a:lnTo>
                        <a:lnTo>
                          <a:pt x="1" y="14"/>
                        </a:lnTo>
                        <a:lnTo>
                          <a:pt x="1" y="11"/>
                        </a:lnTo>
                        <a:lnTo>
                          <a:pt x="2" y="6"/>
                        </a:lnTo>
                        <a:lnTo>
                          <a:pt x="4" y="3"/>
                        </a:lnTo>
                        <a:lnTo>
                          <a:pt x="9" y="1"/>
                        </a:lnTo>
                        <a:lnTo>
                          <a:pt x="13" y="0"/>
                        </a:lnTo>
                        <a:lnTo>
                          <a:pt x="20" y="1"/>
                        </a:lnTo>
                        <a:lnTo>
                          <a:pt x="24" y="4"/>
                        </a:lnTo>
                        <a:lnTo>
                          <a:pt x="26" y="7"/>
                        </a:lnTo>
                        <a:lnTo>
                          <a:pt x="26" y="11"/>
                        </a:lnTo>
                        <a:lnTo>
                          <a:pt x="20" y="11"/>
                        </a:lnTo>
                        <a:lnTo>
                          <a:pt x="20" y="9"/>
                        </a:lnTo>
                        <a:lnTo>
                          <a:pt x="19" y="8"/>
                        </a:lnTo>
                        <a:lnTo>
                          <a:pt x="17" y="6"/>
                        </a:lnTo>
                        <a:lnTo>
                          <a:pt x="12" y="6"/>
                        </a:lnTo>
                        <a:lnTo>
                          <a:pt x="10" y="6"/>
                        </a:lnTo>
                        <a:lnTo>
                          <a:pt x="9" y="7"/>
                        </a:lnTo>
                        <a:lnTo>
                          <a:pt x="8" y="8"/>
                        </a:lnTo>
                        <a:lnTo>
                          <a:pt x="6" y="9"/>
                        </a:lnTo>
                        <a:lnTo>
                          <a:pt x="5" y="11"/>
                        </a:lnTo>
                        <a:lnTo>
                          <a:pt x="5" y="12"/>
                        </a:lnTo>
                        <a:lnTo>
                          <a:pt x="6" y="13"/>
                        </a:lnTo>
                        <a:lnTo>
                          <a:pt x="8" y="14"/>
                        </a:lnTo>
                        <a:lnTo>
                          <a:pt x="10" y="15"/>
                        </a:lnTo>
                        <a:lnTo>
                          <a:pt x="11" y="15"/>
                        </a:lnTo>
                        <a:lnTo>
                          <a:pt x="13" y="16"/>
                        </a:lnTo>
                        <a:lnTo>
                          <a:pt x="16" y="16"/>
                        </a:lnTo>
                        <a:lnTo>
                          <a:pt x="18" y="17"/>
                        </a:lnTo>
                        <a:lnTo>
                          <a:pt x="20" y="17"/>
                        </a:lnTo>
                        <a:lnTo>
                          <a:pt x="21" y="19"/>
                        </a:lnTo>
                        <a:lnTo>
                          <a:pt x="24" y="20"/>
                        </a:lnTo>
                        <a:lnTo>
                          <a:pt x="26" y="21"/>
                        </a:lnTo>
                        <a:lnTo>
                          <a:pt x="27" y="23"/>
                        </a:lnTo>
                        <a:lnTo>
                          <a:pt x="28" y="26"/>
                        </a:lnTo>
                        <a:lnTo>
                          <a:pt x="28" y="28"/>
                        </a:lnTo>
                        <a:lnTo>
                          <a:pt x="27" y="30"/>
                        </a:lnTo>
                        <a:lnTo>
                          <a:pt x="26" y="32"/>
                        </a:lnTo>
                        <a:lnTo>
                          <a:pt x="24" y="35"/>
                        </a:lnTo>
                        <a:lnTo>
                          <a:pt x="21" y="37"/>
                        </a:lnTo>
                        <a:lnTo>
                          <a:pt x="20" y="37"/>
                        </a:lnTo>
                        <a:lnTo>
                          <a:pt x="18" y="37"/>
                        </a:lnTo>
                        <a:lnTo>
                          <a:pt x="17" y="38"/>
                        </a:lnTo>
                        <a:lnTo>
                          <a:pt x="15" y="38"/>
                        </a:lnTo>
                        <a:lnTo>
                          <a:pt x="13" y="38"/>
                        </a:lnTo>
                        <a:lnTo>
                          <a:pt x="11" y="38"/>
                        </a:lnTo>
                        <a:lnTo>
                          <a:pt x="10" y="38"/>
                        </a:lnTo>
                        <a:lnTo>
                          <a:pt x="9" y="37"/>
                        </a:lnTo>
                        <a:lnTo>
                          <a:pt x="3" y="35"/>
                        </a:lnTo>
                        <a:lnTo>
                          <a:pt x="1" y="32"/>
                        </a:lnTo>
                        <a:lnTo>
                          <a:pt x="0" y="29"/>
                        </a:lnTo>
                        <a:lnTo>
                          <a:pt x="0" y="26"/>
                        </a:lnTo>
                        <a:lnTo>
                          <a:pt x="4" y="26"/>
                        </a:lnTo>
                        <a:close/>
                      </a:path>
                    </a:pathLst>
                  </a:custGeom>
                  <a:solidFill>
                    <a:srgbClr val="000000"/>
                  </a:solidFill>
                  <a:ln w="9525">
                    <a:solidFill>
                      <a:srgbClr val="000066"/>
                    </a:solidFill>
                    <a:round/>
                    <a:headEnd/>
                    <a:tailEnd/>
                  </a:ln>
                </p:spPr>
                <p:txBody>
                  <a:bodyPr/>
                  <a:lstStyle/>
                  <a:p>
                    <a:endParaRPr lang="en-US" dirty="0"/>
                  </a:p>
                </p:txBody>
              </p:sp>
              <p:sp>
                <p:nvSpPr>
                  <p:cNvPr id="18749" name="Freeform 294"/>
                  <p:cNvSpPr>
                    <a:spLocks noEditPoints="1"/>
                  </p:cNvSpPr>
                  <p:nvPr/>
                </p:nvSpPr>
                <p:spPr bwMode="auto">
                  <a:xfrm>
                    <a:off x="3000" y="602"/>
                    <a:ext cx="32" cy="38"/>
                  </a:xfrm>
                  <a:custGeom>
                    <a:avLst/>
                    <a:gdLst>
                      <a:gd name="T0" fmla="*/ 16 w 32"/>
                      <a:gd name="T1" fmla="*/ 38 h 38"/>
                      <a:gd name="T2" fmla="*/ 10 w 32"/>
                      <a:gd name="T3" fmla="*/ 37 h 38"/>
                      <a:gd name="T4" fmla="*/ 6 w 32"/>
                      <a:gd name="T5" fmla="*/ 35 h 38"/>
                      <a:gd name="T6" fmla="*/ 1 w 32"/>
                      <a:gd name="T7" fmla="*/ 29 h 38"/>
                      <a:gd name="T8" fmla="*/ 0 w 32"/>
                      <a:gd name="T9" fmla="*/ 19 h 38"/>
                      <a:gd name="T10" fmla="*/ 1 w 32"/>
                      <a:gd name="T11" fmla="*/ 9 h 38"/>
                      <a:gd name="T12" fmla="*/ 6 w 32"/>
                      <a:gd name="T13" fmla="*/ 4 h 38"/>
                      <a:gd name="T14" fmla="*/ 10 w 32"/>
                      <a:gd name="T15" fmla="*/ 1 h 38"/>
                      <a:gd name="T16" fmla="*/ 16 w 32"/>
                      <a:gd name="T17" fmla="*/ 0 h 38"/>
                      <a:gd name="T18" fmla="*/ 21 w 32"/>
                      <a:gd name="T19" fmla="*/ 1 h 38"/>
                      <a:gd name="T20" fmla="*/ 26 w 32"/>
                      <a:gd name="T21" fmla="*/ 4 h 38"/>
                      <a:gd name="T22" fmla="*/ 31 w 32"/>
                      <a:gd name="T23" fmla="*/ 9 h 38"/>
                      <a:gd name="T24" fmla="*/ 32 w 32"/>
                      <a:gd name="T25" fmla="*/ 19 h 38"/>
                      <a:gd name="T26" fmla="*/ 31 w 32"/>
                      <a:gd name="T27" fmla="*/ 29 h 38"/>
                      <a:gd name="T28" fmla="*/ 26 w 32"/>
                      <a:gd name="T29" fmla="*/ 35 h 38"/>
                      <a:gd name="T30" fmla="*/ 21 w 32"/>
                      <a:gd name="T31" fmla="*/ 37 h 38"/>
                      <a:gd name="T32" fmla="*/ 16 w 32"/>
                      <a:gd name="T33" fmla="*/ 38 h 38"/>
                      <a:gd name="T34" fmla="*/ 16 w 32"/>
                      <a:gd name="T35" fmla="*/ 6 h 38"/>
                      <a:gd name="T36" fmla="*/ 11 w 32"/>
                      <a:gd name="T37" fmla="*/ 7 h 38"/>
                      <a:gd name="T38" fmla="*/ 8 w 32"/>
                      <a:gd name="T39" fmla="*/ 11 h 38"/>
                      <a:gd name="T40" fmla="*/ 6 w 32"/>
                      <a:gd name="T41" fmla="*/ 14 h 38"/>
                      <a:gd name="T42" fmla="*/ 6 w 32"/>
                      <a:gd name="T43" fmla="*/ 19 h 38"/>
                      <a:gd name="T44" fmla="*/ 6 w 32"/>
                      <a:gd name="T45" fmla="*/ 23 h 38"/>
                      <a:gd name="T46" fmla="*/ 8 w 32"/>
                      <a:gd name="T47" fmla="*/ 28 h 38"/>
                      <a:gd name="T48" fmla="*/ 11 w 32"/>
                      <a:gd name="T49" fmla="*/ 31 h 38"/>
                      <a:gd name="T50" fmla="*/ 16 w 32"/>
                      <a:gd name="T51" fmla="*/ 32 h 38"/>
                      <a:gd name="T52" fmla="*/ 21 w 32"/>
                      <a:gd name="T53" fmla="*/ 31 h 38"/>
                      <a:gd name="T54" fmla="*/ 24 w 32"/>
                      <a:gd name="T55" fmla="*/ 28 h 38"/>
                      <a:gd name="T56" fmla="*/ 25 w 32"/>
                      <a:gd name="T57" fmla="*/ 23 h 38"/>
                      <a:gd name="T58" fmla="*/ 26 w 32"/>
                      <a:gd name="T59" fmla="*/ 19 h 38"/>
                      <a:gd name="T60" fmla="*/ 25 w 32"/>
                      <a:gd name="T61" fmla="*/ 14 h 38"/>
                      <a:gd name="T62" fmla="*/ 24 w 32"/>
                      <a:gd name="T63" fmla="*/ 11 h 38"/>
                      <a:gd name="T64" fmla="*/ 21 w 32"/>
                      <a:gd name="T65" fmla="*/ 7 h 38"/>
                      <a:gd name="T66" fmla="*/ 16 w 32"/>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
                      <a:gd name="T103" fmla="*/ 0 h 38"/>
                      <a:gd name="T104" fmla="*/ 32 w 32"/>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 h="38">
                        <a:moveTo>
                          <a:pt x="16" y="38"/>
                        </a:moveTo>
                        <a:lnTo>
                          <a:pt x="10" y="37"/>
                        </a:lnTo>
                        <a:lnTo>
                          <a:pt x="6" y="35"/>
                        </a:lnTo>
                        <a:lnTo>
                          <a:pt x="1" y="29"/>
                        </a:lnTo>
                        <a:lnTo>
                          <a:pt x="0" y="19"/>
                        </a:lnTo>
                        <a:lnTo>
                          <a:pt x="1" y="9"/>
                        </a:lnTo>
                        <a:lnTo>
                          <a:pt x="6" y="4"/>
                        </a:lnTo>
                        <a:lnTo>
                          <a:pt x="10" y="1"/>
                        </a:lnTo>
                        <a:lnTo>
                          <a:pt x="16" y="0"/>
                        </a:lnTo>
                        <a:lnTo>
                          <a:pt x="21" y="1"/>
                        </a:lnTo>
                        <a:lnTo>
                          <a:pt x="26" y="4"/>
                        </a:lnTo>
                        <a:lnTo>
                          <a:pt x="31" y="9"/>
                        </a:lnTo>
                        <a:lnTo>
                          <a:pt x="32" y="19"/>
                        </a:lnTo>
                        <a:lnTo>
                          <a:pt x="31" y="29"/>
                        </a:lnTo>
                        <a:lnTo>
                          <a:pt x="26" y="35"/>
                        </a:lnTo>
                        <a:lnTo>
                          <a:pt x="21" y="37"/>
                        </a:lnTo>
                        <a:lnTo>
                          <a:pt x="16" y="38"/>
                        </a:lnTo>
                        <a:close/>
                        <a:moveTo>
                          <a:pt x="16" y="6"/>
                        </a:moveTo>
                        <a:lnTo>
                          <a:pt x="11" y="7"/>
                        </a:lnTo>
                        <a:lnTo>
                          <a:pt x="8" y="11"/>
                        </a:lnTo>
                        <a:lnTo>
                          <a:pt x="6" y="14"/>
                        </a:lnTo>
                        <a:lnTo>
                          <a:pt x="6" y="19"/>
                        </a:lnTo>
                        <a:lnTo>
                          <a:pt x="6" y="23"/>
                        </a:lnTo>
                        <a:lnTo>
                          <a:pt x="8" y="28"/>
                        </a:lnTo>
                        <a:lnTo>
                          <a:pt x="11" y="31"/>
                        </a:lnTo>
                        <a:lnTo>
                          <a:pt x="16" y="32"/>
                        </a:lnTo>
                        <a:lnTo>
                          <a:pt x="21" y="31"/>
                        </a:lnTo>
                        <a:lnTo>
                          <a:pt x="24" y="28"/>
                        </a:lnTo>
                        <a:lnTo>
                          <a:pt x="25" y="23"/>
                        </a:lnTo>
                        <a:lnTo>
                          <a:pt x="26" y="19"/>
                        </a:lnTo>
                        <a:lnTo>
                          <a:pt x="25" y="14"/>
                        </a:lnTo>
                        <a:lnTo>
                          <a:pt x="24" y="11"/>
                        </a:lnTo>
                        <a:lnTo>
                          <a:pt x="21" y="7"/>
                        </a:lnTo>
                        <a:lnTo>
                          <a:pt x="16" y="6"/>
                        </a:lnTo>
                        <a:close/>
                      </a:path>
                    </a:pathLst>
                  </a:custGeom>
                  <a:solidFill>
                    <a:srgbClr val="000000"/>
                  </a:solidFill>
                  <a:ln w="9525">
                    <a:solidFill>
                      <a:srgbClr val="000066"/>
                    </a:solidFill>
                    <a:round/>
                    <a:headEnd/>
                    <a:tailEnd/>
                  </a:ln>
                </p:spPr>
                <p:txBody>
                  <a:bodyPr/>
                  <a:lstStyle/>
                  <a:p>
                    <a:endParaRPr lang="en-US" dirty="0"/>
                  </a:p>
                </p:txBody>
              </p:sp>
              <p:sp>
                <p:nvSpPr>
                  <p:cNvPr id="18750" name="Freeform 295"/>
                  <p:cNvSpPr>
                    <a:spLocks/>
                  </p:cNvSpPr>
                  <p:nvPr/>
                </p:nvSpPr>
                <p:spPr bwMode="auto">
                  <a:xfrm>
                    <a:off x="3034" y="594"/>
                    <a:ext cx="16" cy="46"/>
                  </a:xfrm>
                  <a:custGeom>
                    <a:avLst/>
                    <a:gdLst>
                      <a:gd name="T0" fmla="*/ 11 w 16"/>
                      <a:gd name="T1" fmla="*/ 9 h 46"/>
                      <a:gd name="T2" fmla="*/ 16 w 16"/>
                      <a:gd name="T3" fmla="*/ 9 h 46"/>
                      <a:gd name="T4" fmla="*/ 16 w 16"/>
                      <a:gd name="T5" fmla="*/ 14 h 46"/>
                      <a:gd name="T6" fmla="*/ 11 w 16"/>
                      <a:gd name="T7" fmla="*/ 14 h 46"/>
                      <a:gd name="T8" fmla="*/ 11 w 16"/>
                      <a:gd name="T9" fmla="*/ 39 h 46"/>
                      <a:gd name="T10" fmla="*/ 11 w 16"/>
                      <a:gd name="T11" fmla="*/ 40 h 46"/>
                      <a:gd name="T12" fmla="*/ 12 w 16"/>
                      <a:gd name="T13" fmla="*/ 42 h 46"/>
                      <a:gd name="T14" fmla="*/ 14 w 16"/>
                      <a:gd name="T15" fmla="*/ 42 h 46"/>
                      <a:gd name="T16" fmla="*/ 16 w 16"/>
                      <a:gd name="T17" fmla="*/ 40 h 46"/>
                      <a:gd name="T18" fmla="*/ 16 w 16"/>
                      <a:gd name="T19" fmla="*/ 45 h 46"/>
                      <a:gd name="T20" fmla="*/ 15 w 16"/>
                      <a:gd name="T21" fmla="*/ 46 h 46"/>
                      <a:gd name="T22" fmla="*/ 14 w 16"/>
                      <a:gd name="T23" fmla="*/ 46 h 46"/>
                      <a:gd name="T24" fmla="*/ 12 w 16"/>
                      <a:gd name="T25" fmla="*/ 46 h 46"/>
                      <a:gd name="T26" fmla="*/ 11 w 16"/>
                      <a:gd name="T27" fmla="*/ 46 h 46"/>
                      <a:gd name="T28" fmla="*/ 8 w 16"/>
                      <a:gd name="T29" fmla="*/ 45 h 46"/>
                      <a:gd name="T30" fmla="*/ 6 w 16"/>
                      <a:gd name="T31" fmla="*/ 44 h 46"/>
                      <a:gd name="T32" fmla="*/ 5 w 16"/>
                      <a:gd name="T33" fmla="*/ 43 h 46"/>
                      <a:gd name="T34" fmla="*/ 5 w 16"/>
                      <a:gd name="T35" fmla="*/ 42 h 46"/>
                      <a:gd name="T36" fmla="*/ 5 w 16"/>
                      <a:gd name="T37" fmla="*/ 14 h 46"/>
                      <a:gd name="T38" fmla="*/ 0 w 16"/>
                      <a:gd name="T39" fmla="*/ 14 h 46"/>
                      <a:gd name="T40" fmla="*/ 0 w 16"/>
                      <a:gd name="T41" fmla="*/ 9 h 46"/>
                      <a:gd name="T42" fmla="*/ 5 w 16"/>
                      <a:gd name="T43" fmla="*/ 9 h 46"/>
                      <a:gd name="T44" fmla="*/ 5 w 16"/>
                      <a:gd name="T45" fmla="*/ 0 h 46"/>
                      <a:gd name="T46" fmla="*/ 11 w 16"/>
                      <a:gd name="T47" fmla="*/ 0 h 46"/>
                      <a:gd name="T48" fmla="*/ 11 w 16"/>
                      <a:gd name="T49" fmla="*/ 9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46"/>
                      <a:gd name="T77" fmla="*/ 16 w 16"/>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46">
                        <a:moveTo>
                          <a:pt x="11" y="9"/>
                        </a:moveTo>
                        <a:lnTo>
                          <a:pt x="16" y="9"/>
                        </a:lnTo>
                        <a:lnTo>
                          <a:pt x="16" y="14"/>
                        </a:lnTo>
                        <a:lnTo>
                          <a:pt x="11" y="14"/>
                        </a:lnTo>
                        <a:lnTo>
                          <a:pt x="11" y="39"/>
                        </a:lnTo>
                        <a:lnTo>
                          <a:pt x="11" y="40"/>
                        </a:lnTo>
                        <a:lnTo>
                          <a:pt x="12" y="42"/>
                        </a:lnTo>
                        <a:lnTo>
                          <a:pt x="14" y="42"/>
                        </a:lnTo>
                        <a:lnTo>
                          <a:pt x="16" y="40"/>
                        </a:lnTo>
                        <a:lnTo>
                          <a:pt x="16" y="45"/>
                        </a:lnTo>
                        <a:lnTo>
                          <a:pt x="15" y="46"/>
                        </a:lnTo>
                        <a:lnTo>
                          <a:pt x="14" y="46"/>
                        </a:lnTo>
                        <a:lnTo>
                          <a:pt x="12" y="46"/>
                        </a:lnTo>
                        <a:lnTo>
                          <a:pt x="11" y="46"/>
                        </a:lnTo>
                        <a:lnTo>
                          <a:pt x="8" y="45"/>
                        </a:lnTo>
                        <a:lnTo>
                          <a:pt x="6" y="44"/>
                        </a:lnTo>
                        <a:lnTo>
                          <a:pt x="5" y="43"/>
                        </a:lnTo>
                        <a:lnTo>
                          <a:pt x="5" y="42"/>
                        </a:lnTo>
                        <a:lnTo>
                          <a:pt x="5" y="14"/>
                        </a:lnTo>
                        <a:lnTo>
                          <a:pt x="0" y="14"/>
                        </a:lnTo>
                        <a:lnTo>
                          <a:pt x="0" y="9"/>
                        </a:lnTo>
                        <a:lnTo>
                          <a:pt x="5" y="9"/>
                        </a:lnTo>
                        <a:lnTo>
                          <a:pt x="5" y="0"/>
                        </a:lnTo>
                        <a:lnTo>
                          <a:pt x="11" y="0"/>
                        </a:lnTo>
                        <a:lnTo>
                          <a:pt x="11" y="9"/>
                        </a:lnTo>
                        <a:close/>
                      </a:path>
                    </a:pathLst>
                  </a:custGeom>
                  <a:solidFill>
                    <a:srgbClr val="000000"/>
                  </a:solidFill>
                  <a:ln w="9525">
                    <a:solidFill>
                      <a:srgbClr val="000066"/>
                    </a:solidFill>
                    <a:round/>
                    <a:headEnd/>
                    <a:tailEnd/>
                  </a:ln>
                </p:spPr>
                <p:txBody>
                  <a:bodyPr/>
                  <a:lstStyle/>
                  <a:p>
                    <a:endParaRPr lang="en-US" dirty="0"/>
                  </a:p>
                </p:txBody>
              </p:sp>
              <p:sp>
                <p:nvSpPr>
                  <p:cNvPr id="18751" name="Freeform 296"/>
                  <p:cNvSpPr>
                    <a:spLocks noEditPoints="1"/>
                  </p:cNvSpPr>
                  <p:nvPr/>
                </p:nvSpPr>
                <p:spPr bwMode="auto">
                  <a:xfrm>
                    <a:off x="3054" y="602"/>
                    <a:ext cx="32" cy="38"/>
                  </a:xfrm>
                  <a:custGeom>
                    <a:avLst/>
                    <a:gdLst>
                      <a:gd name="T0" fmla="*/ 29 w 32"/>
                      <a:gd name="T1" fmla="*/ 32 h 38"/>
                      <a:gd name="T2" fmla="*/ 30 w 32"/>
                      <a:gd name="T3" fmla="*/ 34 h 38"/>
                      <a:gd name="T4" fmla="*/ 32 w 32"/>
                      <a:gd name="T5" fmla="*/ 34 h 38"/>
                      <a:gd name="T6" fmla="*/ 32 w 32"/>
                      <a:gd name="T7" fmla="*/ 34 h 38"/>
                      <a:gd name="T8" fmla="*/ 32 w 32"/>
                      <a:gd name="T9" fmla="*/ 37 h 38"/>
                      <a:gd name="T10" fmla="*/ 31 w 32"/>
                      <a:gd name="T11" fmla="*/ 38 h 38"/>
                      <a:gd name="T12" fmla="*/ 29 w 32"/>
                      <a:gd name="T13" fmla="*/ 38 h 38"/>
                      <a:gd name="T14" fmla="*/ 24 w 32"/>
                      <a:gd name="T15" fmla="*/ 36 h 38"/>
                      <a:gd name="T16" fmla="*/ 23 w 32"/>
                      <a:gd name="T17" fmla="*/ 32 h 38"/>
                      <a:gd name="T18" fmla="*/ 18 w 32"/>
                      <a:gd name="T19" fmla="*/ 36 h 38"/>
                      <a:gd name="T20" fmla="*/ 11 w 32"/>
                      <a:gd name="T21" fmla="*/ 38 h 38"/>
                      <a:gd name="T22" fmla="*/ 2 w 32"/>
                      <a:gd name="T23" fmla="*/ 35 h 38"/>
                      <a:gd name="T24" fmla="*/ 0 w 32"/>
                      <a:gd name="T25" fmla="*/ 27 h 38"/>
                      <a:gd name="T26" fmla="*/ 2 w 32"/>
                      <a:gd name="T27" fmla="*/ 20 h 38"/>
                      <a:gd name="T28" fmla="*/ 7 w 32"/>
                      <a:gd name="T29" fmla="*/ 17 h 38"/>
                      <a:gd name="T30" fmla="*/ 15 w 32"/>
                      <a:gd name="T31" fmla="*/ 16 h 38"/>
                      <a:gd name="T32" fmla="*/ 20 w 32"/>
                      <a:gd name="T33" fmla="*/ 15 h 38"/>
                      <a:gd name="T34" fmla="*/ 22 w 32"/>
                      <a:gd name="T35" fmla="*/ 15 h 38"/>
                      <a:gd name="T36" fmla="*/ 23 w 32"/>
                      <a:gd name="T37" fmla="*/ 13 h 38"/>
                      <a:gd name="T38" fmla="*/ 22 w 32"/>
                      <a:gd name="T39" fmla="*/ 7 h 38"/>
                      <a:gd name="T40" fmla="*/ 16 w 32"/>
                      <a:gd name="T41" fmla="*/ 5 h 38"/>
                      <a:gd name="T42" fmla="*/ 10 w 32"/>
                      <a:gd name="T43" fmla="*/ 6 h 38"/>
                      <a:gd name="T44" fmla="*/ 7 w 32"/>
                      <a:gd name="T45" fmla="*/ 11 h 38"/>
                      <a:gd name="T46" fmla="*/ 1 w 32"/>
                      <a:gd name="T47" fmla="*/ 12 h 38"/>
                      <a:gd name="T48" fmla="*/ 2 w 32"/>
                      <a:gd name="T49" fmla="*/ 7 h 38"/>
                      <a:gd name="T50" fmla="*/ 5 w 32"/>
                      <a:gd name="T51" fmla="*/ 4 h 38"/>
                      <a:gd name="T52" fmla="*/ 9 w 32"/>
                      <a:gd name="T53" fmla="*/ 1 h 38"/>
                      <a:gd name="T54" fmla="*/ 13 w 32"/>
                      <a:gd name="T55" fmla="*/ 0 h 38"/>
                      <a:gd name="T56" fmla="*/ 16 w 32"/>
                      <a:gd name="T57" fmla="*/ 0 h 38"/>
                      <a:gd name="T58" fmla="*/ 20 w 32"/>
                      <a:gd name="T59" fmla="*/ 0 h 38"/>
                      <a:gd name="T60" fmla="*/ 24 w 32"/>
                      <a:gd name="T61" fmla="*/ 1 h 38"/>
                      <a:gd name="T62" fmla="*/ 28 w 32"/>
                      <a:gd name="T63" fmla="*/ 5 h 38"/>
                      <a:gd name="T64" fmla="*/ 29 w 32"/>
                      <a:gd name="T65" fmla="*/ 31 h 38"/>
                      <a:gd name="T66" fmla="*/ 20 w 32"/>
                      <a:gd name="T67" fmla="*/ 20 h 38"/>
                      <a:gd name="T68" fmla="*/ 11 w 32"/>
                      <a:gd name="T69" fmla="*/ 21 h 38"/>
                      <a:gd name="T70" fmla="*/ 8 w 32"/>
                      <a:gd name="T71" fmla="*/ 23 h 38"/>
                      <a:gd name="T72" fmla="*/ 6 w 32"/>
                      <a:gd name="T73" fmla="*/ 26 h 38"/>
                      <a:gd name="T74" fmla="*/ 6 w 32"/>
                      <a:gd name="T75" fmla="*/ 30 h 38"/>
                      <a:gd name="T76" fmla="*/ 9 w 32"/>
                      <a:gd name="T77" fmla="*/ 34 h 38"/>
                      <a:gd name="T78" fmla="*/ 17 w 32"/>
                      <a:gd name="T79" fmla="*/ 32 h 38"/>
                      <a:gd name="T80" fmla="*/ 22 w 32"/>
                      <a:gd name="T81" fmla="*/ 28 h 38"/>
                      <a:gd name="T82" fmla="*/ 23 w 32"/>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38"/>
                      <a:gd name="T128" fmla="*/ 32 w 32"/>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38">
                        <a:moveTo>
                          <a:pt x="29" y="31"/>
                        </a:moveTo>
                        <a:lnTo>
                          <a:pt x="29" y="32"/>
                        </a:lnTo>
                        <a:lnTo>
                          <a:pt x="30" y="32"/>
                        </a:lnTo>
                        <a:lnTo>
                          <a:pt x="30" y="34"/>
                        </a:lnTo>
                        <a:lnTo>
                          <a:pt x="31" y="34"/>
                        </a:lnTo>
                        <a:lnTo>
                          <a:pt x="32" y="34"/>
                        </a:lnTo>
                        <a:lnTo>
                          <a:pt x="32" y="32"/>
                        </a:lnTo>
                        <a:lnTo>
                          <a:pt x="32" y="37"/>
                        </a:lnTo>
                        <a:lnTo>
                          <a:pt x="31" y="38"/>
                        </a:lnTo>
                        <a:lnTo>
                          <a:pt x="30" y="38"/>
                        </a:lnTo>
                        <a:lnTo>
                          <a:pt x="29" y="38"/>
                        </a:lnTo>
                        <a:lnTo>
                          <a:pt x="26" y="37"/>
                        </a:lnTo>
                        <a:lnTo>
                          <a:pt x="24" y="36"/>
                        </a:lnTo>
                        <a:lnTo>
                          <a:pt x="23" y="35"/>
                        </a:lnTo>
                        <a:lnTo>
                          <a:pt x="23" y="32"/>
                        </a:lnTo>
                        <a:lnTo>
                          <a:pt x="21" y="35"/>
                        </a:lnTo>
                        <a:lnTo>
                          <a:pt x="18" y="36"/>
                        </a:lnTo>
                        <a:lnTo>
                          <a:pt x="15" y="37"/>
                        </a:lnTo>
                        <a:lnTo>
                          <a:pt x="11" y="38"/>
                        </a:lnTo>
                        <a:lnTo>
                          <a:pt x="6" y="37"/>
                        </a:lnTo>
                        <a:lnTo>
                          <a:pt x="2" y="35"/>
                        </a:lnTo>
                        <a:lnTo>
                          <a:pt x="0" y="31"/>
                        </a:lnTo>
                        <a:lnTo>
                          <a:pt x="0" y="27"/>
                        </a:lnTo>
                        <a:lnTo>
                          <a:pt x="1" y="23"/>
                        </a:lnTo>
                        <a:lnTo>
                          <a:pt x="2" y="20"/>
                        </a:lnTo>
                        <a:lnTo>
                          <a:pt x="5" y="19"/>
                        </a:lnTo>
                        <a:lnTo>
                          <a:pt x="7" y="17"/>
                        </a:lnTo>
                        <a:lnTo>
                          <a:pt x="11" y="16"/>
                        </a:lnTo>
                        <a:lnTo>
                          <a:pt x="15" y="16"/>
                        </a:lnTo>
                        <a:lnTo>
                          <a:pt x="17" y="16"/>
                        </a:lnTo>
                        <a:lnTo>
                          <a:pt x="20" y="15"/>
                        </a:lnTo>
                        <a:lnTo>
                          <a:pt x="21" y="15"/>
                        </a:lnTo>
                        <a:lnTo>
                          <a:pt x="22" y="15"/>
                        </a:lnTo>
                        <a:lnTo>
                          <a:pt x="23" y="14"/>
                        </a:lnTo>
                        <a:lnTo>
                          <a:pt x="23" y="13"/>
                        </a:lnTo>
                        <a:lnTo>
                          <a:pt x="23" y="9"/>
                        </a:lnTo>
                        <a:lnTo>
                          <a:pt x="22" y="7"/>
                        </a:lnTo>
                        <a:lnTo>
                          <a:pt x="20" y="6"/>
                        </a:lnTo>
                        <a:lnTo>
                          <a:pt x="16" y="5"/>
                        </a:lnTo>
                        <a:lnTo>
                          <a:pt x="14" y="5"/>
                        </a:lnTo>
                        <a:lnTo>
                          <a:pt x="10" y="6"/>
                        </a:lnTo>
                        <a:lnTo>
                          <a:pt x="8" y="8"/>
                        </a:lnTo>
                        <a:lnTo>
                          <a:pt x="7" y="11"/>
                        </a:lnTo>
                        <a:lnTo>
                          <a:pt x="7" y="12"/>
                        </a:lnTo>
                        <a:lnTo>
                          <a:pt x="1" y="12"/>
                        </a:lnTo>
                        <a:lnTo>
                          <a:pt x="1" y="8"/>
                        </a:lnTo>
                        <a:lnTo>
                          <a:pt x="2" y="7"/>
                        </a:lnTo>
                        <a:lnTo>
                          <a:pt x="3" y="5"/>
                        </a:lnTo>
                        <a:lnTo>
                          <a:pt x="5" y="4"/>
                        </a:lnTo>
                        <a:lnTo>
                          <a:pt x="7" y="1"/>
                        </a:lnTo>
                        <a:lnTo>
                          <a:pt x="9" y="1"/>
                        </a:lnTo>
                        <a:lnTo>
                          <a:pt x="10" y="0"/>
                        </a:lnTo>
                        <a:lnTo>
                          <a:pt x="13" y="0"/>
                        </a:lnTo>
                        <a:lnTo>
                          <a:pt x="15" y="0"/>
                        </a:lnTo>
                        <a:lnTo>
                          <a:pt x="16" y="0"/>
                        </a:lnTo>
                        <a:lnTo>
                          <a:pt x="17" y="0"/>
                        </a:lnTo>
                        <a:lnTo>
                          <a:pt x="20" y="0"/>
                        </a:lnTo>
                        <a:lnTo>
                          <a:pt x="21" y="1"/>
                        </a:lnTo>
                        <a:lnTo>
                          <a:pt x="24" y="1"/>
                        </a:lnTo>
                        <a:lnTo>
                          <a:pt x="26" y="3"/>
                        </a:lnTo>
                        <a:lnTo>
                          <a:pt x="28" y="5"/>
                        </a:lnTo>
                        <a:lnTo>
                          <a:pt x="29" y="7"/>
                        </a:lnTo>
                        <a:lnTo>
                          <a:pt x="29" y="31"/>
                        </a:lnTo>
                        <a:close/>
                        <a:moveTo>
                          <a:pt x="23" y="19"/>
                        </a:moveTo>
                        <a:lnTo>
                          <a:pt x="20" y="20"/>
                        </a:lnTo>
                        <a:lnTo>
                          <a:pt x="15" y="21"/>
                        </a:lnTo>
                        <a:lnTo>
                          <a:pt x="11" y="21"/>
                        </a:lnTo>
                        <a:lnTo>
                          <a:pt x="9" y="22"/>
                        </a:lnTo>
                        <a:lnTo>
                          <a:pt x="8" y="23"/>
                        </a:lnTo>
                        <a:lnTo>
                          <a:pt x="7" y="24"/>
                        </a:lnTo>
                        <a:lnTo>
                          <a:pt x="6" y="26"/>
                        </a:lnTo>
                        <a:lnTo>
                          <a:pt x="6" y="27"/>
                        </a:lnTo>
                        <a:lnTo>
                          <a:pt x="6" y="30"/>
                        </a:lnTo>
                        <a:lnTo>
                          <a:pt x="7" y="31"/>
                        </a:lnTo>
                        <a:lnTo>
                          <a:pt x="9" y="34"/>
                        </a:lnTo>
                        <a:lnTo>
                          <a:pt x="11" y="34"/>
                        </a:lnTo>
                        <a:lnTo>
                          <a:pt x="17" y="32"/>
                        </a:lnTo>
                        <a:lnTo>
                          <a:pt x="21" y="30"/>
                        </a:lnTo>
                        <a:lnTo>
                          <a:pt x="22" y="28"/>
                        </a:lnTo>
                        <a:lnTo>
                          <a:pt x="23" y="27"/>
                        </a:lnTo>
                        <a:lnTo>
                          <a:pt x="23" y="19"/>
                        </a:lnTo>
                        <a:close/>
                      </a:path>
                    </a:pathLst>
                  </a:custGeom>
                  <a:solidFill>
                    <a:srgbClr val="000000"/>
                  </a:solidFill>
                  <a:ln w="9525">
                    <a:solidFill>
                      <a:srgbClr val="000066"/>
                    </a:solidFill>
                    <a:round/>
                    <a:headEnd/>
                    <a:tailEnd/>
                  </a:ln>
                </p:spPr>
                <p:txBody>
                  <a:bodyPr/>
                  <a:lstStyle/>
                  <a:p>
                    <a:endParaRPr lang="en-US" dirty="0"/>
                  </a:p>
                </p:txBody>
              </p:sp>
            </p:grpSp>
          </p:grpSp>
        </p:grpSp>
        <p:grpSp>
          <p:nvGrpSpPr>
            <p:cNvPr id="16" name="Group 297"/>
            <p:cNvGrpSpPr>
              <a:grpSpLocks/>
            </p:cNvGrpSpPr>
            <p:nvPr/>
          </p:nvGrpSpPr>
          <p:grpSpPr bwMode="auto">
            <a:xfrm>
              <a:off x="2208" y="1632"/>
              <a:ext cx="1248" cy="960"/>
              <a:chOff x="2592" y="1488"/>
              <a:chExt cx="1248" cy="960"/>
            </a:xfrm>
          </p:grpSpPr>
          <p:sp>
            <p:nvSpPr>
              <p:cNvPr id="18644" name="Freeform 298"/>
              <p:cNvSpPr>
                <a:spLocks/>
              </p:cNvSpPr>
              <p:nvPr/>
            </p:nvSpPr>
            <p:spPr bwMode="auto">
              <a:xfrm>
                <a:off x="3326" y="1941"/>
                <a:ext cx="514" cy="507"/>
              </a:xfrm>
              <a:custGeom>
                <a:avLst/>
                <a:gdLst>
                  <a:gd name="T0" fmla="*/ 513 w 514"/>
                  <a:gd name="T1" fmla="*/ 467 h 507"/>
                  <a:gd name="T2" fmla="*/ 496 w 514"/>
                  <a:gd name="T3" fmla="*/ 354 h 507"/>
                  <a:gd name="T4" fmla="*/ 496 w 514"/>
                  <a:gd name="T5" fmla="*/ 352 h 507"/>
                  <a:gd name="T6" fmla="*/ 495 w 514"/>
                  <a:gd name="T7" fmla="*/ 351 h 507"/>
                  <a:gd name="T8" fmla="*/ 448 w 514"/>
                  <a:gd name="T9" fmla="*/ 293 h 507"/>
                  <a:gd name="T10" fmla="*/ 378 w 514"/>
                  <a:gd name="T11" fmla="*/ 80 h 507"/>
                  <a:gd name="T12" fmla="*/ 378 w 514"/>
                  <a:gd name="T13" fmla="*/ 79 h 507"/>
                  <a:gd name="T14" fmla="*/ 377 w 514"/>
                  <a:gd name="T15" fmla="*/ 79 h 507"/>
                  <a:gd name="T16" fmla="*/ 304 w 514"/>
                  <a:gd name="T17" fmla="*/ 2 h 507"/>
                  <a:gd name="T18" fmla="*/ 302 w 514"/>
                  <a:gd name="T19" fmla="*/ 0 h 507"/>
                  <a:gd name="T20" fmla="*/ 299 w 514"/>
                  <a:gd name="T21" fmla="*/ 0 h 507"/>
                  <a:gd name="T22" fmla="*/ 6 w 514"/>
                  <a:gd name="T23" fmla="*/ 0 h 507"/>
                  <a:gd name="T24" fmla="*/ 0 w 514"/>
                  <a:gd name="T25" fmla="*/ 0 h 507"/>
                  <a:gd name="T26" fmla="*/ 0 w 514"/>
                  <a:gd name="T27" fmla="*/ 6 h 507"/>
                  <a:gd name="T28" fmla="*/ 0 w 514"/>
                  <a:gd name="T29" fmla="*/ 31 h 507"/>
                  <a:gd name="T30" fmla="*/ 0 w 514"/>
                  <a:gd name="T31" fmla="*/ 34 h 507"/>
                  <a:gd name="T32" fmla="*/ 1 w 514"/>
                  <a:gd name="T33" fmla="*/ 36 h 507"/>
                  <a:gd name="T34" fmla="*/ 54 w 514"/>
                  <a:gd name="T35" fmla="*/ 84 h 507"/>
                  <a:gd name="T36" fmla="*/ 66 w 514"/>
                  <a:gd name="T37" fmla="*/ 419 h 507"/>
                  <a:gd name="T38" fmla="*/ 67 w 514"/>
                  <a:gd name="T39" fmla="*/ 427 h 507"/>
                  <a:gd name="T40" fmla="*/ 68 w 514"/>
                  <a:gd name="T41" fmla="*/ 442 h 507"/>
                  <a:gd name="T42" fmla="*/ 69 w 514"/>
                  <a:gd name="T43" fmla="*/ 458 h 507"/>
                  <a:gd name="T44" fmla="*/ 70 w 514"/>
                  <a:gd name="T45" fmla="*/ 465 h 507"/>
                  <a:gd name="T46" fmla="*/ 70 w 514"/>
                  <a:gd name="T47" fmla="*/ 469 h 507"/>
                  <a:gd name="T48" fmla="*/ 75 w 514"/>
                  <a:gd name="T49" fmla="*/ 469 h 507"/>
                  <a:gd name="T50" fmla="*/ 410 w 514"/>
                  <a:gd name="T51" fmla="*/ 469 h 507"/>
                  <a:gd name="T52" fmla="*/ 410 w 514"/>
                  <a:gd name="T53" fmla="*/ 501 h 507"/>
                  <a:gd name="T54" fmla="*/ 410 w 514"/>
                  <a:gd name="T55" fmla="*/ 507 h 507"/>
                  <a:gd name="T56" fmla="*/ 416 w 514"/>
                  <a:gd name="T57" fmla="*/ 507 h 507"/>
                  <a:gd name="T58" fmla="*/ 469 w 514"/>
                  <a:gd name="T59" fmla="*/ 507 h 507"/>
                  <a:gd name="T60" fmla="*/ 471 w 514"/>
                  <a:gd name="T61" fmla="*/ 507 h 507"/>
                  <a:gd name="T62" fmla="*/ 472 w 514"/>
                  <a:gd name="T63" fmla="*/ 505 h 507"/>
                  <a:gd name="T64" fmla="*/ 511 w 514"/>
                  <a:gd name="T65" fmla="*/ 471 h 507"/>
                  <a:gd name="T66" fmla="*/ 514 w 514"/>
                  <a:gd name="T67" fmla="*/ 469 h 507"/>
                  <a:gd name="T68" fmla="*/ 513 w 514"/>
                  <a:gd name="T69" fmla="*/ 467 h 5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14"/>
                  <a:gd name="T106" fmla="*/ 0 h 507"/>
                  <a:gd name="T107" fmla="*/ 514 w 514"/>
                  <a:gd name="T108" fmla="*/ 507 h 5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14" h="507">
                    <a:moveTo>
                      <a:pt x="513" y="467"/>
                    </a:moveTo>
                    <a:lnTo>
                      <a:pt x="496" y="354"/>
                    </a:lnTo>
                    <a:lnTo>
                      <a:pt x="496" y="352"/>
                    </a:lnTo>
                    <a:lnTo>
                      <a:pt x="495" y="351"/>
                    </a:lnTo>
                    <a:lnTo>
                      <a:pt x="448" y="293"/>
                    </a:lnTo>
                    <a:lnTo>
                      <a:pt x="378" y="80"/>
                    </a:lnTo>
                    <a:lnTo>
                      <a:pt x="378" y="79"/>
                    </a:lnTo>
                    <a:lnTo>
                      <a:pt x="377" y="79"/>
                    </a:lnTo>
                    <a:lnTo>
                      <a:pt x="304" y="2"/>
                    </a:lnTo>
                    <a:lnTo>
                      <a:pt x="302" y="0"/>
                    </a:lnTo>
                    <a:lnTo>
                      <a:pt x="299" y="0"/>
                    </a:lnTo>
                    <a:lnTo>
                      <a:pt x="6" y="0"/>
                    </a:lnTo>
                    <a:lnTo>
                      <a:pt x="0" y="0"/>
                    </a:lnTo>
                    <a:lnTo>
                      <a:pt x="0" y="6"/>
                    </a:lnTo>
                    <a:lnTo>
                      <a:pt x="0" y="31"/>
                    </a:lnTo>
                    <a:lnTo>
                      <a:pt x="0" y="34"/>
                    </a:lnTo>
                    <a:lnTo>
                      <a:pt x="1" y="36"/>
                    </a:lnTo>
                    <a:lnTo>
                      <a:pt x="54" y="84"/>
                    </a:lnTo>
                    <a:lnTo>
                      <a:pt x="66" y="419"/>
                    </a:lnTo>
                    <a:lnTo>
                      <a:pt x="67" y="427"/>
                    </a:lnTo>
                    <a:lnTo>
                      <a:pt x="68" y="442"/>
                    </a:lnTo>
                    <a:lnTo>
                      <a:pt x="69" y="458"/>
                    </a:lnTo>
                    <a:lnTo>
                      <a:pt x="70" y="465"/>
                    </a:lnTo>
                    <a:lnTo>
                      <a:pt x="70" y="469"/>
                    </a:lnTo>
                    <a:lnTo>
                      <a:pt x="75" y="469"/>
                    </a:lnTo>
                    <a:lnTo>
                      <a:pt x="410" y="469"/>
                    </a:lnTo>
                    <a:lnTo>
                      <a:pt x="410" y="501"/>
                    </a:lnTo>
                    <a:lnTo>
                      <a:pt x="410" y="507"/>
                    </a:lnTo>
                    <a:lnTo>
                      <a:pt x="416" y="507"/>
                    </a:lnTo>
                    <a:lnTo>
                      <a:pt x="469" y="507"/>
                    </a:lnTo>
                    <a:lnTo>
                      <a:pt x="471" y="507"/>
                    </a:lnTo>
                    <a:lnTo>
                      <a:pt x="472" y="505"/>
                    </a:lnTo>
                    <a:lnTo>
                      <a:pt x="511" y="471"/>
                    </a:lnTo>
                    <a:lnTo>
                      <a:pt x="514" y="469"/>
                    </a:lnTo>
                    <a:lnTo>
                      <a:pt x="513" y="467"/>
                    </a:lnTo>
                    <a:close/>
                  </a:path>
                </a:pathLst>
              </a:custGeom>
              <a:solidFill>
                <a:srgbClr val="000000"/>
              </a:solidFill>
              <a:ln w="9525">
                <a:solidFill>
                  <a:srgbClr val="CC9900"/>
                </a:solidFill>
                <a:round/>
                <a:headEnd/>
                <a:tailEnd/>
              </a:ln>
            </p:spPr>
            <p:txBody>
              <a:bodyPr/>
              <a:lstStyle/>
              <a:p>
                <a:endParaRPr lang="en-US" dirty="0"/>
              </a:p>
            </p:txBody>
          </p:sp>
          <p:grpSp>
            <p:nvGrpSpPr>
              <p:cNvPr id="17" name="Group 299"/>
              <p:cNvGrpSpPr>
                <a:grpSpLocks/>
              </p:cNvGrpSpPr>
              <p:nvPr/>
            </p:nvGrpSpPr>
            <p:grpSpPr bwMode="auto">
              <a:xfrm>
                <a:off x="2592" y="1488"/>
                <a:ext cx="1225" cy="960"/>
                <a:chOff x="2592" y="1488"/>
                <a:chExt cx="1225" cy="960"/>
              </a:xfrm>
            </p:grpSpPr>
            <p:sp>
              <p:nvSpPr>
                <p:cNvPr id="18646" name="Freeform 300"/>
                <p:cNvSpPr>
                  <a:spLocks/>
                </p:cNvSpPr>
                <p:nvPr/>
              </p:nvSpPr>
              <p:spPr bwMode="auto">
                <a:xfrm>
                  <a:off x="2592" y="1587"/>
                  <a:ext cx="689" cy="353"/>
                </a:xfrm>
                <a:custGeom>
                  <a:avLst/>
                  <a:gdLst>
                    <a:gd name="T0" fmla="*/ 623 w 689"/>
                    <a:gd name="T1" fmla="*/ 53 h 353"/>
                    <a:gd name="T2" fmla="*/ 535 w 689"/>
                    <a:gd name="T3" fmla="*/ 20 h 353"/>
                    <a:gd name="T4" fmla="*/ 493 w 689"/>
                    <a:gd name="T5" fmla="*/ 46 h 353"/>
                    <a:gd name="T6" fmla="*/ 438 w 689"/>
                    <a:gd name="T7" fmla="*/ 0 h 353"/>
                    <a:gd name="T8" fmla="*/ 0 w 689"/>
                    <a:gd name="T9" fmla="*/ 4 h 353"/>
                    <a:gd name="T10" fmla="*/ 0 w 689"/>
                    <a:gd name="T11" fmla="*/ 206 h 353"/>
                    <a:gd name="T12" fmla="*/ 196 w 689"/>
                    <a:gd name="T13" fmla="*/ 206 h 353"/>
                    <a:gd name="T14" fmla="*/ 196 w 689"/>
                    <a:gd name="T15" fmla="*/ 353 h 353"/>
                    <a:gd name="T16" fmla="*/ 689 w 689"/>
                    <a:gd name="T17" fmla="*/ 353 h 353"/>
                    <a:gd name="T18" fmla="*/ 689 w 689"/>
                    <a:gd name="T19" fmla="*/ 326 h 353"/>
                    <a:gd name="T20" fmla="*/ 644 w 689"/>
                    <a:gd name="T21" fmla="*/ 272 h 353"/>
                    <a:gd name="T22" fmla="*/ 656 w 689"/>
                    <a:gd name="T23" fmla="*/ 150 h 353"/>
                    <a:gd name="T24" fmla="*/ 623 w 689"/>
                    <a:gd name="T25" fmla="*/ 53 h 3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9"/>
                    <a:gd name="T40" fmla="*/ 0 h 353"/>
                    <a:gd name="T41" fmla="*/ 689 w 689"/>
                    <a:gd name="T42" fmla="*/ 353 h 3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9" h="353">
                      <a:moveTo>
                        <a:pt x="623" y="53"/>
                      </a:moveTo>
                      <a:lnTo>
                        <a:pt x="535" y="20"/>
                      </a:lnTo>
                      <a:lnTo>
                        <a:pt x="493" y="46"/>
                      </a:lnTo>
                      <a:lnTo>
                        <a:pt x="438" y="0"/>
                      </a:lnTo>
                      <a:lnTo>
                        <a:pt x="0" y="4"/>
                      </a:lnTo>
                      <a:lnTo>
                        <a:pt x="0" y="206"/>
                      </a:lnTo>
                      <a:lnTo>
                        <a:pt x="196" y="206"/>
                      </a:lnTo>
                      <a:lnTo>
                        <a:pt x="196" y="353"/>
                      </a:lnTo>
                      <a:lnTo>
                        <a:pt x="689" y="353"/>
                      </a:lnTo>
                      <a:lnTo>
                        <a:pt x="689" y="326"/>
                      </a:lnTo>
                      <a:lnTo>
                        <a:pt x="644" y="272"/>
                      </a:lnTo>
                      <a:lnTo>
                        <a:pt x="656" y="150"/>
                      </a:lnTo>
                      <a:lnTo>
                        <a:pt x="623" y="53"/>
                      </a:lnTo>
                      <a:close/>
                    </a:path>
                  </a:pathLst>
                </a:custGeom>
                <a:solidFill>
                  <a:srgbClr val="000000"/>
                </a:solidFill>
                <a:ln w="9525">
                  <a:solidFill>
                    <a:srgbClr val="CC9900"/>
                  </a:solidFill>
                  <a:round/>
                  <a:headEnd/>
                  <a:tailEnd/>
                </a:ln>
              </p:spPr>
              <p:txBody>
                <a:bodyPr/>
                <a:lstStyle/>
                <a:p>
                  <a:endParaRPr lang="en-US" dirty="0"/>
                </a:p>
              </p:txBody>
            </p:sp>
            <p:sp>
              <p:nvSpPr>
                <p:cNvPr id="18647" name="Freeform 301"/>
                <p:cNvSpPr>
                  <a:spLocks/>
                </p:cNvSpPr>
                <p:nvPr/>
              </p:nvSpPr>
              <p:spPr bwMode="auto">
                <a:xfrm>
                  <a:off x="2592" y="1584"/>
                  <a:ext cx="700" cy="363"/>
                </a:xfrm>
                <a:custGeom>
                  <a:avLst/>
                  <a:gdLst>
                    <a:gd name="T0" fmla="*/ 699 w 700"/>
                    <a:gd name="T1" fmla="*/ 329 h 363"/>
                    <a:gd name="T2" fmla="*/ 656 w 700"/>
                    <a:gd name="T3" fmla="*/ 276 h 363"/>
                    <a:gd name="T4" fmla="*/ 667 w 700"/>
                    <a:gd name="T5" fmla="*/ 156 h 363"/>
                    <a:gd name="T6" fmla="*/ 667 w 700"/>
                    <a:gd name="T7" fmla="*/ 155 h 363"/>
                    <a:gd name="T8" fmla="*/ 666 w 700"/>
                    <a:gd name="T9" fmla="*/ 154 h 363"/>
                    <a:gd name="T10" fmla="*/ 635 w 700"/>
                    <a:gd name="T11" fmla="*/ 57 h 363"/>
                    <a:gd name="T12" fmla="*/ 634 w 700"/>
                    <a:gd name="T13" fmla="*/ 54 h 363"/>
                    <a:gd name="T14" fmla="*/ 631 w 700"/>
                    <a:gd name="T15" fmla="*/ 53 h 363"/>
                    <a:gd name="T16" fmla="*/ 543 w 700"/>
                    <a:gd name="T17" fmla="*/ 21 h 363"/>
                    <a:gd name="T18" fmla="*/ 539 w 700"/>
                    <a:gd name="T19" fmla="*/ 20 h 363"/>
                    <a:gd name="T20" fmla="*/ 537 w 700"/>
                    <a:gd name="T21" fmla="*/ 21 h 363"/>
                    <a:gd name="T22" fmla="*/ 500 w 700"/>
                    <a:gd name="T23" fmla="*/ 45 h 363"/>
                    <a:gd name="T24" fmla="*/ 448 w 700"/>
                    <a:gd name="T25" fmla="*/ 2 h 363"/>
                    <a:gd name="T26" fmla="*/ 446 w 700"/>
                    <a:gd name="T27" fmla="*/ 0 h 363"/>
                    <a:gd name="T28" fmla="*/ 445 w 700"/>
                    <a:gd name="T29" fmla="*/ 0 h 363"/>
                    <a:gd name="T30" fmla="*/ 6 w 700"/>
                    <a:gd name="T31" fmla="*/ 4 h 363"/>
                    <a:gd name="T32" fmla="*/ 0 w 700"/>
                    <a:gd name="T33" fmla="*/ 4 h 363"/>
                    <a:gd name="T34" fmla="*/ 0 w 700"/>
                    <a:gd name="T35" fmla="*/ 10 h 363"/>
                    <a:gd name="T36" fmla="*/ 0 w 700"/>
                    <a:gd name="T37" fmla="*/ 212 h 363"/>
                    <a:gd name="T38" fmla="*/ 0 w 700"/>
                    <a:gd name="T39" fmla="*/ 218 h 363"/>
                    <a:gd name="T40" fmla="*/ 6 w 700"/>
                    <a:gd name="T41" fmla="*/ 218 h 363"/>
                    <a:gd name="T42" fmla="*/ 196 w 700"/>
                    <a:gd name="T43" fmla="*/ 218 h 363"/>
                    <a:gd name="T44" fmla="*/ 196 w 700"/>
                    <a:gd name="T45" fmla="*/ 357 h 363"/>
                    <a:gd name="T46" fmla="*/ 196 w 700"/>
                    <a:gd name="T47" fmla="*/ 363 h 363"/>
                    <a:gd name="T48" fmla="*/ 202 w 700"/>
                    <a:gd name="T49" fmla="*/ 363 h 363"/>
                    <a:gd name="T50" fmla="*/ 696 w 700"/>
                    <a:gd name="T51" fmla="*/ 363 h 363"/>
                    <a:gd name="T52" fmla="*/ 700 w 700"/>
                    <a:gd name="T53" fmla="*/ 363 h 363"/>
                    <a:gd name="T54" fmla="*/ 700 w 700"/>
                    <a:gd name="T55" fmla="*/ 357 h 363"/>
                    <a:gd name="T56" fmla="*/ 700 w 700"/>
                    <a:gd name="T57" fmla="*/ 332 h 363"/>
                    <a:gd name="T58" fmla="*/ 700 w 700"/>
                    <a:gd name="T59" fmla="*/ 330 h 363"/>
                    <a:gd name="T60" fmla="*/ 699 w 700"/>
                    <a:gd name="T61" fmla="*/ 329 h 36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00"/>
                    <a:gd name="T94" fmla="*/ 0 h 363"/>
                    <a:gd name="T95" fmla="*/ 700 w 700"/>
                    <a:gd name="T96" fmla="*/ 363 h 36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00" h="363">
                      <a:moveTo>
                        <a:pt x="699" y="329"/>
                      </a:moveTo>
                      <a:lnTo>
                        <a:pt x="656" y="276"/>
                      </a:lnTo>
                      <a:lnTo>
                        <a:pt x="667" y="156"/>
                      </a:lnTo>
                      <a:lnTo>
                        <a:pt x="667" y="155"/>
                      </a:lnTo>
                      <a:lnTo>
                        <a:pt x="666" y="154"/>
                      </a:lnTo>
                      <a:lnTo>
                        <a:pt x="635" y="57"/>
                      </a:lnTo>
                      <a:lnTo>
                        <a:pt x="634" y="54"/>
                      </a:lnTo>
                      <a:lnTo>
                        <a:pt x="631" y="53"/>
                      </a:lnTo>
                      <a:lnTo>
                        <a:pt x="543" y="21"/>
                      </a:lnTo>
                      <a:lnTo>
                        <a:pt x="539" y="20"/>
                      </a:lnTo>
                      <a:lnTo>
                        <a:pt x="537" y="21"/>
                      </a:lnTo>
                      <a:lnTo>
                        <a:pt x="500" y="45"/>
                      </a:lnTo>
                      <a:lnTo>
                        <a:pt x="448" y="2"/>
                      </a:lnTo>
                      <a:lnTo>
                        <a:pt x="446" y="0"/>
                      </a:lnTo>
                      <a:lnTo>
                        <a:pt x="445" y="0"/>
                      </a:lnTo>
                      <a:lnTo>
                        <a:pt x="6" y="4"/>
                      </a:lnTo>
                      <a:lnTo>
                        <a:pt x="0" y="4"/>
                      </a:lnTo>
                      <a:lnTo>
                        <a:pt x="0" y="10"/>
                      </a:lnTo>
                      <a:lnTo>
                        <a:pt x="0" y="212"/>
                      </a:lnTo>
                      <a:lnTo>
                        <a:pt x="0" y="218"/>
                      </a:lnTo>
                      <a:lnTo>
                        <a:pt x="6" y="218"/>
                      </a:lnTo>
                      <a:lnTo>
                        <a:pt x="196" y="218"/>
                      </a:lnTo>
                      <a:lnTo>
                        <a:pt x="196" y="357"/>
                      </a:lnTo>
                      <a:lnTo>
                        <a:pt x="196" y="363"/>
                      </a:lnTo>
                      <a:lnTo>
                        <a:pt x="202" y="363"/>
                      </a:lnTo>
                      <a:lnTo>
                        <a:pt x="696" y="363"/>
                      </a:lnTo>
                      <a:lnTo>
                        <a:pt x="700" y="363"/>
                      </a:lnTo>
                      <a:lnTo>
                        <a:pt x="700" y="357"/>
                      </a:lnTo>
                      <a:lnTo>
                        <a:pt x="700" y="332"/>
                      </a:lnTo>
                      <a:lnTo>
                        <a:pt x="700" y="330"/>
                      </a:lnTo>
                      <a:lnTo>
                        <a:pt x="699" y="329"/>
                      </a:lnTo>
                      <a:close/>
                    </a:path>
                  </a:pathLst>
                </a:custGeom>
                <a:solidFill>
                  <a:srgbClr val="000000"/>
                </a:solidFill>
                <a:ln w="9525">
                  <a:solidFill>
                    <a:srgbClr val="CC9900"/>
                  </a:solidFill>
                  <a:round/>
                  <a:headEnd/>
                  <a:tailEnd/>
                </a:ln>
              </p:spPr>
              <p:txBody>
                <a:bodyPr/>
                <a:lstStyle/>
                <a:p>
                  <a:endParaRPr lang="en-US" dirty="0"/>
                </a:p>
              </p:txBody>
            </p:sp>
            <p:sp>
              <p:nvSpPr>
                <p:cNvPr id="18648" name="Freeform 302"/>
                <p:cNvSpPr>
                  <a:spLocks/>
                </p:cNvSpPr>
                <p:nvPr/>
              </p:nvSpPr>
              <p:spPr bwMode="auto">
                <a:xfrm>
                  <a:off x="2604" y="1596"/>
                  <a:ext cx="678" cy="340"/>
                </a:xfrm>
                <a:custGeom>
                  <a:avLst/>
                  <a:gdLst>
                    <a:gd name="T0" fmla="*/ 483 w 678"/>
                    <a:gd name="T1" fmla="*/ 45 h 340"/>
                    <a:gd name="T2" fmla="*/ 487 w 678"/>
                    <a:gd name="T3" fmla="*/ 47 h 340"/>
                    <a:gd name="T4" fmla="*/ 490 w 678"/>
                    <a:gd name="T5" fmla="*/ 45 h 340"/>
                    <a:gd name="T6" fmla="*/ 528 w 678"/>
                    <a:gd name="T7" fmla="*/ 21 h 340"/>
                    <a:gd name="T8" fmla="*/ 612 w 678"/>
                    <a:gd name="T9" fmla="*/ 51 h 340"/>
                    <a:gd name="T10" fmla="*/ 644 w 678"/>
                    <a:gd name="T11" fmla="*/ 144 h 340"/>
                    <a:gd name="T12" fmla="*/ 632 w 678"/>
                    <a:gd name="T13" fmla="*/ 265 h 340"/>
                    <a:gd name="T14" fmla="*/ 632 w 678"/>
                    <a:gd name="T15" fmla="*/ 267 h 340"/>
                    <a:gd name="T16" fmla="*/ 633 w 678"/>
                    <a:gd name="T17" fmla="*/ 269 h 340"/>
                    <a:gd name="T18" fmla="*/ 678 w 678"/>
                    <a:gd name="T19" fmla="*/ 322 h 340"/>
                    <a:gd name="T20" fmla="*/ 678 w 678"/>
                    <a:gd name="T21" fmla="*/ 340 h 340"/>
                    <a:gd name="T22" fmla="*/ 196 w 678"/>
                    <a:gd name="T23" fmla="*/ 340 h 340"/>
                    <a:gd name="T24" fmla="*/ 196 w 678"/>
                    <a:gd name="T25" fmla="*/ 200 h 340"/>
                    <a:gd name="T26" fmla="*/ 196 w 678"/>
                    <a:gd name="T27" fmla="*/ 195 h 340"/>
                    <a:gd name="T28" fmla="*/ 190 w 678"/>
                    <a:gd name="T29" fmla="*/ 195 h 340"/>
                    <a:gd name="T30" fmla="*/ 0 w 678"/>
                    <a:gd name="T31" fmla="*/ 195 h 340"/>
                    <a:gd name="T32" fmla="*/ 0 w 678"/>
                    <a:gd name="T33" fmla="*/ 3 h 340"/>
                    <a:gd name="T34" fmla="*/ 431 w 678"/>
                    <a:gd name="T35" fmla="*/ 0 h 340"/>
                    <a:gd name="T36" fmla="*/ 483 w 678"/>
                    <a:gd name="T37" fmla="*/ 45 h 3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78"/>
                    <a:gd name="T58" fmla="*/ 0 h 340"/>
                    <a:gd name="T59" fmla="*/ 678 w 678"/>
                    <a:gd name="T60" fmla="*/ 340 h 3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78" h="340">
                      <a:moveTo>
                        <a:pt x="483" y="45"/>
                      </a:moveTo>
                      <a:lnTo>
                        <a:pt x="487" y="47"/>
                      </a:lnTo>
                      <a:lnTo>
                        <a:pt x="490" y="45"/>
                      </a:lnTo>
                      <a:lnTo>
                        <a:pt x="528" y="21"/>
                      </a:lnTo>
                      <a:lnTo>
                        <a:pt x="612" y="51"/>
                      </a:lnTo>
                      <a:lnTo>
                        <a:pt x="644" y="144"/>
                      </a:lnTo>
                      <a:lnTo>
                        <a:pt x="632" y="265"/>
                      </a:lnTo>
                      <a:lnTo>
                        <a:pt x="632" y="267"/>
                      </a:lnTo>
                      <a:lnTo>
                        <a:pt x="633" y="269"/>
                      </a:lnTo>
                      <a:lnTo>
                        <a:pt x="678" y="322"/>
                      </a:lnTo>
                      <a:lnTo>
                        <a:pt x="678" y="340"/>
                      </a:lnTo>
                      <a:lnTo>
                        <a:pt x="196" y="340"/>
                      </a:lnTo>
                      <a:lnTo>
                        <a:pt x="196" y="200"/>
                      </a:lnTo>
                      <a:lnTo>
                        <a:pt x="196" y="195"/>
                      </a:lnTo>
                      <a:lnTo>
                        <a:pt x="190" y="195"/>
                      </a:lnTo>
                      <a:lnTo>
                        <a:pt x="0" y="195"/>
                      </a:lnTo>
                      <a:lnTo>
                        <a:pt x="0" y="3"/>
                      </a:lnTo>
                      <a:lnTo>
                        <a:pt x="431" y="0"/>
                      </a:lnTo>
                      <a:lnTo>
                        <a:pt x="483" y="45"/>
                      </a:lnTo>
                      <a:close/>
                    </a:path>
                  </a:pathLst>
                </a:custGeom>
                <a:solidFill>
                  <a:srgbClr val="FFFFFF"/>
                </a:solidFill>
                <a:ln w="9525">
                  <a:solidFill>
                    <a:srgbClr val="CC9900"/>
                  </a:solidFill>
                  <a:round/>
                  <a:headEnd/>
                  <a:tailEnd/>
                </a:ln>
              </p:spPr>
              <p:txBody>
                <a:bodyPr/>
                <a:lstStyle/>
                <a:p>
                  <a:endParaRPr lang="en-US" dirty="0"/>
                </a:p>
              </p:txBody>
            </p:sp>
            <p:sp>
              <p:nvSpPr>
                <p:cNvPr id="18649" name="Freeform 303"/>
                <p:cNvSpPr>
                  <a:spLocks/>
                </p:cNvSpPr>
                <p:nvPr/>
              </p:nvSpPr>
              <p:spPr bwMode="auto">
                <a:xfrm>
                  <a:off x="2834" y="1744"/>
                  <a:ext cx="38" cy="50"/>
                </a:xfrm>
                <a:custGeom>
                  <a:avLst/>
                  <a:gdLst>
                    <a:gd name="T0" fmla="*/ 31 w 38"/>
                    <a:gd name="T1" fmla="*/ 50 h 50"/>
                    <a:gd name="T2" fmla="*/ 6 w 38"/>
                    <a:gd name="T3" fmla="*/ 11 h 50"/>
                    <a:gd name="T4" fmla="*/ 6 w 38"/>
                    <a:gd name="T5" fmla="*/ 50 h 50"/>
                    <a:gd name="T6" fmla="*/ 0 w 38"/>
                    <a:gd name="T7" fmla="*/ 50 h 50"/>
                    <a:gd name="T8" fmla="*/ 0 w 38"/>
                    <a:gd name="T9" fmla="*/ 0 h 50"/>
                    <a:gd name="T10" fmla="*/ 7 w 38"/>
                    <a:gd name="T11" fmla="*/ 0 h 50"/>
                    <a:gd name="T12" fmla="*/ 32 w 38"/>
                    <a:gd name="T13" fmla="*/ 41 h 50"/>
                    <a:gd name="T14" fmla="*/ 32 w 38"/>
                    <a:gd name="T15" fmla="*/ 0 h 50"/>
                    <a:gd name="T16" fmla="*/ 38 w 38"/>
                    <a:gd name="T17" fmla="*/ 0 h 50"/>
                    <a:gd name="T18" fmla="*/ 38 w 38"/>
                    <a:gd name="T19" fmla="*/ 50 h 50"/>
                    <a:gd name="T20" fmla="*/ 31 w 38"/>
                    <a:gd name="T21" fmla="*/ 50 h 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50"/>
                    <a:gd name="T35" fmla="*/ 38 w 38"/>
                    <a:gd name="T36" fmla="*/ 50 h 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50">
                      <a:moveTo>
                        <a:pt x="31" y="50"/>
                      </a:moveTo>
                      <a:lnTo>
                        <a:pt x="6" y="11"/>
                      </a:lnTo>
                      <a:lnTo>
                        <a:pt x="6" y="50"/>
                      </a:lnTo>
                      <a:lnTo>
                        <a:pt x="0" y="50"/>
                      </a:lnTo>
                      <a:lnTo>
                        <a:pt x="0" y="0"/>
                      </a:lnTo>
                      <a:lnTo>
                        <a:pt x="7" y="0"/>
                      </a:lnTo>
                      <a:lnTo>
                        <a:pt x="32" y="41"/>
                      </a:lnTo>
                      <a:lnTo>
                        <a:pt x="32" y="0"/>
                      </a:lnTo>
                      <a:lnTo>
                        <a:pt x="38" y="0"/>
                      </a:lnTo>
                      <a:lnTo>
                        <a:pt x="38" y="50"/>
                      </a:lnTo>
                      <a:lnTo>
                        <a:pt x="31" y="50"/>
                      </a:lnTo>
                      <a:close/>
                    </a:path>
                  </a:pathLst>
                </a:custGeom>
                <a:solidFill>
                  <a:srgbClr val="000000"/>
                </a:solidFill>
                <a:ln w="9525">
                  <a:solidFill>
                    <a:srgbClr val="CC9900"/>
                  </a:solidFill>
                  <a:round/>
                  <a:headEnd/>
                  <a:tailEnd/>
                </a:ln>
              </p:spPr>
              <p:txBody>
                <a:bodyPr/>
                <a:lstStyle/>
                <a:p>
                  <a:endParaRPr lang="en-US" dirty="0"/>
                </a:p>
              </p:txBody>
            </p:sp>
            <p:sp>
              <p:nvSpPr>
                <p:cNvPr id="18650" name="Freeform 304"/>
                <p:cNvSpPr>
                  <a:spLocks noEditPoints="1"/>
                </p:cNvSpPr>
                <p:nvPr/>
              </p:nvSpPr>
              <p:spPr bwMode="auto">
                <a:xfrm>
                  <a:off x="2879" y="1757"/>
                  <a:ext cx="31" cy="38"/>
                </a:xfrm>
                <a:custGeom>
                  <a:avLst/>
                  <a:gdLst>
                    <a:gd name="T0" fmla="*/ 6 w 31"/>
                    <a:gd name="T1" fmla="*/ 23 h 38"/>
                    <a:gd name="T2" fmla="*/ 7 w 31"/>
                    <a:gd name="T3" fmla="*/ 27 h 38"/>
                    <a:gd name="T4" fmla="*/ 9 w 31"/>
                    <a:gd name="T5" fmla="*/ 30 h 38"/>
                    <a:gd name="T6" fmla="*/ 13 w 31"/>
                    <a:gd name="T7" fmla="*/ 34 h 38"/>
                    <a:gd name="T8" fmla="*/ 21 w 31"/>
                    <a:gd name="T9" fmla="*/ 32 h 38"/>
                    <a:gd name="T10" fmla="*/ 24 w 31"/>
                    <a:gd name="T11" fmla="*/ 28 h 38"/>
                    <a:gd name="T12" fmla="*/ 31 w 31"/>
                    <a:gd name="T13" fmla="*/ 25 h 38"/>
                    <a:gd name="T14" fmla="*/ 30 w 31"/>
                    <a:gd name="T15" fmla="*/ 29 h 38"/>
                    <a:gd name="T16" fmla="*/ 28 w 31"/>
                    <a:gd name="T17" fmla="*/ 32 h 38"/>
                    <a:gd name="T18" fmla="*/ 23 w 31"/>
                    <a:gd name="T19" fmla="*/ 37 h 38"/>
                    <a:gd name="T20" fmla="*/ 16 w 31"/>
                    <a:gd name="T21" fmla="*/ 38 h 38"/>
                    <a:gd name="T22" fmla="*/ 9 w 31"/>
                    <a:gd name="T23" fmla="*/ 37 h 38"/>
                    <a:gd name="T24" fmla="*/ 3 w 31"/>
                    <a:gd name="T25" fmla="*/ 32 h 38"/>
                    <a:gd name="T26" fmla="*/ 1 w 31"/>
                    <a:gd name="T27" fmla="*/ 27 h 38"/>
                    <a:gd name="T28" fmla="*/ 0 w 31"/>
                    <a:gd name="T29" fmla="*/ 20 h 38"/>
                    <a:gd name="T30" fmla="*/ 1 w 31"/>
                    <a:gd name="T31" fmla="*/ 12 h 38"/>
                    <a:gd name="T32" fmla="*/ 5 w 31"/>
                    <a:gd name="T33" fmla="*/ 6 h 38"/>
                    <a:gd name="T34" fmla="*/ 10 w 31"/>
                    <a:gd name="T35" fmla="*/ 1 h 38"/>
                    <a:gd name="T36" fmla="*/ 17 w 31"/>
                    <a:gd name="T37" fmla="*/ 0 h 38"/>
                    <a:gd name="T38" fmla="*/ 23 w 31"/>
                    <a:gd name="T39" fmla="*/ 1 h 38"/>
                    <a:gd name="T40" fmla="*/ 28 w 31"/>
                    <a:gd name="T41" fmla="*/ 6 h 38"/>
                    <a:gd name="T42" fmla="*/ 31 w 31"/>
                    <a:gd name="T43" fmla="*/ 13 h 38"/>
                    <a:gd name="T44" fmla="*/ 31 w 31"/>
                    <a:gd name="T45" fmla="*/ 21 h 38"/>
                    <a:gd name="T46" fmla="*/ 25 w 31"/>
                    <a:gd name="T47" fmla="*/ 16 h 38"/>
                    <a:gd name="T48" fmla="*/ 24 w 31"/>
                    <a:gd name="T49" fmla="*/ 12 h 38"/>
                    <a:gd name="T50" fmla="*/ 23 w 31"/>
                    <a:gd name="T51" fmla="*/ 8 h 38"/>
                    <a:gd name="T52" fmla="*/ 21 w 31"/>
                    <a:gd name="T53" fmla="*/ 6 h 38"/>
                    <a:gd name="T54" fmla="*/ 17 w 31"/>
                    <a:gd name="T55" fmla="*/ 5 h 38"/>
                    <a:gd name="T56" fmla="*/ 13 w 31"/>
                    <a:gd name="T57" fmla="*/ 6 h 38"/>
                    <a:gd name="T58" fmla="*/ 9 w 31"/>
                    <a:gd name="T59" fmla="*/ 8 h 38"/>
                    <a:gd name="T60" fmla="*/ 7 w 31"/>
                    <a:gd name="T61" fmla="*/ 12 h 38"/>
                    <a:gd name="T62" fmla="*/ 6 w 31"/>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38"/>
                    <a:gd name="T98" fmla="*/ 31 w 3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38">
                      <a:moveTo>
                        <a:pt x="6" y="21"/>
                      </a:moveTo>
                      <a:lnTo>
                        <a:pt x="6" y="23"/>
                      </a:lnTo>
                      <a:lnTo>
                        <a:pt x="6" y="24"/>
                      </a:lnTo>
                      <a:lnTo>
                        <a:pt x="7" y="27"/>
                      </a:lnTo>
                      <a:lnTo>
                        <a:pt x="8" y="29"/>
                      </a:lnTo>
                      <a:lnTo>
                        <a:pt x="9" y="30"/>
                      </a:lnTo>
                      <a:lnTo>
                        <a:pt x="10" y="32"/>
                      </a:lnTo>
                      <a:lnTo>
                        <a:pt x="13" y="34"/>
                      </a:lnTo>
                      <a:lnTo>
                        <a:pt x="16" y="34"/>
                      </a:lnTo>
                      <a:lnTo>
                        <a:pt x="21" y="32"/>
                      </a:lnTo>
                      <a:lnTo>
                        <a:pt x="23" y="30"/>
                      </a:lnTo>
                      <a:lnTo>
                        <a:pt x="24" y="28"/>
                      </a:lnTo>
                      <a:lnTo>
                        <a:pt x="25" y="25"/>
                      </a:lnTo>
                      <a:lnTo>
                        <a:pt x="31" y="25"/>
                      </a:lnTo>
                      <a:lnTo>
                        <a:pt x="30" y="27"/>
                      </a:lnTo>
                      <a:lnTo>
                        <a:pt x="30" y="29"/>
                      </a:lnTo>
                      <a:lnTo>
                        <a:pt x="29" y="30"/>
                      </a:lnTo>
                      <a:lnTo>
                        <a:pt x="28" y="32"/>
                      </a:lnTo>
                      <a:lnTo>
                        <a:pt x="25" y="35"/>
                      </a:lnTo>
                      <a:lnTo>
                        <a:pt x="23" y="37"/>
                      </a:lnTo>
                      <a:lnTo>
                        <a:pt x="20" y="38"/>
                      </a:lnTo>
                      <a:lnTo>
                        <a:pt x="16" y="38"/>
                      </a:lnTo>
                      <a:lnTo>
                        <a:pt x="13" y="38"/>
                      </a:lnTo>
                      <a:lnTo>
                        <a:pt x="9" y="37"/>
                      </a:lnTo>
                      <a:lnTo>
                        <a:pt x="6" y="35"/>
                      </a:lnTo>
                      <a:lnTo>
                        <a:pt x="3" y="32"/>
                      </a:lnTo>
                      <a:lnTo>
                        <a:pt x="2" y="30"/>
                      </a:lnTo>
                      <a:lnTo>
                        <a:pt x="1" y="27"/>
                      </a:lnTo>
                      <a:lnTo>
                        <a:pt x="0" y="23"/>
                      </a:lnTo>
                      <a:lnTo>
                        <a:pt x="0" y="20"/>
                      </a:lnTo>
                      <a:lnTo>
                        <a:pt x="0" y="15"/>
                      </a:lnTo>
                      <a:lnTo>
                        <a:pt x="1" y="12"/>
                      </a:lnTo>
                      <a:lnTo>
                        <a:pt x="2" y="8"/>
                      </a:lnTo>
                      <a:lnTo>
                        <a:pt x="5" y="6"/>
                      </a:lnTo>
                      <a:lnTo>
                        <a:pt x="7" y="4"/>
                      </a:lnTo>
                      <a:lnTo>
                        <a:pt x="10" y="1"/>
                      </a:lnTo>
                      <a:lnTo>
                        <a:pt x="14" y="0"/>
                      </a:lnTo>
                      <a:lnTo>
                        <a:pt x="17" y="0"/>
                      </a:lnTo>
                      <a:lnTo>
                        <a:pt x="21" y="0"/>
                      </a:lnTo>
                      <a:lnTo>
                        <a:pt x="23" y="1"/>
                      </a:lnTo>
                      <a:lnTo>
                        <a:pt x="25" y="4"/>
                      </a:lnTo>
                      <a:lnTo>
                        <a:pt x="28" y="6"/>
                      </a:lnTo>
                      <a:lnTo>
                        <a:pt x="30" y="9"/>
                      </a:lnTo>
                      <a:lnTo>
                        <a:pt x="31" y="13"/>
                      </a:lnTo>
                      <a:lnTo>
                        <a:pt x="31" y="16"/>
                      </a:lnTo>
                      <a:lnTo>
                        <a:pt x="31" y="21"/>
                      </a:lnTo>
                      <a:lnTo>
                        <a:pt x="6" y="21"/>
                      </a:lnTo>
                      <a:close/>
                      <a:moveTo>
                        <a:pt x="25" y="16"/>
                      </a:moveTo>
                      <a:lnTo>
                        <a:pt x="25" y="14"/>
                      </a:lnTo>
                      <a:lnTo>
                        <a:pt x="24" y="12"/>
                      </a:lnTo>
                      <a:lnTo>
                        <a:pt x="24" y="9"/>
                      </a:lnTo>
                      <a:lnTo>
                        <a:pt x="23" y="8"/>
                      </a:lnTo>
                      <a:lnTo>
                        <a:pt x="22" y="7"/>
                      </a:lnTo>
                      <a:lnTo>
                        <a:pt x="21" y="6"/>
                      </a:lnTo>
                      <a:lnTo>
                        <a:pt x="18" y="5"/>
                      </a:lnTo>
                      <a:lnTo>
                        <a:pt x="17" y="5"/>
                      </a:lnTo>
                      <a:lnTo>
                        <a:pt x="15" y="5"/>
                      </a:lnTo>
                      <a:lnTo>
                        <a:pt x="13" y="6"/>
                      </a:lnTo>
                      <a:lnTo>
                        <a:pt x="12" y="7"/>
                      </a:lnTo>
                      <a:lnTo>
                        <a:pt x="9" y="8"/>
                      </a:lnTo>
                      <a:lnTo>
                        <a:pt x="8" y="9"/>
                      </a:lnTo>
                      <a:lnTo>
                        <a:pt x="7" y="12"/>
                      </a:lnTo>
                      <a:lnTo>
                        <a:pt x="6" y="14"/>
                      </a:lnTo>
                      <a:lnTo>
                        <a:pt x="6" y="16"/>
                      </a:lnTo>
                      <a:lnTo>
                        <a:pt x="25" y="16"/>
                      </a:lnTo>
                      <a:close/>
                    </a:path>
                  </a:pathLst>
                </a:custGeom>
                <a:solidFill>
                  <a:srgbClr val="000000"/>
                </a:solidFill>
                <a:ln w="9525">
                  <a:solidFill>
                    <a:srgbClr val="CC9900"/>
                  </a:solidFill>
                  <a:round/>
                  <a:headEnd/>
                  <a:tailEnd/>
                </a:ln>
              </p:spPr>
              <p:txBody>
                <a:bodyPr/>
                <a:lstStyle/>
                <a:p>
                  <a:endParaRPr lang="en-US" dirty="0"/>
                </a:p>
              </p:txBody>
            </p:sp>
            <p:sp>
              <p:nvSpPr>
                <p:cNvPr id="18651" name="Freeform 305"/>
                <p:cNvSpPr>
                  <a:spLocks noEditPoints="1"/>
                </p:cNvSpPr>
                <p:nvPr/>
              </p:nvSpPr>
              <p:spPr bwMode="auto">
                <a:xfrm>
                  <a:off x="2916" y="1744"/>
                  <a:ext cx="31" cy="51"/>
                </a:xfrm>
                <a:custGeom>
                  <a:avLst/>
                  <a:gdLst>
                    <a:gd name="T0" fmla="*/ 6 w 31"/>
                    <a:gd name="T1" fmla="*/ 19 h 51"/>
                    <a:gd name="T2" fmla="*/ 6 w 31"/>
                    <a:gd name="T3" fmla="*/ 18 h 51"/>
                    <a:gd name="T4" fmla="*/ 8 w 31"/>
                    <a:gd name="T5" fmla="*/ 17 h 51"/>
                    <a:gd name="T6" fmla="*/ 10 w 31"/>
                    <a:gd name="T7" fmla="*/ 14 h 51"/>
                    <a:gd name="T8" fmla="*/ 14 w 31"/>
                    <a:gd name="T9" fmla="*/ 13 h 51"/>
                    <a:gd name="T10" fmla="*/ 18 w 31"/>
                    <a:gd name="T11" fmla="*/ 13 h 51"/>
                    <a:gd name="T12" fmla="*/ 24 w 31"/>
                    <a:gd name="T13" fmla="*/ 15 h 51"/>
                    <a:gd name="T14" fmla="*/ 29 w 31"/>
                    <a:gd name="T15" fmla="*/ 21 h 51"/>
                    <a:gd name="T16" fmla="*/ 31 w 31"/>
                    <a:gd name="T17" fmla="*/ 30 h 51"/>
                    <a:gd name="T18" fmla="*/ 30 w 31"/>
                    <a:gd name="T19" fmla="*/ 40 h 51"/>
                    <a:gd name="T20" fmla="*/ 26 w 31"/>
                    <a:gd name="T21" fmla="*/ 47 h 51"/>
                    <a:gd name="T22" fmla="*/ 22 w 31"/>
                    <a:gd name="T23" fmla="*/ 51 h 51"/>
                    <a:gd name="T24" fmla="*/ 18 w 31"/>
                    <a:gd name="T25" fmla="*/ 51 h 51"/>
                    <a:gd name="T26" fmla="*/ 15 w 31"/>
                    <a:gd name="T27" fmla="*/ 51 h 51"/>
                    <a:gd name="T28" fmla="*/ 11 w 31"/>
                    <a:gd name="T29" fmla="*/ 51 h 51"/>
                    <a:gd name="T30" fmla="*/ 8 w 31"/>
                    <a:gd name="T31" fmla="*/ 49 h 51"/>
                    <a:gd name="T32" fmla="*/ 6 w 31"/>
                    <a:gd name="T33" fmla="*/ 47 h 51"/>
                    <a:gd name="T34" fmla="*/ 4 w 31"/>
                    <a:gd name="T35" fmla="*/ 50 h 51"/>
                    <a:gd name="T36" fmla="*/ 0 w 31"/>
                    <a:gd name="T37" fmla="*/ 0 h 51"/>
                    <a:gd name="T38" fmla="*/ 23 w 31"/>
                    <a:gd name="T39" fmla="*/ 22 h 51"/>
                    <a:gd name="T40" fmla="*/ 19 w 31"/>
                    <a:gd name="T41" fmla="*/ 20 h 51"/>
                    <a:gd name="T42" fmla="*/ 15 w 31"/>
                    <a:gd name="T43" fmla="*/ 19 h 51"/>
                    <a:gd name="T44" fmla="*/ 11 w 31"/>
                    <a:gd name="T45" fmla="*/ 20 h 51"/>
                    <a:gd name="T46" fmla="*/ 8 w 31"/>
                    <a:gd name="T47" fmla="*/ 22 h 51"/>
                    <a:gd name="T48" fmla="*/ 6 w 31"/>
                    <a:gd name="T49" fmla="*/ 30 h 51"/>
                    <a:gd name="T50" fmla="*/ 8 w 31"/>
                    <a:gd name="T51" fmla="*/ 42 h 51"/>
                    <a:gd name="T52" fmla="*/ 10 w 31"/>
                    <a:gd name="T53" fmla="*/ 44 h 51"/>
                    <a:gd name="T54" fmla="*/ 15 w 31"/>
                    <a:gd name="T55" fmla="*/ 45 h 51"/>
                    <a:gd name="T56" fmla="*/ 18 w 31"/>
                    <a:gd name="T57" fmla="*/ 45 h 51"/>
                    <a:gd name="T58" fmla="*/ 22 w 31"/>
                    <a:gd name="T59" fmla="*/ 43 h 51"/>
                    <a:gd name="T60" fmla="*/ 25 w 31"/>
                    <a:gd name="T61" fmla="*/ 32 h 51"/>
                    <a:gd name="T62" fmla="*/ 23 w 31"/>
                    <a:gd name="T63" fmla="*/ 22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51"/>
                    <a:gd name="T98" fmla="*/ 31 w 31"/>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51">
                      <a:moveTo>
                        <a:pt x="6" y="0"/>
                      </a:moveTo>
                      <a:lnTo>
                        <a:pt x="6" y="19"/>
                      </a:lnTo>
                      <a:lnTo>
                        <a:pt x="6" y="18"/>
                      </a:lnTo>
                      <a:lnTo>
                        <a:pt x="7" y="17"/>
                      </a:lnTo>
                      <a:lnTo>
                        <a:pt x="8" y="17"/>
                      </a:lnTo>
                      <a:lnTo>
                        <a:pt x="9" y="15"/>
                      </a:lnTo>
                      <a:lnTo>
                        <a:pt x="10" y="14"/>
                      </a:lnTo>
                      <a:lnTo>
                        <a:pt x="11" y="14"/>
                      </a:lnTo>
                      <a:lnTo>
                        <a:pt x="14" y="13"/>
                      </a:lnTo>
                      <a:lnTo>
                        <a:pt x="16" y="13"/>
                      </a:lnTo>
                      <a:lnTo>
                        <a:pt x="18" y="13"/>
                      </a:lnTo>
                      <a:lnTo>
                        <a:pt x="22" y="14"/>
                      </a:lnTo>
                      <a:lnTo>
                        <a:pt x="24" y="15"/>
                      </a:lnTo>
                      <a:lnTo>
                        <a:pt x="26" y="18"/>
                      </a:lnTo>
                      <a:lnTo>
                        <a:pt x="29" y="21"/>
                      </a:lnTo>
                      <a:lnTo>
                        <a:pt x="31" y="25"/>
                      </a:lnTo>
                      <a:lnTo>
                        <a:pt x="31" y="30"/>
                      </a:lnTo>
                      <a:lnTo>
                        <a:pt x="31" y="35"/>
                      </a:lnTo>
                      <a:lnTo>
                        <a:pt x="30" y="40"/>
                      </a:lnTo>
                      <a:lnTo>
                        <a:pt x="29" y="43"/>
                      </a:lnTo>
                      <a:lnTo>
                        <a:pt x="26" y="47"/>
                      </a:lnTo>
                      <a:lnTo>
                        <a:pt x="23" y="50"/>
                      </a:lnTo>
                      <a:lnTo>
                        <a:pt x="22" y="51"/>
                      </a:lnTo>
                      <a:lnTo>
                        <a:pt x="19" y="51"/>
                      </a:lnTo>
                      <a:lnTo>
                        <a:pt x="18" y="51"/>
                      </a:lnTo>
                      <a:lnTo>
                        <a:pt x="16" y="51"/>
                      </a:lnTo>
                      <a:lnTo>
                        <a:pt x="15" y="51"/>
                      </a:lnTo>
                      <a:lnTo>
                        <a:pt x="13" y="51"/>
                      </a:lnTo>
                      <a:lnTo>
                        <a:pt x="11" y="51"/>
                      </a:lnTo>
                      <a:lnTo>
                        <a:pt x="9" y="50"/>
                      </a:lnTo>
                      <a:lnTo>
                        <a:pt x="8" y="49"/>
                      </a:lnTo>
                      <a:lnTo>
                        <a:pt x="7" y="48"/>
                      </a:lnTo>
                      <a:lnTo>
                        <a:pt x="6" y="47"/>
                      </a:lnTo>
                      <a:lnTo>
                        <a:pt x="4" y="45"/>
                      </a:lnTo>
                      <a:lnTo>
                        <a:pt x="4" y="50"/>
                      </a:lnTo>
                      <a:lnTo>
                        <a:pt x="0" y="50"/>
                      </a:lnTo>
                      <a:lnTo>
                        <a:pt x="0" y="0"/>
                      </a:lnTo>
                      <a:lnTo>
                        <a:pt x="6" y="0"/>
                      </a:lnTo>
                      <a:close/>
                      <a:moveTo>
                        <a:pt x="23" y="22"/>
                      </a:moveTo>
                      <a:lnTo>
                        <a:pt x="21" y="21"/>
                      </a:lnTo>
                      <a:lnTo>
                        <a:pt x="19" y="20"/>
                      </a:lnTo>
                      <a:lnTo>
                        <a:pt x="17" y="19"/>
                      </a:lnTo>
                      <a:lnTo>
                        <a:pt x="15" y="19"/>
                      </a:lnTo>
                      <a:lnTo>
                        <a:pt x="13" y="19"/>
                      </a:lnTo>
                      <a:lnTo>
                        <a:pt x="11" y="20"/>
                      </a:lnTo>
                      <a:lnTo>
                        <a:pt x="9" y="21"/>
                      </a:lnTo>
                      <a:lnTo>
                        <a:pt x="8" y="22"/>
                      </a:lnTo>
                      <a:lnTo>
                        <a:pt x="7" y="26"/>
                      </a:lnTo>
                      <a:lnTo>
                        <a:pt x="6" y="30"/>
                      </a:lnTo>
                      <a:lnTo>
                        <a:pt x="6" y="36"/>
                      </a:lnTo>
                      <a:lnTo>
                        <a:pt x="8" y="42"/>
                      </a:lnTo>
                      <a:lnTo>
                        <a:pt x="9" y="43"/>
                      </a:lnTo>
                      <a:lnTo>
                        <a:pt x="10" y="44"/>
                      </a:lnTo>
                      <a:lnTo>
                        <a:pt x="13" y="45"/>
                      </a:lnTo>
                      <a:lnTo>
                        <a:pt x="15" y="45"/>
                      </a:lnTo>
                      <a:lnTo>
                        <a:pt x="17" y="45"/>
                      </a:lnTo>
                      <a:lnTo>
                        <a:pt x="18" y="45"/>
                      </a:lnTo>
                      <a:lnTo>
                        <a:pt x="21" y="44"/>
                      </a:lnTo>
                      <a:lnTo>
                        <a:pt x="22" y="43"/>
                      </a:lnTo>
                      <a:lnTo>
                        <a:pt x="24" y="37"/>
                      </a:lnTo>
                      <a:lnTo>
                        <a:pt x="25" y="32"/>
                      </a:lnTo>
                      <a:lnTo>
                        <a:pt x="24" y="27"/>
                      </a:lnTo>
                      <a:lnTo>
                        <a:pt x="23" y="22"/>
                      </a:lnTo>
                      <a:close/>
                    </a:path>
                  </a:pathLst>
                </a:custGeom>
                <a:solidFill>
                  <a:srgbClr val="000000"/>
                </a:solidFill>
                <a:ln w="9525">
                  <a:solidFill>
                    <a:srgbClr val="CC9900"/>
                  </a:solidFill>
                  <a:round/>
                  <a:headEnd/>
                  <a:tailEnd/>
                </a:ln>
              </p:spPr>
              <p:txBody>
                <a:bodyPr/>
                <a:lstStyle/>
                <a:p>
                  <a:endParaRPr lang="en-US" dirty="0"/>
                </a:p>
              </p:txBody>
            </p:sp>
            <p:sp>
              <p:nvSpPr>
                <p:cNvPr id="18652" name="Freeform 306"/>
                <p:cNvSpPr>
                  <a:spLocks/>
                </p:cNvSpPr>
                <p:nvPr/>
              </p:nvSpPr>
              <p:spPr bwMode="auto">
                <a:xfrm>
                  <a:off x="2953" y="1757"/>
                  <a:ext cx="17" cy="37"/>
                </a:xfrm>
                <a:custGeom>
                  <a:avLst/>
                  <a:gdLst>
                    <a:gd name="T0" fmla="*/ 0 w 17"/>
                    <a:gd name="T1" fmla="*/ 1 h 37"/>
                    <a:gd name="T2" fmla="*/ 5 w 17"/>
                    <a:gd name="T3" fmla="*/ 1 h 37"/>
                    <a:gd name="T4" fmla="*/ 5 w 17"/>
                    <a:gd name="T5" fmla="*/ 7 h 37"/>
                    <a:gd name="T6" fmla="*/ 5 w 17"/>
                    <a:gd name="T7" fmla="*/ 7 h 37"/>
                    <a:gd name="T8" fmla="*/ 8 w 17"/>
                    <a:gd name="T9" fmla="*/ 4 h 37"/>
                    <a:gd name="T10" fmla="*/ 10 w 17"/>
                    <a:gd name="T11" fmla="*/ 1 h 37"/>
                    <a:gd name="T12" fmla="*/ 11 w 17"/>
                    <a:gd name="T13" fmla="*/ 0 h 37"/>
                    <a:gd name="T14" fmla="*/ 14 w 17"/>
                    <a:gd name="T15" fmla="*/ 0 h 37"/>
                    <a:gd name="T16" fmla="*/ 17 w 17"/>
                    <a:gd name="T17" fmla="*/ 0 h 37"/>
                    <a:gd name="T18" fmla="*/ 17 w 17"/>
                    <a:gd name="T19" fmla="*/ 6 h 37"/>
                    <a:gd name="T20" fmla="*/ 16 w 17"/>
                    <a:gd name="T21" fmla="*/ 6 h 37"/>
                    <a:gd name="T22" fmla="*/ 14 w 17"/>
                    <a:gd name="T23" fmla="*/ 6 h 37"/>
                    <a:gd name="T24" fmla="*/ 12 w 17"/>
                    <a:gd name="T25" fmla="*/ 7 h 37"/>
                    <a:gd name="T26" fmla="*/ 11 w 17"/>
                    <a:gd name="T27" fmla="*/ 7 h 37"/>
                    <a:gd name="T28" fmla="*/ 9 w 17"/>
                    <a:gd name="T29" fmla="*/ 9 h 37"/>
                    <a:gd name="T30" fmla="*/ 7 w 17"/>
                    <a:gd name="T31" fmla="*/ 11 h 37"/>
                    <a:gd name="T32" fmla="*/ 5 w 17"/>
                    <a:gd name="T33" fmla="*/ 14 h 37"/>
                    <a:gd name="T34" fmla="*/ 5 w 17"/>
                    <a:gd name="T35" fmla="*/ 19 h 37"/>
                    <a:gd name="T36" fmla="*/ 5 w 17"/>
                    <a:gd name="T37" fmla="*/ 37 h 37"/>
                    <a:gd name="T38" fmla="*/ 0 w 17"/>
                    <a:gd name="T39" fmla="*/ 37 h 37"/>
                    <a:gd name="T40" fmla="*/ 0 w 17"/>
                    <a:gd name="T41" fmla="*/ 1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37"/>
                    <a:gd name="T65" fmla="*/ 17 w 17"/>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37">
                      <a:moveTo>
                        <a:pt x="0" y="1"/>
                      </a:moveTo>
                      <a:lnTo>
                        <a:pt x="5" y="1"/>
                      </a:lnTo>
                      <a:lnTo>
                        <a:pt x="5" y="7"/>
                      </a:lnTo>
                      <a:lnTo>
                        <a:pt x="8" y="4"/>
                      </a:lnTo>
                      <a:lnTo>
                        <a:pt x="10" y="1"/>
                      </a:lnTo>
                      <a:lnTo>
                        <a:pt x="11" y="0"/>
                      </a:lnTo>
                      <a:lnTo>
                        <a:pt x="14" y="0"/>
                      </a:lnTo>
                      <a:lnTo>
                        <a:pt x="17" y="0"/>
                      </a:lnTo>
                      <a:lnTo>
                        <a:pt x="17" y="6"/>
                      </a:lnTo>
                      <a:lnTo>
                        <a:pt x="16" y="6"/>
                      </a:lnTo>
                      <a:lnTo>
                        <a:pt x="14" y="6"/>
                      </a:lnTo>
                      <a:lnTo>
                        <a:pt x="12" y="7"/>
                      </a:lnTo>
                      <a:lnTo>
                        <a:pt x="11" y="7"/>
                      </a:lnTo>
                      <a:lnTo>
                        <a:pt x="9" y="9"/>
                      </a:lnTo>
                      <a:lnTo>
                        <a:pt x="7" y="11"/>
                      </a:lnTo>
                      <a:lnTo>
                        <a:pt x="5" y="14"/>
                      </a:lnTo>
                      <a:lnTo>
                        <a:pt x="5" y="19"/>
                      </a:lnTo>
                      <a:lnTo>
                        <a:pt x="5" y="37"/>
                      </a:lnTo>
                      <a:lnTo>
                        <a:pt x="0" y="37"/>
                      </a:lnTo>
                      <a:lnTo>
                        <a:pt x="0" y="1"/>
                      </a:lnTo>
                      <a:close/>
                    </a:path>
                  </a:pathLst>
                </a:custGeom>
                <a:solidFill>
                  <a:srgbClr val="000000"/>
                </a:solidFill>
                <a:ln w="9525">
                  <a:solidFill>
                    <a:srgbClr val="CC9900"/>
                  </a:solidFill>
                  <a:round/>
                  <a:headEnd/>
                  <a:tailEnd/>
                </a:ln>
              </p:spPr>
              <p:txBody>
                <a:bodyPr/>
                <a:lstStyle/>
                <a:p>
                  <a:endParaRPr lang="en-US" dirty="0"/>
                </a:p>
              </p:txBody>
            </p:sp>
            <p:sp>
              <p:nvSpPr>
                <p:cNvPr id="18653" name="Freeform 307"/>
                <p:cNvSpPr>
                  <a:spLocks noEditPoints="1"/>
                </p:cNvSpPr>
                <p:nvPr/>
              </p:nvSpPr>
              <p:spPr bwMode="auto">
                <a:xfrm>
                  <a:off x="2972" y="1757"/>
                  <a:ext cx="33" cy="38"/>
                </a:xfrm>
                <a:custGeom>
                  <a:avLst/>
                  <a:gdLst>
                    <a:gd name="T0" fmla="*/ 29 w 33"/>
                    <a:gd name="T1" fmla="*/ 32 h 38"/>
                    <a:gd name="T2" fmla="*/ 30 w 33"/>
                    <a:gd name="T3" fmla="*/ 34 h 38"/>
                    <a:gd name="T4" fmla="*/ 33 w 33"/>
                    <a:gd name="T5" fmla="*/ 34 h 38"/>
                    <a:gd name="T6" fmla="*/ 33 w 33"/>
                    <a:gd name="T7" fmla="*/ 34 h 38"/>
                    <a:gd name="T8" fmla="*/ 33 w 33"/>
                    <a:gd name="T9" fmla="*/ 37 h 38"/>
                    <a:gd name="T10" fmla="*/ 31 w 33"/>
                    <a:gd name="T11" fmla="*/ 38 h 38"/>
                    <a:gd name="T12" fmla="*/ 29 w 33"/>
                    <a:gd name="T13" fmla="*/ 38 h 38"/>
                    <a:gd name="T14" fmla="*/ 24 w 33"/>
                    <a:gd name="T15" fmla="*/ 37 h 38"/>
                    <a:gd name="T16" fmla="*/ 23 w 33"/>
                    <a:gd name="T17" fmla="*/ 34 h 38"/>
                    <a:gd name="T18" fmla="*/ 19 w 33"/>
                    <a:gd name="T19" fmla="*/ 36 h 38"/>
                    <a:gd name="T20" fmla="*/ 12 w 33"/>
                    <a:gd name="T21" fmla="*/ 38 h 38"/>
                    <a:gd name="T22" fmla="*/ 3 w 33"/>
                    <a:gd name="T23" fmla="*/ 35 h 38"/>
                    <a:gd name="T24" fmla="*/ 0 w 33"/>
                    <a:gd name="T25" fmla="*/ 27 h 38"/>
                    <a:gd name="T26" fmla="*/ 3 w 33"/>
                    <a:gd name="T27" fmla="*/ 20 h 38"/>
                    <a:gd name="T28" fmla="*/ 7 w 33"/>
                    <a:gd name="T29" fmla="*/ 17 h 38"/>
                    <a:gd name="T30" fmla="*/ 15 w 33"/>
                    <a:gd name="T31" fmla="*/ 16 h 38"/>
                    <a:gd name="T32" fmla="*/ 20 w 33"/>
                    <a:gd name="T33" fmla="*/ 16 h 38"/>
                    <a:gd name="T34" fmla="*/ 22 w 33"/>
                    <a:gd name="T35" fmla="*/ 15 h 38"/>
                    <a:gd name="T36" fmla="*/ 23 w 33"/>
                    <a:gd name="T37" fmla="*/ 13 h 38"/>
                    <a:gd name="T38" fmla="*/ 22 w 33"/>
                    <a:gd name="T39" fmla="*/ 8 h 38"/>
                    <a:gd name="T40" fmla="*/ 16 w 33"/>
                    <a:gd name="T41" fmla="*/ 6 h 38"/>
                    <a:gd name="T42" fmla="*/ 11 w 33"/>
                    <a:gd name="T43" fmla="*/ 7 h 38"/>
                    <a:gd name="T44" fmla="*/ 7 w 33"/>
                    <a:gd name="T45" fmla="*/ 11 h 38"/>
                    <a:gd name="T46" fmla="*/ 1 w 33"/>
                    <a:gd name="T47" fmla="*/ 12 h 38"/>
                    <a:gd name="T48" fmla="*/ 3 w 33"/>
                    <a:gd name="T49" fmla="*/ 7 h 38"/>
                    <a:gd name="T50" fmla="*/ 5 w 33"/>
                    <a:gd name="T51" fmla="*/ 4 h 38"/>
                    <a:gd name="T52" fmla="*/ 10 w 33"/>
                    <a:gd name="T53" fmla="*/ 1 h 38"/>
                    <a:gd name="T54" fmla="*/ 13 w 33"/>
                    <a:gd name="T55" fmla="*/ 0 h 38"/>
                    <a:gd name="T56" fmla="*/ 16 w 33"/>
                    <a:gd name="T57" fmla="*/ 0 h 38"/>
                    <a:gd name="T58" fmla="*/ 20 w 33"/>
                    <a:gd name="T59" fmla="*/ 0 h 38"/>
                    <a:gd name="T60" fmla="*/ 24 w 33"/>
                    <a:gd name="T61" fmla="*/ 2 h 38"/>
                    <a:gd name="T62" fmla="*/ 28 w 33"/>
                    <a:gd name="T63" fmla="*/ 6 h 38"/>
                    <a:gd name="T64" fmla="*/ 29 w 33"/>
                    <a:gd name="T65" fmla="*/ 31 h 38"/>
                    <a:gd name="T66" fmla="*/ 20 w 33"/>
                    <a:gd name="T67" fmla="*/ 21 h 38"/>
                    <a:gd name="T68" fmla="*/ 13 w 33"/>
                    <a:gd name="T69" fmla="*/ 21 h 38"/>
                    <a:gd name="T70" fmla="*/ 8 w 33"/>
                    <a:gd name="T71" fmla="*/ 23 h 38"/>
                    <a:gd name="T72" fmla="*/ 6 w 33"/>
                    <a:gd name="T73" fmla="*/ 25 h 38"/>
                    <a:gd name="T74" fmla="*/ 6 w 33"/>
                    <a:gd name="T75" fmla="*/ 30 h 38"/>
                    <a:gd name="T76" fmla="*/ 10 w 33"/>
                    <a:gd name="T77" fmla="*/ 34 h 38"/>
                    <a:gd name="T78" fmla="*/ 18 w 33"/>
                    <a:gd name="T79" fmla="*/ 32 h 38"/>
                    <a:gd name="T80" fmla="*/ 22 w 33"/>
                    <a:gd name="T81" fmla="*/ 28 h 38"/>
                    <a:gd name="T82" fmla="*/ 23 w 33"/>
                    <a:gd name="T83" fmla="*/ 20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29" y="31"/>
                      </a:moveTo>
                      <a:lnTo>
                        <a:pt x="29" y="32"/>
                      </a:lnTo>
                      <a:lnTo>
                        <a:pt x="30" y="32"/>
                      </a:lnTo>
                      <a:lnTo>
                        <a:pt x="30" y="34"/>
                      </a:lnTo>
                      <a:lnTo>
                        <a:pt x="31" y="34"/>
                      </a:lnTo>
                      <a:lnTo>
                        <a:pt x="33" y="34"/>
                      </a:lnTo>
                      <a:lnTo>
                        <a:pt x="33" y="37"/>
                      </a:lnTo>
                      <a:lnTo>
                        <a:pt x="31" y="38"/>
                      </a:lnTo>
                      <a:lnTo>
                        <a:pt x="30" y="38"/>
                      </a:lnTo>
                      <a:lnTo>
                        <a:pt x="29" y="38"/>
                      </a:lnTo>
                      <a:lnTo>
                        <a:pt x="27" y="38"/>
                      </a:lnTo>
                      <a:lnTo>
                        <a:pt x="24" y="37"/>
                      </a:lnTo>
                      <a:lnTo>
                        <a:pt x="23" y="35"/>
                      </a:lnTo>
                      <a:lnTo>
                        <a:pt x="23" y="34"/>
                      </a:lnTo>
                      <a:lnTo>
                        <a:pt x="21" y="35"/>
                      </a:lnTo>
                      <a:lnTo>
                        <a:pt x="19" y="36"/>
                      </a:lnTo>
                      <a:lnTo>
                        <a:pt x="15" y="38"/>
                      </a:lnTo>
                      <a:lnTo>
                        <a:pt x="12" y="38"/>
                      </a:lnTo>
                      <a:lnTo>
                        <a:pt x="7" y="37"/>
                      </a:lnTo>
                      <a:lnTo>
                        <a:pt x="3" y="35"/>
                      </a:lnTo>
                      <a:lnTo>
                        <a:pt x="0" y="31"/>
                      </a:lnTo>
                      <a:lnTo>
                        <a:pt x="0" y="27"/>
                      </a:lnTo>
                      <a:lnTo>
                        <a:pt x="1" y="23"/>
                      </a:lnTo>
                      <a:lnTo>
                        <a:pt x="3" y="20"/>
                      </a:lnTo>
                      <a:lnTo>
                        <a:pt x="5" y="19"/>
                      </a:lnTo>
                      <a:lnTo>
                        <a:pt x="7" y="17"/>
                      </a:lnTo>
                      <a:lnTo>
                        <a:pt x="12" y="16"/>
                      </a:lnTo>
                      <a:lnTo>
                        <a:pt x="15" y="16"/>
                      </a:lnTo>
                      <a:lnTo>
                        <a:pt x="18" y="16"/>
                      </a:lnTo>
                      <a:lnTo>
                        <a:pt x="20" y="16"/>
                      </a:lnTo>
                      <a:lnTo>
                        <a:pt x="21" y="16"/>
                      </a:lnTo>
                      <a:lnTo>
                        <a:pt x="22" y="15"/>
                      </a:lnTo>
                      <a:lnTo>
                        <a:pt x="23" y="14"/>
                      </a:lnTo>
                      <a:lnTo>
                        <a:pt x="23" y="13"/>
                      </a:lnTo>
                      <a:lnTo>
                        <a:pt x="23" y="9"/>
                      </a:lnTo>
                      <a:lnTo>
                        <a:pt x="22" y="8"/>
                      </a:lnTo>
                      <a:lnTo>
                        <a:pt x="20" y="7"/>
                      </a:lnTo>
                      <a:lnTo>
                        <a:pt x="16" y="6"/>
                      </a:lnTo>
                      <a:lnTo>
                        <a:pt x="14" y="6"/>
                      </a:lnTo>
                      <a:lnTo>
                        <a:pt x="11" y="7"/>
                      </a:lnTo>
                      <a:lnTo>
                        <a:pt x="8" y="8"/>
                      </a:lnTo>
                      <a:lnTo>
                        <a:pt x="7" y="11"/>
                      </a:lnTo>
                      <a:lnTo>
                        <a:pt x="7" y="12"/>
                      </a:lnTo>
                      <a:lnTo>
                        <a:pt x="1" y="12"/>
                      </a:lnTo>
                      <a:lnTo>
                        <a:pt x="1" y="9"/>
                      </a:lnTo>
                      <a:lnTo>
                        <a:pt x="3" y="7"/>
                      </a:lnTo>
                      <a:lnTo>
                        <a:pt x="4" y="6"/>
                      </a:lnTo>
                      <a:lnTo>
                        <a:pt x="5" y="4"/>
                      </a:lnTo>
                      <a:lnTo>
                        <a:pt x="7" y="2"/>
                      </a:lnTo>
                      <a:lnTo>
                        <a:pt x="10" y="1"/>
                      </a:lnTo>
                      <a:lnTo>
                        <a:pt x="11" y="1"/>
                      </a:lnTo>
                      <a:lnTo>
                        <a:pt x="13" y="0"/>
                      </a:lnTo>
                      <a:lnTo>
                        <a:pt x="15" y="0"/>
                      </a:lnTo>
                      <a:lnTo>
                        <a:pt x="16" y="0"/>
                      </a:lnTo>
                      <a:lnTo>
                        <a:pt x="18" y="0"/>
                      </a:lnTo>
                      <a:lnTo>
                        <a:pt x="20" y="0"/>
                      </a:lnTo>
                      <a:lnTo>
                        <a:pt x="21" y="1"/>
                      </a:lnTo>
                      <a:lnTo>
                        <a:pt x="24" y="2"/>
                      </a:lnTo>
                      <a:lnTo>
                        <a:pt x="27" y="4"/>
                      </a:lnTo>
                      <a:lnTo>
                        <a:pt x="28" y="6"/>
                      </a:lnTo>
                      <a:lnTo>
                        <a:pt x="29" y="8"/>
                      </a:lnTo>
                      <a:lnTo>
                        <a:pt x="29" y="31"/>
                      </a:lnTo>
                      <a:close/>
                      <a:moveTo>
                        <a:pt x="23" y="20"/>
                      </a:moveTo>
                      <a:lnTo>
                        <a:pt x="20" y="21"/>
                      </a:lnTo>
                      <a:lnTo>
                        <a:pt x="16" y="21"/>
                      </a:lnTo>
                      <a:lnTo>
                        <a:pt x="13" y="21"/>
                      </a:lnTo>
                      <a:lnTo>
                        <a:pt x="10" y="22"/>
                      </a:lnTo>
                      <a:lnTo>
                        <a:pt x="8" y="23"/>
                      </a:lnTo>
                      <a:lnTo>
                        <a:pt x="7" y="24"/>
                      </a:lnTo>
                      <a:lnTo>
                        <a:pt x="6" y="25"/>
                      </a:lnTo>
                      <a:lnTo>
                        <a:pt x="6" y="28"/>
                      </a:lnTo>
                      <a:lnTo>
                        <a:pt x="6" y="30"/>
                      </a:lnTo>
                      <a:lnTo>
                        <a:pt x="7" y="32"/>
                      </a:lnTo>
                      <a:lnTo>
                        <a:pt x="10" y="34"/>
                      </a:lnTo>
                      <a:lnTo>
                        <a:pt x="12" y="34"/>
                      </a:lnTo>
                      <a:lnTo>
                        <a:pt x="18" y="32"/>
                      </a:lnTo>
                      <a:lnTo>
                        <a:pt x="21" y="30"/>
                      </a:lnTo>
                      <a:lnTo>
                        <a:pt x="22" y="28"/>
                      </a:lnTo>
                      <a:lnTo>
                        <a:pt x="23" y="27"/>
                      </a:lnTo>
                      <a:lnTo>
                        <a:pt x="23" y="20"/>
                      </a:lnTo>
                      <a:close/>
                    </a:path>
                  </a:pathLst>
                </a:custGeom>
                <a:solidFill>
                  <a:srgbClr val="000000"/>
                </a:solidFill>
                <a:ln w="9525">
                  <a:solidFill>
                    <a:srgbClr val="CC9900"/>
                  </a:solidFill>
                  <a:round/>
                  <a:headEnd/>
                  <a:tailEnd/>
                </a:ln>
              </p:spPr>
              <p:txBody>
                <a:bodyPr/>
                <a:lstStyle/>
                <a:p>
                  <a:endParaRPr lang="en-US" dirty="0"/>
                </a:p>
              </p:txBody>
            </p:sp>
            <p:sp>
              <p:nvSpPr>
                <p:cNvPr id="18654" name="Freeform 308"/>
                <p:cNvSpPr>
                  <a:spLocks/>
                </p:cNvSpPr>
                <p:nvPr/>
              </p:nvSpPr>
              <p:spPr bwMode="auto">
                <a:xfrm>
                  <a:off x="3008" y="1757"/>
                  <a:ext cx="28" cy="38"/>
                </a:xfrm>
                <a:custGeom>
                  <a:avLst/>
                  <a:gdLst>
                    <a:gd name="T0" fmla="*/ 5 w 28"/>
                    <a:gd name="T1" fmla="*/ 29 h 38"/>
                    <a:gd name="T2" fmla="*/ 8 w 28"/>
                    <a:gd name="T3" fmla="*/ 32 h 38"/>
                    <a:gd name="T4" fmla="*/ 12 w 28"/>
                    <a:gd name="T5" fmla="*/ 34 h 38"/>
                    <a:gd name="T6" fmla="*/ 15 w 28"/>
                    <a:gd name="T7" fmla="*/ 34 h 38"/>
                    <a:gd name="T8" fmla="*/ 17 w 28"/>
                    <a:gd name="T9" fmla="*/ 34 h 38"/>
                    <a:gd name="T10" fmla="*/ 20 w 28"/>
                    <a:gd name="T11" fmla="*/ 32 h 38"/>
                    <a:gd name="T12" fmla="*/ 22 w 28"/>
                    <a:gd name="T13" fmla="*/ 31 h 38"/>
                    <a:gd name="T14" fmla="*/ 23 w 28"/>
                    <a:gd name="T15" fmla="*/ 29 h 38"/>
                    <a:gd name="T16" fmla="*/ 23 w 28"/>
                    <a:gd name="T17" fmla="*/ 27 h 38"/>
                    <a:gd name="T18" fmla="*/ 21 w 28"/>
                    <a:gd name="T19" fmla="*/ 24 h 38"/>
                    <a:gd name="T20" fmla="*/ 15 w 28"/>
                    <a:gd name="T21" fmla="*/ 22 h 38"/>
                    <a:gd name="T22" fmla="*/ 8 w 28"/>
                    <a:gd name="T23" fmla="*/ 21 h 38"/>
                    <a:gd name="T24" fmla="*/ 3 w 28"/>
                    <a:gd name="T25" fmla="*/ 19 h 38"/>
                    <a:gd name="T26" fmla="*/ 0 w 28"/>
                    <a:gd name="T27" fmla="*/ 14 h 38"/>
                    <a:gd name="T28" fmla="*/ 1 w 28"/>
                    <a:gd name="T29" fmla="*/ 6 h 38"/>
                    <a:gd name="T30" fmla="*/ 9 w 28"/>
                    <a:gd name="T31" fmla="*/ 1 h 38"/>
                    <a:gd name="T32" fmla="*/ 21 w 28"/>
                    <a:gd name="T33" fmla="*/ 1 h 38"/>
                    <a:gd name="T34" fmla="*/ 27 w 28"/>
                    <a:gd name="T35" fmla="*/ 8 h 38"/>
                    <a:gd name="T36" fmla="*/ 21 w 28"/>
                    <a:gd name="T37" fmla="*/ 12 h 38"/>
                    <a:gd name="T38" fmla="*/ 20 w 28"/>
                    <a:gd name="T39" fmla="*/ 8 h 38"/>
                    <a:gd name="T40" fmla="*/ 13 w 28"/>
                    <a:gd name="T41" fmla="*/ 6 h 38"/>
                    <a:gd name="T42" fmla="*/ 8 w 28"/>
                    <a:gd name="T43" fmla="*/ 7 h 38"/>
                    <a:gd name="T44" fmla="*/ 6 w 28"/>
                    <a:gd name="T45" fmla="*/ 9 h 38"/>
                    <a:gd name="T46" fmla="*/ 6 w 28"/>
                    <a:gd name="T47" fmla="*/ 12 h 38"/>
                    <a:gd name="T48" fmla="*/ 8 w 28"/>
                    <a:gd name="T49" fmla="*/ 14 h 38"/>
                    <a:gd name="T50" fmla="*/ 12 w 28"/>
                    <a:gd name="T51" fmla="*/ 15 h 38"/>
                    <a:gd name="T52" fmla="*/ 16 w 28"/>
                    <a:gd name="T53" fmla="*/ 16 h 38"/>
                    <a:gd name="T54" fmla="*/ 21 w 28"/>
                    <a:gd name="T55" fmla="*/ 17 h 38"/>
                    <a:gd name="T56" fmla="*/ 24 w 28"/>
                    <a:gd name="T57" fmla="*/ 20 h 38"/>
                    <a:gd name="T58" fmla="*/ 28 w 28"/>
                    <a:gd name="T59" fmla="*/ 23 h 38"/>
                    <a:gd name="T60" fmla="*/ 28 w 28"/>
                    <a:gd name="T61" fmla="*/ 28 h 38"/>
                    <a:gd name="T62" fmla="*/ 27 w 28"/>
                    <a:gd name="T63" fmla="*/ 32 h 38"/>
                    <a:gd name="T64" fmla="*/ 22 w 28"/>
                    <a:gd name="T65" fmla="*/ 37 h 38"/>
                    <a:gd name="T66" fmla="*/ 18 w 28"/>
                    <a:gd name="T67" fmla="*/ 37 h 38"/>
                    <a:gd name="T68" fmla="*/ 15 w 28"/>
                    <a:gd name="T69" fmla="*/ 38 h 38"/>
                    <a:gd name="T70" fmla="*/ 12 w 28"/>
                    <a:gd name="T71" fmla="*/ 38 h 38"/>
                    <a:gd name="T72" fmla="*/ 8 w 28"/>
                    <a:gd name="T73" fmla="*/ 38 h 38"/>
                    <a:gd name="T74" fmla="*/ 1 w 28"/>
                    <a:gd name="T75" fmla="*/ 32 h 38"/>
                    <a:gd name="T76" fmla="*/ 0 w 28"/>
                    <a:gd name="T77" fmla="*/ 27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8"/>
                    <a:gd name="T119" fmla="*/ 28 w 28"/>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8">
                      <a:moveTo>
                        <a:pt x="5" y="27"/>
                      </a:moveTo>
                      <a:lnTo>
                        <a:pt x="5" y="29"/>
                      </a:lnTo>
                      <a:lnTo>
                        <a:pt x="6" y="31"/>
                      </a:lnTo>
                      <a:lnTo>
                        <a:pt x="8" y="32"/>
                      </a:lnTo>
                      <a:lnTo>
                        <a:pt x="10" y="34"/>
                      </a:lnTo>
                      <a:lnTo>
                        <a:pt x="12" y="34"/>
                      </a:lnTo>
                      <a:lnTo>
                        <a:pt x="14" y="34"/>
                      </a:lnTo>
                      <a:lnTo>
                        <a:pt x="15" y="34"/>
                      </a:lnTo>
                      <a:lnTo>
                        <a:pt x="16" y="34"/>
                      </a:lnTo>
                      <a:lnTo>
                        <a:pt x="17" y="34"/>
                      </a:lnTo>
                      <a:lnTo>
                        <a:pt x="18" y="32"/>
                      </a:lnTo>
                      <a:lnTo>
                        <a:pt x="20" y="32"/>
                      </a:lnTo>
                      <a:lnTo>
                        <a:pt x="21" y="32"/>
                      </a:lnTo>
                      <a:lnTo>
                        <a:pt x="22" y="31"/>
                      </a:lnTo>
                      <a:lnTo>
                        <a:pt x="22" y="30"/>
                      </a:lnTo>
                      <a:lnTo>
                        <a:pt x="23" y="29"/>
                      </a:lnTo>
                      <a:lnTo>
                        <a:pt x="23" y="28"/>
                      </a:lnTo>
                      <a:lnTo>
                        <a:pt x="23" y="27"/>
                      </a:lnTo>
                      <a:lnTo>
                        <a:pt x="22" y="25"/>
                      </a:lnTo>
                      <a:lnTo>
                        <a:pt x="21" y="24"/>
                      </a:lnTo>
                      <a:lnTo>
                        <a:pt x="18" y="23"/>
                      </a:lnTo>
                      <a:lnTo>
                        <a:pt x="15" y="22"/>
                      </a:lnTo>
                      <a:lnTo>
                        <a:pt x="12" y="21"/>
                      </a:lnTo>
                      <a:lnTo>
                        <a:pt x="8" y="21"/>
                      </a:lnTo>
                      <a:lnTo>
                        <a:pt x="6" y="20"/>
                      </a:lnTo>
                      <a:lnTo>
                        <a:pt x="3" y="19"/>
                      </a:lnTo>
                      <a:lnTo>
                        <a:pt x="1" y="16"/>
                      </a:lnTo>
                      <a:lnTo>
                        <a:pt x="0" y="14"/>
                      </a:lnTo>
                      <a:lnTo>
                        <a:pt x="0" y="11"/>
                      </a:lnTo>
                      <a:lnTo>
                        <a:pt x="1" y="6"/>
                      </a:lnTo>
                      <a:lnTo>
                        <a:pt x="5" y="4"/>
                      </a:lnTo>
                      <a:lnTo>
                        <a:pt x="9" y="1"/>
                      </a:lnTo>
                      <a:lnTo>
                        <a:pt x="14" y="0"/>
                      </a:lnTo>
                      <a:lnTo>
                        <a:pt x="21" y="1"/>
                      </a:lnTo>
                      <a:lnTo>
                        <a:pt x="24" y="4"/>
                      </a:lnTo>
                      <a:lnTo>
                        <a:pt x="27" y="8"/>
                      </a:lnTo>
                      <a:lnTo>
                        <a:pt x="27" y="12"/>
                      </a:lnTo>
                      <a:lnTo>
                        <a:pt x="21" y="12"/>
                      </a:lnTo>
                      <a:lnTo>
                        <a:pt x="21" y="9"/>
                      </a:lnTo>
                      <a:lnTo>
                        <a:pt x="20" y="8"/>
                      </a:lnTo>
                      <a:lnTo>
                        <a:pt x="17" y="6"/>
                      </a:lnTo>
                      <a:lnTo>
                        <a:pt x="13" y="6"/>
                      </a:lnTo>
                      <a:lnTo>
                        <a:pt x="10" y="6"/>
                      </a:lnTo>
                      <a:lnTo>
                        <a:pt x="8" y="7"/>
                      </a:lnTo>
                      <a:lnTo>
                        <a:pt x="7" y="8"/>
                      </a:lnTo>
                      <a:lnTo>
                        <a:pt x="6" y="9"/>
                      </a:lnTo>
                      <a:lnTo>
                        <a:pt x="6" y="11"/>
                      </a:lnTo>
                      <a:lnTo>
                        <a:pt x="6" y="12"/>
                      </a:lnTo>
                      <a:lnTo>
                        <a:pt x="7" y="13"/>
                      </a:lnTo>
                      <a:lnTo>
                        <a:pt x="8" y="14"/>
                      </a:lnTo>
                      <a:lnTo>
                        <a:pt x="9" y="15"/>
                      </a:lnTo>
                      <a:lnTo>
                        <a:pt x="12" y="15"/>
                      </a:lnTo>
                      <a:lnTo>
                        <a:pt x="14" y="16"/>
                      </a:lnTo>
                      <a:lnTo>
                        <a:pt x="16" y="16"/>
                      </a:lnTo>
                      <a:lnTo>
                        <a:pt x="18" y="17"/>
                      </a:lnTo>
                      <a:lnTo>
                        <a:pt x="21" y="17"/>
                      </a:lnTo>
                      <a:lnTo>
                        <a:pt x="22" y="19"/>
                      </a:lnTo>
                      <a:lnTo>
                        <a:pt x="24" y="20"/>
                      </a:lnTo>
                      <a:lnTo>
                        <a:pt x="27" y="21"/>
                      </a:lnTo>
                      <a:lnTo>
                        <a:pt x="28" y="23"/>
                      </a:lnTo>
                      <a:lnTo>
                        <a:pt x="28" y="25"/>
                      </a:lnTo>
                      <a:lnTo>
                        <a:pt x="28" y="28"/>
                      </a:lnTo>
                      <a:lnTo>
                        <a:pt x="28" y="30"/>
                      </a:lnTo>
                      <a:lnTo>
                        <a:pt x="27" y="32"/>
                      </a:lnTo>
                      <a:lnTo>
                        <a:pt x="24" y="35"/>
                      </a:lnTo>
                      <a:lnTo>
                        <a:pt x="22" y="37"/>
                      </a:lnTo>
                      <a:lnTo>
                        <a:pt x="21" y="37"/>
                      </a:lnTo>
                      <a:lnTo>
                        <a:pt x="18" y="37"/>
                      </a:lnTo>
                      <a:lnTo>
                        <a:pt x="17" y="38"/>
                      </a:lnTo>
                      <a:lnTo>
                        <a:pt x="15" y="38"/>
                      </a:lnTo>
                      <a:lnTo>
                        <a:pt x="14" y="38"/>
                      </a:lnTo>
                      <a:lnTo>
                        <a:pt x="12" y="38"/>
                      </a:lnTo>
                      <a:lnTo>
                        <a:pt x="10" y="38"/>
                      </a:lnTo>
                      <a:lnTo>
                        <a:pt x="8" y="38"/>
                      </a:lnTo>
                      <a:lnTo>
                        <a:pt x="3" y="36"/>
                      </a:lnTo>
                      <a:lnTo>
                        <a:pt x="1" y="32"/>
                      </a:lnTo>
                      <a:lnTo>
                        <a:pt x="0" y="30"/>
                      </a:lnTo>
                      <a:lnTo>
                        <a:pt x="0" y="27"/>
                      </a:lnTo>
                      <a:lnTo>
                        <a:pt x="5" y="27"/>
                      </a:lnTo>
                      <a:close/>
                    </a:path>
                  </a:pathLst>
                </a:custGeom>
                <a:solidFill>
                  <a:srgbClr val="000000"/>
                </a:solidFill>
                <a:ln w="9525">
                  <a:solidFill>
                    <a:srgbClr val="CC9900"/>
                  </a:solidFill>
                  <a:round/>
                  <a:headEnd/>
                  <a:tailEnd/>
                </a:ln>
              </p:spPr>
              <p:txBody>
                <a:bodyPr/>
                <a:lstStyle/>
                <a:p>
                  <a:endParaRPr lang="en-US" dirty="0"/>
                </a:p>
              </p:txBody>
            </p:sp>
            <p:sp>
              <p:nvSpPr>
                <p:cNvPr id="18655" name="Freeform 309"/>
                <p:cNvSpPr>
                  <a:spLocks/>
                </p:cNvSpPr>
                <p:nvPr/>
              </p:nvSpPr>
              <p:spPr bwMode="auto">
                <a:xfrm>
                  <a:off x="3041" y="1744"/>
                  <a:ext cx="30" cy="50"/>
                </a:xfrm>
                <a:custGeom>
                  <a:avLst/>
                  <a:gdLst>
                    <a:gd name="T0" fmla="*/ 6 w 30"/>
                    <a:gd name="T1" fmla="*/ 0 h 50"/>
                    <a:gd name="T2" fmla="*/ 6 w 30"/>
                    <a:gd name="T3" fmla="*/ 29 h 50"/>
                    <a:gd name="T4" fmla="*/ 21 w 30"/>
                    <a:gd name="T5" fmla="*/ 14 h 50"/>
                    <a:gd name="T6" fmla="*/ 28 w 30"/>
                    <a:gd name="T7" fmla="*/ 14 h 50"/>
                    <a:gd name="T8" fmla="*/ 15 w 30"/>
                    <a:gd name="T9" fmla="*/ 27 h 50"/>
                    <a:gd name="T10" fmla="*/ 30 w 30"/>
                    <a:gd name="T11" fmla="*/ 50 h 50"/>
                    <a:gd name="T12" fmla="*/ 23 w 30"/>
                    <a:gd name="T13" fmla="*/ 50 h 50"/>
                    <a:gd name="T14" fmla="*/ 12 w 30"/>
                    <a:gd name="T15" fmla="*/ 30 h 50"/>
                    <a:gd name="T16" fmla="*/ 6 w 30"/>
                    <a:gd name="T17" fmla="*/ 36 h 50"/>
                    <a:gd name="T18" fmla="*/ 6 w 30"/>
                    <a:gd name="T19" fmla="*/ 50 h 50"/>
                    <a:gd name="T20" fmla="*/ 0 w 30"/>
                    <a:gd name="T21" fmla="*/ 50 h 50"/>
                    <a:gd name="T22" fmla="*/ 0 w 30"/>
                    <a:gd name="T23" fmla="*/ 0 h 50"/>
                    <a:gd name="T24" fmla="*/ 6 w 30"/>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50"/>
                    <a:gd name="T41" fmla="*/ 30 w 30"/>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50">
                      <a:moveTo>
                        <a:pt x="6" y="0"/>
                      </a:moveTo>
                      <a:lnTo>
                        <a:pt x="6" y="29"/>
                      </a:lnTo>
                      <a:lnTo>
                        <a:pt x="21" y="14"/>
                      </a:lnTo>
                      <a:lnTo>
                        <a:pt x="28" y="14"/>
                      </a:lnTo>
                      <a:lnTo>
                        <a:pt x="15" y="27"/>
                      </a:lnTo>
                      <a:lnTo>
                        <a:pt x="30" y="50"/>
                      </a:lnTo>
                      <a:lnTo>
                        <a:pt x="23" y="50"/>
                      </a:lnTo>
                      <a:lnTo>
                        <a:pt x="12" y="30"/>
                      </a:lnTo>
                      <a:lnTo>
                        <a:pt x="6" y="36"/>
                      </a:lnTo>
                      <a:lnTo>
                        <a:pt x="6" y="50"/>
                      </a:lnTo>
                      <a:lnTo>
                        <a:pt x="0" y="50"/>
                      </a:lnTo>
                      <a:lnTo>
                        <a:pt x="0" y="0"/>
                      </a:lnTo>
                      <a:lnTo>
                        <a:pt x="6" y="0"/>
                      </a:lnTo>
                      <a:close/>
                    </a:path>
                  </a:pathLst>
                </a:custGeom>
                <a:solidFill>
                  <a:srgbClr val="000000"/>
                </a:solidFill>
                <a:ln w="9525">
                  <a:solidFill>
                    <a:srgbClr val="CC9900"/>
                  </a:solidFill>
                  <a:round/>
                  <a:headEnd/>
                  <a:tailEnd/>
                </a:ln>
              </p:spPr>
              <p:txBody>
                <a:bodyPr/>
                <a:lstStyle/>
                <a:p>
                  <a:endParaRPr lang="en-US" dirty="0"/>
                </a:p>
              </p:txBody>
            </p:sp>
            <p:sp>
              <p:nvSpPr>
                <p:cNvPr id="18656" name="Freeform 310"/>
                <p:cNvSpPr>
                  <a:spLocks noEditPoints="1"/>
                </p:cNvSpPr>
                <p:nvPr/>
              </p:nvSpPr>
              <p:spPr bwMode="auto">
                <a:xfrm>
                  <a:off x="3073" y="1757"/>
                  <a:ext cx="33" cy="38"/>
                </a:xfrm>
                <a:custGeom>
                  <a:avLst/>
                  <a:gdLst>
                    <a:gd name="T0" fmla="*/ 28 w 33"/>
                    <a:gd name="T1" fmla="*/ 32 h 38"/>
                    <a:gd name="T2" fmla="*/ 31 w 33"/>
                    <a:gd name="T3" fmla="*/ 34 h 38"/>
                    <a:gd name="T4" fmla="*/ 32 w 33"/>
                    <a:gd name="T5" fmla="*/ 34 h 38"/>
                    <a:gd name="T6" fmla="*/ 32 w 33"/>
                    <a:gd name="T7" fmla="*/ 34 h 38"/>
                    <a:gd name="T8" fmla="*/ 33 w 33"/>
                    <a:gd name="T9" fmla="*/ 37 h 38"/>
                    <a:gd name="T10" fmla="*/ 31 w 33"/>
                    <a:gd name="T11" fmla="*/ 38 h 38"/>
                    <a:gd name="T12" fmla="*/ 28 w 33"/>
                    <a:gd name="T13" fmla="*/ 38 h 38"/>
                    <a:gd name="T14" fmla="*/ 25 w 33"/>
                    <a:gd name="T15" fmla="*/ 37 h 38"/>
                    <a:gd name="T16" fmla="*/ 23 w 33"/>
                    <a:gd name="T17" fmla="*/ 34 h 38"/>
                    <a:gd name="T18" fmla="*/ 18 w 33"/>
                    <a:gd name="T19" fmla="*/ 36 h 38"/>
                    <a:gd name="T20" fmla="*/ 12 w 33"/>
                    <a:gd name="T21" fmla="*/ 38 h 38"/>
                    <a:gd name="T22" fmla="*/ 3 w 33"/>
                    <a:gd name="T23" fmla="*/ 35 h 38"/>
                    <a:gd name="T24" fmla="*/ 0 w 33"/>
                    <a:gd name="T25" fmla="*/ 27 h 38"/>
                    <a:gd name="T26" fmla="*/ 2 w 33"/>
                    <a:gd name="T27" fmla="*/ 20 h 38"/>
                    <a:gd name="T28" fmla="*/ 6 w 33"/>
                    <a:gd name="T29" fmla="*/ 17 h 38"/>
                    <a:gd name="T30" fmla="*/ 14 w 33"/>
                    <a:gd name="T31" fmla="*/ 16 h 38"/>
                    <a:gd name="T32" fmla="*/ 20 w 33"/>
                    <a:gd name="T33" fmla="*/ 16 h 38"/>
                    <a:gd name="T34" fmla="*/ 21 w 33"/>
                    <a:gd name="T35" fmla="*/ 15 h 38"/>
                    <a:gd name="T36" fmla="*/ 23 w 33"/>
                    <a:gd name="T37" fmla="*/ 13 h 38"/>
                    <a:gd name="T38" fmla="*/ 21 w 33"/>
                    <a:gd name="T39" fmla="*/ 8 h 38"/>
                    <a:gd name="T40" fmla="*/ 17 w 33"/>
                    <a:gd name="T41" fmla="*/ 6 h 38"/>
                    <a:gd name="T42" fmla="*/ 10 w 33"/>
                    <a:gd name="T43" fmla="*/ 7 h 38"/>
                    <a:gd name="T44" fmla="*/ 6 w 33"/>
                    <a:gd name="T45" fmla="*/ 11 h 38"/>
                    <a:gd name="T46" fmla="*/ 1 w 33"/>
                    <a:gd name="T47" fmla="*/ 12 h 38"/>
                    <a:gd name="T48" fmla="*/ 2 w 33"/>
                    <a:gd name="T49" fmla="*/ 7 h 38"/>
                    <a:gd name="T50" fmla="*/ 5 w 33"/>
                    <a:gd name="T51" fmla="*/ 4 h 38"/>
                    <a:gd name="T52" fmla="*/ 9 w 33"/>
                    <a:gd name="T53" fmla="*/ 1 h 38"/>
                    <a:gd name="T54" fmla="*/ 12 w 33"/>
                    <a:gd name="T55" fmla="*/ 0 h 38"/>
                    <a:gd name="T56" fmla="*/ 16 w 33"/>
                    <a:gd name="T57" fmla="*/ 0 h 38"/>
                    <a:gd name="T58" fmla="*/ 19 w 33"/>
                    <a:gd name="T59" fmla="*/ 0 h 38"/>
                    <a:gd name="T60" fmla="*/ 24 w 33"/>
                    <a:gd name="T61" fmla="*/ 2 h 38"/>
                    <a:gd name="T62" fmla="*/ 27 w 33"/>
                    <a:gd name="T63" fmla="*/ 6 h 38"/>
                    <a:gd name="T64" fmla="*/ 28 w 33"/>
                    <a:gd name="T65" fmla="*/ 31 h 38"/>
                    <a:gd name="T66" fmla="*/ 19 w 33"/>
                    <a:gd name="T67" fmla="*/ 21 h 38"/>
                    <a:gd name="T68" fmla="*/ 12 w 33"/>
                    <a:gd name="T69" fmla="*/ 21 h 38"/>
                    <a:gd name="T70" fmla="*/ 8 w 33"/>
                    <a:gd name="T71" fmla="*/ 23 h 38"/>
                    <a:gd name="T72" fmla="*/ 5 w 33"/>
                    <a:gd name="T73" fmla="*/ 25 h 38"/>
                    <a:gd name="T74" fmla="*/ 6 w 33"/>
                    <a:gd name="T75" fmla="*/ 30 h 38"/>
                    <a:gd name="T76" fmla="*/ 9 w 33"/>
                    <a:gd name="T77" fmla="*/ 34 h 38"/>
                    <a:gd name="T78" fmla="*/ 17 w 33"/>
                    <a:gd name="T79" fmla="*/ 32 h 38"/>
                    <a:gd name="T80" fmla="*/ 21 w 33"/>
                    <a:gd name="T81" fmla="*/ 28 h 38"/>
                    <a:gd name="T82" fmla="*/ 23 w 33"/>
                    <a:gd name="T83" fmla="*/ 20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28" y="31"/>
                      </a:moveTo>
                      <a:lnTo>
                        <a:pt x="28" y="32"/>
                      </a:lnTo>
                      <a:lnTo>
                        <a:pt x="29" y="32"/>
                      </a:lnTo>
                      <a:lnTo>
                        <a:pt x="31" y="34"/>
                      </a:lnTo>
                      <a:lnTo>
                        <a:pt x="32" y="34"/>
                      </a:lnTo>
                      <a:lnTo>
                        <a:pt x="33" y="34"/>
                      </a:lnTo>
                      <a:lnTo>
                        <a:pt x="33" y="37"/>
                      </a:lnTo>
                      <a:lnTo>
                        <a:pt x="32" y="38"/>
                      </a:lnTo>
                      <a:lnTo>
                        <a:pt x="31" y="38"/>
                      </a:lnTo>
                      <a:lnTo>
                        <a:pt x="29" y="38"/>
                      </a:lnTo>
                      <a:lnTo>
                        <a:pt x="28" y="38"/>
                      </a:lnTo>
                      <a:lnTo>
                        <a:pt x="27" y="38"/>
                      </a:lnTo>
                      <a:lnTo>
                        <a:pt x="25" y="37"/>
                      </a:lnTo>
                      <a:lnTo>
                        <a:pt x="24" y="35"/>
                      </a:lnTo>
                      <a:lnTo>
                        <a:pt x="23" y="34"/>
                      </a:lnTo>
                      <a:lnTo>
                        <a:pt x="20" y="35"/>
                      </a:lnTo>
                      <a:lnTo>
                        <a:pt x="18" y="36"/>
                      </a:lnTo>
                      <a:lnTo>
                        <a:pt x="16" y="38"/>
                      </a:lnTo>
                      <a:lnTo>
                        <a:pt x="12" y="38"/>
                      </a:lnTo>
                      <a:lnTo>
                        <a:pt x="6" y="37"/>
                      </a:lnTo>
                      <a:lnTo>
                        <a:pt x="3" y="35"/>
                      </a:lnTo>
                      <a:lnTo>
                        <a:pt x="1" y="31"/>
                      </a:lnTo>
                      <a:lnTo>
                        <a:pt x="0" y="27"/>
                      </a:lnTo>
                      <a:lnTo>
                        <a:pt x="1" y="23"/>
                      </a:lnTo>
                      <a:lnTo>
                        <a:pt x="2" y="20"/>
                      </a:lnTo>
                      <a:lnTo>
                        <a:pt x="4" y="19"/>
                      </a:lnTo>
                      <a:lnTo>
                        <a:pt x="6" y="17"/>
                      </a:lnTo>
                      <a:lnTo>
                        <a:pt x="11" y="16"/>
                      </a:lnTo>
                      <a:lnTo>
                        <a:pt x="14" y="16"/>
                      </a:lnTo>
                      <a:lnTo>
                        <a:pt x="18" y="16"/>
                      </a:lnTo>
                      <a:lnTo>
                        <a:pt x="20" y="16"/>
                      </a:lnTo>
                      <a:lnTo>
                        <a:pt x="21" y="15"/>
                      </a:lnTo>
                      <a:lnTo>
                        <a:pt x="23" y="14"/>
                      </a:lnTo>
                      <a:lnTo>
                        <a:pt x="23" y="13"/>
                      </a:lnTo>
                      <a:lnTo>
                        <a:pt x="23" y="9"/>
                      </a:lnTo>
                      <a:lnTo>
                        <a:pt x="21" y="8"/>
                      </a:lnTo>
                      <a:lnTo>
                        <a:pt x="19" y="7"/>
                      </a:lnTo>
                      <a:lnTo>
                        <a:pt x="17" y="6"/>
                      </a:lnTo>
                      <a:lnTo>
                        <a:pt x="13" y="6"/>
                      </a:lnTo>
                      <a:lnTo>
                        <a:pt x="10" y="7"/>
                      </a:lnTo>
                      <a:lnTo>
                        <a:pt x="8" y="8"/>
                      </a:lnTo>
                      <a:lnTo>
                        <a:pt x="6" y="11"/>
                      </a:lnTo>
                      <a:lnTo>
                        <a:pt x="6" y="12"/>
                      </a:lnTo>
                      <a:lnTo>
                        <a:pt x="1" y="12"/>
                      </a:lnTo>
                      <a:lnTo>
                        <a:pt x="2" y="9"/>
                      </a:lnTo>
                      <a:lnTo>
                        <a:pt x="2" y="7"/>
                      </a:lnTo>
                      <a:lnTo>
                        <a:pt x="3" y="6"/>
                      </a:lnTo>
                      <a:lnTo>
                        <a:pt x="5" y="4"/>
                      </a:lnTo>
                      <a:lnTo>
                        <a:pt x="8" y="2"/>
                      </a:lnTo>
                      <a:lnTo>
                        <a:pt x="9" y="1"/>
                      </a:lnTo>
                      <a:lnTo>
                        <a:pt x="10" y="1"/>
                      </a:lnTo>
                      <a:lnTo>
                        <a:pt x="12" y="0"/>
                      </a:lnTo>
                      <a:lnTo>
                        <a:pt x="14" y="0"/>
                      </a:lnTo>
                      <a:lnTo>
                        <a:pt x="16" y="0"/>
                      </a:lnTo>
                      <a:lnTo>
                        <a:pt x="18" y="0"/>
                      </a:lnTo>
                      <a:lnTo>
                        <a:pt x="19" y="0"/>
                      </a:lnTo>
                      <a:lnTo>
                        <a:pt x="20" y="1"/>
                      </a:lnTo>
                      <a:lnTo>
                        <a:pt x="24" y="2"/>
                      </a:lnTo>
                      <a:lnTo>
                        <a:pt x="26" y="4"/>
                      </a:lnTo>
                      <a:lnTo>
                        <a:pt x="27" y="6"/>
                      </a:lnTo>
                      <a:lnTo>
                        <a:pt x="28" y="8"/>
                      </a:lnTo>
                      <a:lnTo>
                        <a:pt x="28" y="31"/>
                      </a:lnTo>
                      <a:close/>
                      <a:moveTo>
                        <a:pt x="23" y="20"/>
                      </a:moveTo>
                      <a:lnTo>
                        <a:pt x="19" y="21"/>
                      </a:lnTo>
                      <a:lnTo>
                        <a:pt x="16" y="21"/>
                      </a:lnTo>
                      <a:lnTo>
                        <a:pt x="12" y="21"/>
                      </a:lnTo>
                      <a:lnTo>
                        <a:pt x="9" y="22"/>
                      </a:lnTo>
                      <a:lnTo>
                        <a:pt x="8" y="23"/>
                      </a:lnTo>
                      <a:lnTo>
                        <a:pt x="6" y="24"/>
                      </a:lnTo>
                      <a:lnTo>
                        <a:pt x="5" y="25"/>
                      </a:lnTo>
                      <a:lnTo>
                        <a:pt x="5" y="28"/>
                      </a:lnTo>
                      <a:lnTo>
                        <a:pt x="6" y="30"/>
                      </a:lnTo>
                      <a:lnTo>
                        <a:pt x="8" y="32"/>
                      </a:lnTo>
                      <a:lnTo>
                        <a:pt x="9" y="34"/>
                      </a:lnTo>
                      <a:lnTo>
                        <a:pt x="11" y="34"/>
                      </a:lnTo>
                      <a:lnTo>
                        <a:pt x="17" y="32"/>
                      </a:lnTo>
                      <a:lnTo>
                        <a:pt x="20" y="30"/>
                      </a:lnTo>
                      <a:lnTo>
                        <a:pt x="21" y="28"/>
                      </a:lnTo>
                      <a:lnTo>
                        <a:pt x="23" y="27"/>
                      </a:lnTo>
                      <a:lnTo>
                        <a:pt x="23" y="20"/>
                      </a:lnTo>
                      <a:close/>
                    </a:path>
                  </a:pathLst>
                </a:custGeom>
                <a:solidFill>
                  <a:srgbClr val="000000"/>
                </a:solidFill>
                <a:ln w="9525">
                  <a:solidFill>
                    <a:srgbClr val="CC9900"/>
                  </a:solidFill>
                  <a:round/>
                  <a:headEnd/>
                  <a:tailEnd/>
                </a:ln>
              </p:spPr>
              <p:txBody>
                <a:bodyPr/>
                <a:lstStyle/>
                <a:p>
                  <a:endParaRPr lang="en-US" dirty="0"/>
                </a:p>
              </p:txBody>
            </p:sp>
            <p:sp>
              <p:nvSpPr>
                <p:cNvPr id="18657" name="Freeform 311"/>
                <p:cNvSpPr>
                  <a:spLocks/>
                </p:cNvSpPr>
                <p:nvPr/>
              </p:nvSpPr>
              <p:spPr bwMode="auto">
                <a:xfrm>
                  <a:off x="2800" y="1966"/>
                  <a:ext cx="560" cy="386"/>
                </a:xfrm>
                <a:custGeom>
                  <a:avLst/>
                  <a:gdLst>
                    <a:gd name="T0" fmla="*/ 560 w 560"/>
                    <a:gd name="T1" fmla="*/ 386 h 386"/>
                    <a:gd name="T2" fmla="*/ 0 w 560"/>
                    <a:gd name="T3" fmla="*/ 386 h 386"/>
                    <a:gd name="T4" fmla="*/ 0 w 560"/>
                    <a:gd name="T5" fmla="*/ 0 h 386"/>
                    <a:gd name="T6" fmla="*/ 493 w 560"/>
                    <a:gd name="T7" fmla="*/ 0 h 386"/>
                    <a:gd name="T8" fmla="*/ 548 w 560"/>
                    <a:gd name="T9" fmla="*/ 49 h 386"/>
                    <a:gd name="T10" fmla="*/ 560 w 560"/>
                    <a:gd name="T11" fmla="*/ 386 h 386"/>
                    <a:gd name="T12" fmla="*/ 0 60000 65536"/>
                    <a:gd name="T13" fmla="*/ 0 60000 65536"/>
                    <a:gd name="T14" fmla="*/ 0 60000 65536"/>
                    <a:gd name="T15" fmla="*/ 0 60000 65536"/>
                    <a:gd name="T16" fmla="*/ 0 60000 65536"/>
                    <a:gd name="T17" fmla="*/ 0 60000 65536"/>
                    <a:gd name="T18" fmla="*/ 0 w 560"/>
                    <a:gd name="T19" fmla="*/ 0 h 386"/>
                    <a:gd name="T20" fmla="*/ 560 w 560"/>
                    <a:gd name="T21" fmla="*/ 386 h 386"/>
                  </a:gdLst>
                  <a:ahLst/>
                  <a:cxnLst>
                    <a:cxn ang="T12">
                      <a:pos x="T0" y="T1"/>
                    </a:cxn>
                    <a:cxn ang="T13">
                      <a:pos x="T2" y="T3"/>
                    </a:cxn>
                    <a:cxn ang="T14">
                      <a:pos x="T4" y="T5"/>
                    </a:cxn>
                    <a:cxn ang="T15">
                      <a:pos x="T6" y="T7"/>
                    </a:cxn>
                    <a:cxn ang="T16">
                      <a:pos x="T8" y="T9"/>
                    </a:cxn>
                    <a:cxn ang="T17">
                      <a:pos x="T10" y="T11"/>
                    </a:cxn>
                  </a:cxnLst>
                  <a:rect l="T18" t="T19" r="T20" b="T21"/>
                  <a:pathLst>
                    <a:path w="560" h="386">
                      <a:moveTo>
                        <a:pt x="560" y="386"/>
                      </a:moveTo>
                      <a:lnTo>
                        <a:pt x="0" y="386"/>
                      </a:lnTo>
                      <a:lnTo>
                        <a:pt x="0" y="0"/>
                      </a:lnTo>
                      <a:lnTo>
                        <a:pt x="493" y="0"/>
                      </a:lnTo>
                      <a:lnTo>
                        <a:pt x="548" y="49"/>
                      </a:lnTo>
                      <a:lnTo>
                        <a:pt x="560" y="386"/>
                      </a:lnTo>
                      <a:close/>
                    </a:path>
                  </a:pathLst>
                </a:custGeom>
                <a:solidFill>
                  <a:srgbClr val="000000"/>
                </a:solidFill>
                <a:ln w="9525">
                  <a:solidFill>
                    <a:srgbClr val="CC9900"/>
                  </a:solidFill>
                  <a:round/>
                  <a:headEnd/>
                  <a:tailEnd/>
                </a:ln>
              </p:spPr>
              <p:txBody>
                <a:bodyPr/>
                <a:lstStyle/>
                <a:p>
                  <a:endParaRPr lang="en-US" dirty="0"/>
                </a:p>
              </p:txBody>
            </p:sp>
            <p:sp>
              <p:nvSpPr>
                <p:cNvPr id="18658" name="Freeform 312"/>
                <p:cNvSpPr>
                  <a:spLocks/>
                </p:cNvSpPr>
                <p:nvPr/>
              </p:nvSpPr>
              <p:spPr bwMode="auto">
                <a:xfrm>
                  <a:off x="2788" y="1936"/>
                  <a:ext cx="571" cy="398"/>
                </a:xfrm>
                <a:custGeom>
                  <a:avLst/>
                  <a:gdLst>
                    <a:gd name="T0" fmla="*/ 571 w 571"/>
                    <a:gd name="T1" fmla="*/ 393 h 398"/>
                    <a:gd name="T2" fmla="*/ 560 w 571"/>
                    <a:gd name="T3" fmla="*/ 56 h 398"/>
                    <a:gd name="T4" fmla="*/ 560 w 571"/>
                    <a:gd name="T5" fmla="*/ 54 h 398"/>
                    <a:gd name="T6" fmla="*/ 557 w 571"/>
                    <a:gd name="T7" fmla="*/ 52 h 398"/>
                    <a:gd name="T8" fmla="*/ 503 w 571"/>
                    <a:gd name="T9" fmla="*/ 2 h 398"/>
                    <a:gd name="T10" fmla="*/ 501 w 571"/>
                    <a:gd name="T11" fmla="*/ 0 h 398"/>
                    <a:gd name="T12" fmla="*/ 500 w 571"/>
                    <a:gd name="T13" fmla="*/ 0 h 398"/>
                    <a:gd name="T14" fmla="*/ 6 w 571"/>
                    <a:gd name="T15" fmla="*/ 0 h 398"/>
                    <a:gd name="T16" fmla="*/ 0 w 571"/>
                    <a:gd name="T17" fmla="*/ 0 h 398"/>
                    <a:gd name="T18" fmla="*/ 0 w 571"/>
                    <a:gd name="T19" fmla="*/ 5 h 398"/>
                    <a:gd name="T20" fmla="*/ 0 w 571"/>
                    <a:gd name="T21" fmla="*/ 393 h 398"/>
                    <a:gd name="T22" fmla="*/ 0 w 571"/>
                    <a:gd name="T23" fmla="*/ 398 h 398"/>
                    <a:gd name="T24" fmla="*/ 6 w 571"/>
                    <a:gd name="T25" fmla="*/ 398 h 398"/>
                    <a:gd name="T26" fmla="*/ 565 w 571"/>
                    <a:gd name="T27" fmla="*/ 398 h 398"/>
                    <a:gd name="T28" fmla="*/ 571 w 571"/>
                    <a:gd name="T29" fmla="*/ 398 h 398"/>
                    <a:gd name="T30" fmla="*/ 571 w 571"/>
                    <a:gd name="T31" fmla="*/ 393 h 3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71"/>
                    <a:gd name="T49" fmla="*/ 0 h 398"/>
                    <a:gd name="T50" fmla="*/ 571 w 571"/>
                    <a:gd name="T51" fmla="*/ 398 h 39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71" h="398">
                      <a:moveTo>
                        <a:pt x="571" y="393"/>
                      </a:moveTo>
                      <a:lnTo>
                        <a:pt x="560" y="56"/>
                      </a:lnTo>
                      <a:lnTo>
                        <a:pt x="560" y="54"/>
                      </a:lnTo>
                      <a:lnTo>
                        <a:pt x="557" y="52"/>
                      </a:lnTo>
                      <a:lnTo>
                        <a:pt x="503" y="2"/>
                      </a:lnTo>
                      <a:lnTo>
                        <a:pt x="501" y="0"/>
                      </a:lnTo>
                      <a:lnTo>
                        <a:pt x="500" y="0"/>
                      </a:lnTo>
                      <a:lnTo>
                        <a:pt x="6" y="0"/>
                      </a:lnTo>
                      <a:lnTo>
                        <a:pt x="0" y="0"/>
                      </a:lnTo>
                      <a:lnTo>
                        <a:pt x="0" y="5"/>
                      </a:lnTo>
                      <a:lnTo>
                        <a:pt x="0" y="393"/>
                      </a:lnTo>
                      <a:lnTo>
                        <a:pt x="0" y="398"/>
                      </a:lnTo>
                      <a:lnTo>
                        <a:pt x="6" y="398"/>
                      </a:lnTo>
                      <a:lnTo>
                        <a:pt x="565" y="398"/>
                      </a:lnTo>
                      <a:lnTo>
                        <a:pt x="571" y="398"/>
                      </a:lnTo>
                      <a:lnTo>
                        <a:pt x="571" y="393"/>
                      </a:lnTo>
                      <a:close/>
                    </a:path>
                  </a:pathLst>
                </a:custGeom>
                <a:solidFill>
                  <a:srgbClr val="000000"/>
                </a:solidFill>
                <a:ln w="9525">
                  <a:solidFill>
                    <a:srgbClr val="CC9900"/>
                  </a:solidFill>
                  <a:round/>
                  <a:headEnd/>
                  <a:tailEnd/>
                </a:ln>
              </p:spPr>
              <p:txBody>
                <a:bodyPr/>
                <a:lstStyle/>
                <a:p>
                  <a:endParaRPr lang="en-US" dirty="0"/>
                </a:p>
              </p:txBody>
            </p:sp>
            <p:sp>
              <p:nvSpPr>
                <p:cNvPr id="18659" name="Freeform 313"/>
                <p:cNvSpPr>
                  <a:spLocks/>
                </p:cNvSpPr>
                <p:nvPr/>
              </p:nvSpPr>
              <p:spPr bwMode="auto">
                <a:xfrm>
                  <a:off x="2800" y="1947"/>
                  <a:ext cx="548" cy="376"/>
                </a:xfrm>
                <a:custGeom>
                  <a:avLst/>
                  <a:gdLst>
                    <a:gd name="T0" fmla="*/ 536 w 548"/>
                    <a:gd name="T1" fmla="*/ 47 h 376"/>
                    <a:gd name="T2" fmla="*/ 548 w 548"/>
                    <a:gd name="T3" fmla="*/ 376 h 376"/>
                    <a:gd name="T4" fmla="*/ 0 w 548"/>
                    <a:gd name="T5" fmla="*/ 376 h 376"/>
                    <a:gd name="T6" fmla="*/ 0 w 548"/>
                    <a:gd name="T7" fmla="*/ 0 h 376"/>
                    <a:gd name="T8" fmla="*/ 486 w 548"/>
                    <a:gd name="T9" fmla="*/ 0 h 376"/>
                    <a:gd name="T10" fmla="*/ 536 w 548"/>
                    <a:gd name="T11" fmla="*/ 47 h 376"/>
                    <a:gd name="T12" fmla="*/ 0 60000 65536"/>
                    <a:gd name="T13" fmla="*/ 0 60000 65536"/>
                    <a:gd name="T14" fmla="*/ 0 60000 65536"/>
                    <a:gd name="T15" fmla="*/ 0 60000 65536"/>
                    <a:gd name="T16" fmla="*/ 0 60000 65536"/>
                    <a:gd name="T17" fmla="*/ 0 60000 65536"/>
                    <a:gd name="T18" fmla="*/ 0 w 548"/>
                    <a:gd name="T19" fmla="*/ 0 h 376"/>
                    <a:gd name="T20" fmla="*/ 548 w 548"/>
                    <a:gd name="T21" fmla="*/ 376 h 376"/>
                  </a:gdLst>
                  <a:ahLst/>
                  <a:cxnLst>
                    <a:cxn ang="T12">
                      <a:pos x="T0" y="T1"/>
                    </a:cxn>
                    <a:cxn ang="T13">
                      <a:pos x="T2" y="T3"/>
                    </a:cxn>
                    <a:cxn ang="T14">
                      <a:pos x="T4" y="T5"/>
                    </a:cxn>
                    <a:cxn ang="T15">
                      <a:pos x="T6" y="T7"/>
                    </a:cxn>
                    <a:cxn ang="T16">
                      <a:pos x="T8" y="T9"/>
                    </a:cxn>
                    <a:cxn ang="T17">
                      <a:pos x="T10" y="T11"/>
                    </a:cxn>
                  </a:cxnLst>
                  <a:rect l="T18" t="T19" r="T20" b="T21"/>
                  <a:pathLst>
                    <a:path w="548" h="376">
                      <a:moveTo>
                        <a:pt x="536" y="47"/>
                      </a:moveTo>
                      <a:lnTo>
                        <a:pt x="548" y="376"/>
                      </a:lnTo>
                      <a:lnTo>
                        <a:pt x="0" y="376"/>
                      </a:lnTo>
                      <a:lnTo>
                        <a:pt x="0" y="0"/>
                      </a:lnTo>
                      <a:lnTo>
                        <a:pt x="486" y="0"/>
                      </a:lnTo>
                      <a:lnTo>
                        <a:pt x="536" y="47"/>
                      </a:lnTo>
                      <a:close/>
                    </a:path>
                  </a:pathLst>
                </a:custGeom>
                <a:solidFill>
                  <a:srgbClr val="FFFFFF"/>
                </a:solidFill>
                <a:ln w="9525">
                  <a:solidFill>
                    <a:srgbClr val="CC9900"/>
                  </a:solidFill>
                  <a:round/>
                  <a:headEnd/>
                  <a:tailEnd/>
                </a:ln>
              </p:spPr>
              <p:txBody>
                <a:bodyPr/>
                <a:lstStyle/>
                <a:p>
                  <a:endParaRPr lang="en-US" dirty="0"/>
                </a:p>
              </p:txBody>
            </p:sp>
            <p:sp>
              <p:nvSpPr>
                <p:cNvPr id="18660" name="Freeform 314"/>
                <p:cNvSpPr>
                  <a:spLocks/>
                </p:cNvSpPr>
                <p:nvPr/>
              </p:nvSpPr>
              <p:spPr bwMode="auto">
                <a:xfrm>
                  <a:off x="2957" y="2112"/>
                  <a:ext cx="38" cy="48"/>
                </a:xfrm>
                <a:custGeom>
                  <a:avLst/>
                  <a:gdLst>
                    <a:gd name="T0" fmla="*/ 6 w 38"/>
                    <a:gd name="T1" fmla="*/ 0 h 48"/>
                    <a:gd name="T2" fmla="*/ 6 w 38"/>
                    <a:gd name="T3" fmla="*/ 24 h 48"/>
                    <a:gd name="T4" fmla="*/ 30 w 38"/>
                    <a:gd name="T5" fmla="*/ 0 h 48"/>
                    <a:gd name="T6" fmla="*/ 38 w 38"/>
                    <a:gd name="T7" fmla="*/ 0 h 48"/>
                    <a:gd name="T8" fmla="*/ 19 w 38"/>
                    <a:gd name="T9" fmla="*/ 20 h 48"/>
                    <a:gd name="T10" fmla="*/ 38 w 38"/>
                    <a:gd name="T11" fmla="*/ 48 h 48"/>
                    <a:gd name="T12" fmla="*/ 31 w 38"/>
                    <a:gd name="T13" fmla="*/ 48 h 48"/>
                    <a:gd name="T14" fmla="*/ 14 w 38"/>
                    <a:gd name="T15" fmla="*/ 24 h 48"/>
                    <a:gd name="T16" fmla="*/ 6 w 38"/>
                    <a:gd name="T17" fmla="*/ 32 h 48"/>
                    <a:gd name="T18" fmla="*/ 6 w 38"/>
                    <a:gd name="T19" fmla="*/ 48 h 48"/>
                    <a:gd name="T20" fmla="*/ 0 w 38"/>
                    <a:gd name="T21" fmla="*/ 48 h 48"/>
                    <a:gd name="T22" fmla="*/ 0 w 38"/>
                    <a:gd name="T23" fmla="*/ 0 h 48"/>
                    <a:gd name="T24" fmla="*/ 6 w 38"/>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48"/>
                    <a:gd name="T41" fmla="*/ 38 w 38"/>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48">
                      <a:moveTo>
                        <a:pt x="6" y="0"/>
                      </a:moveTo>
                      <a:lnTo>
                        <a:pt x="6" y="24"/>
                      </a:lnTo>
                      <a:lnTo>
                        <a:pt x="30" y="0"/>
                      </a:lnTo>
                      <a:lnTo>
                        <a:pt x="38" y="0"/>
                      </a:lnTo>
                      <a:lnTo>
                        <a:pt x="19" y="20"/>
                      </a:lnTo>
                      <a:lnTo>
                        <a:pt x="38" y="48"/>
                      </a:lnTo>
                      <a:lnTo>
                        <a:pt x="31" y="48"/>
                      </a:lnTo>
                      <a:lnTo>
                        <a:pt x="14" y="24"/>
                      </a:lnTo>
                      <a:lnTo>
                        <a:pt x="6" y="32"/>
                      </a:lnTo>
                      <a:lnTo>
                        <a:pt x="6" y="48"/>
                      </a:lnTo>
                      <a:lnTo>
                        <a:pt x="0" y="48"/>
                      </a:lnTo>
                      <a:lnTo>
                        <a:pt x="0" y="0"/>
                      </a:lnTo>
                      <a:lnTo>
                        <a:pt x="6" y="0"/>
                      </a:lnTo>
                      <a:close/>
                    </a:path>
                  </a:pathLst>
                </a:custGeom>
                <a:solidFill>
                  <a:srgbClr val="000000"/>
                </a:solidFill>
                <a:ln w="9525">
                  <a:solidFill>
                    <a:srgbClr val="CC9900"/>
                  </a:solidFill>
                  <a:round/>
                  <a:headEnd/>
                  <a:tailEnd/>
                </a:ln>
              </p:spPr>
              <p:txBody>
                <a:bodyPr/>
                <a:lstStyle/>
                <a:p>
                  <a:endParaRPr lang="en-US" dirty="0"/>
                </a:p>
              </p:txBody>
            </p:sp>
            <p:sp>
              <p:nvSpPr>
                <p:cNvPr id="18661" name="Freeform 315"/>
                <p:cNvSpPr>
                  <a:spLocks noEditPoints="1"/>
                </p:cNvSpPr>
                <p:nvPr/>
              </p:nvSpPr>
              <p:spPr bwMode="auto">
                <a:xfrm>
                  <a:off x="2998" y="2125"/>
                  <a:ext cx="33" cy="36"/>
                </a:xfrm>
                <a:custGeom>
                  <a:avLst/>
                  <a:gdLst>
                    <a:gd name="T0" fmla="*/ 30 w 33"/>
                    <a:gd name="T1" fmla="*/ 31 h 36"/>
                    <a:gd name="T2" fmla="*/ 31 w 33"/>
                    <a:gd name="T3" fmla="*/ 32 h 36"/>
                    <a:gd name="T4" fmla="*/ 32 w 33"/>
                    <a:gd name="T5" fmla="*/ 32 h 36"/>
                    <a:gd name="T6" fmla="*/ 33 w 33"/>
                    <a:gd name="T7" fmla="*/ 32 h 36"/>
                    <a:gd name="T8" fmla="*/ 33 w 33"/>
                    <a:gd name="T9" fmla="*/ 36 h 36"/>
                    <a:gd name="T10" fmla="*/ 31 w 33"/>
                    <a:gd name="T11" fmla="*/ 36 h 36"/>
                    <a:gd name="T12" fmla="*/ 28 w 33"/>
                    <a:gd name="T13" fmla="*/ 36 h 36"/>
                    <a:gd name="T14" fmla="*/ 25 w 33"/>
                    <a:gd name="T15" fmla="*/ 35 h 36"/>
                    <a:gd name="T16" fmla="*/ 24 w 33"/>
                    <a:gd name="T17" fmla="*/ 32 h 36"/>
                    <a:gd name="T18" fmla="*/ 18 w 33"/>
                    <a:gd name="T19" fmla="*/ 35 h 36"/>
                    <a:gd name="T20" fmla="*/ 12 w 33"/>
                    <a:gd name="T21" fmla="*/ 36 h 36"/>
                    <a:gd name="T22" fmla="*/ 3 w 33"/>
                    <a:gd name="T23" fmla="*/ 34 h 36"/>
                    <a:gd name="T24" fmla="*/ 0 w 33"/>
                    <a:gd name="T25" fmla="*/ 26 h 36"/>
                    <a:gd name="T26" fmla="*/ 3 w 33"/>
                    <a:gd name="T27" fmla="*/ 19 h 36"/>
                    <a:gd name="T28" fmla="*/ 8 w 33"/>
                    <a:gd name="T29" fmla="*/ 17 h 36"/>
                    <a:gd name="T30" fmla="*/ 15 w 33"/>
                    <a:gd name="T31" fmla="*/ 16 h 36"/>
                    <a:gd name="T32" fmla="*/ 20 w 33"/>
                    <a:gd name="T33" fmla="*/ 15 h 36"/>
                    <a:gd name="T34" fmla="*/ 22 w 33"/>
                    <a:gd name="T35" fmla="*/ 13 h 36"/>
                    <a:gd name="T36" fmla="*/ 23 w 33"/>
                    <a:gd name="T37" fmla="*/ 12 h 36"/>
                    <a:gd name="T38" fmla="*/ 22 w 33"/>
                    <a:gd name="T39" fmla="*/ 7 h 36"/>
                    <a:gd name="T40" fmla="*/ 17 w 33"/>
                    <a:gd name="T41" fmla="*/ 4 h 36"/>
                    <a:gd name="T42" fmla="*/ 10 w 33"/>
                    <a:gd name="T43" fmla="*/ 5 h 36"/>
                    <a:gd name="T44" fmla="*/ 7 w 33"/>
                    <a:gd name="T45" fmla="*/ 9 h 36"/>
                    <a:gd name="T46" fmla="*/ 2 w 33"/>
                    <a:gd name="T47" fmla="*/ 11 h 36"/>
                    <a:gd name="T48" fmla="*/ 2 w 33"/>
                    <a:gd name="T49" fmla="*/ 5 h 36"/>
                    <a:gd name="T50" fmla="*/ 5 w 33"/>
                    <a:gd name="T51" fmla="*/ 2 h 36"/>
                    <a:gd name="T52" fmla="*/ 9 w 33"/>
                    <a:gd name="T53" fmla="*/ 0 h 36"/>
                    <a:gd name="T54" fmla="*/ 12 w 33"/>
                    <a:gd name="T55" fmla="*/ 0 h 36"/>
                    <a:gd name="T56" fmla="*/ 17 w 33"/>
                    <a:gd name="T57" fmla="*/ 0 h 36"/>
                    <a:gd name="T58" fmla="*/ 20 w 33"/>
                    <a:gd name="T59" fmla="*/ 0 h 36"/>
                    <a:gd name="T60" fmla="*/ 24 w 33"/>
                    <a:gd name="T61" fmla="*/ 1 h 36"/>
                    <a:gd name="T62" fmla="*/ 28 w 33"/>
                    <a:gd name="T63" fmla="*/ 4 h 36"/>
                    <a:gd name="T64" fmla="*/ 30 w 33"/>
                    <a:gd name="T65" fmla="*/ 30 h 36"/>
                    <a:gd name="T66" fmla="*/ 20 w 33"/>
                    <a:gd name="T67" fmla="*/ 19 h 36"/>
                    <a:gd name="T68" fmla="*/ 12 w 33"/>
                    <a:gd name="T69" fmla="*/ 20 h 36"/>
                    <a:gd name="T70" fmla="*/ 8 w 33"/>
                    <a:gd name="T71" fmla="*/ 21 h 36"/>
                    <a:gd name="T72" fmla="*/ 5 w 33"/>
                    <a:gd name="T73" fmla="*/ 25 h 36"/>
                    <a:gd name="T74" fmla="*/ 7 w 33"/>
                    <a:gd name="T75" fmla="*/ 28 h 36"/>
                    <a:gd name="T76" fmla="*/ 10 w 33"/>
                    <a:gd name="T77" fmla="*/ 32 h 36"/>
                    <a:gd name="T78" fmla="*/ 17 w 33"/>
                    <a:gd name="T79" fmla="*/ 31 h 36"/>
                    <a:gd name="T80" fmla="*/ 23 w 33"/>
                    <a:gd name="T81" fmla="*/ 26 h 36"/>
                    <a:gd name="T82" fmla="*/ 24 w 33"/>
                    <a:gd name="T83" fmla="*/ 18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6"/>
                    <a:gd name="T128" fmla="*/ 33 w 33"/>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6">
                      <a:moveTo>
                        <a:pt x="30" y="30"/>
                      </a:moveTo>
                      <a:lnTo>
                        <a:pt x="30" y="31"/>
                      </a:lnTo>
                      <a:lnTo>
                        <a:pt x="31" y="31"/>
                      </a:lnTo>
                      <a:lnTo>
                        <a:pt x="31" y="32"/>
                      </a:lnTo>
                      <a:lnTo>
                        <a:pt x="32" y="32"/>
                      </a:lnTo>
                      <a:lnTo>
                        <a:pt x="33" y="32"/>
                      </a:lnTo>
                      <a:lnTo>
                        <a:pt x="33" y="36"/>
                      </a:lnTo>
                      <a:lnTo>
                        <a:pt x="32" y="36"/>
                      </a:lnTo>
                      <a:lnTo>
                        <a:pt x="31" y="36"/>
                      </a:lnTo>
                      <a:lnTo>
                        <a:pt x="30" y="36"/>
                      </a:lnTo>
                      <a:lnTo>
                        <a:pt x="28" y="36"/>
                      </a:lnTo>
                      <a:lnTo>
                        <a:pt x="27" y="36"/>
                      </a:lnTo>
                      <a:lnTo>
                        <a:pt x="25" y="35"/>
                      </a:lnTo>
                      <a:lnTo>
                        <a:pt x="24" y="33"/>
                      </a:lnTo>
                      <a:lnTo>
                        <a:pt x="24" y="32"/>
                      </a:lnTo>
                      <a:lnTo>
                        <a:pt x="22" y="33"/>
                      </a:lnTo>
                      <a:lnTo>
                        <a:pt x="18" y="35"/>
                      </a:lnTo>
                      <a:lnTo>
                        <a:pt x="16" y="36"/>
                      </a:lnTo>
                      <a:lnTo>
                        <a:pt x="12" y="36"/>
                      </a:lnTo>
                      <a:lnTo>
                        <a:pt x="7" y="35"/>
                      </a:lnTo>
                      <a:lnTo>
                        <a:pt x="3" y="34"/>
                      </a:lnTo>
                      <a:lnTo>
                        <a:pt x="1" y="31"/>
                      </a:lnTo>
                      <a:lnTo>
                        <a:pt x="0" y="26"/>
                      </a:lnTo>
                      <a:lnTo>
                        <a:pt x="1" y="23"/>
                      </a:lnTo>
                      <a:lnTo>
                        <a:pt x="3" y="19"/>
                      </a:lnTo>
                      <a:lnTo>
                        <a:pt x="5" y="18"/>
                      </a:lnTo>
                      <a:lnTo>
                        <a:pt x="8" y="17"/>
                      </a:lnTo>
                      <a:lnTo>
                        <a:pt x="11" y="16"/>
                      </a:lnTo>
                      <a:lnTo>
                        <a:pt x="15" y="16"/>
                      </a:lnTo>
                      <a:lnTo>
                        <a:pt x="18" y="15"/>
                      </a:lnTo>
                      <a:lnTo>
                        <a:pt x="20" y="15"/>
                      </a:lnTo>
                      <a:lnTo>
                        <a:pt x="22" y="15"/>
                      </a:lnTo>
                      <a:lnTo>
                        <a:pt x="22" y="13"/>
                      </a:lnTo>
                      <a:lnTo>
                        <a:pt x="23" y="13"/>
                      </a:lnTo>
                      <a:lnTo>
                        <a:pt x="23" y="12"/>
                      </a:lnTo>
                      <a:lnTo>
                        <a:pt x="23" y="8"/>
                      </a:lnTo>
                      <a:lnTo>
                        <a:pt x="22" y="7"/>
                      </a:lnTo>
                      <a:lnTo>
                        <a:pt x="20" y="5"/>
                      </a:lnTo>
                      <a:lnTo>
                        <a:pt x="17" y="4"/>
                      </a:lnTo>
                      <a:lnTo>
                        <a:pt x="15" y="4"/>
                      </a:lnTo>
                      <a:lnTo>
                        <a:pt x="10" y="5"/>
                      </a:lnTo>
                      <a:lnTo>
                        <a:pt x="8" y="7"/>
                      </a:lnTo>
                      <a:lnTo>
                        <a:pt x="7" y="9"/>
                      </a:lnTo>
                      <a:lnTo>
                        <a:pt x="7" y="11"/>
                      </a:lnTo>
                      <a:lnTo>
                        <a:pt x="2" y="11"/>
                      </a:lnTo>
                      <a:lnTo>
                        <a:pt x="2" y="8"/>
                      </a:lnTo>
                      <a:lnTo>
                        <a:pt x="2" y="5"/>
                      </a:lnTo>
                      <a:lnTo>
                        <a:pt x="3" y="4"/>
                      </a:lnTo>
                      <a:lnTo>
                        <a:pt x="5" y="2"/>
                      </a:lnTo>
                      <a:lnTo>
                        <a:pt x="8" y="1"/>
                      </a:lnTo>
                      <a:lnTo>
                        <a:pt x="9" y="0"/>
                      </a:lnTo>
                      <a:lnTo>
                        <a:pt x="11" y="0"/>
                      </a:lnTo>
                      <a:lnTo>
                        <a:pt x="12" y="0"/>
                      </a:lnTo>
                      <a:lnTo>
                        <a:pt x="15" y="0"/>
                      </a:lnTo>
                      <a:lnTo>
                        <a:pt x="17" y="0"/>
                      </a:lnTo>
                      <a:lnTo>
                        <a:pt x="18" y="0"/>
                      </a:lnTo>
                      <a:lnTo>
                        <a:pt x="20" y="0"/>
                      </a:lnTo>
                      <a:lnTo>
                        <a:pt x="22" y="0"/>
                      </a:lnTo>
                      <a:lnTo>
                        <a:pt x="24" y="1"/>
                      </a:lnTo>
                      <a:lnTo>
                        <a:pt x="27" y="2"/>
                      </a:lnTo>
                      <a:lnTo>
                        <a:pt x="28" y="4"/>
                      </a:lnTo>
                      <a:lnTo>
                        <a:pt x="30" y="7"/>
                      </a:lnTo>
                      <a:lnTo>
                        <a:pt x="30" y="30"/>
                      </a:lnTo>
                      <a:close/>
                      <a:moveTo>
                        <a:pt x="24" y="18"/>
                      </a:moveTo>
                      <a:lnTo>
                        <a:pt x="20" y="19"/>
                      </a:lnTo>
                      <a:lnTo>
                        <a:pt x="16" y="20"/>
                      </a:lnTo>
                      <a:lnTo>
                        <a:pt x="12" y="20"/>
                      </a:lnTo>
                      <a:lnTo>
                        <a:pt x="9" y="21"/>
                      </a:lnTo>
                      <a:lnTo>
                        <a:pt x="8" y="21"/>
                      </a:lnTo>
                      <a:lnTo>
                        <a:pt x="7" y="23"/>
                      </a:lnTo>
                      <a:lnTo>
                        <a:pt x="5" y="25"/>
                      </a:lnTo>
                      <a:lnTo>
                        <a:pt x="5" y="26"/>
                      </a:lnTo>
                      <a:lnTo>
                        <a:pt x="7" y="28"/>
                      </a:lnTo>
                      <a:lnTo>
                        <a:pt x="8" y="31"/>
                      </a:lnTo>
                      <a:lnTo>
                        <a:pt x="10" y="32"/>
                      </a:lnTo>
                      <a:lnTo>
                        <a:pt x="12" y="32"/>
                      </a:lnTo>
                      <a:lnTo>
                        <a:pt x="17" y="31"/>
                      </a:lnTo>
                      <a:lnTo>
                        <a:pt x="20" y="28"/>
                      </a:lnTo>
                      <a:lnTo>
                        <a:pt x="23" y="26"/>
                      </a:lnTo>
                      <a:lnTo>
                        <a:pt x="24" y="25"/>
                      </a:lnTo>
                      <a:lnTo>
                        <a:pt x="24" y="18"/>
                      </a:lnTo>
                      <a:close/>
                    </a:path>
                  </a:pathLst>
                </a:custGeom>
                <a:solidFill>
                  <a:srgbClr val="000000"/>
                </a:solidFill>
                <a:ln w="9525">
                  <a:solidFill>
                    <a:srgbClr val="CC9900"/>
                  </a:solidFill>
                  <a:round/>
                  <a:headEnd/>
                  <a:tailEnd/>
                </a:ln>
              </p:spPr>
              <p:txBody>
                <a:bodyPr/>
                <a:lstStyle/>
                <a:p>
                  <a:endParaRPr lang="en-US" dirty="0"/>
                </a:p>
              </p:txBody>
            </p:sp>
            <p:sp>
              <p:nvSpPr>
                <p:cNvPr id="18662" name="Freeform 316"/>
                <p:cNvSpPr>
                  <a:spLocks/>
                </p:cNvSpPr>
                <p:nvPr/>
              </p:nvSpPr>
              <p:spPr bwMode="auto">
                <a:xfrm>
                  <a:off x="3036" y="2125"/>
                  <a:ext cx="28" cy="35"/>
                </a:xfrm>
                <a:custGeom>
                  <a:avLst/>
                  <a:gdLst>
                    <a:gd name="T0" fmla="*/ 5 w 28"/>
                    <a:gd name="T1" fmla="*/ 0 h 35"/>
                    <a:gd name="T2" fmla="*/ 5 w 28"/>
                    <a:gd name="T3" fmla="*/ 4 h 35"/>
                    <a:gd name="T4" fmla="*/ 5 w 28"/>
                    <a:gd name="T5" fmla="*/ 4 h 35"/>
                    <a:gd name="T6" fmla="*/ 7 w 28"/>
                    <a:gd name="T7" fmla="*/ 3 h 35"/>
                    <a:gd name="T8" fmla="*/ 8 w 28"/>
                    <a:gd name="T9" fmla="*/ 2 h 35"/>
                    <a:gd name="T10" fmla="*/ 9 w 28"/>
                    <a:gd name="T11" fmla="*/ 2 h 35"/>
                    <a:gd name="T12" fmla="*/ 10 w 28"/>
                    <a:gd name="T13" fmla="*/ 1 h 35"/>
                    <a:gd name="T14" fmla="*/ 11 w 28"/>
                    <a:gd name="T15" fmla="*/ 0 h 35"/>
                    <a:gd name="T16" fmla="*/ 12 w 28"/>
                    <a:gd name="T17" fmla="*/ 0 h 35"/>
                    <a:gd name="T18" fmla="*/ 15 w 28"/>
                    <a:gd name="T19" fmla="*/ 0 h 35"/>
                    <a:gd name="T20" fmla="*/ 17 w 28"/>
                    <a:gd name="T21" fmla="*/ 0 h 35"/>
                    <a:gd name="T22" fmla="*/ 18 w 28"/>
                    <a:gd name="T23" fmla="*/ 0 h 35"/>
                    <a:gd name="T24" fmla="*/ 20 w 28"/>
                    <a:gd name="T25" fmla="*/ 0 h 35"/>
                    <a:gd name="T26" fmla="*/ 22 w 28"/>
                    <a:gd name="T27" fmla="*/ 0 h 35"/>
                    <a:gd name="T28" fmla="*/ 23 w 28"/>
                    <a:gd name="T29" fmla="*/ 0 h 35"/>
                    <a:gd name="T30" fmla="*/ 24 w 28"/>
                    <a:gd name="T31" fmla="*/ 1 h 35"/>
                    <a:gd name="T32" fmla="*/ 26 w 28"/>
                    <a:gd name="T33" fmla="*/ 2 h 35"/>
                    <a:gd name="T34" fmla="*/ 27 w 28"/>
                    <a:gd name="T35" fmla="*/ 4 h 35"/>
                    <a:gd name="T36" fmla="*/ 28 w 28"/>
                    <a:gd name="T37" fmla="*/ 8 h 35"/>
                    <a:gd name="T38" fmla="*/ 28 w 28"/>
                    <a:gd name="T39" fmla="*/ 35 h 35"/>
                    <a:gd name="T40" fmla="*/ 23 w 28"/>
                    <a:gd name="T41" fmla="*/ 35 h 35"/>
                    <a:gd name="T42" fmla="*/ 23 w 28"/>
                    <a:gd name="T43" fmla="*/ 11 h 35"/>
                    <a:gd name="T44" fmla="*/ 22 w 28"/>
                    <a:gd name="T45" fmla="*/ 8 h 35"/>
                    <a:gd name="T46" fmla="*/ 20 w 28"/>
                    <a:gd name="T47" fmla="*/ 5 h 35"/>
                    <a:gd name="T48" fmla="*/ 18 w 28"/>
                    <a:gd name="T49" fmla="*/ 4 h 35"/>
                    <a:gd name="T50" fmla="*/ 16 w 28"/>
                    <a:gd name="T51" fmla="*/ 4 h 35"/>
                    <a:gd name="T52" fmla="*/ 11 w 28"/>
                    <a:gd name="T53" fmla="*/ 5 h 35"/>
                    <a:gd name="T54" fmla="*/ 9 w 28"/>
                    <a:gd name="T55" fmla="*/ 7 h 35"/>
                    <a:gd name="T56" fmla="*/ 7 w 28"/>
                    <a:gd name="T57" fmla="*/ 11 h 35"/>
                    <a:gd name="T58" fmla="*/ 5 w 28"/>
                    <a:gd name="T59" fmla="*/ 17 h 35"/>
                    <a:gd name="T60" fmla="*/ 5 w 28"/>
                    <a:gd name="T61" fmla="*/ 35 h 35"/>
                    <a:gd name="T62" fmla="*/ 0 w 28"/>
                    <a:gd name="T63" fmla="*/ 35 h 35"/>
                    <a:gd name="T64" fmla="*/ 0 w 28"/>
                    <a:gd name="T65" fmla="*/ 0 h 35"/>
                    <a:gd name="T66" fmla="*/ 5 w 28"/>
                    <a:gd name="T67" fmla="*/ 0 h 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5"/>
                    <a:gd name="T104" fmla="*/ 28 w 28"/>
                    <a:gd name="T105" fmla="*/ 35 h 3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5">
                      <a:moveTo>
                        <a:pt x="5" y="0"/>
                      </a:moveTo>
                      <a:lnTo>
                        <a:pt x="5" y="4"/>
                      </a:lnTo>
                      <a:lnTo>
                        <a:pt x="7" y="3"/>
                      </a:lnTo>
                      <a:lnTo>
                        <a:pt x="8" y="2"/>
                      </a:lnTo>
                      <a:lnTo>
                        <a:pt x="9" y="2"/>
                      </a:lnTo>
                      <a:lnTo>
                        <a:pt x="10" y="1"/>
                      </a:lnTo>
                      <a:lnTo>
                        <a:pt x="11" y="0"/>
                      </a:lnTo>
                      <a:lnTo>
                        <a:pt x="12" y="0"/>
                      </a:lnTo>
                      <a:lnTo>
                        <a:pt x="15" y="0"/>
                      </a:lnTo>
                      <a:lnTo>
                        <a:pt x="17" y="0"/>
                      </a:lnTo>
                      <a:lnTo>
                        <a:pt x="18" y="0"/>
                      </a:lnTo>
                      <a:lnTo>
                        <a:pt x="20" y="0"/>
                      </a:lnTo>
                      <a:lnTo>
                        <a:pt x="22" y="0"/>
                      </a:lnTo>
                      <a:lnTo>
                        <a:pt x="23" y="0"/>
                      </a:lnTo>
                      <a:lnTo>
                        <a:pt x="24" y="1"/>
                      </a:lnTo>
                      <a:lnTo>
                        <a:pt x="26" y="2"/>
                      </a:lnTo>
                      <a:lnTo>
                        <a:pt x="27" y="4"/>
                      </a:lnTo>
                      <a:lnTo>
                        <a:pt x="28" y="8"/>
                      </a:lnTo>
                      <a:lnTo>
                        <a:pt x="28" y="35"/>
                      </a:lnTo>
                      <a:lnTo>
                        <a:pt x="23" y="35"/>
                      </a:lnTo>
                      <a:lnTo>
                        <a:pt x="23" y="11"/>
                      </a:lnTo>
                      <a:lnTo>
                        <a:pt x="22" y="8"/>
                      </a:lnTo>
                      <a:lnTo>
                        <a:pt x="20" y="5"/>
                      </a:lnTo>
                      <a:lnTo>
                        <a:pt x="18" y="4"/>
                      </a:lnTo>
                      <a:lnTo>
                        <a:pt x="16" y="4"/>
                      </a:lnTo>
                      <a:lnTo>
                        <a:pt x="11" y="5"/>
                      </a:lnTo>
                      <a:lnTo>
                        <a:pt x="9" y="7"/>
                      </a:lnTo>
                      <a:lnTo>
                        <a:pt x="7" y="11"/>
                      </a:lnTo>
                      <a:lnTo>
                        <a:pt x="5" y="17"/>
                      </a:lnTo>
                      <a:lnTo>
                        <a:pt x="5" y="35"/>
                      </a:lnTo>
                      <a:lnTo>
                        <a:pt x="0" y="35"/>
                      </a:lnTo>
                      <a:lnTo>
                        <a:pt x="0" y="0"/>
                      </a:lnTo>
                      <a:lnTo>
                        <a:pt x="5" y="0"/>
                      </a:lnTo>
                      <a:close/>
                    </a:path>
                  </a:pathLst>
                </a:custGeom>
                <a:solidFill>
                  <a:srgbClr val="000000"/>
                </a:solidFill>
                <a:ln w="9525">
                  <a:solidFill>
                    <a:srgbClr val="CC9900"/>
                  </a:solidFill>
                  <a:round/>
                  <a:headEnd/>
                  <a:tailEnd/>
                </a:ln>
              </p:spPr>
              <p:txBody>
                <a:bodyPr/>
                <a:lstStyle/>
                <a:p>
                  <a:endParaRPr lang="en-US" dirty="0"/>
                </a:p>
              </p:txBody>
            </p:sp>
            <p:sp>
              <p:nvSpPr>
                <p:cNvPr id="18663" name="Freeform 317"/>
                <p:cNvSpPr>
                  <a:spLocks/>
                </p:cNvSpPr>
                <p:nvPr/>
              </p:nvSpPr>
              <p:spPr bwMode="auto">
                <a:xfrm>
                  <a:off x="3069" y="2125"/>
                  <a:ext cx="29" cy="36"/>
                </a:xfrm>
                <a:custGeom>
                  <a:avLst/>
                  <a:gdLst>
                    <a:gd name="T0" fmla="*/ 6 w 29"/>
                    <a:gd name="T1" fmla="*/ 27 h 36"/>
                    <a:gd name="T2" fmla="*/ 9 w 29"/>
                    <a:gd name="T3" fmla="*/ 31 h 36"/>
                    <a:gd name="T4" fmla="*/ 13 w 29"/>
                    <a:gd name="T5" fmla="*/ 32 h 36"/>
                    <a:gd name="T6" fmla="*/ 16 w 29"/>
                    <a:gd name="T7" fmla="*/ 32 h 36"/>
                    <a:gd name="T8" fmla="*/ 18 w 29"/>
                    <a:gd name="T9" fmla="*/ 32 h 36"/>
                    <a:gd name="T10" fmla="*/ 21 w 29"/>
                    <a:gd name="T11" fmla="*/ 32 h 36"/>
                    <a:gd name="T12" fmla="*/ 22 w 29"/>
                    <a:gd name="T13" fmla="*/ 30 h 36"/>
                    <a:gd name="T14" fmla="*/ 23 w 29"/>
                    <a:gd name="T15" fmla="*/ 27 h 36"/>
                    <a:gd name="T16" fmla="*/ 23 w 29"/>
                    <a:gd name="T17" fmla="*/ 25 h 36"/>
                    <a:gd name="T18" fmla="*/ 21 w 29"/>
                    <a:gd name="T19" fmla="*/ 23 h 36"/>
                    <a:gd name="T20" fmla="*/ 16 w 29"/>
                    <a:gd name="T21" fmla="*/ 20 h 36"/>
                    <a:gd name="T22" fmla="*/ 9 w 29"/>
                    <a:gd name="T23" fmla="*/ 19 h 36"/>
                    <a:gd name="T24" fmla="*/ 5 w 29"/>
                    <a:gd name="T25" fmla="*/ 17 h 36"/>
                    <a:gd name="T26" fmla="*/ 1 w 29"/>
                    <a:gd name="T27" fmla="*/ 13 h 36"/>
                    <a:gd name="T28" fmla="*/ 2 w 29"/>
                    <a:gd name="T29" fmla="*/ 5 h 36"/>
                    <a:gd name="T30" fmla="*/ 9 w 29"/>
                    <a:gd name="T31" fmla="*/ 1 h 36"/>
                    <a:gd name="T32" fmla="*/ 22 w 29"/>
                    <a:gd name="T33" fmla="*/ 1 h 36"/>
                    <a:gd name="T34" fmla="*/ 28 w 29"/>
                    <a:gd name="T35" fmla="*/ 7 h 36"/>
                    <a:gd name="T36" fmla="*/ 22 w 29"/>
                    <a:gd name="T37" fmla="*/ 10 h 36"/>
                    <a:gd name="T38" fmla="*/ 21 w 29"/>
                    <a:gd name="T39" fmla="*/ 7 h 36"/>
                    <a:gd name="T40" fmla="*/ 14 w 29"/>
                    <a:gd name="T41" fmla="*/ 4 h 36"/>
                    <a:gd name="T42" fmla="*/ 9 w 29"/>
                    <a:gd name="T43" fmla="*/ 5 h 36"/>
                    <a:gd name="T44" fmla="*/ 7 w 29"/>
                    <a:gd name="T45" fmla="*/ 8 h 36"/>
                    <a:gd name="T46" fmla="*/ 7 w 29"/>
                    <a:gd name="T47" fmla="*/ 11 h 36"/>
                    <a:gd name="T48" fmla="*/ 9 w 29"/>
                    <a:gd name="T49" fmla="*/ 13 h 36"/>
                    <a:gd name="T50" fmla="*/ 13 w 29"/>
                    <a:gd name="T51" fmla="*/ 15 h 36"/>
                    <a:gd name="T52" fmla="*/ 17 w 29"/>
                    <a:gd name="T53" fmla="*/ 16 h 36"/>
                    <a:gd name="T54" fmla="*/ 22 w 29"/>
                    <a:gd name="T55" fmla="*/ 17 h 36"/>
                    <a:gd name="T56" fmla="*/ 25 w 29"/>
                    <a:gd name="T57" fmla="*/ 18 h 36"/>
                    <a:gd name="T58" fmla="*/ 29 w 29"/>
                    <a:gd name="T59" fmla="*/ 23 h 36"/>
                    <a:gd name="T60" fmla="*/ 29 w 29"/>
                    <a:gd name="T61" fmla="*/ 27 h 36"/>
                    <a:gd name="T62" fmla="*/ 28 w 29"/>
                    <a:gd name="T63" fmla="*/ 32 h 36"/>
                    <a:gd name="T64" fmla="*/ 23 w 29"/>
                    <a:gd name="T65" fmla="*/ 35 h 36"/>
                    <a:gd name="T66" fmla="*/ 20 w 29"/>
                    <a:gd name="T67" fmla="*/ 36 h 36"/>
                    <a:gd name="T68" fmla="*/ 16 w 29"/>
                    <a:gd name="T69" fmla="*/ 36 h 36"/>
                    <a:gd name="T70" fmla="*/ 13 w 29"/>
                    <a:gd name="T71" fmla="*/ 36 h 36"/>
                    <a:gd name="T72" fmla="*/ 9 w 29"/>
                    <a:gd name="T73" fmla="*/ 36 h 36"/>
                    <a:gd name="T74" fmla="*/ 1 w 29"/>
                    <a:gd name="T75" fmla="*/ 31 h 36"/>
                    <a:gd name="T76" fmla="*/ 0 w 29"/>
                    <a:gd name="T77" fmla="*/ 25 h 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6"/>
                    <a:gd name="T119" fmla="*/ 29 w 29"/>
                    <a:gd name="T120" fmla="*/ 36 h 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6">
                      <a:moveTo>
                        <a:pt x="6" y="25"/>
                      </a:moveTo>
                      <a:lnTo>
                        <a:pt x="6" y="27"/>
                      </a:lnTo>
                      <a:lnTo>
                        <a:pt x="7" y="30"/>
                      </a:lnTo>
                      <a:lnTo>
                        <a:pt x="9" y="31"/>
                      </a:lnTo>
                      <a:lnTo>
                        <a:pt x="12" y="32"/>
                      </a:lnTo>
                      <a:lnTo>
                        <a:pt x="13" y="32"/>
                      </a:lnTo>
                      <a:lnTo>
                        <a:pt x="14" y="32"/>
                      </a:lnTo>
                      <a:lnTo>
                        <a:pt x="16" y="32"/>
                      </a:lnTo>
                      <a:lnTo>
                        <a:pt x="17" y="32"/>
                      </a:lnTo>
                      <a:lnTo>
                        <a:pt x="18" y="32"/>
                      </a:lnTo>
                      <a:lnTo>
                        <a:pt x="20" y="32"/>
                      </a:lnTo>
                      <a:lnTo>
                        <a:pt x="21" y="32"/>
                      </a:lnTo>
                      <a:lnTo>
                        <a:pt x="21" y="31"/>
                      </a:lnTo>
                      <a:lnTo>
                        <a:pt x="22" y="30"/>
                      </a:lnTo>
                      <a:lnTo>
                        <a:pt x="22" y="28"/>
                      </a:lnTo>
                      <a:lnTo>
                        <a:pt x="23" y="27"/>
                      </a:lnTo>
                      <a:lnTo>
                        <a:pt x="23" y="26"/>
                      </a:lnTo>
                      <a:lnTo>
                        <a:pt x="23" y="25"/>
                      </a:lnTo>
                      <a:lnTo>
                        <a:pt x="22" y="24"/>
                      </a:lnTo>
                      <a:lnTo>
                        <a:pt x="21" y="23"/>
                      </a:lnTo>
                      <a:lnTo>
                        <a:pt x="20" y="21"/>
                      </a:lnTo>
                      <a:lnTo>
                        <a:pt x="16" y="20"/>
                      </a:lnTo>
                      <a:lnTo>
                        <a:pt x="13" y="19"/>
                      </a:lnTo>
                      <a:lnTo>
                        <a:pt x="9" y="19"/>
                      </a:lnTo>
                      <a:lnTo>
                        <a:pt x="7" y="18"/>
                      </a:lnTo>
                      <a:lnTo>
                        <a:pt x="5" y="17"/>
                      </a:lnTo>
                      <a:lnTo>
                        <a:pt x="2" y="16"/>
                      </a:lnTo>
                      <a:lnTo>
                        <a:pt x="1" y="13"/>
                      </a:lnTo>
                      <a:lnTo>
                        <a:pt x="1" y="10"/>
                      </a:lnTo>
                      <a:lnTo>
                        <a:pt x="2" y="5"/>
                      </a:lnTo>
                      <a:lnTo>
                        <a:pt x="5" y="2"/>
                      </a:lnTo>
                      <a:lnTo>
                        <a:pt x="9" y="1"/>
                      </a:lnTo>
                      <a:lnTo>
                        <a:pt x="14" y="0"/>
                      </a:lnTo>
                      <a:lnTo>
                        <a:pt x="22" y="1"/>
                      </a:lnTo>
                      <a:lnTo>
                        <a:pt x="25" y="3"/>
                      </a:lnTo>
                      <a:lnTo>
                        <a:pt x="28" y="7"/>
                      </a:lnTo>
                      <a:lnTo>
                        <a:pt x="28" y="10"/>
                      </a:lnTo>
                      <a:lnTo>
                        <a:pt x="22" y="10"/>
                      </a:lnTo>
                      <a:lnTo>
                        <a:pt x="22" y="8"/>
                      </a:lnTo>
                      <a:lnTo>
                        <a:pt x="21" y="7"/>
                      </a:lnTo>
                      <a:lnTo>
                        <a:pt x="18" y="4"/>
                      </a:lnTo>
                      <a:lnTo>
                        <a:pt x="14" y="4"/>
                      </a:lnTo>
                      <a:lnTo>
                        <a:pt x="12" y="4"/>
                      </a:lnTo>
                      <a:lnTo>
                        <a:pt x="9" y="5"/>
                      </a:lnTo>
                      <a:lnTo>
                        <a:pt x="8" y="7"/>
                      </a:lnTo>
                      <a:lnTo>
                        <a:pt x="7" y="8"/>
                      </a:lnTo>
                      <a:lnTo>
                        <a:pt x="7" y="9"/>
                      </a:lnTo>
                      <a:lnTo>
                        <a:pt x="7" y="11"/>
                      </a:lnTo>
                      <a:lnTo>
                        <a:pt x="8" y="12"/>
                      </a:lnTo>
                      <a:lnTo>
                        <a:pt x="9" y="13"/>
                      </a:lnTo>
                      <a:lnTo>
                        <a:pt x="10" y="15"/>
                      </a:lnTo>
                      <a:lnTo>
                        <a:pt x="13" y="15"/>
                      </a:lnTo>
                      <a:lnTo>
                        <a:pt x="15" y="15"/>
                      </a:lnTo>
                      <a:lnTo>
                        <a:pt x="17" y="16"/>
                      </a:lnTo>
                      <a:lnTo>
                        <a:pt x="20" y="16"/>
                      </a:lnTo>
                      <a:lnTo>
                        <a:pt x="22" y="17"/>
                      </a:lnTo>
                      <a:lnTo>
                        <a:pt x="23" y="17"/>
                      </a:lnTo>
                      <a:lnTo>
                        <a:pt x="25" y="18"/>
                      </a:lnTo>
                      <a:lnTo>
                        <a:pt x="27" y="20"/>
                      </a:lnTo>
                      <a:lnTo>
                        <a:pt x="29" y="23"/>
                      </a:lnTo>
                      <a:lnTo>
                        <a:pt x="29" y="25"/>
                      </a:lnTo>
                      <a:lnTo>
                        <a:pt x="29" y="27"/>
                      </a:lnTo>
                      <a:lnTo>
                        <a:pt x="29" y="30"/>
                      </a:lnTo>
                      <a:lnTo>
                        <a:pt x="28" y="32"/>
                      </a:lnTo>
                      <a:lnTo>
                        <a:pt x="25" y="34"/>
                      </a:lnTo>
                      <a:lnTo>
                        <a:pt x="23" y="35"/>
                      </a:lnTo>
                      <a:lnTo>
                        <a:pt x="22" y="36"/>
                      </a:lnTo>
                      <a:lnTo>
                        <a:pt x="20" y="36"/>
                      </a:lnTo>
                      <a:lnTo>
                        <a:pt x="18" y="36"/>
                      </a:lnTo>
                      <a:lnTo>
                        <a:pt x="16" y="36"/>
                      </a:lnTo>
                      <a:lnTo>
                        <a:pt x="15" y="36"/>
                      </a:lnTo>
                      <a:lnTo>
                        <a:pt x="13" y="36"/>
                      </a:lnTo>
                      <a:lnTo>
                        <a:pt x="12" y="36"/>
                      </a:lnTo>
                      <a:lnTo>
                        <a:pt x="9" y="36"/>
                      </a:lnTo>
                      <a:lnTo>
                        <a:pt x="5" y="34"/>
                      </a:lnTo>
                      <a:lnTo>
                        <a:pt x="1" y="31"/>
                      </a:lnTo>
                      <a:lnTo>
                        <a:pt x="0" y="28"/>
                      </a:lnTo>
                      <a:lnTo>
                        <a:pt x="0" y="25"/>
                      </a:lnTo>
                      <a:lnTo>
                        <a:pt x="6" y="25"/>
                      </a:lnTo>
                      <a:close/>
                    </a:path>
                  </a:pathLst>
                </a:custGeom>
                <a:solidFill>
                  <a:srgbClr val="000000"/>
                </a:solidFill>
                <a:ln w="9525">
                  <a:solidFill>
                    <a:srgbClr val="CC9900"/>
                  </a:solidFill>
                  <a:round/>
                  <a:headEnd/>
                  <a:tailEnd/>
                </a:ln>
              </p:spPr>
              <p:txBody>
                <a:bodyPr/>
                <a:lstStyle/>
                <a:p>
                  <a:endParaRPr lang="en-US" dirty="0"/>
                </a:p>
              </p:txBody>
            </p:sp>
            <p:sp>
              <p:nvSpPr>
                <p:cNvPr id="18664" name="Freeform 318"/>
                <p:cNvSpPr>
                  <a:spLocks noEditPoints="1"/>
                </p:cNvSpPr>
                <p:nvPr/>
              </p:nvSpPr>
              <p:spPr bwMode="auto">
                <a:xfrm>
                  <a:off x="3102" y="2125"/>
                  <a:ext cx="34" cy="36"/>
                </a:xfrm>
                <a:custGeom>
                  <a:avLst/>
                  <a:gdLst>
                    <a:gd name="T0" fmla="*/ 29 w 34"/>
                    <a:gd name="T1" fmla="*/ 31 h 36"/>
                    <a:gd name="T2" fmla="*/ 30 w 34"/>
                    <a:gd name="T3" fmla="*/ 32 h 36"/>
                    <a:gd name="T4" fmla="*/ 33 w 34"/>
                    <a:gd name="T5" fmla="*/ 32 h 36"/>
                    <a:gd name="T6" fmla="*/ 33 w 34"/>
                    <a:gd name="T7" fmla="*/ 32 h 36"/>
                    <a:gd name="T8" fmla="*/ 34 w 34"/>
                    <a:gd name="T9" fmla="*/ 36 h 36"/>
                    <a:gd name="T10" fmla="*/ 32 w 34"/>
                    <a:gd name="T11" fmla="*/ 36 h 36"/>
                    <a:gd name="T12" fmla="*/ 29 w 34"/>
                    <a:gd name="T13" fmla="*/ 36 h 36"/>
                    <a:gd name="T14" fmla="*/ 26 w 34"/>
                    <a:gd name="T15" fmla="*/ 35 h 36"/>
                    <a:gd name="T16" fmla="*/ 23 w 34"/>
                    <a:gd name="T17" fmla="*/ 32 h 36"/>
                    <a:gd name="T18" fmla="*/ 19 w 34"/>
                    <a:gd name="T19" fmla="*/ 35 h 36"/>
                    <a:gd name="T20" fmla="*/ 13 w 34"/>
                    <a:gd name="T21" fmla="*/ 36 h 36"/>
                    <a:gd name="T22" fmla="*/ 4 w 34"/>
                    <a:gd name="T23" fmla="*/ 34 h 36"/>
                    <a:gd name="T24" fmla="*/ 0 w 34"/>
                    <a:gd name="T25" fmla="*/ 26 h 36"/>
                    <a:gd name="T26" fmla="*/ 3 w 34"/>
                    <a:gd name="T27" fmla="*/ 19 h 36"/>
                    <a:gd name="T28" fmla="*/ 7 w 34"/>
                    <a:gd name="T29" fmla="*/ 17 h 36"/>
                    <a:gd name="T30" fmla="*/ 15 w 34"/>
                    <a:gd name="T31" fmla="*/ 16 h 36"/>
                    <a:gd name="T32" fmla="*/ 21 w 34"/>
                    <a:gd name="T33" fmla="*/ 15 h 36"/>
                    <a:gd name="T34" fmla="*/ 22 w 34"/>
                    <a:gd name="T35" fmla="*/ 13 h 36"/>
                    <a:gd name="T36" fmla="*/ 23 w 34"/>
                    <a:gd name="T37" fmla="*/ 12 h 36"/>
                    <a:gd name="T38" fmla="*/ 22 w 34"/>
                    <a:gd name="T39" fmla="*/ 7 h 36"/>
                    <a:gd name="T40" fmla="*/ 18 w 34"/>
                    <a:gd name="T41" fmla="*/ 4 h 36"/>
                    <a:gd name="T42" fmla="*/ 11 w 34"/>
                    <a:gd name="T43" fmla="*/ 5 h 36"/>
                    <a:gd name="T44" fmla="*/ 7 w 34"/>
                    <a:gd name="T45" fmla="*/ 9 h 36"/>
                    <a:gd name="T46" fmla="*/ 2 w 34"/>
                    <a:gd name="T47" fmla="*/ 11 h 36"/>
                    <a:gd name="T48" fmla="*/ 3 w 34"/>
                    <a:gd name="T49" fmla="*/ 5 h 36"/>
                    <a:gd name="T50" fmla="*/ 5 w 34"/>
                    <a:gd name="T51" fmla="*/ 2 h 36"/>
                    <a:gd name="T52" fmla="*/ 10 w 34"/>
                    <a:gd name="T53" fmla="*/ 0 h 36"/>
                    <a:gd name="T54" fmla="*/ 13 w 34"/>
                    <a:gd name="T55" fmla="*/ 0 h 36"/>
                    <a:gd name="T56" fmla="*/ 17 w 34"/>
                    <a:gd name="T57" fmla="*/ 0 h 36"/>
                    <a:gd name="T58" fmla="*/ 20 w 34"/>
                    <a:gd name="T59" fmla="*/ 0 h 36"/>
                    <a:gd name="T60" fmla="*/ 25 w 34"/>
                    <a:gd name="T61" fmla="*/ 1 h 36"/>
                    <a:gd name="T62" fmla="*/ 28 w 34"/>
                    <a:gd name="T63" fmla="*/ 4 h 36"/>
                    <a:gd name="T64" fmla="*/ 29 w 34"/>
                    <a:gd name="T65" fmla="*/ 30 h 36"/>
                    <a:gd name="T66" fmla="*/ 20 w 34"/>
                    <a:gd name="T67" fmla="*/ 19 h 36"/>
                    <a:gd name="T68" fmla="*/ 13 w 34"/>
                    <a:gd name="T69" fmla="*/ 20 h 36"/>
                    <a:gd name="T70" fmla="*/ 9 w 34"/>
                    <a:gd name="T71" fmla="*/ 21 h 36"/>
                    <a:gd name="T72" fmla="*/ 6 w 34"/>
                    <a:gd name="T73" fmla="*/ 25 h 36"/>
                    <a:gd name="T74" fmla="*/ 7 w 34"/>
                    <a:gd name="T75" fmla="*/ 28 h 36"/>
                    <a:gd name="T76" fmla="*/ 10 w 34"/>
                    <a:gd name="T77" fmla="*/ 32 h 36"/>
                    <a:gd name="T78" fmla="*/ 18 w 34"/>
                    <a:gd name="T79" fmla="*/ 31 h 36"/>
                    <a:gd name="T80" fmla="*/ 22 w 34"/>
                    <a:gd name="T81" fmla="*/ 26 h 36"/>
                    <a:gd name="T82" fmla="*/ 23 w 34"/>
                    <a:gd name="T83" fmla="*/ 18 h 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6"/>
                    <a:gd name="T128" fmla="*/ 34 w 34"/>
                    <a:gd name="T129" fmla="*/ 36 h 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6">
                      <a:moveTo>
                        <a:pt x="29" y="30"/>
                      </a:moveTo>
                      <a:lnTo>
                        <a:pt x="29" y="31"/>
                      </a:lnTo>
                      <a:lnTo>
                        <a:pt x="30" y="31"/>
                      </a:lnTo>
                      <a:lnTo>
                        <a:pt x="30" y="32"/>
                      </a:lnTo>
                      <a:lnTo>
                        <a:pt x="32" y="32"/>
                      </a:lnTo>
                      <a:lnTo>
                        <a:pt x="33" y="32"/>
                      </a:lnTo>
                      <a:lnTo>
                        <a:pt x="34" y="32"/>
                      </a:lnTo>
                      <a:lnTo>
                        <a:pt x="34" y="36"/>
                      </a:lnTo>
                      <a:lnTo>
                        <a:pt x="33" y="36"/>
                      </a:lnTo>
                      <a:lnTo>
                        <a:pt x="32" y="36"/>
                      </a:lnTo>
                      <a:lnTo>
                        <a:pt x="30" y="36"/>
                      </a:lnTo>
                      <a:lnTo>
                        <a:pt x="29" y="36"/>
                      </a:lnTo>
                      <a:lnTo>
                        <a:pt x="27" y="36"/>
                      </a:lnTo>
                      <a:lnTo>
                        <a:pt x="26" y="35"/>
                      </a:lnTo>
                      <a:lnTo>
                        <a:pt x="25" y="33"/>
                      </a:lnTo>
                      <a:lnTo>
                        <a:pt x="23" y="32"/>
                      </a:lnTo>
                      <a:lnTo>
                        <a:pt x="21" y="33"/>
                      </a:lnTo>
                      <a:lnTo>
                        <a:pt x="19" y="35"/>
                      </a:lnTo>
                      <a:lnTo>
                        <a:pt x="17" y="36"/>
                      </a:lnTo>
                      <a:lnTo>
                        <a:pt x="13" y="36"/>
                      </a:lnTo>
                      <a:lnTo>
                        <a:pt x="7" y="35"/>
                      </a:lnTo>
                      <a:lnTo>
                        <a:pt x="4" y="34"/>
                      </a:lnTo>
                      <a:lnTo>
                        <a:pt x="0" y="31"/>
                      </a:lnTo>
                      <a:lnTo>
                        <a:pt x="0" y="26"/>
                      </a:lnTo>
                      <a:lnTo>
                        <a:pt x="2" y="23"/>
                      </a:lnTo>
                      <a:lnTo>
                        <a:pt x="3" y="19"/>
                      </a:lnTo>
                      <a:lnTo>
                        <a:pt x="5" y="18"/>
                      </a:lnTo>
                      <a:lnTo>
                        <a:pt x="7" y="17"/>
                      </a:lnTo>
                      <a:lnTo>
                        <a:pt x="12" y="16"/>
                      </a:lnTo>
                      <a:lnTo>
                        <a:pt x="15" y="16"/>
                      </a:lnTo>
                      <a:lnTo>
                        <a:pt x="19" y="15"/>
                      </a:lnTo>
                      <a:lnTo>
                        <a:pt x="21" y="15"/>
                      </a:lnTo>
                      <a:lnTo>
                        <a:pt x="22" y="13"/>
                      </a:lnTo>
                      <a:lnTo>
                        <a:pt x="23" y="13"/>
                      </a:lnTo>
                      <a:lnTo>
                        <a:pt x="23" y="12"/>
                      </a:lnTo>
                      <a:lnTo>
                        <a:pt x="23" y="8"/>
                      </a:lnTo>
                      <a:lnTo>
                        <a:pt x="22" y="7"/>
                      </a:lnTo>
                      <a:lnTo>
                        <a:pt x="20" y="5"/>
                      </a:lnTo>
                      <a:lnTo>
                        <a:pt x="18" y="4"/>
                      </a:lnTo>
                      <a:lnTo>
                        <a:pt x="14" y="4"/>
                      </a:lnTo>
                      <a:lnTo>
                        <a:pt x="11" y="5"/>
                      </a:lnTo>
                      <a:lnTo>
                        <a:pt x="9" y="7"/>
                      </a:lnTo>
                      <a:lnTo>
                        <a:pt x="7" y="9"/>
                      </a:lnTo>
                      <a:lnTo>
                        <a:pt x="7" y="11"/>
                      </a:lnTo>
                      <a:lnTo>
                        <a:pt x="2" y="11"/>
                      </a:lnTo>
                      <a:lnTo>
                        <a:pt x="2" y="8"/>
                      </a:lnTo>
                      <a:lnTo>
                        <a:pt x="3" y="5"/>
                      </a:lnTo>
                      <a:lnTo>
                        <a:pt x="4" y="4"/>
                      </a:lnTo>
                      <a:lnTo>
                        <a:pt x="5" y="2"/>
                      </a:lnTo>
                      <a:lnTo>
                        <a:pt x="7" y="1"/>
                      </a:lnTo>
                      <a:lnTo>
                        <a:pt x="10" y="0"/>
                      </a:lnTo>
                      <a:lnTo>
                        <a:pt x="11" y="0"/>
                      </a:lnTo>
                      <a:lnTo>
                        <a:pt x="13" y="0"/>
                      </a:lnTo>
                      <a:lnTo>
                        <a:pt x="15" y="0"/>
                      </a:lnTo>
                      <a:lnTo>
                        <a:pt x="17" y="0"/>
                      </a:lnTo>
                      <a:lnTo>
                        <a:pt x="18" y="0"/>
                      </a:lnTo>
                      <a:lnTo>
                        <a:pt x="20" y="0"/>
                      </a:lnTo>
                      <a:lnTo>
                        <a:pt x="21" y="0"/>
                      </a:lnTo>
                      <a:lnTo>
                        <a:pt x="25" y="1"/>
                      </a:lnTo>
                      <a:lnTo>
                        <a:pt x="27" y="2"/>
                      </a:lnTo>
                      <a:lnTo>
                        <a:pt x="28" y="4"/>
                      </a:lnTo>
                      <a:lnTo>
                        <a:pt x="29" y="7"/>
                      </a:lnTo>
                      <a:lnTo>
                        <a:pt x="29" y="30"/>
                      </a:lnTo>
                      <a:close/>
                      <a:moveTo>
                        <a:pt x="23" y="18"/>
                      </a:moveTo>
                      <a:lnTo>
                        <a:pt x="20" y="19"/>
                      </a:lnTo>
                      <a:lnTo>
                        <a:pt x="17" y="20"/>
                      </a:lnTo>
                      <a:lnTo>
                        <a:pt x="13" y="20"/>
                      </a:lnTo>
                      <a:lnTo>
                        <a:pt x="10" y="21"/>
                      </a:lnTo>
                      <a:lnTo>
                        <a:pt x="9" y="21"/>
                      </a:lnTo>
                      <a:lnTo>
                        <a:pt x="7" y="23"/>
                      </a:lnTo>
                      <a:lnTo>
                        <a:pt x="6" y="25"/>
                      </a:lnTo>
                      <a:lnTo>
                        <a:pt x="6" y="26"/>
                      </a:lnTo>
                      <a:lnTo>
                        <a:pt x="7" y="28"/>
                      </a:lnTo>
                      <a:lnTo>
                        <a:pt x="9" y="31"/>
                      </a:lnTo>
                      <a:lnTo>
                        <a:pt x="10" y="32"/>
                      </a:lnTo>
                      <a:lnTo>
                        <a:pt x="12" y="32"/>
                      </a:lnTo>
                      <a:lnTo>
                        <a:pt x="18" y="31"/>
                      </a:lnTo>
                      <a:lnTo>
                        <a:pt x="21" y="28"/>
                      </a:lnTo>
                      <a:lnTo>
                        <a:pt x="22" y="26"/>
                      </a:lnTo>
                      <a:lnTo>
                        <a:pt x="23" y="25"/>
                      </a:lnTo>
                      <a:lnTo>
                        <a:pt x="23" y="18"/>
                      </a:lnTo>
                      <a:close/>
                    </a:path>
                  </a:pathLst>
                </a:custGeom>
                <a:solidFill>
                  <a:srgbClr val="000000"/>
                </a:solidFill>
                <a:ln w="9525">
                  <a:solidFill>
                    <a:srgbClr val="CC9900"/>
                  </a:solidFill>
                  <a:round/>
                  <a:headEnd/>
                  <a:tailEnd/>
                </a:ln>
              </p:spPr>
              <p:txBody>
                <a:bodyPr/>
                <a:lstStyle/>
                <a:p>
                  <a:endParaRPr lang="en-US" dirty="0"/>
                </a:p>
              </p:txBody>
            </p:sp>
            <p:sp>
              <p:nvSpPr>
                <p:cNvPr id="18665" name="Freeform 319"/>
                <p:cNvSpPr>
                  <a:spLocks/>
                </p:cNvSpPr>
                <p:nvPr/>
              </p:nvSpPr>
              <p:spPr bwMode="auto">
                <a:xfrm>
                  <a:off x="3138" y="2125"/>
                  <a:ext cx="28" cy="36"/>
                </a:xfrm>
                <a:custGeom>
                  <a:avLst/>
                  <a:gdLst>
                    <a:gd name="T0" fmla="*/ 5 w 28"/>
                    <a:gd name="T1" fmla="*/ 27 h 36"/>
                    <a:gd name="T2" fmla="*/ 8 w 28"/>
                    <a:gd name="T3" fmla="*/ 31 h 36"/>
                    <a:gd name="T4" fmla="*/ 13 w 28"/>
                    <a:gd name="T5" fmla="*/ 32 h 36"/>
                    <a:gd name="T6" fmla="*/ 15 w 28"/>
                    <a:gd name="T7" fmla="*/ 32 h 36"/>
                    <a:gd name="T8" fmla="*/ 17 w 28"/>
                    <a:gd name="T9" fmla="*/ 32 h 36"/>
                    <a:gd name="T10" fmla="*/ 20 w 28"/>
                    <a:gd name="T11" fmla="*/ 32 h 36"/>
                    <a:gd name="T12" fmla="*/ 22 w 28"/>
                    <a:gd name="T13" fmla="*/ 30 h 36"/>
                    <a:gd name="T14" fmla="*/ 23 w 28"/>
                    <a:gd name="T15" fmla="*/ 27 h 36"/>
                    <a:gd name="T16" fmla="*/ 23 w 28"/>
                    <a:gd name="T17" fmla="*/ 25 h 36"/>
                    <a:gd name="T18" fmla="*/ 21 w 28"/>
                    <a:gd name="T19" fmla="*/ 23 h 36"/>
                    <a:gd name="T20" fmla="*/ 15 w 28"/>
                    <a:gd name="T21" fmla="*/ 20 h 36"/>
                    <a:gd name="T22" fmla="*/ 8 w 28"/>
                    <a:gd name="T23" fmla="*/ 19 h 36"/>
                    <a:gd name="T24" fmla="*/ 4 w 28"/>
                    <a:gd name="T25" fmla="*/ 17 h 36"/>
                    <a:gd name="T26" fmla="*/ 1 w 28"/>
                    <a:gd name="T27" fmla="*/ 13 h 36"/>
                    <a:gd name="T28" fmla="*/ 1 w 28"/>
                    <a:gd name="T29" fmla="*/ 5 h 36"/>
                    <a:gd name="T30" fmla="*/ 9 w 28"/>
                    <a:gd name="T31" fmla="*/ 1 h 36"/>
                    <a:gd name="T32" fmla="*/ 21 w 28"/>
                    <a:gd name="T33" fmla="*/ 1 h 36"/>
                    <a:gd name="T34" fmla="*/ 27 w 28"/>
                    <a:gd name="T35" fmla="*/ 7 h 36"/>
                    <a:gd name="T36" fmla="*/ 21 w 28"/>
                    <a:gd name="T37" fmla="*/ 10 h 36"/>
                    <a:gd name="T38" fmla="*/ 20 w 28"/>
                    <a:gd name="T39" fmla="*/ 7 h 36"/>
                    <a:gd name="T40" fmla="*/ 13 w 28"/>
                    <a:gd name="T41" fmla="*/ 4 h 36"/>
                    <a:gd name="T42" fmla="*/ 8 w 28"/>
                    <a:gd name="T43" fmla="*/ 5 h 36"/>
                    <a:gd name="T44" fmla="*/ 6 w 28"/>
                    <a:gd name="T45" fmla="*/ 8 h 36"/>
                    <a:gd name="T46" fmla="*/ 6 w 28"/>
                    <a:gd name="T47" fmla="*/ 11 h 36"/>
                    <a:gd name="T48" fmla="*/ 8 w 28"/>
                    <a:gd name="T49" fmla="*/ 13 h 36"/>
                    <a:gd name="T50" fmla="*/ 12 w 28"/>
                    <a:gd name="T51" fmla="*/ 15 h 36"/>
                    <a:gd name="T52" fmla="*/ 16 w 28"/>
                    <a:gd name="T53" fmla="*/ 16 h 36"/>
                    <a:gd name="T54" fmla="*/ 21 w 28"/>
                    <a:gd name="T55" fmla="*/ 17 h 36"/>
                    <a:gd name="T56" fmla="*/ 24 w 28"/>
                    <a:gd name="T57" fmla="*/ 18 h 36"/>
                    <a:gd name="T58" fmla="*/ 28 w 28"/>
                    <a:gd name="T59" fmla="*/ 23 h 36"/>
                    <a:gd name="T60" fmla="*/ 28 w 28"/>
                    <a:gd name="T61" fmla="*/ 27 h 36"/>
                    <a:gd name="T62" fmla="*/ 27 w 28"/>
                    <a:gd name="T63" fmla="*/ 32 h 36"/>
                    <a:gd name="T64" fmla="*/ 22 w 28"/>
                    <a:gd name="T65" fmla="*/ 35 h 36"/>
                    <a:gd name="T66" fmla="*/ 19 w 28"/>
                    <a:gd name="T67" fmla="*/ 36 h 36"/>
                    <a:gd name="T68" fmla="*/ 15 w 28"/>
                    <a:gd name="T69" fmla="*/ 36 h 36"/>
                    <a:gd name="T70" fmla="*/ 12 w 28"/>
                    <a:gd name="T71" fmla="*/ 36 h 36"/>
                    <a:gd name="T72" fmla="*/ 8 w 28"/>
                    <a:gd name="T73" fmla="*/ 36 h 36"/>
                    <a:gd name="T74" fmla="*/ 1 w 28"/>
                    <a:gd name="T75" fmla="*/ 31 h 36"/>
                    <a:gd name="T76" fmla="*/ 0 w 28"/>
                    <a:gd name="T77" fmla="*/ 25 h 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
                    <a:gd name="T118" fmla="*/ 0 h 36"/>
                    <a:gd name="T119" fmla="*/ 28 w 28"/>
                    <a:gd name="T120" fmla="*/ 36 h 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 h="36">
                      <a:moveTo>
                        <a:pt x="5" y="25"/>
                      </a:moveTo>
                      <a:lnTo>
                        <a:pt x="5" y="27"/>
                      </a:lnTo>
                      <a:lnTo>
                        <a:pt x="7" y="30"/>
                      </a:lnTo>
                      <a:lnTo>
                        <a:pt x="8" y="31"/>
                      </a:lnTo>
                      <a:lnTo>
                        <a:pt x="12" y="32"/>
                      </a:lnTo>
                      <a:lnTo>
                        <a:pt x="13" y="32"/>
                      </a:lnTo>
                      <a:lnTo>
                        <a:pt x="14" y="32"/>
                      </a:lnTo>
                      <a:lnTo>
                        <a:pt x="15" y="32"/>
                      </a:lnTo>
                      <a:lnTo>
                        <a:pt x="16" y="32"/>
                      </a:lnTo>
                      <a:lnTo>
                        <a:pt x="17" y="32"/>
                      </a:lnTo>
                      <a:lnTo>
                        <a:pt x="19" y="32"/>
                      </a:lnTo>
                      <a:lnTo>
                        <a:pt x="20" y="32"/>
                      </a:lnTo>
                      <a:lnTo>
                        <a:pt x="21" y="31"/>
                      </a:lnTo>
                      <a:lnTo>
                        <a:pt x="22" y="30"/>
                      </a:lnTo>
                      <a:lnTo>
                        <a:pt x="22" y="28"/>
                      </a:lnTo>
                      <a:lnTo>
                        <a:pt x="23" y="27"/>
                      </a:lnTo>
                      <a:lnTo>
                        <a:pt x="23" y="26"/>
                      </a:lnTo>
                      <a:lnTo>
                        <a:pt x="23" y="25"/>
                      </a:lnTo>
                      <a:lnTo>
                        <a:pt x="22" y="24"/>
                      </a:lnTo>
                      <a:lnTo>
                        <a:pt x="21" y="23"/>
                      </a:lnTo>
                      <a:lnTo>
                        <a:pt x="19" y="21"/>
                      </a:lnTo>
                      <a:lnTo>
                        <a:pt x="15" y="20"/>
                      </a:lnTo>
                      <a:lnTo>
                        <a:pt x="12" y="19"/>
                      </a:lnTo>
                      <a:lnTo>
                        <a:pt x="8" y="19"/>
                      </a:lnTo>
                      <a:lnTo>
                        <a:pt x="6" y="18"/>
                      </a:lnTo>
                      <a:lnTo>
                        <a:pt x="4" y="17"/>
                      </a:lnTo>
                      <a:lnTo>
                        <a:pt x="2" y="16"/>
                      </a:lnTo>
                      <a:lnTo>
                        <a:pt x="1" y="13"/>
                      </a:lnTo>
                      <a:lnTo>
                        <a:pt x="0" y="10"/>
                      </a:lnTo>
                      <a:lnTo>
                        <a:pt x="1" y="5"/>
                      </a:lnTo>
                      <a:lnTo>
                        <a:pt x="5" y="2"/>
                      </a:lnTo>
                      <a:lnTo>
                        <a:pt x="9" y="1"/>
                      </a:lnTo>
                      <a:lnTo>
                        <a:pt x="14" y="0"/>
                      </a:lnTo>
                      <a:lnTo>
                        <a:pt x="21" y="1"/>
                      </a:lnTo>
                      <a:lnTo>
                        <a:pt x="24" y="3"/>
                      </a:lnTo>
                      <a:lnTo>
                        <a:pt x="27" y="7"/>
                      </a:lnTo>
                      <a:lnTo>
                        <a:pt x="27" y="10"/>
                      </a:lnTo>
                      <a:lnTo>
                        <a:pt x="21" y="10"/>
                      </a:lnTo>
                      <a:lnTo>
                        <a:pt x="21" y="8"/>
                      </a:lnTo>
                      <a:lnTo>
                        <a:pt x="20" y="7"/>
                      </a:lnTo>
                      <a:lnTo>
                        <a:pt x="17" y="4"/>
                      </a:lnTo>
                      <a:lnTo>
                        <a:pt x="13" y="4"/>
                      </a:lnTo>
                      <a:lnTo>
                        <a:pt x="11" y="4"/>
                      </a:lnTo>
                      <a:lnTo>
                        <a:pt x="8" y="5"/>
                      </a:lnTo>
                      <a:lnTo>
                        <a:pt x="7" y="7"/>
                      </a:lnTo>
                      <a:lnTo>
                        <a:pt x="6" y="8"/>
                      </a:lnTo>
                      <a:lnTo>
                        <a:pt x="6" y="9"/>
                      </a:lnTo>
                      <a:lnTo>
                        <a:pt x="6" y="11"/>
                      </a:lnTo>
                      <a:lnTo>
                        <a:pt x="7" y="12"/>
                      </a:lnTo>
                      <a:lnTo>
                        <a:pt x="8" y="13"/>
                      </a:lnTo>
                      <a:lnTo>
                        <a:pt x="9" y="15"/>
                      </a:lnTo>
                      <a:lnTo>
                        <a:pt x="12" y="15"/>
                      </a:lnTo>
                      <a:lnTo>
                        <a:pt x="14" y="15"/>
                      </a:lnTo>
                      <a:lnTo>
                        <a:pt x="16" y="16"/>
                      </a:lnTo>
                      <a:lnTo>
                        <a:pt x="19" y="16"/>
                      </a:lnTo>
                      <a:lnTo>
                        <a:pt x="21" y="17"/>
                      </a:lnTo>
                      <a:lnTo>
                        <a:pt x="22" y="17"/>
                      </a:lnTo>
                      <a:lnTo>
                        <a:pt x="24" y="18"/>
                      </a:lnTo>
                      <a:lnTo>
                        <a:pt x="27" y="20"/>
                      </a:lnTo>
                      <a:lnTo>
                        <a:pt x="28" y="23"/>
                      </a:lnTo>
                      <a:lnTo>
                        <a:pt x="28" y="25"/>
                      </a:lnTo>
                      <a:lnTo>
                        <a:pt x="28" y="27"/>
                      </a:lnTo>
                      <a:lnTo>
                        <a:pt x="28" y="30"/>
                      </a:lnTo>
                      <a:lnTo>
                        <a:pt x="27" y="32"/>
                      </a:lnTo>
                      <a:lnTo>
                        <a:pt x="24" y="34"/>
                      </a:lnTo>
                      <a:lnTo>
                        <a:pt x="22" y="35"/>
                      </a:lnTo>
                      <a:lnTo>
                        <a:pt x="21" y="36"/>
                      </a:lnTo>
                      <a:lnTo>
                        <a:pt x="19" y="36"/>
                      </a:lnTo>
                      <a:lnTo>
                        <a:pt x="17" y="36"/>
                      </a:lnTo>
                      <a:lnTo>
                        <a:pt x="15" y="36"/>
                      </a:lnTo>
                      <a:lnTo>
                        <a:pt x="14" y="36"/>
                      </a:lnTo>
                      <a:lnTo>
                        <a:pt x="12" y="36"/>
                      </a:lnTo>
                      <a:lnTo>
                        <a:pt x="11" y="36"/>
                      </a:lnTo>
                      <a:lnTo>
                        <a:pt x="8" y="36"/>
                      </a:lnTo>
                      <a:lnTo>
                        <a:pt x="4" y="34"/>
                      </a:lnTo>
                      <a:lnTo>
                        <a:pt x="1" y="31"/>
                      </a:lnTo>
                      <a:lnTo>
                        <a:pt x="0" y="28"/>
                      </a:lnTo>
                      <a:lnTo>
                        <a:pt x="0" y="25"/>
                      </a:lnTo>
                      <a:lnTo>
                        <a:pt x="5" y="25"/>
                      </a:lnTo>
                      <a:close/>
                    </a:path>
                  </a:pathLst>
                </a:custGeom>
                <a:solidFill>
                  <a:srgbClr val="000000"/>
                </a:solidFill>
                <a:ln w="9525">
                  <a:solidFill>
                    <a:srgbClr val="CC9900"/>
                  </a:solidFill>
                  <a:round/>
                  <a:headEnd/>
                  <a:tailEnd/>
                </a:ln>
              </p:spPr>
              <p:txBody>
                <a:bodyPr/>
                <a:lstStyle/>
                <a:p>
                  <a:endParaRPr lang="en-US" dirty="0"/>
                </a:p>
              </p:txBody>
            </p:sp>
            <p:grpSp>
              <p:nvGrpSpPr>
                <p:cNvPr id="18" name="Group 320"/>
                <p:cNvGrpSpPr>
                  <a:grpSpLocks/>
                </p:cNvGrpSpPr>
                <p:nvPr/>
              </p:nvGrpSpPr>
              <p:grpSpPr bwMode="auto">
                <a:xfrm>
                  <a:off x="3216" y="1488"/>
                  <a:ext cx="480" cy="442"/>
                  <a:chOff x="3312" y="1478"/>
                  <a:chExt cx="480" cy="442"/>
                </a:xfrm>
              </p:grpSpPr>
              <p:sp>
                <p:nvSpPr>
                  <p:cNvPr id="18678" name="Freeform 321"/>
                  <p:cNvSpPr>
                    <a:spLocks/>
                  </p:cNvSpPr>
                  <p:nvPr/>
                </p:nvSpPr>
                <p:spPr bwMode="auto">
                  <a:xfrm>
                    <a:off x="3312" y="1478"/>
                    <a:ext cx="467" cy="442"/>
                  </a:xfrm>
                  <a:custGeom>
                    <a:avLst/>
                    <a:gdLst>
                      <a:gd name="T0" fmla="*/ 467 w 467"/>
                      <a:gd name="T1" fmla="*/ 248 h 442"/>
                      <a:gd name="T2" fmla="*/ 466 w 467"/>
                      <a:gd name="T3" fmla="*/ 244 h 442"/>
                      <a:gd name="T4" fmla="*/ 361 w 467"/>
                      <a:gd name="T5" fmla="*/ 2 h 442"/>
                      <a:gd name="T6" fmla="*/ 358 w 467"/>
                      <a:gd name="T7" fmla="*/ 0 h 442"/>
                      <a:gd name="T8" fmla="*/ 355 w 467"/>
                      <a:gd name="T9" fmla="*/ 0 h 442"/>
                      <a:gd name="T10" fmla="*/ 6 w 467"/>
                      <a:gd name="T11" fmla="*/ 0 h 442"/>
                      <a:gd name="T12" fmla="*/ 0 w 467"/>
                      <a:gd name="T13" fmla="*/ 0 h 442"/>
                      <a:gd name="T14" fmla="*/ 0 w 467"/>
                      <a:gd name="T15" fmla="*/ 4 h 442"/>
                      <a:gd name="T16" fmla="*/ 0 w 467"/>
                      <a:gd name="T17" fmla="*/ 162 h 442"/>
                      <a:gd name="T18" fmla="*/ 0 w 467"/>
                      <a:gd name="T19" fmla="*/ 163 h 442"/>
                      <a:gd name="T20" fmla="*/ 1 w 467"/>
                      <a:gd name="T21" fmla="*/ 164 h 442"/>
                      <a:gd name="T22" fmla="*/ 33 w 467"/>
                      <a:gd name="T23" fmla="*/ 260 h 442"/>
                      <a:gd name="T24" fmla="*/ 21 w 467"/>
                      <a:gd name="T25" fmla="*/ 381 h 442"/>
                      <a:gd name="T26" fmla="*/ 21 w 467"/>
                      <a:gd name="T27" fmla="*/ 383 h 442"/>
                      <a:gd name="T28" fmla="*/ 22 w 467"/>
                      <a:gd name="T29" fmla="*/ 385 h 442"/>
                      <a:gd name="T30" fmla="*/ 68 w 467"/>
                      <a:gd name="T31" fmla="*/ 440 h 442"/>
                      <a:gd name="T32" fmla="*/ 69 w 467"/>
                      <a:gd name="T33" fmla="*/ 442 h 442"/>
                      <a:gd name="T34" fmla="*/ 73 w 467"/>
                      <a:gd name="T35" fmla="*/ 442 h 442"/>
                      <a:gd name="T36" fmla="*/ 366 w 467"/>
                      <a:gd name="T37" fmla="*/ 442 h 442"/>
                      <a:gd name="T38" fmla="*/ 371 w 467"/>
                      <a:gd name="T39" fmla="*/ 442 h 442"/>
                      <a:gd name="T40" fmla="*/ 372 w 467"/>
                      <a:gd name="T41" fmla="*/ 437 h 442"/>
                      <a:gd name="T42" fmla="*/ 408 w 467"/>
                      <a:gd name="T43" fmla="*/ 301 h 442"/>
                      <a:gd name="T44" fmla="*/ 464 w 467"/>
                      <a:gd name="T45" fmla="*/ 251 h 442"/>
                      <a:gd name="T46" fmla="*/ 467 w 467"/>
                      <a:gd name="T47" fmla="*/ 248 h 44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67"/>
                      <a:gd name="T73" fmla="*/ 0 h 442"/>
                      <a:gd name="T74" fmla="*/ 467 w 467"/>
                      <a:gd name="T75" fmla="*/ 442 h 44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67" h="442">
                        <a:moveTo>
                          <a:pt x="467" y="248"/>
                        </a:moveTo>
                        <a:lnTo>
                          <a:pt x="466" y="244"/>
                        </a:lnTo>
                        <a:lnTo>
                          <a:pt x="361" y="2"/>
                        </a:lnTo>
                        <a:lnTo>
                          <a:pt x="358" y="0"/>
                        </a:lnTo>
                        <a:lnTo>
                          <a:pt x="355" y="0"/>
                        </a:lnTo>
                        <a:lnTo>
                          <a:pt x="6" y="0"/>
                        </a:lnTo>
                        <a:lnTo>
                          <a:pt x="0" y="0"/>
                        </a:lnTo>
                        <a:lnTo>
                          <a:pt x="0" y="4"/>
                        </a:lnTo>
                        <a:lnTo>
                          <a:pt x="0" y="162"/>
                        </a:lnTo>
                        <a:lnTo>
                          <a:pt x="0" y="163"/>
                        </a:lnTo>
                        <a:lnTo>
                          <a:pt x="1" y="164"/>
                        </a:lnTo>
                        <a:lnTo>
                          <a:pt x="33" y="260"/>
                        </a:lnTo>
                        <a:lnTo>
                          <a:pt x="21" y="381"/>
                        </a:lnTo>
                        <a:lnTo>
                          <a:pt x="21" y="383"/>
                        </a:lnTo>
                        <a:lnTo>
                          <a:pt x="22" y="385"/>
                        </a:lnTo>
                        <a:lnTo>
                          <a:pt x="68" y="440"/>
                        </a:lnTo>
                        <a:lnTo>
                          <a:pt x="69" y="442"/>
                        </a:lnTo>
                        <a:lnTo>
                          <a:pt x="73" y="442"/>
                        </a:lnTo>
                        <a:lnTo>
                          <a:pt x="366" y="442"/>
                        </a:lnTo>
                        <a:lnTo>
                          <a:pt x="371" y="442"/>
                        </a:lnTo>
                        <a:lnTo>
                          <a:pt x="372" y="437"/>
                        </a:lnTo>
                        <a:lnTo>
                          <a:pt x="408" y="301"/>
                        </a:lnTo>
                        <a:lnTo>
                          <a:pt x="464" y="251"/>
                        </a:lnTo>
                        <a:lnTo>
                          <a:pt x="467" y="248"/>
                        </a:lnTo>
                        <a:close/>
                      </a:path>
                    </a:pathLst>
                  </a:custGeom>
                  <a:solidFill>
                    <a:srgbClr val="000000"/>
                  </a:solidFill>
                  <a:ln w="9525">
                    <a:solidFill>
                      <a:srgbClr val="CC9900"/>
                    </a:solidFill>
                    <a:round/>
                    <a:headEnd/>
                    <a:tailEnd/>
                  </a:ln>
                </p:spPr>
                <p:txBody>
                  <a:bodyPr/>
                  <a:lstStyle/>
                  <a:p>
                    <a:endParaRPr lang="en-US" dirty="0"/>
                  </a:p>
                </p:txBody>
              </p:sp>
              <p:sp>
                <p:nvSpPr>
                  <p:cNvPr id="18679" name="Freeform 322"/>
                  <p:cNvSpPr>
                    <a:spLocks/>
                  </p:cNvSpPr>
                  <p:nvPr/>
                </p:nvSpPr>
                <p:spPr bwMode="auto">
                  <a:xfrm>
                    <a:off x="3338" y="1479"/>
                    <a:ext cx="454" cy="431"/>
                  </a:xfrm>
                  <a:custGeom>
                    <a:avLst/>
                    <a:gdLst>
                      <a:gd name="T0" fmla="*/ 66 w 454"/>
                      <a:gd name="T1" fmla="*/ 431 h 431"/>
                      <a:gd name="T2" fmla="*/ 361 w 454"/>
                      <a:gd name="T3" fmla="*/ 431 h 431"/>
                      <a:gd name="T4" fmla="*/ 398 w 454"/>
                      <a:gd name="T5" fmla="*/ 294 h 431"/>
                      <a:gd name="T6" fmla="*/ 454 w 454"/>
                      <a:gd name="T7" fmla="*/ 242 h 431"/>
                      <a:gd name="T8" fmla="*/ 349 w 454"/>
                      <a:gd name="T9" fmla="*/ 0 h 431"/>
                      <a:gd name="T10" fmla="*/ 0 w 454"/>
                      <a:gd name="T11" fmla="*/ 0 h 431"/>
                      <a:gd name="T12" fmla="*/ 0 w 454"/>
                      <a:gd name="T13" fmla="*/ 158 h 431"/>
                      <a:gd name="T14" fmla="*/ 33 w 454"/>
                      <a:gd name="T15" fmla="*/ 255 h 431"/>
                      <a:gd name="T16" fmla="*/ 21 w 454"/>
                      <a:gd name="T17" fmla="*/ 377 h 431"/>
                      <a:gd name="T18" fmla="*/ 66 w 454"/>
                      <a:gd name="T19" fmla="*/ 431 h 4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4"/>
                      <a:gd name="T31" fmla="*/ 0 h 431"/>
                      <a:gd name="T32" fmla="*/ 454 w 454"/>
                      <a:gd name="T33" fmla="*/ 431 h 43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4" h="431">
                        <a:moveTo>
                          <a:pt x="66" y="431"/>
                        </a:moveTo>
                        <a:lnTo>
                          <a:pt x="361" y="431"/>
                        </a:lnTo>
                        <a:lnTo>
                          <a:pt x="398" y="294"/>
                        </a:lnTo>
                        <a:lnTo>
                          <a:pt x="454" y="242"/>
                        </a:lnTo>
                        <a:lnTo>
                          <a:pt x="349" y="0"/>
                        </a:lnTo>
                        <a:lnTo>
                          <a:pt x="0" y="0"/>
                        </a:lnTo>
                        <a:lnTo>
                          <a:pt x="0" y="158"/>
                        </a:lnTo>
                        <a:lnTo>
                          <a:pt x="33" y="255"/>
                        </a:lnTo>
                        <a:lnTo>
                          <a:pt x="21" y="377"/>
                        </a:lnTo>
                        <a:lnTo>
                          <a:pt x="66" y="431"/>
                        </a:lnTo>
                        <a:close/>
                      </a:path>
                    </a:pathLst>
                  </a:custGeom>
                  <a:solidFill>
                    <a:srgbClr val="000000"/>
                  </a:solidFill>
                  <a:ln w="9525">
                    <a:solidFill>
                      <a:srgbClr val="CC9900"/>
                    </a:solidFill>
                    <a:round/>
                    <a:headEnd/>
                    <a:tailEnd/>
                  </a:ln>
                </p:spPr>
                <p:txBody>
                  <a:bodyPr/>
                  <a:lstStyle/>
                  <a:p>
                    <a:endParaRPr lang="en-US" dirty="0"/>
                  </a:p>
                </p:txBody>
              </p:sp>
              <p:sp>
                <p:nvSpPr>
                  <p:cNvPr id="18680" name="Freeform 323"/>
                  <p:cNvSpPr>
                    <a:spLocks/>
                  </p:cNvSpPr>
                  <p:nvPr/>
                </p:nvSpPr>
                <p:spPr bwMode="auto">
                  <a:xfrm>
                    <a:off x="3328" y="1490"/>
                    <a:ext cx="442" cy="420"/>
                  </a:xfrm>
                  <a:custGeom>
                    <a:avLst/>
                    <a:gdLst>
                      <a:gd name="T0" fmla="*/ 387 w 442"/>
                      <a:gd name="T1" fmla="*/ 286 h 420"/>
                      <a:gd name="T2" fmla="*/ 386 w 442"/>
                      <a:gd name="T3" fmla="*/ 287 h 420"/>
                      <a:gd name="T4" fmla="*/ 350 w 442"/>
                      <a:gd name="T5" fmla="*/ 420 h 420"/>
                      <a:gd name="T6" fmla="*/ 63 w 442"/>
                      <a:gd name="T7" fmla="*/ 420 h 420"/>
                      <a:gd name="T8" fmla="*/ 21 w 442"/>
                      <a:gd name="T9" fmla="*/ 370 h 420"/>
                      <a:gd name="T10" fmla="*/ 32 w 442"/>
                      <a:gd name="T11" fmla="*/ 250 h 420"/>
                      <a:gd name="T12" fmla="*/ 32 w 442"/>
                      <a:gd name="T13" fmla="*/ 249 h 420"/>
                      <a:gd name="T14" fmla="*/ 31 w 442"/>
                      <a:gd name="T15" fmla="*/ 248 h 420"/>
                      <a:gd name="T16" fmla="*/ 0 w 442"/>
                      <a:gd name="T17" fmla="*/ 152 h 420"/>
                      <a:gd name="T18" fmla="*/ 0 w 442"/>
                      <a:gd name="T19" fmla="*/ 0 h 420"/>
                      <a:gd name="T20" fmla="*/ 340 w 442"/>
                      <a:gd name="T21" fmla="*/ 0 h 420"/>
                      <a:gd name="T22" fmla="*/ 442 w 442"/>
                      <a:gd name="T23" fmla="*/ 235 h 420"/>
                      <a:gd name="T24" fmla="*/ 388 w 442"/>
                      <a:gd name="T25" fmla="*/ 284 h 420"/>
                      <a:gd name="T26" fmla="*/ 387 w 442"/>
                      <a:gd name="T27" fmla="*/ 286 h 4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42"/>
                      <a:gd name="T43" fmla="*/ 0 h 420"/>
                      <a:gd name="T44" fmla="*/ 442 w 442"/>
                      <a:gd name="T45" fmla="*/ 420 h 42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42" h="420">
                        <a:moveTo>
                          <a:pt x="387" y="286"/>
                        </a:moveTo>
                        <a:lnTo>
                          <a:pt x="386" y="287"/>
                        </a:lnTo>
                        <a:lnTo>
                          <a:pt x="350" y="420"/>
                        </a:lnTo>
                        <a:lnTo>
                          <a:pt x="63" y="420"/>
                        </a:lnTo>
                        <a:lnTo>
                          <a:pt x="21" y="370"/>
                        </a:lnTo>
                        <a:lnTo>
                          <a:pt x="32" y="250"/>
                        </a:lnTo>
                        <a:lnTo>
                          <a:pt x="32" y="249"/>
                        </a:lnTo>
                        <a:lnTo>
                          <a:pt x="31" y="248"/>
                        </a:lnTo>
                        <a:lnTo>
                          <a:pt x="0" y="152"/>
                        </a:lnTo>
                        <a:lnTo>
                          <a:pt x="0" y="0"/>
                        </a:lnTo>
                        <a:lnTo>
                          <a:pt x="340" y="0"/>
                        </a:lnTo>
                        <a:lnTo>
                          <a:pt x="442" y="235"/>
                        </a:lnTo>
                        <a:lnTo>
                          <a:pt x="388" y="284"/>
                        </a:lnTo>
                        <a:lnTo>
                          <a:pt x="387" y="286"/>
                        </a:lnTo>
                        <a:close/>
                      </a:path>
                    </a:pathLst>
                  </a:custGeom>
                  <a:solidFill>
                    <a:srgbClr val="FFFFFF"/>
                  </a:solidFill>
                  <a:ln w="9525">
                    <a:solidFill>
                      <a:srgbClr val="CC9900"/>
                    </a:solidFill>
                    <a:round/>
                    <a:headEnd/>
                    <a:tailEnd/>
                  </a:ln>
                </p:spPr>
                <p:txBody>
                  <a:bodyPr/>
                  <a:lstStyle/>
                  <a:p>
                    <a:endParaRPr lang="en-US" dirty="0"/>
                  </a:p>
                </p:txBody>
              </p:sp>
              <p:grpSp>
                <p:nvGrpSpPr>
                  <p:cNvPr id="19" name="Group 324"/>
                  <p:cNvGrpSpPr>
                    <a:grpSpLocks/>
                  </p:cNvGrpSpPr>
                  <p:nvPr/>
                </p:nvGrpSpPr>
                <p:grpSpPr bwMode="auto">
                  <a:xfrm>
                    <a:off x="3482" y="1670"/>
                    <a:ext cx="130" cy="51"/>
                    <a:chOff x="2932" y="1603"/>
                    <a:chExt cx="130" cy="51"/>
                  </a:xfrm>
                </p:grpSpPr>
                <p:sp>
                  <p:nvSpPr>
                    <p:cNvPr id="18682" name="Rectangle 325"/>
                    <p:cNvSpPr>
                      <a:spLocks noChangeArrowheads="1"/>
                    </p:cNvSpPr>
                    <p:nvPr/>
                  </p:nvSpPr>
                  <p:spPr bwMode="auto">
                    <a:xfrm>
                      <a:off x="2932" y="1603"/>
                      <a:ext cx="7" cy="49"/>
                    </a:xfrm>
                    <a:prstGeom prst="rect">
                      <a:avLst/>
                    </a:prstGeom>
                    <a:solidFill>
                      <a:srgbClr val="000000"/>
                    </a:solidFill>
                    <a:ln w="9525">
                      <a:solidFill>
                        <a:srgbClr val="CC9900"/>
                      </a:solidFill>
                      <a:miter lim="800000"/>
                      <a:headEnd/>
                      <a:tailEnd/>
                    </a:ln>
                  </p:spPr>
                  <p:txBody>
                    <a:bodyPr/>
                    <a:lstStyle/>
                    <a:p>
                      <a:endParaRPr lang="en-US" dirty="0"/>
                    </a:p>
                  </p:txBody>
                </p:sp>
                <p:sp>
                  <p:nvSpPr>
                    <p:cNvPr id="18683" name="Freeform 326"/>
                    <p:cNvSpPr>
                      <a:spLocks noEditPoints="1"/>
                    </p:cNvSpPr>
                    <p:nvPr/>
                  </p:nvSpPr>
                  <p:spPr bwMode="auto">
                    <a:xfrm>
                      <a:off x="2944" y="1616"/>
                      <a:ext cx="33" cy="38"/>
                    </a:xfrm>
                    <a:custGeom>
                      <a:avLst/>
                      <a:gdLst>
                        <a:gd name="T0" fmla="*/ 17 w 33"/>
                        <a:gd name="T1" fmla="*/ 38 h 38"/>
                        <a:gd name="T2" fmla="*/ 12 w 33"/>
                        <a:gd name="T3" fmla="*/ 37 h 38"/>
                        <a:gd name="T4" fmla="*/ 6 w 33"/>
                        <a:gd name="T5" fmla="*/ 35 h 38"/>
                        <a:gd name="T6" fmla="*/ 2 w 33"/>
                        <a:gd name="T7" fmla="*/ 29 h 38"/>
                        <a:gd name="T8" fmla="*/ 0 w 33"/>
                        <a:gd name="T9" fmla="*/ 18 h 38"/>
                        <a:gd name="T10" fmla="*/ 2 w 33"/>
                        <a:gd name="T11" fmla="*/ 9 h 38"/>
                        <a:gd name="T12" fmla="*/ 6 w 33"/>
                        <a:gd name="T13" fmla="*/ 3 h 38"/>
                        <a:gd name="T14" fmla="*/ 12 w 33"/>
                        <a:gd name="T15" fmla="*/ 1 h 38"/>
                        <a:gd name="T16" fmla="*/ 17 w 33"/>
                        <a:gd name="T17" fmla="*/ 0 h 38"/>
                        <a:gd name="T18" fmla="*/ 22 w 33"/>
                        <a:gd name="T19" fmla="*/ 1 h 38"/>
                        <a:gd name="T20" fmla="*/ 27 w 33"/>
                        <a:gd name="T21" fmla="*/ 3 h 38"/>
                        <a:gd name="T22" fmla="*/ 32 w 33"/>
                        <a:gd name="T23" fmla="*/ 9 h 38"/>
                        <a:gd name="T24" fmla="*/ 33 w 33"/>
                        <a:gd name="T25" fmla="*/ 18 h 38"/>
                        <a:gd name="T26" fmla="*/ 32 w 33"/>
                        <a:gd name="T27" fmla="*/ 29 h 38"/>
                        <a:gd name="T28" fmla="*/ 27 w 33"/>
                        <a:gd name="T29" fmla="*/ 35 h 38"/>
                        <a:gd name="T30" fmla="*/ 22 w 33"/>
                        <a:gd name="T31" fmla="*/ 37 h 38"/>
                        <a:gd name="T32" fmla="*/ 17 w 33"/>
                        <a:gd name="T33" fmla="*/ 38 h 38"/>
                        <a:gd name="T34" fmla="*/ 17 w 33"/>
                        <a:gd name="T35" fmla="*/ 6 h 38"/>
                        <a:gd name="T36" fmla="*/ 12 w 33"/>
                        <a:gd name="T37" fmla="*/ 7 h 38"/>
                        <a:gd name="T38" fmla="*/ 9 w 33"/>
                        <a:gd name="T39" fmla="*/ 10 h 38"/>
                        <a:gd name="T40" fmla="*/ 7 w 33"/>
                        <a:gd name="T41" fmla="*/ 14 h 38"/>
                        <a:gd name="T42" fmla="*/ 6 w 33"/>
                        <a:gd name="T43" fmla="*/ 18 h 38"/>
                        <a:gd name="T44" fmla="*/ 7 w 33"/>
                        <a:gd name="T45" fmla="*/ 23 h 38"/>
                        <a:gd name="T46" fmla="*/ 9 w 33"/>
                        <a:gd name="T47" fmla="*/ 28 h 38"/>
                        <a:gd name="T48" fmla="*/ 12 w 33"/>
                        <a:gd name="T49" fmla="*/ 31 h 38"/>
                        <a:gd name="T50" fmla="*/ 17 w 33"/>
                        <a:gd name="T51" fmla="*/ 32 h 38"/>
                        <a:gd name="T52" fmla="*/ 21 w 33"/>
                        <a:gd name="T53" fmla="*/ 31 h 38"/>
                        <a:gd name="T54" fmla="*/ 25 w 33"/>
                        <a:gd name="T55" fmla="*/ 28 h 38"/>
                        <a:gd name="T56" fmla="*/ 27 w 33"/>
                        <a:gd name="T57" fmla="*/ 23 h 38"/>
                        <a:gd name="T58" fmla="*/ 27 w 33"/>
                        <a:gd name="T59" fmla="*/ 18 h 38"/>
                        <a:gd name="T60" fmla="*/ 27 w 33"/>
                        <a:gd name="T61" fmla="*/ 14 h 38"/>
                        <a:gd name="T62" fmla="*/ 25 w 33"/>
                        <a:gd name="T63" fmla="*/ 10 h 38"/>
                        <a:gd name="T64" fmla="*/ 21 w 33"/>
                        <a:gd name="T65" fmla="*/ 7 h 38"/>
                        <a:gd name="T66" fmla="*/ 17 w 33"/>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
                        <a:gd name="T103" fmla="*/ 0 h 38"/>
                        <a:gd name="T104" fmla="*/ 33 w 33"/>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 h="38">
                          <a:moveTo>
                            <a:pt x="17" y="38"/>
                          </a:moveTo>
                          <a:lnTo>
                            <a:pt x="12" y="37"/>
                          </a:lnTo>
                          <a:lnTo>
                            <a:pt x="6" y="35"/>
                          </a:lnTo>
                          <a:lnTo>
                            <a:pt x="2" y="29"/>
                          </a:lnTo>
                          <a:lnTo>
                            <a:pt x="0" y="18"/>
                          </a:lnTo>
                          <a:lnTo>
                            <a:pt x="2" y="9"/>
                          </a:lnTo>
                          <a:lnTo>
                            <a:pt x="6" y="3"/>
                          </a:lnTo>
                          <a:lnTo>
                            <a:pt x="12" y="1"/>
                          </a:lnTo>
                          <a:lnTo>
                            <a:pt x="17" y="0"/>
                          </a:lnTo>
                          <a:lnTo>
                            <a:pt x="22" y="1"/>
                          </a:lnTo>
                          <a:lnTo>
                            <a:pt x="27" y="3"/>
                          </a:lnTo>
                          <a:lnTo>
                            <a:pt x="32" y="9"/>
                          </a:lnTo>
                          <a:lnTo>
                            <a:pt x="33" y="18"/>
                          </a:lnTo>
                          <a:lnTo>
                            <a:pt x="32" y="29"/>
                          </a:lnTo>
                          <a:lnTo>
                            <a:pt x="27" y="35"/>
                          </a:lnTo>
                          <a:lnTo>
                            <a:pt x="22" y="37"/>
                          </a:lnTo>
                          <a:lnTo>
                            <a:pt x="17" y="38"/>
                          </a:lnTo>
                          <a:close/>
                          <a:moveTo>
                            <a:pt x="17" y="6"/>
                          </a:moveTo>
                          <a:lnTo>
                            <a:pt x="12" y="7"/>
                          </a:lnTo>
                          <a:lnTo>
                            <a:pt x="9" y="10"/>
                          </a:lnTo>
                          <a:lnTo>
                            <a:pt x="7" y="14"/>
                          </a:lnTo>
                          <a:lnTo>
                            <a:pt x="6" y="18"/>
                          </a:lnTo>
                          <a:lnTo>
                            <a:pt x="7" y="23"/>
                          </a:lnTo>
                          <a:lnTo>
                            <a:pt x="9" y="28"/>
                          </a:lnTo>
                          <a:lnTo>
                            <a:pt x="12" y="31"/>
                          </a:lnTo>
                          <a:lnTo>
                            <a:pt x="17" y="32"/>
                          </a:lnTo>
                          <a:lnTo>
                            <a:pt x="21" y="31"/>
                          </a:lnTo>
                          <a:lnTo>
                            <a:pt x="25" y="28"/>
                          </a:lnTo>
                          <a:lnTo>
                            <a:pt x="27" y="23"/>
                          </a:lnTo>
                          <a:lnTo>
                            <a:pt x="27" y="18"/>
                          </a:lnTo>
                          <a:lnTo>
                            <a:pt x="27" y="14"/>
                          </a:lnTo>
                          <a:lnTo>
                            <a:pt x="25" y="10"/>
                          </a:lnTo>
                          <a:lnTo>
                            <a:pt x="21" y="7"/>
                          </a:lnTo>
                          <a:lnTo>
                            <a:pt x="17" y="6"/>
                          </a:lnTo>
                          <a:close/>
                        </a:path>
                      </a:pathLst>
                    </a:custGeom>
                    <a:solidFill>
                      <a:srgbClr val="000000"/>
                    </a:solidFill>
                    <a:ln w="9525">
                      <a:solidFill>
                        <a:srgbClr val="CC9900"/>
                      </a:solidFill>
                      <a:round/>
                      <a:headEnd/>
                      <a:tailEnd/>
                    </a:ln>
                  </p:spPr>
                  <p:txBody>
                    <a:bodyPr/>
                    <a:lstStyle/>
                    <a:p>
                      <a:endParaRPr lang="en-US" dirty="0"/>
                    </a:p>
                  </p:txBody>
                </p:sp>
                <p:sp>
                  <p:nvSpPr>
                    <p:cNvPr id="18684" name="Freeform 327"/>
                    <p:cNvSpPr>
                      <a:spLocks/>
                    </p:cNvSpPr>
                    <p:nvPr/>
                  </p:nvSpPr>
                  <p:spPr bwMode="auto">
                    <a:xfrm>
                      <a:off x="2979" y="1617"/>
                      <a:ext cx="47" cy="35"/>
                    </a:xfrm>
                    <a:custGeom>
                      <a:avLst/>
                      <a:gdLst>
                        <a:gd name="T0" fmla="*/ 0 w 47"/>
                        <a:gd name="T1" fmla="*/ 0 h 35"/>
                        <a:gd name="T2" fmla="*/ 6 w 47"/>
                        <a:gd name="T3" fmla="*/ 0 h 35"/>
                        <a:gd name="T4" fmla="*/ 13 w 47"/>
                        <a:gd name="T5" fmla="*/ 28 h 35"/>
                        <a:gd name="T6" fmla="*/ 20 w 47"/>
                        <a:gd name="T7" fmla="*/ 0 h 35"/>
                        <a:gd name="T8" fmla="*/ 27 w 47"/>
                        <a:gd name="T9" fmla="*/ 0 h 35"/>
                        <a:gd name="T10" fmla="*/ 33 w 47"/>
                        <a:gd name="T11" fmla="*/ 28 h 35"/>
                        <a:gd name="T12" fmla="*/ 40 w 47"/>
                        <a:gd name="T13" fmla="*/ 0 h 35"/>
                        <a:gd name="T14" fmla="*/ 47 w 47"/>
                        <a:gd name="T15" fmla="*/ 0 h 35"/>
                        <a:gd name="T16" fmla="*/ 37 w 47"/>
                        <a:gd name="T17" fmla="*/ 35 h 35"/>
                        <a:gd name="T18" fmla="*/ 30 w 47"/>
                        <a:gd name="T19" fmla="*/ 35 h 35"/>
                        <a:gd name="T20" fmla="*/ 23 w 47"/>
                        <a:gd name="T21" fmla="*/ 8 h 35"/>
                        <a:gd name="T22" fmla="*/ 16 w 47"/>
                        <a:gd name="T23" fmla="*/ 35 h 35"/>
                        <a:gd name="T24" fmla="*/ 10 w 47"/>
                        <a:gd name="T25" fmla="*/ 35 h 35"/>
                        <a:gd name="T26" fmla="*/ 0 w 47"/>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7"/>
                        <a:gd name="T43" fmla="*/ 0 h 35"/>
                        <a:gd name="T44" fmla="*/ 47 w 47"/>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7" h="35">
                          <a:moveTo>
                            <a:pt x="0" y="0"/>
                          </a:moveTo>
                          <a:lnTo>
                            <a:pt x="6" y="0"/>
                          </a:lnTo>
                          <a:lnTo>
                            <a:pt x="13" y="28"/>
                          </a:lnTo>
                          <a:lnTo>
                            <a:pt x="20" y="0"/>
                          </a:lnTo>
                          <a:lnTo>
                            <a:pt x="27" y="0"/>
                          </a:lnTo>
                          <a:lnTo>
                            <a:pt x="33" y="28"/>
                          </a:lnTo>
                          <a:lnTo>
                            <a:pt x="40" y="0"/>
                          </a:lnTo>
                          <a:lnTo>
                            <a:pt x="47" y="0"/>
                          </a:lnTo>
                          <a:lnTo>
                            <a:pt x="37" y="35"/>
                          </a:lnTo>
                          <a:lnTo>
                            <a:pt x="30" y="35"/>
                          </a:lnTo>
                          <a:lnTo>
                            <a:pt x="23" y="8"/>
                          </a:lnTo>
                          <a:lnTo>
                            <a:pt x="16" y="35"/>
                          </a:lnTo>
                          <a:lnTo>
                            <a:pt x="10" y="35"/>
                          </a:lnTo>
                          <a:lnTo>
                            <a:pt x="0" y="0"/>
                          </a:lnTo>
                          <a:close/>
                        </a:path>
                      </a:pathLst>
                    </a:custGeom>
                    <a:solidFill>
                      <a:srgbClr val="000000"/>
                    </a:solidFill>
                    <a:ln w="9525">
                      <a:solidFill>
                        <a:srgbClr val="CC9900"/>
                      </a:solidFill>
                      <a:round/>
                      <a:headEnd/>
                      <a:tailEnd/>
                    </a:ln>
                  </p:spPr>
                  <p:txBody>
                    <a:bodyPr/>
                    <a:lstStyle/>
                    <a:p>
                      <a:endParaRPr lang="en-US" dirty="0"/>
                    </a:p>
                  </p:txBody>
                </p:sp>
                <p:sp>
                  <p:nvSpPr>
                    <p:cNvPr id="18685" name="Freeform 328"/>
                    <p:cNvSpPr>
                      <a:spLocks noEditPoints="1"/>
                    </p:cNvSpPr>
                    <p:nvPr/>
                  </p:nvSpPr>
                  <p:spPr bwMode="auto">
                    <a:xfrm>
                      <a:off x="3029" y="1616"/>
                      <a:ext cx="33" cy="38"/>
                    </a:xfrm>
                    <a:custGeom>
                      <a:avLst/>
                      <a:gdLst>
                        <a:gd name="T0" fmla="*/ 28 w 33"/>
                        <a:gd name="T1" fmla="*/ 32 h 38"/>
                        <a:gd name="T2" fmla="*/ 31 w 33"/>
                        <a:gd name="T3" fmla="*/ 33 h 38"/>
                        <a:gd name="T4" fmla="*/ 32 w 33"/>
                        <a:gd name="T5" fmla="*/ 33 h 38"/>
                        <a:gd name="T6" fmla="*/ 32 w 33"/>
                        <a:gd name="T7" fmla="*/ 33 h 38"/>
                        <a:gd name="T8" fmla="*/ 33 w 33"/>
                        <a:gd name="T9" fmla="*/ 37 h 38"/>
                        <a:gd name="T10" fmla="*/ 31 w 33"/>
                        <a:gd name="T11" fmla="*/ 38 h 38"/>
                        <a:gd name="T12" fmla="*/ 28 w 33"/>
                        <a:gd name="T13" fmla="*/ 38 h 38"/>
                        <a:gd name="T14" fmla="*/ 25 w 33"/>
                        <a:gd name="T15" fmla="*/ 36 h 38"/>
                        <a:gd name="T16" fmla="*/ 23 w 33"/>
                        <a:gd name="T17" fmla="*/ 32 h 38"/>
                        <a:gd name="T18" fmla="*/ 18 w 33"/>
                        <a:gd name="T19" fmla="*/ 36 h 38"/>
                        <a:gd name="T20" fmla="*/ 12 w 33"/>
                        <a:gd name="T21" fmla="*/ 38 h 38"/>
                        <a:gd name="T22" fmla="*/ 3 w 33"/>
                        <a:gd name="T23" fmla="*/ 35 h 38"/>
                        <a:gd name="T24" fmla="*/ 0 w 33"/>
                        <a:gd name="T25" fmla="*/ 26 h 38"/>
                        <a:gd name="T26" fmla="*/ 2 w 33"/>
                        <a:gd name="T27" fmla="*/ 20 h 38"/>
                        <a:gd name="T28" fmla="*/ 6 w 33"/>
                        <a:gd name="T29" fmla="*/ 17 h 38"/>
                        <a:gd name="T30" fmla="*/ 15 w 33"/>
                        <a:gd name="T31" fmla="*/ 16 h 38"/>
                        <a:gd name="T32" fmla="*/ 20 w 33"/>
                        <a:gd name="T33" fmla="*/ 15 h 38"/>
                        <a:gd name="T34" fmla="*/ 21 w 33"/>
                        <a:gd name="T35" fmla="*/ 15 h 38"/>
                        <a:gd name="T36" fmla="*/ 23 w 33"/>
                        <a:gd name="T37" fmla="*/ 13 h 38"/>
                        <a:gd name="T38" fmla="*/ 21 w 33"/>
                        <a:gd name="T39" fmla="*/ 7 h 38"/>
                        <a:gd name="T40" fmla="*/ 17 w 33"/>
                        <a:gd name="T41" fmla="*/ 5 h 38"/>
                        <a:gd name="T42" fmla="*/ 10 w 33"/>
                        <a:gd name="T43" fmla="*/ 6 h 38"/>
                        <a:gd name="T44" fmla="*/ 6 w 33"/>
                        <a:gd name="T45" fmla="*/ 10 h 38"/>
                        <a:gd name="T46" fmla="*/ 1 w 33"/>
                        <a:gd name="T47" fmla="*/ 12 h 38"/>
                        <a:gd name="T48" fmla="*/ 2 w 33"/>
                        <a:gd name="T49" fmla="*/ 7 h 38"/>
                        <a:gd name="T50" fmla="*/ 5 w 33"/>
                        <a:gd name="T51" fmla="*/ 3 h 38"/>
                        <a:gd name="T52" fmla="*/ 9 w 33"/>
                        <a:gd name="T53" fmla="*/ 1 h 38"/>
                        <a:gd name="T54" fmla="*/ 12 w 33"/>
                        <a:gd name="T55" fmla="*/ 0 h 38"/>
                        <a:gd name="T56" fmla="*/ 16 w 33"/>
                        <a:gd name="T57" fmla="*/ 0 h 38"/>
                        <a:gd name="T58" fmla="*/ 19 w 33"/>
                        <a:gd name="T59" fmla="*/ 0 h 38"/>
                        <a:gd name="T60" fmla="*/ 24 w 33"/>
                        <a:gd name="T61" fmla="*/ 1 h 38"/>
                        <a:gd name="T62" fmla="*/ 27 w 33"/>
                        <a:gd name="T63" fmla="*/ 5 h 38"/>
                        <a:gd name="T64" fmla="*/ 28 w 33"/>
                        <a:gd name="T65" fmla="*/ 31 h 38"/>
                        <a:gd name="T66" fmla="*/ 19 w 33"/>
                        <a:gd name="T67" fmla="*/ 20 h 38"/>
                        <a:gd name="T68" fmla="*/ 12 w 33"/>
                        <a:gd name="T69" fmla="*/ 21 h 38"/>
                        <a:gd name="T70" fmla="*/ 8 w 33"/>
                        <a:gd name="T71" fmla="*/ 23 h 38"/>
                        <a:gd name="T72" fmla="*/ 5 w 33"/>
                        <a:gd name="T73" fmla="*/ 25 h 38"/>
                        <a:gd name="T74" fmla="*/ 6 w 33"/>
                        <a:gd name="T75" fmla="*/ 30 h 38"/>
                        <a:gd name="T76" fmla="*/ 9 w 33"/>
                        <a:gd name="T77" fmla="*/ 33 h 38"/>
                        <a:gd name="T78" fmla="*/ 17 w 33"/>
                        <a:gd name="T79" fmla="*/ 32 h 38"/>
                        <a:gd name="T80" fmla="*/ 21 w 33"/>
                        <a:gd name="T81" fmla="*/ 28 h 38"/>
                        <a:gd name="T82" fmla="*/ 23 w 33"/>
                        <a:gd name="T83" fmla="*/ 18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28" y="31"/>
                          </a:moveTo>
                          <a:lnTo>
                            <a:pt x="28" y="32"/>
                          </a:lnTo>
                          <a:lnTo>
                            <a:pt x="29" y="32"/>
                          </a:lnTo>
                          <a:lnTo>
                            <a:pt x="31" y="33"/>
                          </a:lnTo>
                          <a:lnTo>
                            <a:pt x="32" y="33"/>
                          </a:lnTo>
                          <a:lnTo>
                            <a:pt x="33" y="32"/>
                          </a:lnTo>
                          <a:lnTo>
                            <a:pt x="33" y="37"/>
                          </a:lnTo>
                          <a:lnTo>
                            <a:pt x="32" y="38"/>
                          </a:lnTo>
                          <a:lnTo>
                            <a:pt x="31" y="38"/>
                          </a:lnTo>
                          <a:lnTo>
                            <a:pt x="29" y="38"/>
                          </a:lnTo>
                          <a:lnTo>
                            <a:pt x="28" y="38"/>
                          </a:lnTo>
                          <a:lnTo>
                            <a:pt x="26" y="37"/>
                          </a:lnTo>
                          <a:lnTo>
                            <a:pt x="25" y="36"/>
                          </a:lnTo>
                          <a:lnTo>
                            <a:pt x="24" y="35"/>
                          </a:lnTo>
                          <a:lnTo>
                            <a:pt x="23" y="32"/>
                          </a:lnTo>
                          <a:lnTo>
                            <a:pt x="20" y="35"/>
                          </a:lnTo>
                          <a:lnTo>
                            <a:pt x="18" y="36"/>
                          </a:lnTo>
                          <a:lnTo>
                            <a:pt x="16" y="37"/>
                          </a:lnTo>
                          <a:lnTo>
                            <a:pt x="12" y="38"/>
                          </a:lnTo>
                          <a:lnTo>
                            <a:pt x="6" y="37"/>
                          </a:lnTo>
                          <a:lnTo>
                            <a:pt x="3" y="35"/>
                          </a:lnTo>
                          <a:lnTo>
                            <a:pt x="0" y="31"/>
                          </a:lnTo>
                          <a:lnTo>
                            <a:pt x="0" y="26"/>
                          </a:lnTo>
                          <a:lnTo>
                            <a:pt x="1" y="23"/>
                          </a:lnTo>
                          <a:lnTo>
                            <a:pt x="2" y="20"/>
                          </a:lnTo>
                          <a:lnTo>
                            <a:pt x="4" y="18"/>
                          </a:lnTo>
                          <a:lnTo>
                            <a:pt x="6" y="17"/>
                          </a:lnTo>
                          <a:lnTo>
                            <a:pt x="11" y="16"/>
                          </a:lnTo>
                          <a:lnTo>
                            <a:pt x="15" y="16"/>
                          </a:lnTo>
                          <a:lnTo>
                            <a:pt x="18" y="16"/>
                          </a:lnTo>
                          <a:lnTo>
                            <a:pt x="20" y="15"/>
                          </a:lnTo>
                          <a:lnTo>
                            <a:pt x="21" y="15"/>
                          </a:lnTo>
                          <a:lnTo>
                            <a:pt x="23" y="14"/>
                          </a:lnTo>
                          <a:lnTo>
                            <a:pt x="23" y="13"/>
                          </a:lnTo>
                          <a:lnTo>
                            <a:pt x="23" y="9"/>
                          </a:lnTo>
                          <a:lnTo>
                            <a:pt x="21" y="7"/>
                          </a:lnTo>
                          <a:lnTo>
                            <a:pt x="19" y="6"/>
                          </a:lnTo>
                          <a:lnTo>
                            <a:pt x="17" y="5"/>
                          </a:lnTo>
                          <a:lnTo>
                            <a:pt x="13" y="5"/>
                          </a:lnTo>
                          <a:lnTo>
                            <a:pt x="10" y="6"/>
                          </a:lnTo>
                          <a:lnTo>
                            <a:pt x="8" y="8"/>
                          </a:lnTo>
                          <a:lnTo>
                            <a:pt x="6" y="10"/>
                          </a:lnTo>
                          <a:lnTo>
                            <a:pt x="6" y="12"/>
                          </a:lnTo>
                          <a:lnTo>
                            <a:pt x="1" y="12"/>
                          </a:lnTo>
                          <a:lnTo>
                            <a:pt x="1" y="8"/>
                          </a:lnTo>
                          <a:lnTo>
                            <a:pt x="2" y="7"/>
                          </a:lnTo>
                          <a:lnTo>
                            <a:pt x="3" y="5"/>
                          </a:lnTo>
                          <a:lnTo>
                            <a:pt x="5" y="3"/>
                          </a:lnTo>
                          <a:lnTo>
                            <a:pt x="8" y="1"/>
                          </a:lnTo>
                          <a:lnTo>
                            <a:pt x="9" y="1"/>
                          </a:lnTo>
                          <a:lnTo>
                            <a:pt x="10" y="0"/>
                          </a:lnTo>
                          <a:lnTo>
                            <a:pt x="12" y="0"/>
                          </a:lnTo>
                          <a:lnTo>
                            <a:pt x="15" y="0"/>
                          </a:lnTo>
                          <a:lnTo>
                            <a:pt x="16" y="0"/>
                          </a:lnTo>
                          <a:lnTo>
                            <a:pt x="17" y="0"/>
                          </a:lnTo>
                          <a:lnTo>
                            <a:pt x="19" y="0"/>
                          </a:lnTo>
                          <a:lnTo>
                            <a:pt x="20" y="1"/>
                          </a:lnTo>
                          <a:lnTo>
                            <a:pt x="24" y="1"/>
                          </a:lnTo>
                          <a:lnTo>
                            <a:pt x="26" y="2"/>
                          </a:lnTo>
                          <a:lnTo>
                            <a:pt x="27" y="5"/>
                          </a:lnTo>
                          <a:lnTo>
                            <a:pt x="28" y="7"/>
                          </a:lnTo>
                          <a:lnTo>
                            <a:pt x="28" y="31"/>
                          </a:lnTo>
                          <a:close/>
                          <a:moveTo>
                            <a:pt x="23" y="18"/>
                          </a:moveTo>
                          <a:lnTo>
                            <a:pt x="19" y="20"/>
                          </a:lnTo>
                          <a:lnTo>
                            <a:pt x="16" y="21"/>
                          </a:lnTo>
                          <a:lnTo>
                            <a:pt x="12" y="21"/>
                          </a:lnTo>
                          <a:lnTo>
                            <a:pt x="9" y="22"/>
                          </a:lnTo>
                          <a:lnTo>
                            <a:pt x="8" y="23"/>
                          </a:lnTo>
                          <a:lnTo>
                            <a:pt x="6" y="24"/>
                          </a:lnTo>
                          <a:lnTo>
                            <a:pt x="5" y="25"/>
                          </a:lnTo>
                          <a:lnTo>
                            <a:pt x="5" y="26"/>
                          </a:lnTo>
                          <a:lnTo>
                            <a:pt x="6" y="30"/>
                          </a:lnTo>
                          <a:lnTo>
                            <a:pt x="8" y="31"/>
                          </a:lnTo>
                          <a:lnTo>
                            <a:pt x="9" y="33"/>
                          </a:lnTo>
                          <a:lnTo>
                            <a:pt x="11" y="33"/>
                          </a:lnTo>
                          <a:lnTo>
                            <a:pt x="17" y="32"/>
                          </a:lnTo>
                          <a:lnTo>
                            <a:pt x="20" y="30"/>
                          </a:lnTo>
                          <a:lnTo>
                            <a:pt x="21" y="28"/>
                          </a:lnTo>
                          <a:lnTo>
                            <a:pt x="23" y="26"/>
                          </a:lnTo>
                          <a:lnTo>
                            <a:pt x="23" y="18"/>
                          </a:lnTo>
                          <a:close/>
                        </a:path>
                      </a:pathLst>
                    </a:custGeom>
                    <a:solidFill>
                      <a:srgbClr val="000000"/>
                    </a:solidFill>
                    <a:ln w="9525">
                      <a:solidFill>
                        <a:srgbClr val="CC9900"/>
                      </a:solidFill>
                      <a:round/>
                      <a:headEnd/>
                      <a:tailEnd/>
                    </a:ln>
                  </p:spPr>
                  <p:txBody>
                    <a:bodyPr/>
                    <a:lstStyle/>
                    <a:p>
                      <a:endParaRPr lang="en-US" dirty="0"/>
                    </a:p>
                  </p:txBody>
                </p:sp>
              </p:grpSp>
            </p:grpSp>
            <p:sp>
              <p:nvSpPr>
                <p:cNvPr id="18667" name="Freeform 329"/>
                <p:cNvSpPr>
                  <a:spLocks/>
                </p:cNvSpPr>
                <p:nvPr/>
              </p:nvSpPr>
              <p:spPr bwMode="auto">
                <a:xfrm>
                  <a:off x="3312" y="1952"/>
                  <a:ext cx="502" cy="496"/>
                </a:xfrm>
                <a:custGeom>
                  <a:avLst/>
                  <a:gdLst>
                    <a:gd name="T0" fmla="*/ 502 w 502"/>
                    <a:gd name="T1" fmla="*/ 461 h 496"/>
                    <a:gd name="T2" fmla="*/ 486 w 502"/>
                    <a:gd name="T3" fmla="*/ 348 h 496"/>
                    <a:gd name="T4" fmla="*/ 439 w 502"/>
                    <a:gd name="T5" fmla="*/ 289 h 496"/>
                    <a:gd name="T6" fmla="*/ 367 w 502"/>
                    <a:gd name="T7" fmla="*/ 76 h 496"/>
                    <a:gd name="T8" fmla="*/ 295 w 502"/>
                    <a:gd name="T9" fmla="*/ 0 h 496"/>
                    <a:gd name="T10" fmla="*/ 0 w 502"/>
                    <a:gd name="T11" fmla="*/ 0 h 496"/>
                    <a:gd name="T12" fmla="*/ 0 w 502"/>
                    <a:gd name="T13" fmla="*/ 27 h 496"/>
                    <a:gd name="T14" fmla="*/ 55 w 502"/>
                    <a:gd name="T15" fmla="*/ 76 h 496"/>
                    <a:gd name="T16" fmla="*/ 67 w 502"/>
                    <a:gd name="T17" fmla="*/ 413 h 496"/>
                    <a:gd name="T18" fmla="*/ 70 w 502"/>
                    <a:gd name="T19" fmla="*/ 458 h 496"/>
                    <a:gd name="T20" fmla="*/ 411 w 502"/>
                    <a:gd name="T21" fmla="*/ 458 h 496"/>
                    <a:gd name="T22" fmla="*/ 411 w 502"/>
                    <a:gd name="T23" fmla="*/ 496 h 496"/>
                    <a:gd name="T24" fmla="*/ 464 w 502"/>
                    <a:gd name="T25" fmla="*/ 496 h 496"/>
                    <a:gd name="T26" fmla="*/ 502 w 502"/>
                    <a:gd name="T27" fmla="*/ 461 h 4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02"/>
                    <a:gd name="T43" fmla="*/ 0 h 496"/>
                    <a:gd name="T44" fmla="*/ 502 w 502"/>
                    <a:gd name="T45" fmla="*/ 496 h 4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02" h="496">
                      <a:moveTo>
                        <a:pt x="502" y="461"/>
                      </a:moveTo>
                      <a:lnTo>
                        <a:pt x="486" y="348"/>
                      </a:lnTo>
                      <a:lnTo>
                        <a:pt x="439" y="289"/>
                      </a:lnTo>
                      <a:lnTo>
                        <a:pt x="367" y="76"/>
                      </a:lnTo>
                      <a:lnTo>
                        <a:pt x="295" y="0"/>
                      </a:lnTo>
                      <a:lnTo>
                        <a:pt x="0" y="0"/>
                      </a:lnTo>
                      <a:lnTo>
                        <a:pt x="0" y="27"/>
                      </a:lnTo>
                      <a:lnTo>
                        <a:pt x="55" y="76"/>
                      </a:lnTo>
                      <a:lnTo>
                        <a:pt x="67" y="413"/>
                      </a:lnTo>
                      <a:lnTo>
                        <a:pt x="70" y="458"/>
                      </a:lnTo>
                      <a:lnTo>
                        <a:pt x="411" y="458"/>
                      </a:lnTo>
                      <a:lnTo>
                        <a:pt x="411" y="496"/>
                      </a:lnTo>
                      <a:lnTo>
                        <a:pt x="464" y="496"/>
                      </a:lnTo>
                      <a:lnTo>
                        <a:pt x="502" y="461"/>
                      </a:lnTo>
                      <a:close/>
                    </a:path>
                  </a:pathLst>
                </a:custGeom>
                <a:solidFill>
                  <a:srgbClr val="000000"/>
                </a:solidFill>
                <a:ln w="9525">
                  <a:solidFill>
                    <a:srgbClr val="CC9900"/>
                  </a:solidFill>
                  <a:round/>
                  <a:headEnd/>
                  <a:tailEnd/>
                </a:ln>
              </p:spPr>
              <p:txBody>
                <a:bodyPr/>
                <a:lstStyle/>
                <a:p>
                  <a:endParaRPr lang="en-US" dirty="0"/>
                </a:p>
              </p:txBody>
            </p:sp>
            <p:sp>
              <p:nvSpPr>
                <p:cNvPr id="18668" name="Freeform 330"/>
                <p:cNvSpPr>
                  <a:spLocks/>
                </p:cNvSpPr>
                <p:nvPr/>
              </p:nvSpPr>
              <p:spPr bwMode="auto">
                <a:xfrm>
                  <a:off x="3326" y="1948"/>
                  <a:ext cx="491" cy="484"/>
                </a:xfrm>
                <a:custGeom>
                  <a:avLst/>
                  <a:gdLst>
                    <a:gd name="T0" fmla="*/ 456 w 491"/>
                    <a:gd name="T1" fmla="*/ 484 h 484"/>
                    <a:gd name="T2" fmla="*/ 412 w 491"/>
                    <a:gd name="T3" fmla="*/ 484 h 484"/>
                    <a:gd name="T4" fmla="*/ 412 w 491"/>
                    <a:gd name="T5" fmla="*/ 451 h 484"/>
                    <a:gd name="T6" fmla="*/ 412 w 491"/>
                    <a:gd name="T7" fmla="*/ 446 h 484"/>
                    <a:gd name="T8" fmla="*/ 406 w 491"/>
                    <a:gd name="T9" fmla="*/ 446 h 484"/>
                    <a:gd name="T10" fmla="*/ 71 w 491"/>
                    <a:gd name="T11" fmla="*/ 446 h 484"/>
                    <a:gd name="T12" fmla="*/ 67 w 491"/>
                    <a:gd name="T13" fmla="*/ 407 h 484"/>
                    <a:gd name="T14" fmla="*/ 65 w 491"/>
                    <a:gd name="T15" fmla="*/ 354 h 484"/>
                    <a:gd name="T16" fmla="*/ 61 w 491"/>
                    <a:gd name="T17" fmla="*/ 238 h 484"/>
                    <a:gd name="T18" fmla="*/ 58 w 491"/>
                    <a:gd name="T19" fmla="*/ 123 h 484"/>
                    <a:gd name="T20" fmla="*/ 56 w 491"/>
                    <a:gd name="T21" fmla="*/ 70 h 484"/>
                    <a:gd name="T22" fmla="*/ 56 w 491"/>
                    <a:gd name="T23" fmla="*/ 68 h 484"/>
                    <a:gd name="T24" fmla="*/ 53 w 491"/>
                    <a:gd name="T25" fmla="*/ 66 h 484"/>
                    <a:gd name="T26" fmla="*/ 0 w 491"/>
                    <a:gd name="T27" fmla="*/ 17 h 484"/>
                    <a:gd name="T28" fmla="*/ 0 w 491"/>
                    <a:gd name="T29" fmla="*/ 0 h 484"/>
                    <a:gd name="T30" fmla="*/ 287 w 491"/>
                    <a:gd name="T31" fmla="*/ 0 h 484"/>
                    <a:gd name="T32" fmla="*/ 357 w 491"/>
                    <a:gd name="T33" fmla="*/ 74 h 484"/>
                    <a:gd name="T34" fmla="*/ 428 w 491"/>
                    <a:gd name="T35" fmla="*/ 286 h 484"/>
                    <a:gd name="T36" fmla="*/ 429 w 491"/>
                    <a:gd name="T37" fmla="*/ 287 h 484"/>
                    <a:gd name="T38" fmla="*/ 429 w 491"/>
                    <a:gd name="T39" fmla="*/ 287 h 484"/>
                    <a:gd name="T40" fmla="*/ 476 w 491"/>
                    <a:gd name="T41" fmla="*/ 344 h 484"/>
                    <a:gd name="T42" fmla="*/ 491 w 491"/>
                    <a:gd name="T43" fmla="*/ 454 h 484"/>
                    <a:gd name="T44" fmla="*/ 456 w 491"/>
                    <a:gd name="T45" fmla="*/ 484 h 4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91"/>
                    <a:gd name="T70" fmla="*/ 0 h 484"/>
                    <a:gd name="T71" fmla="*/ 491 w 491"/>
                    <a:gd name="T72" fmla="*/ 484 h 4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91" h="484">
                      <a:moveTo>
                        <a:pt x="456" y="484"/>
                      </a:moveTo>
                      <a:lnTo>
                        <a:pt x="412" y="484"/>
                      </a:lnTo>
                      <a:lnTo>
                        <a:pt x="412" y="451"/>
                      </a:lnTo>
                      <a:lnTo>
                        <a:pt x="412" y="446"/>
                      </a:lnTo>
                      <a:lnTo>
                        <a:pt x="406" y="446"/>
                      </a:lnTo>
                      <a:lnTo>
                        <a:pt x="71" y="446"/>
                      </a:lnTo>
                      <a:lnTo>
                        <a:pt x="67" y="407"/>
                      </a:lnTo>
                      <a:lnTo>
                        <a:pt x="65" y="354"/>
                      </a:lnTo>
                      <a:lnTo>
                        <a:pt x="61" y="238"/>
                      </a:lnTo>
                      <a:lnTo>
                        <a:pt x="58" y="123"/>
                      </a:lnTo>
                      <a:lnTo>
                        <a:pt x="56" y="70"/>
                      </a:lnTo>
                      <a:lnTo>
                        <a:pt x="56" y="68"/>
                      </a:lnTo>
                      <a:lnTo>
                        <a:pt x="53" y="66"/>
                      </a:lnTo>
                      <a:lnTo>
                        <a:pt x="0" y="17"/>
                      </a:lnTo>
                      <a:lnTo>
                        <a:pt x="0" y="0"/>
                      </a:lnTo>
                      <a:lnTo>
                        <a:pt x="287" y="0"/>
                      </a:lnTo>
                      <a:lnTo>
                        <a:pt x="357" y="74"/>
                      </a:lnTo>
                      <a:lnTo>
                        <a:pt x="428" y="286"/>
                      </a:lnTo>
                      <a:lnTo>
                        <a:pt x="429" y="287"/>
                      </a:lnTo>
                      <a:lnTo>
                        <a:pt x="476" y="344"/>
                      </a:lnTo>
                      <a:lnTo>
                        <a:pt x="491" y="454"/>
                      </a:lnTo>
                      <a:lnTo>
                        <a:pt x="456" y="484"/>
                      </a:lnTo>
                      <a:close/>
                    </a:path>
                  </a:pathLst>
                </a:custGeom>
                <a:solidFill>
                  <a:srgbClr val="FFFFFF"/>
                </a:solidFill>
                <a:ln w="9525">
                  <a:solidFill>
                    <a:srgbClr val="CC9900"/>
                  </a:solidFill>
                  <a:round/>
                  <a:headEnd/>
                  <a:tailEnd/>
                </a:ln>
              </p:spPr>
              <p:txBody>
                <a:bodyPr/>
                <a:lstStyle/>
                <a:p>
                  <a:endParaRPr lang="en-US" dirty="0"/>
                </a:p>
              </p:txBody>
            </p:sp>
            <p:grpSp>
              <p:nvGrpSpPr>
                <p:cNvPr id="20" name="Group 331"/>
                <p:cNvGrpSpPr>
                  <a:grpSpLocks/>
                </p:cNvGrpSpPr>
                <p:nvPr/>
              </p:nvGrpSpPr>
              <p:grpSpPr bwMode="auto">
                <a:xfrm>
                  <a:off x="3431" y="2238"/>
                  <a:ext cx="231" cy="50"/>
                  <a:chOff x="2841" y="1630"/>
                  <a:chExt cx="231" cy="50"/>
                </a:xfrm>
              </p:grpSpPr>
              <p:sp>
                <p:nvSpPr>
                  <p:cNvPr id="18670" name="Freeform 332"/>
                  <p:cNvSpPr>
                    <a:spLocks/>
                  </p:cNvSpPr>
                  <p:nvPr/>
                </p:nvSpPr>
                <p:spPr bwMode="auto">
                  <a:xfrm>
                    <a:off x="2841" y="1630"/>
                    <a:ext cx="46" cy="48"/>
                  </a:xfrm>
                  <a:custGeom>
                    <a:avLst/>
                    <a:gdLst>
                      <a:gd name="T0" fmla="*/ 20 w 46"/>
                      <a:gd name="T1" fmla="*/ 48 h 48"/>
                      <a:gd name="T2" fmla="*/ 6 w 46"/>
                      <a:gd name="T3" fmla="*/ 9 h 48"/>
                      <a:gd name="T4" fmla="*/ 6 w 46"/>
                      <a:gd name="T5" fmla="*/ 48 h 48"/>
                      <a:gd name="T6" fmla="*/ 0 w 46"/>
                      <a:gd name="T7" fmla="*/ 48 h 48"/>
                      <a:gd name="T8" fmla="*/ 0 w 46"/>
                      <a:gd name="T9" fmla="*/ 0 h 48"/>
                      <a:gd name="T10" fmla="*/ 8 w 46"/>
                      <a:gd name="T11" fmla="*/ 0 h 48"/>
                      <a:gd name="T12" fmla="*/ 23 w 46"/>
                      <a:gd name="T13" fmla="*/ 41 h 48"/>
                      <a:gd name="T14" fmla="*/ 37 w 46"/>
                      <a:gd name="T15" fmla="*/ 0 h 48"/>
                      <a:gd name="T16" fmla="*/ 46 w 46"/>
                      <a:gd name="T17" fmla="*/ 0 h 48"/>
                      <a:gd name="T18" fmla="*/ 46 w 46"/>
                      <a:gd name="T19" fmla="*/ 48 h 48"/>
                      <a:gd name="T20" fmla="*/ 40 w 46"/>
                      <a:gd name="T21" fmla="*/ 48 h 48"/>
                      <a:gd name="T22" fmla="*/ 40 w 46"/>
                      <a:gd name="T23" fmla="*/ 9 h 48"/>
                      <a:gd name="T24" fmla="*/ 26 w 46"/>
                      <a:gd name="T25" fmla="*/ 48 h 48"/>
                      <a:gd name="T26" fmla="*/ 20 w 46"/>
                      <a:gd name="T27" fmla="*/ 48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48"/>
                      <a:gd name="T44" fmla="*/ 46 w 46"/>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48">
                        <a:moveTo>
                          <a:pt x="20" y="48"/>
                        </a:moveTo>
                        <a:lnTo>
                          <a:pt x="6" y="9"/>
                        </a:lnTo>
                        <a:lnTo>
                          <a:pt x="6" y="48"/>
                        </a:lnTo>
                        <a:lnTo>
                          <a:pt x="0" y="48"/>
                        </a:lnTo>
                        <a:lnTo>
                          <a:pt x="0" y="0"/>
                        </a:lnTo>
                        <a:lnTo>
                          <a:pt x="8" y="0"/>
                        </a:lnTo>
                        <a:lnTo>
                          <a:pt x="23" y="41"/>
                        </a:lnTo>
                        <a:lnTo>
                          <a:pt x="37" y="0"/>
                        </a:lnTo>
                        <a:lnTo>
                          <a:pt x="46" y="0"/>
                        </a:lnTo>
                        <a:lnTo>
                          <a:pt x="46" y="48"/>
                        </a:lnTo>
                        <a:lnTo>
                          <a:pt x="40" y="48"/>
                        </a:lnTo>
                        <a:lnTo>
                          <a:pt x="40" y="9"/>
                        </a:lnTo>
                        <a:lnTo>
                          <a:pt x="26" y="48"/>
                        </a:lnTo>
                        <a:lnTo>
                          <a:pt x="20" y="48"/>
                        </a:lnTo>
                        <a:close/>
                      </a:path>
                    </a:pathLst>
                  </a:custGeom>
                  <a:solidFill>
                    <a:srgbClr val="000000"/>
                  </a:solidFill>
                  <a:ln w="9525">
                    <a:solidFill>
                      <a:srgbClr val="CC9900"/>
                    </a:solidFill>
                    <a:round/>
                    <a:headEnd/>
                    <a:tailEnd/>
                  </a:ln>
                </p:spPr>
                <p:txBody>
                  <a:bodyPr/>
                  <a:lstStyle/>
                  <a:p>
                    <a:endParaRPr lang="en-US" dirty="0"/>
                  </a:p>
                </p:txBody>
              </p:sp>
              <p:sp>
                <p:nvSpPr>
                  <p:cNvPr id="18671" name="Freeform 333"/>
                  <p:cNvSpPr>
                    <a:spLocks noEditPoints="1"/>
                  </p:cNvSpPr>
                  <p:nvPr/>
                </p:nvSpPr>
                <p:spPr bwMode="auto">
                  <a:xfrm>
                    <a:off x="2894" y="1630"/>
                    <a:ext cx="6" cy="48"/>
                  </a:xfrm>
                  <a:custGeom>
                    <a:avLst/>
                    <a:gdLst>
                      <a:gd name="T0" fmla="*/ 6 w 6"/>
                      <a:gd name="T1" fmla="*/ 48 h 48"/>
                      <a:gd name="T2" fmla="*/ 0 w 6"/>
                      <a:gd name="T3" fmla="*/ 48 h 48"/>
                      <a:gd name="T4" fmla="*/ 0 w 6"/>
                      <a:gd name="T5" fmla="*/ 13 h 48"/>
                      <a:gd name="T6" fmla="*/ 6 w 6"/>
                      <a:gd name="T7" fmla="*/ 13 h 48"/>
                      <a:gd name="T8" fmla="*/ 6 w 6"/>
                      <a:gd name="T9" fmla="*/ 48 h 48"/>
                      <a:gd name="T10" fmla="*/ 6 w 6"/>
                      <a:gd name="T11" fmla="*/ 6 h 48"/>
                      <a:gd name="T12" fmla="*/ 0 w 6"/>
                      <a:gd name="T13" fmla="*/ 6 h 48"/>
                      <a:gd name="T14" fmla="*/ 0 w 6"/>
                      <a:gd name="T15" fmla="*/ 0 h 48"/>
                      <a:gd name="T16" fmla="*/ 6 w 6"/>
                      <a:gd name="T17" fmla="*/ 0 h 48"/>
                      <a:gd name="T18" fmla="*/ 6 w 6"/>
                      <a:gd name="T19" fmla="*/ 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8"/>
                      <a:gd name="T32" fmla="*/ 6 w 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8">
                        <a:moveTo>
                          <a:pt x="6" y="48"/>
                        </a:moveTo>
                        <a:lnTo>
                          <a:pt x="0" y="48"/>
                        </a:lnTo>
                        <a:lnTo>
                          <a:pt x="0" y="13"/>
                        </a:lnTo>
                        <a:lnTo>
                          <a:pt x="6" y="13"/>
                        </a:lnTo>
                        <a:lnTo>
                          <a:pt x="6" y="48"/>
                        </a:lnTo>
                        <a:close/>
                        <a:moveTo>
                          <a:pt x="6" y="6"/>
                        </a:moveTo>
                        <a:lnTo>
                          <a:pt x="0" y="6"/>
                        </a:lnTo>
                        <a:lnTo>
                          <a:pt x="0" y="0"/>
                        </a:lnTo>
                        <a:lnTo>
                          <a:pt x="6" y="0"/>
                        </a:lnTo>
                        <a:lnTo>
                          <a:pt x="6" y="6"/>
                        </a:lnTo>
                        <a:close/>
                      </a:path>
                    </a:pathLst>
                  </a:custGeom>
                  <a:solidFill>
                    <a:srgbClr val="000000"/>
                  </a:solidFill>
                  <a:ln w="9525">
                    <a:solidFill>
                      <a:srgbClr val="CC9900"/>
                    </a:solidFill>
                    <a:round/>
                    <a:headEnd/>
                    <a:tailEnd/>
                  </a:ln>
                </p:spPr>
                <p:txBody>
                  <a:bodyPr/>
                  <a:lstStyle/>
                  <a:p>
                    <a:endParaRPr lang="en-US" dirty="0"/>
                  </a:p>
                </p:txBody>
              </p:sp>
              <p:sp>
                <p:nvSpPr>
                  <p:cNvPr id="18672" name="Freeform 334"/>
                  <p:cNvSpPr>
                    <a:spLocks/>
                  </p:cNvSpPr>
                  <p:nvPr/>
                </p:nvSpPr>
                <p:spPr bwMode="auto">
                  <a:xfrm>
                    <a:off x="2906" y="1642"/>
                    <a:ext cx="29" cy="38"/>
                  </a:xfrm>
                  <a:custGeom>
                    <a:avLst/>
                    <a:gdLst>
                      <a:gd name="T0" fmla="*/ 6 w 29"/>
                      <a:gd name="T1" fmla="*/ 28 h 38"/>
                      <a:gd name="T2" fmla="*/ 9 w 29"/>
                      <a:gd name="T3" fmla="*/ 31 h 38"/>
                      <a:gd name="T4" fmla="*/ 13 w 29"/>
                      <a:gd name="T5" fmla="*/ 34 h 38"/>
                      <a:gd name="T6" fmla="*/ 16 w 29"/>
                      <a:gd name="T7" fmla="*/ 34 h 38"/>
                      <a:gd name="T8" fmla="*/ 18 w 29"/>
                      <a:gd name="T9" fmla="*/ 33 h 38"/>
                      <a:gd name="T10" fmla="*/ 21 w 29"/>
                      <a:gd name="T11" fmla="*/ 33 h 38"/>
                      <a:gd name="T12" fmla="*/ 22 w 29"/>
                      <a:gd name="T13" fmla="*/ 30 h 38"/>
                      <a:gd name="T14" fmla="*/ 23 w 29"/>
                      <a:gd name="T15" fmla="*/ 29 h 38"/>
                      <a:gd name="T16" fmla="*/ 23 w 29"/>
                      <a:gd name="T17" fmla="*/ 27 h 38"/>
                      <a:gd name="T18" fmla="*/ 22 w 29"/>
                      <a:gd name="T19" fmla="*/ 23 h 38"/>
                      <a:gd name="T20" fmla="*/ 16 w 29"/>
                      <a:gd name="T21" fmla="*/ 22 h 38"/>
                      <a:gd name="T22" fmla="*/ 9 w 29"/>
                      <a:gd name="T23" fmla="*/ 21 h 38"/>
                      <a:gd name="T24" fmla="*/ 5 w 29"/>
                      <a:gd name="T25" fmla="*/ 19 h 38"/>
                      <a:gd name="T26" fmla="*/ 1 w 29"/>
                      <a:gd name="T27" fmla="*/ 14 h 38"/>
                      <a:gd name="T28" fmla="*/ 2 w 29"/>
                      <a:gd name="T29" fmla="*/ 6 h 38"/>
                      <a:gd name="T30" fmla="*/ 9 w 29"/>
                      <a:gd name="T31" fmla="*/ 1 h 38"/>
                      <a:gd name="T32" fmla="*/ 22 w 29"/>
                      <a:gd name="T33" fmla="*/ 1 h 38"/>
                      <a:gd name="T34" fmla="*/ 28 w 29"/>
                      <a:gd name="T35" fmla="*/ 7 h 38"/>
                      <a:gd name="T36" fmla="*/ 22 w 29"/>
                      <a:gd name="T37" fmla="*/ 11 h 38"/>
                      <a:gd name="T38" fmla="*/ 21 w 29"/>
                      <a:gd name="T39" fmla="*/ 7 h 38"/>
                      <a:gd name="T40" fmla="*/ 14 w 29"/>
                      <a:gd name="T41" fmla="*/ 5 h 38"/>
                      <a:gd name="T42" fmla="*/ 9 w 29"/>
                      <a:gd name="T43" fmla="*/ 6 h 38"/>
                      <a:gd name="T44" fmla="*/ 7 w 29"/>
                      <a:gd name="T45" fmla="*/ 9 h 38"/>
                      <a:gd name="T46" fmla="*/ 7 w 29"/>
                      <a:gd name="T47" fmla="*/ 12 h 38"/>
                      <a:gd name="T48" fmla="*/ 9 w 29"/>
                      <a:gd name="T49" fmla="*/ 14 h 38"/>
                      <a:gd name="T50" fmla="*/ 13 w 29"/>
                      <a:gd name="T51" fmla="*/ 15 h 38"/>
                      <a:gd name="T52" fmla="*/ 17 w 29"/>
                      <a:gd name="T53" fmla="*/ 16 h 38"/>
                      <a:gd name="T54" fmla="*/ 22 w 29"/>
                      <a:gd name="T55" fmla="*/ 18 h 38"/>
                      <a:gd name="T56" fmla="*/ 25 w 29"/>
                      <a:gd name="T57" fmla="*/ 20 h 38"/>
                      <a:gd name="T58" fmla="*/ 29 w 29"/>
                      <a:gd name="T59" fmla="*/ 23 h 38"/>
                      <a:gd name="T60" fmla="*/ 29 w 29"/>
                      <a:gd name="T61" fmla="*/ 28 h 38"/>
                      <a:gd name="T62" fmla="*/ 28 w 29"/>
                      <a:gd name="T63" fmla="*/ 33 h 38"/>
                      <a:gd name="T64" fmla="*/ 23 w 29"/>
                      <a:gd name="T65" fmla="*/ 36 h 38"/>
                      <a:gd name="T66" fmla="*/ 19 w 29"/>
                      <a:gd name="T67" fmla="*/ 37 h 38"/>
                      <a:gd name="T68" fmla="*/ 16 w 29"/>
                      <a:gd name="T69" fmla="*/ 38 h 38"/>
                      <a:gd name="T70" fmla="*/ 13 w 29"/>
                      <a:gd name="T71" fmla="*/ 38 h 38"/>
                      <a:gd name="T72" fmla="*/ 9 w 29"/>
                      <a:gd name="T73" fmla="*/ 37 h 38"/>
                      <a:gd name="T74" fmla="*/ 1 w 29"/>
                      <a:gd name="T75" fmla="*/ 33 h 38"/>
                      <a:gd name="T76" fmla="*/ 0 w 29"/>
                      <a:gd name="T77" fmla="*/ 26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8"/>
                      <a:gd name="T119" fmla="*/ 29 w 29"/>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8">
                        <a:moveTo>
                          <a:pt x="6" y="26"/>
                        </a:moveTo>
                        <a:lnTo>
                          <a:pt x="6" y="28"/>
                        </a:lnTo>
                        <a:lnTo>
                          <a:pt x="7" y="30"/>
                        </a:lnTo>
                        <a:lnTo>
                          <a:pt x="9" y="31"/>
                        </a:lnTo>
                        <a:lnTo>
                          <a:pt x="11" y="33"/>
                        </a:lnTo>
                        <a:lnTo>
                          <a:pt x="13" y="34"/>
                        </a:lnTo>
                        <a:lnTo>
                          <a:pt x="14" y="34"/>
                        </a:lnTo>
                        <a:lnTo>
                          <a:pt x="16" y="34"/>
                        </a:lnTo>
                        <a:lnTo>
                          <a:pt x="17" y="34"/>
                        </a:lnTo>
                        <a:lnTo>
                          <a:pt x="18" y="33"/>
                        </a:lnTo>
                        <a:lnTo>
                          <a:pt x="19" y="33"/>
                        </a:lnTo>
                        <a:lnTo>
                          <a:pt x="21" y="33"/>
                        </a:lnTo>
                        <a:lnTo>
                          <a:pt x="21" y="31"/>
                        </a:lnTo>
                        <a:lnTo>
                          <a:pt x="22" y="30"/>
                        </a:lnTo>
                        <a:lnTo>
                          <a:pt x="23" y="29"/>
                        </a:lnTo>
                        <a:lnTo>
                          <a:pt x="23" y="28"/>
                        </a:lnTo>
                        <a:lnTo>
                          <a:pt x="23" y="27"/>
                        </a:lnTo>
                        <a:lnTo>
                          <a:pt x="23" y="24"/>
                        </a:lnTo>
                        <a:lnTo>
                          <a:pt x="22" y="23"/>
                        </a:lnTo>
                        <a:lnTo>
                          <a:pt x="19" y="23"/>
                        </a:lnTo>
                        <a:lnTo>
                          <a:pt x="16" y="22"/>
                        </a:lnTo>
                        <a:lnTo>
                          <a:pt x="13" y="21"/>
                        </a:lnTo>
                        <a:lnTo>
                          <a:pt x="9" y="21"/>
                        </a:lnTo>
                        <a:lnTo>
                          <a:pt x="7" y="20"/>
                        </a:lnTo>
                        <a:lnTo>
                          <a:pt x="5" y="19"/>
                        </a:lnTo>
                        <a:lnTo>
                          <a:pt x="2" y="16"/>
                        </a:lnTo>
                        <a:lnTo>
                          <a:pt x="1" y="14"/>
                        </a:lnTo>
                        <a:lnTo>
                          <a:pt x="1" y="11"/>
                        </a:lnTo>
                        <a:lnTo>
                          <a:pt x="2" y="6"/>
                        </a:lnTo>
                        <a:lnTo>
                          <a:pt x="5" y="3"/>
                        </a:lnTo>
                        <a:lnTo>
                          <a:pt x="9" y="1"/>
                        </a:lnTo>
                        <a:lnTo>
                          <a:pt x="14" y="0"/>
                        </a:lnTo>
                        <a:lnTo>
                          <a:pt x="22" y="1"/>
                        </a:lnTo>
                        <a:lnTo>
                          <a:pt x="25" y="4"/>
                        </a:lnTo>
                        <a:lnTo>
                          <a:pt x="28" y="7"/>
                        </a:lnTo>
                        <a:lnTo>
                          <a:pt x="28" y="11"/>
                        </a:lnTo>
                        <a:lnTo>
                          <a:pt x="22" y="11"/>
                        </a:lnTo>
                        <a:lnTo>
                          <a:pt x="22" y="9"/>
                        </a:lnTo>
                        <a:lnTo>
                          <a:pt x="21" y="7"/>
                        </a:lnTo>
                        <a:lnTo>
                          <a:pt x="18" y="6"/>
                        </a:lnTo>
                        <a:lnTo>
                          <a:pt x="14" y="5"/>
                        </a:lnTo>
                        <a:lnTo>
                          <a:pt x="11" y="5"/>
                        </a:lnTo>
                        <a:lnTo>
                          <a:pt x="9" y="6"/>
                        </a:lnTo>
                        <a:lnTo>
                          <a:pt x="8" y="8"/>
                        </a:lnTo>
                        <a:lnTo>
                          <a:pt x="7" y="9"/>
                        </a:lnTo>
                        <a:lnTo>
                          <a:pt x="7" y="11"/>
                        </a:lnTo>
                        <a:lnTo>
                          <a:pt x="7" y="12"/>
                        </a:lnTo>
                        <a:lnTo>
                          <a:pt x="8" y="13"/>
                        </a:lnTo>
                        <a:lnTo>
                          <a:pt x="9" y="14"/>
                        </a:lnTo>
                        <a:lnTo>
                          <a:pt x="10" y="15"/>
                        </a:lnTo>
                        <a:lnTo>
                          <a:pt x="13" y="15"/>
                        </a:lnTo>
                        <a:lnTo>
                          <a:pt x="15" y="15"/>
                        </a:lnTo>
                        <a:lnTo>
                          <a:pt x="17" y="16"/>
                        </a:lnTo>
                        <a:lnTo>
                          <a:pt x="19" y="18"/>
                        </a:lnTo>
                        <a:lnTo>
                          <a:pt x="22" y="18"/>
                        </a:lnTo>
                        <a:lnTo>
                          <a:pt x="23" y="19"/>
                        </a:lnTo>
                        <a:lnTo>
                          <a:pt x="25" y="20"/>
                        </a:lnTo>
                        <a:lnTo>
                          <a:pt x="26" y="21"/>
                        </a:lnTo>
                        <a:lnTo>
                          <a:pt x="29" y="23"/>
                        </a:lnTo>
                        <a:lnTo>
                          <a:pt x="29" y="26"/>
                        </a:lnTo>
                        <a:lnTo>
                          <a:pt x="29" y="28"/>
                        </a:lnTo>
                        <a:lnTo>
                          <a:pt x="29" y="30"/>
                        </a:lnTo>
                        <a:lnTo>
                          <a:pt x="28" y="33"/>
                        </a:lnTo>
                        <a:lnTo>
                          <a:pt x="25" y="35"/>
                        </a:lnTo>
                        <a:lnTo>
                          <a:pt x="23" y="36"/>
                        </a:lnTo>
                        <a:lnTo>
                          <a:pt x="22" y="37"/>
                        </a:lnTo>
                        <a:lnTo>
                          <a:pt x="19" y="37"/>
                        </a:lnTo>
                        <a:lnTo>
                          <a:pt x="18" y="38"/>
                        </a:lnTo>
                        <a:lnTo>
                          <a:pt x="16" y="38"/>
                        </a:lnTo>
                        <a:lnTo>
                          <a:pt x="15" y="38"/>
                        </a:lnTo>
                        <a:lnTo>
                          <a:pt x="13" y="38"/>
                        </a:lnTo>
                        <a:lnTo>
                          <a:pt x="11" y="38"/>
                        </a:lnTo>
                        <a:lnTo>
                          <a:pt x="9" y="37"/>
                        </a:lnTo>
                        <a:lnTo>
                          <a:pt x="5" y="35"/>
                        </a:lnTo>
                        <a:lnTo>
                          <a:pt x="1" y="33"/>
                        </a:lnTo>
                        <a:lnTo>
                          <a:pt x="0" y="29"/>
                        </a:lnTo>
                        <a:lnTo>
                          <a:pt x="0" y="26"/>
                        </a:lnTo>
                        <a:lnTo>
                          <a:pt x="6" y="26"/>
                        </a:lnTo>
                        <a:close/>
                      </a:path>
                    </a:pathLst>
                  </a:custGeom>
                  <a:solidFill>
                    <a:srgbClr val="000000"/>
                  </a:solidFill>
                  <a:ln w="9525">
                    <a:solidFill>
                      <a:srgbClr val="CC9900"/>
                    </a:solidFill>
                    <a:round/>
                    <a:headEnd/>
                    <a:tailEnd/>
                  </a:ln>
                </p:spPr>
                <p:txBody>
                  <a:bodyPr/>
                  <a:lstStyle/>
                  <a:p>
                    <a:endParaRPr lang="en-US" dirty="0"/>
                  </a:p>
                </p:txBody>
              </p:sp>
              <p:sp>
                <p:nvSpPr>
                  <p:cNvPr id="18673" name="Freeform 335"/>
                  <p:cNvSpPr>
                    <a:spLocks/>
                  </p:cNvSpPr>
                  <p:nvPr/>
                </p:nvSpPr>
                <p:spPr bwMode="auto">
                  <a:xfrm>
                    <a:off x="2938" y="1642"/>
                    <a:ext cx="29" cy="38"/>
                  </a:xfrm>
                  <a:custGeom>
                    <a:avLst/>
                    <a:gdLst>
                      <a:gd name="T0" fmla="*/ 6 w 29"/>
                      <a:gd name="T1" fmla="*/ 28 h 38"/>
                      <a:gd name="T2" fmla="*/ 9 w 29"/>
                      <a:gd name="T3" fmla="*/ 31 h 38"/>
                      <a:gd name="T4" fmla="*/ 13 w 29"/>
                      <a:gd name="T5" fmla="*/ 34 h 38"/>
                      <a:gd name="T6" fmla="*/ 16 w 29"/>
                      <a:gd name="T7" fmla="*/ 34 h 38"/>
                      <a:gd name="T8" fmla="*/ 19 w 29"/>
                      <a:gd name="T9" fmla="*/ 33 h 38"/>
                      <a:gd name="T10" fmla="*/ 21 w 29"/>
                      <a:gd name="T11" fmla="*/ 33 h 38"/>
                      <a:gd name="T12" fmla="*/ 22 w 29"/>
                      <a:gd name="T13" fmla="*/ 30 h 38"/>
                      <a:gd name="T14" fmla="*/ 23 w 29"/>
                      <a:gd name="T15" fmla="*/ 29 h 38"/>
                      <a:gd name="T16" fmla="*/ 23 w 29"/>
                      <a:gd name="T17" fmla="*/ 27 h 38"/>
                      <a:gd name="T18" fmla="*/ 22 w 29"/>
                      <a:gd name="T19" fmla="*/ 23 h 38"/>
                      <a:gd name="T20" fmla="*/ 16 w 29"/>
                      <a:gd name="T21" fmla="*/ 22 h 38"/>
                      <a:gd name="T22" fmla="*/ 9 w 29"/>
                      <a:gd name="T23" fmla="*/ 21 h 38"/>
                      <a:gd name="T24" fmla="*/ 5 w 29"/>
                      <a:gd name="T25" fmla="*/ 19 h 38"/>
                      <a:gd name="T26" fmla="*/ 1 w 29"/>
                      <a:gd name="T27" fmla="*/ 14 h 38"/>
                      <a:gd name="T28" fmla="*/ 2 w 29"/>
                      <a:gd name="T29" fmla="*/ 6 h 38"/>
                      <a:gd name="T30" fmla="*/ 9 w 29"/>
                      <a:gd name="T31" fmla="*/ 1 h 38"/>
                      <a:gd name="T32" fmla="*/ 22 w 29"/>
                      <a:gd name="T33" fmla="*/ 1 h 38"/>
                      <a:gd name="T34" fmla="*/ 28 w 29"/>
                      <a:gd name="T35" fmla="*/ 7 h 38"/>
                      <a:gd name="T36" fmla="*/ 22 w 29"/>
                      <a:gd name="T37" fmla="*/ 11 h 38"/>
                      <a:gd name="T38" fmla="*/ 21 w 29"/>
                      <a:gd name="T39" fmla="*/ 7 h 38"/>
                      <a:gd name="T40" fmla="*/ 14 w 29"/>
                      <a:gd name="T41" fmla="*/ 5 h 38"/>
                      <a:gd name="T42" fmla="*/ 9 w 29"/>
                      <a:gd name="T43" fmla="*/ 6 h 38"/>
                      <a:gd name="T44" fmla="*/ 7 w 29"/>
                      <a:gd name="T45" fmla="*/ 9 h 38"/>
                      <a:gd name="T46" fmla="*/ 7 w 29"/>
                      <a:gd name="T47" fmla="*/ 12 h 38"/>
                      <a:gd name="T48" fmla="*/ 9 w 29"/>
                      <a:gd name="T49" fmla="*/ 14 h 38"/>
                      <a:gd name="T50" fmla="*/ 13 w 29"/>
                      <a:gd name="T51" fmla="*/ 15 h 38"/>
                      <a:gd name="T52" fmla="*/ 17 w 29"/>
                      <a:gd name="T53" fmla="*/ 16 h 38"/>
                      <a:gd name="T54" fmla="*/ 22 w 29"/>
                      <a:gd name="T55" fmla="*/ 18 h 38"/>
                      <a:gd name="T56" fmla="*/ 25 w 29"/>
                      <a:gd name="T57" fmla="*/ 20 h 38"/>
                      <a:gd name="T58" fmla="*/ 29 w 29"/>
                      <a:gd name="T59" fmla="*/ 23 h 38"/>
                      <a:gd name="T60" fmla="*/ 29 w 29"/>
                      <a:gd name="T61" fmla="*/ 28 h 38"/>
                      <a:gd name="T62" fmla="*/ 28 w 29"/>
                      <a:gd name="T63" fmla="*/ 33 h 38"/>
                      <a:gd name="T64" fmla="*/ 23 w 29"/>
                      <a:gd name="T65" fmla="*/ 36 h 38"/>
                      <a:gd name="T66" fmla="*/ 20 w 29"/>
                      <a:gd name="T67" fmla="*/ 37 h 38"/>
                      <a:gd name="T68" fmla="*/ 16 w 29"/>
                      <a:gd name="T69" fmla="*/ 38 h 38"/>
                      <a:gd name="T70" fmla="*/ 13 w 29"/>
                      <a:gd name="T71" fmla="*/ 38 h 38"/>
                      <a:gd name="T72" fmla="*/ 9 w 29"/>
                      <a:gd name="T73" fmla="*/ 37 h 38"/>
                      <a:gd name="T74" fmla="*/ 1 w 29"/>
                      <a:gd name="T75" fmla="*/ 33 h 38"/>
                      <a:gd name="T76" fmla="*/ 0 w 29"/>
                      <a:gd name="T77" fmla="*/ 26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8"/>
                      <a:gd name="T119" fmla="*/ 29 w 29"/>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8">
                        <a:moveTo>
                          <a:pt x="6" y="26"/>
                        </a:moveTo>
                        <a:lnTo>
                          <a:pt x="6" y="28"/>
                        </a:lnTo>
                        <a:lnTo>
                          <a:pt x="7" y="30"/>
                        </a:lnTo>
                        <a:lnTo>
                          <a:pt x="9" y="31"/>
                        </a:lnTo>
                        <a:lnTo>
                          <a:pt x="12" y="33"/>
                        </a:lnTo>
                        <a:lnTo>
                          <a:pt x="13" y="34"/>
                        </a:lnTo>
                        <a:lnTo>
                          <a:pt x="14" y="34"/>
                        </a:lnTo>
                        <a:lnTo>
                          <a:pt x="16" y="34"/>
                        </a:lnTo>
                        <a:lnTo>
                          <a:pt x="17" y="34"/>
                        </a:lnTo>
                        <a:lnTo>
                          <a:pt x="19" y="33"/>
                        </a:lnTo>
                        <a:lnTo>
                          <a:pt x="20" y="33"/>
                        </a:lnTo>
                        <a:lnTo>
                          <a:pt x="21" y="33"/>
                        </a:lnTo>
                        <a:lnTo>
                          <a:pt x="21" y="31"/>
                        </a:lnTo>
                        <a:lnTo>
                          <a:pt x="22" y="30"/>
                        </a:lnTo>
                        <a:lnTo>
                          <a:pt x="23" y="29"/>
                        </a:lnTo>
                        <a:lnTo>
                          <a:pt x="23" y="28"/>
                        </a:lnTo>
                        <a:lnTo>
                          <a:pt x="23" y="27"/>
                        </a:lnTo>
                        <a:lnTo>
                          <a:pt x="23" y="24"/>
                        </a:lnTo>
                        <a:lnTo>
                          <a:pt x="22" y="23"/>
                        </a:lnTo>
                        <a:lnTo>
                          <a:pt x="20" y="23"/>
                        </a:lnTo>
                        <a:lnTo>
                          <a:pt x="16" y="22"/>
                        </a:lnTo>
                        <a:lnTo>
                          <a:pt x="13" y="21"/>
                        </a:lnTo>
                        <a:lnTo>
                          <a:pt x="9" y="21"/>
                        </a:lnTo>
                        <a:lnTo>
                          <a:pt x="7" y="20"/>
                        </a:lnTo>
                        <a:lnTo>
                          <a:pt x="5" y="19"/>
                        </a:lnTo>
                        <a:lnTo>
                          <a:pt x="2" y="16"/>
                        </a:lnTo>
                        <a:lnTo>
                          <a:pt x="1" y="14"/>
                        </a:lnTo>
                        <a:lnTo>
                          <a:pt x="1" y="11"/>
                        </a:lnTo>
                        <a:lnTo>
                          <a:pt x="2" y="6"/>
                        </a:lnTo>
                        <a:lnTo>
                          <a:pt x="5" y="3"/>
                        </a:lnTo>
                        <a:lnTo>
                          <a:pt x="9" y="1"/>
                        </a:lnTo>
                        <a:lnTo>
                          <a:pt x="14" y="0"/>
                        </a:lnTo>
                        <a:lnTo>
                          <a:pt x="22" y="1"/>
                        </a:lnTo>
                        <a:lnTo>
                          <a:pt x="25" y="4"/>
                        </a:lnTo>
                        <a:lnTo>
                          <a:pt x="28" y="7"/>
                        </a:lnTo>
                        <a:lnTo>
                          <a:pt x="28" y="11"/>
                        </a:lnTo>
                        <a:lnTo>
                          <a:pt x="22" y="11"/>
                        </a:lnTo>
                        <a:lnTo>
                          <a:pt x="22" y="9"/>
                        </a:lnTo>
                        <a:lnTo>
                          <a:pt x="21" y="7"/>
                        </a:lnTo>
                        <a:lnTo>
                          <a:pt x="19" y="6"/>
                        </a:lnTo>
                        <a:lnTo>
                          <a:pt x="14" y="5"/>
                        </a:lnTo>
                        <a:lnTo>
                          <a:pt x="12" y="5"/>
                        </a:lnTo>
                        <a:lnTo>
                          <a:pt x="9" y="6"/>
                        </a:lnTo>
                        <a:lnTo>
                          <a:pt x="8" y="8"/>
                        </a:lnTo>
                        <a:lnTo>
                          <a:pt x="7" y="9"/>
                        </a:lnTo>
                        <a:lnTo>
                          <a:pt x="7" y="11"/>
                        </a:lnTo>
                        <a:lnTo>
                          <a:pt x="7" y="12"/>
                        </a:lnTo>
                        <a:lnTo>
                          <a:pt x="8" y="13"/>
                        </a:lnTo>
                        <a:lnTo>
                          <a:pt x="9" y="14"/>
                        </a:lnTo>
                        <a:lnTo>
                          <a:pt x="11" y="15"/>
                        </a:lnTo>
                        <a:lnTo>
                          <a:pt x="13" y="15"/>
                        </a:lnTo>
                        <a:lnTo>
                          <a:pt x="15" y="15"/>
                        </a:lnTo>
                        <a:lnTo>
                          <a:pt x="17" y="16"/>
                        </a:lnTo>
                        <a:lnTo>
                          <a:pt x="20" y="18"/>
                        </a:lnTo>
                        <a:lnTo>
                          <a:pt x="22" y="18"/>
                        </a:lnTo>
                        <a:lnTo>
                          <a:pt x="23" y="19"/>
                        </a:lnTo>
                        <a:lnTo>
                          <a:pt x="25" y="20"/>
                        </a:lnTo>
                        <a:lnTo>
                          <a:pt x="27" y="21"/>
                        </a:lnTo>
                        <a:lnTo>
                          <a:pt x="29" y="23"/>
                        </a:lnTo>
                        <a:lnTo>
                          <a:pt x="29" y="26"/>
                        </a:lnTo>
                        <a:lnTo>
                          <a:pt x="29" y="28"/>
                        </a:lnTo>
                        <a:lnTo>
                          <a:pt x="29" y="30"/>
                        </a:lnTo>
                        <a:lnTo>
                          <a:pt x="28" y="33"/>
                        </a:lnTo>
                        <a:lnTo>
                          <a:pt x="25" y="35"/>
                        </a:lnTo>
                        <a:lnTo>
                          <a:pt x="23" y="36"/>
                        </a:lnTo>
                        <a:lnTo>
                          <a:pt x="22" y="37"/>
                        </a:lnTo>
                        <a:lnTo>
                          <a:pt x="20" y="37"/>
                        </a:lnTo>
                        <a:lnTo>
                          <a:pt x="19" y="38"/>
                        </a:lnTo>
                        <a:lnTo>
                          <a:pt x="16" y="38"/>
                        </a:lnTo>
                        <a:lnTo>
                          <a:pt x="15" y="38"/>
                        </a:lnTo>
                        <a:lnTo>
                          <a:pt x="13" y="38"/>
                        </a:lnTo>
                        <a:lnTo>
                          <a:pt x="12" y="38"/>
                        </a:lnTo>
                        <a:lnTo>
                          <a:pt x="9" y="37"/>
                        </a:lnTo>
                        <a:lnTo>
                          <a:pt x="5" y="35"/>
                        </a:lnTo>
                        <a:lnTo>
                          <a:pt x="1" y="33"/>
                        </a:lnTo>
                        <a:lnTo>
                          <a:pt x="0" y="29"/>
                        </a:lnTo>
                        <a:lnTo>
                          <a:pt x="0" y="26"/>
                        </a:lnTo>
                        <a:lnTo>
                          <a:pt x="6" y="26"/>
                        </a:lnTo>
                        <a:close/>
                      </a:path>
                    </a:pathLst>
                  </a:custGeom>
                  <a:solidFill>
                    <a:srgbClr val="000000"/>
                  </a:solidFill>
                  <a:ln w="9525">
                    <a:solidFill>
                      <a:srgbClr val="CC9900"/>
                    </a:solidFill>
                    <a:round/>
                    <a:headEnd/>
                    <a:tailEnd/>
                  </a:ln>
                </p:spPr>
                <p:txBody>
                  <a:bodyPr/>
                  <a:lstStyle/>
                  <a:p>
                    <a:endParaRPr lang="en-US" dirty="0"/>
                  </a:p>
                </p:txBody>
              </p:sp>
              <p:sp>
                <p:nvSpPr>
                  <p:cNvPr id="18674" name="Freeform 336"/>
                  <p:cNvSpPr>
                    <a:spLocks noEditPoints="1"/>
                  </p:cNvSpPr>
                  <p:nvPr/>
                </p:nvSpPr>
                <p:spPr bwMode="auto">
                  <a:xfrm>
                    <a:off x="2972" y="1642"/>
                    <a:ext cx="31" cy="38"/>
                  </a:xfrm>
                  <a:custGeom>
                    <a:avLst/>
                    <a:gdLst>
                      <a:gd name="T0" fmla="*/ 15 w 31"/>
                      <a:gd name="T1" fmla="*/ 38 h 38"/>
                      <a:gd name="T2" fmla="*/ 10 w 31"/>
                      <a:gd name="T3" fmla="*/ 37 h 38"/>
                      <a:gd name="T4" fmla="*/ 5 w 31"/>
                      <a:gd name="T5" fmla="*/ 35 h 38"/>
                      <a:gd name="T6" fmla="*/ 1 w 31"/>
                      <a:gd name="T7" fmla="*/ 29 h 38"/>
                      <a:gd name="T8" fmla="*/ 0 w 31"/>
                      <a:gd name="T9" fmla="*/ 19 h 38"/>
                      <a:gd name="T10" fmla="*/ 1 w 31"/>
                      <a:gd name="T11" fmla="*/ 9 h 38"/>
                      <a:gd name="T12" fmla="*/ 5 w 31"/>
                      <a:gd name="T13" fmla="*/ 4 h 38"/>
                      <a:gd name="T14" fmla="*/ 10 w 31"/>
                      <a:gd name="T15" fmla="*/ 1 h 38"/>
                      <a:gd name="T16" fmla="*/ 15 w 31"/>
                      <a:gd name="T17" fmla="*/ 0 h 38"/>
                      <a:gd name="T18" fmla="*/ 20 w 31"/>
                      <a:gd name="T19" fmla="*/ 1 h 38"/>
                      <a:gd name="T20" fmla="*/ 25 w 31"/>
                      <a:gd name="T21" fmla="*/ 4 h 38"/>
                      <a:gd name="T22" fmla="*/ 29 w 31"/>
                      <a:gd name="T23" fmla="*/ 9 h 38"/>
                      <a:gd name="T24" fmla="*/ 31 w 31"/>
                      <a:gd name="T25" fmla="*/ 19 h 38"/>
                      <a:gd name="T26" fmla="*/ 29 w 31"/>
                      <a:gd name="T27" fmla="*/ 29 h 38"/>
                      <a:gd name="T28" fmla="*/ 25 w 31"/>
                      <a:gd name="T29" fmla="*/ 35 h 38"/>
                      <a:gd name="T30" fmla="*/ 20 w 31"/>
                      <a:gd name="T31" fmla="*/ 37 h 38"/>
                      <a:gd name="T32" fmla="*/ 15 w 31"/>
                      <a:gd name="T33" fmla="*/ 38 h 38"/>
                      <a:gd name="T34" fmla="*/ 15 w 31"/>
                      <a:gd name="T35" fmla="*/ 6 h 38"/>
                      <a:gd name="T36" fmla="*/ 10 w 31"/>
                      <a:gd name="T37" fmla="*/ 7 h 38"/>
                      <a:gd name="T38" fmla="*/ 8 w 31"/>
                      <a:gd name="T39" fmla="*/ 11 h 38"/>
                      <a:gd name="T40" fmla="*/ 5 w 31"/>
                      <a:gd name="T41" fmla="*/ 14 h 38"/>
                      <a:gd name="T42" fmla="*/ 5 w 31"/>
                      <a:gd name="T43" fmla="*/ 19 h 38"/>
                      <a:gd name="T44" fmla="*/ 5 w 31"/>
                      <a:gd name="T45" fmla="*/ 23 h 38"/>
                      <a:gd name="T46" fmla="*/ 8 w 31"/>
                      <a:gd name="T47" fmla="*/ 28 h 38"/>
                      <a:gd name="T48" fmla="*/ 10 w 31"/>
                      <a:gd name="T49" fmla="*/ 31 h 38"/>
                      <a:gd name="T50" fmla="*/ 15 w 31"/>
                      <a:gd name="T51" fmla="*/ 33 h 38"/>
                      <a:gd name="T52" fmla="*/ 19 w 31"/>
                      <a:gd name="T53" fmla="*/ 31 h 38"/>
                      <a:gd name="T54" fmla="*/ 23 w 31"/>
                      <a:gd name="T55" fmla="*/ 28 h 38"/>
                      <a:gd name="T56" fmla="*/ 25 w 31"/>
                      <a:gd name="T57" fmla="*/ 23 h 38"/>
                      <a:gd name="T58" fmla="*/ 25 w 31"/>
                      <a:gd name="T59" fmla="*/ 19 h 38"/>
                      <a:gd name="T60" fmla="*/ 25 w 31"/>
                      <a:gd name="T61" fmla="*/ 14 h 38"/>
                      <a:gd name="T62" fmla="*/ 23 w 31"/>
                      <a:gd name="T63" fmla="*/ 11 h 38"/>
                      <a:gd name="T64" fmla="*/ 19 w 31"/>
                      <a:gd name="T65" fmla="*/ 7 h 38"/>
                      <a:gd name="T66" fmla="*/ 15 w 31"/>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5" y="38"/>
                        </a:moveTo>
                        <a:lnTo>
                          <a:pt x="10" y="37"/>
                        </a:lnTo>
                        <a:lnTo>
                          <a:pt x="5" y="35"/>
                        </a:lnTo>
                        <a:lnTo>
                          <a:pt x="1" y="29"/>
                        </a:lnTo>
                        <a:lnTo>
                          <a:pt x="0" y="19"/>
                        </a:lnTo>
                        <a:lnTo>
                          <a:pt x="1" y="9"/>
                        </a:lnTo>
                        <a:lnTo>
                          <a:pt x="5" y="4"/>
                        </a:lnTo>
                        <a:lnTo>
                          <a:pt x="10" y="1"/>
                        </a:lnTo>
                        <a:lnTo>
                          <a:pt x="15" y="0"/>
                        </a:lnTo>
                        <a:lnTo>
                          <a:pt x="20" y="1"/>
                        </a:lnTo>
                        <a:lnTo>
                          <a:pt x="25" y="4"/>
                        </a:lnTo>
                        <a:lnTo>
                          <a:pt x="29" y="9"/>
                        </a:lnTo>
                        <a:lnTo>
                          <a:pt x="31" y="19"/>
                        </a:lnTo>
                        <a:lnTo>
                          <a:pt x="29" y="29"/>
                        </a:lnTo>
                        <a:lnTo>
                          <a:pt x="25" y="35"/>
                        </a:lnTo>
                        <a:lnTo>
                          <a:pt x="20" y="37"/>
                        </a:lnTo>
                        <a:lnTo>
                          <a:pt x="15" y="38"/>
                        </a:lnTo>
                        <a:close/>
                        <a:moveTo>
                          <a:pt x="15" y="6"/>
                        </a:moveTo>
                        <a:lnTo>
                          <a:pt x="10" y="7"/>
                        </a:lnTo>
                        <a:lnTo>
                          <a:pt x="8" y="11"/>
                        </a:lnTo>
                        <a:lnTo>
                          <a:pt x="5" y="14"/>
                        </a:lnTo>
                        <a:lnTo>
                          <a:pt x="5" y="19"/>
                        </a:lnTo>
                        <a:lnTo>
                          <a:pt x="5" y="23"/>
                        </a:lnTo>
                        <a:lnTo>
                          <a:pt x="8" y="28"/>
                        </a:lnTo>
                        <a:lnTo>
                          <a:pt x="10" y="31"/>
                        </a:lnTo>
                        <a:lnTo>
                          <a:pt x="15" y="33"/>
                        </a:lnTo>
                        <a:lnTo>
                          <a:pt x="19" y="31"/>
                        </a:lnTo>
                        <a:lnTo>
                          <a:pt x="23" y="28"/>
                        </a:lnTo>
                        <a:lnTo>
                          <a:pt x="25" y="23"/>
                        </a:lnTo>
                        <a:lnTo>
                          <a:pt x="25" y="19"/>
                        </a:lnTo>
                        <a:lnTo>
                          <a:pt x="25" y="14"/>
                        </a:lnTo>
                        <a:lnTo>
                          <a:pt x="23" y="11"/>
                        </a:lnTo>
                        <a:lnTo>
                          <a:pt x="19" y="7"/>
                        </a:lnTo>
                        <a:lnTo>
                          <a:pt x="15" y="6"/>
                        </a:lnTo>
                        <a:close/>
                      </a:path>
                    </a:pathLst>
                  </a:custGeom>
                  <a:solidFill>
                    <a:srgbClr val="000000"/>
                  </a:solidFill>
                  <a:ln w="9525">
                    <a:solidFill>
                      <a:srgbClr val="CC9900"/>
                    </a:solidFill>
                    <a:round/>
                    <a:headEnd/>
                    <a:tailEnd/>
                  </a:ln>
                </p:spPr>
                <p:txBody>
                  <a:bodyPr/>
                  <a:lstStyle/>
                  <a:p>
                    <a:endParaRPr lang="en-US" dirty="0"/>
                  </a:p>
                </p:txBody>
              </p:sp>
              <p:sp>
                <p:nvSpPr>
                  <p:cNvPr id="18675" name="Freeform 337"/>
                  <p:cNvSpPr>
                    <a:spLocks/>
                  </p:cNvSpPr>
                  <p:nvPr/>
                </p:nvSpPr>
                <p:spPr bwMode="auto">
                  <a:xfrm>
                    <a:off x="3008" y="1643"/>
                    <a:ext cx="29" cy="37"/>
                  </a:xfrm>
                  <a:custGeom>
                    <a:avLst/>
                    <a:gdLst>
                      <a:gd name="T0" fmla="*/ 23 w 29"/>
                      <a:gd name="T1" fmla="*/ 35 h 37"/>
                      <a:gd name="T2" fmla="*/ 23 w 29"/>
                      <a:gd name="T3" fmla="*/ 32 h 37"/>
                      <a:gd name="T4" fmla="*/ 23 w 29"/>
                      <a:gd name="T5" fmla="*/ 32 h 37"/>
                      <a:gd name="T6" fmla="*/ 22 w 29"/>
                      <a:gd name="T7" fmla="*/ 33 h 37"/>
                      <a:gd name="T8" fmla="*/ 21 w 29"/>
                      <a:gd name="T9" fmla="*/ 34 h 37"/>
                      <a:gd name="T10" fmla="*/ 20 w 29"/>
                      <a:gd name="T11" fmla="*/ 35 h 37"/>
                      <a:gd name="T12" fmla="*/ 19 w 29"/>
                      <a:gd name="T13" fmla="*/ 35 h 37"/>
                      <a:gd name="T14" fmla="*/ 18 w 29"/>
                      <a:gd name="T15" fmla="*/ 36 h 37"/>
                      <a:gd name="T16" fmla="*/ 15 w 29"/>
                      <a:gd name="T17" fmla="*/ 36 h 37"/>
                      <a:gd name="T18" fmla="*/ 14 w 29"/>
                      <a:gd name="T19" fmla="*/ 37 h 37"/>
                      <a:gd name="T20" fmla="*/ 12 w 29"/>
                      <a:gd name="T21" fmla="*/ 37 h 37"/>
                      <a:gd name="T22" fmla="*/ 11 w 29"/>
                      <a:gd name="T23" fmla="*/ 37 h 37"/>
                      <a:gd name="T24" fmla="*/ 8 w 29"/>
                      <a:gd name="T25" fmla="*/ 36 h 37"/>
                      <a:gd name="T26" fmla="*/ 7 w 29"/>
                      <a:gd name="T27" fmla="*/ 36 h 37"/>
                      <a:gd name="T28" fmla="*/ 6 w 29"/>
                      <a:gd name="T29" fmla="*/ 36 h 37"/>
                      <a:gd name="T30" fmla="*/ 5 w 29"/>
                      <a:gd name="T31" fmla="*/ 35 h 37"/>
                      <a:gd name="T32" fmla="*/ 3 w 29"/>
                      <a:gd name="T33" fmla="*/ 33 h 37"/>
                      <a:gd name="T34" fmla="*/ 2 w 29"/>
                      <a:gd name="T35" fmla="*/ 30 h 37"/>
                      <a:gd name="T36" fmla="*/ 0 w 29"/>
                      <a:gd name="T37" fmla="*/ 28 h 37"/>
                      <a:gd name="T38" fmla="*/ 0 w 29"/>
                      <a:gd name="T39" fmla="*/ 0 h 37"/>
                      <a:gd name="T40" fmla="*/ 6 w 29"/>
                      <a:gd name="T41" fmla="*/ 0 h 37"/>
                      <a:gd name="T42" fmla="*/ 6 w 29"/>
                      <a:gd name="T43" fmla="*/ 25 h 37"/>
                      <a:gd name="T44" fmla="*/ 6 w 29"/>
                      <a:gd name="T45" fmla="*/ 27 h 37"/>
                      <a:gd name="T46" fmla="*/ 7 w 29"/>
                      <a:gd name="T47" fmla="*/ 28 h 37"/>
                      <a:gd name="T48" fmla="*/ 8 w 29"/>
                      <a:gd name="T49" fmla="*/ 29 h 37"/>
                      <a:gd name="T50" fmla="*/ 10 w 29"/>
                      <a:gd name="T51" fmla="*/ 30 h 37"/>
                      <a:gd name="T52" fmla="*/ 10 w 29"/>
                      <a:gd name="T53" fmla="*/ 32 h 37"/>
                      <a:gd name="T54" fmla="*/ 11 w 29"/>
                      <a:gd name="T55" fmla="*/ 32 h 37"/>
                      <a:gd name="T56" fmla="*/ 11 w 29"/>
                      <a:gd name="T57" fmla="*/ 32 h 37"/>
                      <a:gd name="T58" fmla="*/ 12 w 29"/>
                      <a:gd name="T59" fmla="*/ 32 h 37"/>
                      <a:gd name="T60" fmla="*/ 13 w 29"/>
                      <a:gd name="T61" fmla="*/ 32 h 37"/>
                      <a:gd name="T62" fmla="*/ 14 w 29"/>
                      <a:gd name="T63" fmla="*/ 32 h 37"/>
                      <a:gd name="T64" fmla="*/ 15 w 29"/>
                      <a:gd name="T65" fmla="*/ 32 h 37"/>
                      <a:gd name="T66" fmla="*/ 17 w 29"/>
                      <a:gd name="T67" fmla="*/ 32 h 37"/>
                      <a:gd name="T68" fmla="*/ 20 w 29"/>
                      <a:gd name="T69" fmla="*/ 29 h 37"/>
                      <a:gd name="T70" fmla="*/ 22 w 29"/>
                      <a:gd name="T71" fmla="*/ 26 h 37"/>
                      <a:gd name="T72" fmla="*/ 23 w 29"/>
                      <a:gd name="T73" fmla="*/ 22 h 37"/>
                      <a:gd name="T74" fmla="*/ 23 w 29"/>
                      <a:gd name="T75" fmla="*/ 19 h 37"/>
                      <a:gd name="T76" fmla="*/ 23 w 29"/>
                      <a:gd name="T77" fmla="*/ 0 h 37"/>
                      <a:gd name="T78" fmla="*/ 29 w 29"/>
                      <a:gd name="T79" fmla="*/ 0 h 37"/>
                      <a:gd name="T80" fmla="*/ 29 w 29"/>
                      <a:gd name="T81" fmla="*/ 35 h 37"/>
                      <a:gd name="T82" fmla="*/ 23 w 29"/>
                      <a:gd name="T83" fmla="*/ 35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
                      <a:gd name="T127" fmla="*/ 0 h 37"/>
                      <a:gd name="T128" fmla="*/ 29 w 29"/>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 h="37">
                        <a:moveTo>
                          <a:pt x="23" y="35"/>
                        </a:moveTo>
                        <a:lnTo>
                          <a:pt x="23" y="32"/>
                        </a:lnTo>
                        <a:lnTo>
                          <a:pt x="22" y="33"/>
                        </a:lnTo>
                        <a:lnTo>
                          <a:pt x="21" y="34"/>
                        </a:lnTo>
                        <a:lnTo>
                          <a:pt x="20" y="35"/>
                        </a:lnTo>
                        <a:lnTo>
                          <a:pt x="19" y="35"/>
                        </a:lnTo>
                        <a:lnTo>
                          <a:pt x="18" y="36"/>
                        </a:lnTo>
                        <a:lnTo>
                          <a:pt x="15" y="36"/>
                        </a:lnTo>
                        <a:lnTo>
                          <a:pt x="14" y="37"/>
                        </a:lnTo>
                        <a:lnTo>
                          <a:pt x="12" y="37"/>
                        </a:lnTo>
                        <a:lnTo>
                          <a:pt x="11" y="37"/>
                        </a:lnTo>
                        <a:lnTo>
                          <a:pt x="8" y="36"/>
                        </a:lnTo>
                        <a:lnTo>
                          <a:pt x="7" y="36"/>
                        </a:lnTo>
                        <a:lnTo>
                          <a:pt x="6" y="36"/>
                        </a:lnTo>
                        <a:lnTo>
                          <a:pt x="5" y="35"/>
                        </a:lnTo>
                        <a:lnTo>
                          <a:pt x="3" y="33"/>
                        </a:lnTo>
                        <a:lnTo>
                          <a:pt x="2" y="30"/>
                        </a:lnTo>
                        <a:lnTo>
                          <a:pt x="0" y="28"/>
                        </a:lnTo>
                        <a:lnTo>
                          <a:pt x="0" y="0"/>
                        </a:lnTo>
                        <a:lnTo>
                          <a:pt x="6" y="0"/>
                        </a:lnTo>
                        <a:lnTo>
                          <a:pt x="6" y="25"/>
                        </a:lnTo>
                        <a:lnTo>
                          <a:pt x="6" y="27"/>
                        </a:lnTo>
                        <a:lnTo>
                          <a:pt x="7" y="28"/>
                        </a:lnTo>
                        <a:lnTo>
                          <a:pt x="8" y="29"/>
                        </a:lnTo>
                        <a:lnTo>
                          <a:pt x="10" y="30"/>
                        </a:lnTo>
                        <a:lnTo>
                          <a:pt x="10" y="32"/>
                        </a:lnTo>
                        <a:lnTo>
                          <a:pt x="11" y="32"/>
                        </a:lnTo>
                        <a:lnTo>
                          <a:pt x="12" y="32"/>
                        </a:lnTo>
                        <a:lnTo>
                          <a:pt x="13" y="32"/>
                        </a:lnTo>
                        <a:lnTo>
                          <a:pt x="14" y="32"/>
                        </a:lnTo>
                        <a:lnTo>
                          <a:pt x="15" y="32"/>
                        </a:lnTo>
                        <a:lnTo>
                          <a:pt x="17" y="32"/>
                        </a:lnTo>
                        <a:lnTo>
                          <a:pt x="20" y="29"/>
                        </a:lnTo>
                        <a:lnTo>
                          <a:pt x="22" y="26"/>
                        </a:lnTo>
                        <a:lnTo>
                          <a:pt x="23" y="22"/>
                        </a:lnTo>
                        <a:lnTo>
                          <a:pt x="23" y="19"/>
                        </a:lnTo>
                        <a:lnTo>
                          <a:pt x="23" y="0"/>
                        </a:lnTo>
                        <a:lnTo>
                          <a:pt x="29" y="0"/>
                        </a:lnTo>
                        <a:lnTo>
                          <a:pt x="29" y="35"/>
                        </a:lnTo>
                        <a:lnTo>
                          <a:pt x="23" y="35"/>
                        </a:lnTo>
                        <a:close/>
                      </a:path>
                    </a:pathLst>
                  </a:custGeom>
                  <a:solidFill>
                    <a:srgbClr val="000000"/>
                  </a:solidFill>
                  <a:ln w="9525">
                    <a:solidFill>
                      <a:srgbClr val="CC9900"/>
                    </a:solidFill>
                    <a:round/>
                    <a:headEnd/>
                    <a:tailEnd/>
                  </a:ln>
                </p:spPr>
                <p:txBody>
                  <a:bodyPr/>
                  <a:lstStyle/>
                  <a:p>
                    <a:endParaRPr lang="en-US" dirty="0"/>
                  </a:p>
                </p:txBody>
              </p:sp>
              <p:sp>
                <p:nvSpPr>
                  <p:cNvPr id="18676" name="Freeform 338"/>
                  <p:cNvSpPr>
                    <a:spLocks/>
                  </p:cNvSpPr>
                  <p:nvPr/>
                </p:nvSpPr>
                <p:spPr bwMode="auto">
                  <a:xfrm>
                    <a:off x="3045" y="1642"/>
                    <a:ext cx="18" cy="36"/>
                  </a:xfrm>
                  <a:custGeom>
                    <a:avLst/>
                    <a:gdLst>
                      <a:gd name="T0" fmla="*/ 0 w 18"/>
                      <a:gd name="T1" fmla="*/ 1 h 36"/>
                      <a:gd name="T2" fmla="*/ 6 w 18"/>
                      <a:gd name="T3" fmla="*/ 1 h 36"/>
                      <a:gd name="T4" fmla="*/ 6 w 18"/>
                      <a:gd name="T5" fmla="*/ 7 h 36"/>
                      <a:gd name="T6" fmla="*/ 6 w 18"/>
                      <a:gd name="T7" fmla="*/ 7 h 36"/>
                      <a:gd name="T8" fmla="*/ 8 w 18"/>
                      <a:gd name="T9" fmla="*/ 4 h 36"/>
                      <a:gd name="T10" fmla="*/ 11 w 18"/>
                      <a:gd name="T11" fmla="*/ 1 h 36"/>
                      <a:gd name="T12" fmla="*/ 12 w 18"/>
                      <a:gd name="T13" fmla="*/ 0 h 36"/>
                      <a:gd name="T14" fmla="*/ 14 w 18"/>
                      <a:gd name="T15" fmla="*/ 0 h 36"/>
                      <a:gd name="T16" fmla="*/ 18 w 18"/>
                      <a:gd name="T17" fmla="*/ 0 h 36"/>
                      <a:gd name="T18" fmla="*/ 18 w 18"/>
                      <a:gd name="T19" fmla="*/ 6 h 36"/>
                      <a:gd name="T20" fmla="*/ 16 w 18"/>
                      <a:gd name="T21" fmla="*/ 6 h 36"/>
                      <a:gd name="T22" fmla="*/ 14 w 18"/>
                      <a:gd name="T23" fmla="*/ 6 h 36"/>
                      <a:gd name="T24" fmla="*/ 13 w 18"/>
                      <a:gd name="T25" fmla="*/ 6 h 36"/>
                      <a:gd name="T26" fmla="*/ 12 w 18"/>
                      <a:gd name="T27" fmla="*/ 7 h 36"/>
                      <a:gd name="T28" fmla="*/ 9 w 18"/>
                      <a:gd name="T29" fmla="*/ 8 h 36"/>
                      <a:gd name="T30" fmla="*/ 7 w 18"/>
                      <a:gd name="T31" fmla="*/ 11 h 36"/>
                      <a:gd name="T32" fmla="*/ 6 w 18"/>
                      <a:gd name="T33" fmla="*/ 14 h 36"/>
                      <a:gd name="T34" fmla="*/ 6 w 18"/>
                      <a:gd name="T35" fmla="*/ 18 h 36"/>
                      <a:gd name="T36" fmla="*/ 6 w 18"/>
                      <a:gd name="T37" fmla="*/ 36 h 36"/>
                      <a:gd name="T38" fmla="*/ 0 w 18"/>
                      <a:gd name="T39" fmla="*/ 36 h 36"/>
                      <a:gd name="T40" fmla="*/ 0 w 18"/>
                      <a:gd name="T41" fmla="*/ 1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36"/>
                      <a:gd name="T65" fmla="*/ 18 w 18"/>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36">
                        <a:moveTo>
                          <a:pt x="0" y="1"/>
                        </a:moveTo>
                        <a:lnTo>
                          <a:pt x="6" y="1"/>
                        </a:lnTo>
                        <a:lnTo>
                          <a:pt x="6" y="7"/>
                        </a:lnTo>
                        <a:lnTo>
                          <a:pt x="8" y="4"/>
                        </a:lnTo>
                        <a:lnTo>
                          <a:pt x="11" y="1"/>
                        </a:lnTo>
                        <a:lnTo>
                          <a:pt x="12" y="0"/>
                        </a:lnTo>
                        <a:lnTo>
                          <a:pt x="14" y="0"/>
                        </a:lnTo>
                        <a:lnTo>
                          <a:pt x="18" y="0"/>
                        </a:lnTo>
                        <a:lnTo>
                          <a:pt x="18" y="6"/>
                        </a:lnTo>
                        <a:lnTo>
                          <a:pt x="16" y="6"/>
                        </a:lnTo>
                        <a:lnTo>
                          <a:pt x="14" y="6"/>
                        </a:lnTo>
                        <a:lnTo>
                          <a:pt x="13" y="6"/>
                        </a:lnTo>
                        <a:lnTo>
                          <a:pt x="12" y="7"/>
                        </a:lnTo>
                        <a:lnTo>
                          <a:pt x="9" y="8"/>
                        </a:lnTo>
                        <a:lnTo>
                          <a:pt x="7" y="11"/>
                        </a:lnTo>
                        <a:lnTo>
                          <a:pt x="6" y="14"/>
                        </a:lnTo>
                        <a:lnTo>
                          <a:pt x="6" y="18"/>
                        </a:lnTo>
                        <a:lnTo>
                          <a:pt x="6" y="36"/>
                        </a:lnTo>
                        <a:lnTo>
                          <a:pt x="0" y="36"/>
                        </a:lnTo>
                        <a:lnTo>
                          <a:pt x="0" y="1"/>
                        </a:lnTo>
                        <a:close/>
                      </a:path>
                    </a:pathLst>
                  </a:custGeom>
                  <a:solidFill>
                    <a:srgbClr val="000000"/>
                  </a:solidFill>
                  <a:ln w="9525">
                    <a:solidFill>
                      <a:srgbClr val="CC9900"/>
                    </a:solidFill>
                    <a:round/>
                    <a:headEnd/>
                    <a:tailEnd/>
                  </a:ln>
                </p:spPr>
                <p:txBody>
                  <a:bodyPr/>
                  <a:lstStyle/>
                  <a:p>
                    <a:endParaRPr lang="en-US" dirty="0"/>
                  </a:p>
                </p:txBody>
              </p:sp>
              <p:sp>
                <p:nvSpPr>
                  <p:cNvPr id="18677" name="Freeform 339"/>
                  <p:cNvSpPr>
                    <a:spLocks noEditPoints="1"/>
                  </p:cNvSpPr>
                  <p:nvPr/>
                </p:nvSpPr>
                <p:spPr bwMode="auto">
                  <a:xfrm>
                    <a:off x="3066" y="1630"/>
                    <a:ext cx="6" cy="48"/>
                  </a:xfrm>
                  <a:custGeom>
                    <a:avLst/>
                    <a:gdLst>
                      <a:gd name="T0" fmla="*/ 6 w 6"/>
                      <a:gd name="T1" fmla="*/ 48 h 48"/>
                      <a:gd name="T2" fmla="*/ 0 w 6"/>
                      <a:gd name="T3" fmla="*/ 48 h 48"/>
                      <a:gd name="T4" fmla="*/ 0 w 6"/>
                      <a:gd name="T5" fmla="*/ 13 h 48"/>
                      <a:gd name="T6" fmla="*/ 6 w 6"/>
                      <a:gd name="T7" fmla="*/ 13 h 48"/>
                      <a:gd name="T8" fmla="*/ 6 w 6"/>
                      <a:gd name="T9" fmla="*/ 48 h 48"/>
                      <a:gd name="T10" fmla="*/ 6 w 6"/>
                      <a:gd name="T11" fmla="*/ 6 h 48"/>
                      <a:gd name="T12" fmla="*/ 0 w 6"/>
                      <a:gd name="T13" fmla="*/ 6 h 48"/>
                      <a:gd name="T14" fmla="*/ 0 w 6"/>
                      <a:gd name="T15" fmla="*/ 0 h 48"/>
                      <a:gd name="T16" fmla="*/ 6 w 6"/>
                      <a:gd name="T17" fmla="*/ 0 h 48"/>
                      <a:gd name="T18" fmla="*/ 6 w 6"/>
                      <a:gd name="T19" fmla="*/ 6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8"/>
                      <a:gd name="T32" fmla="*/ 6 w 6"/>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8">
                        <a:moveTo>
                          <a:pt x="6" y="48"/>
                        </a:moveTo>
                        <a:lnTo>
                          <a:pt x="0" y="48"/>
                        </a:lnTo>
                        <a:lnTo>
                          <a:pt x="0" y="13"/>
                        </a:lnTo>
                        <a:lnTo>
                          <a:pt x="6" y="13"/>
                        </a:lnTo>
                        <a:lnTo>
                          <a:pt x="6" y="48"/>
                        </a:lnTo>
                        <a:close/>
                        <a:moveTo>
                          <a:pt x="6" y="6"/>
                        </a:moveTo>
                        <a:lnTo>
                          <a:pt x="0" y="6"/>
                        </a:lnTo>
                        <a:lnTo>
                          <a:pt x="0" y="0"/>
                        </a:lnTo>
                        <a:lnTo>
                          <a:pt x="6" y="0"/>
                        </a:lnTo>
                        <a:lnTo>
                          <a:pt x="6" y="6"/>
                        </a:lnTo>
                        <a:close/>
                      </a:path>
                    </a:pathLst>
                  </a:custGeom>
                  <a:solidFill>
                    <a:srgbClr val="000000"/>
                  </a:solidFill>
                  <a:ln w="9525">
                    <a:solidFill>
                      <a:srgbClr val="CC9900"/>
                    </a:solidFill>
                    <a:round/>
                    <a:headEnd/>
                    <a:tailEnd/>
                  </a:ln>
                </p:spPr>
                <p:txBody>
                  <a:bodyPr/>
                  <a:lstStyle/>
                  <a:p>
                    <a:endParaRPr lang="en-US" dirty="0"/>
                  </a:p>
                </p:txBody>
              </p:sp>
            </p:grpSp>
          </p:grpSp>
        </p:grpSp>
        <p:grpSp>
          <p:nvGrpSpPr>
            <p:cNvPr id="21" name="Group 340"/>
            <p:cNvGrpSpPr>
              <a:grpSpLocks/>
            </p:cNvGrpSpPr>
            <p:nvPr/>
          </p:nvGrpSpPr>
          <p:grpSpPr bwMode="auto">
            <a:xfrm>
              <a:off x="3264" y="2157"/>
              <a:ext cx="1431" cy="1731"/>
              <a:chOff x="3792" y="2016"/>
              <a:chExt cx="1431" cy="1731"/>
            </a:xfrm>
          </p:grpSpPr>
          <p:sp>
            <p:nvSpPr>
              <p:cNvPr id="18550" name="Freeform 341"/>
              <p:cNvSpPr>
                <a:spLocks/>
              </p:cNvSpPr>
              <p:nvPr/>
            </p:nvSpPr>
            <p:spPr bwMode="auto">
              <a:xfrm>
                <a:off x="3979" y="2016"/>
                <a:ext cx="624" cy="368"/>
              </a:xfrm>
              <a:custGeom>
                <a:avLst/>
                <a:gdLst>
                  <a:gd name="T0" fmla="*/ 565 w 624"/>
                  <a:gd name="T1" fmla="*/ 59 h 368"/>
                  <a:gd name="T2" fmla="*/ 485 w 624"/>
                  <a:gd name="T3" fmla="*/ 0 h 368"/>
                  <a:gd name="T4" fmla="*/ 372 w 624"/>
                  <a:gd name="T5" fmla="*/ 0 h 368"/>
                  <a:gd name="T6" fmla="*/ 290 w 624"/>
                  <a:gd name="T7" fmla="*/ 93 h 368"/>
                  <a:gd name="T8" fmla="*/ 218 w 624"/>
                  <a:gd name="T9" fmla="*/ 93 h 368"/>
                  <a:gd name="T10" fmla="*/ 188 w 624"/>
                  <a:gd name="T11" fmla="*/ 127 h 368"/>
                  <a:gd name="T12" fmla="*/ 144 w 624"/>
                  <a:gd name="T13" fmla="*/ 116 h 368"/>
                  <a:gd name="T14" fmla="*/ 23 w 624"/>
                  <a:gd name="T15" fmla="*/ 195 h 368"/>
                  <a:gd name="T16" fmla="*/ 0 w 624"/>
                  <a:gd name="T17" fmla="*/ 255 h 368"/>
                  <a:gd name="T18" fmla="*/ 16 w 624"/>
                  <a:gd name="T19" fmla="*/ 368 h 368"/>
                  <a:gd name="T20" fmla="*/ 116 w 624"/>
                  <a:gd name="T21" fmla="*/ 368 h 368"/>
                  <a:gd name="T22" fmla="*/ 135 w 624"/>
                  <a:gd name="T23" fmla="*/ 328 h 368"/>
                  <a:gd name="T24" fmla="*/ 505 w 624"/>
                  <a:gd name="T25" fmla="*/ 328 h 368"/>
                  <a:gd name="T26" fmla="*/ 535 w 624"/>
                  <a:gd name="T27" fmla="*/ 269 h 368"/>
                  <a:gd name="T28" fmla="*/ 624 w 624"/>
                  <a:gd name="T29" fmla="*/ 199 h 368"/>
                  <a:gd name="T30" fmla="*/ 575 w 624"/>
                  <a:gd name="T31" fmla="*/ 120 h 368"/>
                  <a:gd name="T32" fmla="*/ 565 w 624"/>
                  <a:gd name="T33" fmla="*/ 59 h 3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4"/>
                  <a:gd name="T52" fmla="*/ 0 h 368"/>
                  <a:gd name="T53" fmla="*/ 624 w 624"/>
                  <a:gd name="T54" fmla="*/ 368 h 36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4" h="368">
                    <a:moveTo>
                      <a:pt x="565" y="59"/>
                    </a:moveTo>
                    <a:lnTo>
                      <a:pt x="485" y="0"/>
                    </a:lnTo>
                    <a:lnTo>
                      <a:pt x="372" y="0"/>
                    </a:lnTo>
                    <a:lnTo>
                      <a:pt x="290" y="93"/>
                    </a:lnTo>
                    <a:lnTo>
                      <a:pt x="218" y="93"/>
                    </a:lnTo>
                    <a:lnTo>
                      <a:pt x="188" y="127"/>
                    </a:lnTo>
                    <a:lnTo>
                      <a:pt x="144" y="116"/>
                    </a:lnTo>
                    <a:lnTo>
                      <a:pt x="23" y="195"/>
                    </a:lnTo>
                    <a:lnTo>
                      <a:pt x="0" y="255"/>
                    </a:lnTo>
                    <a:lnTo>
                      <a:pt x="16" y="368"/>
                    </a:lnTo>
                    <a:lnTo>
                      <a:pt x="116" y="368"/>
                    </a:lnTo>
                    <a:lnTo>
                      <a:pt x="135" y="328"/>
                    </a:lnTo>
                    <a:lnTo>
                      <a:pt x="505" y="328"/>
                    </a:lnTo>
                    <a:lnTo>
                      <a:pt x="535" y="269"/>
                    </a:lnTo>
                    <a:lnTo>
                      <a:pt x="624" y="199"/>
                    </a:lnTo>
                    <a:lnTo>
                      <a:pt x="575" y="120"/>
                    </a:lnTo>
                    <a:lnTo>
                      <a:pt x="565" y="59"/>
                    </a:lnTo>
                    <a:close/>
                  </a:path>
                </a:pathLst>
              </a:custGeom>
              <a:solidFill>
                <a:srgbClr val="000000"/>
              </a:solidFill>
              <a:ln w="9525">
                <a:solidFill>
                  <a:schemeClr val="accent1"/>
                </a:solidFill>
                <a:round/>
                <a:headEnd/>
                <a:tailEnd/>
              </a:ln>
            </p:spPr>
            <p:txBody>
              <a:bodyPr/>
              <a:lstStyle/>
              <a:p>
                <a:endParaRPr lang="en-US" dirty="0"/>
              </a:p>
            </p:txBody>
          </p:sp>
          <p:sp>
            <p:nvSpPr>
              <p:cNvPr id="18551" name="Freeform 342"/>
              <p:cNvSpPr>
                <a:spLocks/>
              </p:cNvSpPr>
              <p:nvPr/>
            </p:nvSpPr>
            <p:spPr bwMode="auto">
              <a:xfrm>
                <a:off x="3801" y="3293"/>
                <a:ext cx="9" cy="9"/>
              </a:xfrm>
              <a:custGeom>
                <a:avLst/>
                <a:gdLst>
                  <a:gd name="T0" fmla="*/ 9 w 9"/>
                  <a:gd name="T1" fmla="*/ 0 h 9"/>
                  <a:gd name="T2" fmla="*/ 0 w 9"/>
                  <a:gd name="T3" fmla="*/ 0 h 9"/>
                  <a:gd name="T4" fmla="*/ 4 w 9"/>
                  <a:gd name="T5" fmla="*/ 9 h 9"/>
                  <a:gd name="T6" fmla="*/ 9 w 9"/>
                  <a:gd name="T7" fmla="*/ 0 h 9"/>
                  <a:gd name="T8" fmla="*/ 0 60000 65536"/>
                  <a:gd name="T9" fmla="*/ 0 60000 65536"/>
                  <a:gd name="T10" fmla="*/ 0 60000 65536"/>
                  <a:gd name="T11" fmla="*/ 0 60000 65536"/>
                  <a:gd name="T12" fmla="*/ 0 w 9"/>
                  <a:gd name="T13" fmla="*/ 0 h 9"/>
                  <a:gd name="T14" fmla="*/ 9 w 9"/>
                  <a:gd name="T15" fmla="*/ 9 h 9"/>
                </a:gdLst>
                <a:ahLst/>
                <a:cxnLst>
                  <a:cxn ang="T8">
                    <a:pos x="T0" y="T1"/>
                  </a:cxn>
                  <a:cxn ang="T9">
                    <a:pos x="T2" y="T3"/>
                  </a:cxn>
                  <a:cxn ang="T10">
                    <a:pos x="T4" y="T5"/>
                  </a:cxn>
                  <a:cxn ang="T11">
                    <a:pos x="T6" y="T7"/>
                  </a:cxn>
                </a:cxnLst>
                <a:rect l="T12" t="T13" r="T14" b="T15"/>
                <a:pathLst>
                  <a:path w="9" h="9">
                    <a:moveTo>
                      <a:pt x="9" y="0"/>
                    </a:moveTo>
                    <a:lnTo>
                      <a:pt x="0" y="0"/>
                    </a:lnTo>
                    <a:lnTo>
                      <a:pt x="4" y="9"/>
                    </a:lnTo>
                    <a:lnTo>
                      <a:pt x="9" y="0"/>
                    </a:lnTo>
                    <a:close/>
                  </a:path>
                </a:pathLst>
              </a:custGeom>
              <a:solidFill>
                <a:srgbClr val="FFFFFF"/>
              </a:solidFill>
              <a:ln w="9525">
                <a:solidFill>
                  <a:schemeClr val="accent1"/>
                </a:solidFill>
                <a:round/>
                <a:headEnd/>
                <a:tailEnd/>
              </a:ln>
            </p:spPr>
            <p:txBody>
              <a:bodyPr/>
              <a:lstStyle/>
              <a:p>
                <a:endParaRPr lang="en-US" dirty="0"/>
              </a:p>
            </p:txBody>
          </p:sp>
          <p:grpSp>
            <p:nvGrpSpPr>
              <p:cNvPr id="22" name="Group 343"/>
              <p:cNvGrpSpPr>
                <a:grpSpLocks/>
              </p:cNvGrpSpPr>
              <p:nvPr/>
            </p:nvGrpSpPr>
            <p:grpSpPr bwMode="auto">
              <a:xfrm>
                <a:off x="3970" y="2021"/>
                <a:ext cx="633" cy="379"/>
                <a:chOff x="3321" y="1955"/>
                <a:chExt cx="633" cy="379"/>
              </a:xfrm>
            </p:grpSpPr>
            <p:sp>
              <p:nvSpPr>
                <p:cNvPr id="18633" name="Freeform 344"/>
                <p:cNvSpPr>
                  <a:spLocks/>
                </p:cNvSpPr>
                <p:nvPr/>
              </p:nvSpPr>
              <p:spPr bwMode="auto">
                <a:xfrm>
                  <a:off x="3321" y="1955"/>
                  <a:ext cx="633" cy="379"/>
                </a:xfrm>
                <a:custGeom>
                  <a:avLst/>
                  <a:gdLst>
                    <a:gd name="T0" fmla="*/ 625 w 633"/>
                    <a:gd name="T1" fmla="*/ 217 h 379"/>
                    <a:gd name="T2" fmla="*/ 633 w 633"/>
                    <a:gd name="T3" fmla="*/ 200 h 379"/>
                    <a:gd name="T4" fmla="*/ 585 w 633"/>
                    <a:gd name="T5" fmla="*/ 123 h 379"/>
                    <a:gd name="T6" fmla="*/ 576 w 633"/>
                    <a:gd name="T7" fmla="*/ 63 h 379"/>
                    <a:gd name="T8" fmla="*/ 575 w 633"/>
                    <a:gd name="T9" fmla="*/ 61 h 379"/>
                    <a:gd name="T10" fmla="*/ 574 w 633"/>
                    <a:gd name="T11" fmla="*/ 60 h 379"/>
                    <a:gd name="T12" fmla="*/ 494 w 633"/>
                    <a:gd name="T13" fmla="*/ 1 h 379"/>
                    <a:gd name="T14" fmla="*/ 492 w 633"/>
                    <a:gd name="T15" fmla="*/ 0 h 379"/>
                    <a:gd name="T16" fmla="*/ 491 w 633"/>
                    <a:gd name="T17" fmla="*/ 0 h 379"/>
                    <a:gd name="T18" fmla="*/ 378 w 633"/>
                    <a:gd name="T19" fmla="*/ 0 h 379"/>
                    <a:gd name="T20" fmla="*/ 374 w 633"/>
                    <a:gd name="T21" fmla="*/ 0 h 379"/>
                    <a:gd name="T22" fmla="*/ 373 w 633"/>
                    <a:gd name="T23" fmla="*/ 2 h 379"/>
                    <a:gd name="T24" fmla="*/ 293 w 633"/>
                    <a:gd name="T25" fmla="*/ 92 h 379"/>
                    <a:gd name="T26" fmla="*/ 222 w 633"/>
                    <a:gd name="T27" fmla="*/ 92 h 379"/>
                    <a:gd name="T28" fmla="*/ 220 w 633"/>
                    <a:gd name="T29" fmla="*/ 92 h 379"/>
                    <a:gd name="T30" fmla="*/ 218 w 633"/>
                    <a:gd name="T31" fmla="*/ 93 h 379"/>
                    <a:gd name="T32" fmla="*/ 190 w 633"/>
                    <a:gd name="T33" fmla="*/ 125 h 379"/>
                    <a:gd name="T34" fmla="*/ 151 w 633"/>
                    <a:gd name="T35" fmla="*/ 116 h 379"/>
                    <a:gd name="T36" fmla="*/ 149 w 633"/>
                    <a:gd name="T37" fmla="*/ 115 h 379"/>
                    <a:gd name="T38" fmla="*/ 146 w 633"/>
                    <a:gd name="T39" fmla="*/ 116 h 379"/>
                    <a:gd name="T40" fmla="*/ 25 w 633"/>
                    <a:gd name="T41" fmla="*/ 194 h 379"/>
                    <a:gd name="T42" fmla="*/ 23 w 633"/>
                    <a:gd name="T43" fmla="*/ 195 h 379"/>
                    <a:gd name="T44" fmla="*/ 23 w 633"/>
                    <a:gd name="T45" fmla="*/ 198 h 379"/>
                    <a:gd name="T46" fmla="*/ 0 w 633"/>
                    <a:gd name="T47" fmla="*/ 259 h 379"/>
                    <a:gd name="T48" fmla="*/ 0 w 633"/>
                    <a:gd name="T49" fmla="*/ 260 h 379"/>
                    <a:gd name="T50" fmla="*/ 0 w 633"/>
                    <a:gd name="T51" fmla="*/ 261 h 379"/>
                    <a:gd name="T52" fmla="*/ 16 w 633"/>
                    <a:gd name="T53" fmla="*/ 374 h 379"/>
                    <a:gd name="T54" fmla="*/ 16 w 633"/>
                    <a:gd name="T55" fmla="*/ 379 h 379"/>
                    <a:gd name="T56" fmla="*/ 21 w 633"/>
                    <a:gd name="T57" fmla="*/ 379 h 379"/>
                    <a:gd name="T58" fmla="*/ 122 w 633"/>
                    <a:gd name="T59" fmla="*/ 379 h 379"/>
                    <a:gd name="T60" fmla="*/ 126 w 633"/>
                    <a:gd name="T61" fmla="*/ 379 h 379"/>
                    <a:gd name="T62" fmla="*/ 127 w 633"/>
                    <a:gd name="T63" fmla="*/ 376 h 379"/>
                    <a:gd name="T64" fmla="*/ 144 w 633"/>
                    <a:gd name="T65" fmla="*/ 337 h 379"/>
                    <a:gd name="T66" fmla="*/ 510 w 633"/>
                    <a:gd name="T67" fmla="*/ 337 h 379"/>
                    <a:gd name="T68" fmla="*/ 514 w 633"/>
                    <a:gd name="T69" fmla="*/ 337 h 379"/>
                    <a:gd name="T70" fmla="*/ 516 w 633"/>
                    <a:gd name="T71" fmla="*/ 335 h 379"/>
                    <a:gd name="T72" fmla="*/ 545 w 633"/>
                    <a:gd name="T73" fmla="*/ 276 h 379"/>
                    <a:gd name="T74" fmla="*/ 623 w 633"/>
                    <a:gd name="T75" fmla="*/ 221 h 379"/>
                    <a:gd name="T76" fmla="*/ 625 w 633"/>
                    <a:gd name="T77" fmla="*/ 217 h 37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33"/>
                    <a:gd name="T118" fmla="*/ 0 h 379"/>
                    <a:gd name="T119" fmla="*/ 633 w 633"/>
                    <a:gd name="T120" fmla="*/ 379 h 37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33" h="379">
                      <a:moveTo>
                        <a:pt x="625" y="217"/>
                      </a:moveTo>
                      <a:lnTo>
                        <a:pt x="633" y="200"/>
                      </a:lnTo>
                      <a:lnTo>
                        <a:pt x="585" y="123"/>
                      </a:lnTo>
                      <a:lnTo>
                        <a:pt x="576" y="63"/>
                      </a:lnTo>
                      <a:lnTo>
                        <a:pt x="575" y="61"/>
                      </a:lnTo>
                      <a:lnTo>
                        <a:pt x="574" y="60"/>
                      </a:lnTo>
                      <a:lnTo>
                        <a:pt x="494" y="1"/>
                      </a:lnTo>
                      <a:lnTo>
                        <a:pt x="492" y="0"/>
                      </a:lnTo>
                      <a:lnTo>
                        <a:pt x="491" y="0"/>
                      </a:lnTo>
                      <a:lnTo>
                        <a:pt x="378" y="0"/>
                      </a:lnTo>
                      <a:lnTo>
                        <a:pt x="374" y="0"/>
                      </a:lnTo>
                      <a:lnTo>
                        <a:pt x="373" y="2"/>
                      </a:lnTo>
                      <a:lnTo>
                        <a:pt x="293" y="92"/>
                      </a:lnTo>
                      <a:lnTo>
                        <a:pt x="222" y="92"/>
                      </a:lnTo>
                      <a:lnTo>
                        <a:pt x="220" y="92"/>
                      </a:lnTo>
                      <a:lnTo>
                        <a:pt x="218" y="93"/>
                      </a:lnTo>
                      <a:lnTo>
                        <a:pt x="190" y="125"/>
                      </a:lnTo>
                      <a:lnTo>
                        <a:pt x="151" y="116"/>
                      </a:lnTo>
                      <a:lnTo>
                        <a:pt x="149" y="115"/>
                      </a:lnTo>
                      <a:lnTo>
                        <a:pt x="146" y="116"/>
                      </a:lnTo>
                      <a:lnTo>
                        <a:pt x="25" y="194"/>
                      </a:lnTo>
                      <a:lnTo>
                        <a:pt x="23" y="195"/>
                      </a:lnTo>
                      <a:lnTo>
                        <a:pt x="23" y="198"/>
                      </a:lnTo>
                      <a:lnTo>
                        <a:pt x="0" y="259"/>
                      </a:lnTo>
                      <a:lnTo>
                        <a:pt x="0" y="260"/>
                      </a:lnTo>
                      <a:lnTo>
                        <a:pt x="0" y="261"/>
                      </a:lnTo>
                      <a:lnTo>
                        <a:pt x="16" y="374"/>
                      </a:lnTo>
                      <a:lnTo>
                        <a:pt x="16" y="379"/>
                      </a:lnTo>
                      <a:lnTo>
                        <a:pt x="21" y="379"/>
                      </a:lnTo>
                      <a:lnTo>
                        <a:pt x="122" y="379"/>
                      </a:lnTo>
                      <a:lnTo>
                        <a:pt x="126" y="379"/>
                      </a:lnTo>
                      <a:lnTo>
                        <a:pt x="127" y="376"/>
                      </a:lnTo>
                      <a:lnTo>
                        <a:pt x="144" y="337"/>
                      </a:lnTo>
                      <a:lnTo>
                        <a:pt x="510" y="337"/>
                      </a:lnTo>
                      <a:lnTo>
                        <a:pt x="514" y="337"/>
                      </a:lnTo>
                      <a:lnTo>
                        <a:pt x="516" y="335"/>
                      </a:lnTo>
                      <a:lnTo>
                        <a:pt x="545" y="276"/>
                      </a:lnTo>
                      <a:lnTo>
                        <a:pt x="623" y="221"/>
                      </a:lnTo>
                      <a:lnTo>
                        <a:pt x="625" y="217"/>
                      </a:lnTo>
                      <a:close/>
                    </a:path>
                  </a:pathLst>
                </a:custGeom>
                <a:solidFill>
                  <a:srgbClr val="000000"/>
                </a:solidFill>
                <a:ln w="9525">
                  <a:solidFill>
                    <a:schemeClr val="accent1"/>
                  </a:solidFill>
                  <a:round/>
                  <a:headEnd/>
                  <a:tailEnd/>
                </a:ln>
              </p:spPr>
              <p:txBody>
                <a:bodyPr/>
                <a:lstStyle/>
                <a:p>
                  <a:endParaRPr lang="en-US" dirty="0"/>
                </a:p>
              </p:txBody>
            </p:sp>
            <p:sp>
              <p:nvSpPr>
                <p:cNvPr id="18634" name="Freeform 345"/>
                <p:cNvSpPr>
                  <a:spLocks/>
                </p:cNvSpPr>
                <p:nvPr/>
              </p:nvSpPr>
              <p:spPr bwMode="auto">
                <a:xfrm>
                  <a:off x="3333" y="1966"/>
                  <a:ext cx="610" cy="357"/>
                </a:xfrm>
                <a:custGeom>
                  <a:avLst/>
                  <a:gdLst>
                    <a:gd name="T0" fmla="*/ 524 w 610"/>
                    <a:gd name="T1" fmla="*/ 259 h 357"/>
                    <a:gd name="T2" fmla="*/ 524 w 610"/>
                    <a:gd name="T3" fmla="*/ 259 h 357"/>
                    <a:gd name="T4" fmla="*/ 495 w 610"/>
                    <a:gd name="T5" fmla="*/ 316 h 357"/>
                    <a:gd name="T6" fmla="*/ 129 w 610"/>
                    <a:gd name="T7" fmla="*/ 316 h 357"/>
                    <a:gd name="T8" fmla="*/ 124 w 610"/>
                    <a:gd name="T9" fmla="*/ 316 h 357"/>
                    <a:gd name="T10" fmla="*/ 123 w 610"/>
                    <a:gd name="T11" fmla="*/ 319 h 357"/>
                    <a:gd name="T12" fmla="*/ 106 w 610"/>
                    <a:gd name="T13" fmla="*/ 357 h 357"/>
                    <a:gd name="T14" fmla="*/ 15 w 610"/>
                    <a:gd name="T15" fmla="*/ 357 h 357"/>
                    <a:gd name="T16" fmla="*/ 0 w 610"/>
                    <a:gd name="T17" fmla="*/ 250 h 357"/>
                    <a:gd name="T18" fmla="*/ 20 w 610"/>
                    <a:gd name="T19" fmla="*/ 193 h 357"/>
                    <a:gd name="T20" fmla="*/ 138 w 610"/>
                    <a:gd name="T21" fmla="*/ 115 h 357"/>
                    <a:gd name="T22" fmla="*/ 179 w 610"/>
                    <a:gd name="T23" fmla="*/ 126 h 357"/>
                    <a:gd name="T24" fmla="*/ 183 w 610"/>
                    <a:gd name="T25" fmla="*/ 127 h 357"/>
                    <a:gd name="T26" fmla="*/ 185 w 610"/>
                    <a:gd name="T27" fmla="*/ 125 h 357"/>
                    <a:gd name="T28" fmla="*/ 213 w 610"/>
                    <a:gd name="T29" fmla="*/ 91 h 357"/>
                    <a:gd name="T30" fmla="*/ 283 w 610"/>
                    <a:gd name="T31" fmla="*/ 91 h 357"/>
                    <a:gd name="T32" fmla="*/ 285 w 610"/>
                    <a:gd name="T33" fmla="*/ 91 h 357"/>
                    <a:gd name="T34" fmla="*/ 287 w 610"/>
                    <a:gd name="T35" fmla="*/ 90 h 357"/>
                    <a:gd name="T36" fmla="*/ 368 w 610"/>
                    <a:gd name="T37" fmla="*/ 0 h 357"/>
                    <a:gd name="T38" fmla="*/ 476 w 610"/>
                    <a:gd name="T39" fmla="*/ 0 h 357"/>
                    <a:gd name="T40" fmla="*/ 552 w 610"/>
                    <a:gd name="T41" fmla="*/ 57 h 357"/>
                    <a:gd name="T42" fmla="*/ 562 w 610"/>
                    <a:gd name="T43" fmla="*/ 115 h 357"/>
                    <a:gd name="T44" fmla="*/ 562 w 610"/>
                    <a:gd name="T45" fmla="*/ 117 h 357"/>
                    <a:gd name="T46" fmla="*/ 563 w 610"/>
                    <a:gd name="T47" fmla="*/ 118 h 357"/>
                    <a:gd name="T48" fmla="*/ 610 w 610"/>
                    <a:gd name="T49" fmla="*/ 191 h 357"/>
                    <a:gd name="T50" fmla="*/ 606 w 610"/>
                    <a:gd name="T51" fmla="*/ 196 h 357"/>
                    <a:gd name="T52" fmla="*/ 524 w 610"/>
                    <a:gd name="T53" fmla="*/ 259 h 35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10"/>
                    <a:gd name="T82" fmla="*/ 0 h 357"/>
                    <a:gd name="T83" fmla="*/ 610 w 610"/>
                    <a:gd name="T84" fmla="*/ 357 h 35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10" h="357">
                      <a:moveTo>
                        <a:pt x="524" y="259"/>
                      </a:moveTo>
                      <a:lnTo>
                        <a:pt x="524" y="259"/>
                      </a:lnTo>
                      <a:lnTo>
                        <a:pt x="495" y="316"/>
                      </a:lnTo>
                      <a:lnTo>
                        <a:pt x="129" y="316"/>
                      </a:lnTo>
                      <a:lnTo>
                        <a:pt x="124" y="316"/>
                      </a:lnTo>
                      <a:lnTo>
                        <a:pt x="123" y="319"/>
                      </a:lnTo>
                      <a:lnTo>
                        <a:pt x="106" y="357"/>
                      </a:lnTo>
                      <a:lnTo>
                        <a:pt x="15" y="357"/>
                      </a:lnTo>
                      <a:lnTo>
                        <a:pt x="0" y="250"/>
                      </a:lnTo>
                      <a:lnTo>
                        <a:pt x="20" y="193"/>
                      </a:lnTo>
                      <a:lnTo>
                        <a:pt x="138" y="115"/>
                      </a:lnTo>
                      <a:lnTo>
                        <a:pt x="179" y="126"/>
                      </a:lnTo>
                      <a:lnTo>
                        <a:pt x="183" y="127"/>
                      </a:lnTo>
                      <a:lnTo>
                        <a:pt x="185" y="125"/>
                      </a:lnTo>
                      <a:lnTo>
                        <a:pt x="213" y="91"/>
                      </a:lnTo>
                      <a:lnTo>
                        <a:pt x="283" y="91"/>
                      </a:lnTo>
                      <a:lnTo>
                        <a:pt x="285" y="91"/>
                      </a:lnTo>
                      <a:lnTo>
                        <a:pt x="287" y="90"/>
                      </a:lnTo>
                      <a:lnTo>
                        <a:pt x="368" y="0"/>
                      </a:lnTo>
                      <a:lnTo>
                        <a:pt x="476" y="0"/>
                      </a:lnTo>
                      <a:lnTo>
                        <a:pt x="552" y="57"/>
                      </a:lnTo>
                      <a:lnTo>
                        <a:pt x="562" y="115"/>
                      </a:lnTo>
                      <a:lnTo>
                        <a:pt x="562" y="117"/>
                      </a:lnTo>
                      <a:lnTo>
                        <a:pt x="563" y="118"/>
                      </a:lnTo>
                      <a:lnTo>
                        <a:pt x="610" y="191"/>
                      </a:lnTo>
                      <a:lnTo>
                        <a:pt x="606" y="196"/>
                      </a:lnTo>
                      <a:lnTo>
                        <a:pt x="524" y="259"/>
                      </a:lnTo>
                      <a:close/>
                    </a:path>
                  </a:pathLst>
                </a:custGeom>
                <a:solidFill>
                  <a:srgbClr val="FFFFFF"/>
                </a:solidFill>
                <a:ln w="9525">
                  <a:solidFill>
                    <a:schemeClr val="accent1"/>
                  </a:solidFill>
                  <a:round/>
                  <a:headEnd/>
                  <a:tailEnd/>
                </a:ln>
              </p:spPr>
              <p:txBody>
                <a:bodyPr/>
                <a:lstStyle/>
                <a:p>
                  <a:endParaRPr lang="en-US" dirty="0"/>
                </a:p>
              </p:txBody>
            </p:sp>
            <p:grpSp>
              <p:nvGrpSpPr>
                <p:cNvPr id="23" name="Group 346"/>
                <p:cNvGrpSpPr>
                  <a:grpSpLocks/>
                </p:cNvGrpSpPr>
                <p:nvPr/>
              </p:nvGrpSpPr>
              <p:grpSpPr bwMode="auto">
                <a:xfrm>
                  <a:off x="3504" y="2145"/>
                  <a:ext cx="259" cy="63"/>
                  <a:chOff x="3552" y="1790"/>
                  <a:chExt cx="259" cy="63"/>
                </a:xfrm>
              </p:grpSpPr>
              <p:sp>
                <p:nvSpPr>
                  <p:cNvPr id="18636" name="Freeform 347"/>
                  <p:cNvSpPr>
                    <a:spLocks/>
                  </p:cNvSpPr>
                  <p:nvPr/>
                </p:nvSpPr>
                <p:spPr bwMode="auto">
                  <a:xfrm>
                    <a:off x="3552" y="1790"/>
                    <a:ext cx="39" cy="49"/>
                  </a:xfrm>
                  <a:custGeom>
                    <a:avLst/>
                    <a:gdLst>
                      <a:gd name="T0" fmla="*/ 6 w 39"/>
                      <a:gd name="T1" fmla="*/ 0 h 49"/>
                      <a:gd name="T2" fmla="*/ 6 w 39"/>
                      <a:gd name="T3" fmla="*/ 24 h 49"/>
                      <a:gd name="T4" fmla="*/ 30 w 39"/>
                      <a:gd name="T5" fmla="*/ 0 h 49"/>
                      <a:gd name="T6" fmla="*/ 39 w 39"/>
                      <a:gd name="T7" fmla="*/ 0 h 49"/>
                      <a:gd name="T8" fmla="*/ 18 w 39"/>
                      <a:gd name="T9" fmla="*/ 21 h 49"/>
                      <a:gd name="T10" fmla="*/ 38 w 39"/>
                      <a:gd name="T11" fmla="*/ 49 h 49"/>
                      <a:gd name="T12" fmla="*/ 31 w 39"/>
                      <a:gd name="T13" fmla="*/ 49 h 49"/>
                      <a:gd name="T14" fmla="*/ 14 w 39"/>
                      <a:gd name="T15" fmla="*/ 24 h 49"/>
                      <a:gd name="T16" fmla="*/ 6 w 39"/>
                      <a:gd name="T17" fmla="*/ 32 h 49"/>
                      <a:gd name="T18" fmla="*/ 6 w 39"/>
                      <a:gd name="T19" fmla="*/ 49 h 49"/>
                      <a:gd name="T20" fmla="*/ 0 w 39"/>
                      <a:gd name="T21" fmla="*/ 49 h 49"/>
                      <a:gd name="T22" fmla="*/ 0 w 39"/>
                      <a:gd name="T23" fmla="*/ 0 h 49"/>
                      <a:gd name="T24" fmla="*/ 6 w 39"/>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9"/>
                      <a:gd name="T41" fmla="*/ 39 w 39"/>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9">
                        <a:moveTo>
                          <a:pt x="6" y="0"/>
                        </a:moveTo>
                        <a:lnTo>
                          <a:pt x="6" y="24"/>
                        </a:lnTo>
                        <a:lnTo>
                          <a:pt x="30" y="0"/>
                        </a:lnTo>
                        <a:lnTo>
                          <a:pt x="39" y="0"/>
                        </a:lnTo>
                        <a:lnTo>
                          <a:pt x="18" y="21"/>
                        </a:lnTo>
                        <a:lnTo>
                          <a:pt x="38" y="49"/>
                        </a:lnTo>
                        <a:lnTo>
                          <a:pt x="31" y="49"/>
                        </a:lnTo>
                        <a:lnTo>
                          <a:pt x="14" y="24"/>
                        </a:lnTo>
                        <a:lnTo>
                          <a:pt x="6" y="32"/>
                        </a:lnTo>
                        <a:lnTo>
                          <a:pt x="6" y="49"/>
                        </a:lnTo>
                        <a:lnTo>
                          <a:pt x="0" y="49"/>
                        </a:lnTo>
                        <a:lnTo>
                          <a:pt x="0" y="0"/>
                        </a:lnTo>
                        <a:lnTo>
                          <a:pt x="6" y="0"/>
                        </a:lnTo>
                        <a:close/>
                      </a:path>
                    </a:pathLst>
                  </a:custGeom>
                  <a:solidFill>
                    <a:srgbClr val="000000"/>
                  </a:solidFill>
                  <a:ln w="9525">
                    <a:solidFill>
                      <a:schemeClr val="accent1"/>
                    </a:solidFill>
                    <a:round/>
                    <a:headEnd/>
                    <a:tailEnd/>
                  </a:ln>
                </p:spPr>
                <p:txBody>
                  <a:bodyPr/>
                  <a:lstStyle/>
                  <a:p>
                    <a:endParaRPr lang="en-US" dirty="0"/>
                  </a:p>
                </p:txBody>
              </p:sp>
              <p:sp>
                <p:nvSpPr>
                  <p:cNvPr id="18637" name="Freeform 348"/>
                  <p:cNvSpPr>
                    <a:spLocks noEditPoints="1"/>
                  </p:cNvSpPr>
                  <p:nvPr/>
                </p:nvSpPr>
                <p:spPr bwMode="auto">
                  <a:xfrm>
                    <a:off x="3592" y="1802"/>
                    <a:ext cx="32" cy="39"/>
                  </a:xfrm>
                  <a:custGeom>
                    <a:avLst/>
                    <a:gdLst>
                      <a:gd name="T0" fmla="*/ 6 w 32"/>
                      <a:gd name="T1" fmla="*/ 24 h 39"/>
                      <a:gd name="T2" fmla="*/ 7 w 32"/>
                      <a:gd name="T3" fmla="*/ 27 h 39"/>
                      <a:gd name="T4" fmla="*/ 11 w 32"/>
                      <a:gd name="T5" fmla="*/ 30 h 39"/>
                      <a:gd name="T6" fmla="*/ 14 w 32"/>
                      <a:gd name="T7" fmla="*/ 34 h 39"/>
                      <a:gd name="T8" fmla="*/ 21 w 32"/>
                      <a:gd name="T9" fmla="*/ 33 h 39"/>
                      <a:gd name="T10" fmla="*/ 26 w 32"/>
                      <a:gd name="T11" fmla="*/ 28 h 39"/>
                      <a:gd name="T12" fmla="*/ 31 w 32"/>
                      <a:gd name="T13" fmla="*/ 26 h 39"/>
                      <a:gd name="T14" fmla="*/ 30 w 32"/>
                      <a:gd name="T15" fmla="*/ 29 h 39"/>
                      <a:gd name="T16" fmla="*/ 28 w 32"/>
                      <a:gd name="T17" fmla="*/ 33 h 39"/>
                      <a:gd name="T18" fmla="*/ 23 w 32"/>
                      <a:gd name="T19" fmla="*/ 37 h 39"/>
                      <a:gd name="T20" fmla="*/ 16 w 32"/>
                      <a:gd name="T21" fmla="*/ 39 h 39"/>
                      <a:gd name="T22" fmla="*/ 9 w 32"/>
                      <a:gd name="T23" fmla="*/ 37 h 39"/>
                      <a:gd name="T24" fmla="*/ 4 w 32"/>
                      <a:gd name="T25" fmla="*/ 33 h 39"/>
                      <a:gd name="T26" fmla="*/ 1 w 32"/>
                      <a:gd name="T27" fmla="*/ 27 h 39"/>
                      <a:gd name="T28" fmla="*/ 0 w 32"/>
                      <a:gd name="T29" fmla="*/ 20 h 39"/>
                      <a:gd name="T30" fmla="*/ 1 w 32"/>
                      <a:gd name="T31" fmla="*/ 12 h 39"/>
                      <a:gd name="T32" fmla="*/ 5 w 32"/>
                      <a:gd name="T33" fmla="*/ 6 h 39"/>
                      <a:gd name="T34" fmla="*/ 12 w 32"/>
                      <a:gd name="T35" fmla="*/ 2 h 39"/>
                      <a:gd name="T36" fmla="*/ 17 w 32"/>
                      <a:gd name="T37" fmla="*/ 0 h 39"/>
                      <a:gd name="T38" fmla="*/ 24 w 32"/>
                      <a:gd name="T39" fmla="*/ 3 h 39"/>
                      <a:gd name="T40" fmla="*/ 28 w 32"/>
                      <a:gd name="T41" fmla="*/ 6 h 39"/>
                      <a:gd name="T42" fmla="*/ 32 w 32"/>
                      <a:gd name="T43" fmla="*/ 13 h 39"/>
                      <a:gd name="T44" fmla="*/ 32 w 32"/>
                      <a:gd name="T45" fmla="*/ 21 h 39"/>
                      <a:gd name="T46" fmla="*/ 27 w 32"/>
                      <a:gd name="T47" fmla="*/ 17 h 39"/>
                      <a:gd name="T48" fmla="*/ 26 w 32"/>
                      <a:gd name="T49" fmla="*/ 12 h 39"/>
                      <a:gd name="T50" fmla="*/ 23 w 32"/>
                      <a:gd name="T51" fmla="*/ 9 h 39"/>
                      <a:gd name="T52" fmla="*/ 21 w 32"/>
                      <a:gd name="T53" fmla="*/ 6 h 39"/>
                      <a:gd name="T54" fmla="*/ 17 w 32"/>
                      <a:gd name="T55" fmla="*/ 5 h 39"/>
                      <a:gd name="T56" fmla="*/ 14 w 32"/>
                      <a:gd name="T57" fmla="*/ 6 h 39"/>
                      <a:gd name="T58" fmla="*/ 9 w 32"/>
                      <a:gd name="T59" fmla="*/ 9 h 39"/>
                      <a:gd name="T60" fmla="*/ 8 w 32"/>
                      <a:gd name="T61" fmla="*/ 12 h 39"/>
                      <a:gd name="T62" fmla="*/ 7 w 32"/>
                      <a:gd name="T63" fmla="*/ 17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39"/>
                      <a:gd name="T98" fmla="*/ 32 w 32"/>
                      <a:gd name="T99" fmla="*/ 39 h 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39">
                        <a:moveTo>
                          <a:pt x="7" y="21"/>
                        </a:moveTo>
                        <a:lnTo>
                          <a:pt x="6" y="24"/>
                        </a:lnTo>
                        <a:lnTo>
                          <a:pt x="6" y="25"/>
                        </a:lnTo>
                        <a:lnTo>
                          <a:pt x="7" y="27"/>
                        </a:lnTo>
                        <a:lnTo>
                          <a:pt x="8" y="29"/>
                        </a:lnTo>
                        <a:lnTo>
                          <a:pt x="11" y="30"/>
                        </a:lnTo>
                        <a:lnTo>
                          <a:pt x="12" y="33"/>
                        </a:lnTo>
                        <a:lnTo>
                          <a:pt x="14" y="34"/>
                        </a:lnTo>
                        <a:lnTo>
                          <a:pt x="16" y="34"/>
                        </a:lnTo>
                        <a:lnTo>
                          <a:pt x="21" y="33"/>
                        </a:lnTo>
                        <a:lnTo>
                          <a:pt x="23" y="30"/>
                        </a:lnTo>
                        <a:lnTo>
                          <a:pt x="26" y="28"/>
                        </a:lnTo>
                        <a:lnTo>
                          <a:pt x="26" y="26"/>
                        </a:lnTo>
                        <a:lnTo>
                          <a:pt x="31" y="26"/>
                        </a:lnTo>
                        <a:lnTo>
                          <a:pt x="31" y="27"/>
                        </a:lnTo>
                        <a:lnTo>
                          <a:pt x="30" y="29"/>
                        </a:lnTo>
                        <a:lnTo>
                          <a:pt x="29" y="30"/>
                        </a:lnTo>
                        <a:lnTo>
                          <a:pt x="28" y="33"/>
                        </a:lnTo>
                        <a:lnTo>
                          <a:pt x="26" y="35"/>
                        </a:lnTo>
                        <a:lnTo>
                          <a:pt x="23" y="37"/>
                        </a:lnTo>
                        <a:lnTo>
                          <a:pt x="20" y="39"/>
                        </a:lnTo>
                        <a:lnTo>
                          <a:pt x="16" y="39"/>
                        </a:lnTo>
                        <a:lnTo>
                          <a:pt x="13" y="39"/>
                        </a:lnTo>
                        <a:lnTo>
                          <a:pt x="9" y="37"/>
                        </a:lnTo>
                        <a:lnTo>
                          <a:pt x="6" y="35"/>
                        </a:lnTo>
                        <a:lnTo>
                          <a:pt x="4" y="33"/>
                        </a:lnTo>
                        <a:lnTo>
                          <a:pt x="3" y="30"/>
                        </a:lnTo>
                        <a:lnTo>
                          <a:pt x="1" y="27"/>
                        </a:lnTo>
                        <a:lnTo>
                          <a:pt x="0" y="24"/>
                        </a:lnTo>
                        <a:lnTo>
                          <a:pt x="0" y="20"/>
                        </a:lnTo>
                        <a:lnTo>
                          <a:pt x="0" y="15"/>
                        </a:lnTo>
                        <a:lnTo>
                          <a:pt x="1" y="12"/>
                        </a:lnTo>
                        <a:lnTo>
                          <a:pt x="4" y="9"/>
                        </a:lnTo>
                        <a:lnTo>
                          <a:pt x="5" y="6"/>
                        </a:lnTo>
                        <a:lnTo>
                          <a:pt x="8" y="4"/>
                        </a:lnTo>
                        <a:lnTo>
                          <a:pt x="12" y="2"/>
                        </a:lnTo>
                        <a:lnTo>
                          <a:pt x="14" y="0"/>
                        </a:lnTo>
                        <a:lnTo>
                          <a:pt x="17" y="0"/>
                        </a:lnTo>
                        <a:lnTo>
                          <a:pt x="21" y="2"/>
                        </a:lnTo>
                        <a:lnTo>
                          <a:pt x="24" y="3"/>
                        </a:lnTo>
                        <a:lnTo>
                          <a:pt x="27" y="4"/>
                        </a:lnTo>
                        <a:lnTo>
                          <a:pt x="28" y="6"/>
                        </a:lnTo>
                        <a:lnTo>
                          <a:pt x="30" y="10"/>
                        </a:lnTo>
                        <a:lnTo>
                          <a:pt x="32" y="13"/>
                        </a:lnTo>
                        <a:lnTo>
                          <a:pt x="32" y="17"/>
                        </a:lnTo>
                        <a:lnTo>
                          <a:pt x="32" y="21"/>
                        </a:lnTo>
                        <a:lnTo>
                          <a:pt x="7" y="21"/>
                        </a:lnTo>
                        <a:close/>
                        <a:moveTo>
                          <a:pt x="27" y="17"/>
                        </a:moveTo>
                        <a:lnTo>
                          <a:pt x="27" y="14"/>
                        </a:lnTo>
                        <a:lnTo>
                          <a:pt x="26" y="12"/>
                        </a:lnTo>
                        <a:lnTo>
                          <a:pt x="24" y="10"/>
                        </a:lnTo>
                        <a:lnTo>
                          <a:pt x="23" y="9"/>
                        </a:lnTo>
                        <a:lnTo>
                          <a:pt x="23" y="7"/>
                        </a:lnTo>
                        <a:lnTo>
                          <a:pt x="21" y="6"/>
                        </a:lnTo>
                        <a:lnTo>
                          <a:pt x="20" y="5"/>
                        </a:lnTo>
                        <a:lnTo>
                          <a:pt x="17" y="5"/>
                        </a:lnTo>
                        <a:lnTo>
                          <a:pt x="15" y="5"/>
                        </a:lnTo>
                        <a:lnTo>
                          <a:pt x="14" y="6"/>
                        </a:lnTo>
                        <a:lnTo>
                          <a:pt x="12" y="7"/>
                        </a:lnTo>
                        <a:lnTo>
                          <a:pt x="9" y="9"/>
                        </a:lnTo>
                        <a:lnTo>
                          <a:pt x="9" y="10"/>
                        </a:lnTo>
                        <a:lnTo>
                          <a:pt x="8" y="12"/>
                        </a:lnTo>
                        <a:lnTo>
                          <a:pt x="7" y="14"/>
                        </a:lnTo>
                        <a:lnTo>
                          <a:pt x="7" y="17"/>
                        </a:lnTo>
                        <a:lnTo>
                          <a:pt x="27" y="17"/>
                        </a:lnTo>
                        <a:close/>
                      </a:path>
                    </a:pathLst>
                  </a:custGeom>
                  <a:solidFill>
                    <a:srgbClr val="000000"/>
                  </a:solidFill>
                  <a:ln w="9525">
                    <a:solidFill>
                      <a:schemeClr val="accent1"/>
                    </a:solidFill>
                    <a:round/>
                    <a:headEnd/>
                    <a:tailEnd/>
                  </a:ln>
                </p:spPr>
                <p:txBody>
                  <a:bodyPr/>
                  <a:lstStyle/>
                  <a:p>
                    <a:endParaRPr lang="en-US" dirty="0"/>
                  </a:p>
                </p:txBody>
              </p:sp>
              <p:sp>
                <p:nvSpPr>
                  <p:cNvPr id="18638" name="Freeform 349"/>
                  <p:cNvSpPr>
                    <a:spLocks/>
                  </p:cNvSpPr>
                  <p:nvPr/>
                </p:nvSpPr>
                <p:spPr bwMode="auto">
                  <a:xfrm>
                    <a:off x="3630" y="1802"/>
                    <a:ext cx="29" cy="37"/>
                  </a:xfrm>
                  <a:custGeom>
                    <a:avLst/>
                    <a:gdLst>
                      <a:gd name="T0" fmla="*/ 6 w 29"/>
                      <a:gd name="T1" fmla="*/ 2 h 37"/>
                      <a:gd name="T2" fmla="*/ 6 w 29"/>
                      <a:gd name="T3" fmla="*/ 6 h 37"/>
                      <a:gd name="T4" fmla="*/ 6 w 29"/>
                      <a:gd name="T5" fmla="*/ 6 h 37"/>
                      <a:gd name="T6" fmla="*/ 7 w 29"/>
                      <a:gd name="T7" fmla="*/ 5 h 37"/>
                      <a:gd name="T8" fmla="*/ 8 w 29"/>
                      <a:gd name="T9" fmla="*/ 4 h 37"/>
                      <a:gd name="T10" fmla="*/ 9 w 29"/>
                      <a:gd name="T11" fmla="*/ 3 h 37"/>
                      <a:gd name="T12" fmla="*/ 11 w 29"/>
                      <a:gd name="T13" fmla="*/ 3 h 37"/>
                      <a:gd name="T14" fmla="*/ 12 w 29"/>
                      <a:gd name="T15" fmla="*/ 2 h 37"/>
                      <a:gd name="T16" fmla="*/ 14 w 29"/>
                      <a:gd name="T17" fmla="*/ 2 h 37"/>
                      <a:gd name="T18" fmla="*/ 15 w 29"/>
                      <a:gd name="T19" fmla="*/ 0 h 37"/>
                      <a:gd name="T20" fmla="*/ 17 w 29"/>
                      <a:gd name="T21" fmla="*/ 0 h 37"/>
                      <a:gd name="T22" fmla="*/ 19 w 29"/>
                      <a:gd name="T23" fmla="*/ 0 h 37"/>
                      <a:gd name="T24" fmla="*/ 21 w 29"/>
                      <a:gd name="T25" fmla="*/ 0 h 37"/>
                      <a:gd name="T26" fmla="*/ 22 w 29"/>
                      <a:gd name="T27" fmla="*/ 2 h 37"/>
                      <a:gd name="T28" fmla="*/ 23 w 29"/>
                      <a:gd name="T29" fmla="*/ 2 h 37"/>
                      <a:gd name="T30" fmla="*/ 24 w 29"/>
                      <a:gd name="T31" fmla="*/ 3 h 37"/>
                      <a:gd name="T32" fmla="*/ 27 w 29"/>
                      <a:gd name="T33" fmla="*/ 4 h 37"/>
                      <a:gd name="T34" fmla="*/ 28 w 29"/>
                      <a:gd name="T35" fmla="*/ 6 h 37"/>
                      <a:gd name="T36" fmla="*/ 29 w 29"/>
                      <a:gd name="T37" fmla="*/ 10 h 37"/>
                      <a:gd name="T38" fmla="*/ 29 w 29"/>
                      <a:gd name="T39" fmla="*/ 37 h 37"/>
                      <a:gd name="T40" fmla="*/ 23 w 29"/>
                      <a:gd name="T41" fmla="*/ 37 h 37"/>
                      <a:gd name="T42" fmla="*/ 23 w 29"/>
                      <a:gd name="T43" fmla="*/ 12 h 37"/>
                      <a:gd name="T44" fmla="*/ 22 w 29"/>
                      <a:gd name="T45" fmla="*/ 10 h 37"/>
                      <a:gd name="T46" fmla="*/ 21 w 29"/>
                      <a:gd name="T47" fmla="*/ 7 h 37"/>
                      <a:gd name="T48" fmla="*/ 19 w 29"/>
                      <a:gd name="T49" fmla="*/ 6 h 37"/>
                      <a:gd name="T50" fmla="*/ 16 w 29"/>
                      <a:gd name="T51" fmla="*/ 6 h 37"/>
                      <a:gd name="T52" fmla="*/ 12 w 29"/>
                      <a:gd name="T53" fmla="*/ 6 h 37"/>
                      <a:gd name="T54" fmla="*/ 9 w 29"/>
                      <a:gd name="T55" fmla="*/ 9 h 37"/>
                      <a:gd name="T56" fmla="*/ 7 w 29"/>
                      <a:gd name="T57" fmla="*/ 12 h 37"/>
                      <a:gd name="T58" fmla="*/ 6 w 29"/>
                      <a:gd name="T59" fmla="*/ 18 h 37"/>
                      <a:gd name="T60" fmla="*/ 6 w 29"/>
                      <a:gd name="T61" fmla="*/ 37 h 37"/>
                      <a:gd name="T62" fmla="*/ 0 w 29"/>
                      <a:gd name="T63" fmla="*/ 37 h 37"/>
                      <a:gd name="T64" fmla="*/ 0 w 29"/>
                      <a:gd name="T65" fmla="*/ 2 h 37"/>
                      <a:gd name="T66" fmla="*/ 6 w 29"/>
                      <a:gd name="T67" fmla="*/ 2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7"/>
                      <a:gd name="T104" fmla="*/ 29 w 29"/>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7">
                        <a:moveTo>
                          <a:pt x="6" y="2"/>
                        </a:moveTo>
                        <a:lnTo>
                          <a:pt x="6" y="6"/>
                        </a:lnTo>
                        <a:lnTo>
                          <a:pt x="7" y="5"/>
                        </a:lnTo>
                        <a:lnTo>
                          <a:pt x="8" y="4"/>
                        </a:lnTo>
                        <a:lnTo>
                          <a:pt x="9" y="3"/>
                        </a:lnTo>
                        <a:lnTo>
                          <a:pt x="11" y="3"/>
                        </a:lnTo>
                        <a:lnTo>
                          <a:pt x="12" y="2"/>
                        </a:lnTo>
                        <a:lnTo>
                          <a:pt x="14" y="2"/>
                        </a:lnTo>
                        <a:lnTo>
                          <a:pt x="15" y="0"/>
                        </a:lnTo>
                        <a:lnTo>
                          <a:pt x="17" y="0"/>
                        </a:lnTo>
                        <a:lnTo>
                          <a:pt x="19" y="0"/>
                        </a:lnTo>
                        <a:lnTo>
                          <a:pt x="21" y="0"/>
                        </a:lnTo>
                        <a:lnTo>
                          <a:pt x="22" y="2"/>
                        </a:lnTo>
                        <a:lnTo>
                          <a:pt x="23" y="2"/>
                        </a:lnTo>
                        <a:lnTo>
                          <a:pt x="24" y="3"/>
                        </a:lnTo>
                        <a:lnTo>
                          <a:pt x="27" y="4"/>
                        </a:lnTo>
                        <a:lnTo>
                          <a:pt x="28" y="6"/>
                        </a:lnTo>
                        <a:lnTo>
                          <a:pt x="29" y="10"/>
                        </a:lnTo>
                        <a:lnTo>
                          <a:pt x="29" y="37"/>
                        </a:lnTo>
                        <a:lnTo>
                          <a:pt x="23" y="37"/>
                        </a:lnTo>
                        <a:lnTo>
                          <a:pt x="23" y="12"/>
                        </a:lnTo>
                        <a:lnTo>
                          <a:pt x="22" y="10"/>
                        </a:lnTo>
                        <a:lnTo>
                          <a:pt x="21" y="7"/>
                        </a:lnTo>
                        <a:lnTo>
                          <a:pt x="19" y="6"/>
                        </a:lnTo>
                        <a:lnTo>
                          <a:pt x="16" y="6"/>
                        </a:lnTo>
                        <a:lnTo>
                          <a:pt x="12" y="6"/>
                        </a:lnTo>
                        <a:lnTo>
                          <a:pt x="9" y="9"/>
                        </a:lnTo>
                        <a:lnTo>
                          <a:pt x="7" y="12"/>
                        </a:lnTo>
                        <a:lnTo>
                          <a:pt x="6" y="18"/>
                        </a:lnTo>
                        <a:lnTo>
                          <a:pt x="6" y="37"/>
                        </a:lnTo>
                        <a:lnTo>
                          <a:pt x="0" y="37"/>
                        </a:lnTo>
                        <a:lnTo>
                          <a:pt x="0" y="2"/>
                        </a:lnTo>
                        <a:lnTo>
                          <a:pt x="6" y="2"/>
                        </a:lnTo>
                        <a:close/>
                      </a:path>
                    </a:pathLst>
                  </a:custGeom>
                  <a:solidFill>
                    <a:srgbClr val="000000"/>
                  </a:solidFill>
                  <a:ln w="9525">
                    <a:solidFill>
                      <a:schemeClr val="accent1"/>
                    </a:solidFill>
                    <a:round/>
                    <a:headEnd/>
                    <a:tailEnd/>
                  </a:ln>
                </p:spPr>
                <p:txBody>
                  <a:bodyPr/>
                  <a:lstStyle/>
                  <a:p>
                    <a:endParaRPr lang="en-US" dirty="0"/>
                  </a:p>
                </p:txBody>
              </p:sp>
              <p:sp>
                <p:nvSpPr>
                  <p:cNvPr id="18639" name="Freeform 350"/>
                  <p:cNvSpPr>
                    <a:spLocks/>
                  </p:cNvSpPr>
                  <p:nvPr/>
                </p:nvSpPr>
                <p:spPr bwMode="auto">
                  <a:xfrm>
                    <a:off x="3662" y="1794"/>
                    <a:ext cx="17" cy="47"/>
                  </a:xfrm>
                  <a:custGeom>
                    <a:avLst/>
                    <a:gdLst>
                      <a:gd name="T0" fmla="*/ 11 w 17"/>
                      <a:gd name="T1" fmla="*/ 10 h 47"/>
                      <a:gd name="T2" fmla="*/ 17 w 17"/>
                      <a:gd name="T3" fmla="*/ 10 h 47"/>
                      <a:gd name="T4" fmla="*/ 17 w 17"/>
                      <a:gd name="T5" fmla="*/ 15 h 47"/>
                      <a:gd name="T6" fmla="*/ 11 w 17"/>
                      <a:gd name="T7" fmla="*/ 15 h 47"/>
                      <a:gd name="T8" fmla="*/ 11 w 17"/>
                      <a:gd name="T9" fmla="*/ 40 h 47"/>
                      <a:gd name="T10" fmla="*/ 12 w 17"/>
                      <a:gd name="T11" fmla="*/ 41 h 47"/>
                      <a:gd name="T12" fmla="*/ 13 w 17"/>
                      <a:gd name="T13" fmla="*/ 42 h 47"/>
                      <a:gd name="T14" fmla="*/ 14 w 17"/>
                      <a:gd name="T15" fmla="*/ 42 h 47"/>
                      <a:gd name="T16" fmla="*/ 17 w 17"/>
                      <a:gd name="T17" fmla="*/ 41 h 47"/>
                      <a:gd name="T18" fmla="*/ 17 w 17"/>
                      <a:gd name="T19" fmla="*/ 47 h 47"/>
                      <a:gd name="T20" fmla="*/ 15 w 17"/>
                      <a:gd name="T21" fmla="*/ 47 h 47"/>
                      <a:gd name="T22" fmla="*/ 14 w 17"/>
                      <a:gd name="T23" fmla="*/ 47 h 47"/>
                      <a:gd name="T24" fmla="*/ 12 w 17"/>
                      <a:gd name="T25" fmla="*/ 47 h 47"/>
                      <a:gd name="T26" fmla="*/ 11 w 17"/>
                      <a:gd name="T27" fmla="*/ 47 h 47"/>
                      <a:gd name="T28" fmla="*/ 9 w 17"/>
                      <a:gd name="T29" fmla="*/ 47 h 47"/>
                      <a:gd name="T30" fmla="*/ 7 w 17"/>
                      <a:gd name="T31" fmla="*/ 44 h 47"/>
                      <a:gd name="T32" fmla="*/ 6 w 17"/>
                      <a:gd name="T33" fmla="*/ 43 h 47"/>
                      <a:gd name="T34" fmla="*/ 6 w 17"/>
                      <a:gd name="T35" fmla="*/ 42 h 47"/>
                      <a:gd name="T36" fmla="*/ 6 w 17"/>
                      <a:gd name="T37" fmla="*/ 15 h 47"/>
                      <a:gd name="T38" fmla="*/ 0 w 17"/>
                      <a:gd name="T39" fmla="*/ 15 h 47"/>
                      <a:gd name="T40" fmla="*/ 0 w 17"/>
                      <a:gd name="T41" fmla="*/ 10 h 47"/>
                      <a:gd name="T42" fmla="*/ 6 w 17"/>
                      <a:gd name="T43" fmla="*/ 10 h 47"/>
                      <a:gd name="T44" fmla="*/ 6 w 17"/>
                      <a:gd name="T45" fmla="*/ 0 h 47"/>
                      <a:gd name="T46" fmla="*/ 11 w 17"/>
                      <a:gd name="T47" fmla="*/ 0 h 47"/>
                      <a:gd name="T48" fmla="*/ 11 w 17"/>
                      <a:gd name="T49" fmla="*/ 10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47"/>
                      <a:gd name="T77" fmla="*/ 17 w 17"/>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47">
                        <a:moveTo>
                          <a:pt x="11" y="10"/>
                        </a:moveTo>
                        <a:lnTo>
                          <a:pt x="17" y="10"/>
                        </a:lnTo>
                        <a:lnTo>
                          <a:pt x="17" y="15"/>
                        </a:lnTo>
                        <a:lnTo>
                          <a:pt x="11" y="15"/>
                        </a:lnTo>
                        <a:lnTo>
                          <a:pt x="11" y="40"/>
                        </a:lnTo>
                        <a:lnTo>
                          <a:pt x="12" y="41"/>
                        </a:lnTo>
                        <a:lnTo>
                          <a:pt x="13" y="42"/>
                        </a:lnTo>
                        <a:lnTo>
                          <a:pt x="14" y="42"/>
                        </a:lnTo>
                        <a:lnTo>
                          <a:pt x="17" y="41"/>
                        </a:lnTo>
                        <a:lnTo>
                          <a:pt x="17" y="47"/>
                        </a:lnTo>
                        <a:lnTo>
                          <a:pt x="15" y="47"/>
                        </a:lnTo>
                        <a:lnTo>
                          <a:pt x="14" y="47"/>
                        </a:lnTo>
                        <a:lnTo>
                          <a:pt x="12" y="47"/>
                        </a:lnTo>
                        <a:lnTo>
                          <a:pt x="11" y="47"/>
                        </a:lnTo>
                        <a:lnTo>
                          <a:pt x="9" y="47"/>
                        </a:lnTo>
                        <a:lnTo>
                          <a:pt x="7" y="44"/>
                        </a:lnTo>
                        <a:lnTo>
                          <a:pt x="6" y="43"/>
                        </a:lnTo>
                        <a:lnTo>
                          <a:pt x="6" y="42"/>
                        </a:lnTo>
                        <a:lnTo>
                          <a:pt x="6" y="15"/>
                        </a:lnTo>
                        <a:lnTo>
                          <a:pt x="0" y="15"/>
                        </a:lnTo>
                        <a:lnTo>
                          <a:pt x="0" y="10"/>
                        </a:lnTo>
                        <a:lnTo>
                          <a:pt x="6" y="10"/>
                        </a:lnTo>
                        <a:lnTo>
                          <a:pt x="6" y="0"/>
                        </a:lnTo>
                        <a:lnTo>
                          <a:pt x="11" y="0"/>
                        </a:lnTo>
                        <a:lnTo>
                          <a:pt x="11" y="10"/>
                        </a:lnTo>
                        <a:close/>
                      </a:path>
                    </a:pathLst>
                  </a:custGeom>
                  <a:solidFill>
                    <a:srgbClr val="000000"/>
                  </a:solidFill>
                  <a:ln w="9525">
                    <a:solidFill>
                      <a:schemeClr val="accent1"/>
                    </a:solidFill>
                    <a:round/>
                    <a:headEnd/>
                    <a:tailEnd/>
                  </a:ln>
                </p:spPr>
                <p:txBody>
                  <a:bodyPr/>
                  <a:lstStyle/>
                  <a:p>
                    <a:endParaRPr lang="en-US" dirty="0"/>
                  </a:p>
                </p:txBody>
              </p:sp>
              <p:sp>
                <p:nvSpPr>
                  <p:cNvPr id="18640" name="Freeform 351"/>
                  <p:cNvSpPr>
                    <a:spLocks/>
                  </p:cNvSpPr>
                  <p:nvPr/>
                </p:nvSpPr>
                <p:spPr bwMode="auto">
                  <a:xfrm>
                    <a:off x="3683" y="1804"/>
                    <a:ext cx="29" cy="37"/>
                  </a:xfrm>
                  <a:custGeom>
                    <a:avLst/>
                    <a:gdLst>
                      <a:gd name="T0" fmla="*/ 23 w 29"/>
                      <a:gd name="T1" fmla="*/ 35 h 37"/>
                      <a:gd name="T2" fmla="*/ 23 w 29"/>
                      <a:gd name="T3" fmla="*/ 31 h 37"/>
                      <a:gd name="T4" fmla="*/ 23 w 29"/>
                      <a:gd name="T5" fmla="*/ 31 h 37"/>
                      <a:gd name="T6" fmla="*/ 22 w 29"/>
                      <a:gd name="T7" fmla="*/ 32 h 37"/>
                      <a:gd name="T8" fmla="*/ 21 w 29"/>
                      <a:gd name="T9" fmla="*/ 33 h 37"/>
                      <a:gd name="T10" fmla="*/ 20 w 29"/>
                      <a:gd name="T11" fmla="*/ 34 h 37"/>
                      <a:gd name="T12" fmla="*/ 19 w 29"/>
                      <a:gd name="T13" fmla="*/ 35 h 37"/>
                      <a:gd name="T14" fmla="*/ 17 w 29"/>
                      <a:gd name="T15" fmla="*/ 37 h 37"/>
                      <a:gd name="T16" fmla="*/ 15 w 29"/>
                      <a:gd name="T17" fmla="*/ 37 h 37"/>
                      <a:gd name="T18" fmla="*/ 14 w 29"/>
                      <a:gd name="T19" fmla="*/ 37 h 37"/>
                      <a:gd name="T20" fmla="*/ 12 w 29"/>
                      <a:gd name="T21" fmla="*/ 37 h 37"/>
                      <a:gd name="T22" fmla="*/ 11 w 29"/>
                      <a:gd name="T23" fmla="*/ 37 h 37"/>
                      <a:gd name="T24" fmla="*/ 8 w 29"/>
                      <a:gd name="T25" fmla="*/ 37 h 37"/>
                      <a:gd name="T26" fmla="*/ 7 w 29"/>
                      <a:gd name="T27" fmla="*/ 37 h 37"/>
                      <a:gd name="T28" fmla="*/ 6 w 29"/>
                      <a:gd name="T29" fmla="*/ 35 h 37"/>
                      <a:gd name="T30" fmla="*/ 5 w 29"/>
                      <a:gd name="T31" fmla="*/ 34 h 37"/>
                      <a:gd name="T32" fmla="*/ 2 w 29"/>
                      <a:gd name="T33" fmla="*/ 33 h 37"/>
                      <a:gd name="T34" fmla="*/ 1 w 29"/>
                      <a:gd name="T35" fmla="*/ 31 h 37"/>
                      <a:gd name="T36" fmla="*/ 0 w 29"/>
                      <a:gd name="T37" fmla="*/ 27 h 37"/>
                      <a:gd name="T38" fmla="*/ 0 w 29"/>
                      <a:gd name="T39" fmla="*/ 0 h 37"/>
                      <a:gd name="T40" fmla="*/ 6 w 29"/>
                      <a:gd name="T41" fmla="*/ 0 h 37"/>
                      <a:gd name="T42" fmla="*/ 6 w 29"/>
                      <a:gd name="T43" fmla="*/ 25 h 37"/>
                      <a:gd name="T44" fmla="*/ 6 w 29"/>
                      <a:gd name="T45" fmla="*/ 26 h 37"/>
                      <a:gd name="T46" fmla="*/ 7 w 29"/>
                      <a:gd name="T47" fmla="*/ 28 h 37"/>
                      <a:gd name="T48" fmla="*/ 8 w 29"/>
                      <a:gd name="T49" fmla="*/ 30 h 37"/>
                      <a:gd name="T50" fmla="*/ 9 w 29"/>
                      <a:gd name="T51" fmla="*/ 31 h 37"/>
                      <a:gd name="T52" fmla="*/ 9 w 29"/>
                      <a:gd name="T53" fmla="*/ 31 h 37"/>
                      <a:gd name="T54" fmla="*/ 11 w 29"/>
                      <a:gd name="T55" fmla="*/ 31 h 37"/>
                      <a:gd name="T56" fmla="*/ 11 w 29"/>
                      <a:gd name="T57" fmla="*/ 31 h 37"/>
                      <a:gd name="T58" fmla="*/ 12 w 29"/>
                      <a:gd name="T59" fmla="*/ 31 h 37"/>
                      <a:gd name="T60" fmla="*/ 13 w 29"/>
                      <a:gd name="T61" fmla="*/ 31 h 37"/>
                      <a:gd name="T62" fmla="*/ 14 w 29"/>
                      <a:gd name="T63" fmla="*/ 31 h 37"/>
                      <a:gd name="T64" fmla="*/ 15 w 29"/>
                      <a:gd name="T65" fmla="*/ 31 h 37"/>
                      <a:gd name="T66" fmla="*/ 16 w 29"/>
                      <a:gd name="T67" fmla="*/ 31 h 37"/>
                      <a:gd name="T68" fmla="*/ 20 w 29"/>
                      <a:gd name="T69" fmla="*/ 28 h 37"/>
                      <a:gd name="T70" fmla="*/ 22 w 29"/>
                      <a:gd name="T71" fmla="*/ 26 h 37"/>
                      <a:gd name="T72" fmla="*/ 23 w 29"/>
                      <a:gd name="T73" fmla="*/ 23 h 37"/>
                      <a:gd name="T74" fmla="*/ 23 w 29"/>
                      <a:gd name="T75" fmla="*/ 19 h 37"/>
                      <a:gd name="T76" fmla="*/ 23 w 29"/>
                      <a:gd name="T77" fmla="*/ 0 h 37"/>
                      <a:gd name="T78" fmla="*/ 29 w 29"/>
                      <a:gd name="T79" fmla="*/ 0 h 37"/>
                      <a:gd name="T80" fmla="*/ 29 w 29"/>
                      <a:gd name="T81" fmla="*/ 35 h 37"/>
                      <a:gd name="T82" fmla="*/ 23 w 29"/>
                      <a:gd name="T83" fmla="*/ 35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
                      <a:gd name="T127" fmla="*/ 0 h 37"/>
                      <a:gd name="T128" fmla="*/ 29 w 29"/>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 h="37">
                        <a:moveTo>
                          <a:pt x="23" y="35"/>
                        </a:moveTo>
                        <a:lnTo>
                          <a:pt x="23" y="31"/>
                        </a:lnTo>
                        <a:lnTo>
                          <a:pt x="22" y="32"/>
                        </a:lnTo>
                        <a:lnTo>
                          <a:pt x="21" y="33"/>
                        </a:lnTo>
                        <a:lnTo>
                          <a:pt x="20" y="34"/>
                        </a:lnTo>
                        <a:lnTo>
                          <a:pt x="19" y="35"/>
                        </a:lnTo>
                        <a:lnTo>
                          <a:pt x="17" y="37"/>
                        </a:lnTo>
                        <a:lnTo>
                          <a:pt x="15" y="37"/>
                        </a:lnTo>
                        <a:lnTo>
                          <a:pt x="14" y="37"/>
                        </a:lnTo>
                        <a:lnTo>
                          <a:pt x="12" y="37"/>
                        </a:lnTo>
                        <a:lnTo>
                          <a:pt x="11" y="37"/>
                        </a:lnTo>
                        <a:lnTo>
                          <a:pt x="8" y="37"/>
                        </a:lnTo>
                        <a:lnTo>
                          <a:pt x="7" y="37"/>
                        </a:lnTo>
                        <a:lnTo>
                          <a:pt x="6" y="35"/>
                        </a:lnTo>
                        <a:lnTo>
                          <a:pt x="5" y="34"/>
                        </a:lnTo>
                        <a:lnTo>
                          <a:pt x="2" y="33"/>
                        </a:lnTo>
                        <a:lnTo>
                          <a:pt x="1" y="31"/>
                        </a:lnTo>
                        <a:lnTo>
                          <a:pt x="0" y="27"/>
                        </a:lnTo>
                        <a:lnTo>
                          <a:pt x="0" y="0"/>
                        </a:lnTo>
                        <a:lnTo>
                          <a:pt x="6" y="0"/>
                        </a:lnTo>
                        <a:lnTo>
                          <a:pt x="6" y="25"/>
                        </a:lnTo>
                        <a:lnTo>
                          <a:pt x="6" y="26"/>
                        </a:lnTo>
                        <a:lnTo>
                          <a:pt x="7" y="28"/>
                        </a:lnTo>
                        <a:lnTo>
                          <a:pt x="8" y="30"/>
                        </a:lnTo>
                        <a:lnTo>
                          <a:pt x="9" y="31"/>
                        </a:lnTo>
                        <a:lnTo>
                          <a:pt x="11" y="31"/>
                        </a:lnTo>
                        <a:lnTo>
                          <a:pt x="12" y="31"/>
                        </a:lnTo>
                        <a:lnTo>
                          <a:pt x="13" y="31"/>
                        </a:lnTo>
                        <a:lnTo>
                          <a:pt x="14" y="31"/>
                        </a:lnTo>
                        <a:lnTo>
                          <a:pt x="15" y="31"/>
                        </a:lnTo>
                        <a:lnTo>
                          <a:pt x="16" y="31"/>
                        </a:lnTo>
                        <a:lnTo>
                          <a:pt x="20" y="28"/>
                        </a:lnTo>
                        <a:lnTo>
                          <a:pt x="22" y="26"/>
                        </a:lnTo>
                        <a:lnTo>
                          <a:pt x="23" y="23"/>
                        </a:lnTo>
                        <a:lnTo>
                          <a:pt x="23" y="19"/>
                        </a:lnTo>
                        <a:lnTo>
                          <a:pt x="23" y="0"/>
                        </a:lnTo>
                        <a:lnTo>
                          <a:pt x="29" y="0"/>
                        </a:lnTo>
                        <a:lnTo>
                          <a:pt x="29" y="35"/>
                        </a:lnTo>
                        <a:lnTo>
                          <a:pt x="23" y="35"/>
                        </a:lnTo>
                        <a:close/>
                      </a:path>
                    </a:pathLst>
                  </a:custGeom>
                  <a:solidFill>
                    <a:srgbClr val="000000"/>
                  </a:solidFill>
                  <a:ln w="9525">
                    <a:solidFill>
                      <a:schemeClr val="accent1"/>
                    </a:solidFill>
                    <a:round/>
                    <a:headEnd/>
                    <a:tailEnd/>
                  </a:ln>
                </p:spPr>
                <p:txBody>
                  <a:bodyPr/>
                  <a:lstStyle/>
                  <a:p>
                    <a:endParaRPr lang="en-US" dirty="0"/>
                  </a:p>
                </p:txBody>
              </p:sp>
              <p:sp>
                <p:nvSpPr>
                  <p:cNvPr id="18641" name="Freeform 352"/>
                  <p:cNvSpPr>
                    <a:spLocks/>
                  </p:cNvSpPr>
                  <p:nvPr/>
                </p:nvSpPr>
                <p:spPr bwMode="auto">
                  <a:xfrm>
                    <a:off x="3718" y="1802"/>
                    <a:ext cx="30" cy="39"/>
                  </a:xfrm>
                  <a:custGeom>
                    <a:avLst/>
                    <a:gdLst>
                      <a:gd name="T0" fmla="*/ 29 w 30"/>
                      <a:gd name="T1" fmla="*/ 27 h 39"/>
                      <a:gd name="T2" fmla="*/ 29 w 30"/>
                      <a:gd name="T3" fmla="*/ 30 h 39"/>
                      <a:gd name="T4" fmla="*/ 25 w 30"/>
                      <a:gd name="T5" fmla="*/ 35 h 39"/>
                      <a:gd name="T6" fmla="*/ 18 w 30"/>
                      <a:gd name="T7" fmla="*/ 39 h 39"/>
                      <a:gd name="T8" fmla="*/ 10 w 30"/>
                      <a:gd name="T9" fmla="*/ 39 h 39"/>
                      <a:gd name="T10" fmla="*/ 4 w 30"/>
                      <a:gd name="T11" fmla="*/ 35 h 39"/>
                      <a:gd name="T12" fmla="*/ 1 w 30"/>
                      <a:gd name="T13" fmla="*/ 29 h 39"/>
                      <a:gd name="T14" fmla="*/ 0 w 30"/>
                      <a:gd name="T15" fmla="*/ 22 h 39"/>
                      <a:gd name="T16" fmla="*/ 0 w 30"/>
                      <a:gd name="T17" fmla="*/ 15 h 39"/>
                      <a:gd name="T18" fmla="*/ 2 w 30"/>
                      <a:gd name="T19" fmla="*/ 9 h 39"/>
                      <a:gd name="T20" fmla="*/ 7 w 30"/>
                      <a:gd name="T21" fmla="*/ 4 h 39"/>
                      <a:gd name="T22" fmla="*/ 12 w 30"/>
                      <a:gd name="T23" fmla="*/ 0 h 39"/>
                      <a:gd name="T24" fmla="*/ 17 w 30"/>
                      <a:gd name="T25" fmla="*/ 0 h 39"/>
                      <a:gd name="T26" fmla="*/ 23 w 30"/>
                      <a:gd name="T27" fmla="*/ 3 h 39"/>
                      <a:gd name="T28" fmla="*/ 26 w 30"/>
                      <a:gd name="T29" fmla="*/ 5 h 39"/>
                      <a:gd name="T30" fmla="*/ 29 w 30"/>
                      <a:gd name="T31" fmla="*/ 11 h 39"/>
                      <a:gd name="T32" fmla="*/ 24 w 30"/>
                      <a:gd name="T33" fmla="*/ 13 h 39"/>
                      <a:gd name="T34" fmla="*/ 23 w 30"/>
                      <a:gd name="T35" fmla="*/ 10 h 39"/>
                      <a:gd name="T36" fmla="*/ 19 w 30"/>
                      <a:gd name="T37" fmla="*/ 7 h 39"/>
                      <a:gd name="T38" fmla="*/ 18 w 30"/>
                      <a:gd name="T39" fmla="*/ 6 h 39"/>
                      <a:gd name="T40" fmla="*/ 15 w 30"/>
                      <a:gd name="T41" fmla="*/ 6 h 39"/>
                      <a:gd name="T42" fmla="*/ 11 w 30"/>
                      <a:gd name="T43" fmla="*/ 7 h 39"/>
                      <a:gd name="T44" fmla="*/ 8 w 30"/>
                      <a:gd name="T45" fmla="*/ 10 h 39"/>
                      <a:gd name="T46" fmla="*/ 7 w 30"/>
                      <a:gd name="T47" fmla="*/ 13 h 39"/>
                      <a:gd name="T48" fmla="*/ 5 w 30"/>
                      <a:gd name="T49" fmla="*/ 18 h 39"/>
                      <a:gd name="T50" fmla="*/ 5 w 30"/>
                      <a:gd name="T51" fmla="*/ 24 h 39"/>
                      <a:gd name="T52" fmla="*/ 7 w 30"/>
                      <a:gd name="T53" fmla="*/ 28 h 39"/>
                      <a:gd name="T54" fmla="*/ 11 w 30"/>
                      <a:gd name="T55" fmla="*/ 32 h 39"/>
                      <a:gd name="T56" fmla="*/ 16 w 30"/>
                      <a:gd name="T57" fmla="*/ 33 h 39"/>
                      <a:gd name="T58" fmla="*/ 19 w 30"/>
                      <a:gd name="T59" fmla="*/ 32 h 39"/>
                      <a:gd name="T60" fmla="*/ 22 w 30"/>
                      <a:gd name="T61" fmla="*/ 29 h 39"/>
                      <a:gd name="T62" fmla="*/ 23 w 30"/>
                      <a:gd name="T63" fmla="*/ 27 h 39"/>
                      <a:gd name="T64" fmla="*/ 24 w 30"/>
                      <a:gd name="T65" fmla="*/ 25 h 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39"/>
                      <a:gd name="T101" fmla="*/ 30 w 30"/>
                      <a:gd name="T102" fmla="*/ 39 h 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39">
                        <a:moveTo>
                          <a:pt x="30" y="25"/>
                        </a:moveTo>
                        <a:lnTo>
                          <a:pt x="29" y="27"/>
                        </a:lnTo>
                        <a:lnTo>
                          <a:pt x="29" y="29"/>
                        </a:lnTo>
                        <a:lnTo>
                          <a:pt x="29" y="30"/>
                        </a:lnTo>
                        <a:lnTo>
                          <a:pt x="27" y="32"/>
                        </a:lnTo>
                        <a:lnTo>
                          <a:pt x="25" y="35"/>
                        </a:lnTo>
                        <a:lnTo>
                          <a:pt x="22" y="36"/>
                        </a:lnTo>
                        <a:lnTo>
                          <a:pt x="18" y="39"/>
                        </a:lnTo>
                        <a:lnTo>
                          <a:pt x="14" y="39"/>
                        </a:lnTo>
                        <a:lnTo>
                          <a:pt x="10" y="39"/>
                        </a:lnTo>
                        <a:lnTo>
                          <a:pt x="7" y="36"/>
                        </a:lnTo>
                        <a:lnTo>
                          <a:pt x="4" y="35"/>
                        </a:lnTo>
                        <a:lnTo>
                          <a:pt x="2" y="32"/>
                        </a:lnTo>
                        <a:lnTo>
                          <a:pt x="1" y="29"/>
                        </a:lnTo>
                        <a:lnTo>
                          <a:pt x="0" y="26"/>
                        </a:lnTo>
                        <a:lnTo>
                          <a:pt x="0" y="22"/>
                        </a:lnTo>
                        <a:lnTo>
                          <a:pt x="0" y="19"/>
                        </a:lnTo>
                        <a:lnTo>
                          <a:pt x="0" y="15"/>
                        </a:lnTo>
                        <a:lnTo>
                          <a:pt x="1" y="12"/>
                        </a:lnTo>
                        <a:lnTo>
                          <a:pt x="2" y="9"/>
                        </a:lnTo>
                        <a:lnTo>
                          <a:pt x="4" y="5"/>
                        </a:lnTo>
                        <a:lnTo>
                          <a:pt x="7" y="4"/>
                        </a:lnTo>
                        <a:lnTo>
                          <a:pt x="9" y="2"/>
                        </a:lnTo>
                        <a:lnTo>
                          <a:pt x="12" y="0"/>
                        </a:lnTo>
                        <a:lnTo>
                          <a:pt x="15" y="0"/>
                        </a:lnTo>
                        <a:lnTo>
                          <a:pt x="17" y="0"/>
                        </a:lnTo>
                        <a:lnTo>
                          <a:pt x="20" y="2"/>
                        </a:lnTo>
                        <a:lnTo>
                          <a:pt x="23" y="3"/>
                        </a:lnTo>
                        <a:lnTo>
                          <a:pt x="25" y="4"/>
                        </a:lnTo>
                        <a:lnTo>
                          <a:pt x="26" y="5"/>
                        </a:lnTo>
                        <a:lnTo>
                          <a:pt x="27" y="7"/>
                        </a:lnTo>
                        <a:lnTo>
                          <a:pt x="29" y="11"/>
                        </a:lnTo>
                        <a:lnTo>
                          <a:pt x="30" y="13"/>
                        </a:lnTo>
                        <a:lnTo>
                          <a:pt x="24" y="13"/>
                        </a:lnTo>
                        <a:lnTo>
                          <a:pt x="23" y="11"/>
                        </a:lnTo>
                        <a:lnTo>
                          <a:pt x="23" y="10"/>
                        </a:lnTo>
                        <a:lnTo>
                          <a:pt x="22" y="9"/>
                        </a:lnTo>
                        <a:lnTo>
                          <a:pt x="19" y="7"/>
                        </a:lnTo>
                        <a:lnTo>
                          <a:pt x="19" y="6"/>
                        </a:lnTo>
                        <a:lnTo>
                          <a:pt x="18" y="6"/>
                        </a:lnTo>
                        <a:lnTo>
                          <a:pt x="16" y="6"/>
                        </a:lnTo>
                        <a:lnTo>
                          <a:pt x="15" y="6"/>
                        </a:lnTo>
                        <a:lnTo>
                          <a:pt x="14" y="6"/>
                        </a:lnTo>
                        <a:lnTo>
                          <a:pt x="11" y="7"/>
                        </a:lnTo>
                        <a:lnTo>
                          <a:pt x="10" y="9"/>
                        </a:lnTo>
                        <a:lnTo>
                          <a:pt x="8" y="10"/>
                        </a:lnTo>
                        <a:lnTo>
                          <a:pt x="7" y="11"/>
                        </a:lnTo>
                        <a:lnTo>
                          <a:pt x="7" y="13"/>
                        </a:lnTo>
                        <a:lnTo>
                          <a:pt x="5" y="15"/>
                        </a:lnTo>
                        <a:lnTo>
                          <a:pt x="5" y="18"/>
                        </a:lnTo>
                        <a:lnTo>
                          <a:pt x="5" y="21"/>
                        </a:lnTo>
                        <a:lnTo>
                          <a:pt x="5" y="24"/>
                        </a:lnTo>
                        <a:lnTo>
                          <a:pt x="5" y="26"/>
                        </a:lnTo>
                        <a:lnTo>
                          <a:pt x="7" y="28"/>
                        </a:lnTo>
                        <a:lnTo>
                          <a:pt x="9" y="30"/>
                        </a:lnTo>
                        <a:lnTo>
                          <a:pt x="11" y="32"/>
                        </a:lnTo>
                        <a:lnTo>
                          <a:pt x="14" y="33"/>
                        </a:lnTo>
                        <a:lnTo>
                          <a:pt x="16" y="33"/>
                        </a:lnTo>
                        <a:lnTo>
                          <a:pt x="18" y="33"/>
                        </a:lnTo>
                        <a:lnTo>
                          <a:pt x="19" y="32"/>
                        </a:lnTo>
                        <a:lnTo>
                          <a:pt x="22" y="30"/>
                        </a:lnTo>
                        <a:lnTo>
                          <a:pt x="22" y="29"/>
                        </a:lnTo>
                        <a:lnTo>
                          <a:pt x="23" y="28"/>
                        </a:lnTo>
                        <a:lnTo>
                          <a:pt x="23" y="27"/>
                        </a:lnTo>
                        <a:lnTo>
                          <a:pt x="24" y="26"/>
                        </a:lnTo>
                        <a:lnTo>
                          <a:pt x="24" y="25"/>
                        </a:lnTo>
                        <a:lnTo>
                          <a:pt x="30" y="25"/>
                        </a:lnTo>
                        <a:close/>
                      </a:path>
                    </a:pathLst>
                  </a:custGeom>
                  <a:solidFill>
                    <a:srgbClr val="000000"/>
                  </a:solidFill>
                  <a:ln w="9525">
                    <a:solidFill>
                      <a:schemeClr val="accent1"/>
                    </a:solidFill>
                    <a:round/>
                    <a:headEnd/>
                    <a:tailEnd/>
                  </a:ln>
                </p:spPr>
                <p:txBody>
                  <a:bodyPr/>
                  <a:lstStyle/>
                  <a:p>
                    <a:endParaRPr lang="en-US" dirty="0"/>
                  </a:p>
                </p:txBody>
              </p:sp>
              <p:sp>
                <p:nvSpPr>
                  <p:cNvPr id="18642" name="Freeform 353"/>
                  <p:cNvSpPr>
                    <a:spLocks/>
                  </p:cNvSpPr>
                  <p:nvPr/>
                </p:nvSpPr>
                <p:spPr bwMode="auto">
                  <a:xfrm>
                    <a:off x="3751" y="1790"/>
                    <a:ext cx="29" cy="49"/>
                  </a:xfrm>
                  <a:custGeom>
                    <a:avLst/>
                    <a:gdLst>
                      <a:gd name="T0" fmla="*/ 5 w 29"/>
                      <a:gd name="T1" fmla="*/ 0 h 49"/>
                      <a:gd name="T2" fmla="*/ 5 w 29"/>
                      <a:gd name="T3" fmla="*/ 29 h 49"/>
                      <a:gd name="T4" fmla="*/ 20 w 29"/>
                      <a:gd name="T5" fmla="*/ 14 h 49"/>
                      <a:gd name="T6" fmla="*/ 27 w 29"/>
                      <a:gd name="T7" fmla="*/ 14 h 49"/>
                      <a:gd name="T8" fmla="*/ 15 w 29"/>
                      <a:gd name="T9" fmla="*/ 26 h 49"/>
                      <a:gd name="T10" fmla="*/ 29 w 29"/>
                      <a:gd name="T11" fmla="*/ 49 h 49"/>
                      <a:gd name="T12" fmla="*/ 22 w 29"/>
                      <a:gd name="T13" fmla="*/ 49 h 49"/>
                      <a:gd name="T14" fmla="*/ 10 w 29"/>
                      <a:gd name="T15" fmla="*/ 30 h 49"/>
                      <a:gd name="T16" fmla="*/ 5 w 29"/>
                      <a:gd name="T17" fmla="*/ 36 h 49"/>
                      <a:gd name="T18" fmla="*/ 5 w 29"/>
                      <a:gd name="T19" fmla="*/ 49 h 49"/>
                      <a:gd name="T20" fmla="*/ 0 w 29"/>
                      <a:gd name="T21" fmla="*/ 49 h 49"/>
                      <a:gd name="T22" fmla="*/ 0 w 29"/>
                      <a:gd name="T23" fmla="*/ 0 h 49"/>
                      <a:gd name="T24" fmla="*/ 5 w 29"/>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49"/>
                      <a:gd name="T41" fmla="*/ 29 w 29"/>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49">
                        <a:moveTo>
                          <a:pt x="5" y="0"/>
                        </a:moveTo>
                        <a:lnTo>
                          <a:pt x="5" y="29"/>
                        </a:lnTo>
                        <a:lnTo>
                          <a:pt x="20" y="14"/>
                        </a:lnTo>
                        <a:lnTo>
                          <a:pt x="27" y="14"/>
                        </a:lnTo>
                        <a:lnTo>
                          <a:pt x="15" y="26"/>
                        </a:lnTo>
                        <a:lnTo>
                          <a:pt x="29" y="49"/>
                        </a:lnTo>
                        <a:lnTo>
                          <a:pt x="22" y="49"/>
                        </a:lnTo>
                        <a:lnTo>
                          <a:pt x="10" y="30"/>
                        </a:lnTo>
                        <a:lnTo>
                          <a:pt x="5" y="36"/>
                        </a:lnTo>
                        <a:lnTo>
                          <a:pt x="5" y="49"/>
                        </a:lnTo>
                        <a:lnTo>
                          <a:pt x="0" y="49"/>
                        </a:lnTo>
                        <a:lnTo>
                          <a:pt x="0" y="0"/>
                        </a:lnTo>
                        <a:lnTo>
                          <a:pt x="5" y="0"/>
                        </a:lnTo>
                        <a:close/>
                      </a:path>
                    </a:pathLst>
                  </a:custGeom>
                  <a:solidFill>
                    <a:srgbClr val="000000"/>
                  </a:solidFill>
                  <a:ln w="9525">
                    <a:solidFill>
                      <a:schemeClr val="accent1"/>
                    </a:solidFill>
                    <a:round/>
                    <a:headEnd/>
                    <a:tailEnd/>
                  </a:ln>
                </p:spPr>
                <p:txBody>
                  <a:bodyPr/>
                  <a:lstStyle/>
                  <a:p>
                    <a:endParaRPr lang="en-US" dirty="0"/>
                  </a:p>
                </p:txBody>
              </p:sp>
              <p:sp>
                <p:nvSpPr>
                  <p:cNvPr id="18643" name="Freeform 354"/>
                  <p:cNvSpPr>
                    <a:spLocks/>
                  </p:cNvSpPr>
                  <p:nvPr/>
                </p:nvSpPr>
                <p:spPr bwMode="auto">
                  <a:xfrm>
                    <a:off x="3780" y="1804"/>
                    <a:ext cx="31" cy="49"/>
                  </a:xfrm>
                  <a:custGeom>
                    <a:avLst/>
                    <a:gdLst>
                      <a:gd name="T0" fmla="*/ 31 w 31"/>
                      <a:gd name="T1" fmla="*/ 0 h 49"/>
                      <a:gd name="T2" fmla="*/ 15 w 31"/>
                      <a:gd name="T3" fmla="*/ 43 h 49"/>
                      <a:gd name="T4" fmla="*/ 14 w 31"/>
                      <a:gd name="T5" fmla="*/ 45 h 49"/>
                      <a:gd name="T6" fmla="*/ 13 w 31"/>
                      <a:gd name="T7" fmla="*/ 47 h 49"/>
                      <a:gd name="T8" fmla="*/ 10 w 31"/>
                      <a:gd name="T9" fmla="*/ 48 h 49"/>
                      <a:gd name="T10" fmla="*/ 9 w 31"/>
                      <a:gd name="T11" fmla="*/ 49 h 49"/>
                      <a:gd name="T12" fmla="*/ 8 w 31"/>
                      <a:gd name="T13" fmla="*/ 49 h 49"/>
                      <a:gd name="T14" fmla="*/ 7 w 31"/>
                      <a:gd name="T15" fmla="*/ 49 h 49"/>
                      <a:gd name="T16" fmla="*/ 6 w 31"/>
                      <a:gd name="T17" fmla="*/ 49 h 49"/>
                      <a:gd name="T18" fmla="*/ 5 w 31"/>
                      <a:gd name="T19" fmla="*/ 49 h 49"/>
                      <a:gd name="T20" fmla="*/ 3 w 31"/>
                      <a:gd name="T21" fmla="*/ 49 h 49"/>
                      <a:gd name="T22" fmla="*/ 3 w 31"/>
                      <a:gd name="T23" fmla="*/ 49 h 49"/>
                      <a:gd name="T24" fmla="*/ 2 w 31"/>
                      <a:gd name="T25" fmla="*/ 49 h 49"/>
                      <a:gd name="T26" fmla="*/ 2 w 31"/>
                      <a:gd name="T27" fmla="*/ 49 h 49"/>
                      <a:gd name="T28" fmla="*/ 2 w 31"/>
                      <a:gd name="T29" fmla="*/ 43 h 49"/>
                      <a:gd name="T30" fmla="*/ 3 w 31"/>
                      <a:gd name="T31" fmla="*/ 45 h 49"/>
                      <a:gd name="T32" fmla="*/ 5 w 31"/>
                      <a:gd name="T33" fmla="*/ 45 h 49"/>
                      <a:gd name="T34" fmla="*/ 5 w 31"/>
                      <a:gd name="T35" fmla="*/ 45 h 49"/>
                      <a:gd name="T36" fmla="*/ 6 w 31"/>
                      <a:gd name="T37" fmla="*/ 45 h 49"/>
                      <a:gd name="T38" fmla="*/ 7 w 31"/>
                      <a:gd name="T39" fmla="*/ 43 h 49"/>
                      <a:gd name="T40" fmla="*/ 8 w 31"/>
                      <a:gd name="T41" fmla="*/ 43 h 49"/>
                      <a:gd name="T42" fmla="*/ 9 w 31"/>
                      <a:gd name="T43" fmla="*/ 42 h 49"/>
                      <a:gd name="T44" fmla="*/ 9 w 31"/>
                      <a:gd name="T45" fmla="*/ 41 h 49"/>
                      <a:gd name="T46" fmla="*/ 11 w 31"/>
                      <a:gd name="T47" fmla="*/ 35 h 49"/>
                      <a:gd name="T48" fmla="*/ 0 w 31"/>
                      <a:gd name="T49" fmla="*/ 0 h 49"/>
                      <a:gd name="T50" fmla="*/ 6 w 31"/>
                      <a:gd name="T51" fmla="*/ 0 h 49"/>
                      <a:gd name="T52" fmla="*/ 15 w 31"/>
                      <a:gd name="T53" fmla="*/ 26 h 49"/>
                      <a:gd name="T54" fmla="*/ 24 w 31"/>
                      <a:gd name="T55" fmla="*/ 0 h 49"/>
                      <a:gd name="T56" fmla="*/ 31 w 31"/>
                      <a:gd name="T57" fmla="*/ 0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
                      <a:gd name="T88" fmla="*/ 0 h 49"/>
                      <a:gd name="T89" fmla="*/ 31 w 3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 h="49">
                        <a:moveTo>
                          <a:pt x="31" y="0"/>
                        </a:moveTo>
                        <a:lnTo>
                          <a:pt x="15" y="43"/>
                        </a:lnTo>
                        <a:lnTo>
                          <a:pt x="14" y="45"/>
                        </a:lnTo>
                        <a:lnTo>
                          <a:pt x="13" y="47"/>
                        </a:lnTo>
                        <a:lnTo>
                          <a:pt x="10" y="48"/>
                        </a:lnTo>
                        <a:lnTo>
                          <a:pt x="9" y="49"/>
                        </a:lnTo>
                        <a:lnTo>
                          <a:pt x="8" y="49"/>
                        </a:lnTo>
                        <a:lnTo>
                          <a:pt x="7" y="49"/>
                        </a:lnTo>
                        <a:lnTo>
                          <a:pt x="6" y="49"/>
                        </a:lnTo>
                        <a:lnTo>
                          <a:pt x="5" y="49"/>
                        </a:lnTo>
                        <a:lnTo>
                          <a:pt x="3" y="49"/>
                        </a:lnTo>
                        <a:lnTo>
                          <a:pt x="2" y="49"/>
                        </a:lnTo>
                        <a:lnTo>
                          <a:pt x="2" y="43"/>
                        </a:lnTo>
                        <a:lnTo>
                          <a:pt x="3" y="45"/>
                        </a:lnTo>
                        <a:lnTo>
                          <a:pt x="5" y="45"/>
                        </a:lnTo>
                        <a:lnTo>
                          <a:pt x="6" y="45"/>
                        </a:lnTo>
                        <a:lnTo>
                          <a:pt x="7" y="43"/>
                        </a:lnTo>
                        <a:lnTo>
                          <a:pt x="8" y="43"/>
                        </a:lnTo>
                        <a:lnTo>
                          <a:pt x="9" y="42"/>
                        </a:lnTo>
                        <a:lnTo>
                          <a:pt x="9" y="41"/>
                        </a:lnTo>
                        <a:lnTo>
                          <a:pt x="11" y="35"/>
                        </a:lnTo>
                        <a:lnTo>
                          <a:pt x="0" y="0"/>
                        </a:lnTo>
                        <a:lnTo>
                          <a:pt x="6" y="0"/>
                        </a:lnTo>
                        <a:lnTo>
                          <a:pt x="15" y="26"/>
                        </a:lnTo>
                        <a:lnTo>
                          <a:pt x="24" y="0"/>
                        </a:lnTo>
                        <a:lnTo>
                          <a:pt x="31" y="0"/>
                        </a:lnTo>
                        <a:close/>
                      </a:path>
                    </a:pathLst>
                  </a:custGeom>
                  <a:solidFill>
                    <a:srgbClr val="000000"/>
                  </a:solidFill>
                  <a:ln w="9525">
                    <a:solidFill>
                      <a:schemeClr val="accent1"/>
                    </a:solidFill>
                    <a:round/>
                    <a:headEnd/>
                    <a:tailEnd/>
                  </a:ln>
                </p:spPr>
                <p:txBody>
                  <a:bodyPr/>
                  <a:lstStyle/>
                  <a:p>
                    <a:endParaRPr lang="en-US" dirty="0"/>
                  </a:p>
                </p:txBody>
              </p:sp>
            </p:grpSp>
          </p:grpSp>
          <p:grpSp>
            <p:nvGrpSpPr>
              <p:cNvPr id="24" name="Group 355"/>
              <p:cNvGrpSpPr>
                <a:grpSpLocks/>
              </p:cNvGrpSpPr>
              <p:nvPr/>
            </p:nvGrpSpPr>
            <p:grpSpPr bwMode="auto">
              <a:xfrm>
                <a:off x="3792" y="2352"/>
                <a:ext cx="1431" cy="1395"/>
                <a:chOff x="3792" y="2352"/>
                <a:chExt cx="1431" cy="1395"/>
              </a:xfrm>
            </p:grpSpPr>
            <p:sp>
              <p:nvSpPr>
                <p:cNvPr id="18554" name="Freeform 356"/>
                <p:cNvSpPr>
                  <a:spLocks/>
                </p:cNvSpPr>
                <p:nvPr/>
              </p:nvSpPr>
              <p:spPr bwMode="auto">
                <a:xfrm>
                  <a:off x="4112" y="3094"/>
                  <a:ext cx="669" cy="653"/>
                </a:xfrm>
                <a:custGeom>
                  <a:avLst/>
                  <a:gdLst>
                    <a:gd name="T0" fmla="*/ 546 w 669"/>
                    <a:gd name="T1" fmla="*/ 0 h 653"/>
                    <a:gd name="T2" fmla="*/ 562 w 669"/>
                    <a:gd name="T3" fmla="*/ 64 h 653"/>
                    <a:gd name="T4" fmla="*/ 613 w 669"/>
                    <a:gd name="T5" fmla="*/ 199 h 653"/>
                    <a:gd name="T6" fmla="*/ 668 w 669"/>
                    <a:gd name="T7" fmla="*/ 372 h 653"/>
                    <a:gd name="T8" fmla="*/ 669 w 669"/>
                    <a:gd name="T9" fmla="*/ 562 h 653"/>
                    <a:gd name="T10" fmla="*/ 563 w 669"/>
                    <a:gd name="T11" fmla="*/ 653 h 653"/>
                    <a:gd name="T12" fmla="*/ 454 w 669"/>
                    <a:gd name="T13" fmla="*/ 569 h 653"/>
                    <a:gd name="T14" fmla="*/ 461 w 669"/>
                    <a:gd name="T15" fmla="*/ 507 h 653"/>
                    <a:gd name="T16" fmla="*/ 358 w 669"/>
                    <a:gd name="T17" fmla="*/ 386 h 653"/>
                    <a:gd name="T18" fmla="*/ 358 w 669"/>
                    <a:gd name="T19" fmla="*/ 284 h 653"/>
                    <a:gd name="T20" fmla="*/ 258 w 669"/>
                    <a:gd name="T21" fmla="*/ 170 h 653"/>
                    <a:gd name="T22" fmla="*/ 188 w 669"/>
                    <a:gd name="T23" fmla="*/ 199 h 653"/>
                    <a:gd name="T24" fmla="*/ 123 w 669"/>
                    <a:gd name="T25" fmla="*/ 147 h 653"/>
                    <a:gd name="T26" fmla="*/ 34 w 669"/>
                    <a:gd name="T27" fmla="*/ 147 h 653"/>
                    <a:gd name="T28" fmla="*/ 0 w 669"/>
                    <a:gd name="T29" fmla="*/ 18 h 653"/>
                    <a:gd name="T30" fmla="*/ 191 w 669"/>
                    <a:gd name="T31" fmla="*/ 18 h 653"/>
                    <a:gd name="T32" fmla="*/ 198 w 669"/>
                    <a:gd name="T33" fmla="*/ 35 h 653"/>
                    <a:gd name="T34" fmla="*/ 404 w 669"/>
                    <a:gd name="T35" fmla="*/ 35 h 653"/>
                    <a:gd name="T36" fmla="*/ 416 w 669"/>
                    <a:gd name="T37" fmla="*/ 0 h 653"/>
                    <a:gd name="T38" fmla="*/ 546 w 669"/>
                    <a:gd name="T39" fmla="*/ 0 h 6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9"/>
                    <a:gd name="T61" fmla="*/ 0 h 653"/>
                    <a:gd name="T62" fmla="*/ 669 w 669"/>
                    <a:gd name="T63" fmla="*/ 653 h 6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9" h="653">
                      <a:moveTo>
                        <a:pt x="546" y="0"/>
                      </a:moveTo>
                      <a:lnTo>
                        <a:pt x="562" y="64"/>
                      </a:lnTo>
                      <a:lnTo>
                        <a:pt x="613" y="199"/>
                      </a:lnTo>
                      <a:lnTo>
                        <a:pt x="668" y="372"/>
                      </a:lnTo>
                      <a:lnTo>
                        <a:pt x="669" y="562"/>
                      </a:lnTo>
                      <a:lnTo>
                        <a:pt x="563" y="653"/>
                      </a:lnTo>
                      <a:lnTo>
                        <a:pt x="454" y="569"/>
                      </a:lnTo>
                      <a:lnTo>
                        <a:pt x="461" y="507"/>
                      </a:lnTo>
                      <a:lnTo>
                        <a:pt x="358" y="386"/>
                      </a:lnTo>
                      <a:lnTo>
                        <a:pt x="358" y="284"/>
                      </a:lnTo>
                      <a:lnTo>
                        <a:pt x="258" y="170"/>
                      </a:lnTo>
                      <a:lnTo>
                        <a:pt x="188" y="199"/>
                      </a:lnTo>
                      <a:lnTo>
                        <a:pt x="123" y="147"/>
                      </a:lnTo>
                      <a:lnTo>
                        <a:pt x="34" y="147"/>
                      </a:lnTo>
                      <a:lnTo>
                        <a:pt x="0" y="18"/>
                      </a:lnTo>
                      <a:lnTo>
                        <a:pt x="191" y="18"/>
                      </a:lnTo>
                      <a:lnTo>
                        <a:pt x="198" y="35"/>
                      </a:lnTo>
                      <a:lnTo>
                        <a:pt x="404" y="35"/>
                      </a:lnTo>
                      <a:lnTo>
                        <a:pt x="416" y="0"/>
                      </a:lnTo>
                      <a:lnTo>
                        <a:pt x="546" y="0"/>
                      </a:lnTo>
                      <a:close/>
                    </a:path>
                  </a:pathLst>
                </a:custGeom>
                <a:solidFill>
                  <a:srgbClr val="000000"/>
                </a:solidFill>
                <a:ln w="9525">
                  <a:solidFill>
                    <a:schemeClr val="accent1"/>
                  </a:solidFill>
                  <a:round/>
                  <a:headEnd/>
                  <a:tailEnd/>
                </a:ln>
              </p:spPr>
              <p:txBody>
                <a:bodyPr/>
                <a:lstStyle/>
                <a:p>
                  <a:endParaRPr lang="en-US" dirty="0"/>
                </a:p>
              </p:txBody>
            </p:sp>
            <p:sp>
              <p:nvSpPr>
                <p:cNvPr id="18555" name="Freeform 357"/>
                <p:cNvSpPr>
                  <a:spLocks/>
                </p:cNvSpPr>
                <p:nvPr/>
              </p:nvSpPr>
              <p:spPr bwMode="auto">
                <a:xfrm>
                  <a:off x="4335" y="2404"/>
                  <a:ext cx="838" cy="349"/>
                </a:xfrm>
                <a:custGeom>
                  <a:avLst/>
                  <a:gdLst>
                    <a:gd name="T0" fmla="*/ 838 w 838"/>
                    <a:gd name="T1" fmla="*/ 151 h 349"/>
                    <a:gd name="T2" fmla="*/ 630 w 838"/>
                    <a:gd name="T3" fmla="*/ 349 h 349"/>
                    <a:gd name="T4" fmla="*/ 527 w 838"/>
                    <a:gd name="T5" fmla="*/ 243 h 349"/>
                    <a:gd name="T6" fmla="*/ 371 w 838"/>
                    <a:gd name="T7" fmla="*/ 243 h 349"/>
                    <a:gd name="T8" fmla="*/ 351 w 838"/>
                    <a:gd name="T9" fmla="*/ 216 h 349"/>
                    <a:gd name="T10" fmla="*/ 231 w 838"/>
                    <a:gd name="T11" fmla="*/ 215 h 349"/>
                    <a:gd name="T12" fmla="*/ 211 w 838"/>
                    <a:gd name="T13" fmla="*/ 243 h 349"/>
                    <a:gd name="T14" fmla="*/ 0 w 838"/>
                    <a:gd name="T15" fmla="*/ 243 h 349"/>
                    <a:gd name="T16" fmla="*/ 55 w 838"/>
                    <a:gd name="T17" fmla="*/ 145 h 349"/>
                    <a:gd name="T18" fmla="*/ 95 w 838"/>
                    <a:gd name="T19" fmla="*/ 162 h 349"/>
                    <a:gd name="T20" fmla="*/ 214 w 838"/>
                    <a:gd name="T21" fmla="*/ 48 h 349"/>
                    <a:gd name="T22" fmla="*/ 202 w 838"/>
                    <a:gd name="T23" fmla="*/ 0 h 349"/>
                    <a:gd name="T24" fmla="*/ 804 w 838"/>
                    <a:gd name="T25" fmla="*/ 0 h 349"/>
                    <a:gd name="T26" fmla="*/ 838 w 838"/>
                    <a:gd name="T27" fmla="*/ 151 h 3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8"/>
                    <a:gd name="T43" fmla="*/ 0 h 349"/>
                    <a:gd name="T44" fmla="*/ 838 w 838"/>
                    <a:gd name="T45" fmla="*/ 349 h 3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8" h="349">
                      <a:moveTo>
                        <a:pt x="838" y="151"/>
                      </a:moveTo>
                      <a:lnTo>
                        <a:pt x="630" y="349"/>
                      </a:lnTo>
                      <a:lnTo>
                        <a:pt x="527" y="243"/>
                      </a:lnTo>
                      <a:lnTo>
                        <a:pt x="371" y="243"/>
                      </a:lnTo>
                      <a:lnTo>
                        <a:pt x="351" y="216"/>
                      </a:lnTo>
                      <a:lnTo>
                        <a:pt x="231" y="215"/>
                      </a:lnTo>
                      <a:lnTo>
                        <a:pt x="211" y="243"/>
                      </a:lnTo>
                      <a:lnTo>
                        <a:pt x="0" y="243"/>
                      </a:lnTo>
                      <a:lnTo>
                        <a:pt x="55" y="145"/>
                      </a:lnTo>
                      <a:lnTo>
                        <a:pt x="95" y="162"/>
                      </a:lnTo>
                      <a:lnTo>
                        <a:pt x="214" y="48"/>
                      </a:lnTo>
                      <a:lnTo>
                        <a:pt x="202" y="0"/>
                      </a:lnTo>
                      <a:lnTo>
                        <a:pt x="804" y="0"/>
                      </a:lnTo>
                      <a:lnTo>
                        <a:pt x="838" y="151"/>
                      </a:lnTo>
                      <a:close/>
                    </a:path>
                  </a:pathLst>
                </a:custGeom>
                <a:solidFill>
                  <a:srgbClr val="000000"/>
                </a:solidFill>
                <a:ln w="9525">
                  <a:solidFill>
                    <a:schemeClr val="accent1"/>
                  </a:solidFill>
                  <a:round/>
                  <a:headEnd/>
                  <a:tailEnd/>
                </a:ln>
              </p:spPr>
              <p:txBody>
                <a:bodyPr/>
                <a:lstStyle/>
                <a:p>
                  <a:endParaRPr lang="en-US" dirty="0"/>
                </a:p>
              </p:txBody>
            </p:sp>
            <p:sp>
              <p:nvSpPr>
                <p:cNvPr id="18556" name="Freeform 358"/>
                <p:cNvSpPr>
                  <a:spLocks/>
                </p:cNvSpPr>
                <p:nvPr/>
              </p:nvSpPr>
              <p:spPr bwMode="auto">
                <a:xfrm>
                  <a:off x="4369" y="2352"/>
                  <a:ext cx="854" cy="362"/>
                </a:xfrm>
                <a:custGeom>
                  <a:avLst/>
                  <a:gdLst>
                    <a:gd name="T0" fmla="*/ 853 w 854"/>
                    <a:gd name="T1" fmla="*/ 155 h 362"/>
                    <a:gd name="T2" fmla="*/ 820 w 854"/>
                    <a:gd name="T3" fmla="*/ 4 h 362"/>
                    <a:gd name="T4" fmla="*/ 820 w 854"/>
                    <a:gd name="T5" fmla="*/ 0 h 362"/>
                    <a:gd name="T6" fmla="*/ 815 w 854"/>
                    <a:gd name="T7" fmla="*/ 0 h 362"/>
                    <a:gd name="T8" fmla="*/ 213 w 854"/>
                    <a:gd name="T9" fmla="*/ 0 h 362"/>
                    <a:gd name="T10" fmla="*/ 206 w 854"/>
                    <a:gd name="T11" fmla="*/ 0 h 362"/>
                    <a:gd name="T12" fmla="*/ 207 w 854"/>
                    <a:gd name="T13" fmla="*/ 7 h 362"/>
                    <a:gd name="T14" fmla="*/ 218 w 854"/>
                    <a:gd name="T15" fmla="*/ 54 h 362"/>
                    <a:gd name="T16" fmla="*/ 105 w 854"/>
                    <a:gd name="T17" fmla="*/ 161 h 362"/>
                    <a:gd name="T18" fmla="*/ 67 w 854"/>
                    <a:gd name="T19" fmla="*/ 145 h 362"/>
                    <a:gd name="T20" fmla="*/ 62 w 854"/>
                    <a:gd name="T21" fmla="*/ 143 h 362"/>
                    <a:gd name="T22" fmla="*/ 60 w 854"/>
                    <a:gd name="T23" fmla="*/ 147 h 362"/>
                    <a:gd name="T24" fmla="*/ 4 w 854"/>
                    <a:gd name="T25" fmla="*/ 245 h 362"/>
                    <a:gd name="T26" fmla="*/ 0 w 854"/>
                    <a:gd name="T27" fmla="*/ 253 h 362"/>
                    <a:gd name="T28" fmla="*/ 9 w 854"/>
                    <a:gd name="T29" fmla="*/ 253 h 362"/>
                    <a:gd name="T30" fmla="*/ 222 w 854"/>
                    <a:gd name="T31" fmla="*/ 253 h 362"/>
                    <a:gd name="T32" fmla="*/ 224 w 854"/>
                    <a:gd name="T33" fmla="*/ 253 h 362"/>
                    <a:gd name="T34" fmla="*/ 227 w 854"/>
                    <a:gd name="T35" fmla="*/ 251 h 362"/>
                    <a:gd name="T36" fmla="*/ 244 w 854"/>
                    <a:gd name="T37" fmla="*/ 227 h 362"/>
                    <a:gd name="T38" fmla="*/ 358 w 854"/>
                    <a:gd name="T39" fmla="*/ 228 h 362"/>
                    <a:gd name="T40" fmla="*/ 376 w 854"/>
                    <a:gd name="T41" fmla="*/ 251 h 362"/>
                    <a:gd name="T42" fmla="*/ 379 w 854"/>
                    <a:gd name="T43" fmla="*/ 253 h 362"/>
                    <a:gd name="T44" fmla="*/ 381 w 854"/>
                    <a:gd name="T45" fmla="*/ 253 h 362"/>
                    <a:gd name="T46" fmla="*/ 534 w 854"/>
                    <a:gd name="T47" fmla="*/ 253 h 362"/>
                    <a:gd name="T48" fmla="*/ 637 w 854"/>
                    <a:gd name="T49" fmla="*/ 358 h 362"/>
                    <a:gd name="T50" fmla="*/ 641 w 854"/>
                    <a:gd name="T51" fmla="*/ 362 h 362"/>
                    <a:gd name="T52" fmla="*/ 645 w 854"/>
                    <a:gd name="T53" fmla="*/ 358 h 362"/>
                    <a:gd name="T54" fmla="*/ 852 w 854"/>
                    <a:gd name="T55" fmla="*/ 160 h 362"/>
                    <a:gd name="T56" fmla="*/ 854 w 854"/>
                    <a:gd name="T57" fmla="*/ 159 h 362"/>
                    <a:gd name="T58" fmla="*/ 853 w 854"/>
                    <a:gd name="T59" fmla="*/ 155 h 36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54"/>
                    <a:gd name="T91" fmla="*/ 0 h 362"/>
                    <a:gd name="T92" fmla="*/ 854 w 854"/>
                    <a:gd name="T93" fmla="*/ 362 h 36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54" h="362">
                      <a:moveTo>
                        <a:pt x="853" y="155"/>
                      </a:moveTo>
                      <a:lnTo>
                        <a:pt x="820" y="4"/>
                      </a:lnTo>
                      <a:lnTo>
                        <a:pt x="820" y="0"/>
                      </a:lnTo>
                      <a:lnTo>
                        <a:pt x="815" y="0"/>
                      </a:lnTo>
                      <a:lnTo>
                        <a:pt x="213" y="0"/>
                      </a:lnTo>
                      <a:lnTo>
                        <a:pt x="206" y="0"/>
                      </a:lnTo>
                      <a:lnTo>
                        <a:pt x="207" y="7"/>
                      </a:lnTo>
                      <a:lnTo>
                        <a:pt x="218" y="54"/>
                      </a:lnTo>
                      <a:lnTo>
                        <a:pt x="105" y="161"/>
                      </a:lnTo>
                      <a:lnTo>
                        <a:pt x="67" y="145"/>
                      </a:lnTo>
                      <a:lnTo>
                        <a:pt x="62" y="143"/>
                      </a:lnTo>
                      <a:lnTo>
                        <a:pt x="60" y="147"/>
                      </a:lnTo>
                      <a:lnTo>
                        <a:pt x="4" y="245"/>
                      </a:lnTo>
                      <a:lnTo>
                        <a:pt x="0" y="253"/>
                      </a:lnTo>
                      <a:lnTo>
                        <a:pt x="9" y="253"/>
                      </a:lnTo>
                      <a:lnTo>
                        <a:pt x="222" y="253"/>
                      </a:lnTo>
                      <a:lnTo>
                        <a:pt x="224" y="253"/>
                      </a:lnTo>
                      <a:lnTo>
                        <a:pt x="227" y="251"/>
                      </a:lnTo>
                      <a:lnTo>
                        <a:pt x="244" y="227"/>
                      </a:lnTo>
                      <a:lnTo>
                        <a:pt x="358" y="228"/>
                      </a:lnTo>
                      <a:lnTo>
                        <a:pt x="376" y="251"/>
                      </a:lnTo>
                      <a:lnTo>
                        <a:pt x="379" y="253"/>
                      </a:lnTo>
                      <a:lnTo>
                        <a:pt x="381" y="253"/>
                      </a:lnTo>
                      <a:lnTo>
                        <a:pt x="534" y="253"/>
                      </a:lnTo>
                      <a:lnTo>
                        <a:pt x="637" y="358"/>
                      </a:lnTo>
                      <a:lnTo>
                        <a:pt x="641" y="362"/>
                      </a:lnTo>
                      <a:lnTo>
                        <a:pt x="645" y="358"/>
                      </a:lnTo>
                      <a:lnTo>
                        <a:pt x="852" y="160"/>
                      </a:lnTo>
                      <a:lnTo>
                        <a:pt x="854" y="159"/>
                      </a:lnTo>
                      <a:lnTo>
                        <a:pt x="853" y="155"/>
                      </a:lnTo>
                      <a:close/>
                    </a:path>
                  </a:pathLst>
                </a:custGeom>
                <a:solidFill>
                  <a:srgbClr val="000000"/>
                </a:solidFill>
                <a:ln w="9525">
                  <a:solidFill>
                    <a:schemeClr val="accent1"/>
                  </a:solidFill>
                  <a:round/>
                  <a:headEnd/>
                  <a:tailEnd/>
                </a:ln>
              </p:spPr>
              <p:txBody>
                <a:bodyPr/>
                <a:lstStyle/>
                <a:p>
                  <a:endParaRPr lang="en-US" dirty="0"/>
                </a:p>
              </p:txBody>
            </p:sp>
            <p:sp>
              <p:nvSpPr>
                <p:cNvPr id="18557" name="Freeform 359"/>
                <p:cNvSpPr>
                  <a:spLocks/>
                </p:cNvSpPr>
                <p:nvPr/>
              </p:nvSpPr>
              <p:spPr bwMode="auto">
                <a:xfrm>
                  <a:off x="4388" y="2362"/>
                  <a:ext cx="823" cy="337"/>
                </a:xfrm>
                <a:custGeom>
                  <a:avLst/>
                  <a:gdLst>
                    <a:gd name="T0" fmla="*/ 521 w 823"/>
                    <a:gd name="T1" fmla="*/ 234 h 337"/>
                    <a:gd name="T2" fmla="*/ 520 w 823"/>
                    <a:gd name="T3" fmla="*/ 233 h 337"/>
                    <a:gd name="T4" fmla="*/ 518 w 823"/>
                    <a:gd name="T5" fmla="*/ 233 h 337"/>
                    <a:gd name="T6" fmla="*/ 366 w 823"/>
                    <a:gd name="T7" fmla="*/ 233 h 337"/>
                    <a:gd name="T8" fmla="*/ 346 w 823"/>
                    <a:gd name="T9" fmla="*/ 209 h 337"/>
                    <a:gd name="T10" fmla="*/ 345 w 823"/>
                    <a:gd name="T11" fmla="*/ 206 h 337"/>
                    <a:gd name="T12" fmla="*/ 341 w 823"/>
                    <a:gd name="T13" fmla="*/ 206 h 337"/>
                    <a:gd name="T14" fmla="*/ 222 w 823"/>
                    <a:gd name="T15" fmla="*/ 205 h 337"/>
                    <a:gd name="T16" fmla="*/ 219 w 823"/>
                    <a:gd name="T17" fmla="*/ 205 h 337"/>
                    <a:gd name="T18" fmla="*/ 217 w 823"/>
                    <a:gd name="T19" fmla="*/ 208 h 337"/>
                    <a:gd name="T20" fmla="*/ 200 w 823"/>
                    <a:gd name="T21" fmla="*/ 233 h 337"/>
                    <a:gd name="T22" fmla="*/ 0 w 823"/>
                    <a:gd name="T23" fmla="*/ 233 h 337"/>
                    <a:gd name="T24" fmla="*/ 48 w 823"/>
                    <a:gd name="T25" fmla="*/ 146 h 337"/>
                    <a:gd name="T26" fmla="*/ 85 w 823"/>
                    <a:gd name="T27" fmla="*/ 163 h 337"/>
                    <a:gd name="T28" fmla="*/ 88 w 823"/>
                    <a:gd name="T29" fmla="*/ 164 h 337"/>
                    <a:gd name="T30" fmla="*/ 90 w 823"/>
                    <a:gd name="T31" fmla="*/ 161 h 337"/>
                    <a:gd name="T32" fmla="*/ 209 w 823"/>
                    <a:gd name="T33" fmla="*/ 50 h 337"/>
                    <a:gd name="T34" fmla="*/ 211 w 823"/>
                    <a:gd name="T35" fmla="*/ 47 h 337"/>
                    <a:gd name="T36" fmla="*/ 210 w 823"/>
                    <a:gd name="T37" fmla="*/ 44 h 337"/>
                    <a:gd name="T38" fmla="*/ 201 w 823"/>
                    <a:gd name="T39" fmla="*/ 0 h 337"/>
                    <a:gd name="T40" fmla="*/ 792 w 823"/>
                    <a:gd name="T41" fmla="*/ 0 h 337"/>
                    <a:gd name="T42" fmla="*/ 823 w 823"/>
                    <a:gd name="T43" fmla="*/ 144 h 337"/>
                    <a:gd name="T44" fmla="*/ 622 w 823"/>
                    <a:gd name="T45" fmla="*/ 337 h 337"/>
                    <a:gd name="T46" fmla="*/ 521 w 823"/>
                    <a:gd name="T47" fmla="*/ 234 h 33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23"/>
                    <a:gd name="T73" fmla="*/ 0 h 337"/>
                    <a:gd name="T74" fmla="*/ 823 w 823"/>
                    <a:gd name="T75" fmla="*/ 337 h 33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23" h="337">
                      <a:moveTo>
                        <a:pt x="521" y="234"/>
                      </a:moveTo>
                      <a:lnTo>
                        <a:pt x="520" y="233"/>
                      </a:lnTo>
                      <a:lnTo>
                        <a:pt x="518" y="233"/>
                      </a:lnTo>
                      <a:lnTo>
                        <a:pt x="366" y="233"/>
                      </a:lnTo>
                      <a:lnTo>
                        <a:pt x="346" y="209"/>
                      </a:lnTo>
                      <a:lnTo>
                        <a:pt x="345" y="206"/>
                      </a:lnTo>
                      <a:lnTo>
                        <a:pt x="341" y="206"/>
                      </a:lnTo>
                      <a:lnTo>
                        <a:pt x="222" y="205"/>
                      </a:lnTo>
                      <a:lnTo>
                        <a:pt x="219" y="205"/>
                      </a:lnTo>
                      <a:lnTo>
                        <a:pt x="217" y="208"/>
                      </a:lnTo>
                      <a:lnTo>
                        <a:pt x="200" y="233"/>
                      </a:lnTo>
                      <a:lnTo>
                        <a:pt x="0" y="233"/>
                      </a:lnTo>
                      <a:lnTo>
                        <a:pt x="48" y="146"/>
                      </a:lnTo>
                      <a:lnTo>
                        <a:pt x="85" y="163"/>
                      </a:lnTo>
                      <a:lnTo>
                        <a:pt x="88" y="164"/>
                      </a:lnTo>
                      <a:lnTo>
                        <a:pt x="90" y="161"/>
                      </a:lnTo>
                      <a:lnTo>
                        <a:pt x="209" y="50"/>
                      </a:lnTo>
                      <a:lnTo>
                        <a:pt x="211" y="47"/>
                      </a:lnTo>
                      <a:lnTo>
                        <a:pt x="210" y="44"/>
                      </a:lnTo>
                      <a:lnTo>
                        <a:pt x="201" y="0"/>
                      </a:lnTo>
                      <a:lnTo>
                        <a:pt x="792" y="0"/>
                      </a:lnTo>
                      <a:lnTo>
                        <a:pt x="823" y="144"/>
                      </a:lnTo>
                      <a:lnTo>
                        <a:pt x="622" y="337"/>
                      </a:lnTo>
                      <a:lnTo>
                        <a:pt x="521" y="234"/>
                      </a:lnTo>
                      <a:close/>
                    </a:path>
                  </a:pathLst>
                </a:custGeom>
                <a:solidFill>
                  <a:srgbClr val="FFFFFF"/>
                </a:solidFill>
                <a:ln w="9525">
                  <a:solidFill>
                    <a:schemeClr val="accent1"/>
                  </a:solidFill>
                  <a:round/>
                  <a:headEnd/>
                  <a:tailEnd/>
                </a:ln>
              </p:spPr>
              <p:txBody>
                <a:bodyPr/>
                <a:lstStyle/>
                <a:p>
                  <a:endParaRPr lang="en-US" dirty="0"/>
                </a:p>
              </p:txBody>
            </p:sp>
            <p:sp>
              <p:nvSpPr>
                <p:cNvPr id="18558" name="Freeform 360"/>
                <p:cNvSpPr>
                  <a:spLocks/>
                </p:cNvSpPr>
                <p:nvPr/>
              </p:nvSpPr>
              <p:spPr bwMode="auto">
                <a:xfrm>
                  <a:off x="4671" y="2428"/>
                  <a:ext cx="38" cy="49"/>
                </a:xfrm>
                <a:custGeom>
                  <a:avLst/>
                  <a:gdLst>
                    <a:gd name="T0" fmla="*/ 31 w 38"/>
                    <a:gd name="T1" fmla="*/ 49 h 49"/>
                    <a:gd name="T2" fmla="*/ 5 w 38"/>
                    <a:gd name="T3" fmla="*/ 10 h 49"/>
                    <a:gd name="T4" fmla="*/ 5 w 38"/>
                    <a:gd name="T5" fmla="*/ 49 h 49"/>
                    <a:gd name="T6" fmla="*/ 0 w 38"/>
                    <a:gd name="T7" fmla="*/ 49 h 49"/>
                    <a:gd name="T8" fmla="*/ 0 w 38"/>
                    <a:gd name="T9" fmla="*/ 0 h 49"/>
                    <a:gd name="T10" fmla="*/ 7 w 38"/>
                    <a:gd name="T11" fmla="*/ 0 h 49"/>
                    <a:gd name="T12" fmla="*/ 31 w 38"/>
                    <a:gd name="T13" fmla="*/ 40 h 49"/>
                    <a:gd name="T14" fmla="*/ 31 w 38"/>
                    <a:gd name="T15" fmla="*/ 0 h 49"/>
                    <a:gd name="T16" fmla="*/ 38 w 38"/>
                    <a:gd name="T17" fmla="*/ 0 h 49"/>
                    <a:gd name="T18" fmla="*/ 38 w 38"/>
                    <a:gd name="T19" fmla="*/ 49 h 49"/>
                    <a:gd name="T20" fmla="*/ 31 w 38"/>
                    <a:gd name="T21" fmla="*/ 49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9"/>
                    <a:gd name="T35" fmla="*/ 38 w 38"/>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9">
                      <a:moveTo>
                        <a:pt x="31" y="49"/>
                      </a:moveTo>
                      <a:lnTo>
                        <a:pt x="5" y="10"/>
                      </a:lnTo>
                      <a:lnTo>
                        <a:pt x="5" y="49"/>
                      </a:lnTo>
                      <a:lnTo>
                        <a:pt x="0" y="49"/>
                      </a:lnTo>
                      <a:lnTo>
                        <a:pt x="0" y="0"/>
                      </a:lnTo>
                      <a:lnTo>
                        <a:pt x="7" y="0"/>
                      </a:lnTo>
                      <a:lnTo>
                        <a:pt x="31" y="40"/>
                      </a:lnTo>
                      <a:lnTo>
                        <a:pt x="31" y="0"/>
                      </a:lnTo>
                      <a:lnTo>
                        <a:pt x="38" y="0"/>
                      </a:lnTo>
                      <a:lnTo>
                        <a:pt x="38" y="49"/>
                      </a:lnTo>
                      <a:lnTo>
                        <a:pt x="31" y="49"/>
                      </a:lnTo>
                      <a:close/>
                    </a:path>
                  </a:pathLst>
                </a:custGeom>
                <a:solidFill>
                  <a:srgbClr val="000000"/>
                </a:solidFill>
                <a:ln w="9525">
                  <a:solidFill>
                    <a:schemeClr val="accent1"/>
                  </a:solidFill>
                  <a:round/>
                  <a:headEnd/>
                  <a:tailEnd/>
                </a:ln>
              </p:spPr>
              <p:txBody>
                <a:bodyPr/>
                <a:lstStyle/>
                <a:p>
                  <a:endParaRPr lang="en-US" dirty="0"/>
                </a:p>
              </p:txBody>
            </p:sp>
            <p:sp>
              <p:nvSpPr>
                <p:cNvPr id="18559" name="Freeform 361"/>
                <p:cNvSpPr>
                  <a:spLocks noEditPoints="1"/>
                </p:cNvSpPr>
                <p:nvPr/>
              </p:nvSpPr>
              <p:spPr bwMode="auto">
                <a:xfrm>
                  <a:off x="4714" y="2441"/>
                  <a:ext cx="33" cy="38"/>
                </a:xfrm>
                <a:custGeom>
                  <a:avLst/>
                  <a:gdLst>
                    <a:gd name="T0" fmla="*/ 16 w 33"/>
                    <a:gd name="T1" fmla="*/ 38 h 38"/>
                    <a:gd name="T2" fmla="*/ 11 w 33"/>
                    <a:gd name="T3" fmla="*/ 36 h 38"/>
                    <a:gd name="T4" fmla="*/ 6 w 33"/>
                    <a:gd name="T5" fmla="*/ 34 h 38"/>
                    <a:gd name="T6" fmla="*/ 2 w 33"/>
                    <a:gd name="T7" fmla="*/ 28 h 38"/>
                    <a:gd name="T8" fmla="*/ 0 w 33"/>
                    <a:gd name="T9" fmla="*/ 19 h 38"/>
                    <a:gd name="T10" fmla="*/ 2 w 33"/>
                    <a:gd name="T11" fmla="*/ 9 h 38"/>
                    <a:gd name="T12" fmla="*/ 6 w 33"/>
                    <a:gd name="T13" fmla="*/ 3 h 38"/>
                    <a:gd name="T14" fmla="*/ 11 w 33"/>
                    <a:gd name="T15" fmla="*/ 1 h 38"/>
                    <a:gd name="T16" fmla="*/ 16 w 33"/>
                    <a:gd name="T17" fmla="*/ 0 h 38"/>
                    <a:gd name="T18" fmla="*/ 22 w 33"/>
                    <a:gd name="T19" fmla="*/ 1 h 38"/>
                    <a:gd name="T20" fmla="*/ 27 w 33"/>
                    <a:gd name="T21" fmla="*/ 3 h 38"/>
                    <a:gd name="T22" fmla="*/ 31 w 33"/>
                    <a:gd name="T23" fmla="*/ 9 h 38"/>
                    <a:gd name="T24" fmla="*/ 33 w 33"/>
                    <a:gd name="T25" fmla="*/ 19 h 38"/>
                    <a:gd name="T26" fmla="*/ 31 w 33"/>
                    <a:gd name="T27" fmla="*/ 28 h 38"/>
                    <a:gd name="T28" fmla="*/ 27 w 33"/>
                    <a:gd name="T29" fmla="*/ 34 h 38"/>
                    <a:gd name="T30" fmla="*/ 22 w 33"/>
                    <a:gd name="T31" fmla="*/ 36 h 38"/>
                    <a:gd name="T32" fmla="*/ 16 w 33"/>
                    <a:gd name="T33" fmla="*/ 38 h 38"/>
                    <a:gd name="T34" fmla="*/ 16 w 33"/>
                    <a:gd name="T35" fmla="*/ 5 h 38"/>
                    <a:gd name="T36" fmla="*/ 12 w 33"/>
                    <a:gd name="T37" fmla="*/ 6 h 38"/>
                    <a:gd name="T38" fmla="*/ 8 w 33"/>
                    <a:gd name="T39" fmla="*/ 10 h 38"/>
                    <a:gd name="T40" fmla="*/ 7 w 33"/>
                    <a:gd name="T41" fmla="*/ 14 h 38"/>
                    <a:gd name="T42" fmla="*/ 6 w 33"/>
                    <a:gd name="T43" fmla="*/ 19 h 38"/>
                    <a:gd name="T44" fmla="*/ 7 w 33"/>
                    <a:gd name="T45" fmla="*/ 24 h 38"/>
                    <a:gd name="T46" fmla="*/ 8 w 33"/>
                    <a:gd name="T47" fmla="*/ 27 h 38"/>
                    <a:gd name="T48" fmla="*/ 12 w 33"/>
                    <a:gd name="T49" fmla="*/ 31 h 38"/>
                    <a:gd name="T50" fmla="*/ 16 w 33"/>
                    <a:gd name="T51" fmla="*/ 32 h 38"/>
                    <a:gd name="T52" fmla="*/ 21 w 33"/>
                    <a:gd name="T53" fmla="*/ 31 h 38"/>
                    <a:gd name="T54" fmla="*/ 25 w 33"/>
                    <a:gd name="T55" fmla="*/ 27 h 38"/>
                    <a:gd name="T56" fmla="*/ 27 w 33"/>
                    <a:gd name="T57" fmla="*/ 24 h 38"/>
                    <a:gd name="T58" fmla="*/ 27 w 33"/>
                    <a:gd name="T59" fmla="*/ 19 h 38"/>
                    <a:gd name="T60" fmla="*/ 27 w 33"/>
                    <a:gd name="T61" fmla="*/ 14 h 38"/>
                    <a:gd name="T62" fmla="*/ 25 w 33"/>
                    <a:gd name="T63" fmla="*/ 10 h 38"/>
                    <a:gd name="T64" fmla="*/ 21 w 33"/>
                    <a:gd name="T65" fmla="*/ 6 h 38"/>
                    <a:gd name="T66" fmla="*/ 16 w 33"/>
                    <a:gd name="T67" fmla="*/ 5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
                    <a:gd name="T103" fmla="*/ 0 h 38"/>
                    <a:gd name="T104" fmla="*/ 33 w 33"/>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 h="38">
                      <a:moveTo>
                        <a:pt x="16" y="38"/>
                      </a:moveTo>
                      <a:lnTo>
                        <a:pt x="11" y="36"/>
                      </a:lnTo>
                      <a:lnTo>
                        <a:pt x="6" y="34"/>
                      </a:lnTo>
                      <a:lnTo>
                        <a:pt x="2" y="28"/>
                      </a:lnTo>
                      <a:lnTo>
                        <a:pt x="0" y="19"/>
                      </a:lnTo>
                      <a:lnTo>
                        <a:pt x="2" y="9"/>
                      </a:lnTo>
                      <a:lnTo>
                        <a:pt x="6" y="3"/>
                      </a:lnTo>
                      <a:lnTo>
                        <a:pt x="11" y="1"/>
                      </a:lnTo>
                      <a:lnTo>
                        <a:pt x="16" y="0"/>
                      </a:lnTo>
                      <a:lnTo>
                        <a:pt x="22" y="1"/>
                      </a:lnTo>
                      <a:lnTo>
                        <a:pt x="27" y="3"/>
                      </a:lnTo>
                      <a:lnTo>
                        <a:pt x="31" y="9"/>
                      </a:lnTo>
                      <a:lnTo>
                        <a:pt x="33" y="19"/>
                      </a:lnTo>
                      <a:lnTo>
                        <a:pt x="31" y="28"/>
                      </a:lnTo>
                      <a:lnTo>
                        <a:pt x="27" y="34"/>
                      </a:lnTo>
                      <a:lnTo>
                        <a:pt x="22" y="36"/>
                      </a:lnTo>
                      <a:lnTo>
                        <a:pt x="16" y="38"/>
                      </a:lnTo>
                      <a:close/>
                      <a:moveTo>
                        <a:pt x="16" y="5"/>
                      </a:moveTo>
                      <a:lnTo>
                        <a:pt x="12" y="6"/>
                      </a:lnTo>
                      <a:lnTo>
                        <a:pt x="8" y="10"/>
                      </a:lnTo>
                      <a:lnTo>
                        <a:pt x="7" y="14"/>
                      </a:lnTo>
                      <a:lnTo>
                        <a:pt x="6" y="19"/>
                      </a:lnTo>
                      <a:lnTo>
                        <a:pt x="7" y="24"/>
                      </a:lnTo>
                      <a:lnTo>
                        <a:pt x="8" y="27"/>
                      </a:lnTo>
                      <a:lnTo>
                        <a:pt x="12" y="31"/>
                      </a:lnTo>
                      <a:lnTo>
                        <a:pt x="16" y="32"/>
                      </a:lnTo>
                      <a:lnTo>
                        <a:pt x="21" y="31"/>
                      </a:lnTo>
                      <a:lnTo>
                        <a:pt x="25" y="27"/>
                      </a:lnTo>
                      <a:lnTo>
                        <a:pt x="27" y="24"/>
                      </a:lnTo>
                      <a:lnTo>
                        <a:pt x="27" y="19"/>
                      </a:lnTo>
                      <a:lnTo>
                        <a:pt x="27" y="14"/>
                      </a:lnTo>
                      <a:lnTo>
                        <a:pt x="25" y="10"/>
                      </a:lnTo>
                      <a:lnTo>
                        <a:pt x="21" y="6"/>
                      </a:lnTo>
                      <a:lnTo>
                        <a:pt x="16" y="5"/>
                      </a:lnTo>
                      <a:close/>
                    </a:path>
                  </a:pathLst>
                </a:custGeom>
                <a:solidFill>
                  <a:srgbClr val="000000"/>
                </a:solidFill>
                <a:ln w="9525">
                  <a:solidFill>
                    <a:schemeClr val="accent1"/>
                  </a:solidFill>
                  <a:round/>
                  <a:headEnd/>
                  <a:tailEnd/>
                </a:ln>
              </p:spPr>
              <p:txBody>
                <a:bodyPr/>
                <a:lstStyle/>
                <a:p>
                  <a:endParaRPr lang="en-US" dirty="0"/>
                </a:p>
              </p:txBody>
            </p:sp>
            <p:sp>
              <p:nvSpPr>
                <p:cNvPr id="18560" name="Freeform 362"/>
                <p:cNvSpPr>
                  <a:spLocks/>
                </p:cNvSpPr>
                <p:nvPr/>
              </p:nvSpPr>
              <p:spPr bwMode="auto">
                <a:xfrm>
                  <a:off x="4752" y="2441"/>
                  <a:ext cx="18" cy="36"/>
                </a:xfrm>
                <a:custGeom>
                  <a:avLst/>
                  <a:gdLst>
                    <a:gd name="T0" fmla="*/ 0 w 18"/>
                    <a:gd name="T1" fmla="*/ 1 h 36"/>
                    <a:gd name="T2" fmla="*/ 6 w 18"/>
                    <a:gd name="T3" fmla="*/ 1 h 36"/>
                    <a:gd name="T4" fmla="*/ 6 w 18"/>
                    <a:gd name="T5" fmla="*/ 6 h 36"/>
                    <a:gd name="T6" fmla="*/ 6 w 18"/>
                    <a:gd name="T7" fmla="*/ 6 h 36"/>
                    <a:gd name="T8" fmla="*/ 8 w 18"/>
                    <a:gd name="T9" fmla="*/ 3 h 36"/>
                    <a:gd name="T10" fmla="*/ 11 w 18"/>
                    <a:gd name="T11" fmla="*/ 1 h 36"/>
                    <a:gd name="T12" fmla="*/ 12 w 18"/>
                    <a:gd name="T13" fmla="*/ 0 h 36"/>
                    <a:gd name="T14" fmla="*/ 14 w 18"/>
                    <a:gd name="T15" fmla="*/ 0 h 36"/>
                    <a:gd name="T16" fmla="*/ 18 w 18"/>
                    <a:gd name="T17" fmla="*/ 0 h 36"/>
                    <a:gd name="T18" fmla="*/ 18 w 18"/>
                    <a:gd name="T19" fmla="*/ 5 h 36"/>
                    <a:gd name="T20" fmla="*/ 16 w 18"/>
                    <a:gd name="T21" fmla="*/ 5 h 36"/>
                    <a:gd name="T22" fmla="*/ 15 w 18"/>
                    <a:gd name="T23" fmla="*/ 5 h 36"/>
                    <a:gd name="T24" fmla="*/ 13 w 18"/>
                    <a:gd name="T25" fmla="*/ 6 h 36"/>
                    <a:gd name="T26" fmla="*/ 12 w 18"/>
                    <a:gd name="T27" fmla="*/ 6 h 36"/>
                    <a:gd name="T28" fmla="*/ 10 w 18"/>
                    <a:gd name="T29" fmla="*/ 9 h 36"/>
                    <a:gd name="T30" fmla="*/ 7 w 18"/>
                    <a:gd name="T31" fmla="*/ 10 h 36"/>
                    <a:gd name="T32" fmla="*/ 6 w 18"/>
                    <a:gd name="T33" fmla="*/ 13 h 36"/>
                    <a:gd name="T34" fmla="*/ 6 w 18"/>
                    <a:gd name="T35" fmla="*/ 18 h 36"/>
                    <a:gd name="T36" fmla="*/ 6 w 18"/>
                    <a:gd name="T37" fmla="*/ 36 h 36"/>
                    <a:gd name="T38" fmla="*/ 0 w 18"/>
                    <a:gd name="T39" fmla="*/ 36 h 36"/>
                    <a:gd name="T40" fmla="*/ 0 w 18"/>
                    <a:gd name="T41" fmla="*/ 1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36"/>
                    <a:gd name="T65" fmla="*/ 18 w 18"/>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36">
                      <a:moveTo>
                        <a:pt x="0" y="1"/>
                      </a:moveTo>
                      <a:lnTo>
                        <a:pt x="6" y="1"/>
                      </a:lnTo>
                      <a:lnTo>
                        <a:pt x="6" y="6"/>
                      </a:lnTo>
                      <a:lnTo>
                        <a:pt x="8" y="3"/>
                      </a:lnTo>
                      <a:lnTo>
                        <a:pt x="11" y="1"/>
                      </a:lnTo>
                      <a:lnTo>
                        <a:pt x="12" y="0"/>
                      </a:lnTo>
                      <a:lnTo>
                        <a:pt x="14" y="0"/>
                      </a:lnTo>
                      <a:lnTo>
                        <a:pt x="18" y="0"/>
                      </a:lnTo>
                      <a:lnTo>
                        <a:pt x="18" y="5"/>
                      </a:lnTo>
                      <a:lnTo>
                        <a:pt x="16" y="5"/>
                      </a:lnTo>
                      <a:lnTo>
                        <a:pt x="15" y="5"/>
                      </a:lnTo>
                      <a:lnTo>
                        <a:pt x="13" y="6"/>
                      </a:lnTo>
                      <a:lnTo>
                        <a:pt x="12" y="6"/>
                      </a:lnTo>
                      <a:lnTo>
                        <a:pt x="10" y="9"/>
                      </a:lnTo>
                      <a:lnTo>
                        <a:pt x="7" y="10"/>
                      </a:lnTo>
                      <a:lnTo>
                        <a:pt x="6" y="13"/>
                      </a:lnTo>
                      <a:lnTo>
                        <a:pt x="6" y="18"/>
                      </a:lnTo>
                      <a:lnTo>
                        <a:pt x="6" y="36"/>
                      </a:lnTo>
                      <a:lnTo>
                        <a:pt x="0" y="36"/>
                      </a:lnTo>
                      <a:lnTo>
                        <a:pt x="0" y="1"/>
                      </a:lnTo>
                      <a:close/>
                    </a:path>
                  </a:pathLst>
                </a:custGeom>
                <a:solidFill>
                  <a:srgbClr val="000000"/>
                </a:solidFill>
                <a:ln w="9525">
                  <a:solidFill>
                    <a:schemeClr val="accent1"/>
                  </a:solidFill>
                  <a:round/>
                  <a:headEnd/>
                  <a:tailEnd/>
                </a:ln>
              </p:spPr>
              <p:txBody>
                <a:bodyPr/>
                <a:lstStyle/>
                <a:p>
                  <a:endParaRPr lang="en-US" dirty="0"/>
                </a:p>
              </p:txBody>
            </p:sp>
            <p:sp>
              <p:nvSpPr>
                <p:cNvPr id="18561" name="Freeform 363"/>
                <p:cNvSpPr>
                  <a:spLocks/>
                </p:cNvSpPr>
                <p:nvPr/>
              </p:nvSpPr>
              <p:spPr bwMode="auto">
                <a:xfrm>
                  <a:off x="4770" y="2432"/>
                  <a:ext cx="16" cy="47"/>
                </a:xfrm>
                <a:custGeom>
                  <a:avLst/>
                  <a:gdLst>
                    <a:gd name="T0" fmla="*/ 11 w 16"/>
                    <a:gd name="T1" fmla="*/ 10 h 47"/>
                    <a:gd name="T2" fmla="*/ 16 w 16"/>
                    <a:gd name="T3" fmla="*/ 10 h 47"/>
                    <a:gd name="T4" fmla="*/ 16 w 16"/>
                    <a:gd name="T5" fmla="*/ 15 h 47"/>
                    <a:gd name="T6" fmla="*/ 11 w 16"/>
                    <a:gd name="T7" fmla="*/ 15 h 47"/>
                    <a:gd name="T8" fmla="*/ 11 w 16"/>
                    <a:gd name="T9" fmla="*/ 40 h 47"/>
                    <a:gd name="T10" fmla="*/ 11 w 16"/>
                    <a:gd name="T11" fmla="*/ 41 h 47"/>
                    <a:gd name="T12" fmla="*/ 12 w 16"/>
                    <a:gd name="T13" fmla="*/ 42 h 47"/>
                    <a:gd name="T14" fmla="*/ 15 w 16"/>
                    <a:gd name="T15" fmla="*/ 42 h 47"/>
                    <a:gd name="T16" fmla="*/ 16 w 16"/>
                    <a:gd name="T17" fmla="*/ 41 h 47"/>
                    <a:gd name="T18" fmla="*/ 16 w 16"/>
                    <a:gd name="T19" fmla="*/ 47 h 47"/>
                    <a:gd name="T20" fmla="*/ 15 w 16"/>
                    <a:gd name="T21" fmla="*/ 47 h 47"/>
                    <a:gd name="T22" fmla="*/ 13 w 16"/>
                    <a:gd name="T23" fmla="*/ 47 h 47"/>
                    <a:gd name="T24" fmla="*/ 11 w 16"/>
                    <a:gd name="T25" fmla="*/ 47 h 47"/>
                    <a:gd name="T26" fmla="*/ 10 w 16"/>
                    <a:gd name="T27" fmla="*/ 47 h 47"/>
                    <a:gd name="T28" fmla="*/ 8 w 16"/>
                    <a:gd name="T29" fmla="*/ 47 h 47"/>
                    <a:gd name="T30" fmla="*/ 7 w 16"/>
                    <a:gd name="T31" fmla="*/ 44 h 47"/>
                    <a:gd name="T32" fmla="*/ 5 w 16"/>
                    <a:gd name="T33" fmla="*/ 43 h 47"/>
                    <a:gd name="T34" fmla="*/ 5 w 16"/>
                    <a:gd name="T35" fmla="*/ 42 h 47"/>
                    <a:gd name="T36" fmla="*/ 5 w 16"/>
                    <a:gd name="T37" fmla="*/ 15 h 47"/>
                    <a:gd name="T38" fmla="*/ 0 w 16"/>
                    <a:gd name="T39" fmla="*/ 15 h 47"/>
                    <a:gd name="T40" fmla="*/ 0 w 16"/>
                    <a:gd name="T41" fmla="*/ 10 h 47"/>
                    <a:gd name="T42" fmla="*/ 5 w 16"/>
                    <a:gd name="T43" fmla="*/ 10 h 47"/>
                    <a:gd name="T44" fmla="*/ 5 w 16"/>
                    <a:gd name="T45" fmla="*/ 0 h 47"/>
                    <a:gd name="T46" fmla="*/ 11 w 16"/>
                    <a:gd name="T47" fmla="*/ 0 h 47"/>
                    <a:gd name="T48" fmla="*/ 11 w 16"/>
                    <a:gd name="T49" fmla="*/ 10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47"/>
                    <a:gd name="T77" fmla="*/ 16 w 16"/>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47">
                      <a:moveTo>
                        <a:pt x="11" y="10"/>
                      </a:moveTo>
                      <a:lnTo>
                        <a:pt x="16" y="10"/>
                      </a:lnTo>
                      <a:lnTo>
                        <a:pt x="16" y="15"/>
                      </a:lnTo>
                      <a:lnTo>
                        <a:pt x="11" y="15"/>
                      </a:lnTo>
                      <a:lnTo>
                        <a:pt x="11" y="40"/>
                      </a:lnTo>
                      <a:lnTo>
                        <a:pt x="11" y="41"/>
                      </a:lnTo>
                      <a:lnTo>
                        <a:pt x="12" y="42"/>
                      </a:lnTo>
                      <a:lnTo>
                        <a:pt x="15" y="42"/>
                      </a:lnTo>
                      <a:lnTo>
                        <a:pt x="16" y="41"/>
                      </a:lnTo>
                      <a:lnTo>
                        <a:pt x="16" y="47"/>
                      </a:lnTo>
                      <a:lnTo>
                        <a:pt x="15" y="47"/>
                      </a:lnTo>
                      <a:lnTo>
                        <a:pt x="13" y="47"/>
                      </a:lnTo>
                      <a:lnTo>
                        <a:pt x="11" y="47"/>
                      </a:lnTo>
                      <a:lnTo>
                        <a:pt x="10" y="47"/>
                      </a:lnTo>
                      <a:lnTo>
                        <a:pt x="8" y="47"/>
                      </a:lnTo>
                      <a:lnTo>
                        <a:pt x="7" y="44"/>
                      </a:lnTo>
                      <a:lnTo>
                        <a:pt x="5" y="43"/>
                      </a:lnTo>
                      <a:lnTo>
                        <a:pt x="5" y="42"/>
                      </a:lnTo>
                      <a:lnTo>
                        <a:pt x="5" y="15"/>
                      </a:lnTo>
                      <a:lnTo>
                        <a:pt x="0" y="15"/>
                      </a:lnTo>
                      <a:lnTo>
                        <a:pt x="0" y="10"/>
                      </a:lnTo>
                      <a:lnTo>
                        <a:pt x="5" y="10"/>
                      </a:lnTo>
                      <a:lnTo>
                        <a:pt x="5" y="0"/>
                      </a:lnTo>
                      <a:lnTo>
                        <a:pt x="11" y="0"/>
                      </a:lnTo>
                      <a:lnTo>
                        <a:pt x="11" y="10"/>
                      </a:lnTo>
                      <a:close/>
                    </a:path>
                  </a:pathLst>
                </a:custGeom>
                <a:solidFill>
                  <a:srgbClr val="000000"/>
                </a:solidFill>
                <a:ln w="9525">
                  <a:solidFill>
                    <a:schemeClr val="accent1"/>
                  </a:solidFill>
                  <a:round/>
                  <a:headEnd/>
                  <a:tailEnd/>
                </a:ln>
              </p:spPr>
              <p:txBody>
                <a:bodyPr/>
                <a:lstStyle/>
                <a:p>
                  <a:endParaRPr lang="en-US" dirty="0"/>
                </a:p>
              </p:txBody>
            </p:sp>
            <p:sp>
              <p:nvSpPr>
                <p:cNvPr id="18562" name="Freeform 364"/>
                <p:cNvSpPr>
                  <a:spLocks/>
                </p:cNvSpPr>
                <p:nvPr/>
              </p:nvSpPr>
              <p:spPr bwMode="auto">
                <a:xfrm>
                  <a:off x="4792" y="2428"/>
                  <a:ext cx="27" cy="49"/>
                </a:xfrm>
                <a:custGeom>
                  <a:avLst/>
                  <a:gdLst>
                    <a:gd name="T0" fmla="*/ 0 w 27"/>
                    <a:gd name="T1" fmla="*/ 0 h 49"/>
                    <a:gd name="T2" fmla="*/ 5 w 27"/>
                    <a:gd name="T3" fmla="*/ 0 h 49"/>
                    <a:gd name="T4" fmla="*/ 5 w 27"/>
                    <a:gd name="T5" fmla="*/ 18 h 49"/>
                    <a:gd name="T6" fmla="*/ 6 w 27"/>
                    <a:gd name="T7" fmla="*/ 17 h 49"/>
                    <a:gd name="T8" fmla="*/ 8 w 27"/>
                    <a:gd name="T9" fmla="*/ 16 h 49"/>
                    <a:gd name="T10" fmla="*/ 9 w 27"/>
                    <a:gd name="T11" fmla="*/ 15 h 49"/>
                    <a:gd name="T12" fmla="*/ 11 w 27"/>
                    <a:gd name="T13" fmla="*/ 14 h 49"/>
                    <a:gd name="T14" fmla="*/ 12 w 27"/>
                    <a:gd name="T15" fmla="*/ 14 h 49"/>
                    <a:gd name="T16" fmla="*/ 13 w 27"/>
                    <a:gd name="T17" fmla="*/ 13 h 49"/>
                    <a:gd name="T18" fmla="*/ 14 w 27"/>
                    <a:gd name="T19" fmla="*/ 13 h 49"/>
                    <a:gd name="T20" fmla="*/ 16 w 27"/>
                    <a:gd name="T21" fmla="*/ 13 h 49"/>
                    <a:gd name="T22" fmla="*/ 17 w 27"/>
                    <a:gd name="T23" fmla="*/ 13 h 49"/>
                    <a:gd name="T24" fmla="*/ 19 w 27"/>
                    <a:gd name="T25" fmla="*/ 13 h 49"/>
                    <a:gd name="T26" fmla="*/ 20 w 27"/>
                    <a:gd name="T27" fmla="*/ 14 h 49"/>
                    <a:gd name="T28" fmla="*/ 21 w 27"/>
                    <a:gd name="T29" fmla="*/ 14 h 49"/>
                    <a:gd name="T30" fmla="*/ 25 w 27"/>
                    <a:gd name="T31" fmla="*/ 16 h 49"/>
                    <a:gd name="T32" fmla="*/ 26 w 27"/>
                    <a:gd name="T33" fmla="*/ 18 h 49"/>
                    <a:gd name="T34" fmla="*/ 27 w 27"/>
                    <a:gd name="T35" fmla="*/ 21 h 49"/>
                    <a:gd name="T36" fmla="*/ 27 w 27"/>
                    <a:gd name="T37" fmla="*/ 22 h 49"/>
                    <a:gd name="T38" fmla="*/ 27 w 27"/>
                    <a:gd name="T39" fmla="*/ 49 h 49"/>
                    <a:gd name="T40" fmla="*/ 21 w 27"/>
                    <a:gd name="T41" fmla="*/ 49 h 49"/>
                    <a:gd name="T42" fmla="*/ 21 w 27"/>
                    <a:gd name="T43" fmla="*/ 25 h 49"/>
                    <a:gd name="T44" fmla="*/ 21 w 27"/>
                    <a:gd name="T45" fmla="*/ 23 h 49"/>
                    <a:gd name="T46" fmla="*/ 20 w 27"/>
                    <a:gd name="T47" fmla="*/ 21 h 49"/>
                    <a:gd name="T48" fmla="*/ 20 w 27"/>
                    <a:gd name="T49" fmla="*/ 19 h 49"/>
                    <a:gd name="T50" fmla="*/ 19 w 27"/>
                    <a:gd name="T51" fmla="*/ 18 h 49"/>
                    <a:gd name="T52" fmla="*/ 18 w 27"/>
                    <a:gd name="T53" fmla="*/ 18 h 49"/>
                    <a:gd name="T54" fmla="*/ 16 w 27"/>
                    <a:gd name="T55" fmla="*/ 18 h 49"/>
                    <a:gd name="T56" fmla="*/ 14 w 27"/>
                    <a:gd name="T57" fmla="*/ 18 h 49"/>
                    <a:gd name="T58" fmla="*/ 12 w 27"/>
                    <a:gd name="T59" fmla="*/ 18 h 49"/>
                    <a:gd name="T60" fmla="*/ 11 w 27"/>
                    <a:gd name="T61" fmla="*/ 18 h 49"/>
                    <a:gd name="T62" fmla="*/ 10 w 27"/>
                    <a:gd name="T63" fmla="*/ 19 h 49"/>
                    <a:gd name="T64" fmla="*/ 9 w 27"/>
                    <a:gd name="T65" fmla="*/ 19 h 49"/>
                    <a:gd name="T66" fmla="*/ 8 w 27"/>
                    <a:gd name="T67" fmla="*/ 21 h 49"/>
                    <a:gd name="T68" fmla="*/ 6 w 27"/>
                    <a:gd name="T69" fmla="*/ 22 h 49"/>
                    <a:gd name="T70" fmla="*/ 6 w 27"/>
                    <a:gd name="T71" fmla="*/ 23 h 49"/>
                    <a:gd name="T72" fmla="*/ 5 w 27"/>
                    <a:gd name="T73" fmla="*/ 24 h 49"/>
                    <a:gd name="T74" fmla="*/ 5 w 27"/>
                    <a:gd name="T75" fmla="*/ 26 h 49"/>
                    <a:gd name="T76" fmla="*/ 5 w 27"/>
                    <a:gd name="T77" fmla="*/ 49 h 49"/>
                    <a:gd name="T78" fmla="*/ 0 w 27"/>
                    <a:gd name="T79" fmla="*/ 49 h 49"/>
                    <a:gd name="T80" fmla="*/ 0 w 27"/>
                    <a:gd name="T81" fmla="*/ 0 h 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49"/>
                    <a:gd name="T125" fmla="*/ 27 w 27"/>
                    <a:gd name="T126" fmla="*/ 49 h 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49">
                      <a:moveTo>
                        <a:pt x="0" y="0"/>
                      </a:moveTo>
                      <a:lnTo>
                        <a:pt x="5" y="0"/>
                      </a:lnTo>
                      <a:lnTo>
                        <a:pt x="5" y="18"/>
                      </a:lnTo>
                      <a:lnTo>
                        <a:pt x="6" y="17"/>
                      </a:lnTo>
                      <a:lnTo>
                        <a:pt x="8" y="16"/>
                      </a:lnTo>
                      <a:lnTo>
                        <a:pt x="9" y="15"/>
                      </a:lnTo>
                      <a:lnTo>
                        <a:pt x="11" y="14"/>
                      </a:lnTo>
                      <a:lnTo>
                        <a:pt x="12" y="14"/>
                      </a:lnTo>
                      <a:lnTo>
                        <a:pt x="13" y="13"/>
                      </a:lnTo>
                      <a:lnTo>
                        <a:pt x="14" y="13"/>
                      </a:lnTo>
                      <a:lnTo>
                        <a:pt x="16" y="13"/>
                      </a:lnTo>
                      <a:lnTo>
                        <a:pt x="17" y="13"/>
                      </a:lnTo>
                      <a:lnTo>
                        <a:pt x="19" y="13"/>
                      </a:lnTo>
                      <a:lnTo>
                        <a:pt x="20" y="14"/>
                      </a:lnTo>
                      <a:lnTo>
                        <a:pt x="21" y="14"/>
                      </a:lnTo>
                      <a:lnTo>
                        <a:pt x="25" y="16"/>
                      </a:lnTo>
                      <a:lnTo>
                        <a:pt x="26" y="18"/>
                      </a:lnTo>
                      <a:lnTo>
                        <a:pt x="27" y="21"/>
                      </a:lnTo>
                      <a:lnTo>
                        <a:pt x="27" y="22"/>
                      </a:lnTo>
                      <a:lnTo>
                        <a:pt x="27" y="49"/>
                      </a:lnTo>
                      <a:lnTo>
                        <a:pt x="21" y="49"/>
                      </a:lnTo>
                      <a:lnTo>
                        <a:pt x="21" y="25"/>
                      </a:lnTo>
                      <a:lnTo>
                        <a:pt x="21" y="23"/>
                      </a:lnTo>
                      <a:lnTo>
                        <a:pt x="20" y="21"/>
                      </a:lnTo>
                      <a:lnTo>
                        <a:pt x="20" y="19"/>
                      </a:lnTo>
                      <a:lnTo>
                        <a:pt x="19" y="18"/>
                      </a:lnTo>
                      <a:lnTo>
                        <a:pt x="18" y="18"/>
                      </a:lnTo>
                      <a:lnTo>
                        <a:pt x="16" y="18"/>
                      </a:lnTo>
                      <a:lnTo>
                        <a:pt x="14" y="18"/>
                      </a:lnTo>
                      <a:lnTo>
                        <a:pt x="12" y="18"/>
                      </a:lnTo>
                      <a:lnTo>
                        <a:pt x="11" y="18"/>
                      </a:lnTo>
                      <a:lnTo>
                        <a:pt x="10" y="19"/>
                      </a:lnTo>
                      <a:lnTo>
                        <a:pt x="9" y="19"/>
                      </a:lnTo>
                      <a:lnTo>
                        <a:pt x="8" y="21"/>
                      </a:lnTo>
                      <a:lnTo>
                        <a:pt x="6" y="22"/>
                      </a:lnTo>
                      <a:lnTo>
                        <a:pt x="6" y="23"/>
                      </a:lnTo>
                      <a:lnTo>
                        <a:pt x="5" y="24"/>
                      </a:lnTo>
                      <a:lnTo>
                        <a:pt x="5" y="26"/>
                      </a:lnTo>
                      <a:lnTo>
                        <a:pt x="5" y="49"/>
                      </a:lnTo>
                      <a:lnTo>
                        <a:pt x="0" y="49"/>
                      </a:lnTo>
                      <a:lnTo>
                        <a:pt x="0" y="0"/>
                      </a:lnTo>
                      <a:close/>
                    </a:path>
                  </a:pathLst>
                </a:custGeom>
                <a:solidFill>
                  <a:srgbClr val="000000"/>
                </a:solidFill>
                <a:ln w="9525">
                  <a:solidFill>
                    <a:schemeClr val="accent1"/>
                  </a:solidFill>
                  <a:round/>
                  <a:headEnd/>
                  <a:tailEnd/>
                </a:ln>
              </p:spPr>
              <p:txBody>
                <a:bodyPr/>
                <a:lstStyle/>
                <a:p>
                  <a:endParaRPr lang="en-US" dirty="0"/>
                </a:p>
              </p:txBody>
            </p:sp>
            <p:sp>
              <p:nvSpPr>
                <p:cNvPr id="18563" name="Freeform 365"/>
                <p:cNvSpPr>
                  <a:spLocks/>
                </p:cNvSpPr>
                <p:nvPr/>
              </p:nvSpPr>
              <p:spPr bwMode="auto">
                <a:xfrm>
                  <a:off x="4843" y="2428"/>
                  <a:ext cx="42" cy="51"/>
                </a:xfrm>
                <a:custGeom>
                  <a:avLst/>
                  <a:gdLst>
                    <a:gd name="T0" fmla="*/ 35 w 42"/>
                    <a:gd name="T1" fmla="*/ 15 h 51"/>
                    <a:gd name="T2" fmla="*/ 33 w 42"/>
                    <a:gd name="T3" fmla="*/ 10 h 51"/>
                    <a:gd name="T4" fmla="*/ 30 w 42"/>
                    <a:gd name="T5" fmla="*/ 8 h 51"/>
                    <a:gd name="T6" fmla="*/ 27 w 42"/>
                    <a:gd name="T7" fmla="*/ 6 h 51"/>
                    <a:gd name="T8" fmla="*/ 22 w 42"/>
                    <a:gd name="T9" fmla="*/ 4 h 51"/>
                    <a:gd name="T10" fmla="*/ 19 w 42"/>
                    <a:gd name="T11" fmla="*/ 4 h 51"/>
                    <a:gd name="T12" fmla="*/ 16 w 42"/>
                    <a:gd name="T13" fmla="*/ 6 h 51"/>
                    <a:gd name="T14" fmla="*/ 14 w 42"/>
                    <a:gd name="T15" fmla="*/ 8 h 51"/>
                    <a:gd name="T16" fmla="*/ 12 w 42"/>
                    <a:gd name="T17" fmla="*/ 9 h 51"/>
                    <a:gd name="T18" fmla="*/ 10 w 42"/>
                    <a:gd name="T19" fmla="*/ 13 h 51"/>
                    <a:gd name="T20" fmla="*/ 7 w 42"/>
                    <a:gd name="T21" fmla="*/ 16 h 51"/>
                    <a:gd name="T22" fmla="*/ 6 w 42"/>
                    <a:gd name="T23" fmla="*/ 21 h 51"/>
                    <a:gd name="T24" fmla="*/ 6 w 42"/>
                    <a:gd name="T25" fmla="*/ 25 h 51"/>
                    <a:gd name="T26" fmla="*/ 6 w 42"/>
                    <a:gd name="T27" fmla="*/ 30 h 51"/>
                    <a:gd name="T28" fmla="*/ 7 w 42"/>
                    <a:gd name="T29" fmla="*/ 33 h 51"/>
                    <a:gd name="T30" fmla="*/ 10 w 42"/>
                    <a:gd name="T31" fmla="*/ 37 h 51"/>
                    <a:gd name="T32" fmla="*/ 12 w 42"/>
                    <a:gd name="T33" fmla="*/ 40 h 51"/>
                    <a:gd name="T34" fmla="*/ 14 w 42"/>
                    <a:gd name="T35" fmla="*/ 42 h 51"/>
                    <a:gd name="T36" fmla="*/ 16 w 42"/>
                    <a:gd name="T37" fmla="*/ 44 h 51"/>
                    <a:gd name="T38" fmla="*/ 19 w 42"/>
                    <a:gd name="T39" fmla="*/ 45 h 51"/>
                    <a:gd name="T40" fmla="*/ 22 w 42"/>
                    <a:gd name="T41" fmla="*/ 45 h 51"/>
                    <a:gd name="T42" fmla="*/ 27 w 42"/>
                    <a:gd name="T43" fmla="*/ 44 h 51"/>
                    <a:gd name="T44" fmla="*/ 31 w 42"/>
                    <a:gd name="T45" fmla="*/ 41 h 51"/>
                    <a:gd name="T46" fmla="*/ 34 w 42"/>
                    <a:gd name="T47" fmla="*/ 37 h 51"/>
                    <a:gd name="T48" fmla="*/ 36 w 42"/>
                    <a:gd name="T49" fmla="*/ 31 h 51"/>
                    <a:gd name="T50" fmla="*/ 42 w 42"/>
                    <a:gd name="T51" fmla="*/ 31 h 51"/>
                    <a:gd name="T52" fmla="*/ 39 w 42"/>
                    <a:gd name="T53" fmla="*/ 39 h 51"/>
                    <a:gd name="T54" fmla="*/ 35 w 42"/>
                    <a:gd name="T55" fmla="*/ 45 h 51"/>
                    <a:gd name="T56" fmla="*/ 29 w 42"/>
                    <a:gd name="T57" fmla="*/ 49 h 51"/>
                    <a:gd name="T58" fmla="*/ 21 w 42"/>
                    <a:gd name="T59" fmla="*/ 51 h 51"/>
                    <a:gd name="T60" fmla="*/ 16 w 42"/>
                    <a:gd name="T61" fmla="*/ 51 h 51"/>
                    <a:gd name="T62" fmla="*/ 13 w 42"/>
                    <a:gd name="T63" fmla="*/ 48 h 51"/>
                    <a:gd name="T64" fmla="*/ 10 w 42"/>
                    <a:gd name="T65" fmla="*/ 47 h 51"/>
                    <a:gd name="T66" fmla="*/ 8 w 42"/>
                    <a:gd name="T67" fmla="*/ 46 h 51"/>
                    <a:gd name="T68" fmla="*/ 5 w 42"/>
                    <a:gd name="T69" fmla="*/ 41 h 51"/>
                    <a:gd name="T70" fmla="*/ 3 w 42"/>
                    <a:gd name="T71" fmla="*/ 36 h 51"/>
                    <a:gd name="T72" fmla="*/ 0 w 42"/>
                    <a:gd name="T73" fmla="*/ 31 h 51"/>
                    <a:gd name="T74" fmla="*/ 0 w 42"/>
                    <a:gd name="T75" fmla="*/ 25 h 51"/>
                    <a:gd name="T76" fmla="*/ 0 w 42"/>
                    <a:gd name="T77" fmla="*/ 19 h 51"/>
                    <a:gd name="T78" fmla="*/ 3 w 42"/>
                    <a:gd name="T79" fmla="*/ 15 h 51"/>
                    <a:gd name="T80" fmla="*/ 5 w 42"/>
                    <a:gd name="T81" fmla="*/ 9 h 51"/>
                    <a:gd name="T82" fmla="*/ 8 w 42"/>
                    <a:gd name="T83" fmla="*/ 4 h 51"/>
                    <a:gd name="T84" fmla="*/ 10 w 42"/>
                    <a:gd name="T85" fmla="*/ 3 h 51"/>
                    <a:gd name="T86" fmla="*/ 13 w 42"/>
                    <a:gd name="T87" fmla="*/ 1 h 51"/>
                    <a:gd name="T88" fmla="*/ 16 w 42"/>
                    <a:gd name="T89" fmla="*/ 0 h 51"/>
                    <a:gd name="T90" fmla="*/ 21 w 42"/>
                    <a:gd name="T91" fmla="*/ 0 h 51"/>
                    <a:gd name="T92" fmla="*/ 28 w 42"/>
                    <a:gd name="T93" fmla="*/ 0 h 51"/>
                    <a:gd name="T94" fmla="*/ 34 w 42"/>
                    <a:gd name="T95" fmla="*/ 3 h 51"/>
                    <a:gd name="T96" fmla="*/ 38 w 42"/>
                    <a:gd name="T97" fmla="*/ 8 h 51"/>
                    <a:gd name="T98" fmla="*/ 42 w 42"/>
                    <a:gd name="T99" fmla="*/ 15 h 51"/>
                    <a:gd name="T100" fmla="*/ 35 w 42"/>
                    <a:gd name="T101" fmla="*/ 15 h 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2"/>
                    <a:gd name="T154" fmla="*/ 0 h 51"/>
                    <a:gd name="T155" fmla="*/ 42 w 42"/>
                    <a:gd name="T156" fmla="*/ 51 h 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2" h="51">
                      <a:moveTo>
                        <a:pt x="35" y="15"/>
                      </a:moveTo>
                      <a:lnTo>
                        <a:pt x="33" y="10"/>
                      </a:lnTo>
                      <a:lnTo>
                        <a:pt x="30" y="8"/>
                      </a:lnTo>
                      <a:lnTo>
                        <a:pt x="27" y="6"/>
                      </a:lnTo>
                      <a:lnTo>
                        <a:pt x="22" y="4"/>
                      </a:lnTo>
                      <a:lnTo>
                        <a:pt x="19" y="4"/>
                      </a:lnTo>
                      <a:lnTo>
                        <a:pt x="16" y="6"/>
                      </a:lnTo>
                      <a:lnTo>
                        <a:pt x="14" y="8"/>
                      </a:lnTo>
                      <a:lnTo>
                        <a:pt x="12" y="9"/>
                      </a:lnTo>
                      <a:lnTo>
                        <a:pt x="10" y="13"/>
                      </a:lnTo>
                      <a:lnTo>
                        <a:pt x="7" y="16"/>
                      </a:lnTo>
                      <a:lnTo>
                        <a:pt x="6" y="21"/>
                      </a:lnTo>
                      <a:lnTo>
                        <a:pt x="6" y="25"/>
                      </a:lnTo>
                      <a:lnTo>
                        <a:pt x="6" y="30"/>
                      </a:lnTo>
                      <a:lnTo>
                        <a:pt x="7" y="33"/>
                      </a:lnTo>
                      <a:lnTo>
                        <a:pt x="10" y="37"/>
                      </a:lnTo>
                      <a:lnTo>
                        <a:pt x="12" y="40"/>
                      </a:lnTo>
                      <a:lnTo>
                        <a:pt x="14" y="42"/>
                      </a:lnTo>
                      <a:lnTo>
                        <a:pt x="16" y="44"/>
                      </a:lnTo>
                      <a:lnTo>
                        <a:pt x="19" y="45"/>
                      </a:lnTo>
                      <a:lnTo>
                        <a:pt x="22" y="45"/>
                      </a:lnTo>
                      <a:lnTo>
                        <a:pt x="27" y="44"/>
                      </a:lnTo>
                      <a:lnTo>
                        <a:pt x="31" y="41"/>
                      </a:lnTo>
                      <a:lnTo>
                        <a:pt x="34" y="37"/>
                      </a:lnTo>
                      <a:lnTo>
                        <a:pt x="36" y="31"/>
                      </a:lnTo>
                      <a:lnTo>
                        <a:pt x="42" y="31"/>
                      </a:lnTo>
                      <a:lnTo>
                        <a:pt x="39" y="39"/>
                      </a:lnTo>
                      <a:lnTo>
                        <a:pt x="35" y="45"/>
                      </a:lnTo>
                      <a:lnTo>
                        <a:pt x="29" y="49"/>
                      </a:lnTo>
                      <a:lnTo>
                        <a:pt x="21" y="51"/>
                      </a:lnTo>
                      <a:lnTo>
                        <a:pt x="16" y="51"/>
                      </a:lnTo>
                      <a:lnTo>
                        <a:pt x="13" y="48"/>
                      </a:lnTo>
                      <a:lnTo>
                        <a:pt x="10" y="47"/>
                      </a:lnTo>
                      <a:lnTo>
                        <a:pt x="8" y="46"/>
                      </a:lnTo>
                      <a:lnTo>
                        <a:pt x="5" y="41"/>
                      </a:lnTo>
                      <a:lnTo>
                        <a:pt x="3" y="36"/>
                      </a:lnTo>
                      <a:lnTo>
                        <a:pt x="0" y="31"/>
                      </a:lnTo>
                      <a:lnTo>
                        <a:pt x="0" y="25"/>
                      </a:lnTo>
                      <a:lnTo>
                        <a:pt x="0" y="19"/>
                      </a:lnTo>
                      <a:lnTo>
                        <a:pt x="3" y="15"/>
                      </a:lnTo>
                      <a:lnTo>
                        <a:pt x="5" y="9"/>
                      </a:lnTo>
                      <a:lnTo>
                        <a:pt x="8" y="4"/>
                      </a:lnTo>
                      <a:lnTo>
                        <a:pt x="10" y="3"/>
                      </a:lnTo>
                      <a:lnTo>
                        <a:pt x="13" y="1"/>
                      </a:lnTo>
                      <a:lnTo>
                        <a:pt x="16" y="0"/>
                      </a:lnTo>
                      <a:lnTo>
                        <a:pt x="21" y="0"/>
                      </a:lnTo>
                      <a:lnTo>
                        <a:pt x="28" y="0"/>
                      </a:lnTo>
                      <a:lnTo>
                        <a:pt x="34" y="3"/>
                      </a:lnTo>
                      <a:lnTo>
                        <a:pt x="38" y="8"/>
                      </a:lnTo>
                      <a:lnTo>
                        <a:pt x="42" y="15"/>
                      </a:lnTo>
                      <a:lnTo>
                        <a:pt x="35" y="15"/>
                      </a:lnTo>
                      <a:close/>
                    </a:path>
                  </a:pathLst>
                </a:custGeom>
                <a:solidFill>
                  <a:srgbClr val="000000"/>
                </a:solidFill>
                <a:ln w="9525">
                  <a:solidFill>
                    <a:schemeClr val="accent1"/>
                  </a:solidFill>
                  <a:round/>
                  <a:headEnd/>
                  <a:tailEnd/>
                </a:ln>
              </p:spPr>
              <p:txBody>
                <a:bodyPr/>
                <a:lstStyle/>
                <a:p>
                  <a:endParaRPr lang="en-US" dirty="0"/>
                </a:p>
              </p:txBody>
            </p:sp>
            <p:sp>
              <p:nvSpPr>
                <p:cNvPr id="18564" name="Freeform 366"/>
                <p:cNvSpPr>
                  <a:spLocks noEditPoints="1"/>
                </p:cNvSpPr>
                <p:nvPr/>
              </p:nvSpPr>
              <p:spPr bwMode="auto">
                <a:xfrm>
                  <a:off x="4889" y="2441"/>
                  <a:ext cx="34" cy="38"/>
                </a:xfrm>
                <a:custGeom>
                  <a:avLst/>
                  <a:gdLst>
                    <a:gd name="T0" fmla="*/ 30 w 34"/>
                    <a:gd name="T1" fmla="*/ 32 h 38"/>
                    <a:gd name="T2" fmla="*/ 31 w 34"/>
                    <a:gd name="T3" fmla="*/ 33 h 38"/>
                    <a:gd name="T4" fmla="*/ 33 w 34"/>
                    <a:gd name="T5" fmla="*/ 33 h 38"/>
                    <a:gd name="T6" fmla="*/ 34 w 34"/>
                    <a:gd name="T7" fmla="*/ 33 h 38"/>
                    <a:gd name="T8" fmla="*/ 34 w 34"/>
                    <a:gd name="T9" fmla="*/ 38 h 38"/>
                    <a:gd name="T10" fmla="*/ 31 w 34"/>
                    <a:gd name="T11" fmla="*/ 38 h 38"/>
                    <a:gd name="T12" fmla="*/ 29 w 34"/>
                    <a:gd name="T13" fmla="*/ 38 h 38"/>
                    <a:gd name="T14" fmla="*/ 26 w 34"/>
                    <a:gd name="T15" fmla="*/ 36 h 38"/>
                    <a:gd name="T16" fmla="*/ 25 w 34"/>
                    <a:gd name="T17" fmla="*/ 33 h 38"/>
                    <a:gd name="T18" fmla="*/ 19 w 34"/>
                    <a:gd name="T19" fmla="*/ 35 h 38"/>
                    <a:gd name="T20" fmla="*/ 13 w 34"/>
                    <a:gd name="T21" fmla="*/ 38 h 38"/>
                    <a:gd name="T22" fmla="*/ 4 w 34"/>
                    <a:gd name="T23" fmla="*/ 35 h 38"/>
                    <a:gd name="T24" fmla="*/ 0 w 34"/>
                    <a:gd name="T25" fmla="*/ 27 h 38"/>
                    <a:gd name="T26" fmla="*/ 4 w 34"/>
                    <a:gd name="T27" fmla="*/ 20 h 38"/>
                    <a:gd name="T28" fmla="*/ 8 w 34"/>
                    <a:gd name="T29" fmla="*/ 18 h 38"/>
                    <a:gd name="T30" fmla="*/ 15 w 34"/>
                    <a:gd name="T31" fmla="*/ 16 h 38"/>
                    <a:gd name="T32" fmla="*/ 21 w 34"/>
                    <a:gd name="T33" fmla="*/ 16 h 38"/>
                    <a:gd name="T34" fmla="*/ 23 w 34"/>
                    <a:gd name="T35" fmla="*/ 14 h 38"/>
                    <a:gd name="T36" fmla="*/ 25 w 34"/>
                    <a:gd name="T37" fmla="*/ 12 h 38"/>
                    <a:gd name="T38" fmla="*/ 23 w 34"/>
                    <a:gd name="T39" fmla="*/ 8 h 38"/>
                    <a:gd name="T40" fmla="*/ 18 w 34"/>
                    <a:gd name="T41" fmla="*/ 5 h 38"/>
                    <a:gd name="T42" fmla="*/ 12 w 34"/>
                    <a:gd name="T43" fmla="*/ 6 h 38"/>
                    <a:gd name="T44" fmla="*/ 8 w 34"/>
                    <a:gd name="T45" fmla="*/ 10 h 38"/>
                    <a:gd name="T46" fmla="*/ 3 w 34"/>
                    <a:gd name="T47" fmla="*/ 11 h 38"/>
                    <a:gd name="T48" fmla="*/ 3 w 34"/>
                    <a:gd name="T49" fmla="*/ 6 h 38"/>
                    <a:gd name="T50" fmla="*/ 6 w 34"/>
                    <a:gd name="T51" fmla="*/ 3 h 38"/>
                    <a:gd name="T52" fmla="*/ 11 w 34"/>
                    <a:gd name="T53" fmla="*/ 1 h 38"/>
                    <a:gd name="T54" fmla="*/ 14 w 34"/>
                    <a:gd name="T55" fmla="*/ 0 h 38"/>
                    <a:gd name="T56" fmla="*/ 18 w 34"/>
                    <a:gd name="T57" fmla="*/ 0 h 38"/>
                    <a:gd name="T58" fmla="*/ 21 w 34"/>
                    <a:gd name="T59" fmla="*/ 0 h 38"/>
                    <a:gd name="T60" fmla="*/ 25 w 34"/>
                    <a:gd name="T61" fmla="*/ 2 h 38"/>
                    <a:gd name="T62" fmla="*/ 29 w 34"/>
                    <a:gd name="T63" fmla="*/ 5 h 38"/>
                    <a:gd name="T64" fmla="*/ 30 w 34"/>
                    <a:gd name="T65" fmla="*/ 31 h 38"/>
                    <a:gd name="T66" fmla="*/ 21 w 34"/>
                    <a:gd name="T67" fmla="*/ 20 h 38"/>
                    <a:gd name="T68" fmla="*/ 13 w 34"/>
                    <a:gd name="T69" fmla="*/ 20 h 38"/>
                    <a:gd name="T70" fmla="*/ 8 w 34"/>
                    <a:gd name="T71" fmla="*/ 23 h 38"/>
                    <a:gd name="T72" fmla="*/ 6 w 34"/>
                    <a:gd name="T73" fmla="*/ 25 h 38"/>
                    <a:gd name="T74" fmla="*/ 7 w 34"/>
                    <a:gd name="T75" fmla="*/ 29 h 38"/>
                    <a:gd name="T76" fmla="*/ 11 w 34"/>
                    <a:gd name="T77" fmla="*/ 33 h 38"/>
                    <a:gd name="T78" fmla="*/ 18 w 34"/>
                    <a:gd name="T79" fmla="*/ 32 h 38"/>
                    <a:gd name="T80" fmla="*/ 23 w 34"/>
                    <a:gd name="T81" fmla="*/ 27 h 38"/>
                    <a:gd name="T82" fmla="*/ 25 w 34"/>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30" y="31"/>
                      </a:moveTo>
                      <a:lnTo>
                        <a:pt x="30" y="32"/>
                      </a:lnTo>
                      <a:lnTo>
                        <a:pt x="31" y="32"/>
                      </a:lnTo>
                      <a:lnTo>
                        <a:pt x="31" y="33"/>
                      </a:lnTo>
                      <a:lnTo>
                        <a:pt x="33" y="33"/>
                      </a:lnTo>
                      <a:lnTo>
                        <a:pt x="34" y="33"/>
                      </a:lnTo>
                      <a:lnTo>
                        <a:pt x="34" y="38"/>
                      </a:lnTo>
                      <a:lnTo>
                        <a:pt x="33" y="38"/>
                      </a:lnTo>
                      <a:lnTo>
                        <a:pt x="31" y="38"/>
                      </a:lnTo>
                      <a:lnTo>
                        <a:pt x="30" y="38"/>
                      </a:lnTo>
                      <a:lnTo>
                        <a:pt x="29" y="38"/>
                      </a:lnTo>
                      <a:lnTo>
                        <a:pt x="28" y="38"/>
                      </a:lnTo>
                      <a:lnTo>
                        <a:pt x="26" y="36"/>
                      </a:lnTo>
                      <a:lnTo>
                        <a:pt x="25" y="34"/>
                      </a:lnTo>
                      <a:lnTo>
                        <a:pt x="25" y="33"/>
                      </a:lnTo>
                      <a:lnTo>
                        <a:pt x="22" y="34"/>
                      </a:lnTo>
                      <a:lnTo>
                        <a:pt x="19" y="35"/>
                      </a:lnTo>
                      <a:lnTo>
                        <a:pt x="17" y="38"/>
                      </a:lnTo>
                      <a:lnTo>
                        <a:pt x="13" y="38"/>
                      </a:lnTo>
                      <a:lnTo>
                        <a:pt x="7" y="36"/>
                      </a:lnTo>
                      <a:lnTo>
                        <a:pt x="4" y="35"/>
                      </a:lnTo>
                      <a:lnTo>
                        <a:pt x="2" y="32"/>
                      </a:lnTo>
                      <a:lnTo>
                        <a:pt x="0" y="27"/>
                      </a:lnTo>
                      <a:lnTo>
                        <a:pt x="2" y="23"/>
                      </a:lnTo>
                      <a:lnTo>
                        <a:pt x="4" y="20"/>
                      </a:lnTo>
                      <a:lnTo>
                        <a:pt x="6" y="18"/>
                      </a:lnTo>
                      <a:lnTo>
                        <a:pt x="8" y="18"/>
                      </a:lnTo>
                      <a:lnTo>
                        <a:pt x="12" y="17"/>
                      </a:lnTo>
                      <a:lnTo>
                        <a:pt x="15" y="16"/>
                      </a:lnTo>
                      <a:lnTo>
                        <a:pt x="19" y="16"/>
                      </a:lnTo>
                      <a:lnTo>
                        <a:pt x="21" y="16"/>
                      </a:lnTo>
                      <a:lnTo>
                        <a:pt x="22" y="16"/>
                      </a:lnTo>
                      <a:lnTo>
                        <a:pt x="23" y="14"/>
                      </a:lnTo>
                      <a:lnTo>
                        <a:pt x="25" y="13"/>
                      </a:lnTo>
                      <a:lnTo>
                        <a:pt x="25" y="12"/>
                      </a:lnTo>
                      <a:lnTo>
                        <a:pt x="25" y="9"/>
                      </a:lnTo>
                      <a:lnTo>
                        <a:pt x="23" y="8"/>
                      </a:lnTo>
                      <a:lnTo>
                        <a:pt x="21" y="6"/>
                      </a:lnTo>
                      <a:lnTo>
                        <a:pt x="18" y="5"/>
                      </a:lnTo>
                      <a:lnTo>
                        <a:pt x="15" y="5"/>
                      </a:lnTo>
                      <a:lnTo>
                        <a:pt x="12" y="6"/>
                      </a:lnTo>
                      <a:lnTo>
                        <a:pt x="10" y="8"/>
                      </a:lnTo>
                      <a:lnTo>
                        <a:pt x="8" y="10"/>
                      </a:lnTo>
                      <a:lnTo>
                        <a:pt x="7" y="11"/>
                      </a:lnTo>
                      <a:lnTo>
                        <a:pt x="3" y="11"/>
                      </a:lnTo>
                      <a:lnTo>
                        <a:pt x="3" y="9"/>
                      </a:lnTo>
                      <a:lnTo>
                        <a:pt x="3" y="6"/>
                      </a:lnTo>
                      <a:lnTo>
                        <a:pt x="4" y="5"/>
                      </a:lnTo>
                      <a:lnTo>
                        <a:pt x="6" y="3"/>
                      </a:lnTo>
                      <a:lnTo>
                        <a:pt x="8" y="2"/>
                      </a:lnTo>
                      <a:lnTo>
                        <a:pt x="11" y="1"/>
                      </a:lnTo>
                      <a:lnTo>
                        <a:pt x="12" y="1"/>
                      </a:lnTo>
                      <a:lnTo>
                        <a:pt x="14" y="0"/>
                      </a:lnTo>
                      <a:lnTo>
                        <a:pt x="15" y="0"/>
                      </a:lnTo>
                      <a:lnTo>
                        <a:pt x="18" y="0"/>
                      </a:lnTo>
                      <a:lnTo>
                        <a:pt x="19" y="0"/>
                      </a:lnTo>
                      <a:lnTo>
                        <a:pt x="21" y="0"/>
                      </a:lnTo>
                      <a:lnTo>
                        <a:pt x="22" y="1"/>
                      </a:lnTo>
                      <a:lnTo>
                        <a:pt x="25" y="2"/>
                      </a:lnTo>
                      <a:lnTo>
                        <a:pt x="28" y="3"/>
                      </a:lnTo>
                      <a:lnTo>
                        <a:pt x="29" y="5"/>
                      </a:lnTo>
                      <a:lnTo>
                        <a:pt x="30" y="8"/>
                      </a:lnTo>
                      <a:lnTo>
                        <a:pt x="30" y="31"/>
                      </a:lnTo>
                      <a:close/>
                      <a:moveTo>
                        <a:pt x="25" y="19"/>
                      </a:moveTo>
                      <a:lnTo>
                        <a:pt x="21" y="20"/>
                      </a:lnTo>
                      <a:lnTo>
                        <a:pt x="17" y="20"/>
                      </a:lnTo>
                      <a:lnTo>
                        <a:pt x="13" y="20"/>
                      </a:lnTo>
                      <a:lnTo>
                        <a:pt x="10" y="21"/>
                      </a:lnTo>
                      <a:lnTo>
                        <a:pt x="8" y="23"/>
                      </a:lnTo>
                      <a:lnTo>
                        <a:pt x="7" y="24"/>
                      </a:lnTo>
                      <a:lnTo>
                        <a:pt x="6" y="25"/>
                      </a:lnTo>
                      <a:lnTo>
                        <a:pt x="6" y="27"/>
                      </a:lnTo>
                      <a:lnTo>
                        <a:pt x="7" y="29"/>
                      </a:lnTo>
                      <a:lnTo>
                        <a:pt x="8" y="32"/>
                      </a:lnTo>
                      <a:lnTo>
                        <a:pt x="11" y="33"/>
                      </a:lnTo>
                      <a:lnTo>
                        <a:pt x="13" y="33"/>
                      </a:lnTo>
                      <a:lnTo>
                        <a:pt x="18" y="32"/>
                      </a:lnTo>
                      <a:lnTo>
                        <a:pt x="21" y="29"/>
                      </a:lnTo>
                      <a:lnTo>
                        <a:pt x="23" y="27"/>
                      </a:lnTo>
                      <a:lnTo>
                        <a:pt x="25" y="26"/>
                      </a:lnTo>
                      <a:lnTo>
                        <a:pt x="25" y="19"/>
                      </a:lnTo>
                      <a:close/>
                    </a:path>
                  </a:pathLst>
                </a:custGeom>
                <a:solidFill>
                  <a:srgbClr val="000000"/>
                </a:solidFill>
                <a:ln w="9525">
                  <a:solidFill>
                    <a:schemeClr val="accent1"/>
                  </a:solidFill>
                  <a:round/>
                  <a:headEnd/>
                  <a:tailEnd/>
                </a:ln>
              </p:spPr>
              <p:txBody>
                <a:bodyPr/>
                <a:lstStyle/>
                <a:p>
                  <a:endParaRPr lang="en-US" dirty="0"/>
                </a:p>
              </p:txBody>
            </p:sp>
            <p:sp>
              <p:nvSpPr>
                <p:cNvPr id="18565" name="Freeform 367"/>
                <p:cNvSpPr>
                  <a:spLocks/>
                </p:cNvSpPr>
                <p:nvPr/>
              </p:nvSpPr>
              <p:spPr bwMode="auto">
                <a:xfrm>
                  <a:off x="4927" y="2441"/>
                  <a:ext cx="18" cy="36"/>
                </a:xfrm>
                <a:custGeom>
                  <a:avLst/>
                  <a:gdLst>
                    <a:gd name="T0" fmla="*/ 0 w 18"/>
                    <a:gd name="T1" fmla="*/ 1 h 36"/>
                    <a:gd name="T2" fmla="*/ 6 w 18"/>
                    <a:gd name="T3" fmla="*/ 1 h 36"/>
                    <a:gd name="T4" fmla="*/ 6 w 18"/>
                    <a:gd name="T5" fmla="*/ 6 h 36"/>
                    <a:gd name="T6" fmla="*/ 6 w 18"/>
                    <a:gd name="T7" fmla="*/ 6 h 36"/>
                    <a:gd name="T8" fmla="*/ 8 w 18"/>
                    <a:gd name="T9" fmla="*/ 3 h 36"/>
                    <a:gd name="T10" fmla="*/ 11 w 18"/>
                    <a:gd name="T11" fmla="*/ 1 h 36"/>
                    <a:gd name="T12" fmla="*/ 12 w 18"/>
                    <a:gd name="T13" fmla="*/ 0 h 36"/>
                    <a:gd name="T14" fmla="*/ 14 w 18"/>
                    <a:gd name="T15" fmla="*/ 0 h 36"/>
                    <a:gd name="T16" fmla="*/ 18 w 18"/>
                    <a:gd name="T17" fmla="*/ 0 h 36"/>
                    <a:gd name="T18" fmla="*/ 18 w 18"/>
                    <a:gd name="T19" fmla="*/ 5 h 36"/>
                    <a:gd name="T20" fmla="*/ 17 w 18"/>
                    <a:gd name="T21" fmla="*/ 5 h 36"/>
                    <a:gd name="T22" fmla="*/ 15 w 18"/>
                    <a:gd name="T23" fmla="*/ 5 h 36"/>
                    <a:gd name="T24" fmla="*/ 13 w 18"/>
                    <a:gd name="T25" fmla="*/ 6 h 36"/>
                    <a:gd name="T26" fmla="*/ 12 w 18"/>
                    <a:gd name="T27" fmla="*/ 6 h 36"/>
                    <a:gd name="T28" fmla="*/ 10 w 18"/>
                    <a:gd name="T29" fmla="*/ 9 h 36"/>
                    <a:gd name="T30" fmla="*/ 7 w 18"/>
                    <a:gd name="T31" fmla="*/ 10 h 36"/>
                    <a:gd name="T32" fmla="*/ 6 w 18"/>
                    <a:gd name="T33" fmla="*/ 13 h 36"/>
                    <a:gd name="T34" fmla="*/ 6 w 18"/>
                    <a:gd name="T35" fmla="*/ 18 h 36"/>
                    <a:gd name="T36" fmla="*/ 6 w 18"/>
                    <a:gd name="T37" fmla="*/ 36 h 36"/>
                    <a:gd name="T38" fmla="*/ 0 w 18"/>
                    <a:gd name="T39" fmla="*/ 36 h 36"/>
                    <a:gd name="T40" fmla="*/ 0 w 18"/>
                    <a:gd name="T41" fmla="*/ 1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
                    <a:gd name="T64" fmla="*/ 0 h 36"/>
                    <a:gd name="T65" fmla="*/ 18 w 18"/>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 h="36">
                      <a:moveTo>
                        <a:pt x="0" y="1"/>
                      </a:moveTo>
                      <a:lnTo>
                        <a:pt x="6" y="1"/>
                      </a:lnTo>
                      <a:lnTo>
                        <a:pt x="6" y="6"/>
                      </a:lnTo>
                      <a:lnTo>
                        <a:pt x="8" y="3"/>
                      </a:lnTo>
                      <a:lnTo>
                        <a:pt x="11" y="1"/>
                      </a:lnTo>
                      <a:lnTo>
                        <a:pt x="12" y="0"/>
                      </a:lnTo>
                      <a:lnTo>
                        <a:pt x="14" y="0"/>
                      </a:lnTo>
                      <a:lnTo>
                        <a:pt x="18" y="0"/>
                      </a:lnTo>
                      <a:lnTo>
                        <a:pt x="18" y="5"/>
                      </a:lnTo>
                      <a:lnTo>
                        <a:pt x="17" y="5"/>
                      </a:lnTo>
                      <a:lnTo>
                        <a:pt x="15" y="5"/>
                      </a:lnTo>
                      <a:lnTo>
                        <a:pt x="13" y="6"/>
                      </a:lnTo>
                      <a:lnTo>
                        <a:pt x="12" y="6"/>
                      </a:lnTo>
                      <a:lnTo>
                        <a:pt x="10" y="9"/>
                      </a:lnTo>
                      <a:lnTo>
                        <a:pt x="7" y="10"/>
                      </a:lnTo>
                      <a:lnTo>
                        <a:pt x="6" y="13"/>
                      </a:lnTo>
                      <a:lnTo>
                        <a:pt x="6" y="18"/>
                      </a:lnTo>
                      <a:lnTo>
                        <a:pt x="6" y="36"/>
                      </a:lnTo>
                      <a:lnTo>
                        <a:pt x="0" y="36"/>
                      </a:lnTo>
                      <a:lnTo>
                        <a:pt x="0" y="1"/>
                      </a:lnTo>
                      <a:close/>
                    </a:path>
                  </a:pathLst>
                </a:custGeom>
                <a:solidFill>
                  <a:srgbClr val="000000"/>
                </a:solidFill>
                <a:ln w="9525">
                  <a:solidFill>
                    <a:schemeClr val="accent1"/>
                  </a:solidFill>
                  <a:round/>
                  <a:headEnd/>
                  <a:tailEnd/>
                </a:ln>
              </p:spPr>
              <p:txBody>
                <a:bodyPr/>
                <a:lstStyle/>
                <a:p>
                  <a:endParaRPr lang="en-US" dirty="0"/>
                </a:p>
              </p:txBody>
            </p:sp>
            <p:sp>
              <p:nvSpPr>
                <p:cNvPr id="18566" name="Freeform 368"/>
                <p:cNvSpPr>
                  <a:spLocks noEditPoints="1"/>
                </p:cNvSpPr>
                <p:nvPr/>
              </p:nvSpPr>
              <p:spPr bwMode="auto">
                <a:xfrm>
                  <a:off x="4947" y="2441"/>
                  <a:ext cx="31" cy="38"/>
                </a:xfrm>
                <a:custGeom>
                  <a:avLst/>
                  <a:gdLst>
                    <a:gd name="T0" fmla="*/ 15 w 31"/>
                    <a:gd name="T1" fmla="*/ 38 h 38"/>
                    <a:gd name="T2" fmla="*/ 10 w 31"/>
                    <a:gd name="T3" fmla="*/ 36 h 38"/>
                    <a:gd name="T4" fmla="*/ 6 w 31"/>
                    <a:gd name="T5" fmla="*/ 34 h 38"/>
                    <a:gd name="T6" fmla="*/ 1 w 31"/>
                    <a:gd name="T7" fmla="*/ 28 h 38"/>
                    <a:gd name="T8" fmla="*/ 0 w 31"/>
                    <a:gd name="T9" fmla="*/ 19 h 38"/>
                    <a:gd name="T10" fmla="*/ 1 w 31"/>
                    <a:gd name="T11" fmla="*/ 9 h 38"/>
                    <a:gd name="T12" fmla="*/ 6 w 31"/>
                    <a:gd name="T13" fmla="*/ 3 h 38"/>
                    <a:gd name="T14" fmla="*/ 10 w 31"/>
                    <a:gd name="T15" fmla="*/ 1 h 38"/>
                    <a:gd name="T16" fmla="*/ 15 w 31"/>
                    <a:gd name="T17" fmla="*/ 0 h 38"/>
                    <a:gd name="T18" fmla="*/ 21 w 31"/>
                    <a:gd name="T19" fmla="*/ 1 h 38"/>
                    <a:gd name="T20" fmla="*/ 25 w 31"/>
                    <a:gd name="T21" fmla="*/ 3 h 38"/>
                    <a:gd name="T22" fmla="*/ 30 w 31"/>
                    <a:gd name="T23" fmla="*/ 9 h 38"/>
                    <a:gd name="T24" fmla="*/ 31 w 31"/>
                    <a:gd name="T25" fmla="*/ 19 h 38"/>
                    <a:gd name="T26" fmla="*/ 30 w 31"/>
                    <a:gd name="T27" fmla="*/ 28 h 38"/>
                    <a:gd name="T28" fmla="*/ 25 w 31"/>
                    <a:gd name="T29" fmla="*/ 34 h 38"/>
                    <a:gd name="T30" fmla="*/ 21 w 31"/>
                    <a:gd name="T31" fmla="*/ 36 h 38"/>
                    <a:gd name="T32" fmla="*/ 15 w 31"/>
                    <a:gd name="T33" fmla="*/ 38 h 38"/>
                    <a:gd name="T34" fmla="*/ 15 w 31"/>
                    <a:gd name="T35" fmla="*/ 5 h 38"/>
                    <a:gd name="T36" fmla="*/ 10 w 31"/>
                    <a:gd name="T37" fmla="*/ 6 h 38"/>
                    <a:gd name="T38" fmla="*/ 8 w 31"/>
                    <a:gd name="T39" fmla="*/ 10 h 38"/>
                    <a:gd name="T40" fmla="*/ 6 w 31"/>
                    <a:gd name="T41" fmla="*/ 14 h 38"/>
                    <a:gd name="T42" fmla="*/ 6 w 31"/>
                    <a:gd name="T43" fmla="*/ 19 h 38"/>
                    <a:gd name="T44" fmla="*/ 6 w 31"/>
                    <a:gd name="T45" fmla="*/ 24 h 38"/>
                    <a:gd name="T46" fmla="*/ 8 w 31"/>
                    <a:gd name="T47" fmla="*/ 27 h 38"/>
                    <a:gd name="T48" fmla="*/ 10 w 31"/>
                    <a:gd name="T49" fmla="*/ 31 h 38"/>
                    <a:gd name="T50" fmla="*/ 15 w 31"/>
                    <a:gd name="T51" fmla="*/ 32 h 38"/>
                    <a:gd name="T52" fmla="*/ 20 w 31"/>
                    <a:gd name="T53" fmla="*/ 31 h 38"/>
                    <a:gd name="T54" fmla="*/ 23 w 31"/>
                    <a:gd name="T55" fmla="*/ 27 h 38"/>
                    <a:gd name="T56" fmla="*/ 25 w 31"/>
                    <a:gd name="T57" fmla="*/ 24 h 38"/>
                    <a:gd name="T58" fmla="*/ 25 w 31"/>
                    <a:gd name="T59" fmla="*/ 19 h 38"/>
                    <a:gd name="T60" fmla="*/ 25 w 31"/>
                    <a:gd name="T61" fmla="*/ 14 h 38"/>
                    <a:gd name="T62" fmla="*/ 23 w 31"/>
                    <a:gd name="T63" fmla="*/ 10 h 38"/>
                    <a:gd name="T64" fmla="*/ 20 w 31"/>
                    <a:gd name="T65" fmla="*/ 6 h 38"/>
                    <a:gd name="T66" fmla="*/ 15 w 31"/>
                    <a:gd name="T67" fmla="*/ 5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5" y="38"/>
                      </a:moveTo>
                      <a:lnTo>
                        <a:pt x="10" y="36"/>
                      </a:lnTo>
                      <a:lnTo>
                        <a:pt x="6" y="34"/>
                      </a:lnTo>
                      <a:lnTo>
                        <a:pt x="1" y="28"/>
                      </a:lnTo>
                      <a:lnTo>
                        <a:pt x="0" y="19"/>
                      </a:lnTo>
                      <a:lnTo>
                        <a:pt x="1" y="9"/>
                      </a:lnTo>
                      <a:lnTo>
                        <a:pt x="6" y="3"/>
                      </a:lnTo>
                      <a:lnTo>
                        <a:pt x="10" y="1"/>
                      </a:lnTo>
                      <a:lnTo>
                        <a:pt x="15" y="0"/>
                      </a:lnTo>
                      <a:lnTo>
                        <a:pt x="21" y="1"/>
                      </a:lnTo>
                      <a:lnTo>
                        <a:pt x="25" y="3"/>
                      </a:lnTo>
                      <a:lnTo>
                        <a:pt x="30" y="9"/>
                      </a:lnTo>
                      <a:lnTo>
                        <a:pt x="31" y="19"/>
                      </a:lnTo>
                      <a:lnTo>
                        <a:pt x="30" y="28"/>
                      </a:lnTo>
                      <a:lnTo>
                        <a:pt x="25" y="34"/>
                      </a:lnTo>
                      <a:lnTo>
                        <a:pt x="21" y="36"/>
                      </a:lnTo>
                      <a:lnTo>
                        <a:pt x="15" y="38"/>
                      </a:lnTo>
                      <a:close/>
                      <a:moveTo>
                        <a:pt x="15" y="5"/>
                      </a:moveTo>
                      <a:lnTo>
                        <a:pt x="10" y="6"/>
                      </a:lnTo>
                      <a:lnTo>
                        <a:pt x="8" y="10"/>
                      </a:lnTo>
                      <a:lnTo>
                        <a:pt x="6" y="14"/>
                      </a:lnTo>
                      <a:lnTo>
                        <a:pt x="6" y="19"/>
                      </a:lnTo>
                      <a:lnTo>
                        <a:pt x="6" y="24"/>
                      </a:lnTo>
                      <a:lnTo>
                        <a:pt x="8" y="27"/>
                      </a:lnTo>
                      <a:lnTo>
                        <a:pt x="10" y="31"/>
                      </a:lnTo>
                      <a:lnTo>
                        <a:pt x="15" y="32"/>
                      </a:lnTo>
                      <a:lnTo>
                        <a:pt x="20" y="31"/>
                      </a:lnTo>
                      <a:lnTo>
                        <a:pt x="23" y="27"/>
                      </a:lnTo>
                      <a:lnTo>
                        <a:pt x="25" y="24"/>
                      </a:lnTo>
                      <a:lnTo>
                        <a:pt x="25" y="19"/>
                      </a:lnTo>
                      <a:lnTo>
                        <a:pt x="25" y="14"/>
                      </a:lnTo>
                      <a:lnTo>
                        <a:pt x="23" y="10"/>
                      </a:lnTo>
                      <a:lnTo>
                        <a:pt x="20" y="6"/>
                      </a:lnTo>
                      <a:lnTo>
                        <a:pt x="15" y="5"/>
                      </a:lnTo>
                      <a:close/>
                    </a:path>
                  </a:pathLst>
                </a:custGeom>
                <a:solidFill>
                  <a:srgbClr val="000000"/>
                </a:solidFill>
                <a:ln w="9525">
                  <a:solidFill>
                    <a:schemeClr val="accent1"/>
                  </a:solidFill>
                  <a:round/>
                  <a:headEnd/>
                  <a:tailEnd/>
                </a:ln>
              </p:spPr>
              <p:txBody>
                <a:bodyPr/>
                <a:lstStyle/>
                <a:p>
                  <a:endParaRPr lang="en-US" dirty="0"/>
                </a:p>
              </p:txBody>
            </p:sp>
            <p:sp>
              <p:nvSpPr>
                <p:cNvPr id="18567" name="Rectangle 369"/>
                <p:cNvSpPr>
                  <a:spLocks noChangeArrowheads="1"/>
                </p:cNvSpPr>
                <p:nvPr/>
              </p:nvSpPr>
              <p:spPr bwMode="auto">
                <a:xfrm>
                  <a:off x="4985" y="2428"/>
                  <a:ext cx="6" cy="49"/>
                </a:xfrm>
                <a:prstGeom prst="rect">
                  <a:avLst/>
                </a:prstGeom>
                <a:solidFill>
                  <a:srgbClr val="000000"/>
                </a:solidFill>
                <a:ln w="9525">
                  <a:solidFill>
                    <a:schemeClr val="accent1"/>
                  </a:solidFill>
                  <a:miter lim="800000"/>
                  <a:headEnd/>
                  <a:tailEnd/>
                </a:ln>
              </p:spPr>
              <p:txBody>
                <a:bodyPr/>
                <a:lstStyle/>
                <a:p>
                  <a:endParaRPr lang="en-US" dirty="0"/>
                </a:p>
              </p:txBody>
            </p:sp>
            <p:sp>
              <p:nvSpPr>
                <p:cNvPr id="18568" name="Freeform 370"/>
                <p:cNvSpPr>
                  <a:spLocks noEditPoints="1"/>
                </p:cNvSpPr>
                <p:nvPr/>
              </p:nvSpPr>
              <p:spPr bwMode="auto">
                <a:xfrm>
                  <a:off x="4998" y="2428"/>
                  <a:ext cx="5" cy="49"/>
                </a:xfrm>
                <a:custGeom>
                  <a:avLst/>
                  <a:gdLst>
                    <a:gd name="T0" fmla="*/ 5 w 5"/>
                    <a:gd name="T1" fmla="*/ 49 h 49"/>
                    <a:gd name="T2" fmla="*/ 0 w 5"/>
                    <a:gd name="T3" fmla="*/ 49 h 49"/>
                    <a:gd name="T4" fmla="*/ 0 w 5"/>
                    <a:gd name="T5" fmla="*/ 14 h 49"/>
                    <a:gd name="T6" fmla="*/ 5 w 5"/>
                    <a:gd name="T7" fmla="*/ 14 h 49"/>
                    <a:gd name="T8" fmla="*/ 5 w 5"/>
                    <a:gd name="T9" fmla="*/ 49 h 49"/>
                    <a:gd name="T10" fmla="*/ 5 w 5"/>
                    <a:gd name="T11" fmla="*/ 7 h 49"/>
                    <a:gd name="T12" fmla="*/ 0 w 5"/>
                    <a:gd name="T13" fmla="*/ 7 h 49"/>
                    <a:gd name="T14" fmla="*/ 0 w 5"/>
                    <a:gd name="T15" fmla="*/ 0 h 49"/>
                    <a:gd name="T16" fmla="*/ 5 w 5"/>
                    <a:gd name="T17" fmla="*/ 0 h 49"/>
                    <a:gd name="T18" fmla="*/ 5 w 5"/>
                    <a:gd name="T19" fmla="*/ 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9"/>
                    <a:gd name="T32" fmla="*/ 5 w 5"/>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9">
                      <a:moveTo>
                        <a:pt x="5" y="49"/>
                      </a:moveTo>
                      <a:lnTo>
                        <a:pt x="0" y="49"/>
                      </a:lnTo>
                      <a:lnTo>
                        <a:pt x="0" y="14"/>
                      </a:lnTo>
                      <a:lnTo>
                        <a:pt x="5" y="14"/>
                      </a:lnTo>
                      <a:lnTo>
                        <a:pt x="5" y="49"/>
                      </a:lnTo>
                      <a:close/>
                      <a:moveTo>
                        <a:pt x="5" y="7"/>
                      </a:moveTo>
                      <a:lnTo>
                        <a:pt x="0" y="7"/>
                      </a:lnTo>
                      <a:lnTo>
                        <a:pt x="0" y="0"/>
                      </a:lnTo>
                      <a:lnTo>
                        <a:pt x="5" y="0"/>
                      </a:lnTo>
                      <a:lnTo>
                        <a:pt x="5" y="7"/>
                      </a:lnTo>
                      <a:close/>
                    </a:path>
                  </a:pathLst>
                </a:custGeom>
                <a:solidFill>
                  <a:srgbClr val="000000"/>
                </a:solidFill>
                <a:ln w="9525">
                  <a:solidFill>
                    <a:schemeClr val="accent1"/>
                  </a:solidFill>
                  <a:round/>
                  <a:headEnd/>
                  <a:tailEnd/>
                </a:ln>
              </p:spPr>
              <p:txBody>
                <a:bodyPr/>
                <a:lstStyle/>
                <a:p>
                  <a:endParaRPr lang="en-US" dirty="0"/>
                </a:p>
              </p:txBody>
            </p:sp>
            <p:sp>
              <p:nvSpPr>
                <p:cNvPr id="18569" name="Freeform 371"/>
                <p:cNvSpPr>
                  <a:spLocks/>
                </p:cNvSpPr>
                <p:nvPr/>
              </p:nvSpPr>
              <p:spPr bwMode="auto">
                <a:xfrm>
                  <a:off x="5011" y="2441"/>
                  <a:ext cx="29" cy="36"/>
                </a:xfrm>
                <a:custGeom>
                  <a:avLst/>
                  <a:gdLst>
                    <a:gd name="T0" fmla="*/ 6 w 29"/>
                    <a:gd name="T1" fmla="*/ 1 h 36"/>
                    <a:gd name="T2" fmla="*/ 6 w 29"/>
                    <a:gd name="T3" fmla="*/ 5 h 36"/>
                    <a:gd name="T4" fmla="*/ 6 w 29"/>
                    <a:gd name="T5" fmla="*/ 5 h 36"/>
                    <a:gd name="T6" fmla="*/ 7 w 29"/>
                    <a:gd name="T7" fmla="*/ 4 h 36"/>
                    <a:gd name="T8" fmla="*/ 9 w 29"/>
                    <a:gd name="T9" fmla="*/ 3 h 36"/>
                    <a:gd name="T10" fmla="*/ 10 w 29"/>
                    <a:gd name="T11" fmla="*/ 2 h 36"/>
                    <a:gd name="T12" fmla="*/ 11 w 29"/>
                    <a:gd name="T13" fmla="*/ 2 h 36"/>
                    <a:gd name="T14" fmla="*/ 12 w 29"/>
                    <a:gd name="T15" fmla="*/ 1 h 36"/>
                    <a:gd name="T16" fmla="*/ 14 w 29"/>
                    <a:gd name="T17" fmla="*/ 1 h 36"/>
                    <a:gd name="T18" fmla="*/ 15 w 29"/>
                    <a:gd name="T19" fmla="*/ 0 h 36"/>
                    <a:gd name="T20" fmla="*/ 18 w 29"/>
                    <a:gd name="T21" fmla="*/ 0 h 36"/>
                    <a:gd name="T22" fmla="*/ 19 w 29"/>
                    <a:gd name="T23" fmla="*/ 0 h 36"/>
                    <a:gd name="T24" fmla="*/ 21 w 29"/>
                    <a:gd name="T25" fmla="*/ 0 h 36"/>
                    <a:gd name="T26" fmla="*/ 22 w 29"/>
                    <a:gd name="T27" fmla="*/ 1 h 36"/>
                    <a:gd name="T28" fmla="*/ 23 w 29"/>
                    <a:gd name="T29" fmla="*/ 1 h 36"/>
                    <a:gd name="T30" fmla="*/ 25 w 29"/>
                    <a:gd name="T31" fmla="*/ 2 h 36"/>
                    <a:gd name="T32" fmla="*/ 27 w 29"/>
                    <a:gd name="T33" fmla="*/ 3 h 36"/>
                    <a:gd name="T34" fmla="*/ 28 w 29"/>
                    <a:gd name="T35" fmla="*/ 5 h 36"/>
                    <a:gd name="T36" fmla="*/ 29 w 29"/>
                    <a:gd name="T37" fmla="*/ 9 h 36"/>
                    <a:gd name="T38" fmla="*/ 29 w 29"/>
                    <a:gd name="T39" fmla="*/ 36 h 36"/>
                    <a:gd name="T40" fmla="*/ 23 w 29"/>
                    <a:gd name="T41" fmla="*/ 36 h 36"/>
                    <a:gd name="T42" fmla="*/ 23 w 29"/>
                    <a:gd name="T43" fmla="*/ 11 h 36"/>
                    <a:gd name="T44" fmla="*/ 22 w 29"/>
                    <a:gd name="T45" fmla="*/ 9 h 36"/>
                    <a:gd name="T46" fmla="*/ 21 w 29"/>
                    <a:gd name="T47" fmla="*/ 6 h 36"/>
                    <a:gd name="T48" fmla="*/ 19 w 29"/>
                    <a:gd name="T49" fmla="*/ 5 h 36"/>
                    <a:gd name="T50" fmla="*/ 17 w 29"/>
                    <a:gd name="T51" fmla="*/ 5 h 36"/>
                    <a:gd name="T52" fmla="*/ 13 w 29"/>
                    <a:gd name="T53" fmla="*/ 5 h 36"/>
                    <a:gd name="T54" fmla="*/ 10 w 29"/>
                    <a:gd name="T55" fmla="*/ 8 h 36"/>
                    <a:gd name="T56" fmla="*/ 7 w 29"/>
                    <a:gd name="T57" fmla="*/ 11 h 36"/>
                    <a:gd name="T58" fmla="*/ 6 w 29"/>
                    <a:gd name="T59" fmla="*/ 17 h 36"/>
                    <a:gd name="T60" fmla="*/ 6 w 29"/>
                    <a:gd name="T61" fmla="*/ 36 h 36"/>
                    <a:gd name="T62" fmla="*/ 0 w 29"/>
                    <a:gd name="T63" fmla="*/ 36 h 36"/>
                    <a:gd name="T64" fmla="*/ 0 w 29"/>
                    <a:gd name="T65" fmla="*/ 1 h 36"/>
                    <a:gd name="T66" fmla="*/ 6 w 29"/>
                    <a:gd name="T67" fmla="*/ 1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6"/>
                    <a:gd name="T104" fmla="*/ 29 w 29"/>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6">
                      <a:moveTo>
                        <a:pt x="6" y="1"/>
                      </a:moveTo>
                      <a:lnTo>
                        <a:pt x="6" y="5"/>
                      </a:lnTo>
                      <a:lnTo>
                        <a:pt x="7" y="4"/>
                      </a:lnTo>
                      <a:lnTo>
                        <a:pt x="9" y="3"/>
                      </a:lnTo>
                      <a:lnTo>
                        <a:pt x="10" y="2"/>
                      </a:lnTo>
                      <a:lnTo>
                        <a:pt x="11" y="2"/>
                      </a:lnTo>
                      <a:lnTo>
                        <a:pt x="12" y="1"/>
                      </a:lnTo>
                      <a:lnTo>
                        <a:pt x="14" y="1"/>
                      </a:lnTo>
                      <a:lnTo>
                        <a:pt x="15" y="0"/>
                      </a:lnTo>
                      <a:lnTo>
                        <a:pt x="18" y="0"/>
                      </a:lnTo>
                      <a:lnTo>
                        <a:pt x="19" y="0"/>
                      </a:lnTo>
                      <a:lnTo>
                        <a:pt x="21" y="0"/>
                      </a:lnTo>
                      <a:lnTo>
                        <a:pt x="22" y="1"/>
                      </a:lnTo>
                      <a:lnTo>
                        <a:pt x="23" y="1"/>
                      </a:lnTo>
                      <a:lnTo>
                        <a:pt x="25" y="2"/>
                      </a:lnTo>
                      <a:lnTo>
                        <a:pt x="27" y="3"/>
                      </a:lnTo>
                      <a:lnTo>
                        <a:pt x="28" y="5"/>
                      </a:lnTo>
                      <a:lnTo>
                        <a:pt x="29" y="9"/>
                      </a:lnTo>
                      <a:lnTo>
                        <a:pt x="29" y="36"/>
                      </a:lnTo>
                      <a:lnTo>
                        <a:pt x="23" y="36"/>
                      </a:lnTo>
                      <a:lnTo>
                        <a:pt x="23" y="11"/>
                      </a:lnTo>
                      <a:lnTo>
                        <a:pt x="22" y="9"/>
                      </a:lnTo>
                      <a:lnTo>
                        <a:pt x="21" y="6"/>
                      </a:lnTo>
                      <a:lnTo>
                        <a:pt x="19" y="5"/>
                      </a:lnTo>
                      <a:lnTo>
                        <a:pt x="17" y="5"/>
                      </a:lnTo>
                      <a:lnTo>
                        <a:pt x="13" y="5"/>
                      </a:lnTo>
                      <a:lnTo>
                        <a:pt x="10" y="8"/>
                      </a:lnTo>
                      <a:lnTo>
                        <a:pt x="7" y="11"/>
                      </a:lnTo>
                      <a:lnTo>
                        <a:pt x="6" y="17"/>
                      </a:lnTo>
                      <a:lnTo>
                        <a:pt x="6" y="36"/>
                      </a:lnTo>
                      <a:lnTo>
                        <a:pt x="0" y="36"/>
                      </a:lnTo>
                      <a:lnTo>
                        <a:pt x="0" y="1"/>
                      </a:lnTo>
                      <a:lnTo>
                        <a:pt x="6" y="1"/>
                      </a:lnTo>
                      <a:close/>
                    </a:path>
                  </a:pathLst>
                </a:custGeom>
                <a:solidFill>
                  <a:srgbClr val="000000"/>
                </a:solidFill>
                <a:ln w="9525">
                  <a:solidFill>
                    <a:schemeClr val="accent1"/>
                  </a:solidFill>
                  <a:round/>
                  <a:headEnd/>
                  <a:tailEnd/>
                </a:ln>
              </p:spPr>
              <p:txBody>
                <a:bodyPr/>
                <a:lstStyle/>
                <a:p>
                  <a:endParaRPr lang="en-US" dirty="0"/>
                </a:p>
              </p:txBody>
            </p:sp>
            <p:sp>
              <p:nvSpPr>
                <p:cNvPr id="18570" name="Freeform 372"/>
                <p:cNvSpPr>
                  <a:spLocks noEditPoints="1"/>
                </p:cNvSpPr>
                <p:nvPr/>
              </p:nvSpPr>
              <p:spPr bwMode="auto">
                <a:xfrm>
                  <a:off x="5046" y="2441"/>
                  <a:ext cx="33" cy="38"/>
                </a:xfrm>
                <a:custGeom>
                  <a:avLst/>
                  <a:gdLst>
                    <a:gd name="T0" fmla="*/ 29 w 33"/>
                    <a:gd name="T1" fmla="*/ 32 h 38"/>
                    <a:gd name="T2" fmla="*/ 31 w 33"/>
                    <a:gd name="T3" fmla="*/ 33 h 38"/>
                    <a:gd name="T4" fmla="*/ 32 w 33"/>
                    <a:gd name="T5" fmla="*/ 33 h 38"/>
                    <a:gd name="T6" fmla="*/ 32 w 33"/>
                    <a:gd name="T7" fmla="*/ 33 h 38"/>
                    <a:gd name="T8" fmla="*/ 33 w 33"/>
                    <a:gd name="T9" fmla="*/ 38 h 38"/>
                    <a:gd name="T10" fmla="*/ 31 w 33"/>
                    <a:gd name="T11" fmla="*/ 38 h 38"/>
                    <a:gd name="T12" fmla="*/ 29 w 33"/>
                    <a:gd name="T13" fmla="*/ 38 h 38"/>
                    <a:gd name="T14" fmla="*/ 25 w 33"/>
                    <a:gd name="T15" fmla="*/ 36 h 38"/>
                    <a:gd name="T16" fmla="*/ 23 w 33"/>
                    <a:gd name="T17" fmla="*/ 33 h 38"/>
                    <a:gd name="T18" fmla="*/ 18 w 33"/>
                    <a:gd name="T19" fmla="*/ 35 h 38"/>
                    <a:gd name="T20" fmla="*/ 13 w 33"/>
                    <a:gd name="T21" fmla="*/ 38 h 38"/>
                    <a:gd name="T22" fmla="*/ 3 w 33"/>
                    <a:gd name="T23" fmla="*/ 35 h 38"/>
                    <a:gd name="T24" fmla="*/ 0 w 33"/>
                    <a:gd name="T25" fmla="*/ 27 h 38"/>
                    <a:gd name="T26" fmla="*/ 2 w 33"/>
                    <a:gd name="T27" fmla="*/ 20 h 38"/>
                    <a:gd name="T28" fmla="*/ 7 w 33"/>
                    <a:gd name="T29" fmla="*/ 18 h 38"/>
                    <a:gd name="T30" fmla="*/ 15 w 33"/>
                    <a:gd name="T31" fmla="*/ 16 h 38"/>
                    <a:gd name="T32" fmla="*/ 21 w 33"/>
                    <a:gd name="T33" fmla="*/ 16 h 38"/>
                    <a:gd name="T34" fmla="*/ 22 w 33"/>
                    <a:gd name="T35" fmla="*/ 14 h 38"/>
                    <a:gd name="T36" fmla="*/ 23 w 33"/>
                    <a:gd name="T37" fmla="*/ 12 h 38"/>
                    <a:gd name="T38" fmla="*/ 22 w 33"/>
                    <a:gd name="T39" fmla="*/ 8 h 38"/>
                    <a:gd name="T40" fmla="*/ 17 w 33"/>
                    <a:gd name="T41" fmla="*/ 5 h 38"/>
                    <a:gd name="T42" fmla="*/ 10 w 33"/>
                    <a:gd name="T43" fmla="*/ 6 h 38"/>
                    <a:gd name="T44" fmla="*/ 7 w 33"/>
                    <a:gd name="T45" fmla="*/ 10 h 38"/>
                    <a:gd name="T46" fmla="*/ 1 w 33"/>
                    <a:gd name="T47" fmla="*/ 11 h 38"/>
                    <a:gd name="T48" fmla="*/ 2 w 33"/>
                    <a:gd name="T49" fmla="*/ 6 h 38"/>
                    <a:gd name="T50" fmla="*/ 6 w 33"/>
                    <a:gd name="T51" fmla="*/ 3 h 38"/>
                    <a:gd name="T52" fmla="*/ 9 w 33"/>
                    <a:gd name="T53" fmla="*/ 1 h 38"/>
                    <a:gd name="T54" fmla="*/ 13 w 33"/>
                    <a:gd name="T55" fmla="*/ 0 h 38"/>
                    <a:gd name="T56" fmla="*/ 16 w 33"/>
                    <a:gd name="T57" fmla="*/ 0 h 38"/>
                    <a:gd name="T58" fmla="*/ 20 w 33"/>
                    <a:gd name="T59" fmla="*/ 0 h 38"/>
                    <a:gd name="T60" fmla="*/ 24 w 33"/>
                    <a:gd name="T61" fmla="*/ 2 h 38"/>
                    <a:gd name="T62" fmla="*/ 28 w 33"/>
                    <a:gd name="T63" fmla="*/ 5 h 38"/>
                    <a:gd name="T64" fmla="*/ 29 w 33"/>
                    <a:gd name="T65" fmla="*/ 31 h 38"/>
                    <a:gd name="T66" fmla="*/ 20 w 33"/>
                    <a:gd name="T67" fmla="*/ 20 h 38"/>
                    <a:gd name="T68" fmla="*/ 13 w 33"/>
                    <a:gd name="T69" fmla="*/ 20 h 38"/>
                    <a:gd name="T70" fmla="*/ 8 w 33"/>
                    <a:gd name="T71" fmla="*/ 23 h 38"/>
                    <a:gd name="T72" fmla="*/ 6 w 33"/>
                    <a:gd name="T73" fmla="*/ 25 h 38"/>
                    <a:gd name="T74" fmla="*/ 7 w 33"/>
                    <a:gd name="T75" fmla="*/ 29 h 38"/>
                    <a:gd name="T76" fmla="*/ 9 w 33"/>
                    <a:gd name="T77" fmla="*/ 33 h 38"/>
                    <a:gd name="T78" fmla="*/ 17 w 33"/>
                    <a:gd name="T79" fmla="*/ 32 h 38"/>
                    <a:gd name="T80" fmla="*/ 22 w 33"/>
                    <a:gd name="T81" fmla="*/ 27 h 38"/>
                    <a:gd name="T82" fmla="*/ 23 w 33"/>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29" y="31"/>
                      </a:moveTo>
                      <a:lnTo>
                        <a:pt x="29" y="32"/>
                      </a:lnTo>
                      <a:lnTo>
                        <a:pt x="30" y="32"/>
                      </a:lnTo>
                      <a:lnTo>
                        <a:pt x="31" y="33"/>
                      </a:lnTo>
                      <a:lnTo>
                        <a:pt x="32" y="33"/>
                      </a:lnTo>
                      <a:lnTo>
                        <a:pt x="33" y="33"/>
                      </a:lnTo>
                      <a:lnTo>
                        <a:pt x="33" y="38"/>
                      </a:lnTo>
                      <a:lnTo>
                        <a:pt x="32" y="38"/>
                      </a:lnTo>
                      <a:lnTo>
                        <a:pt x="31" y="38"/>
                      </a:lnTo>
                      <a:lnTo>
                        <a:pt x="30" y="38"/>
                      </a:lnTo>
                      <a:lnTo>
                        <a:pt x="29" y="38"/>
                      </a:lnTo>
                      <a:lnTo>
                        <a:pt x="28" y="38"/>
                      </a:lnTo>
                      <a:lnTo>
                        <a:pt x="25" y="36"/>
                      </a:lnTo>
                      <a:lnTo>
                        <a:pt x="24" y="34"/>
                      </a:lnTo>
                      <a:lnTo>
                        <a:pt x="23" y="33"/>
                      </a:lnTo>
                      <a:lnTo>
                        <a:pt x="21" y="34"/>
                      </a:lnTo>
                      <a:lnTo>
                        <a:pt x="18" y="35"/>
                      </a:lnTo>
                      <a:lnTo>
                        <a:pt x="16" y="38"/>
                      </a:lnTo>
                      <a:lnTo>
                        <a:pt x="13" y="38"/>
                      </a:lnTo>
                      <a:lnTo>
                        <a:pt x="7" y="36"/>
                      </a:lnTo>
                      <a:lnTo>
                        <a:pt x="3" y="35"/>
                      </a:lnTo>
                      <a:lnTo>
                        <a:pt x="1" y="32"/>
                      </a:lnTo>
                      <a:lnTo>
                        <a:pt x="0" y="27"/>
                      </a:lnTo>
                      <a:lnTo>
                        <a:pt x="1" y="23"/>
                      </a:lnTo>
                      <a:lnTo>
                        <a:pt x="2" y="20"/>
                      </a:lnTo>
                      <a:lnTo>
                        <a:pt x="5" y="18"/>
                      </a:lnTo>
                      <a:lnTo>
                        <a:pt x="7" y="18"/>
                      </a:lnTo>
                      <a:lnTo>
                        <a:pt x="12" y="17"/>
                      </a:lnTo>
                      <a:lnTo>
                        <a:pt x="15" y="16"/>
                      </a:lnTo>
                      <a:lnTo>
                        <a:pt x="18" y="16"/>
                      </a:lnTo>
                      <a:lnTo>
                        <a:pt x="21" y="16"/>
                      </a:lnTo>
                      <a:lnTo>
                        <a:pt x="22" y="14"/>
                      </a:lnTo>
                      <a:lnTo>
                        <a:pt x="23" y="13"/>
                      </a:lnTo>
                      <a:lnTo>
                        <a:pt x="23" y="12"/>
                      </a:lnTo>
                      <a:lnTo>
                        <a:pt x="23" y="9"/>
                      </a:lnTo>
                      <a:lnTo>
                        <a:pt x="22" y="8"/>
                      </a:lnTo>
                      <a:lnTo>
                        <a:pt x="21" y="6"/>
                      </a:lnTo>
                      <a:lnTo>
                        <a:pt x="17" y="5"/>
                      </a:lnTo>
                      <a:lnTo>
                        <a:pt x="14" y="5"/>
                      </a:lnTo>
                      <a:lnTo>
                        <a:pt x="10" y="6"/>
                      </a:lnTo>
                      <a:lnTo>
                        <a:pt x="8" y="8"/>
                      </a:lnTo>
                      <a:lnTo>
                        <a:pt x="7" y="10"/>
                      </a:lnTo>
                      <a:lnTo>
                        <a:pt x="7" y="11"/>
                      </a:lnTo>
                      <a:lnTo>
                        <a:pt x="1" y="11"/>
                      </a:lnTo>
                      <a:lnTo>
                        <a:pt x="2" y="9"/>
                      </a:lnTo>
                      <a:lnTo>
                        <a:pt x="2" y="6"/>
                      </a:lnTo>
                      <a:lnTo>
                        <a:pt x="3" y="5"/>
                      </a:lnTo>
                      <a:lnTo>
                        <a:pt x="6" y="3"/>
                      </a:lnTo>
                      <a:lnTo>
                        <a:pt x="8" y="2"/>
                      </a:lnTo>
                      <a:lnTo>
                        <a:pt x="9" y="1"/>
                      </a:lnTo>
                      <a:lnTo>
                        <a:pt x="10" y="1"/>
                      </a:lnTo>
                      <a:lnTo>
                        <a:pt x="13" y="0"/>
                      </a:lnTo>
                      <a:lnTo>
                        <a:pt x="15" y="0"/>
                      </a:lnTo>
                      <a:lnTo>
                        <a:pt x="16" y="0"/>
                      </a:lnTo>
                      <a:lnTo>
                        <a:pt x="18" y="0"/>
                      </a:lnTo>
                      <a:lnTo>
                        <a:pt x="20" y="0"/>
                      </a:lnTo>
                      <a:lnTo>
                        <a:pt x="21" y="1"/>
                      </a:lnTo>
                      <a:lnTo>
                        <a:pt x="24" y="2"/>
                      </a:lnTo>
                      <a:lnTo>
                        <a:pt x="26" y="3"/>
                      </a:lnTo>
                      <a:lnTo>
                        <a:pt x="28" y="5"/>
                      </a:lnTo>
                      <a:lnTo>
                        <a:pt x="29" y="8"/>
                      </a:lnTo>
                      <a:lnTo>
                        <a:pt x="29" y="31"/>
                      </a:lnTo>
                      <a:close/>
                      <a:moveTo>
                        <a:pt x="23" y="19"/>
                      </a:moveTo>
                      <a:lnTo>
                        <a:pt x="20" y="20"/>
                      </a:lnTo>
                      <a:lnTo>
                        <a:pt x="16" y="20"/>
                      </a:lnTo>
                      <a:lnTo>
                        <a:pt x="13" y="20"/>
                      </a:lnTo>
                      <a:lnTo>
                        <a:pt x="9" y="21"/>
                      </a:lnTo>
                      <a:lnTo>
                        <a:pt x="8" y="23"/>
                      </a:lnTo>
                      <a:lnTo>
                        <a:pt x="7" y="24"/>
                      </a:lnTo>
                      <a:lnTo>
                        <a:pt x="6" y="25"/>
                      </a:lnTo>
                      <a:lnTo>
                        <a:pt x="6" y="27"/>
                      </a:lnTo>
                      <a:lnTo>
                        <a:pt x="7" y="29"/>
                      </a:lnTo>
                      <a:lnTo>
                        <a:pt x="8" y="32"/>
                      </a:lnTo>
                      <a:lnTo>
                        <a:pt x="9" y="33"/>
                      </a:lnTo>
                      <a:lnTo>
                        <a:pt x="12" y="33"/>
                      </a:lnTo>
                      <a:lnTo>
                        <a:pt x="17" y="32"/>
                      </a:lnTo>
                      <a:lnTo>
                        <a:pt x="21" y="29"/>
                      </a:lnTo>
                      <a:lnTo>
                        <a:pt x="22" y="27"/>
                      </a:lnTo>
                      <a:lnTo>
                        <a:pt x="23" y="26"/>
                      </a:lnTo>
                      <a:lnTo>
                        <a:pt x="23" y="19"/>
                      </a:lnTo>
                      <a:close/>
                    </a:path>
                  </a:pathLst>
                </a:custGeom>
                <a:solidFill>
                  <a:srgbClr val="000000"/>
                </a:solidFill>
                <a:ln w="9525">
                  <a:solidFill>
                    <a:schemeClr val="accent1"/>
                  </a:solidFill>
                  <a:round/>
                  <a:headEnd/>
                  <a:tailEnd/>
                </a:ln>
              </p:spPr>
              <p:txBody>
                <a:bodyPr/>
                <a:lstStyle/>
                <a:p>
                  <a:endParaRPr lang="en-US" dirty="0"/>
                </a:p>
              </p:txBody>
            </p:sp>
            <p:sp>
              <p:nvSpPr>
                <p:cNvPr id="18571" name="Freeform 373"/>
                <p:cNvSpPr>
                  <a:spLocks/>
                </p:cNvSpPr>
                <p:nvPr/>
              </p:nvSpPr>
              <p:spPr bwMode="auto">
                <a:xfrm>
                  <a:off x="3822" y="2404"/>
                  <a:ext cx="727" cy="243"/>
                </a:xfrm>
                <a:custGeom>
                  <a:avLst/>
                  <a:gdLst>
                    <a:gd name="T0" fmla="*/ 130 w 727"/>
                    <a:gd name="T1" fmla="*/ 40 h 243"/>
                    <a:gd name="T2" fmla="*/ 92 w 727"/>
                    <a:gd name="T3" fmla="*/ 75 h 243"/>
                    <a:gd name="T4" fmla="*/ 0 w 727"/>
                    <a:gd name="T5" fmla="*/ 243 h 243"/>
                    <a:gd name="T6" fmla="*/ 513 w 727"/>
                    <a:gd name="T7" fmla="*/ 243 h 243"/>
                    <a:gd name="T8" fmla="*/ 568 w 727"/>
                    <a:gd name="T9" fmla="*/ 145 h 243"/>
                    <a:gd name="T10" fmla="*/ 608 w 727"/>
                    <a:gd name="T11" fmla="*/ 162 h 243"/>
                    <a:gd name="T12" fmla="*/ 727 w 727"/>
                    <a:gd name="T13" fmla="*/ 48 h 243"/>
                    <a:gd name="T14" fmla="*/ 715 w 727"/>
                    <a:gd name="T15" fmla="*/ 0 h 243"/>
                    <a:gd name="T16" fmla="*/ 249 w 727"/>
                    <a:gd name="T17" fmla="*/ 0 h 243"/>
                    <a:gd name="T18" fmla="*/ 230 w 727"/>
                    <a:gd name="T19" fmla="*/ 40 h 243"/>
                    <a:gd name="T20" fmla="*/ 130 w 727"/>
                    <a:gd name="T21" fmla="*/ 40 h 24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27"/>
                    <a:gd name="T34" fmla="*/ 0 h 243"/>
                    <a:gd name="T35" fmla="*/ 727 w 727"/>
                    <a:gd name="T36" fmla="*/ 243 h 24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27" h="243">
                      <a:moveTo>
                        <a:pt x="130" y="40"/>
                      </a:moveTo>
                      <a:lnTo>
                        <a:pt x="92" y="75"/>
                      </a:lnTo>
                      <a:lnTo>
                        <a:pt x="0" y="243"/>
                      </a:lnTo>
                      <a:lnTo>
                        <a:pt x="513" y="243"/>
                      </a:lnTo>
                      <a:lnTo>
                        <a:pt x="568" y="145"/>
                      </a:lnTo>
                      <a:lnTo>
                        <a:pt x="608" y="162"/>
                      </a:lnTo>
                      <a:lnTo>
                        <a:pt x="727" y="48"/>
                      </a:lnTo>
                      <a:lnTo>
                        <a:pt x="715" y="0"/>
                      </a:lnTo>
                      <a:lnTo>
                        <a:pt x="249" y="0"/>
                      </a:lnTo>
                      <a:lnTo>
                        <a:pt x="230" y="40"/>
                      </a:lnTo>
                      <a:lnTo>
                        <a:pt x="130" y="40"/>
                      </a:lnTo>
                      <a:close/>
                    </a:path>
                  </a:pathLst>
                </a:custGeom>
                <a:solidFill>
                  <a:srgbClr val="000000"/>
                </a:solidFill>
                <a:ln w="9525">
                  <a:solidFill>
                    <a:schemeClr val="accent1"/>
                  </a:solidFill>
                  <a:round/>
                  <a:headEnd/>
                  <a:tailEnd/>
                </a:ln>
              </p:spPr>
              <p:txBody>
                <a:bodyPr/>
                <a:lstStyle/>
                <a:p>
                  <a:endParaRPr lang="en-US" dirty="0"/>
                </a:p>
              </p:txBody>
            </p:sp>
            <p:sp>
              <p:nvSpPr>
                <p:cNvPr id="18572" name="Freeform 374"/>
                <p:cNvSpPr>
                  <a:spLocks/>
                </p:cNvSpPr>
                <p:nvPr/>
              </p:nvSpPr>
              <p:spPr bwMode="auto">
                <a:xfrm>
                  <a:off x="3856" y="2352"/>
                  <a:ext cx="743" cy="253"/>
                </a:xfrm>
                <a:custGeom>
                  <a:avLst/>
                  <a:gdLst>
                    <a:gd name="T0" fmla="*/ 742 w 743"/>
                    <a:gd name="T1" fmla="*/ 54 h 253"/>
                    <a:gd name="T2" fmla="*/ 731 w 743"/>
                    <a:gd name="T3" fmla="*/ 4 h 253"/>
                    <a:gd name="T4" fmla="*/ 731 w 743"/>
                    <a:gd name="T5" fmla="*/ 0 h 253"/>
                    <a:gd name="T6" fmla="*/ 726 w 743"/>
                    <a:gd name="T7" fmla="*/ 0 h 253"/>
                    <a:gd name="T8" fmla="*/ 260 w 743"/>
                    <a:gd name="T9" fmla="*/ 0 h 253"/>
                    <a:gd name="T10" fmla="*/ 255 w 743"/>
                    <a:gd name="T11" fmla="*/ 0 h 253"/>
                    <a:gd name="T12" fmla="*/ 254 w 743"/>
                    <a:gd name="T13" fmla="*/ 3 h 253"/>
                    <a:gd name="T14" fmla="*/ 237 w 743"/>
                    <a:gd name="T15" fmla="*/ 41 h 253"/>
                    <a:gd name="T16" fmla="*/ 140 w 743"/>
                    <a:gd name="T17" fmla="*/ 41 h 253"/>
                    <a:gd name="T18" fmla="*/ 140 w 743"/>
                    <a:gd name="T19" fmla="*/ 47 h 253"/>
                    <a:gd name="T20" fmla="*/ 136 w 743"/>
                    <a:gd name="T21" fmla="*/ 42 h 253"/>
                    <a:gd name="T22" fmla="*/ 98 w 743"/>
                    <a:gd name="T23" fmla="*/ 76 h 253"/>
                    <a:gd name="T24" fmla="*/ 97 w 743"/>
                    <a:gd name="T25" fmla="*/ 77 h 253"/>
                    <a:gd name="T26" fmla="*/ 97 w 743"/>
                    <a:gd name="T27" fmla="*/ 77 h 253"/>
                    <a:gd name="T28" fmla="*/ 5 w 743"/>
                    <a:gd name="T29" fmla="*/ 245 h 253"/>
                    <a:gd name="T30" fmla="*/ 0 w 743"/>
                    <a:gd name="T31" fmla="*/ 253 h 253"/>
                    <a:gd name="T32" fmla="*/ 11 w 743"/>
                    <a:gd name="T33" fmla="*/ 253 h 253"/>
                    <a:gd name="T34" fmla="*/ 522 w 743"/>
                    <a:gd name="T35" fmla="*/ 253 h 253"/>
                    <a:gd name="T36" fmla="*/ 526 w 743"/>
                    <a:gd name="T37" fmla="*/ 253 h 253"/>
                    <a:gd name="T38" fmla="*/ 527 w 743"/>
                    <a:gd name="T39" fmla="*/ 251 h 253"/>
                    <a:gd name="T40" fmla="*/ 580 w 743"/>
                    <a:gd name="T41" fmla="*/ 156 h 253"/>
                    <a:gd name="T42" fmla="*/ 617 w 743"/>
                    <a:gd name="T43" fmla="*/ 173 h 253"/>
                    <a:gd name="T44" fmla="*/ 620 w 743"/>
                    <a:gd name="T45" fmla="*/ 174 h 253"/>
                    <a:gd name="T46" fmla="*/ 622 w 743"/>
                    <a:gd name="T47" fmla="*/ 171 h 253"/>
                    <a:gd name="T48" fmla="*/ 741 w 743"/>
                    <a:gd name="T49" fmla="*/ 60 h 253"/>
                    <a:gd name="T50" fmla="*/ 743 w 743"/>
                    <a:gd name="T51" fmla="*/ 57 h 253"/>
                    <a:gd name="T52" fmla="*/ 742 w 743"/>
                    <a:gd name="T53" fmla="*/ 54 h 25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43"/>
                    <a:gd name="T82" fmla="*/ 0 h 253"/>
                    <a:gd name="T83" fmla="*/ 743 w 743"/>
                    <a:gd name="T84" fmla="*/ 253 h 25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43" h="253">
                      <a:moveTo>
                        <a:pt x="742" y="54"/>
                      </a:moveTo>
                      <a:lnTo>
                        <a:pt x="731" y="4"/>
                      </a:lnTo>
                      <a:lnTo>
                        <a:pt x="731" y="0"/>
                      </a:lnTo>
                      <a:lnTo>
                        <a:pt x="726" y="0"/>
                      </a:lnTo>
                      <a:lnTo>
                        <a:pt x="260" y="0"/>
                      </a:lnTo>
                      <a:lnTo>
                        <a:pt x="255" y="0"/>
                      </a:lnTo>
                      <a:lnTo>
                        <a:pt x="254" y="3"/>
                      </a:lnTo>
                      <a:lnTo>
                        <a:pt x="237" y="41"/>
                      </a:lnTo>
                      <a:lnTo>
                        <a:pt x="140" y="41"/>
                      </a:lnTo>
                      <a:lnTo>
                        <a:pt x="140" y="47"/>
                      </a:lnTo>
                      <a:lnTo>
                        <a:pt x="136" y="42"/>
                      </a:lnTo>
                      <a:lnTo>
                        <a:pt x="98" y="76"/>
                      </a:lnTo>
                      <a:lnTo>
                        <a:pt x="97" y="77"/>
                      </a:lnTo>
                      <a:lnTo>
                        <a:pt x="5" y="245"/>
                      </a:lnTo>
                      <a:lnTo>
                        <a:pt x="0" y="253"/>
                      </a:lnTo>
                      <a:lnTo>
                        <a:pt x="11" y="253"/>
                      </a:lnTo>
                      <a:lnTo>
                        <a:pt x="522" y="253"/>
                      </a:lnTo>
                      <a:lnTo>
                        <a:pt x="526" y="253"/>
                      </a:lnTo>
                      <a:lnTo>
                        <a:pt x="527" y="251"/>
                      </a:lnTo>
                      <a:lnTo>
                        <a:pt x="580" y="156"/>
                      </a:lnTo>
                      <a:lnTo>
                        <a:pt x="617" y="173"/>
                      </a:lnTo>
                      <a:lnTo>
                        <a:pt x="620" y="174"/>
                      </a:lnTo>
                      <a:lnTo>
                        <a:pt x="622" y="171"/>
                      </a:lnTo>
                      <a:lnTo>
                        <a:pt x="741" y="60"/>
                      </a:lnTo>
                      <a:lnTo>
                        <a:pt x="743" y="57"/>
                      </a:lnTo>
                      <a:lnTo>
                        <a:pt x="742" y="54"/>
                      </a:lnTo>
                      <a:close/>
                    </a:path>
                  </a:pathLst>
                </a:custGeom>
                <a:solidFill>
                  <a:srgbClr val="000000"/>
                </a:solidFill>
                <a:ln w="9525">
                  <a:solidFill>
                    <a:schemeClr val="accent1"/>
                  </a:solidFill>
                  <a:round/>
                  <a:headEnd/>
                  <a:tailEnd/>
                </a:ln>
              </p:spPr>
              <p:txBody>
                <a:bodyPr/>
                <a:lstStyle/>
                <a:p>
                  <a:endParaRPr lang="en-US" dirty="0"/>
                </a:p>
              </p:txBody>
            </p:sp>
            <p:sp>
              <p:nvSpPr>
                <p:cNvPr id="18573" name="Freeform 375"/>
                <p:cNvSpPr>
                  <a:spLocks/>
                </p:cNvSpPr>
                <p:nvPr/>
              </p:nvSpPr>
              <p:spPr bwMode="auto">
                <a:xfrm>
                  <a:off x="3876" y="2362"/>
                  <a:ext cx="711" cy="233"/>
                </a:xfrm>
                <a:custGeom>
                  <a:avLst/>
                  <a:gdLst>
                    <a:gd name="T0" fmla="*/ 598 w 711"/>
                    <a:gd name="T1" fmla="*/ 151 h 233"/>
                    <a:gd name="T2" fmla="*/ 560 w 711"/>
                    <a:gd name="T3" fmla="*/ 135 h 233"/>
                    <a:gd name="T4" fmla="*/ 555 w 711"/>
                    <a:gd name="T5" fmla="*/ 133 h 233"/>
                    <a:gd name="T6" fmla="*/ 553 w 711"/>
                    <a:gd name="T7" fmla="*/ 137 h 233"/>
                    <a:gd name="T8" fmla="*/ 499 w 711"/>
                    <a:gd name="T9" fmla="*/ 233 h 233"/>
                    <a:gd name="T10" fmla="*/ 0 w 711"/>
                    <a:gd name="T11" fmla="*/ 233 h 233"/>
                    <a:gd name="T12" fmla="*/ 86 w 711"/>
                    <a:gd name="T13" fmla="*/ 74 h 233"/>
                    <a:gd name="T14" fmla="*/ 122 w 711"/>
                    <a:gd name="T15" fmla="*/ 42 h 233"/>
                    <a:gd name="T16" fmla="*/ 221 w 711"/>
                    <a:gd name="T17" fmla="*/ 42 h 233"/>
                    <a:gd name="T18" fmla="*/ 225 w 711"/>
                    <a:gd name="T19" fmla="*/ 42 h 233"/>
                    <a:gd name="T20" fmla="*/ 226 w 711"/>
                    <a:gd name="T21" fmla="*/ 39 h 233"/>
                    <a:gd name="T22" fmla="*/ 243 w 711"/>
                    <a:gd name="T23" fmla="*/ 0 h 233"/>
                    <a:gd name="T24" fmla="*/ 701 w 711"/>
                    <a:gd name="T25" fmla="*/ 0 h 233"/>
                    <a:gd name="T26" fmla="*/ 711 w 711"/>
                    <a:gd name="T27" fmla="*/ 44 h 233"/>
                    <a:gd name="T28" fmla="*/ 598 w 711"/>
                    <a:gd name="T29" fmla="*/ 151 h 2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11"/>
                    <a:gd name="T46" fmla="*/ 0 h 233"/>
                    <a:gd name="T47" fmla="*/ 711 w 711"/>
                    <a:gd name="T48" fmla="*/ 233 h 2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11" h="233">
                      <a:moveTo>
                        <a:pt x="598" y="151"/>
                      </a:moveTo>
                      <a:lnTo>
                        <a:pt x="560" y="135"/>
                      </a:lnTo>
                      <a:lnTo>
                        <a:pt x="555" y="133"/>
                      </a:lnTo>
                      <a:lnTo>
                        <a:pt x="553" y="137"/>
                      </a:lnTo>
                      <a:lnTo>
                        <a:pt x="499" y="233"/>
                      </a:lnTo>
                      <a:lnTo>
                        <a:pt x="0" y="233"/>
                      </a:lnTo>
                      <a:lnTo>
                        <a:pt x="86" y="74"/>
                      </a:lnTo>
                      <a:lnTo>
                        <a:pt x="122" y="42"/>
                      </a:lnTo>
                      <a:lnTo>
                        <a:pt x="221" y="42"/>
                      </a:lnTo>
                      <a:lnTo>
                        <a:pt x="225" y="42"/>
                      </a:lnTo>
                      <a:lnTo>
                        <a:pt x="226" y="39"/>
                      </a:lnTo>
                      <a:lnTo>
                        <a:pt x="243" y="0"/>
                      </a:lnTo>
                      <a:lnTo>
                        <a:pt x="701" y="0"/>
                      </a:lnTo>
                      <a:lnTo>
                        <a:pt x="711" y="44"/>
                      </a:lnTo>
                      <a:lnTo>
                        <a:pt x="598" y="151"/>
                      </a:lnTo>
                      <a:close/>
                    </a:path>
                  </a:pathLst>
                </a:custGeom>
                <a:solidFill>
                  <a:srgbClr val="FFFFFF"/>
                </a:solidFill>
                <a:ln w="9525">
                  <a:solidFill>
                    <a:schemeClr val="accent1"/>
                  </a:solidFill>
                  <a:round/>
                  <a:headEnd/>
                  <a:tailEnd/>
                </a:ln>
              </p:spPr>
              <p:txBody>
                <a:bodyPr/>
                <a:lstStyle/>
                <a:p>
                  <a:endParaRPr lang="en-US" dirty="0"/>
                </a:p>
              </p:txBody>
            </p:sp>
            <p:sp>
              <p:nvSpPr>
                <p:cNvPr id="18574" name="Freeform 376"/>
                <p:cNvSpPr>
                  <a:spLocks/>
                </p:cNvSpPr>
                <p:nvPr/>
              </p:nvSpPr>
              <p:spPr bwMode="auto">
                <a:xfrm>
                  <a:off x="4048" y="2447"/>
                  <a:ext cx="39" cy="50"/>
                </a:xfrm>
                <a:custGeom>
                  <a:avLst/>
                  <a:gdLst>
                    <a:gd name="T0" fmla="*/ 16 w 39"/>
                    <a:gd name="T1" fmla="*/ 6 h 50"/>
                    <a:gd name="T2" fmla="*/ 0 w 39"/>
                    <a:gd name="T3" fmla="*/ 6 h 50"/>
                    <a:gd name="T4" fmla="*/ 0 w 39"/>
                    <a:gd name="T5" fmla="*/ 0 h 50"/>
                    <a:gd name="T6" fmla="*/ 39 w 39"/>
                    <a:gd name="T7" fmla="*/ 0 h 50"/>
                    <a:gd name="T8" fmla="*/ 39 w 39"/>
                    <a:gd name="T9" fmla="*/ 6 h 50"/>
                    <a:gd name="T10" fmla="*/ 23 w 39"/>
                    <a:gd name="T11" fmla="*/ 6 h 50"/>
                    <a:gd name="T12" fmla="*/ 23 w 39"/>
                    <a:gd name="T13" fmla="*/ 50 h 50"/>
                    <a:gd name="T14" fmla="*/ 16 w 39"/>
                    <a:gd name="T15" fmla="*/ 50 h 50"/>
                    <a:gd name="T16" fmla="*/ 16 w 39"/>
                    <a:gd name="T17" fmla="*/ 6 h 5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50"/>
                    <a:gd name="T29" fmla="*/ 39 w 39"/>
                    <a:gd name="T30" fmla="*/ 50 h 5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50">
                      <a:moveTo>
                        <a:pt x="16" y="6"/>
                      </a:moveTo>
                      <a:lnTo>
                        <a:pt x="0" y="6"/>
                      </a:lnTo>
                      <a:lnTo>
                        <a:pt x="0" y="0"/>
                      </a:lnTo>
                      <a:lnTo>
                        <a:pt x="39" y="0"/>
                      </a:lnTo>
                      <a:lnTo>
                        <a:pt x="39" y="6"/>
                      </a:lnTo>
                      <a:lnTo>
                        <a:pt x="23" y="6"/>
                      </a:lnTo>
                      <a:lnTo>
                        <a:pt x="23" y="50"/>
                      </a:lnTo>
                      <a:lnTo>
                        <a:pt x="16" y="50"/>
                      </a:lnTo>
                      <a:lnTo>
                        <a:pt x="16" y="6"/>
                      </a:lnTo>
                      <a:close/>
                    </a:path>
                  </a:pathLst>
                </a:custGeom>
                <a:solidFill>
                  <a:srgbClr val="000000"/>
                </a:solidFill>
                <a:ln w="9525">
                  <a:solidFill>
                    <a:schemeClr val="accent1"/>
                  </a:solidFill>
                  <a:round/>
                  <a:headEnd/>
                  <a:tailEnd/>
                </a:ln>
              </p:spPr>
              <p:txBody>
                <a:bodyPr/>
                <a:lstStyle/>
                <a:p>
                  <a:endParaRPr lang="en-US" dirty="0"/>
                </a:p>
              </p:txBody>
            </p:sp>
            <p:sp>
              <p:nvSpPr>
                <p:cNvPr id="18575" name="Freeform 377"/>
                <p:cNvSpPr>
                  <a:spLocks noEditPoints="1"/>
                </p:cNvSpPr>
                <p:nvPr/>
              </p:nvSpPr>
              <p:spPr bwMode="auto">
                <a:xfrm>
                  <a:off x="4089" y="2460"/>
                  <a:ext cx="31" cy="38"/>
                </a:xfrm>
                <a:custGeom>
                  <a:avLst/>
                  <a:gdLst>
                    <a:gd name="T0" fmla="*/ 6 w 31"/>
                    <a:gd name="T1" fmla="*/ 23 h 38"/>
                    <a:gd name="T2" fmla="*/ 7 w 31"/>
                    <a:gd name="T3" fmla="*/ 27 h 38"/>
                    <a:gd name="T4" fmla="*/ 9 w 31"/>
                    <a:gd name="T5" fmla="*/ 30 h 38"/>
                    <a:gd name="T6" fmla="*/ 13 w 31"/>
                    <a:gd name="T7" fmla="*/ 33 h 38"/>
                    <a:gd name="T8" fmla="*/ 21 w 31"/>
                    <a:gd name="T9" fmla="*/ 32 h 38"/>
                    <a:gd name="T10" fmla="*/ 24 w 31"/>
                    <a:gd name="T11" fmla="*/ 28 h 38"/>
                    <a:gd name="T12" fmla="*/ 31 w 31"/>
                    <a:gd name="T13" fmla="*/ 25 h 38"/>
                    <a:gd name="T14" fmla="*/ 30 w 31"/>
                    <a:gd name="T15" fmla="*/ 29 h 38"/>
                    <a:gd name="T16" fmla="*/ 28 w 31"/>
                    <a:gd name="T17" fmla="*/ 33 h 38"/>
                    <a:gd name="T18" fmla="*/ 23 w 31"/>
                    <a:gd name="T19" fmla="*/ 37 h 38"/>
                    <a:gd name="T20" fmla="*/ 16 w 31"/>
                    <a:gd name="T21" fmla="*/ 38 h 38"/>
                    <a:gd name="T22" fmla="*/ 9 w 31"/>
                    <a:gd name="T23" fmla="*/ 37 h 38"/>
                    <a:gd name="T24" fmla="*/ 4 w 31"/>
                    <a:gd name="T25" fmla="*/ 32 h 38"/>
                    <a:gd name="T26" fmla="*/ 1 w 31"/>
                    <a:gd name="T27" fmla="*/ 27 h 38"/>
                    <a:gd name="T28" fmla="*/ 0 w 31"/>
                    <a:gd name="T29" fmla="*/ 20 h 38"/>
                    <a:gd name="T30" fmla="*/ 1 w 31"/>
                    <a:gd name="T31" fmla="*/ 12 h 38"/>
                    <a:gd name="T32" fmla="*/ 5 w 31"/>
                    <a:gd name="T33" fmla="*/ 6 h 38"/>
                    <a:gd name="T34" fmla="*/ 10 w 31"/>
                    <a:gd name="T35" fmla="*/ 1 h 38"/>
                    <a:gd name="T36" fmla="*/ 17 w 31"/>
                    <a:gd name="T37" fmla="*/ 0 h 38"/>
                    <a:gd name="T38" fmla="*/ 23 w 31"/>
                    <a:gd name="T39" fmla="*/ 2 h 38"/>
                    <a:gd name="T40" fmla="*/ 28 w 31"/>
                    <a:gd name="T41" fmla="*/ 6 h 38"/>
                    <a:gd name="T42" fmla="*/ 31 w 31"/>
                    <a:gd name="T43" fmla="*/ 13 h 38"/>
                    <a:gd name="T44" fmla="*/ 31 w 31"/>
                    <a:gd name="T45" fmla="*/ 21 h 38"/>
                    <a:gd name="T46" fmla="*/ 25 w 31"/>
                    <a:gd name="T47" fmla="*/ 16 h 38"/>
                    <a:gd name="T48" fmla="*/ 24 w 31"/>
                    <a:gd name="T49" fmla="*/ 12 h 38"/>
                    <a:gd name="T50" fmla="*/ 23 w 31"/>
                    <a:gd name="T51" fmla="*/ 8 h 38"/>
                    <a:gd name="T52" fmla="*/ 21 w 31"/>
                    <a:gd name="T53" fmla="*/ 6 h 38"/>
                    <a:gd name="T54" fmla="*/ 17 w 31"/>
                    <a:gd name="T55" fmla="*/ 5 h 38"/>
                    <a:gd name="T56" fmla="*/ 13 w 31"/>
                    <a:gd name="T57" fmla="*/ 6 h 38"/>
                    <a:gd name="T58" fmla="*/ 9 w 31"/>
                    <a:gd name="T59" fmla="*/ 8 h 38"/>
                    <a:gd name="T60" fmla="*/ 7 w 31"/>
                    <a:gd name="T61" fmla="*/ 12 h 38"/>
                    <a:gd name="T62" fmla="*/ 6 w 31"/>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38"/>
                    <a:gd name="T98" fmla="*/ 31 w 3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38">
                      <a:moveTo>
                        <a:pt x="6" y="21"/>
                      </a:moveTo>
                      <a:lnTo>
                        <a:pt x="6" y="23"/>
                      </a:lnTo>
                      <a:lnTo>
                        <a:pt x="6" y="24"/>
                      </a:lnTo>
                      <a:lnTo>
                        <a:pt x="7" y="27"/>
                      </a:lnTo>
                      <a:lnTo>
                        <a:pt x="8" y="29"/>
                      </a:lnTo>
                      <a:lnTo>
                        <a:pt x="9" y="30"/>
                      </a:lnTo>
                      <a:lnTo>
                        <a:pt x="10" y="32"/>
                      </a:lnTo>
                      <a:lnTo>
                        <a:pt x="13" y="33"/>
                      </a:lnTo>
                      <a:lnTo>
                        <a:pt x="16" y="33"/>
                      </a:lnTo>
                      <a:lnTo>
                        <a:pt x="21" y="32"/>
                      </a:lnTo>
                      <a:lnTo>
                        <a:pt x="23" y="30"/>
                      </a:lnTo>
                      <a:lnTo>
                        <a:pt x="24" y="28"/>
                      </a:lnTo>
                      <a:lnTo>
                        <a:pt x="25" y="25"/>
                      </a:lnTo>
                      <a:lnTo>
                        <a:pt x="31" y="25"/>
                      </a:lnTo>
                      <a:lnTo>
                        <a:pt x="30" y="28"/>
                      </a:lnTo>
                      <a:lnTo>
                        <a:pt x="30" y="29"/>
                      </a:lnTo>
                      <a:lnTo>
                        <a:pt x="29" y="31"/>
                      </a:lnTo>
                      <a:lnTo>
                        <a:pt x="28" y="33"/>
                      </a:lnTo>
                      <a:lnTo>
                        <a:pt x="25" y="36"/>
                      </a:lnTo>
                      <a:lnTo>
                        <a:pt x="23" y="37"/>
                      </a:lnTo>
                      <a:lnTo>
                        <a:pt x="20" y="38"/>
                      </a:lnTo>
                      <a:lnTo>
                        <a:pt x="16" y="38"/>
                      </a:lnTo>
                      <a:lnTo>
                        <a:pt x="13" y="38"/>
                      </a:lnTo>
                      <a:lnTo>
                        <a:pt x="9" y="37"/>
                      </a:lnTo>
                      <a:lnTo>
                        <a:pt x="6" y="35"/>
                      </a:lnTo>
                      <a:lnTo>
                        <a:pt x="4" y="32"/>
                      </a:lnTo>
                      <a:lnTo>
                        <a:pt x="2" y="30"/>
                      </a:lnTo>
                      <a:lnTo>
                        <a:pt x="1" y="27"/>
                      </a:lnTo>
                      <a:lnTo>
                        <a:pt x="0" y="23"/>
                      </a:lnTo>
                      <a:lnTo>
                        <a:pt x="0" y="20"/>
                      </a:lnTo>
                      <a:lnTo>
                        <a:pt x="0" y="15"/>
                      </a:lnTo>
                      <a:lnTo>
                        <a:pt x="1" y="12"/>
                      </a:lnTo>
                      <a:lnTo>
                        <a:pt x="2" y="8"/>
                      </a:lnTo>
                      <a:lnTo>
                        <a:pt x="5" y="6"/>
                      </a:lnTo>
                      <a:lnTo>
                        <a:pt x="7" y="4"/>
                      </a:lnTo>
                      <a:lnTo>
                        <a:pt x="10" y="1"/>
                      </a:lnTo>
                      <a:lnTo>
                        <a:pt x="14" y="0"/>
                      </a:lnTo>
                      <a:lnTo>
                        <a:pt x="17" y="0"/>
                      </a:lnTo>
                      <a:lnTo>
                        <a:pt x="21" y="1"/>
                      </a:lnTo>
                      <a:lnTo>
                        <a:pt x="23" y="2"/>
                      </a:lnTo>
                      <a:lnTo>
                        <a:pt x="25" y="4"/>
                      </a:lnTo>
                      <a:lnTo>
                        <a:pt x="28" y="6"/>
                      </a:lnTo>
                      <a:lnTo>
                        <a:pt x="30" y="9"/>
                      </a:lnTo>
                      <a:lnTo>
                        <a:pt x="31" y="13"/>
                      </a:lnTo>
                      <a:lnTo>
                        <a:pt x="31" y="16"/>
                      </a:lnTo>
                      <a:lnTo>
                        <a:pt x="31" y="21"/>
                      </a:lnTo>
                      <a:lnTo>
                        <a:pt x="6" y="21"/>
                      </a:lnTo>
                      <a:close/>
                      <a:moveTo>
                        <a:pt x="25" y="16"/>
                      </a:moveTo>
                      <a:lnTo>
                        <a:pt x="25" y="14"/>
                      </a:lnTo>
                      <a:lnTo>
                        <a:pt x="24" y="12"/>
                      </a:lnTo>
                      <a:lnTo>
                        <a:pt x="24" y="9"/>
                      </a:lnTo>
                      <a:lnTo>
                        <a:pt x="23" y="8"/>
                      </a:lnTo>
                      <a:lnTo>
                        <a:pt x="22" y="7"/>
                      </a:lnTo>
                      <a:lnTo>
                        <a:pt x="21" y="6"/>
                      </a:lnTo>
                      <a:lnTo>
                        <a:pt x="18" y="6"/>
                      </a:lnTo>
                      <a:lnTo>
                        <a:pt x="17" y="5"/>
                      </a:lnTo>
                      <a:lnTo>
                        <a:pt x="15" y="5"/>
                      </a:lnTo>
                      <a:lnTo>
                        <a:pt x="13" y="6"/>
                      </a:lnTo>
                      <a:lnTo>
                        <a:pt x="10" y="7"/>
                      </a:lnTo>
                      <a:lnTo>
                        <a:pt x="9" y="8"/>
                      </a:lnTo>
                      <a:lnTo>
                        <a:pt x="8" y="9"/>
                      </a:lnTo>
                      <a:lnTo>
                        <a:pt x="7" y="12"/>
                      </a:lnTo>
                      <a:lnTo>
                        <a:pt x="6" y="14"/>
                      </a:lnTo>
                      <a:lnTo>
                        <a:pt x="6" y="16"/>
                      </a:lnTo>
                      <a:lnTo>
                        <a:pt x="25" y="16"/>
                      </a:lnTo>
                      <a:close/>
                    </a:path>
                  </a:pathLst>
                </a:custGeom>
                <a:solidFill>
                  <a:srgbClr val="000000"/>
                </a:solidFill>
                <a:ln w="9525">
                  <a:solidFill>
                    <a:schemeClr val="accent1"/>
                  </a:solidFill>
                  <a:round/>
                  <a:headEnd/>
                  <a:tailEnd/>
                </a:ln>
              </p:spPr>
              <p:txBody>
                <a:bodyPr/>
                <a:lstStyle/>
                <a:p>
                  <a:endParaRPr lang="en-US" dirty="0"/>
                </a:p>
              </p:txBody>
            </p:sp>
            <p:sp>
              <p:nvSpPr>
                <p:cNvPr id="18576" name="Freeform 378"/>
                <p:cNvSpPr>
                  <a:spLocks/>
                </p:cNvSpPr>
                <p:nvPr/>
              </p:nvSpPr>
              <p:spPr bwMode="auto">
                <a:xfrm>
                  <a:off x="4127" y="2460"/>
                  <a:ext cx="28" cy="37"/>
                </a:xfrm>
                <a:custGeom>
                  <a:avLst/>
                  <a:gdLst>
                    <a:gd name="T0" fmla="*/ 6 w 28"/>
                    <a:gd name="T1" fmla="*/ 1 h 37"/>
                    <a:gd name="T2" fmla="*/ 6 w 28"/>
                    <a:gd name="T3" fmla="*/ 6 h 37"/>
                    <a:gd name="T4" fmla="*/ 6 w 28"/>
                    <a:gd name="T5" fmla="*/ 6 h 37"/>
                    <a:gd name="T6" fmla="*/ 7 w 28"/>
                    <a:gd name="T7" fmla="*/ 5 h 37"/>
                    <a:gd name="T8" fmla="*/ 8 w 28"/>
                    <a:gd name="T9" fmla="*/ 4 h 37"/>
                    <a:gd name="T10" fmla="*/ 8 w 28"/>
                    <a:gd name="T11" fmla="*/ 2 h 37"/>
                    <a:gd name="T12" fmla="*/ 9 w 28"/>
                    <a:gd name="T13" fmla="*/ 2 h 37"/>
                    <a:gd name="T14" fmla="*/ 12 w 28"/>
                    <a:gd name="T15" fmla="*/ 1 h 37"/>
                    <a:gd name="T16" fmla="*/ 13 w 28"/>
                    <a:gd name="T17" fmla="*/ 1 h 37"/>
                    <a:gd name="T18" fmla="*/ 15 w 28"/>
                    <a:gd name="T19" fmla="*/ 0 h 37"/>
                    <a:gd name="T20" fmla="*/ 16 w 28"/>
                    <a:gd name="T21" fmla="*/ 0 h 37"/>
                    <a:gd name="T22" fmla="*/ 17 w 28"/>
                    <a:gd name="T23" fmla="*/ 0 h 37"/>
                    <a:gd name="T24" fmla="*/ 20 w 28"/>
                    <a:gd name="T25" fmla="*/ 0 h 37"/>
                    <a:gd name="T26" fmla="*/ 21 w 28"/>
                    <a:gd name="T27" fmla="*/ 1 h 37"/>
                    <a:gd name="T28" fmla="*/ 22 w 28"/>
                    <a:gd name="T29" fmla="*/ 1 h 37"/>
                    <a:gd name="T30" fmla="*/ 23 w 28"/>
                    <a:gd name="T31" fmla="*/ 2 h 37"/>
                    <a:gd name="T32" fmla="*/ 25 w 28"/>
                    <a:gd name="T33" fmla="*/ 4 h 37"/>
                    <a:gd name="T34" fmla="*/ 27 w 28"/>
                    <a:gd name="T35" fmla="*/ 6 h 37"/>
                    <a:gd name="T36" fmla="*/ 28 w 28"/>
                    <a:gd name="T37" fmla="*/ 9 h 37"/>
                    <a:gd name="T38" fmla="*/ 28 w 28"/>
                    <a:gd name="T39" fmla="*/ 37 h 37"/>
                    <a:gd name="T40" fmla="*/ 22 w 28"/>
                    <a:gd name="T41" fmla="*/ 37 h 37"/>
                    <a:gd name="T42" fmla="*/ 22 w 28"/>
                    <a:gd name="T43" fmla="*/ 12 h 37"/>
                    <a:gd name="T44" fmla="*/ 21 w 28"/>
                    <a:gd name="T45" fmla="*/ 9 h 37"/>
                    <a:gd name="T46" fmla="*/ 20 w 28"/>
                    <a:gd name="T47" fmla="*/ 7 h 37"/>
                    <a:gd name="T48" fmla="*/ 17 w 28"/>
                    <a:gd name="T49" fmla="*/ 6 h 37"/>
                    <a:gd name="T50" fmla="*/ 15 w 28"/>
                    <a:gd name="T51" fmla="*/ 6 h 37"/>
                    <a:gd name="T52" fmla="*/ 12 w 28"/>
                    <a:gd name="T53" fmla="*/ 6 h 37"/>
                    <a:gd name="T54" fmla="*/ 9 w 28"/>
                    <a:gd name="T55" fmla="*/ 8 h 37"/>
                    <a:gd name="T56" fmla="*/ 7 w 28"/>
                    <a:gd name="T57" fmla="*/ 12 h 37"/>
                    <a:gd name="T58" fmla="*/ 6 w 28"/>
                    <a:gd name="T59" fmla="*/ 17 h 37"/>
                    <a:gd name="T60" fmla="*/ 6 w 28"/>
                    <a:gd name="T61" fmla="*/ 37 h 37"/>
                    <a:gd name="T62" fmla="*/ 0 w 28"/>
                    <a:gd name="T63" fmla="*/ 37 h 37"/>
                    <a:gd name="T64" fmla="*/ 0 w 28"/>
                    <a:gd name="T65" fmla="*/ 1 h 37"/>
                    <a:gd name="T66" fmla="*/ 6 w 28"/>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7"/>
                    <a:gd name="T104" fmla="*/ 28 w 28"/>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7">
                      <a:moveTo>
                        <a:pt x="6" y="1"/>
                      </a:moveTo>
                      <a:lnTo>
                        <a:pt x="6" y="6"/>
                      </a:lnTo>
                      <a:lnTo>
                        <a:pt x="7" y="5"/>
                      </a:lnTo>
                      <a:lnTo>
                        <a:pt x="8" y="4"/>
                      </a:lnTo>
                      <a:lnTo>
                        <a:pt x="8" y="2"/>
                      </a:lnTo>
                      <a:lnTo>
                        <a:pt x="9" y="2"/>
                      </a:lnTo>
                      <a:lnTo>
                        <a:pt x="12" y="1"/>
                      </a:lnTo>
                      <a:lnTo>
                        <a:pt x="13" y="1"/>
                      </a:lnTo>
                      <a:lnTo>
                        <a:pt x="15" y="0"/>
                      </a:lnTo>
                      <a:lnTo>
                        <a:pt x="16" y="0"/>
                      </a:lnTo>
                      <a:lnTo>
                        <a:pt x="17" y="0"/>
                      </a:lnTo>
                      <a:lnTo>
                        <a:pt x="20" y="0"/>
                      </a:lnTo>
                      <a:lnTo>
                        <a:pt x="21" y="1"/>
                      </a:lnTo>
                      <a:lnTo>
                        <a:pt x="22" y="1"/>
                      </a:lnTo>
                      <a:lnTo>
                        <a:pt x="23" y="2"/>
                      </a:lnTo>
                      <a:lnTo>
                        <a:pt x="25" y="4"/>
                      </a:lnTo>
                      <a:lnTo>
                        <a:pt x="27" y="6"/>
                      </a:lnTo>
                      <a:lnTo>
                        <a:pt x="28" y="9"/>
                      </a:lnTo>
                      <a:lnTo>
                        <a:pt x="28" y="37"/>
                      </a:lnTo>
                      <a:lnTo>
                        <a:pt x="22" y="37"/>
                      </a:lnTo>
                      <a:lnTo>
                        <a:pt x="22" y="12"/>
                      </a:lnTo>
                      <a:lnTo>
                        <a:pt x="21" y="9"/>
                      </a:lnTo>
                      <a:lnTo>
                        <a:pt x="20" y="7"/>
                      </a:lnTo>
                      <a:lnTo>
                        <a:pt x="17" y="6"/>
                      </a:lnTo>
                      <a:lnTo>
                        <a:pt x="15" y="6"/>
                      </a:lnTo>
                      <a:lnTo>
                        <a:pt x="12" y="6"/>
                      </a:lnTo>
                      <a:lnTo>
                        <a:pt x="9" y="8"/>
                      </a:lnTo>
                      <a:lnTo>
                        <a:pt x="7" y="12"/>
                      </a:lnTo>
                      <a:lnTo>
                        <a:pt x="6" y="17"/>
                      </a:lnTo>
                      <a:lnTo>
                        <a:pt x="6" y="37"/>
                      </a:lnTo>
                      <a:lnTo>
                        <a:pt x="0" y="37"/>
                      </a:lnTo>
                      <a:lnTo>
                        <a:pt x="0" y="1"/>
                      </a:lnTo>
                      <a:lnTo>
                        <a:pt x="6" y="1"/>
                      </a:lnTo>
                      <a:close/>
                    </a:path>
                  </a:pathLst>
                </a:custGeom>
                <a:solidFill>
                  <a:srgbClr val="000000"/>
                </a:solidFill>
                <a:ln w="9525">
                  <a:solidFill>
                    <a:schemeClr val="accent1"/>
                  </a:solidFill>
                  <a:round/>
                  <a:headEnd/>
                  <a:tailEnd/>
                </a:ln>
              </p:spPr>
              <p:txBody>
                <a:bodyPr/>
                <a:lstStyle/>
                <a:p>
                  <a:endParaRPr lang="en-US" dirty="0"/>
                </a:p>
              </p:txBody>
            </p:sp>
            <p:sp>
              <p:nvSpPr>
                <p:cNvPr id="18577" name="Freeform 379"/>
                <p:cNvSpPr>
                  <a:spLocks/>
                </p:cNvSpPr>
                <p:nvPr/>
              </p:nvSpPr>
              <p:spPr bwMode="auto">
                <a:xfrm>
                  <a:off x="4163" y="2460"/>
                  <a:ext cx="27" cy="37"/>
                </a:xfrm>
                <a:custGeom>
                  <a:avLst/>
                  <a:gdLst>
                    <a:gd name="T0" fmla="*/ 6 w 27"/>
                    <a:gd name="T1" fmla="*/ 1 h 37"/>
                    <a:gd name="T2" fmla="*/ 6 w 27"/>
                    <a:gd name="T3" fmla="*/ 6 h 37"/>
                    <a:gd name="T4" fmla="*/ 6 w 27"/>
                    <a:gd name="T5" fmla="*/ 6 h 37"/>
                    <a:gd name="T6" fmla="*/ 7 w 27"/>
                    <a:gd name="T7" fmla="*/ 5 h 37"/>
                    <a:gd name="T8" fmla="*/ 8 w 27"/>
                    <a:gd name="T9" fmla="*/ 4 h 37"/>
                    <a:gd name="T10" fmla="*/ 8 w 27"/>
                    <a:gd name="T11" fmla="*/ 2 h 37"/>
                    <a:gd name="T12" fmla="*/ 9 w 27"/>
                    <a:gd name="T13" fmla="*/ 2 h 37"/>
                    <a:gd name="T14" fmla="*/ 11 w 27"/>
                    <a:gd name="T15" fmla="*/ 1 h 37"/>
                    <a:gd name="T16" fmla="*/ 12 w 27"/>
                    <a:gd name="T17" fmla="*/ 1 h 37"/>
                    <a:gd name="T18" fmla="*/ 15 w 27"/>
                    <a:gd name="T19" fmla="*/ 0 h 37"/>
                    <a:gd name="T20" fmla="*/ 16 w 27"/>
                    <a:gd name="T21" fmla="*/ 0 h 37"/>
                    <a:gd name="T22" fmla="*/ 18 w 27"/>
                    <a:gd name="T23" fmla="*/ 0 h 37"/>
                    <a:gd name="T24" fmla="*/ 20 w 27"/>
                    <a:gd name="T25" fmla="*/ 0 h 37"/>
                    <a:gd name="T26" fmla="*/ 22 w 27"/>
                    <a:gd name="T27" fmla="*/ 1 h 37"/>
                    <a:gd name="T28" fmla="*/ 22 w 27"/>
                    <a:gd name="T29" fmla="*/ 1 h 37"/>
                    <a:gd name="T30" fmla="*/ 24 w 27"/>
                    <a:gd name="T31" fmla="*/ 2 h 37"/>
                    <a:gd name="T32" fmla="*/ 25 w 27"/>
                    <a:gd name="T33" fmla="*/ 4 h 37"/>
                    <a:gd name="T34" fmla="*/ 27 w 27"/>
                    <a:gd name="T35" fmla="*/ 6 h 37"/>
                    <a:gd name="T36" fmla="*/ 27 w 27"/>
                    <a:gd name="T37" fmla="*/ 9 h 37"/>
                    <a:gd name="T38" fmla="*/ 27 w 27"/>
                    <a:gd name="T39" fmla="*/ 37 h 37"/>
                    <a:gd name="T40" fmla="*/ 22 w 27"/>
                    <a:gd name="T41" fmla="*/ 37 h 37"/>
                    <a:gd name="T42" fmla="*/ 22 w 27"/>
                    <a:gd name="T43" fmla="*/ 12 h 37"/>
                    <a:gd name="T44" fmla="*/ 22 w 27"/>
                    <a:gd name="T45" fmla="*/ 9 h 37"/>
                    <a:gd name="T46" fmla="*/ 20 w 27"/>
                    <a:gd name="T47" fmla="*/ 7 h 37"/>
                    <a:gd name="T48" fmla="*/ 18 w 27"/>
                    <a:gd name="T49" fmla="*/ 6 h 37"/>
                    <a:gd name="T50" fmla="*/ 15 w 27"/>
                    <a:gd name="T51" fmla="*/ 6 h 37"/>
                    <a:gd name="T52" fmla="*/ 11 w 27"/>
                    <a:gd name="T53" fmla="*/ 6 h 37"/>
                    <a:gd name="T54" fmla="*/ 9 w 27"/>
                    <a:gd name="T55" fmla="*/ 8 h 37"/>
                    <a:gd name="T56" fmla="*/ 7 w 27"/>
                    <a:gd name="T57" fmla="*/ 12 h 37"/>
                    <a:gd name="T58" fmla="*/ 6 w 27"/>
                    <a:gd name="T59" fmla="*/ 17 h 37"/>
                    <a:gd name="T60" fmla="*/ 6 w 27"/>
                    <a:gd name="T61" fmla="*/ 37 h 37"/>
                    <a:gd name="T62" fmla="*/ 0 w 27"/>
                    <a:gd name="T63" fmla="*/ 37 h 37"/>
                    <a:gd name="T64" fmla="*/ 0 w 27"/>
                    <a:gd name="T65" fmla="*/ 1 h 37"/>
                    <a:gd name="T66" fmla="*/ 6 w 27"/>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37"/>
                    <a:gd name="T104" fmla="*/ 27 w 27"/>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37">
                      <a:moveTo>
                        <a:pt x="6" y="1"/>
                      </a:moveTo>
                      <a:lnTo>
                        <a:pt x="6" y="6"/>
                      </a:lnTo>
                      <a:lnTo>
                        <a:pt x="7" y="5"/>
                      </a:lnTo>
                      <a:lnTo>
                        <a:pt x="8" y="4"/>
                      </a:lnTo>
                      <a:lnTo>
                        <a:pt x="8" y="2"/>
                      </a:lnTo>
                      <a:lnTo>
                        <a:pt x="9" y="2"/>
                      </a:lnTo>
                      <a:lnTo>
                        <a:pt x="11" y="1"/>
                      </a:lnTo>
                      <a:lnTo>
                        <a:pt x="12" y="1"/>
                      </a:lnTo>
                      <a:lnTo>
                        <a:pt x="15" y="0"/>
                      </a:lnTo>
                      <a:lnTo>
                        <a:pt x="16" y="0"/>
                      </a:lnTo>
                      <a:lnTo>
                        <a:pt x="18" y="0"/>
                      </a:lnTo>
                      <a:lnTo>
                        <a:pt x="20" y="0"/>
                      </a:lnTo>
                      <a:lnTo>
                        <a:pt x="22" y="1"/>
                      </a:lnTo>
                      <a:lnTo>
                        <a:pt x="24" y="2"/>
                      </a:lnTo>
                      <a:lnTo>
                        <a:pt x="25" y="4"/>
                      </a:lnTo>
                      <a:lnTo>
                        <a:pt x="27" y="6"/>
                      </a:lnTo>
                      <a:lnTo>
                        <a:pt x="27" y="9"/>
                      </a:lnTo>
                      <a:lnTo>
                        <a:pt x="27" y="37"/>
                      </a:lnTo>
                      <a:lnTo>
                        <a:pt x="22" y="37"/>
                      </a:lnTo>
                      <a:lnTo>
                        <a:pt x="22" y="12"/>
                      </a:lnTo>
                      <a:lnTo>
                        <a:pt x="22" y="9"/>
                      </a:lnTo>
                      <a:lnTo>
                        <a:pt x="20" y="7"/>
                      </a:lnTo>
                      <a:lnTo>
                        <a:pt x="18" y="6"/>
                      </a:lnTo>
                      <a:lnTo>
                        <a:pt x="15" y="6"/>
                      </a:lnTo>
                      <a:lnTo>
                        <a:pt x="11" y="6"/>
                      </a:lnTo>
                      <a:lnTo>
                        <a:pt x="9" y="8"/>
                      </a:lnTo>
                      <a:lnTo>
                        <a:pt x="7" y="12"/>
                      </a:lnTo>
                      <a:lnTo>
                        <a:pt x="6" y="17"/>
                      </a:lnTo>
                      <a:lnTo>
                        <a:pt x="6" y="37"/>
                      </a:lnTo>
                      <a:lnTo>
                        <a:pt x="0" y="37"/>
                      </a:lnTo>
                      <a:lnTo>
                        <a:pt x="0" y="1"/>
                      </a:lnTo>
                      <a:lnTo>
                        <a:pt x="6" y="1"/>
                      </a:lnTo>
                      <a:close/>
                    </a:path>
                  </a:pathLst>
                </a:custGeom>
                <a:solidFill>
                  <a:srgbClr val="000000"/>
                </a:solidFill>
                <a:ln w="9525">
                  <a:solidFill>
                    <a:schemeClr val="accent1"/>
                  </a:solidFill>
                  <a:round/>
                  <a:headEnd/>
                  <a:tailEnd/>
                </a:ln>
              </p:spPr>
              <p:txBody>
                <a:bodyPr/>
                <a:lstStyle/>
                <a:p>
                  <a:endParaRPr lang="en-US" dirty="0"/>
                </a:p>
              </p:txBody>
            </p:sp>
            <p:sp>
              <p:nvSpPr>
                <p:cNvPr id="18578" name="Freeform 380"/>
                <p:cNvSpPr>
                  <a:spLocks noEditPoints="1"/>
                </p:cNvSpPr>
                <p:nvPr/>
              </p:nvSpPr>
              <p:spPr bwMode="auto">
                <a:xfrm>
                  <a:off x="4197" y="2460"/>
                  <a:ext cx="31" cy="38"/>
                </a:xfrm>
                <a:custGeom>
                  <a:avLst/>
                  <a:gdLst>
                    <a:gd name="T0" fmla="*/ 6 w 31"/>
                    <a:gd name="T1" fmla="*/ 23 h 38"/>
                    <a:gd name="T2" fmla="*/ 6 w 31"/>
                    <a:gd name="T3" fmla="*/ 27 h 38"/>
                    <a:gd name="T4" fmla="*/ 10 w 31"/>
                    <a:gd name="T5" fmla="*/ 30 h 38"/>
                    <a:gd name="T6" fmla="*/ 13 w 31"/>
                    <a:gd name="T7" fmla="*/ 33 h 38"/>
                    <a:gd name="T8" fmla="*/ 20 w 31"/>
                    <a:gd name="T9" fmla="*/ 32 h 38"/>
                    <a:gd name="T10" fmla="*/ 24 w 31"/>
                    <a:gd name="T11" fmla="*/ 28 h 38"/>
                    <a:gd name="T12" fmla="*/ 30 w 31"/>
                    <a:gd name="T13" fmla="*/ 25 h 38"/>
                    <a:gd name="T14" fmla="*/ 30 w 31"/>
                    <a:gd name="T15" fmla="*/ 29 h 38"/>
                    <a:gd name="T16" fmla="*/ 28 w 31"/>
                    <a:gd name="T17" fmla="*/ 33 h 38"/>
                    <a:gd name="T18" fmla="*/ 22 w 31"/>
                    <a:gd name="T19" fmla="*/ 37 h 38"/>
                    <a:gd name="T20" fmla="*/ 15 w 31"/>
                    <a:gd name="T21" fmla="*/ 38 h 38"/>
                    <a:gd name="T22" fmla="*/ 8 w 31"/>
                    <a:gd name="T23" fmla="*/ 37 h 38"/>
                    <a:gd name="T24" fmla="*/ 4 w 31"/>
                    <a:gd name="T25" fmla="*/ 32 h 38"/>
                    <a:gd name="T26" fmla="*/ 0 w 31"/>
                    <a:gd name="T27" fmla="*/ 27 h 38"/>
                    <a:gd name="T28" fmla="*/ 0 w 31"/>
                    <a:gd name="T29" fmla="*/ 20 h 38"/>
                    <a:gd name="T30" fmla="*/ 1 w 31"/>
                    <a:gd name="T31" fmla="*/ 12 h 38"/>
                    <a:gd name="T32" fmla="*/ 4 w 31"/>
                    <a:gd name="T33" fmla="*/ 6 h 38"/>
                    <a:gd name="T34" fmla="*/ 11 w 31"/>
                    <a:gd name="T35" fmla="*/ 1 h 38"/>
                    <a:gd name="T36" fmla="*/ 18 w 31"/>
                    <a:gd name="T37" fmla="*/ 0 h 38"/>
                    <a:gd name="T38" fmla="*/ 23 w 31"/>
                    <a:gd name="T39" fmla="*/ 2 h 38"/>
                    <a:gd name="T40" fmla="*/ 28 w 31"/>
                    <a:gd name="T41" fmla="*/ 6 h 38"/>
                    <a:gd name="T42" fmla="*/ 31 w 31"/>
                    <a:gd name="T43" fmla="*/ 13 h 38"/>
                    <a:gd name="T44" fmla="*/ 31 w 31"/>
                    <a:gd name="T45" fmla="*/ 21 h 38"/>
                    <a:gd name="T46" fmla="*/ 26 w 31"/>
                    <a:gd name="T47" fmla="*/ 16 h 38"/>
                    <a:gd name="T48" fmla="*/ 24 w 31"/>
                    <a:gd name="T49" fmla="*/ 12 h 38"/>
                    <a:gd name="T50" fmla="*/ 23 w 31"/>
                    <a:gd name="T51" fmla="*/ 8 h 38"/>
                    <a:gd name="T52" fmla="*/ 21 w 31"/>
                    <a:gd name="T53" fmla="*/ 6 h 38"/>
                    <a:gd name="T54" fmla="*/ 16 w 31"/>
                    <a:gd name="T55" fmla="*/ 5 h 38"/>
                    <a:gd name="T56" fmla="*/ 13 w 31"/>
                    <a:gd name="T57" fmla="*/ 6 h 38"/>
                    <a:gd name="T58" fmla="*/ 10 w 31"/>
                    <a:gd name="T59" fmla="*/ 8 h 38"/>
                    <a:gd name="T60" fmla="*/ 7 w 31"/>
                    <a:gd name="T61" fmla="*/ 12 h 38"/>
                    <a:gd name="T62" fmla="*/ 6 w 31"/>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38"/>
                    <a:gd name="T98" fmla="*/ 31 w 3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38">
                      <a:moveTo>
                        <a:pt x="6" y="21"/>
                      </a:moveTo>
                      <a:lnTo>
                        <a:pt x="6" y="23"/>
                      </a:lnTo>
                      <a:lnTo>
                        <a:pt x="6" y="24"/>
                      </a:lnTo>
                      <a:lnTo>
                        <a:pt x="6" y="27"/>
                      </a:lnTo>
                      <a:lnTo>
                        <a:pt x="7" y="29"/>
                      </a:lnTo>
                      <a:lnTo>
                        <a:pt x="10" y="30"/>
                      </a:lnTo>
                      <a:lnTo>
                        <a:pt x="11" y="32"/>
                      </a:lnTo>
                      <a:lnTo>
                        <a:pt x="13" y="33"/>
                      </a:lnTo>
                      <a:lnTo>
                        <a:pt x="15" y="33"/>
                      </a:lnTo>
                      <a:lnTo>
                        <a:pt x="20" y="32"/>
                      </a:lnTo>
                      <a:lnTo>
                        <a:pt x="22" y="30"/>
                      </a:lnTo>
                      <a:lnTo>
                        <a:pt x="24" y="28"/>
                      </a:lnTo>
                      <a:lnTo>
                        <a:pt x="26" y="25"/>
                      </a:lnTo>
                      <a:lnTo>
                        <a:pt x="30" y="25"/>
                      </a:lnTo>
                      <a:lnTo>
                        <a:pt x="30" y="28"/>
                      </a:lnTo>
                      <a:lnTo>
                        <a:pt x="30" y="29"/>
                      </a:lnTo>
                      <a:lnTo>
                        <a:pt x="29" y="31"/>
                      </a:lnTo>
                      <a:lnTo>
                        <a:pt x="28" y="33"/>
                      </a:lnTo>
                      <a:lnTo>
                        <a:pt x="26" y="36"/>
                      </a:lnTo>
                      <a:lnTo>
                        <a:pt x="22" y="37"/>
                      </a:lnTo>
                      <a:lnTo>
                        <a:pt x="19" y="38"/>
                      </a:lnTo>
                      <a:lnTo>
                        <a:pt x="15" y="38"/>
                      </a:lnTo>
                      <a:lnTo>
                        <a:pt x="12" y="38"/>
                      </a:lnTo>
                      <a:lnTo>
                        <a:pt x="8" y="37"/>
                      </a:lnTo>
                      <a:lnTo>
                        <a:pt x="6" y="35"/>
                      </a:lnTo>
                      <a:lnTo>
                        <a:pt x="4" y="32"/>
                      </a:lnTo>
                      <a:lnTo>
                        <a:pt x="3" y="30"/>
                      </a:lnTo>
                      <a:lnTo>
                        <a:pt x="0" y="27"/>
                      </a:lnTo>
                      <a:lnTo>
                        <a:pt x="0" y="23"/>
                      </a:lnTo>
                      <a:lnTo>
                        <a:pt x="0" y="20"/>
                      </a:lnTo>
                      <a:lnTo>
                        <a:pt x="0" y="15"/>
                      </a:lnTo>
                      <a:lnTo>
                        <a:pt x="1" y="12"/>
                      </a:lnTo>
                      <a:lnTo>
                        <a:pt x="3" y="8"/>
                      </a:lnTo>
                      <a:lnTo>
                        <a:pt x="4" y="6"/>
                      </a:lnTo>
                      <a:lnTo>
                        <a:pt x="7" y="4"/>
                      </a:lnTo>
                      <a:lnTo>
                        <a:pt x="11" y="1"/>
                      </a:lnTo>
                      <a:lnTo>
                        <a:pt x="14" y="0"/>
                      </a:lnTo>
                      <a:lnTo>
                        <a:pt x="18" y="0"/>
                      </a:lnTo>
                      <a:lnTo>
                        <a:pt x="20" y="1"/>
                      </a:lnTo>
                      <a:lnTo>
                        <a:pt x="23" y="2"/>
                      </a:lnTo>
                      <a:lnTo>
                        <a:pt x="26" y="4"/>
                      </a:lnTo>
                      <a:lnTo>
                        <a:pt x="28" y="6"/>
                      </a:lnTo>
                      <a:lnTo>
                        <a:pt x="30" y="9"/>
                      </a:lnTo>
                      <a:lnTo>
                        <a:pt x="31" y="13"/>
                      </a:lnTo>
                      <a:lnTo>
                        <a:pt x="31" y="16"/>
                      </a:lnTo>
                      <a:lnTo>
                        <a:pt x="31" y="21"/>
                      </a:lnTo>
                      <a:lnTo>
                        <a:pt x="6" y="21"/>
                      </a:lnTo>
                      <a:close/>
                      <a:moveTo>
                        <a:pt x="26" y="16"/>
                      </a:moveTo>
                      <a:lnTo>
                        <a:pt x="26" y="14"/>
                      </a:lnTo>
                      <a:lnTo>
                        <a:pt x="24" y="12"/>
                      </a:lnTo>
                      <a:lnTo>
                        <a:pt x="23" y="9"/>
                      </a:lnTo>
                      <a:lnTo>
                        <a:pt x="23" y="8"/>
                      </a:lnTo>
                      <a:lnTo>
                        <a:pt x="22" y="7"/>
                      </a:lnTo>
                      <a:lnTo>
                        <a:pt x="21" y="6"/>
                      </a:lnTo>
                      <a:lnTo>
                        <a:pt x="19" y="6"/>
                      </a:lnTo>
                      <a:lnTo>
                        <a:pt x="16" y="5"/>
                      </a:lnTo>
                      <a:lnTo>
                        <a:pt x="14" y="5"/>
                      </a:lnTo>
                      <a:lnTo>
                        <a:pt x="13" y="6"/>
                      </a:lnTo>
                      <a:lnTo>
                        <a:pt x="11" y="7"/>
                      </a:lnTo>
                      <a:lnTo>
                        <a:pt x="10" y="8"/>
                      </a:lnTo>
                      <a:lnTo>
                        <a:pt x="8" y="9"/>
                      </a:lnTo>
                      <a:lnTo>
                        <a:pt x="7" y="12"/>
                      </a:lnTo>
                      <a:lnTo>
                        <a:pt x="6" y="14"/>
                      </a:lnTo>
                      <a:lnTo>
                        <a:pt x="6" y="16"/>
                      </a:lnTo>
                      <a:lnTo>
                        <a:pt x="26" y="16"/>
                      </a:lnTo>
                      <a:close/>
                    </a:path>
                  </a:pathLst>
                </a:custGeom>
                <a:solidFill>
                  <a:srgbClr val="000000"/>
                </a:solidFill>
                <a:ln w="9525">
                  <a:solidFill>
                    <a:schemeClr val="accent1"/>
                  </a:solidFill>
                  <a:round/>
                  <a:headEnd/>
                  <a:tailEnd/>
                </a:ln>
              </p:spPr>
              <p:txBody>
                <a:bodyPr/>
                <a:lstStyle/>
                <a:p>
                  <a:endParaRPr lang="en-US" dirty="0"/>
                </a:p>
              </p:txBody>
            </p:sp>
            <p:sp>
              <p:nvSpPr>
                <p:cNvPr id="18579" name="Freeform 381"/>
                <p:cNvSpPr>
                  <a:spLocks/>
                </p:cNvSpPr>
                <p:nvPr/>
              </p:nvSpPr>
              <p:spPr bwMode="auto">
                <a:xfrm>
                  <a:off x="4232" y="2460"/>
                  <a:ext cx="29" cy="38"/>
                </a:xfrm>
                <a:custGeom>
                  <a:avLst/>
                  <a:gdLst>
                    <a:gd name="T0" fmla="*/ 6 w 29"/>
                    <a:gd name="T1" fmla="*/ 29 h 38"/>
                    <a:gd name="T2" fmla="*/ 9 w 29"/>
                    <a:gd name="T3" fmla="*/ 32 h 38"/>
                    <a:gd name="T4" fmla="*/ 13 w 29"/>
                    <a:gd name="T5" fmla="*/ 33 h 38"/>
                    <a:gd name="T6" fmla="*/ 16 w 29"/>
                    <a:gd name="T7" fmla="*/ 33 h 38"/>
                    <a:gd name="T8" fmla="*/ 18 w 29"/>
                    <a:gd name="T9" fmla="*/ 33 h 38"/>
                    <a:gd name="T10" fmla="*/ 21 w 29"/>
                    <a:gd name="T11" fmla="*/ 32 h 38"/>
                    <a:gd name="T12" fmla="*/ 23 w 29"/>
                    <a:gd name="T13" fmla="*/ 31 h 38"/>
                    <a:gd name="T14" fmla="*/ 23 w 29"/>
                    <a:gd name="T15" fmla="*/ 29 h 38"/>
                    <a:gd name="T16" fmla="*/ 23 w 29"/>
                    <a:gd name="T17" fmla="*/ 27 h 38"/>
                    <a:gd name="T18" fmla="*/ 22 w 29"/>
                    <a:gd name="T19" fmla="*/ 24 h 38"/>
                    <a:gd name="T20" fmla="*/ 16 w 29"/>
                    <a:gd name="T21" fmla="*/ 22 h 38"/>
                    <a:gd name="T22" fmla="*/ 9 w 29"/>
                    <a:gd name="T23" fmla="*/ 21 h 38"/>
                    <a:gd name="T24" fmla="*/ 4 w 29"/>
                    <a:gd name="T25" fmla="*/ 19 h 38"/>
                    <a:gd name="T26" fmla="*/ 1 w 29"/>
                    <a:gd name="T27" fmla="*/ 14 h 38"/>
                    <a:gd name="T28" fmla="*/ 2 w 29"/>
                    <a:gd name="T29" fmla="*/ 6 h 38"/>
                    <a:gd name="T30" fmla="*/ 10 w 29"/>
                    <a:gd name="T31" fmla="*/ 1 h 38"/>
                    <a:gd name="T32" fmla="*/ 22 w 29"/>
                    <a:gd name="T33" fmla="*/ 1 h 38"/>
                    <a:gd name="T34" fmla="*/ 27 w 29"/>
                    <a:gd name="T35" fmla="*/ 8 h 38"/>
                    <a:gd name="T36" fmla="*/ 22 w 29"/>
                    <a:gd name="T37" fmla="*/ 12 h 38"/>
                    <a:gd name="T38" fmla="*/ 21 w 29"/>
                    <a:gd name="T39" fmla="*/ 8 h 38"/>
                    <a:gd name="T40" fmla="*/ 14 w 29"/>
                    <a:gd name="T41" fmla="*/ 6 h 38"/>
                    <a:gd name="T42" fmla="*/ 9 w 29"/>
                    <a:gd name="T43" fmla="*/ 7 h 38"/>
                    <a:gd name="T44" fmla="*/ 7 w 29"/>
                    <a:gd name="T45" fmla="*/ 9 h 38"/>
                    <a:gd name="T46" fmla="*/ 7 w 29"/>
                    <a:gd name="T47" fmla="*/ 12 h 38"/>
                    <a:gd name="T48" fmla="*/ 9 w 29"/>
                    <a:gd name="T49" fmla="*/ 14 h 38"/>
                    <a:gd name="T50" fmla="*/ 13 w 29"/>
                    <a:gd name="T51" fmla="*/ 15 h 38"/>
                    <a:gd name="T52" fmla="*/ 17 w 29"/>
                    <a:gd name="T53" fmla="*/ 17 h 38"/>
                    <a:gd name="T54" fmla="*/ 22 w 29"/>
                    <a:gd name="T55" fmla="*/ 19 h 38"/>
                    <a:gd name="T56" fmla="*/ 25 w 29"/>
                    <a:gd name="T57" fmla="*/ 20 h 38"/>
                    <a:gd name="T58" fmla="*/ 29 w 29"/>
                    <a:gd name="T59" fmla="*/ 23 h 38"/>
                    <a:gd name="T60" fmla="*/ 29 w 29"/>
                    <a:gd name="T61" fmla="*/ 28 h 38"/>
                    <a:gd name="T62" fmla="*/ 27 w 29"/>
                    <a:gd name="T63" fmla="*/ 32 h 38"/>
                    <a:gd name="T64" fmla="*/ 23 w 29"/>
                    <a:gd name="T65" fmla="*/ 37 h 38"/>
                    <a:gd name="T66" fmla="*/ 19 w 29"/>
                    <a:gd name="T67" fmla="*/ 37 h 38"/>
                    <a:gd name="T68" fmla="*/ 16 w 29"/>
                    <a:gd name="T69" fmla="*/ 38 h 38"/>
                    <a:gd name="T70" fmla="*/ 13 w 29"/>
                    <a:gd name="T71" fmla="*/ 38 h 38"/>
                    <a:gd name="T72" fmla="*/ 9 w 29"/>
                    <a:gd name="T73" fmla="*/ 38 h 38"/>
                    <a:gd name="T74" fmla="*/ 1 w 29"/>
                    <a:gd name="T75" fmla="*/ 32 h 38"/>
                    <a:gd name="T76" fmla="*/ 0 w 29"/>
                    <a:gd name="T77" fmla="*/ 27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8"/>
                    <a:gd name="T119" fmla="*/ 29 w 29"/>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8">
                      <a:moveTo>
                        <a:pt x="6" y="27"/>
                      </a:moveTo>
                      <a:lnTo>
                        <a:pt x="6" y="29"/>
                      </a:lnTo>
                      <a:lnTo>
                        <a:pt x="7" y="31"/>
                      </a:lnTo>
                      <a:lnTo>
                        <a:pt x="9" y="32"/>
                      </a:lnTo>
                      <a:lnTo>
                        <a:pt x="11" y="33"/>
                      </a:lnTo>
                      <a:lnTo>
                        <a:pt x="13" y="33"/>
                      </a:lnTo>
                      <a:lnTo>
                        <a:pt x="15" y="33"/>
                      </a:lnTo>
                      <a:lnTo>
                        <a:pt x="16" y="33"/>
                      </a:lnTo>
                      <a:lnTo>
                        <a:pt x="17" y="33"/>
                      </a:lnTo>
                      <a:lnTo>
                        <a:pt x="18" y="33"/>
                      </a:lnTo>
                      <a:lnTo>
                        <a:pt x="19" y="32"/>
                      </a:lnTo>
                      <a:lnTo>
                        <a:pt x="21" y="32"/>
                      </a:lnTo>
                      <a:lnTo>
                        <a:pt x="22" y="32"/>
                      </a:lnTo>
                      <a:lnTo>
                        <a:pt x="23" y="31"/>
                      </a:lnTo>
                      <a:lnTo>
                        <a:pt x="23" y="30"/>
                      </a:lnTo>
                      <a:lnTo>
                        <a:pt x="23" y="29"/>
                      </a:lnTo>
                      <a:lnTo>
                        <a:pt x="23" y="28"/>
                      </a:lnTo>
                      <a:lnTo>
                        <a:pt x="23" y="27"/>
                      </a:lnTo>
                      <a:lnTo>
                        <a:pt x="23" y="25"/>
                      </a:lnTo>
                      <a:lnTo>
                        <a:pt x="22" y="24"/>
                      </a:lnTo>
                      <a:lnTo>
                        <a:pt x="19" y="23"/>
                      </a:lnTo>
                      <a:lnTo>
                        <a:pt x="16" y="22"/>
                      </a:lnTo>
                      <a:lnTo>
                        <a:pt x="13" y="21"/>
                      </a:lnTo>
                      <a:lnTo>
                        <a:pt x="9" y="21"/>
                      </a:lnTo>
                      <a:lnTo>
                        <a:pt x="7" y="20"/>
                      </a:lnTo>
                      <a:lnTo>
                        <a:pt x="4" y="19"/>
                      </a:lnTo>
                      <a:lnTo>
                        <a:pt x="2" y="16"/>
                      </a:lnTo>
                      <a:lnTo>
                        <a:pt x="1" y="14"/>
                      </a:lnTo>
                      <a:lnTo>
                        <a:pt x="1" y="10"/>
                      </a:lnTo>
                      <a:lnTo>
                        <a:pt x="2" y="6"/>
                      </a:lnTo>
                      <a:lnTo>
                        <a:pt x="6" y="4"/>
                      </a:lnTo>
                      <a:lnTo>
                        <a:pt x="10" y="1"/>
                      </a:lnTo>
                      <a:lnTo>
                        <a:pt x="15" y="0"/>
                      </a:lnTo>
                      <a:lnTo>
                        <a:pt x="22" y="1"/>
                      </a:lnTo>
                      <a:lnTo>
                        <a:pt x="25" y="4"/>
                      </a:lnTo>
                      <a:lnTo>
                        <a:pt x="27" y="8"/>
                      </a:lnTo>
                      <a:lnTo>
                        <a:pt x="27" y="12"/>
                      </a:lnTo>
                      <a:lnTo>
                        <a:pt x="22" y="12"/>
                      </a:lnTo>
                      <a:lnTo>
                        <a:pt x="22" y="9"/>
                      </a:lnTo>
                      <a:lnTo>
                        <a:pt x="21" y="8"/>
                      </a:lnTo>
                      <a:lnTo>
                        <a:pt x="18" y="6"/>
                      </a:lnTo>
                      <a:lnTo>
                        <a:pt x="14" y="6"/>
                      </a:lnTo>
                      <a:lnTo>
                        <a:pt x="11" y="6"/>
                      </a:lnTo>
                      <a:lnTo>
                        <a:pt x="9" y="7"/>
                      </a:lnTo>
                      <a:lnTo>
                        <a:pt x="8" y="8"/>
                      </a:lnTo>
                      <a:lnTo>
                        <a:pt x="7" y="9"/>
                      </a:lnTo>
                      <a:lnTo>
                        <a:pt x="7" y="10"/>
                      </a:lnTo>
                      <a:lnTo>
                        <a:pt x="7" y="12"/>
                      </a:lnTo>
                      <a:lnTo>
                        <a:pt x="8" y="13"/>
                      </a:lnTo>
                      <a:lnTo>
                        <a:pt x="9" y="14"/>
                      </a:lnTo>
                      <a:lnTo>
                        <a:pt x="10" y="15"/>
                      </a:lnTo>
                      <a:lnTo>
                        <a:pt x="13" y="15"/>
                      </a:lnTo>
                      <a:lnTo>
                        <a:pt x="15" y="16"/>
                      </a:lnTo>
                      <a:lnTo>
                        <a:pt x="17" y="17"/>
                      </a:lnTo>
                      <a:lnTo>
                        <a:pt x="19" y="17"/>
                      </a:lnTo>
                      <a:lnTo>
                        <a:pt x="22" y="19"/>
                      </a:lnTo>
                      <a:lnTo>
                        <a:pt x="23" y="19"/>
                      </a:lnTo>
                      <a:lnTo>
                        <a:pt x="25" y="20"/>
                      </a:lnTo>
                      <a:lnTo>
                        <a:pt x="27" y="21"/>
                      </a:lnTo>
                      <a:lnTo>
                        <a:pt x="29" y="23"/>
                      </a:lnTo>
                      <a:lnTo>
                        <a:pt x="29" y="25"/>
                      </a:lnTo>
                      <a:lnTo>
                        <a:pt x="29" y="28"/>
                      </a:lnTo>
                      <a:lnTo>
                        <a:pt x="29" y="30"/>
                      </a:lnTo>
                      <a:lnTo>
                        <a:pt x="27" y="32"/>
                      </a:lnTo>
                      <a:lnTo>
                        <a:pt x="25" y="35"/>
                      </a:lnTo>
                      <a:lnTo>
                        <a:pt x="23" y="37"/>
                      </a:lnTo>
                      <a:lnTo>
                        <a:pt x="22" y="37"/>
                      </a:lnTo>
                      <a:lnTo>
                        <a:pt x="19" y="37"/>
                      </a:lnTo>
                      <a:lnTo>
                        <a:pt x="18" y="38"/>
                      </a:lnTo>
                      <a:lnTo>
                        <a:pt x="16" y="38"/>
                      </a:lnTo>
                      <a:lnTo>
                        <a:pt x="15" y="38"/>
                      </a:lnTo>
                      <a:lnTo>
                        <a:pt x="13" y="38"/>
                      </a:lnTo>
                      <a:lnTo>
                        <a:pt x="11" y="38"/>
                      </a:lnTo>
                      <a:lnTo>
                        <a:pt x="9" y="38"/>
                      </a:lnTo>
                      <a:lnTo>
                        <a:pt x="4" y="36"/>
                      </a:lnTo>
                      <a:lnTo>
                        <a:pt x="1" y="32"/>
                      </a:lnTo>
                      <a:lnTo>
                        <a:pt x="0" y="30"/>
                      </a:lnTo>
                      <a:lnTo>
                        <a:pt x="0" y="27"/>
                      </a:lnTo>
                      <a:lnTo>
                        <a:pt x="6" y="27"/>
                      </a:lnTo>
                      <a:close/>
                    </a:path>
                  </a:pathLst>
                </a:custGeom>
                <a:solidFill>
                  <a:srgbClr val="000000"/>
                </a:solidFill>
                <a:ln w="9525">
                  <a:solidFill>
                    <a:schemeClr val="accent1"/>
                  </a:solidFill>
                  <a:round/>
                  <a:headEnd/>
                  <a:tailEnd/>
                </a:ln>
              </p:spPr>
              <p:txBody>
                <a:bodyPr/>
                <a:lstStyle/>
                <a:p>
                  <a:endParaRPr lang="en-US" dirty="0"/>
                </a:p>
              </p:txBody>
            </p:sp>
            <p:sp>
              <p:nvSpPr>
                <p:cNvPr id="18580" name="Freeform 382"/>
                <p:cNvSpPr>
                  <a:spLocks noEditPoints="1"/>
                </p:cNvSpPr>
                <p:nvPr/>
              </p:nvSpPr>
              <p:spPr bwMode="auto">
                <a:xfrm>
                  <a:off x="4265" y="2460"/>
                  <a:ext cx="31" cy="38"/>
                </a:xfrm>
                <a:custGeom>
                  <a:avLst/>
                  <a:gdLst>
                    <a:gd name="T0" fmla="*/ 6 w 31"/>
                    <a:gd name="T1" fmla="*/ 23 h 38"/>
                    <a:gd name="T2" fmla="*/ 7 w 31"/>
                    <a:gd name="T3" fmla="*/ 27 h 38"/>
                    <a:gd name="T4" fmla="*/ 9 w 31"/>
                    <a:gd name="T5" fmla="*/ 30 h 38"/>
                    <a:gd name="T6" fmla="*/ 13 w 31"/>
                    <a:gd name="T7" fmla="*/ 33 h 38"/>
                    <a:gd name="T8" fmla="*/ 21 w 31"/>
                    <a:gd name="T9" fmla="*/ 32 h 38"/>
                    <a:gd name="T10" fmla="*/ 24 w 31"/>
                    <a:gd name="T11" fmla="*/ 28 h 38"/>
                    <a:gd name="T12" fmla="*/ 31 w 31"/>
                    <a:gd name="T13" fmla="*/ 25 h 38"/>
                    <a:gd name="T14" fmla="*/ 30 w 31"/>
                    <a:gd name="T15" fmla="*/ 29 h 38"/>
                    <a:gd name="T16" fmla="*/ 28 w 31"/>
                    <a:gd name="T17" fmla="*/ 33 h 38"/>
                    <a:gd name="T18" fmla="*/ 23 w 31"/>
                    <a:gd name="T19" fmla="*/ 37 h 38"/>
                    <a:gd name="T20" fmla="*/ 16 w 31"/>
                    <a:gd name="T21" fmla="*/ 38 h 38"/>
                    <a:gd name="T22" fmla="*/ 9 w 31"/>
                    <a:gd name="T23" fmla="*/ 37 h 38"/>
                    <a:gd name="T24" fmla="*/ 4 w 31"/>
                    <a:gd name="T25" fmla="*/ 32 h 38"/>
                    <a:gd name="T26" fmla="*/ 1 w 31"/>
                    <a:gd name="T27" fmla="*/ 27 h 38"/>
                    <a:gd name="T28" fmla="*/ 0 w 31"/>
                    <a:gd name="T29" fmla="*/ 20 h 38"/>
                    <a:gd name="T30" fmla="*/ 1 w 31"/>
                    <a:gd name="T31" fmla="*/ 12 h 38"/>
                    <a:gd name="T32" fmla="*/ 5 w 31"/>
                    <a:gd name="T33" fmla="*/ 6 h 38"/>
                    <a:gd name="T34" fmla="*/ 11 w 31"/>
                    <a:gd name="T35" fmla="*/ 1 h 38"/>
                    <a:gd name="T36" fmla="*/ 18 w 31"/>
                    <a:gd name="T37" fmla="*/ 0 h 38"/>
                    <a:gd name="T38" fmla="*/ 23 w 31"/>
                    <a:gd name="T39" fmla="*/ 2 h 38"/>
                    <a:gd name="T40" fmla="*/ 28 w 31"/>
                    <a:gd name="T41" fmla="*/ 6 h 38"/>
                    <a:gd name="T42" fmla="*/ 31 w 31"/>
                    <a:gd name="T43" fmla="*/ 13 h 38"/>
                    <a:gd name="T44" fmla="*/ 31 w 31"/>
                    <a:gd name="T45" fmla="*/ 21 h 38"/>
                    <a:gd name="T46" fmla="*/ 26 w 31"/>
                    <a:gd name="T47" fmla="*/ 16 h 38"/>
                    <a:gd name="T48" fmla="*/ 24 w 31"/>
                    <a:gd name="T49" fmla="*/ 12 h 38"/>
                    <a:gd name="T50" fmla="*/ 23 w 31"/>
                    <a:gd name="T51" fmla="*/ 8 h 38"/>
                    <a:gd name="T52" fmla="*/ 21 w 31"/>
                    <a:gd name="T53" fmla="*/ 6 h 38"/>
                    <a:gd name="T54" fmla="*/ 18 w 31"/>
                    <a:gd name="T55" fmla="*/ 5 h 38"/>
                    <a:gd name="T56" fmla="*/ 13 w 31"/>
                    <a:gd name="T57" fmla="*/ 6 h 38"/>
                    <a:gd name="T58" fmla="*/ 9 w 31"/>
                    <a:gd name="T59" fmla="*/ 8 h 38"/>
                    <a:gd name="T60" fmla="*/ 7 w 31"/>
                    <a:gd name="T61" fmla="*/ 12 h 38"/>
                    <a:gd name="T62" fmla="*/ 6 w 31"/>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38"/>
                    <a:gd name="T98" fmla="*/ 31 w 31"/>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38">
                      <a:moveTo>
                        <a:pt x="6" y="21"/>
                      </a:moveTo>
                      <a:lnTo>
                        <a:pt x="6" y="23"/>
                      </a:lnTo>
                      <a:lnTo>
                        <a:pt x="6" y="24"/>
                      </a:lnTo>
                      <a:lnTo>
                        <a:pt x="7" y="27"/>
                      </a:lnTo>
                      <a:lnTo>
                        <a:pt x="8" y="29"/>
                      </a:lnTo>
                      <a:lnTo>
                        <a:pt x="9" y="30"/>
                      </a:lnTo>
                      <a:lnTo>
                        <a:pt x="11" y="32"/>
                      </a:lnTo>
                      <a:lnTo>
                        <a:pt x="13" y="33"/>
                      </a:lnTo>
                      <a:lnTo>
                        <a:pt x="16" y="33"/>
                      </a:lnTo>
                      <a:lnTo>
                        <a:pt x="21" y="32"/>
                      </a:lnTo>
                      <a:lnTo>
                        <a:pt x="23" y="30"/>
                      </a:lnTo>
                      <a:lnTo>
                        <a:pt x="24" y="28"/>
                      </a:lnTo>
                      <a:lnTo>
                        <a:pt x="26" y="25"/>
                      </a:lnTo>
                      <a:lnTo>
                        <a:pt x="31" y="25"/>
                      </a:lnTo>
                      <a:lnTo>
                        <a:pt x="30" y="28"/>
                      </a:lnTo>
                      <a:lnTo>
                        <a:pt x="30" y="29"/>
                      </a:lnTo>
                      <a:lnTo>
                        <a:pt x="29" y="31"/>
                      </a:lnTo>
                      <a:lnTo>
                        <a:pt x="28" y="33"/>
                      </a:lnTo>
                      <a:lnTo>
                        <a:pt x="26" y="36"/>
                      </a:lnTo>
                      <a:lnTo>
                        <a:pt x="23" y="37"/>
                      </a:lnTo>
                      <a:lnTo>
                        <a:pt x="20" y="38"/>
                      </a:lnTo>
                      <a:lnTo>
                        <a:pt x="16" y="38"/>
                      </a:lnTo>
                      <a:lnTo>
                        <a:pt x="13" y="38"/>
                      </a:lnTo>
                      <a:lnTo>
                        <a:pt x="9" y="37"/>
                      </a:lnTo>
                      <a:lnTo>
                        <a:pt x="6" y="35"/>
                      </a:lnTo>
                      <a:lnTo>
                        <a:pt x="4" y="32"/>
                      </a:lnTo>
                      <a:lnTo>
                        <a:pt x="3" y="30"/>
                      </a:lnTo>
                      <a:lnTo>
                        <a:pt x="1" y="27"/>
                      </a:lnTo>
                      <a:lnTo>
                        <a:pt x="0" y="23"/>
                      </a:lnTo>
                      <a:lnTo>
                        <a:pt x="0" y="20"/>
                      </a:lnTo>
                      <a:lnTo>
                        <a:pt x="0" y="15"/>
                      </a:lnTo>
                      <a:lnTo>
                        <a:pt x="1" y="12"/>
                      </a:lnTo>
                      <a:lnTo>
                        <a:pt x="3" y="8"/>
                      </a:lnTo>
                      <a:lnTo>
                        <a:pt x="5" y="6"/>
                      </a:lnTo>
                      <a:lnTo>
                        <a:pt x="7" y="4"/>
                      </a:lnTo>
                      <a:lnTo>
                        <a:pt x="11" y="1"/>
                      </a:lnTo>
                      <a:lnTo>
                        <a:pt x="14" y="0"/>
                      </a:lnTo>
                      <a:lnTo>
                        <a:pt x="18" y="0"/>
                      </a:lnTo>
                      <a:lnTo>
                        <a:pt x="21" y="1"/>
                      </a:lnTo>
                      <a:lnTo>
                        <a:pt x="23" y="2"/>
                      </a:lnTo>
                      <a:lnTo>
                        <a:pt x="26" y="4"/>
                      </a:lnTo>
                      <a:lnTo>
                        <a:pt x="28" y="6"/>
                      </a:lnTo>
                      <a:lnTo>
                        <a:pt x="30" y="9"/>
                      </a:lnTo>
                      <a:lnTo>
                        <a:pt x="31" y="13"/>
                      </a:lnTo>
                      <a:lnTo>
                        <a:pt x="31" y="16"/>
                      </a:lnTo>
                      <a:lnTo>
                        <a:pt x="31" y="21"/>
                      </a:lnTo>
                      <a:lnTo>
                        <a:pt x="6" y="21"/>
                      </a:lnTo>
                      <a:close/>
                      <a:moveTo>
                        <a:pt x="26" y="16"/>
                      </a:moveTo>
                      <a:lnTo>
                        <a:pt x="26" y="14"/>
                      </a:lnTo>
                      <a:lnTo>
                        <a:pt x="24" y="12"/>
                      </a:lnTo>
                      <a:lnTo>
                        <a:pt x="24" y="9"/>
                      </a:lnTo>
                      <a:lnTo>
                        <a:pt x="23" y="8"/>
                      </a:lnTo>
                      <a:lnTo>
                        <a:pt x="22" y="7"/>
                      </a:lnTo>
                      <a:lnTo>
                        <a:pt x="21" y="6"/>
                      </a:lnTo>
                      <a:lnTo>
                        <a:pt x="19" y="6"/>
                      </a:lnTo>
                      <a:lnTo>
                        <a:pt x="18" y="5"/>
                      </a:lnTo>
                      <a:lnTo>
                        <a:pt x="15" y="5"/>
                      </a:lnTo>
                      <a:lnTo>
                        <a:pt x="13" y="6"/>
                      </a:lnTo>
                      <a:lnTo>
                        <a:pt x="11" y="7"/>
                      </a:lnTo>
                      <a:lnTo>
                        <a:pt x="9" y="8"/>
                      </a:lnTo>
                      <a:lnTo>
                        <a:pt x="8" y="9"/>
                      </a:lnTo>
                      <a:lnTo>
                        <a:pt x="7" y="12"/>
                      </a:lnTo>
                      <a:lnTo>
                        <a:pt x="6" y="14"/>
                      </a:lnTo>
                      <a:lnTo>
                        <a:pt x="6" y="16"/>
                      </a:lnTo>
                      <a:lnTo>
                        <a:pt x="26" y="16"/>
                      </a:lnTo>
                      <a:close/>
                    </a:path>
                  </a:pathLst>
                </a:custGeom>
                <a:solidFill>
                  <a:srgbClr val="000000"/>
                </a:solidFill>
                <a:ln w="9525">
                  <a:solidFill>
                    <a:schemeClr val="accent1"/>
                  </a:solidFill>
                  <a:round/>
                  <a:headEnd/>
                  <a:tailEnd/>
                </a:ln>
              </p:spPr>
              <p:txBody>
                <a:bodyPr/>
                <a:lstStyle/>
                <a:p>
                  <a:endParaRPr lang="en-US" dirty="0"/>
                </a:p>
              </p:txBody>
            </p:sp>
            <p:sp>
              <p:nvSpPr>
                <p:cNvPr id="18581" name="Freeform 383"/>
                <p:cNvSpPr>
                  <a:spLocks noEditPoints="1"/>
                </p:cNvSpPr>
                <p:nvPr/>
              </p:nvSpPr>
              <p:spPr bwMode="auto">
                <a:xfrm>
                  <a:off x="4301" y="2460"/>
                  <a:ext cx="32" cy="38"/>
                </a:xfrm>
                <a:custGeom>
                  <a:avLst/>
                  <a:gdLst>
                    <a:gd name="T0" fmla="*/ 6 w 32"/>
                    <a:gd name="T1" fmla="*/ 23 h 38"/>
                    <a:gd name="T2" fmla="*/ 7 w 32"/>
                    <a:gd name="T3" fmla="*/ 27 h 38"/>
                    <a:gd name="T4" fmla="*/ 9 w 32"/>
                    <a:gd name="T5" fmla="*/ 30 h 38"/>
                    <a:gd name="T6" fmla="*/ 13 w 32"/>
                    <a:gd name="T7" fmla="*/ 33 h 38"/>
                    <a:gd name="T8" fmla="*/ 21 w 32"/>
                    <a:gd name="T9" fmla="*/ 32 h 38"/>
                    <a:gd name="T10" fmla="*/ 24 w 32"/>
                    <a:gd name="T11" fmla="*/ 28 h 38"/>
                    <a:gd name="T12" fmla="*/ 31 w 32"/>
                    <a:gd name="T13" fmla="*/ 25 h 38"/>
                    <a:gd name="T14" fmla="*/ 30 w 32"/>
                    <a:gd name="T15" fmla="*/ 29 h 38"/>
                    <a:gd name="T16" fmla="*/ 28 w 32"/>
                    <a:gd name="T17" fmla="*/ 33 h 38"/>
                    <a:gd name="T18" fmla="*/ 23 w 32"/>
                    <a:gd name="T19" fmla="*/ 37 h 38"/>
                    <a:gd name="T20" fmla="*/ 16 w 32"/>
                    <a:gd name="T21" fmla="*/ 38 h 38"/>
                    <a:gd name="T22" fmla="*/ 9 w 32"/>
                    <a:gd name="T23" fmla="*/ 37 h 38"/>
                    <a:gd name="T24" fmla="*/ 3 w 32"/>
                    <a:gd name="T25" fmla="*/ 32 h 38"/>
                    <a:gd name="T26" fmla="*/ 1 w 32"/>
                    <a:gd name="T27" fmla="*/ 27 h 38"/>
                    <a:gd name="T28" fmla="*/ 0 w 32"/>
                    <a:gd name="T29" fmla="*/ 20 h 38"/>
                    <a:gd name="T30" fmla="*/ 1 w 32"/>
                    <a:gd name="T31" fmla="*/ 12 h 38"/>
                    <a:gd name="T32" fmla="*/ 5 w 32"/>
                    <a:gd name="T33" fmla="*/ 6 h 38"/>
                    <a:gd name="T34" fmla="*/ 10 w 32"/>
                    <a:gd name="T35" fmla="*/ 1 h 38"/>
                    <a:gd name="T36" fmla="*/ 17 w 32"/>
                    <a:gd name="T37" fmla="*/ 0 h 38"/>
                    <a:gd name="T38" fmla="*/ 23 w 32"/>
                    <a:gd name="T39" fmla="*/ 2 h 38"/>
                    <a:gd name="T40" fmla="*/ 28 w 32"/>
                    <a:gd name="T41" fmla="*/ 6 h 38"/>
                    <a:gd name="T42" fmla="*/ 32 w 32"/>
                    <a:gd name="T43" fmla="*/ 13 h 38"/>
                    <a:gd name="T44" fmla="*/ 32 w 32"/>
                    <a:gd name="T45" fmla="*/ 21 h 38"/>
                    <a:gd name="T46" fmla="*/ 25 w 32"/>
                    <a:gd name="T47" fmla="*/ 16 h 38"/>
                    <a:gd name="T48" fmla="*/ 25 w 32"/>
                    <a:gd name="T49" fmla="*/ 12 h 38"/>
                    <a:gd name="T50" fmla="*/ 23 w 32"/>
                    <a:gd name="T51" fmla="*/ 8 h 38"/>
                    <a:gd name="T52" fmla="*/ 21 w 32"/>
                    <a:gd name="T53" fmla="*/ 6 h 38"/>
                    <a:gd name="T54" fmla="*/ 17 w 32"/>
                    <a:gd name="T55" fmla="*/ 5 h 38"/>
                    <a:gd name="T56" fmla="*/ 13 w 32"/>
                    <a:gd name="T57" fmla="*/ 6 h 38"/>
                    <a:gd name="T58" fmla="*/ 9 w 32"/>
                    <a:gd name="T59" fmla="*/ 8 h 38"/>
                    <a:gd name="T60" fmla="*/ 8 w 32"/>
                    <a:gd name="T61" fmla="*/ 12 h 38"/>
                    <a:gd name="T62" fmla="*/ 6 w 32"/>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38"/>
                    <a:gd name="T98" fmla="*/ 32 w 32"/>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38">
                      <a:moveTo>
                        <a:pt x="6" y="21"/>
                      </a:moveTo>
                      <a:lnTo>
                        <a:pt x="6" y="23"/>
                      </a:lnTo>
                      <a:lnTo>
                        <a:pt x="6" y="24"/>
                      </a:lnTo>
                      <a:lnTo>
                        <a:pt x="7" y="27"/>
                      </a:lnTo>
                      <a:lnTo>
                        <a:pt x="8" y="29"/>
                      </a:lnTo>
                      <a:lnTo>
                        <a:pt x="9" y="30"/>
                      </a:lnTo>
                      <a:lnTo>
                        <a:pt x="10" y="32"/>
                      </a:lnTo>
                      <a:lnTo>
                        <a:pt x="13" y="33"/>
                      </a:lnTo>
                      <a:lnTo>
                        <a:pt x="16" y="33"/>
                      </a:lnTo>
                      <a:lnTo>
                        <a:pt x="21" y="32"/>
                      </a:lnTo>
                      <a:lnTo>
                        <a:pt x="23" y="30"/>
                      </a:lnTo>
                      <a:lnTo>
                        <a:pt x="24" y="28"/>
                      </a:lnTo>
                      <a:lnTo>
                        <a:pt x="25" y="25"/>
                      </a:lnTo>
                      <a:lnTo>
                        <a:pt x="31" y="25"/>
                      </a:lnTo>
                      <a:lnTo>
                        <a:pt x="31" y="28"/>
                      </a:lnTo>
                      <a:lnTo>
                        <a:pt x="30" y="29"/>
                      </a:lnTo>
                      <a:lnTo>
                        <a:pt x="29" y="31"/>
                      </a:lnTo>
                      <a:lnTo>
                        <a:pt x="28" y="33"/>
                      </a:lnTo>
                      <a:lnTo>
                        <a:pt x="25" y="36"/>
                      </a:lnTo>
                      <a:lnTo>
                        <a:pt x="23" y="37"/>
                      </a:lnTo>
                      <a:lnTo>
                        <a:pt x="20" y="38"/>
                      </a:lnTo>
                      <a:lnTo>
                        <a:pt x="16" y="38"/>
                      </a:lnTo>
                      <a:lnTo>
                        <a:pt x="13" y="38"/>
                      </a:lnTo>
                      <a:lnTo>
                        <a:pt x="9" y="37"/>
                      </a:lnTo>
                      <a:lnTo>
                        <a:pt x="6" y="35"/>
                      </a:lnTo>
                      <a:lnTo>
                        <a:pt x="3" y="32"/>
                      </a:lnTo>
                      <a:lnTo>
                        <a:pt x="2" y="30"/>
                      </a:lnTo>
                      <a:lnTo>
                        <a:pt x="1" y="27"/>
                      </a:lnTo>
                      <a:lnTo>
                        <a:pt x="0" y="23"/>
                      </a:lnTo>
                      <a:lnTo>
                        <a:pt x="0" y="20"/>
                      </a:lnTo>
                      <a:lnTo>
                        <a:pt x="0" y="15"/>
                      </a:lnTo>
                      <a:lnTo>
                        <a:pt x="1" y="12"/>
                      </a:lnTo>
                      <a:lnTo>
                        <a:pt x="2" y="8"/>
                      </a:lnTo>
                      <a:lnTo>
                        <a:pt x="5" y="6"/>
                      </a:lnTo>
                      <a:lnTo>
                        <a:pt x="7" y="4"/>
                      </a:lnTo>
                      <a:lnTo>
                        <a:pt x="10" y="1"/>
                      </a:lnTo>
                      <a:lnTo>
                        <a:pt x="14" y="0"/>
                      </a:lnTo>
                      <a:lnTo>
                        <a:pt x="17" y="0"/>
                      </a:lnTo>
                      <a:lnTo>
                        <a:pt x="21" y="1"/>
                      </a:lnTo>
                      <a:lnTo>
                        <a:pt x="23" y="2"/>
                      </a:lnTo>
                      <a:lnTo>
                        <a:pt x="25" y="4"/>
                      </a:lnTo>
                      <a:lnTo>
                        <a:pt x="28" y="6"/>
                      </a:lnTo>
                      <a:lnTo>
                        <a:pt x="30" y="9"/>
                      </a:lnTo>
                      <a:lnTo>
                        <a:pt x="32" y="13"/>
                      </a:lnTo>
                      <a:lnTo>
                        <a:pt x="32" y="16"/>
                      </a:lnTo>
                      <a:lnTo>
                        <a:pt x="32" y="21"/>
                      </a:lnTo>
                      <a:lnTo>
                        <a:pt x="6" y="21"/>
                      </a:lnTo>
                      <a:close/>
                      <a:moveTo>
                        <a:pt x="25" y="16"/>
                      </a:moveTo>
                      <a:lnTo>
                        <a:pt x="25" y="14"/>
                      </a:lnTo>
                      <a:lnTo>
                        <a:pt x="25" y="12"/>
                      </a:lnTo>
                      <a:lnTo>
                        <a:pt x="24" y="9"/>
                      </a:lnTo>
                      <a:lnTo>
                        <a:pt x="23" y="8"/>
                      </a:lnTo>
                      <a:lnTo>
                        <a:pt x="22" y="7"/>
                      </a:lnTo>
                      <a:lnTo>
                        <a:pt x="21" y="6"/>
                      </a:lnTo>
                      <a:lnTo>
                        <a:pt x="18" y="6"/>
                      </a:lnTo>
                      <a:lnTo>
                        <a:pt x="17" y="5"/>
                      </a:lnTo>
                      <a:lnTo>
                        <a:pt x="15" y="5"/>
                      </a:lnTo>
                      <a:lnTo>
                        <a:pt x="13" y="6"/>
                      </a:lnTo>
                      <a:lnTo>
                        <a:pt x="11" y="7"/>
                      </a:lnTo>
                      <a:lnTo>
                        <a:pt x="9" y="8"/>
                      </a:lnTo>
                      <a:lnTo>
                        <a:pt x="8" y="9"/>
                      </a:lnTo>
                      <a:lnTo>
                        <a:pt x="8" y="12"/>
                      </a:lnTo>
                      <a:lnTo>
                        <a:pt x="7" y="14"/>
                      </a:lnTo>
                      <a:lnTo>
                        <a:pt x="6" y="16"/>
                      </a:lnTo>
                      <a:lnTo>
                        <a:pt x="25" y="16"/>
                      </a:lnTo>
                      <a:close/>
                    </a:path>
                  </a:pathLst>
                </a:custGeom>
                <a:solidFill>
                  <a:srgbClr val="000000"/>
                </a:solidFill>
                <a:ln w="9525">
                  <a:solidFill>
                    <a:schemeClr val="accent1"/>
                  </a:solidFill>
                  <a:round/>
                  <a:headEnd/>
                  <a:tailEnd/>
                </a:ln>
              </p:spPr>
              <p:txBody>
                <a:bodyPr/>
                <a:lstStyle/>
                <a:p>
                  <a:endParaRPr lang="en-US" dirty="0"/>
                </a:p>
              </p:txBody>
            </p:sp>
            <p:sp>
              <p:nvSpPr>
                <p:cNvPr id="18582" name="Freeform 384"/>
                <p:cNvSpPr>
                  <a:spLocks/>
                </p:cNvSpPr>
                <p:nvPr/>
              </p:nvSpPr>
              <p:spPr bwMode="auto">
                <a:xfrm>
                  <a:off x="4506" y="2619"/>
                  <a:ext cx="459" cy="422"/>
                </a:xfrm>
                <a:custGeom>
                  <a:avLst/>
                  <a:gdLst>
                    <a:gd name="T0" fmla="*/ 243 w 459"/>
                    <a:gd name="T1" fmla="*/ 357 h 422"/>
                    <a:gd name="T2" fmla="*/ 321 w 459"/>
                    <a:gd name="T3" fmla="*/ 357 h 422"/>
                    <a:gd name="T4" fmla="*/ 352 w 459"/>
                    <a:gd name="T5" fmla="*/ 236 h 422"/>
                    <a:gd name="T6" fmla="*/ 459 w 459"/>
                    <a:gd name="T7" fmla="*/ 134 h 422"/>
                    <a:gd name="T8" fmla="*/ 353 w 459"/>
                    <a:gd name="T9" fmla="*/ 28 h 422"/>
                    <a:gd name="T10" fmla="*/ 200 w 459"/>
                    <a:gd name="T11" fmla="*/ 28 h 422"/>
                    <a:gd name="T12" fmla="*/ 180 w 459"/>
                    <a:gd name="T13" fmla="*/ 1 h 422"/>
                    <a:gd name="T14" fmla="*/ 60 w 459"/>
                    <a:gd name="T15" fmla="*/ 0 h 422"/>
                    <a:gd name="T16" fmla="*/ 0 w 459"/>
                    <a:gd name="T17" fmla="*/ 99 h 422"/>
                    <a:gd name="T18" fmla="*/ 11 w 459"/>
                    <a:gd name="T19" fmla="*/ 121 h 422"/>
                    <a:gd name="T20" fmla="*/ 52 w 459"/>
                    <a:gd name="T21" fmla="*/ 121 h 422"/>
                    <a:gd name="T22" fmla="*/ 214 w 459"/>
                    <a:gd name="T23" fmla="*/ 422 h 422"/>
                    <a:gd name="T24" fmla="*/ 243 w 459"/>
                    <a:gd name="T25" fmla="*/ 357 h 42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59"/>
                    <a:gd name="T40" fmla="*/ 0 h 422"/>
                    <a:gd name="T41" fmla="*/ 459 w 459"/>
                    <a:gd name="T42" fmla="*/ 422 h 42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59" h="422">
                      <a:moveTo>
                        <a:pt x="243" y="357"/>
                      </a:moveTo>
                      <a:lnTo>
                        <a:pt x="321" y="357"/>
                      </a:lnTo>
                      <a:lnTo>
                        <a:pt x="352" y="236"/>
                      </a:lnTo>
                      <a:lnTo>
                        <a:pt x="459" y="134"/>
                      </a:lnTo>
                      <a:lnTo>
                        <a:pt x="353" y="28"/>
                      </a:lnTo>
                      <a:lnTo>
                        <a:pt x="200" y="28"/>
                      </a:lnTo>
                      <a:lnTo>
                        <a:pt x="180" y="1"/>
                      </a:lnTo>
                      <a:lnTo>
                        <a:pt x="60" y="0"/>
                      </a:lnTo>
                      <a:lnTo>
                        <a:pt x="0" y="99"/>
                      </a:lnTo>
                      <a:lnTo>
                        <a:pt x="11" y="121"/>
                      </a:lnTo>
                      <a:lnTo>
                        <a:pt x="52" y="121"/>
                      </a:lnTo>
                      <a:lnTo>
                        <a:pt x="214" y="422"/>
                      </a:lnTo>
                      <a:lnTo>
                        <a:pt x="243" y="357"/>
                      </a:lnTo>
                      <a:close/>
                    </a:path>
                  </a:pathLst>
                </a:custGeom>
                <a:solidFill>
                  <a:srgbClr val="000000"/>
                </a:solidFill>
                <a:ln w="9525">
                  <a:solidFill>
                    <a:schemeClr val="accent1"/>
                  </a:solidFill>
                  <a:round/>
                  <a:headEnd/>
                  <a:tailEnd/>
                </a:ln>
              </p:spPr>
              <p:txBody>
                <a:bodyPr/>
                <a:lstStyle/>
                <a:p>
                  <a:endParaRPr lang="en-US" dirty="0"/>
                </a:p>
              </p:txBody>
            </p:sp>
            <p:sp>
              <p:nvSpPr>
                <p:cNvPr id="18583" name="Freeform 385"/>
                <p:cNvSpPr>
                  <a:spLocks/>
                </p:cNvSpPr>
                <p:nvPr/>
              </p:nvSpPr>
              <p:spPr bwMode="auto">
                <a:xfrm>
                  <a:off x="4543" y="2567"/>
                  <a:ext cx="475" cy="440"/>
                </a:xfrm>
                <a:custGeom>
                  <a:avLst/>
                  <a:gdLst>
                    <a:gd name="T0" fmla="*/ 475 w 475"/>
                    <a:gd name="T1" fmla="*/ 140 h 440"/>
                    <a:gd name="T2" fmla="*/ 471 w 475"/>
                    <a:gd name="T3" fmla="*/ 135 h 440"/>
                    <a:gd name="T4" fmla="*/ 364 w 475"/>
                    <a:gd name="T5" fmla="*/ 29 h 440"/>
                    <a:gd name="T6" fmla="*/ 363 w 475"/>
                    <a:gd name="T7" fmla="*/ 28 h 440"/>
                    <a:gd name="T8" fmla="*/ 360 w 475"/>
                    <a:gd name="T9" fmla="*/ 28 h 440"/>
                    <a:gd name="T10" fmla="*/ 211 w 475"/>
                    <a:gd name="T11" fmla="*/ 28 h 440"/>
                    <a:gd name="T12" fmla="*/ 191 w 475"/>
                    <a:gd name="T13" fmla="*/ 4 h 440"/>
                    <a:gd name="T14" fmla="*/ 190 w 475"/>
                    <a:gd name="T15" fmla="*/ 1 h 440"/>
                    <a:gd name="T16" fmla="*/ 186 w 475"/>
                    <a:gd name="T17" fmla="*/ 1 h 440"/>
                    <a:gd name="T18" fmla="*/ 67 w 475"/>
                    <a:gd name="T19" fmla="*/ 0 h 440"/>
                    <a:gd name="T20" fmla="*/ 64 w 475"/>
                    <a:gd name="T21" fmla="*/ 0 h 440"/>
                    <a:gd name="T22" fmla="*/ 62 w 475"/>
                    <a:gd name="T23" fmla="*/ 3 h 440"/>
                    <a:gd name="T24" fmla="*/ 2 w 475"/>
                    <a:gd name="T25" fmla="*/ 102 h 440"/>
                    <a:gd name="T26" fmla="*/ 0 w 475"/>
                    <a:gd name="T27" fmla="*/ 105 h 440"/>
                    <a:gd name="T28" fmla="*/ 2 w 475"/>
                    <a:gd name="T29" fmla="*/ 107 h 440"/>
                    <a:gd name="T30" fmla="*/ 14 w 475"/>
                    <a:gd name="T31" fmla="*/ 129 h 440"/>
                    <a:gd name="T32" fmla="*/ 15 w 475"/>
                    <a:gd name="T33" fmla="*/ 133 h 440"/>
                    <a:gd name="T34" fmla="*/ 18 w 475"/>
                    <a:gd name="T35" fmla="*/ 133 h 440"/>
                    <a:gd name="T36" fmla="*/ 56 w 475"/>
                    <a:gd name="T37" fmla="*/ 133 h 440"/>
                    <a:gd name="T38" fmla="*/ 216 w 475"/>
                    <a:gd name="T39" fmla="*/ 430 h 440"/>
                    <a:gd name="T40" fmla="*/ 222 w 475"/>
                    <a:gd name="T41" fmla="*/ 440 h 440"/>
                    <a:gd name="T42" fmla="*/ 227 w 475"/>
                    <a:gd name="T43" fmla="*/ 430 h 440"/>
                    <a:gd name="T44" fmla="*/ 253 w 475"/>
                    <a:gd name="T45" fmla="*/ 369 h 440"/>
                    <a:gd name="T46" fmla="*/ 328 w 475"/>
                    <a:gd name="T47" fmla="*/ 369 h 440"/>
                    <a:gd name="T48" fmla="*/ 333 w 475"/>
                    <a:gd name="T49" fmla="*/ 369 h 440"/>
                    <a:gd name="T50" fmla="*/ 334 w 475"/>
                    <a:gd name="T51" fmla="*/ 364 h 440"/>
                    <a:gd name="T52" fmla="*/ 364 w 475"/>
                    <a:gd name="T53" fmla="*/ 244 h 440"/>
                    <a:gd name="T54" fmla="*/ 471 w 475"/>
                    <a:gd name="T55" fmla="*/ 143 h 440"/>
                    <a:gd name="T56" fmla="*/ 475 w 475"/>
                    <a:gd name="T57" fmla="*/ 140 h 4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75"/>
                    <a:gd name="T88" fmla="*/ 0 h 440"/>
                    <a:gd name="T89" fmla="*/ 475 w 475"/>
                    <a:gd name="T90" fmla="*/ 440 h 44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75" h="440">
                      <a:moveTo>
                        <a:pt x="475" y="140"/>
                      </a:moveTo>
                      <a:lnTo>
                        <a:pt x="471" y="135"/>
                      </a:lnTo>
                      <a:lnTo>
                        <a:pt x="364" y="29"/>
                      </a:lnTo>
                      <a:lnTo>
                        <a:pt x="363" y="28"/>
                      </a:lnTo>
                      <a:lnTo>
                        <a:pt x="360" y="28"/>
                      </a:lnTo>
                      <a:lnTo>
                        <a:pt x="211" y="28"/>
                      </a:lnTo>
                      <a:lnTo>
                        <a:pt x="191" y="4"/>
                      </a:lnTo>
                      <a:lnTo>
                        <a:pt x="190" y="1"/>
                      </a:lnTo>
                      <a:lnTo>
                        <a:pt x="186" y="1"/>
                      </a:lnTo>
                      <a:lnTo>
                        <a:pt x="67" y="0"/>
                      </a:lnTo>
                      <a:lnTo>
                        <a:pt x="64" y="0"/>
                      </a:lnTo>
                      <a:lnTo>
                        <a:pt x="62" y="3"/>
                      </a:lnTo>
                      <a:lnTo>
                        <a:pt x="2" y="102"/>
                      </a:lnTo>
                      <a:lnTo>
                        <a:pt x="0" y="105"/>
                      </a:lnTo>
                      <a:lnTo>
                        <a:pt x="2" y="107"/>
                      </a:lnTo>
                      <a:lnTo>
                        <a:pt x="14" y="129"/>
                      </a:lnTo>
                      <a:lnTo>
                        <a:pt x="15" y="133"/>
                      </a:lnTo>
                      <a:lnTo>
                        <a:pt x="18" y="133"/>
                      </a:lnTo>
                      <a:lnTo>
                        <a:pt x="56" y="133"/>
                      </a:lnTo>
                      <a:lnTo>
                        <a:pt x="216" y="430"/>
                      </a:lnTo>
                      <a:lnTo>
                        <a:pt x="222" y="440"/>
                      </a:lnTo>
                      <a:lnTo>
                        <a:pt x="227" y="430"/>
                      </a:lnTo>
                      <a:lnTo>
                        <a:pt x="253" y="369"/>
                      </a:lnTo>
                      <a:lnTo>
                        <a:pt x="328" y="369"/>
                      </a:lnTo>
                      <a:lnTo>
                        <a:pt x="333" y="369"/>
                      </a:lnTo>
                      <a:lnTo>
                        <a:pt x="334" y="364"/>
                      </a:lnTo>
                      <a:lnTo>
                        <a:pt x="364" y="244"/>
                      </a:lnTo>
                      <a:lnTo>
                        <a:pt x="471" y="143"/>
                      </a:lnTo>
                      <a:lnTo>
                        <a:pt x="475" y="140"/>
                      </a:lnTo>
                      <a:close/>
                    </a:path>
                  </a:pathLst>
                </a:custGeom>
                <a:solidFill>
                  <a:srgbClr val="000000"/>
                </a:solidFill>
                <a:ln w="9525">
                  <a:solidFill>
                    <a:schemeClr val="accent1"/>
                  </a:solidFill>
                  <a:round/>
                  <a:headEnd/>
                  <a:tailEnd/>
                </a:ln>
              </p:spPr>
              <p:txBody>
                <a:bodyPr/>
                <a:lstStyle/>
                <a:p>
                  <a:endParaRPr lang="en-US" dirty="0"/>
                </a:p>
              </p:txBody>
            </p:sp>
            <p:sp>
              <p:nvSpPr>
                <p:cNvPr id="18584" name="Freeform 386"/>
                <p:cNvSpPr>
                  <a:spLocks/>
                </p:cNvSpPr>
                <p:nvPr/>
              </p:nvSpPr>
              <p:spPr bwMode="auto">
                <a:xfrm>
                  <a:off x="4557" y="2579"/>
                  <a:ext cx="445" cy="403"/>
                </a:xfrm>
                <a:custGeom>
                  <a:avLst/>
                  <a:gdLst>
                    <a:gd name="T0" fmla="*/ 340 w 445"/>
                    <a:gd name="T1" fmla="*/ 227 h 403"/>
                    <a:gd name="T2" fmla="*/ 339 w 445"/>
                    <a:gd name="T3" fmla="*/ 229 h 403"/>
                    <a:gd name="T4" fmla="*/ 311 w 445"/>
                    <a:gd name="T5" fmla="*/ 345 h 403"/>
                    <a:gd name="T6" fmla="*/ 236 w 445"/>
                    <a:gd name="T7" fmla="*/ 345 h 403"/>
                    <a:gd name="T8" fmla="*/ 232 w 445"/>
                    <a:gd name="T9" fmla="*/ 345 h 403"/>
                    <a:gd name="T10" fmla="*/ 230 w 445"/>
                    <a:gd name="T11" fmla="*/ 349 h 403"/>
                    <a:gd name="T12" fmla="*/ 207 w 445"/>
                    <a:gd name="T13" fmla="*/ 403 h 403"/>
                    <a:gd name="T14" fmla="*/ 50 w 445"/>
                    <a:gd name="T15" fmla="*/ 111 h 403"/>
                    <a:gd name="T16" fmla="*/ 48 w 445"/>
                    <a:gd name="T17" fmla="*/ 109 h 403"/>
                    <a:gd name="T18" fmla="*/ 46 w 445"/>
                    <a:gd name="T19" fmla="*/ 109 h 403"/>
                    <a:gd name="T20" fmla="*/ 8 w 445"/>
                    <a:gd name="T21" fmla="*/ 109 h 403"/>
                    <a:gd name="T22" fmla="*/ 0 w 445"/>
                    <a:gd name="T23" fmla="*/ 93 h 403"/>
                    <a:gd name="T24" fmla="*/ 56 w 445"/>
                    <a:gd name="T25" fmla="*/ 0 h 403"/>
                    <a:gd name="T26" fmla="*/ 170 w 445"/>
                    <a:gd name="T27" fmla="*/ 1 h 403"/>
                    <a:gd name="T28" fmla="*/ 188 w 445"/>
                    <a:gd name="T29" fmla="*/ 24 h 403"/>
                    <a:gd name="T30" fmla="*/ 191 w 445"/>
                    <a:gd name="T31" fmla="*/ 26 h 403"/>
                    <a:gd name="T32" fmla="*/ 193 w 445"/>
                    <a:gd name="T33" fmla="*/ 26 h 403"/>
                    <a:gd name="T34" fmla="*/ 344 w 445"/>
                    <a:gd name="T35" fmla="*/ 26 h 403"/>
                    <a:gd name="T36" fmla="*/ 445 w 445"/>
                    <a:gd name="T37" fmla="*/ 126 h 403"/>
                    <a:gd name="T38" fmla="*/ 342 w 445"/>
                    <a:gd name="T39" fmla="*/ 226 h 403"/>
                    <a:gd name="T40" fmla="*/ 340 w 445"/>
                    <a:gd name="T41" fmla="*/ 227 h 40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5"/>
                    <a:gd name="T64" fmla="*/ 0 h 403"/>
                    <a:gd name="T65" fmla="*/ 445 w 445"/>
                    <a:gd name="T66" fmla="*/ 403 h 40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5" h="403">
                      <a:moveTo>
                        <a:pt x="340" y="227"/>
                      </a:moveTo>
                      <a:lnTo>
                        <a:pt x="339" y="229"/>
                      </a:lnTo>
                      <a:lnTo>
                        <a:pt x="311" y="345"/>
                      </a:lnTo>
                      <a:lnTo>
                        <a:pt x="236" y="345"/>
                      </a:lnTo>
                      <a:lnTo>
                        <a:pt x="232" y="345"/>
                      </a:lnTo>
                      <a:lnTo>
                        <a:pt x="230" y="349"/>
                      </a:lnTo>
                      <a:lnTo>
                        <a:pt x="207" y="403"/>
                      </a:lnTo>
                      <a:lnTo>
                        <a:pt x="50" y="111"/>
                      </a:lnTo>
                      <a:lnTo>
                        <a:pt x="48" y="109"/>
                      </a:lnTo>
                      <a:lnTo>
                        <a:pt x="46" y="109"/>
                      </a:lnTo>
                      <a:lnTo>
                        <a:pt x="8" y="109"/>
                      </a:lnTo>
                      <a:lnTo>
                        <a:pt x="0" y="93"/>
                      </a:lnTo>
                      <a:lnTo>
                        <a:pt x="56" y="0"/>
                      </a:lnTo>
                      <a:lnTo>
                        <a:pt x="170" y="1"/>
                      </a:lnTo>
                      <a:lnTo>
                        <a:pt x="188" y="24"/>
                      </a:lnTo>
                      <a:lnTo>
                        <a:pt x="191" y="26"/>
                      </a:lnTo>
                      <a:lnTo>
                        <a:pt x="193" y="26"/>
                      </a:lnTo>
                      <a:lnTo>
                        <a:pt x="344" y="26"/>
                      </a:lnTo>
                      <a:lnTo>
                        <a:pt x="445" y="126"/>
                      </a:lnTo>
                      <a:lnTo>
                        <a:pt x="342" y="226"/>
                      </a:lnTo>
                      <a:lnTo>
                        <a:pt x="340" y="227"/>
                      </a:lnTo>
                      <a:close/>
                    </a:path>
                  </a:pathLst>
                </a:custGeom>
                <a:solidFill>
                  <a:srgbClr val="FFFFFF"/>
                </a:solidFill>
                <a:ln w="9525">
                  <a:solidFill>
                    <a:schemeClr val="accent1"/>
                  </a:solidFill>
                  <a:round/>
                  <a:headEnd/>
                  <a:tailEnd/>
                </a:ln>
              </p:spPr>
              <p:txBody>
                <a:bodyPr/>
                <a:lstStyle/>
                <a:p>
                  <a:endParaRPr lang="en-US" dirty="0"/>
                </a:p>
              </p:txBody>
            </p:sp>
            <p:sp>
              <p:nvSpPr>
                <p:cNvPr id="18585" name="Freeform 387"/>
                <p:cNvSpPr>
                  <a:spLocks/>
                </p:cNvSpPr>
                <p:nvPr/>
              </p:nvSpPr>
              <p:spPr bwMode="auto">
                <a:xfrm>
                  <a:off x="4707" y="2649"/>
                  <a:ext cx="38" cy="51"/>
                </a:xfrm>
                <a:custGeom>
                  <a:avLst/>
                  <a:gdLst>
                    <a:gd name="T0" fmla="*/ 30 w 38"/>
                    <a:gd name="T1" fmla="*/ 13 h 51"/>
                    <a:gd name="T2" fmla="*/ 29 w 38"/>
                    <a:gd name="T3" fmla="*/ 9 h 51"/>
                    <a:gd name="T4" fmla="*/ 25 w 38"/>
                    <a:gd name="T5" fmla="*/ 6 h 51"/>
                    <a:gd name="T6" fmla="*/ 20 w 38"/>
                    <a:gd name="T7" fmla="*/ 5 h 51"/>
                    <a:gd name="T8" fmla="*/ 12 w 38"/>
                    <a:gd name="T9" fmla="*/ 6 h 51"/>
                    <a:gd name="T10" fmla="*/ 9 w 38"/>
                    <a:gd name="T11" fmla="*/ 15 h 51"/>
                    <a:gd name="T12" fmla="*/ 12 w 38"/>
                    <a:gd name="T13" fmla="*/ 20 h 51"/>
                    <a:gd name="T14" fmla="*/ 15 w 38"/>
                    <a:gd name="T15" fmla="*/ 20 h 51"/>
                    <a:gd name="T16" fmla="*/ 21 w 38"/>
                    <a:gd name="T17" fmla="*/ 22 h 51"/>
                    <a:gd name="T18" fmla="*/ 27 w 38"/>
                    <a:gd name="T19" fmla="*/ 23 h 51"/>
                    <a:gd name="T20" fmla="*/ 33 w 38"/>
                    <a:gd name="T21" fmla="*/ 25 h 51"/>
                    <a:gd name="T22" fmla="*/ 37 w 38"/>
                    <a:gd name="T23" fmla="*/ 31 h 51"/>
                    <a:gd name="T24" fmla="*/ 37 w 38"/>
                    <a:gd name="T25" fmla="*/ 41 h 51"/>
                    <a:gd name="T26" fmla="*/ 26 w 38"/>
                    <a:gd name="T27" fmla="*/ 50 h 51"/>
                    <a:gd name="T28" fmla="*/ 14 w 38"/>
                    <a:gd name="T29" fmla="*/ 51 h 51"/>
                    <a:gd name="T30" fmla="*/ 7 w 38"/>
                    <a:gd name="T31" fmla="*/ 47 h 51"/>
                    <a:gd name="T32" fmla="*/ 2 w 38"/>
                    <a:gd name="T33" fmla="*/ 41 h 51"/>
                    <a:gd name="T34" fmla="*/ 0 w 38"/>
                    <a:gd name="T35" fmla="*/ 37 h 51"/>
                    <a:gd name="T36" fmla="*/ 6 w 38"/>
                    <a:gd name="T37" fmla="*/ 33 h 51"/>
                    <a:gd name="T38" fmla="*/ 7 w 38"/>
                    <a:gd name="T39" fmla="*/ 40 h 51"/>
                    <a:gd name="T40" fmla="*/ 15 w 38"/>
                    <a:gd name="T41" fmla="*/ 45 h 51"/>
                    <a:gd name="T42" fmla="*/ 18 w 38"/>
                    <a:gd name="T43" fmla="*/ 45 h 51"/>
                    <a:gd name="T44" fmla="*/ 22 w 38"/>
                    <a:gd name="T45" fmla="*/ 45 h 51"/>
                    <a:gd name="T46" fmla="*/ 26 w 38"/>
                    <a:gd name="T47" fmla="*/ 44 h 51"/>
                    <a:gd name="T48" fmla="*/ 29 w 38"/>
                    <a:gd name="T49" fmla="*/ 43 h 51"/>
                    <a:gd name="T50" fmla="*/ 32 w 38"/>
                    <a:gd name="T51" fmla="*/ 37 h 51"/>
                    <a:gd name="T52" fmla="*/ 28 w 38"/>
                    <a:gd name="T53" fmla="*/ 30 h 51"/>
                    <a:gd name="T54" fmla="*/ 23 w 38"/>
                    <a:gd name="T55" fmla="*/ 29 h 51"/>
                    <a:gd name="T56" fmla="*/ 18 w 38"/>
                    <a:gd name="T57" fmla="*/ 28 h 51"/>
                    <a:gd name="T58" fmla="*/ 13 w 38"/>
                    <a:gd name="T59" fmla="*/ 25 h 51"/>
                    <a:gd name="T60" fmla="*/ 9 w 38"/>
                    <a:gd name="T61" fmla="*/ 24 h 51"/>
                    <a:gd name="T62" fmla="*/ 5 w 38"/>
                    <a:gd name="T63" fmla="*/ 22 h 51"/>
                    <a:gd name="T64" fmla="*/ 2 w 38"/>
                    <a:gd name="T65" fmla="*/ 15 h 51"/>
                    <a:gd name="T66" fmla="*/ 5 w 38"/>
                    <a:gd name="T67" fmla="*/ 5 h 51"/>
                    <a:gd name="T68" fmla="*/ 18 w 38"/>
                    <a:gd name="T69" fmla="*/ 0 h 51"/>
                    <a:gd name="T70" fmla="*/ 25 w 38"/>
                    <a:gd name="T71" fmla="*/ 0 h 51"/>
                    <a:gd name="T72" fmla="*/ 30 w 38"/>
                    <a:gd name="T73" fmla="*/ 2 h 51"/>
                    <a:gd name="T74" fmla="*/ 36 w 38"/>
                    <a:gd name="T75" fmla="*/ 9 h 51"/>
                    <a:gd name="T76" fmla="*/ 37 w 38"/>
                    <a:gd name="T77" fmla="*/ 15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8"/>
                    <a:gd name="T118" fmla="*/ 0 h 51"/>
                    <a:gd name="T119" fmla="*/ 38 w 38"/>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8" h="51">
                      <a:moveTo>
                        <a:pt x="30" y="15"/>
                      </a:moveTo>
                      <a:lnTo>
                        <a:pt x="30" y="13"/>
                      </a:lnTo>
                      <a:lnTo>
                        <a:pt x="30" y="10"/>
                      </a:lnTo>
                      <a:lnTo>
                        <a:pt x="29" y="9"/>
                      </a:lnTo>
                      <a:lnTo>
                        <a:pt x="27" y="7"/>
                      </a:lnTo>
                      <a:lnTo>
                        <a:pt x="25" y="6"/>
                      </a:lnTo>
                      <a:lnTo>
                        <a:pt x="22" y="5"/>
                      </a:lnTo>
                      <a:lnTo>
                        <a:pt x="20" y="5"/>
                      </a:lnTo>
                      <a:lnTo>
                        <a:pt x="18" y="5"/>
                      </a:lnTo>
                      <a:lnTo>
                        <a:pt x="12" y="6"/>
                      </a:lnTo>
                      <a:lnTo>
                        <a:pt x="9" y="10"/>
                      </a:lnTo>
                      <a:lnTo>
                        <a:pt x="9" y="15"/>
                      </a:lnTo>
                      <a:lnTo>
                        <a:pt x="11" y="18"/>
                      </a:lnTo>
                      <a:lnTo>
                        <a:pt x="12" y="20"/>
                      </a:lnTo>
                      <a:lnTo>
                        <a:pt x="13" y="20"/>
                      </a:lnTo>
                      <a:lnTo>
                        <a:pt x="15" y="20"/>
                      </a:lnTo>
                      <a:lnTo>
                        <a:pt x="18" y="21"/>
                      </a:lnTo>
                      <a:lnTo>
                        <a:pt x="21" y="22"/>
                      </a:lnTo>
                      <a:lnTo>
                        <a:pt x="25" y="22"/>
                      </a:lnTo>
                      <a:lnTo>
                        <a:pt x="27" y="23"/>
                      </a:lnTo>
                      <a:lnTo>
                        <a:pt x="30" y="24"/>
                      </a:lnTo>
                      <a:lnTo>
                        <a:pt x="33" y="25"/>
                      </a:lnTo>
                      <a:lnTo>
                        <a:pt x="36" y="28"/>
                      </a:lnTo>
                      <a:lnTo>
                        <a:pt x="37" y="31"/>
                      </a:lnTo>
                      <a:lnTo>
                        <a:pt x="38" y="35"/>
                      </a:lnTo>
                      <a:lnTo>
                        <a:pt x="37" y="41"/>
                      </a:lnTo>
                      <a:lnTo>
                        <a:pt x="33" y="46"/>
                      </a:lnTo>
                      <a:lnTo>
                        <a:pt x="26" y="50"/>
                      </a:lnTo>
                      <a:lnTo>
                        <a:pt x="19" y="51"/>
                      </a:lnTo>
                      <a:lnTo>
                        <a:pt x="14" y="51"/>
                      </a:lnTo>
                      <a:lnTo>
                        <a:pt x="11" y="50"/>
                      </a:lnTo>
                      <a:lnTo>
                        <a:pt x="7" y="47"/>
                      </a:lnTo>
                      <a:lnTo>
                        <a:pt x="4" y="45"/>
                      </a:lnTo>
                      <a:lnTo>
                        <a:pt x="2" y="41"/>
                      </a:lnTo>
                      <a:lnTo>
                        <a:pt x="0" y="39"/>
                      </a:lnTo>
                      <a:lnTo>
                        <a:pt x="0" y="37"/>
                      </a:lnTo>
                      <a:lnTo>
                        <a:pt x="0" y="33"/>
                      </a:lnTo>
                      <a:lnTo>
                        <a:pt x="6" y="33"/>
                      </a:lnTo>
                      <a:lnTo>
                        <a:pt x="6" y="37"/>
                      </a:lnTo>
                      <a:lnTo>
                        <a:pt x="7" y="40"/>
                      </a:lnTo>
                      <a:lnTo>
                        <a:pt x="11" y="43"/>
                      </a:lnTo>
                      <a:lnTo>
                        <a:pt x="15" y="45"/>
                      </a:lnTo>
                      <a:lnTo>
                        <a:pt x="17" y="45"/>
                      </a:lnTo>
                      <a:lnTo>
                        <a:pt x="18" y="45"/>
                      </a:lnTo>
                      <a:lnTo>
                        <a:pt x="20" y="45"/>
                      </a:lnTo>
                      <a:lnTo>
                        <a:pt x="22" y="45"/>
                      </a:lnTo>
                      <a:lnTo>
                        <a:pt x="25" y="45"/>
                      </a:lnTo>
                      <a:lnTo>
                        <a:pt x="26" y="44"/>
                      </a:lnTo>
                      <a:lnTo>
                        <a:pt x="28" y="44"/>
                      </a:lnTo>
                      <a:lnTo>
                        <a:pt x="29" y="43"/>
                      </a:lnTo>
                      <a:lnTo>
                        <a:pt x="30" y="40"/>
                      </a:lnTo>
                      <a:lnTo>
                        <a:pt x="32" y="37"/>
                      </a:lnTo>
                      <a:lnTo>
                        <a:pt x="32" y="33"/>
                      </a:lnTo>
                      <a:lnTo>
                        <a:pt x="28" y="30"/>
                      </a:lnTo>
                      <a:lnTo>
                        <a:pt x="26" y="29"/>
                      </a:lnTo>
                      <a:lnTo>
                        <a:pt x="23" y="29"/>
                      </a:lnTo>
                      <a:lnTo>
                        <a:pt x="20" y="28"/>
                      </a:lnTo>
                      <a:lnTo>
                        <a:pt x="18" y="28"/>
                      </a:lnTo>
                      <a:lnTo>
                        <a:pt x="14" y="27"/>
                      </a:lnTo>
                      <a:lnTo>
                        <a:pt x="13" y="25"/>
                      </a:lnTo>
                      <a:lnTo>
                        <a:pt x="12" y="25"/>
                      </a:lnTo>
                      <a:lnTo>
                        <a:pt x="9" y="24"/>
                      </a:lnTo>
                      <a:lnTo>
                        <a:pt x="6" y="23"/>
                      </a:lnTo>
                      <a:lnTo>
                        <a:pt x="5" y="22"/>
                      </a:lnTo>
                      <a:lnTo>
                        <a:pt x="3" y="20"/>
                      </a:lnTo>
                      <a:lnTo>
                        <a:pt x="2" y="15"/>
                      </a:lnTo>
                      <a:lnTo>
                        <a:pt x="2" y="9"/>
                      </a:lnTo>
                      <a:lnTo>
                        <a:pt x="5" y="5"/>
                      </a:lnTo>
                      <a:lnTo>
                        <a:pt x="10" y="1"/>
                      </a:lnTo>
                      <a:lnTo>
                        <a:pt x="18" y="0"/>
                      </a:lnTo>
                      <a:lnTo>
                        <a:pt x="21" y="0"/>
                      </a:lnTo>
                      <a:lnTo>
                        <a:pt x="25" y="0"/>
                      </a:lnTo>
                      <a:lnTo>
                        <a:pt x="28" y="1"/>
                      </a:lnTo>
                      <a:lnTo>
                        <a:pt x="30" y="2"/>
                      </a:lnTo>
                      <a:lnTo>
                        <a:pt x="34" y="6"/>
                      </a:lnTo>
                      <a:lnTo>
                        <a:pt x="36" y="9"/>
                      </a:lnTo>
                      <a:lnTo>
                        <a:pt x="37" y="13"/>
                      </a:lnTo>
                      <a:lnTo>
                        <a:pt x="37" y="15"/>
                      </a:lnTo>
                      <a:lnTo>
                        <a:pt x="30" y="15"/>
                      </a:lnTo>
                      <a:close/>
                    </a:path>
                  </a:pathLst>
                </a:custGeom>
                <a:solidFill>
                  <a:srgbClr val="000000"/>
                </a:solidFill>
                <a:ln w="9525">
                  <a:solidFill>
                    <a:schemeClr val="accent1"/>
                  </a:solidFill>
                  <a:round/>
                  <a:headEnd/>
                  <a:tailEnd/>
                </a:ln>
              </p:spPr>
              <p:txBody>
                <a:bodyPr/>
                <a:lstStyle/>
                <a:p>
                  <a:endParaRPr lang="en-US" dirty="0"/>
                </a:p>
              </p:txBody>
            </p:sp>
            <p:sp>
              <p:nvSpPr>
                <p:cNvPr id="18586" name="Freeform 388"/>
                <p:cNvSpPr>
                  <a:spLocks noEditPoints="1"/>
                </p:cNvSpPr>
                <p:nvPr/>
              </p:nvSpPr>
              <p:spPr bwMode="auto">
                <a:xfrm>
                  <a:off x="4750" y="2662"/>
                  <a:ext cx="31" cy="38"/>
                </a:xfrm>
                <a:custGeom>
                  <a:avLst/>
                  <a:gdLst>
                    <a:gd name="T0" fmla="*/ 15 w 31"/>
                    <a:gd name="T1" fmla="*/ 38 h 38"/>
                    <a:gd name="T2" fmla="*/ 10 w 31"/>
                    <a:gd name="T3" fmla="*/ 37 h 38"/>
                    <a:gd name="T4" fmla="*/ 6 w 31"/>
                    <a:gd name="T5" fmla="*/ 34 h 38"/>
                    <a:gd name="T6" fmla="*/ 1 w 31"/>
                    <a:gd name="T7" fmla="*/ 28 h 38"/>
                    <a:gd name="T8" fmla="*/ 0 w 31"/>
                    <a:gd name="T9" fmla="*/ 19 h 38"/>
                    <a:gd name="T10" fmla="*/ 1 w 31"/>
                    <a:gd name="T11" fmla="*/ 9 h 38"/>
                    <a:gd name="T12" fmla="*/ 6 w 31"/>
                    <a:gd name="T13" fmla="*/ 3 h 38"/>
                    <a:gd name="T14" fmla="*/ 10 w 31"/>
                    <a:gd name="T15" fmla="*/ 1 h 38"/>
                    <a:gd name="T16" fmla="*/ 15 w 31"/>
                    <a:gd name="T17" fmla="*/ 0 h 38"/>
                    <a:gd name="T18" fmla="*/ 21 w 31"/>
                    <a:gd name="T19" fmla="*/ 1 h 38"/>
                    <a:gd name="T20" fmla="*/ 25 w 31"/>
                    <a:gd name="T21" fmla="*/ 3 h 38"/>
                    <a:gd name="T22" fmla="*/ 30 w 31"/>
                    <a:gd name="T23" fmla="*/ 9 h 38"/>
                    <a:gd name="T24" fmla="*/ 31 w 31"/>
                    <a:gd name="T25" fmla="*/ 19 h 38"/>
                    <a:gd name="T26" fmla="*/ 30 w 31"/>
                    <a:gd name="T27" fmla="*/ 28 h 38"/>
                    <a:gd name="T28" fmla="*/ 25 w 31"/>
                    <a:gd name="T29" fmla="*/ 34 h 38"/>
                    <a:gd name="T30" fmla="*/ 21 w 31"/>
                    <a:gd name="T31" fmla="*/ 37 h 38"/>
                    <a:gd name="T32" fmla="*/ 15 w 31"/>
                    <a:gd name="T33" fmla="*/ 38 h 38"/>
                    <a:gd name="T34" fmla="*/ 15 w 31"/>
                    <a:gd name="T35" fmla="*/ 5 h 38"/>
                    <a:gd name="T36" fmla="*/ 10 w 31"/>
                    <a:gd name="T37" fmla="*/ 7 h 38"/>
                    <a:gd name="T38" fmla="*/ 8 w 31"/>
                    <a:gd name="T39" fmla="*/ 10 h 38"/>
                    <a:gd name="T40" fmla="*/ 6 w 31"/>
                    <a:gd name="T41" fmla="*/ 15 h 38"/>
                    <a:gd name="T42" fmla="*/ 6 w 31"/>
                    <a:gd name="T43" fmla="*/ 19 h 38"/>
                    <a:gd name="T44" fmla="*/ 6 w 31"/>
                    <a:gd name="T45" fmla="*/ 24 h 38"/>
                    <a:gd name="T46" fmla="*/ 8 w 31"/>
                    <a:gd name="T47" fmla="*/ 27 h 38"/>
                    <a:gd name="T48" fmla="*/ 10 w 31"/>
                    <a:gd name="T49" fmla="*/ 31 h 38"/>
                    <a:gd name="T50" fmla="*/ 15 w 31"/>
                    <a:gd name="T51" fmla="*/ 32 h 38"/>
                    <a:gd name="T52" fmla="*/ 20 w 31"/>
                    <a:gd name="T53" fmla="*/ 31 h 38"/>
                    <a:gd name="T54" fmla="*/ 23 w 31"/>
                    <a:gd name="T55" fmla="*/ 27 h 38"/>
                    <a:gd name="T56" fmla="*/ 25 w 31"/>
                    <a:gd name="T57" fmla="*/ 24 h 38"/>
                    <a:gd name="T58" fmla="*/ 25 w 31"/>
                    <a:gd name="T59" fmla="*/ 19 h 38"/>
                    <a:gd name="T60" fmla="*/ 25 w 31"/>
                    <a:gd name="T61" fmla="*/ 15 h 38"/>
                    <a:gd name="T62" fmla="*/ 23 w 31"/>
                    <a:gd name="T63" fmla="*/ 10 h 38"/>
                    <a:gd name="T64" fmla="*/ 20 w 31"/>
                    <a:gd name="T65" fmla="*/ 7 h 38"/>
                    <a:gd name="T66" fmla="*/ 15 w 31"/>
                    <a:gd name="T67" fmla="*/ 5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5" y="38"/>
                      </a:moveTo>
                      <a:lnTo>
                        <a:pt x="10" y="37"/>
                      </a:lnTo>
                      <a:lnTo>
                        <a:pt x="6" y="34"/>
                      </a:lnTo>
                      <a:lnTo>
                        <a:pt x="1" y="28"/>
                      </a:lnTo>
                      <a:lnTo>
                        <a:pt x="0" y="19"/>
                      </a:lnTo>
                      <a:lnTo>
                        <a:pt x="1" y="9"/>
                      </a:lnTo>
                      <a:lnTo>
                        <a:pt x="6" y="3"/>
                      </a:lnTo>
                      <a:lnTo>
                        <a:pt x="10" y="1"/>
                      </a:lnTo>
                      <a:lnTo>
                        <a:pt x="15" y="0"/>
                      </a:lnTo>
                      <a:lnTo>
                        <a:pt x="21" y="1"/>
                      </a:lnTo>
                      <a:lnTo>
                        <a:pt x="25" y="3"/>
                      </a:lnTo>
                      <a:lnTo>
                        <a:pt x="30" y="9"/>
                      </a:lnTo>
                      <a:lnTo>
                        <a:pt x="31" y="19"/>
                      </a:lnTo>
                      <a:lnTo>
                        <a:pt x="30" y="28"/>
                      </a:lnTo>
                      <a:lnTo>
                        <a:pt x="25" y="34"/>
                      </a:lnTo>
                      <a:lnTo>
                        <a:pt x="21" y="37"/>
                      </a:lnTo>
                      <a:lnTo>
                        <a:pt x="15" y="38"/>
                      </a:lnTo>
                      <a:close/>
                      <a:moveTo>
                        <a:pt x="15" y="5"/>
                      </a:moveTo>
                      <a:lnTo>
                        <a:pt x="10" y="7"/>
                      </a:lnTo>
                      <a:lnTo>
                        <a:pt x="8" y="10"/>
                      </a:lnTo>
                      <a:lnTo>
                        <a:pt x="6" y="15"/>
                      </a:lnTo>
                      <a:lnTo>
                        <a:pt x="6" y="19"/>
                      </a:lnTo>
                      <a:lnTo>
                        <a:pt x="6" y="24"/>
                      </a:lnTo>
                      <a:lnTo>
                        <a:pt x="8" y="27"/>
                      </a:lnTo>
                      <a:lnTo>
                        <a:pt x="10" y="31"/>
                      </a:lnTo>
                      <a:lnTo>
                        <a:pt x="15" y="32"/>
                      </a:lnTo>
                      <a:lnTo>
                        <a:pt x="20" y="31"/>
                      </a:lnTo>
                      <a:lnTo>
                        <a:pt x="23" y="27"/>
                      </a:lnTo>
                      <a:lnTo>
                        <a:pt x="25" y="24"/>
                      </a:lnTo>
                      <a:lnTo>
                        <a:pt x="25" y="19"/>
                      </a:lnTo>
                      <a:lnTo>
                        <a:pt x="25" y="15"/>
                      </a:lnTo>
                      <a:lnTo>
                        <a:pt x="23" y="10"/>
                      </a:lnTo>
                      <a:lnTo>
                        <a:pt x="20" y="7"/>
                      </a:lnTo>
                      <a:lnTo>
                        <a:pt x="15" y="5"/>
                      </a:lnTo>
                      <a:close/>
                    </a:path>
                  </a:pathLst>
                </a:custGeom>
                <a:solidFill>
                  <a:srgbClr val="000000"/>
                </a:solidFill>
                <a:ln w="9525">
                  <a:solidFill>
                    <a:schemeClr val="accent1"/>
                  </a:solidFill>
                  <a:round/>
                  <a:headEnd/>
                  <a:tailEnd/>
                </a:ln>
              </p:spPr>
              <p:txBody>
                <a:bodyPr/>
                <a:lstStyle/>
                <a:p>
                  <a:endParaRPr lang="en-US" dirty="0"/>
                </a:p>
              </p:txBody>
            </p:sp>
            <p:sp>
              <p:nvSpPr>
                <p:cNvPr id="18587" name="Freeform 389"/>
                <p:cNvSpPr>
                  <a:spLocks/>
                </p:cNvSpPr>
                <p:nvPr/>
              </p:nvSpPr>
              <p:spPr bwMode="auto">
                <a:xfrm>
                  <a:off x="4788" y="2663"/>
                  <a:ext cx="28" cy="37"/>
                </a:xfrm>
                <a:custGeom>
                  <a:avLst/>
                  <a:gdLst>
                    <a:gd name="T0" fmla="*/ 22 w 28"/>
                    <a:gd name="T1" fmla="*/ 36 h 37"/>
                    <a:gd name="T2" fmla="*/ 22 w 28"/>
                    <a:gd name="T3" fmla="*/ 31 h 37"/>
                    <a:gd name="T4" fmla="*/ 22 w 28"/>
                    <a:gd name="T5" fmla="*/ 31 h 37"/>
                    <a:gd name="T6" fmla="*/ 21 w 28"/>
                    <a:gd name="T7" fmla="*/ 32 h 37"/>
                    <a:gd name="T8" fmla="*/ 21 w 28"/>
                    <a:gd name="T9" fmla="*/ 33 h 37"/>
                    <a:gd name="T10" fmla="*/ 20 w 28"/>
                    <a:gd name="T11" fmla="*/ 34 h 37"/>
                    <a:gd name="T12" fmla="*/ 18 w 28"/>
                    <a:gd name="T13" fmla="*/ 36 h 37"/>
                    <a:gd name="T14" fmla="*/ 16 w 28"/>
                    <a:gd name="T15" fmla="*/ 37 h 37"/>
                    <a:gd name="T16" fmla="*/ 15 w 28"/>
                    <a:gd name="T17" fmla="*/ 37 h 37"/>
                    <a:gd name="T18" fmla="*/ 13 w 28"/>
                    <a:gd name="T19" fmla="*/ 37 h 37"/>
                    <a:gd name="T20" fmla="*/ 10 w 28"/>
                    <a:gd name="T21" fmla="*/ 37 h 37"/>
                    <a:gd name="T22" fmla="*/ 9 w 28"/>
                    <a:gd name="T23" fmla="*/ 37 h 37"/>
                    <a:gd name="T24" fmla="*/ 7 w 28"/>
                    <a:gd name="T25" fmla="*/ 37 h 37"/>
                    <a:gd name="T26" fmla="*/ 6 w 28"/>
                    <a:gd name="T27" fmla="*/ 37 h 37"/>
                    <a:gd name="T28" fmla="*/ 5 w 28"/>
                    <a:gd name="T29" fmla="*/ 36 h 37"/>
                    <a:gd name="T30" fmla="*/ 4 w 28"/>
                    <a:gd name="T31" fmla="*/ 34 h 37"/>
                    <a:gd name="T32" fmla="*/ 1 w 28"/>
                    <a:gd name="T33" fmla="*/ 33 h 37"/>
                    <a:gd name="T34" fmla="*/ 0 w 28"/>
                    <a:gd name="T35" fmla="*/ 31 h 37"/>
                    <a:gd name="T36" fmla="*/ 0 w 28"/>
                    <a:gd name="T37" fmla="*/ 27 h 37"/>
                    <a:gd name="T38" fmla="*/ 0 w 28"/>
                    <a:gd name="T39" fmla="*/ 0 h 37"/>
                    <a:gd name="T40" fmla="*/ 6 w 28"/>
                    <a:gd name="T41" fmla="*/ 0 h 37"/>
                    <a:gd name="T42" fmla="*/ 6 w 28"/>
                    <a:gd name="T43" fmla="*/ 25 h 37"/>
                    <a:gd name="T44" fmla="*/ 6 w 28"/>
                    <a:gd name="T45" fmla="*/ 26 h 37"/>
                    <a:gd name="T46" fmla="*/ 6 w 28"/>
                    <a:gd name="T47" fmla="*/ 29 h 37"/>
                    <a:gd name="T48" fmla="*/ 7 w 28"/>
                    <a:gd name="T49" fmla="*/ 30 h 37"/>
                    <a:gd name="T50" fmla="*/ 8 w 28"/>
                    <a:gd name="T51" fmla="*/ 31 h 37"/>
                    <a:gd name="T52" fmla="*/ 9 w 28"/>
                    <a:gd name="T53" fmla="*/ 31 h 37"/>
                    <a:gd name="T54" fmla="*/ 10 w 28"/>
                    <a:gd name="T55" fmla="*/ 31 h 37"/>
                    <a:gd name="T56" fmla="*/ 10 w 28"/>
                    <a:gd name="T57" fmla="*/ 31 h 37"/>
                    <a:gd name="T58" fmla="*/ 12 w 28"/>
                    <a:gd name="T59" fmla="*/ 31 h 37"/>
                    <a:gd name="T60" fmla="*/ 13 w 28"/>
                    <a:gd name="T61" fmla="*/ 31 h 37"/>
                    <a:gd name="T62" fmla="*/ 14 w 28"/>
                    <a:gd name="T63" fmla="*/ 31 h 37"/>
                    <a:gd name="T64" fmla="*/ 14 w 28"/>
                    <a:gd name="T65" fmla="*/ 31 h 37"/>
                    <a:gd name="T66" fmla="*/ 15 w 28"/>
                    <a:gd name="T67" fmla="*/ 31 h 37"/>
                    <a:gd name="T68" fmla="*/ 18 w 28"/>
                    <a:gd name="T69" fmla="*/ 29 h 37"/>
                    <a:gd name="T70" fmla="*/ 21 w 28"/>
                    <a:gd name="T71" fmla="*/ 26 h 37"/>
                    <a:gd name="T72" fmla="*/ 22 w 28"/>
                    <a:gd name="T73" fmla="*/ 23 h 37"/>
                    <a:gd name="T74" fmla="*/ 22 w 28"/>
                    <a:gd name="T75" fmla="*/ 19 h 37"/>
                    <a:gd name="T76" fmla="*/ 22 w 28"/>
                    <a:gd name="T77" fmla="*/ 0 h 37"/>
                    <a:gd name="T78" fmla="*/ 28 w 28"/>
                    <a:gd name="T79" fmla="*/ 0 h 37"/>
                    <a:gd name="T80" fmla="*/ 28 w 28"/>
                    <a:gd name="T81" fmla="*/ 36 h 37"/>
                    <a:gd name="T82" fmla="*/ 22 w 28"/>
                    <a:gd name="T83" fmla="*/ 36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8"/>
                    <a:gd name="T127" fmla="*/ 0 h 37"/>
                    <a:gd name="T128" fmla="*/ 28 w 28"/>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8" h="37">
                      <a:moveTo>
                        <a:pt x="22" y="36"/>
                      </a:moveTo>
                      <a:lnTo>
                        <a:pt x="22" y="31"/>
                      </a:lnTo>
                      <a:lnTo>
                        <a:pt x="21" y="32"/>
                      </a:lnTo>
                      <a:lnTo>
                        <a:pt x="21" y="33"/>
                      </a:lnTo>
                      <a:lnTo>
                        <a:pt x="20" y="34"/>
                      </a:lnTo>
                      <a:lnTo>
                        <a:pt x="18" y="36"/>
                      </a:lnTo>
                      <a:lnTo>
                        <a:pt x="16" y="37"/>
                      </a:lnTo>
                      <a:lnTo>
                        <a:pt x="15" y="37"/>
                      </a:lnTo>
                      <a:lnTo>
                        <a:pt x="13" y="37"/>
                      </a:lnTo>
                      <a:lnTo>
                        <a:pt x="10" y="37"/>
                      </a:lnTo>
                      <a:lnTo>
                        <a:pt x="9" y="37"/>
                      </a:lnTo>
                      <a:lnTo>
                        <a:pt x="7" y="37"/>
                      </a:lnTo>
                      <a:lnTo>
                        <a:pt x="6" y="37"/>
                      </a:lnTo>
                      <a:lnTo>
                        <a:pt x="5" y="36"/>
                      </a:lnTo>
                      <a:lnTo>
                        <a:pt x="4" y="34"/>
                      </a:lnTo>
                      <a:lnTo>
                        <a:pt x="1" y="33"/>
                      </a:lnTo>
                      <a:lnTo>
                        <a:pt x="0" y="31"/>
                      </a:lnTo>
                      <a:lnTo>
                        <a:pt x="0" y="27"/>
                      </a:lnTo>
                      <a:lnTo>
                        <a:pt x="0" y="0"/>
                      </a:lnTo>
                      <a:lnTo>
                        <a:pt x="6" y="0"/>
                      </a:lnTo>
                      <a:lnTo>
                        <a:pt x="6" y="25"/>
                      </a:lnTo>
                      <a:lnTo>
                        <a:pt x="6" y="26"/>
                      </a:lnTo>
                      <a:lnTo>
                        <a:pt x="6" y="29"/>
                      </a:lnTo>
                      <a:lnTo>
                        <a:pt x="7" y="30"/>
                      </a:lnTo>
                      <a:lnTo>
                        <a:pt x="8" y="31"/>
                      </a:lnTo>
                      <a:lnTo>
                        <a:pt x="9" y="31"/>
                      </a:lnTo>
                      <a:lnTo>
                        <a:pt x="10" y="31"/>
                      </a:lnTo>
                      <a:lnTo>
                        <a:pt x="12" y="31"/>
                      </a:lnTo>
                      <a:lnTo>
                        <a:pt x="13" y="31"/>
                      </a:lnTo>
                      <a:lnTo>
                        <a:pt x="14" y="31"/>
                      </a:lnTo>
                      <a:lnTo>
                        <a:pt x="15" y="31"/>
                      </a:lnTo>
                      <a:lnTo>
                        <a:pt x="18" y="29"/>
                      </a:lnTo>
                      <a:lnTo>
                        <a:pt x="21" y="26"/>
                      </a:lnTo>
                      <a:lnTo>
                        <a:pt x="22" y="23"/>
                      </a:lnTo>
                      <a:lnTo>
                        <a:pt x="22" y="19"/>
                      </a:lnTo>
                      <a:lnTo>
                        <a:pt x="22" y="0"/>
                      </a:lnTo>
                      <a:lnTo>
                        <a:pt x="28" y="0"/>
                      </a:lnTo>
                      <a:lnTo>
                        <a:pt x="28" y="36"/>
                      </a:lnTo>
                      <a:lnTo>
                        <a:pt x="22" y="36"/>
                      </a:lnTo>
                      <a:close/>
                    </a:path>
                  </a:pathLst>
                </a:custGeom>
                <a:solidFill>
                  <a:srgbClr val="000000"/>
                </a:solidFill>
                <a:ln w="9525">
                  <a:solidFill>
                    <a:schemeClr val="accent1"/>
                  </a:solidFill>
                  <a:round/>
                  <a:headEnd/>
                  <a:tailEnd/>
                </a:ln>
              </p:spPr>
              <p:txBody>
                <a:bodyPr/>
                <a:lstStyle/>
                <a:p>
                  <a:endParaRPr lang="en-US" dirty="0"/>
                </a:p>
              </p:txBody>
            </p:sp>
            <p:sp>
              <p:nvSpPr>
                <p:cNvPr id="18588" name="Freeform 390"/>
                <p:cNvSpPr>
                  <a:spLocks/>
                </p:cNvSpPr>
                <p:nvPr/>
              </p:nvSpPr>
              <p:spPr bwMode="auto">
                <a:xfrm>
                  <a:off x="4820" y="2654"/>
                  <a:ext cx="16" cy="46"/>
                </a:xfrm>
                <a:custGeom>
                  <a:avLst/>
                  <a:gdLst>
                    <a:gd name="T0" fmla="*/ 11 w 16"/>
                    <a:gd name="T1" fmla="*/ 9 h 46"/>
                    <a:gd name="T2" fmla="*/ 16 w 16"/>
                    <a:gd name="T3" fmla="*/ 9 h 46"/>
                    <a:gd name="T4" fmla="*/ 16 w 16"/>
                    <a:gd name="T5" fmla="*/ 15 h 46"/>
                    <a:gd name="T6" fmla="*/ 11 w 16"/>
                    <a:gd name="T7" fmla="*/ 15 h 46"/>
                    <a:gd name="T8" fmla="*/ 11 w 16"/>
                    <a:gd name="T9" fmla="*/ 39 h 46"/>
                    <a:gd name="T10" fmla="*/ 11 w 16"/>
                    <a:gd name="T11" fmla="*/ 40 h 46"/>
                    <a:gd name="T12" fmla="*/ 12 w 16"/>
                    <a:gd name="T13" fmla="*/ 41 h 46"/>
                    <a:gd name="T14" fmla="*/ 14 w 16"/>
                    <a:gd name="T15" fmla="*/ 41 h 46"/>
                    <a:gd name="T16" fmla="*/ 16 w 16"/>
                    <a:gd name="T17" fmla="*/ 40 h 46"/>
                    <a:gd name="T18" fmla="*/ 16 w 16"/>
                    <a:gd name="T19" fmla="*/ 46 h 46"/>
                    <a:gd name="T20" fmla="*/ 15 w 16"/>
                    <a:gd name="T21" fmla="*/ 46 h 46"/>
                    <a:gd name="T22" fmla="*/ 14 w 16"/>
                    <a:gd name="T23" fmla="*/ 46 h 46"/>
                    <a:gd name="T24" fmla="*/ 12 w 16"/>
                    <a:gd name="T25" fmla="*/ 46 h 46"/>
                    <a:gd name="T26" fmla="*/ 11 w 16"/>
                    <a:gd name="T27" fmla="*/ 46 h 46"/>
                    <a:gd name="T28" fmla="*/ 8 w 16"/>
                    <a:gd name="T29" fmla="*/ 46 h 46"/>
                    <a:gd name="T30" fmla="*/ 6 w 16"/>
                    <a:gd name="T31" fmla="*/ 43 h 46"/>
                    <a:gd name="T32" fmla="*/ 5 w 16"/>
                    <a:gd name="T33" fmla="*/ 42 h 46"/>
                    <a:gd name="T34" fmla="*/ 5 w 16"/>
                    <a:gd name="T35" fmla="*/ 41 h 46"/>
                    <a:gd name="T36" fmla="*/ 5 w 16"/>
                    <a:gd name="T37" fmla="*/ 15 h 46"/>
                    <a:gd name="T38" fmla="*/ 0 w 16"/>
                    <a:gd name="T39" fmla="*/ 15 h 46"/>
                    <a:gd name="T40" fmla="*/ 0 w 16"/>
                    <a:gd name="T41" fmla="*/ 9 h 46"/>
                    <a:gd name="T42" fmla="*/ 5 w 16"/>
                    <a:gd name="T43" fmla="*/ 9 h 46"/>
                    <a:gd name="T44" fmla="*/ 5 w 16"/>
                    <a:gd name="T45" fmla="*/ 0 h 46"/>
                    <a:gd name="T46" fmla="*/ 11 w 16"/>
                    <a:gd name="T47" fmla="*/ 0 h 46"/>
                    <a:gd name="T48" fmla="*/ 11 w 16"/>
                    <a:gd name="T49" fmla="*/ 9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46"/>
                    <a:gd name="T77" fmla="*/ 16 w 16"/>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46">
                      <a:moveTo>
                        <a:pt x="11" y="9"/>
                      </a:moveTo>
                      <a:lnTo>
                        <a:pt x="16" y="9"/>
                      </a:lnTo>
                      <a:lnTo>
                        <a:pt x="16" y="15"/>
                      </a:lnTo>
                      <a:lnTo>
                        <a:pt x="11" y="15"/>
                      </a:lnTo>
                      <a:lnTo>
                        <a:pt x="11" y="39"/>
                      </a:lnTo>
                      <a:lnTo>
                        <a:pt x="11" y="40"/>
                      </a:lnTo>
                      <a:lnTo>
                        <a:pt x="12" y="41"/>
                      </a:lnTo>
                      <a:lnTo>
                        <a:pt x="14" y="41"/>
                      </a:lnTo>
                      <a:lnTo>
                        <a:pt x="16" y="40"/>
                      </a:lnTo>
                      <a:lnTo>
                        <a:pt x="16" y="46"/>
                      </a:lnTo>
                      <a:lnTo>
                        <a:pt x="15" y="46"/>
                      </a:lnTo>
                      <a:lnTo>
                        <a:pt x="14" y="46"/>
                      </a:lnTo>
                      <a:lnTo>
                        <a:pt x="12" y="46"/>
                      </a:lnTo>
                      <a:lnTo>
                        <a:pt x="11" y="46"/>
                      </a:lnTo>
                      <a:lnTo>
                        <a:pt x="8" y="46"/>
                      </a:lnTo>
                      <a:lnTo>
                        <a:pt x="6" y="43"/>
                      </a:lnTo>
                      <a:lnTo>
                        <a:pt x="5" y="42"/>
                      </a:lnTo>
                      <a:lnTo>
                        <a:pt x="5" y="41"/>
                      </a:lnTo>
                      <a:lnTo>
                        <a:pt x="5" y="15"/>
                      </a:lnTo>
                      <a:lnTo>
                        <a:pt x="0" y="15"/>
                      </a:lnTo>
                      <a:lnTo>
                        <a:pt x="0" y="9"/>
                      </a:lnTo>
                      <a:lnTo>
                        <a:pt x="5" y="9"/>
                      </a:lnTo>
                      <a:lnTo>
                        <a:pt x="5" y="0"/>
                      </a:lnTo>
                      <a:lnTo>
                        <a:pt x="11" y="0"/>
                      </a:lnTo>
                      <a:lnTo>
                        <a:pt x="11" y="9"/>
                      </a:lnTo>
                      <a:close/>
                    </a:path>
                  </a:pathLst>
                </a:custGeom>
                <a:solidFill>
                  <a:srgbClr val="000000"/>
                </a:solidFill>
                <a:ln w="9525">
                  <a:solidFill>
                    <a:schemeClr val="accent1"/>
                  </a:solidFill>
                  <a:round/>
                  <a:headEnd/>
                  <a:tailEnd/>
                </a:ln>
              </p:spPr>
              <p:txBody>
                <a:bodyPr/>
                <a:lstStyle/>
                <a:p>
                  <a:endParaRPr lang="en-US" dirty="0"/>
                </a:p>
              </p:txBody>
            </p:sp>
            <p:sp>
              <p:nvSpPr>
                <p:cNvPr id="18589" name="Freeform 391"/>
                <p:cNvSpPr>
                  <a:spLocks/>
                </p:cNvSpPr>
                <p:nvPr/>
              </p:nvSpPr>
              <p:spPr bwMode="auto">
                <a:xfrm>
                  <a:off x="4841" y="2649"/>
                  <a:ext cx="28" cy="50"/>
                </a:xfrm>
                <a:custGeom>
                  <a:avLst/>
                  <a:gdLst>
                    <a:gd name="T0" fmla="*/ 0 w 28"/>
                    <a:gd name="T1" fmla="*/ 0 h 50"/>
                    <a:gd name="T2" fmla="*/ 6 w 28"/>
                    <a:gd name="T3" fmla="*/ 0 h 50"/>
                    <a:gd name="T4" fmla="*/ 6 w 28"/>
                    <a:gd name="T5" fmla="*/ 18 h 50"/>
                    <a:gd name="T6" fmla="*/ 7 w 28"/>
                    <a:gd name="T7" fmla="*/ 17 h 50"/>
                    <a:gd name="T8" fmla="*/ 8 w 28"/>
                    <a:gd name="T9" fmla="*/ 16 h 50"/>
                    <a:gd name="T10" fmla="*/ 10 w 28"/>
                    <a:gd name="T11" fmla="*/ 15 h 50"/>
                    <a:gd name="T12" fmla="*/ 12 w 28"/>
                    <a:gd name="T13" fmla="*/ 14 h 50"/>
                    <a:gd name="T14" fmla="*/ 13 w 28"/>
                    <a:gd name="T15" fmla="*/ 14 h 50"/>
                    <a:gd name="T16" fmla="*/ 14 w 28"/>
                    <a:gd name="T17" fmla="*/ 13 h 50"/>
                    <a:gd name="T18" fmla="*/ 15 w 28"/>
                    <a:gd name="T19" fmla="*/ 13 h 50"/>
                    <a:gd name="T20" fmla="*/ 16 w 28"/>
                    <a:gd name="T21" fmla="*/ 13 h 50"/>
                    <a:gd name="T22" fmla="*/ 17 w 28"/>
                    <a:gd name="T23" fmla="*/ 13 h 50"/>
                    <a:gd name="T24" fmla="*/ 20 w 28"/>
                    <a:gd name="T25" fmla="*/ 13 h 50"/>
                    <a:gd name="T26" fmla="*/ 21 w 28"/>
                    <a:gd name="T27" fmla="*/ 14 h 50"/>
                    <a:gd name="T28" fmla="*/ 22 w 28"/>
                    <a:gd name="T29" fmla="*/ 14 h 50"/>
                    <a:gd name="T30" fmla="*/ 25 w 28"/>
                    <a:gd name="T31" fmla="*/ 16 h 50"/>
                    <a:gd name="T32" fmla="*/ 28 w 28"/>
                    <a:gd name="T33" fmla="*/ 18 h 50"/>
                    <a:gd name="T34" fmla="*/ 28 w 28"/>
                    <a:gd name="T35" fmla="*/ 21 h 50"/>
                    <a:gd name="T36" fmla="*/ 28 w 28"/>
                    <a:gd name="T37" fmla="*/ 22 h 50"/>
                    <a:gd name="T38" fmla="*/ 28 w 28"/>
                    <a:gd name="T39" fmla="*/ 50 h 50"/>
                    <a:gd name="T40" fmla="*/ 23 w 28"/>
                    <a:gd name="T41" fmla="*/ 50 h 50"/>
                    <a:gd name="T42" fmla="*/ 23 w 28"/>
                    <a:gd name="T43" fmla="*/ 25 h 50"/>
                    <a:gd name="T44" fmla="*/ 23 w 28"/>
                    <a:gd name="T45" fmla="*/ 23 h 50"/>
                    <a:gd name="T46" fmla="*/ 22 w 28"/>
                    <a:gd name="T47" fmla="*/ 21 h 50"/>
                    <a:gd name="T48" fmla="*/ 21 w 28"/>
                    <a:gd name="T49" fmla="*/ 20 h 50"/>
                    <a:gd name="T50" fmla="*/ 20 w 28"/>
                    <a:gd name="T51" fmla="*/ 18 h 50"/>
                    <a:gd name="T52" fmla="*/ 18 w 28"/>
                    <a:gd name="T53" fmla="*/ 18 h 50"/>
                    <a:gd name="T54" fmla="*/ 16 w 28"/>
                    <a:gd name="T55" fmla="*/ 18 h 50"/>
                    <a:gd name="T56" fmla="*/ 15 w 28"/>
                    <a:gd name="T57" fmla="*/ 18 h 50"/>
                    <a:gd name="T58" fmla="*/ 14 w 28"/>
                    <a:gd name="T59" fmla="*/ 18 h 50"/>
                    <a:gd name="T60" fmla="*/ 13 w 28"/>
                    <a:gd name="T61" fmla="*/ 18 h 50"/>
                    <a:gd name="T62" fmla="*/ 12 w 28"/>
                    <a:gd name="T63" fmla="*/ 20 h 50"/>
                    <a:gd name="T64" fmla="*/ 9 w 28"/>
                    <a:gd name="T65" fmla="*/ 20 h 50"/>
                    <a:gd name="T66" fmla="*/ 8 w 28"/>
                    <a:gd name="T67" fmla="*/ 21 h 50"/>
                    <a:gd name="T68" fmla="*/ 7 w 28"/>
                    <a:gd name="T69" fmla="*/ 22 h 50"/>
                    <a:gd name="T70" fmla="*/ 7 w 28"/>
                    <a:gd name="T71" fmla="*/ 23 h 50"/>
                    <a:gd name="T72" fmla="*/ 6 w 28"/>
                    <a:gd name="T73" fmla="*/ 24 h 50"/>
                    <a:gd name="T74" fmla="*/ 6 w 28"/>
                    <a:gd name="T75" fmla="*/ 27 h 50"/>
                    <a:gd name="T76" fmla="*/ 6 w 28"/>
                    <a:gd name="T77" fmla="*/ 50 h 50"/>
                    <a:gd name="T78" fmla="*/ 0 w 28"/>
                    <a:gd name="T79" fmla="*/ 50 h 50"/>
                    <a:gd name="T80" fmla="*/ 0 w 28"/>
                    <a:gd name="T81" fmla="*/ 0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
                    <a:gd name="T124" fmla="*/ 0 h 50"/>
                    <a:gd name="T125" fmla="*/ 28 w 28"/>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 h="50">
                      <a:moveTo>
                        <a:pt x="0" y="0"/>
                      </a:moveTo>
                      <a:lnTo>
                        <a:pt x="6" y="0"/>
                      </a:lnTo>
                      <a:lnTo>
                        <a:pt x="6" y="18"/>
                      </a:lnTo>
                      <a:lnTo>
                        <a:pt x="7" y="17"/>
                      </a:lnTo>
                      <a:lnTo>
                        <a:pt x="8" y="16"/>
                      </a:lnTo>
                      <a:lnTo>
                        <a:pt x="10" y="15"/>
                      </a:lnTo>
                      <a:lnTo>
                        <a:pt x="12" y="14"/>
                      </a:lnTo>
                      <a:lnTo>
                        <a:pt x="13" y="14"/>
                      </a:lnTo>
                      <a:lnTo>
                        <a:pt x="14" y="13"/>
                      </a:lnTo>
                      <a:lnTo>
                        <a:pt x="15" y="13"/>
                      </a:lnTo>
                      <a:lnTo>
                        <a:pt x="16" y="13"/>
                      </a:lnTo>
                      <a:lnTo>
                        <a:pt x="17" y="13"/>
                      </a:lnTo>
                      <a:lnTo>
                        <a:pt x="20" y="13"/>
                      </a:lnTo>
                      <a:lnTo>
                        <a:pt x="21" y="14"/>
                      </a:lnTo>
                      <a:lnTo>
                        <a:pt x="22" y="14"/>
                      </a:lnTo>
                      <a:lnTo>
                        <a:pt x="25" y="16"/>
                      </a:lnTo>
                      <a:lnTo>
                        <a:pt x="28" y="18"/>
                      </a:lnTo>
                      <a:lnTo>
                        <a:pt x="28" y="21"/>
                      </a:lnTo>
                      <a:lnTo>
                        <a:pt x="28" y="22"/>
                      </a:lnTo>
                      <a:lnTo>
                        <a:pt x="28" y="50"/>
                      </a:lnTo>
                      <a:lnTo>
                        <a:pt x="23" y="50"/>
                      </a:lnTo>
                      <a:lnTo>
                        <a:pt x="23" y="25"/>
                      </a:lnTo>
                      <a:lnTo>
                        <a:pt x="23" y="23"/>
                      </a:lnTo>
                      <a:lnTo>
                        <a:pt x="22" y="21"/>
                      </a:lnTo>
                      <a:lnTo>
                        <a:pt x="21" y="20"/>
                      </a:lnTo>
                      <a:lnTo>
                        <a:pt x="20" y="18"/>
                      </a:lnTo>
                      <a:lnTo>
                        <a:pt x="18" y="18"/>
                      </a:lnTo>
                      <a:lnTo>
                        <a:pt x="16" y="18"/>
                      </a:lnTo>
                      <a:lnTo>
                        <a:pt x="15" y="18"/>
                      </a:lnTo>
                      <a:lnTo>
                        <a:pt x="14" y="18"/>
                      </a:lnTo>
                      <a:lnTo>
                        <a:pt x="13" y="18"/>
                      </a:lnTo>
                      <a:lnTo>
                        <a:pt x="12" y="20"/>
                      </a:lnTo>
                      <a:lnTo>
                        <a:pt x="9" y="20"/>
                      </a:lnTo>
                      <a:lnTo>
                        <a:pt x="8" y="21"/>
                      </a:lnTo>
                      <a:lnTo>
                        <a:pt x="7" y="22"/>
                      </a:lnTo>
                      <a:lnTo>
                        <a:pt x="7" y="23"/>
                      </a:lnTo>
                      <a:lnTo>
                        <a:pt x="6" y="24"/>
                      </a:lnTo>
                      <a:lnTo>
                        <a:pt x="6" y="27"/>
                      </a:lnTo>
                      <a:lnTo>
                        <a:pt x="6" y="50"/>
                      </a:lnTo>
                      <a:lnTo>
                        <a:pt x="0" y="50"/>
                      </a:lnTo>
                      <a:lnTo>
                        <a:pt x="0" y="0"/>
                      </a:lnTo>
                      <a:close/>
                    </a:path>
                  </a:pathLst>
                </a:custGeom>
                <a:solidFill>
                  <a:srgbClr val="000000"/>
                </a:solidFill>
                <a:ln w="9525">
                  <a:solidFill>
                    <a:schemeClr val="accent1"/>
                  </a:solidFill>
                  <a:round/>
                  <a:headEnd/>
                  <a:tailEnd/>
                </a:ln>
              </p:spPr>
              <p:txBody>
                <a:bodyPr/>
                <a:lstStyle/>
                <a:p>
                  <a:endParaRPr lang="en-US" dirty="0"/>
                </a:p>
              </p:txBody>
            </p:sp>
            <p:sp>
              <p:nvSpPr>
                <p:cNvPr id="18590" name="Freeform 392"/>
                <p:cNvSpPr>
                  <a:spLocks/>
                </p:cNvSpPr>
                <p:nvPr/>
              </p:nvSpPr>
              <p:spPr bwMode="auto">
                <a:xfrm>
                  <a:off x="4672" y="2722"/>
                  <a:ext cx="42" cy="50"/>
                </a:xfrm>
                <a:custGeom>
                  <a:avLst/>
                  <a:gdLst>
                    <a:gd name="T0" fmla="*/ 34 w 42"/>
                    <a:gd name="T1" fmla="*/ 16 h 50"/>
                    <a:gd name="T2" fmla="*/ 32 w 42"/>
                    <a:gd name="T3" fmla="*/ 11 h 50"/>
                    <a:gd name="T4" fmla="*/ 30 w 42"/>
                    <a:gd name="T5" fmla="*/ 8 h 50"/>
                    <a:gd name="T6" fmla="*/ 26 w 42"/>
                    <a:gd name="T7" fmla="*/ 6 h 50"/>
                    <a:gd name="T8" fmla="*/ 22 w 42"/>
                    <a:gd name="T9" fmla="*/ 5 h 50"/>
                    <a:gd name="T10" fmla="*/ 18 w 42"/>
                    <a:gd name="T11" fmla="*/ 5 h 50"/>
                    <a:gd name="T12" fmla="*/ 16 w 42"/>
                    <a:gd name="T13" fmla="*/ 6 h 50"/>
                    <a:gd name="T14" fmla="*/ 14 w 42"/>
                    <a:gd name="T15" fmla="*/ 8 h 50"/>
                    <a:gd name="T16" fmla="*/ 11 w 42"/>
                    <a:gd name="T17" fmla="*/ 10 h 50"/>
                    <a:gd name="T18" fmla="*/ 9 w 42"/>
                    <a:gd name="T19" fmla="*/ 13 h 50"/>
                    <a:gd name="T20" fmla="*/ 8 w 42"/>
                    <a:gd name="T21" fmla="*/ 17 h 50"/>
                    <a:gd name="T22" fmla="*/ 7 w 42"/>
                    <a:gd name="T23" fmla="*/ 20 h 50"/>
                    <a:gd name="T24" fmla="*/ 7 w 42"/>
                    <a:gd name="T25" fmla="*/ 25 h 50"/>
                    <a:gd name="T26" fmla="*/ 7 w 42"/>
                    <a:gd name="T27" fmla="*/ 30 h 50"/>
                    <a:gd name="T28" fmla="*/ 8 w 42"/>
                    <a:gd name="T29" fmla="*/ 33 h 50"/>
                    <a:gd name="T30" fmla="*/ 9 w 42"/>
                    <a:gd name="T31" fmla="*/ 36 h 50"/>
                    <a:gd name="T32" fmla="*/ 11 w 42"/>
                    <a:gd name="T33" fmla="*/ 40 h 50"/>
                    <a:gd name="T34" fmla="*/ 14 w 42"/>
                    <a:gd name="T35" fmla="*/ 42 h 50"/>
                    <a:gd name="T36" fmla="*/ 16 w 42"/>
                    <a:gd name="T37" fmla="*/ 43 h 50"/>
                    <a:gd name="T38" fmla="*/ 18 w 42"/>
                    <a:gd name="T39" fmla="*/ 45 h 50"/>
                    <a:gd name="T40" fmla="*/ 22 w 42"/>
                    <a:gd name="T41" fmla="*/ 45 h 50"/>
                    <a:gd name="T42" fmla="*/ 26 w 42"/>
                    <a:gd name="T43" fmla="*/ 43 h 50"/>
                    <a:gd name="T44" fmla="*/ 31 w 42"/>
                    <a:gd name="T45" fmla="*/ 41 h 50"/>
                    <a:gd name="T46" fmla="*/ 33 w 42"/>
                    <a:gd name="T47" fmla="*/ 36 h 50"/>
                    <a:gd name="T48" fmla="*/ 35 w 42"/>
                    <a:gd name="T49" fmla="*/ 31 h 50"/>
                    <a:gd name="T50" fmla="*/ 42 w 42"/>
                    <a:gd name="T51" fmla="*/ 31 h 50"/>
                    <a:gd name="T52" fmla="*/ 40 w 42"/>
                    <a:gd name="T53" fmla="*/ 39 h 50"/>
                    <a:gd name="T54" fmla="*/ 35 w 42"/>
                    <a:gd name="T55" fmla="*/ 45 h 50"/>
                    <a:gd name="T56" fmla="*/ 29 w 42"/>
                    <a:gd name="T57" fmla="*/ 49 h 50"/>
                    <a:gd name="T58" fmla="*/ 22 w 42"/>
                    <a:gd name="T59" fmla="*/ 50 h 50"/>
                    <a:gd name="T60" fmla="*/ 17 w 42"/>
                    <a:gd name="T61" fmla="*/ 50 h 50"/>
                    <a:gd name="T62" fmla="*/ 14 w 42"/>
                    <a:gd name="T63" fmla="*/ 49 h 50"/>
                    <a:gd name="T64" fmla="*/ 10 w 42"/>
                    <a:gd name="T65" fmla="*/ 47 h 50"/>
                    <a:gd name="T66" fmla="*/ 8 w 42"/>
                    <a:gd name="T67" fmla="*/ 46 h 50"/>
                    <a:gd name="T68" fmla="*/ 4 w 42"/>
                    <a:gd name="T69" fmla="*/ 41 h 50"/>
                    <a:gd name="T70" fmla="*/ 2 w 42"/>
                    <a:gd name="T71" fmla="*/ 35 h 50"/>
                    <a:gd name="T72" fmla="*/ 0 w 42"/>
                    <a:gd name="T73" fmla="*/ 31 h 50"/>
                    <a:gd name="T74" fmla="*/ 0 w 42"/>
                    <a:gd name="T75" fmla="*/ 25 h 50"/>
                    <a:gd name="T76" fmla="*/ 0 w 42"/>
                    <a:gd name="T77" fmla="*/ 19 h 50"/>
                    <a:gd name="T78" fmla="*/ 2 w 42"/>
                    <a:gd name="T79" fmla="*/ 15 h 50"/>
                    <a:gd name="T80" fmla="*/ 4 w 42"/>
                    <a:gd name="T81" fmla="*/ 9 h 50"/>
                    <a:gd name="T82" fmla="*/ 8 w 42"/>
                    <a:gd name="T83" fmla="*/ 4 h 50"/>
                    <a:gd name="T84" fmla="*/ 10 w 42"/>
                    <a:gd name="T85" fmla="*/ 3 h 50"/>
                    <a:gd name="T86" fmla="*/ 14 w 42"/>
                    <a:gd name="T87" fmla="*/ 1 h 50"/>
                    <a:gd name="T88" fmla="*/ 17 w 42"/>
                    <a:gd name="T89" fmla="*/ 0 h 50"/>
                    <a:gd name="T90" fmla="*/ 22 w 42"/>
                    <a:gd name="T91" fmla="*/ 0 h 50"/>
                    <a:gd name="T92" fmla="*/ 29 w 42"/>
                    <a:gd name="T93" fmla="*/ 1 h 50"/>
                    <a:gd name="T94" fmla="*/ 34 w 42"/>
                    <a:gd name="T95" fmla="*/ 4 h 50"/>
                    <a:gd name="T96" fmla="*/ 38 w 42"/>
                    <a:gd name="T97" fmla="*/ 9 h 50"/>
                    <a:gd name="T98" fmla="*/ 41 w 42"/>
                    <a:gd name="T99" fmla="*/ 16 h 50"/>
                    <a:gd name="T100" fmla="*/ 34 w 42"/>
                    <a:gd name="T101" fmla="*/ 16 h 5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2"/>
                    <a:gd name="T154" fmla="*/ 0 h 50"/>
                    <a:gd name="T155" fmla="*/ 42 w 42"/>
                    <a:gd name="T156" fmla="*/ 50 h 5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2" h="50">
                      <a:moveTo>
                        <a:pt x="34" y="16"/>
                      </a:moveTo>
                      <a:lnTo>
                        <a:pt x="32" y="11"/>
                      </a:lnTo>
                      <a:lnTo>
                        <a:pt x="30" y="8"/>
                      </a:lnTo>
                      <a:lnTo>
                        <a:pt x="26" y="6"/>
                      </a:lnTo>
                      <a:lnTo>
                        <a:pt x="22" y="5"/>
                      </a:lnTo>
                      <a:lnTo>
                        <a:pt x="18" y="5"/>
                      </a:lnTo>
                      <a:lnTo>
                        <a:pt x="16" y="6"/>
                      </a:lnTo>
                      <a:lnTo>
                        <a:pt x="14" y="8"/>
                      </a:lnTo>
                      <a:lnTo>
                        <a:pt x="11" y="10"/>
                      </a:lnTo>
                      <a:lnTo>
                        <a:pt x="9" y="13"/>
                      </a:lnTo>
                      <a:lnTo>
                        <a:pt x="8" y="17"/>
                      </a:lnTo>
                      <a:lnTo>
                        <a:pt x="7" y="20"/>
                      </a:lnTo>
                      <a:lnTo>
                        <a:pt x="7" y="25"/>
                      </a:lnTo>
                      <a:lnTo>
                        <a:pt x="7" y="30"/>
                      </a:lnTo>
                      <a:lnTo>
                        <a:pt x="8" y="33"/>
                      </a:lnTo>
                      <a:lnTo>
                        <a:pt x="9" y="36"/>
                      </a:lnTo>
                      <a:lnTo>
                        <a:pt x="11" y="40"/>
                      </a:lnTo>
                      <a:lnTo>
                        <a:pt x="14" y="42"/>
                      </a:lnTo>
                      <a:lnTo>
                        <a:pt x="16" y="43"/>
                      </a:lnTo>
                      <a:lnTo>
                        <a:pt x="18" y="45"/>
                      </a:lnTo>
                      <a:lnTo>
                        <a:pt x="22" y="45"/>
                      </a:lnTo>
                      <a:lnTo>
                        <a:pt x="26" y="43"/>
                      </a:lnTo>
                      <a:lnTo>
                        <a:pt x="31" y="41"/>
                      </a:lnTo>
                      <a:lnTo>
                        <a:pt x="33" y="36"/>
                      </a:lnTo>
                      <a:lnTo>
                        <a:pt x="35" y="31"/>
                      </a:lnTo>
                      <a:lnTo>
                        <a:pt x="42" y="31"/>
                      </a:lnTo>
                      <a:lnTo>
                        <a:pt x="40" y="39"/>
                      </a:lnTo>
                      <a:lnTo>
                        <a:pt x="35" y="45"/>
                      </a:lnTo>
                      <a:lnTo>
                        <a:pt x="29" y="49"/>
                      </a:lnTo>
                      <a:lnTo>
                        <a:pt x="22" y="50"/>
                      </a:lnTo>
                      <a:lnTo>
                        <a:pt x="17" y="50"/>
                      </a:lnTo>
                      <a:lnTo>
                        <a:pt x="14" y="49"/>
                      </a:lnTo>
                      <a:lnTo>
                        <a:pt x="10" y="47"/>
                      </a:lnTo>
                      <a:lnTo>
                        <a:pt x="8" y="46"/>
                      </a:lnTo>
                      <a:lnTo>
                        <a:pt x="4" y="41"/>
                      </a:lnTo>
                      <a:lnTo>
                        <a:pt x="2" y="35"/>
                      </a:lnTo>
                      <a:lnTo>
                        <a:pt x="0" y="31"/>
                      </a:lnTo>
                      <a:lnTo>
                        <a:pt x="0" y="25"/>
                      </a:lnTo>
                      <a:lnTo>
                        <a:pt x="0" y="19"/>
                      </a:lnTo>
                      <a:lnTo>
                        <a:pt x="2" y="15"/>
                      </a:lnTo>
                      <a:lnTo>
                        <a:pt x="4" y="9"/>
                      </a:lnTo>
                      <a:lnTo>
                        <a:pt x="8" y="4"/>
                      </a:lnTo>
                      <a:lnTo>
                        <a:pt x="10" y="3"/>
                      </a:lnTo>
                      <a:lnTo>
                        <a:pt x="14" y="1"/>
                      </a:lnTo>
                      <a:lnTo>
                        <a:pt x="17" y="0"/>
                      </a:lnTo>
                      <a:lnTo>
                        <a:pt x="22" y="0"/>
                      </a:lnTo>
                      <a:lnTo>
                        <a:pt x="29" y="1"/>
                      </a:lnTo>
                      <a:lnTo>
                        <a:pt x="34" y="4"/>
                      </a:lnTo>
                      <a:lnTo>
                        <a:pt x="38" y="9"/>
                      </a:lnTo>
                      <a:lnTo>
                        <a:pt x="41" y="16"/>
                      </a:lnTo>
                      <a:lnTo>
                        <a:pt x="34" y="16"/>
                      </a:lnTo>
                      <a:close/>
                    </a:path>
                  </a:pathLst>
                </a:custGeom>
                <a:solidFill>
                  <a:srgbClr val="000000"/>
                </a:solidFill>
                <a:ln w="9525">
                  <a:solidFill>
                    <a:schemeClr val="accent1"/>
                  </a:solidFill>
                  <a:round/>
                  <a:headEnd/>
                  <a:tailEnd/>
                </a:ln>
              </p:spPr>
              <p:txBody>
                <a:bodyPr/>
                <a:lstStyle/>
                <a:p>
                  <a:endParaRPr lang="en-US" dirty="0"/>
                </a:p>
              </p:txBody>
            </p:sp>
            <p:sp>
              <p:nvSpPr>
                <p:cNvPr id="18591" name="Freeform 393"/>
                <p:cNvSpPr>
                  <a:spLocks noEditPoints="1"/>
                </p:cNvSpPr>
                <p:nvPr/>
              </p:nvSpPr>
              <p:spPr bwMode="auto">
                <a:xfrm>
                  <a:off x="4719" y="2734"/>
                  <a:ext cx="32" cy="38"/>
                </a:xfrm>
                <a:custGeom>
                  <a:avLst/>
                  <a:gdLst>
                    <a:gd name="T0" fmla="*/ 29 w 32"/>
                    <a:gd name="T1" fmla="*/ 33 h 38"/>
                    <a:gd name="T2" fmla="*/ 30 w 32"/>
                    <a:gd name="T3" fmla="*/ 34 h 38"/>
                    <a:gd name="T4" fmla="*/ 32 w 32"/>
                    <a:gd name="T5" fmla="*/ 34 h 38"/>
                    <a:gd name="T6" fmla="*/ 32 w 32"/>
                    <a:gd name="T7" fmla="*/ 34 h 38"/>
                    <a:gd name="T8" fmla="*/ 32 w 32"/>
                    <a:gd name="T9" fmla="*/ 38 h 38"/>
                    <a:gd name="T10" fmla="*/ 31 w 32"/>
                    <a:gd name="T11" fmla="*/ 38 h 38"/>
                    <a:gd name="T12" fmla="*/ 29 w 32"/>
                    <a:gd name="T13" fmla="*/ 38 h 38"/>
                    <a:gd name="T14" fmla="*/ 24 w 32"/>
                    <a:gd name="T15" fmla="*/ 37 h 38"/>
                    <a:gd name="T16" fmla="*/ 23 w 32"/>
                    <a:gd name="T17" fmla="*/ 34 h 38"/>
                    <a:gd name="T18" fmla="*/ 18 w 32"/>
                    <a:gd name="T19" fmla="*/ 37 h 38"/>
                    <a:gd name="T20" fmla="*/ 11 w 32"/>
                    <a:gd name="T21" fmla="*/ 38 h 38"/>
                    <a:gd name="T22" fmla="*/ 2 w 32"/>
                    <a:gd name="T23" fmla="*/ 36 h 38"/>
                    <a:gd name="T24" fmla="*/ 0 w 32"/>
                    <a:gd name="T25" fmla="*/ 28 h 38"/>
                    <a:gd name="T26" fmla="*/ 2 w 32"/>
                    <a:gd name="T27" fmla="*/ 21 h 38"/>
                    <a:gd name="T28" fmla="*/ 7 w 32"/>
                    <a:gd name="T29" fmla="*/ 19 h 38"/>
                    <a:gd name="T30" fmla="*/ 15 w 32"/>
                    <a:gd name="T31" fmla="*/ 18 h 38"/>
                    <a:gd name="T32" fmla="*/ 20 w 32"/>
                    <a:gd name="T33" fmla="*/ 16 h 38"/>
                    <a:gd name="T34" fmla="*/ 22 w 32"/>
                    <a:gd name="T35" fmla="*/ 15 h 38"/>
                    <a:gd name="T36" fmla="*/ 23 w 32"/>
                    <a:gd name="T37" fmla="*/ 14 h 38"/>
                    <a:gd name="T38" fmla="*/ 22 w 32"/>
                    <a:gd name="T39" fmla="*/ 8 h 38"/>
                    <a:gd name="T40" fmla="*/ 16 w 32"/>
                    <a:gd name="T41" fmla="*/ 6 h 38"/>
                    <a:gd name="T42" fmla="*/ 10 w 32"/>
                    <a:gd name="T43" fmla="*/ 7 h 38"/>
                    <a:gd name="T44" fmla="*/ 7 w 32"/>
                    <a:gd name="T45" fmla="*/ 11 h 38"/>
                    <a:gd name="T46" fmla="*/ 1 w 32"/>
                    <a:gd name="T47" fmla="*/ 12 h 38"/>
                    <a:gd name="T48" fmla="*/ 2 w 32"/>
                    <a:gd name="T49" fmla="*/ 7 h 38"/>
                    <a:gd name="T50" fmla="*/ 5 w 32"/>
                    <a:gd name="T51" fmla="*/ 4 h 38"/>
                    <a:gd name="T52" fmla="*/ 9 w 32"/>
                    <a:gd name="T53" fmla="*/ 1 h 38"/>
                    <a:gd name="T54" fmla="*/ 13 w 32"/>
                    <a:gd name="T55" fmla="*/ 0 h 38"/>
                    <a:gd name="T56" fmla="*/ 16 w 32"/>
                    <a:gd name="T57" fmla="*/ 0 h 38"/>
                    <a:gd name="T58" fmla="*/ 20 w 32"/>
                    <a:gd name="T59" fmla="*/ 1 h 38"/>
                    <a:gd name="T60" fmla="*/ 24 w 32"/>
                    <a:gd name="T61" fmla="*/ 3 h 38"/>
                    <a:gd name="T62" fmla="*/ 28 w 32"/>
                    <a:gd name="T63" fmla="*/ 6 h 38"/>
                    <a:gd name="T64" fmla="*/ 29 w 32"/>
                    <a:gd name="T65" fmla="*/ 31 h 38"/>
                    <a:gd name="T66" fmla="*/ 20 w 32"/>
                    <a:gd name="T67" fmla="*/ 21 h 38"/>
                    <a:gd name="T68" fmla="*/ 11 w 32"/>
                    <a:gd name="T69" fmla="*/ 22 h 38"/>
                    <a:gd name="T70" fmla="*/ 8 w 32"/>
                    <a:gd name="T71" fmla="*/ 23 h 38"/>
                    <a:gd name="T72" fmla="*/ 6 w 32"/>
                    <a:gd name="T73" fmla="*/ 27 h 38"/>
                    <a:gd name="T74" fmla="*/ 6 w 32"/>
                    <a:gd name="T75" fmla="*/ 30 h 38"/>
                    <a:gd name="T76" fmla="*/ 9 w 32"/>
                    <a:gd name="T77" fmla="*/ 34 h 38"/>
                    <a:gd name="T78" fmla="*/ 17 w 32"/>
                    <a:gd name="T79" fmla="*/ 33 h 38"/>
                    <a:gd name="T80" fmla="*/ 22 w 32"/>
                    <a:gd name="T81" fmla="*/ 28 h 38"/>
                    <a:gd name="T82" fmla="*/ 23 w 32"/>
                    <a:gd name="T83" fmla="*/ 20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38"/>
                    <a:gd name="T128" fmla="*/ 32 w 32"/>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38">
                      <a:moveTo>
                        <a:pt x="29" y="31"/>
                      </a:moveTo>
                      <a:lnTo>
                        <a:pt x="29" y="33"/>
                      </a:lnTo>
                      <a:lnTo>
                        <a:pt x="30" y="33"/>
                      </a:lnTo>
                      <a:lnTo>
                        <a:pt x="30" y="34"/>
                      </a:lnTo>
                      <a:lnTo>
                        <a:pt x="31" y="34"/>
                      </a:lnTo>
                      <a:lnTo>
                        <a:pt x="32" y="34"/>
                      </a:lnTo>
                      <a:lnTo>
                        <a:pt x="32" y="38"/>
                      </a:lnTo>
                      <a:lnTo>
                        <a:pt x="31" y="38"/>
                      </a:lnTo>
                      <a:lnTo>
                        <a:pt x="30" y="38"/>
                      </a:lnTo>
                      <a:lnTo>
                        <a:pt x="29" y="38"/>
                      </a:lnTo>
                      <a:lnTo>
                        <a:pt x="26" y="38"/>
                      </a:lnTo>
                      <a:lnTo>
                        <a:pt x="24" y="37"/>
                      </a:lnTo>
                      <a:lnTo>
                        <a:pt x="23" y="35"/>
                      </a:lnTo>
                      <a:lnTo>
                        <a:pt x="23" y="34"/>
                      </a:lnTo>
                      <a:lnTo>
                        <a:pt x="21" y="35"/>
                      </a:lnTo>
                      <a:lnTo>
                        <a:pt x="18" y="37"/>
                      </a:lnTo>
                      <a:lnTo>
                        <a:pt x="15" y="38"/>
                      </a:lnTo>
                      <a:lnTo>
                        <a:pt x="11" y="38"/>
                      </a:lnTo>
                      <a:lnTo>
                        <a:pt x="6" y="37"/>
                      </a:lnTo>
                      <a:lnTo>
                        <a:pt x="2" y="36"/>
                      </a:lnTo>
                      <a:lnTo>
                        <a:pt x="0" y="33"/>
                      </a:lnTo>
                      <a:lnTo>
                        <a:pt x="0" y="28"/>
                      </a:lnTo>
                      <a:lnTo>
                        <a:pt x="1" y="24"/>
                      </a:lnTo>
                      <a:lnTo>
                        <a:pt x="2" y="21"/>
                      </a:lnTo>
                      <a:lnTo>
                        <a:pt x="5" y="20"/>
                      </a:lnTo>
                      <a:lnTo>
                        <a:pt x="7" y="19"/>
                      </a:lnTo>
                      <a:lnTo>
                        <a:pt x="11" y="18"/>
                      </a:lnTo>
                      <a:lnTo>
                        <a:pt x="15" y="18"/>
                      </a:lnTo>
                      <a:lnTo>
                        <a:pt x="17" y="16"/>
                      </a:lnTo>
                      <a:lnTo>
                        <a:pt x="20" y="16"/>
                      </a:lnTo>
                      <a:lnTo>
                        <a:pt x="21" y="16"/>
                      </a:lnTo>
                      <a:lnTo>
                        <a:pt x="22" y="15"/>
                      </a:lnTo>
                      <a:lnTo>
                        <a:pt x="23" y="15"/>
                      </a:lnTo>
                      <a:lnTo>
                        <a:pt x="23" y="14"/>
                      </a:lnTo>
                      <a:lnTo>
                        <a:pt x="23" y="9"/>
                      </a:lnTo>
                      <a:lnTo>
                        <a:pt x="22" y="8"/>
                      </a:lnTo>
                      <a:lnTo>
                        <a:pt x="20" y="7"/>
                      </a:lnTo>
                      <a:lnTo>
                        <a:pt x="16" y="6"/>
                      </a:lnTo>
                      <a:lnTo>
                        <a:pt x="14" y="6"/>
                      </a:lnTo>
                      <a:lnTo>
                        <a:pt x="10" y="7"/>
                      </a:lnTo>
                      <a:lnTo>
                        <a:pt x="8" y="8"/>
                      </a:lnTo>
                      <a:lnTo>
                        <a:pt x="7" y="11"/>
                      </a:lnTo>
                      <a:lnTo>
                        <a:pt x="7" y="12"/>
                      </a:lnTo>
                      <a:lnTo>
                        <a:pt x="1" y="12"/>
                      </a:lnTo>
                      <a:lnTo>
                        <a:pt x="1" y="9"/>
                      </a:lnTo>
                      <a:lnTo>
                        <a:pt x="2" y="7"/>
                      </a:lnTo>
                      <a:lnTo>
                        <a:pt x="3" y="6"/>
                      </a:lnTo>
                      <a:lnTo>
                        <a:pt x="5" y="4"/>
                      </a:lnTo>
                      <a:lnTo>
                        <a:pt x="7" y="3"/>
                      </a:lnTo>
                      <a:lnTo>
                        <a:pt x="9" y="1"/>
                      </a:lnTo>
                      <a:lnTo>
                        <a:pt x="10" y="1"/>
                      </a:lnTo>
                      <a:lnTo>
                        <a:pt x="13" y="0"/>
                      </a:lnTo>
                      <a:lnTo>
                        <a:pt x="15" y="0"/>
                      </a:lnTo>
                      <a:lnTo>
                        <a:pt x="16" y="0"/>
                      </a:lnTo>
                      <a:lnTo>
                        <a:pt x="17" y="0"/>
                      </a:lnTo>
                      <a:lnTo>
                        <a:pt x="20" y="1"/>
                      </a:lnTo>
                      <a:lnTo>
                        <a:pt x="21" y="1"/>
                      </a:lnTo>
                      <a:lnTo>
                        <a:pt x="24" y="3"/>
                      </a:lnTo>
                      <a:lnTo>
                        <a:pt x="26" y="4"/>
                      </a:lnTo>
                      <a:lnTo>
                        <a:pt x="28" y="6"/>
                      </a:lnTo>
                      <a:lnTo>
                        <a:pt x="29" y="8"/>
                      </a:lnTo>
                      <a:lnTo>
                        <a:pt x="29" y="31"/>
                      </a:lnTo>
                      <a:close/>
                      <a:moveTo>
                        <a:pt x="23" y="20"/>
                      </a:moveTo>
                      <a:lnTo>
                        <a:pt x="20" y="21"/>
                      </a:lnTo>
                      <a:lnTo>
                        <a:pt x="15" y="21"/>
                      </a:lnTo>
                      <a:lnTo>
                        <a:pt x="11" y="22"/>
                      </a:lnTo>
                      <a:lnTo>
                        <a:pt x="9" y="23"/>
                      </a:lnTo>
                      <a:lnTo>
                        <a:pt x="8" y="23"/>
                      </a:lnTo>
                      <a:lnTo>
                        <a:pt x="7" y="24"/>
                      </a:lnTo>
                      <a:lnTo>
                        <a:pt x="6" y="27"/>
                      </a:lnTo>
                      <a:lnTo>
                        <a:pt x="6" y="28"/>
                      </a:lnTo>
                      <a:lnTo>
                        <a:pt x="6" y="30"/>
                      </a:lnTo>
                      <a:lnTo>
                        <a:pt x="7" y="33"/>
                      </a:lnTo>
                      <a:lnTo>
                        <a:pt x="9" y="34"/>
                      </a:lnTo>
                      <a:lnTo>
                        <a:pt x="11" y="34"/>
                      </a:lnTo>
                      <a:lnTo>
                        <a:pt x="17" y="33"/>
                      </a:lnTo>
                      <a:lnTo>
                        <a:pt x="21" y="30"/>
                      </a:lnTo>
                      <a:lnTo>
                        <a:pt x="22" y="28"/>
                      </a:lnTo>
                      <a:lnTo>
                        <a:pt x="23" y="27"/>
                      </a:lnTo>
                      <a:lnTo>
                        <a:pt x="23" y="20"/>
                      </a:lnTo>
                      <a:close/>
                    </a:path>
                  </a:pathLst>
                </a:custGeom>
                <a:solidFill>
                  <a:srgbClr val="000000"/>
                </a:solidFill>
                <a:ln w="9525">
                  <a:solidFill>
                    <a:schemeClr val="accent1"/>
                  </a:solidFill>
                  <a:round/>
                  <a:headEnd/>
                  <a:tailEnd/>
                </a:ln>
              </p:spPr>
              <p:txBody>
                <a:bodyPr/>
                <a:lstStyle/>
                <a:p>
                  <a:endParaRPr lang="en-US" dirty="0"/>
                </a:p>
              </p:txBody>
            </p:sp>
            <p:sp>
              <p:nvSpPr>
                <p:cNvPr id="18592" name="Freeform 394"/>
                <p:cNvSpPr>
                  <a:spLocks/>
                </p:cNvSpPr>
                <p:nvPr/>
              </p:nvSpPr>
              <p:spPr bwMode="auto">
                <a:xfrm>
                  <a:off x="4756" y="2734"/>
                  <a:ext cx="17" cy="37"/>
                </a:xfrm>
                <a:custGeom>
                  <a:avLst/>
                  <a:gdLst>
                    <a:gd name="T0" fmla="*/ 0 w 17"/>
                    <a:gd name="T1" fmla="*/ 1 h 37"/>
                    <a:gd name="T2" fmla="*/ 6 w 17"/>
                    <a:gd name="T3" fmla="*/ 1 h 37"/>
                    <a:gd name="T4" fmla="*/ 6 w 17"/>
                    <a:gd name="T5" fmla="*/ 7 h 37"/>
                    <a:gd name="T6" fmla="*/ 6 w 17"/>
                    <a:gd name="T7" fmla="*/ 7 h 37"/>
                    <a:gd name="T8" fmla="*/ 8 w 17"/>
                    <a:gd name="T9" fmla="*/ 5 h 37"/>
                    <a:gd name="T10" fmla="*/ 10 w 17"/>
                    <a:gd name="T11" fmla="*/ 3 h 37"/>
                    <a:gd name="T12" fmla="*/ 11 w 17"/>
                    <a:gd name="T13" fmla="*/ 1 h 37"/>
                    <a:gd name="T14" fmla="*/ 14 w 17"/>
                    <a:gd name="T15" fmla="*/ 0 h 37"/>
                    <a:gd name="T16" fmla="*/ 17 w 17"/>
                    <a:gd name="T17" fmla="*/ 0 h 37"/>
                    <a:gd name="T18" fmla="*/ 17 w 17"/>
                    <a:gd name="T19" fmla="*/ 7 h 37"/>
                    <a:gd name="T20" fmla="*/ 16 w 17"/>
                    <a:gd name="T21" fmla="*/ 7 h 37"/>
                    <a:gd name="T22" fmla="*/ 15 w 17"/>
                    <a:gd name="T23" fmla="*/ 7 h 37"/>
                    <a:gd name="T24" fmla="*/ 12 w 17"/>
                    <a:gd name="T25" fmla="*/ 7 h 37"/>
                    <a:gd name="T26" fmla="*/ 11 w 17"/>
                    <a:gd name="T27" fmla="*/ 7 h 37"/>
                    <a:gd name="T28" fmla="*/ 9 w 17"/>
                    <a:gd name="T29" fmla="*/ 9 h 37"/>
                    <a:gd name="T30" fmla="*/ 7 w 17"/>
                    <a:gd name="T31" fmla="*/ 12 h 37"/>
                    <a:gd name="T32" fmla="*/ 6 w 17"/>
                    <a:gd name="T33" fmla="*/ 15 h 37"/>
                    <a:gd name="T34" fmla="*/ 6 w 17"/>
                    <a:gd name="T35" fmla="*/ 19 h 37"/>
                    <a:gd name="T36" fmla="*/ 6 w 17"/>
                    <a:gd name="T37" fmla="*/ 37 h 37"/>
                    <a:gd name="T38" fmla="*/ 0 w 17"/>
                    <a:gd name="T39" fmla="*/ 37 h 37"/>
                    <a:gd name="T40" fmla="*/ 0 w 17"/>
                    <a:gd name="T41" fmla="*/ 1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37"/>
                    <a:gd name="T65" fmla="*/ 17 w 17"/>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37">
                      <a:moveTo>
                        <a:pt x="0" y="1"/>
                      </a:moveTo>
                      <a:lnTo>
                        <a:pt x="6" y="1"/>
                      </a:lnTo>
                      <a:lnTo>
                        <a:pt x="6" y="7"/>
                      </a:lnTo>
                      <a:lnTo>
                        <a:pt x="8" y="5"/>
                      </a:lnTo>
                      <a:lnTo>
                        <a:pt x="10" y="3"/>
                      </a:lnTo>
                      <a:lnTo>
                        <a:pt x="11" y="1"/>
                      </a:lnTo>
                      <a:lnTo>
                        <a:pt x="14" y="0"/>
                      </a:lnTo>
                      <a:lnTo>
                        <a:pt x="17" y="0"/>
                      </a:lnTo>
                      <a:lnTo>
                        <a:pt x="17" y="7"/>
                      </a:lnTo>
                      <a:lnTo>
                        <a:pt x="16" y="7"/>
                      </a:lnTo>
                      <a:lnTo>
                        <a:pt x="15" y="7"/>
                      </a:lnTo>
                      <a:lnTo>
                        <a:pt x="12" y="7"/>
                      </a:lnTo>
                      <a:lnTo>
                        <a:pt x="11" y="7"/>
                      </a:lnTo>
                      <a:lnTo>
                        <a:pt x="9" y="9"/>
                      </a:lnTo>
                      <a:lnTo>
                        <a:pt x="7" y="12"/>
                      </a:lnTo>
                      <a:lnTo>
                        <a:pt x="6" y="15"/>
                      </a:lnTo>
                      <a:lnTo>
                        <a:pt x="6" y="19"/>
                      </a:lnTo>
                      <a:lnTo>
                        <a:pt x="6" y="37"/>
                      </a:lnTo>
                      <a:lnTo>
                        <a:pt x="0" y="37"/>
                      </a:lnTo>
                      <a:lnTo>
                        <a:pt x="0" y="1"/>
                      </a:lnTo>
                      <a:close/>
                    </a:path>
                  </a:pathLst>
                </a:custGeom>
                <a:solidFill>
                  <a:srgbClr val="000000"/>
                </a:solidFill>
                <a:ln w="9525">
                  <a:solidFill>
                    <a:schemeClr val="accent1"/>
                  </a:solidFill>
                  <a:round/>
                  <a:headEnd/>
                  <a:tailEnd/>
                </a:ln>
              </p:spPr>
              <p:txBody>
                <a:bodyPr/>
                <a:lstStyle/>
                <a:p>
                  <a:endParaRPr lang="en-US" dirty="0"/>
                </a:p>
              </p:txBody>
            </p:sp>
            <p:sp>
              <p:nvSpPr>
                <p:cNvPr id="18593" name="Freeform 395"/>
                <p:cNvSpPr>
                  <a:spLocks noEditPoints="1"/>
                </p:cNvSpPr>
                <p:nvPr/>
              </p:nvSpPr>
              <p:spPr bwMode="auto">
                <a:xfrm>
                  <a:off x="4775" y="2734"/>
                  <a:ext cx="31" cy="38"/>
                </a:xfrm>
                <a:custGeom>
                  <a:avLst/>
                  <a:gdLst>
                    <a:gd name="T0" fmla="*/ 17 w 31"/>
                    <a:gd name="T1" fmla="*/ 38 h 38"/>
                    <a:gd name="T2" fmla="*/ 11 w 31"/>
                    <a:gd name="T3" fmla="*/ 37 h 38"/>
                    <a:gd name="T4" fmla="*/ 6 w 31"/>
                    <a:gd name="T5" fmla="*/ 35 h 38"/>
                    <a:gd name="T6" fmla="*/ 2 w 31"/>
                    <a:gd name="T7" fmla="*/ 29 h 38"/>
                    <a:gd name="T8" fmla="*/ 0 w 31"/>
                    <a:gd name="T9" fmla="*/ 20 h 38"/>
                    <a:gd name="T10" fmla="*/ 2 w 31"/>
                    <a:gd name="T11" fmla="*/ 9 h 38"/>
                    <a:gd name="T12" fmla="*/ 6 w 31"/>
                    <a:gd name="T13" fmla="*/ 4 h 38"/>
                    <a:gd name="T14" fmla="*/ 11 w 31"/>
                    <a:gd name="T15" fmla="*/ 1 h 38"/>
                    <a:gd name="T16" fmla="*/ 17 w 31"/>
                    <a:gd name="T17" fmla="*/ 0 h 38"/>
                    <a:gd name="T18" fmla="*/ 21 w 31"/>
                    <a:gd name="T19" fmla="*/ 1 h 38"/>
                    <a:gd name="T20" fmla="*/ 26 w 31"/>
                    <a:gd name="T21" fmla="*/ 4 h 38"/>
                    <a:gd name="T22" fmla="*/ 30 w 31"/>
                    <a:gd name="T23" fmla="*/ 9 h 38"/>
                    <a:gd name="T24" fmla="*/ 31 w 31"/>
                    <a:gd name="T25" fmla="*/ 20 h 38"/>
                    <a:gd name="T26" fmla="*/ 30 w 31"/>
                    <a:gd name="T27" fmla="*/ 29 h 38"/>
                    <a:gd name="T28" fmla="*/ 26 w 31"/>
                    <a:gd name="T29" fmla="*/ 35 h 38"/>
                    <a:gd name="T30" fmla="*/ 21 w 31"/>
                    <a:gd name="T31" fmla="*/ 37 h 38"/>
                    <a:gd name="T32" fmla="*/ 17 w 31"/>
                    <a:gd name="T33" fmla="*/ 38 h 38"/>
                    <a:gd name="T34" fmla="*/ 17 w 31"/>
                    <a:gd name="T35" fmla="*/ 6 h 38"/>
                    <a:gd name="T36" fmla="*/ 12 w 31"/>
                    <a:gd name="T37" fmla="*/ 7 h 38"/>
                    <a:gd name="T38" fmla="*/ 8 w 31"/>
                    <a:gd name="T39" fmla="*/ 11 h 38"/>
                    <a:gd name="T40" fmla="*/ 6 w 31"/>
                    <a:gd name="T41" fmla="*/ 15 h 38"/>
                    <a:gd name="T42" fmla="*/ 6 w 31"/>
                    <a:gd name="T43" fmla="*/ 20 h 38"/>
                    <a:gd name="T44" fmla="*/ 6 w 31"/>
                    <a:gd name="T45" fmla="*/ 24 h 38"/>
                    <a:gd name="T46" fmla="*/ 8 w 31"/>
                    <a:gd name="T47" fmla="*/ 28 h 38"/>
                    <a:gd name="T48" fmla="*/ 12 w 31"/>
                    <a:gd name="T49" fmla="*/ 31 h 38"/>
                    <a:gd name="T50" fmla="*/ 17 w 31"/>
                    <a:gd name="T51" fmla="*/ 33 h 38"/>
                    <a:gd name="T52" fmla="*/ 21 w 31"/>
                    <a:gd name="T53" fmla="*/ 31 h 38"/>
                    <a:gd name="T54" fmla="*/ 23 w 31"/>
                    <a:gd name="T55" fmla="*/ 28 h 38"/>
                    <a:gd name="T56" fmla="*/ 26 w 31"/>
                    <a:gd name="T57" fmla="*/ 24 h 38"/>
                    <a:gd name="T58" fmla="*/ 26 w 31"/>
                    <a:gd name="T59" fmla="*/ 20 h 38"/>
                    <a:gd name="T60" fmla="*/ 26 w 31"/>
                    <a:gd name="T61" fmla="*/ 15 h 38"/>
                    <a:gd name="T62" fmla="*/ 23 w 31"/>
                    <a:gd name="T63" fmla="*/ 11 h 38"/>
                    <a:gd name="T64" fmla="*/ 21 w 31"/>
                    <a:gd name="T65" fmla="*/ 7 h 38"/>
                    <a:gd name="T66" fmla="*/ 17 w 31"/>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7" y="38"/>
                      </a:moveTo>
                      <a:lnTo>
                        <a:pt x="11" y="37"/>
                      </a:lnTo>
                      <a:lnTo>
                        <a:pt x="6" y="35"/>
                      </a:lnTo>
                      <a:lnTo>
                        <a:pt x="2" y="29"/>
                      </a:lnTo>
                      <a:lnTo>
                        <a:pt x="0" y="20"/>
                      </a:lnTo>
                      <a:lnTo>
                        <a:pt x="2" y="9"/>
                      </a:lnTo>
                      <a:lnTo>
                        <a:pt x="6" y="4"/>
                      </a:lnTo>
                      <a:lnTo>
                        <a:pt x="11" y="1"/>
                      </a:lnTo>
                      <a:lnTo>
                        <a:pt x="17" y="0"/>
                      </a:lnTo>
                      <a:lnTo>
                        <a:pt x="21" y="1"/>
                      </a:lnTo>
                      <a:lnTo>
                        <a:pt x="26" y="4"/>
                      </a:lnTo>
                      <a:lnTo>
                        <a:pt x="30" y="9"/>
                      </a:lnTo>
                      <a:lnTo>
                        <a:pt x="31" y="20"/>
                      </a:lnTo>
                      <a:lnTo>
                        <a:pt x="30" y="29"/>
                      </a:lnTo>
                      <a:lnTo>
                        <a:pt x="26" y="35"/>
                      </a:lnTo>
                      <a:lnTo>
                        <a:pt x="21" y="37"/>
                      </a:lnTo>
                      <a:lnTo>
                        <a:pt x="17" y="38"/>
                      </a:lnTo>
                      <a:close/>
                      <a:moveTo>
                        <a:pt x="17" y="6"/>
                      </a:moveTo>
                      <a:lnTo>
                        <a:pt x="12" y="7"/>
                      </a:lnTo>
                      <a:lnTo>
                        <a:pt x="8" y="11"/>
                      </a:lnTo>
                      <a:lnTo>
                        <a:pt x="6" y="15"/>
                      </a:lnTo>
                      <a:lnTo>
                        <a:pt x="6" y="20"/>
                      </a:lnTo>
                      <a:lnTo>
                        <a:pt x="6" y="24"/>
                      </a:lnTo>
                      <a:lnTo>
                        <a:pt x="8" y="28"/>
                      </a:lnTo>
                      <a:lnTo>
                        <a:pt x="12" y="31"/>
                      </a:lnTo>
                      <a:lnTo>
                        <a:pt x="17" y="33"/>
                      </a:lnTo>
                      <a:lnTo>
                        <a:pt x="21" y="31"/>
                      </a:lnTo>
                      <a:lnTo>
                        <a:pt x="23" y="28"/>
                      </a:lnTo>
                      <a:lnTo>
                        <a:pt x="26" y="24"/>
                      </a:lnTo>
                      <a:lnTo>
                        <a:pt x="26" y="20"/>
                      </a:lnTo>
                      <a:lnTo>
                        <a:pt x="26" y="15"/>
                      </a:lnTo>
                      <a:lnTo>
                        <a:pt x="23" y="11"/>
                      </a:lnTo>
                      <a:lnTo>
                        <a:pt x="21" y="7"/>
                      </a:lnTo>
                      <a:lnTo>
                        <a:pt x="17" y="6"/>
                      </a:lnTo>
                      <a:close/>
                    </a:path>
                  </a:pathLst>
                </a:custGeom>
                <a:solidFill>
                  <a:srgbClr val="000000"/>
                </a:solidFill>
                <a:ln w="9525">
                  <a:solidFill>
                    <a:schemeClr val="accent1"/>
                  </a:solidFill>
                  <a:round/>
                  <a:headEnd/>
                  <a:tailEnd/>
                </a:ln>
              </p:spPr>
              <p:txBody>
                <a:bodyPr/>
                <a:lstStyle/>
                <a:p>
                  <a:endParaRPr lang="en-US" dirty="0"/>
                </a:p>
              </p:txBody>
            </p:sp>
            <p:sp>
              <p:nvSpPr>
                <p:cNvPr id="18594" name="Rectangle 396"/>
                <p:cNvSpPr>
                  <a:spLocks noChangeArrowheads="1"/>
                </p:cNvSpPr>
                <p:nvPr/>
              </p:nvSpPr>
              <p:spPr bwMode="auto">
                <a:xfrm>
                  <a:off x="4813" y="2722"/>
                  <a:ext cx="6" cy="49"/>
                </a:xfrm>
                <a:prstGeom prst="rect">
                  <a:avLst/>
                </a:prstGeom>
                <a:solidFill>
                  <a:srgbClr val="000000"/>
                </a:solidFill>
                <a:ln w="9525">
                  <a:solidFill>
                    <a:schemeClr val="accent1"/>
                  </a:solidFill>
                  <a:miter lim="800000"/>
                  <a:headEnd/>
                  <a:tailEnd/>
                </a:ln>
              </p:spPr>
              <p:txBody>
                <a:bodyPr/>
                <a:lstStyle/>
                <a:p>
                  <a:endParaRPr lang="en-US" dirty="0"/>
                </a:p>
              </p:txBody>
            </p:sp>
            <p:sp>
              <p:nvSpPr>
                <p:cNvPr id="18595" name="Freeform 397"/>
                <p:cNvSpPr>
                  <a:spLocks noEditPoints="1"/>
                </p:cNvSpPr>
                <p:nvPr/>
              </p:nvSpPr>
              <p:spPr bwMode="auto">
                <a:xfrm>
                  <a:off x="4827" y="2722"/>
                  <a:ext cx="5" cy="49"/>
                </a:xfrm>
                <a:custGeom>
                  <a:avLst/>
                  <a:gdLst>
                    <a:gd name="T0" fmla="*/ 5 w 5"/>
                    <a:gd name="T1" fmla="*/ 49 h 49"/>
                    <a:gd name="T2" fmla="*/ 0 w 5"/>
                    <a:gd name="T3" fmla="*/ 49 h 49"/>
                    <a:gd name="T4" fmla="*/ 0 w 5"/>
                    <a:gd name="T5" fmla="*/ 13 h 49"/>
                    <a:gd name="T6" fmla="*/ 5 w 5"/>
                    <a:gd name="T7" fmla="*/ 13 h 49"/>
                    <a:gd name="T8" fmla="*/ 5 w 5"/>
                    <a:gd name="T9" fmla="*/ 49 h 49"/>
                    <a:gd name="T10" fmla="*/ 5 w 5"/>
                    <a:gd name="T11" fmla="*/ 6 h 49"/>
                    <a:gd name="T12" fmla="*/ 0 w 5"/>
                    <a:gd name="T13" fmla="*/ 6 h 49"/>
                    <a:gd name="T14" fmla="*/ 0 w 5"/>
                    <a:gd name="T15" fmla="*/ 0 h 49"/>
                    <a:gd name="T16" fmla="*/ 5 w 5"/>
                    <a:gd name="T17" fmla="*/ 0 h 49"/>
                    <a:gd name="T18" fmla="*/ 5 w 5"/>
                    <a:gd name="T19" fmla="*/ 6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9"/>
                    <a:gd name="T32" fmla="*/ 5 w 5"/>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9">
                      <a:moveTo>
                        <a:pt x="5" y="49"/>
                      </a:moveTo>
                      <a:lnTo>
                        <a:pt x="0" y="49"/>
                      </a:lnTo>
                      <a:lnTo>
                        <a:pt x="0" y="13"/>
                      </a:lnTo>
                      <a:lnTo>
                        <a:pt x="5" y="13"/>
                      </a:lnTo>
                      <a:lnTo>
                        <a:pt x="5" y="49"/>
                      </a:lnTo>
                      <a:close/>
                      <a:moveTo>
                        <a:pt x="5" y="6"/>
                      </a:moveTo>
                      <a:lnTo>
                        <a:pt x="0" y="6"/>
                      </a:lnTo>
                      <a:lnTo>
                        <a:pt x="0" y="0"/>
                      </a:lnTo>
                      <a:lnTo>
                        <a:pt x="5" y="0"/>
                      </a:lnTo>
                      <a:lnTo>
                        <a:pt x="5" y="6"/>
                      </a:lnTo>
                      <a:close/>
                    </a:path>
                  </a:pathLst>
                </a:custGeom>
                <a:solidFill>
                  <a:srgbClr val="000000"/>
                </a:solidFill>
                <a:ln w="9525">
                  <a:solidFill>
                    <a:schemeClr val="accent1"/>
                  </a:solidFill>
                  <a:round/>
                  <a:headEnd/>
                  <a:tailEnd/>
                </a:ln>
              </p:spPr>
              <p:txBody>
                <a:bodyPr/>
                <a:lstStyle/>
                <a:p>
                  <a:endParaRPr lang="en-US" dirty="0"/>
                </a:p>
              </p:txBody>
            </p:sp>
            <p:sp>
              <p:nvSpPr>
                <p:cNvPr id="18596" name="Freeform 398"/>
                <p:cNvSpPr>
                  <a:spLocks/>
                </p:cNvSpPr>
                <p:nvPr/>
              </p:nvSpPr>
              <p:spPr bwMode="auto">
                <a:xfrm>
                  <a:off x="4841" y="2734"/>
                  <a:ext cx="28" cy="37"/>
                </a:xfrm>
                <a:custGeom>
                  <a:avLst/>
                  <a:gdLst>
                    <a:gd name="T0" fmla="*/ 5 w 28"/>
                    <a:gd name="T1" fmla="*/ 1 h 37"/>
                    <a:gd name="T2" fmla="*/ 5 w 28"/>
                    <a:gd name="T3" fmla="*/ 6 h 37"/>
                    <a:gd name="T4" fmla="*/ 6 w 28"/>
                    <a:gd name="T5" fmla="*/ 6 h 37"/>
                    <a:gd name="T6" fmla="*/ 7 w 28"/>
                    <a:gd name="T7" fmla="*/ 5 h 37"/>
                    <a:gd name="T8" fmla="*/ 8 w 28"/>
                    <a:gd name="T9" fmla="*/ 4 h 37"/>
                    <a:gd name="T10" fmla="*/ 8 w 28"/>
                    <a:gd name="T11" fmla="*/ 3 h 37"/>
                    <a:gd name="T12" fmla="*/ 9 w 28"/>
                    <a:gd name="T13" fmla="*/ 3 h 37"/>
                    <a:gd name="T14" fmla="*/ 10 w 28"/>
                    <a:gd name="T15" fmla="*/ 1 h 37"/>
                    <a:gd name="T16" fmla="*/ 13 w 28"/>
                    <a:gd name="T17" fmla="*/ 1 h 37"/>
                    <a:gd name="T18" fmla="*/ 14 w 28"/>
                    <a:gd name="T19" fmla="*/ 0 h 37"/>
                    <a:gd name="T20" fmla="*/ 16 w 28"/>
                    <a:gd name="T21" fmla="*/ 0 h 37"/>
                    <a:gd name="T22" fmla="*/ 17 w 28"/>
                    <a:gd name="T23" fmla="*/ 1 h 37"/>
                    <a:gd name="T24" fmla="*/ 20 w 28"/>
                    <a:gd name="T25" fmla="*/ 1 h 37"/>
                    <a:gd name="T26" fmla="*/ 21 w 28"/>
                    <a:gd name="T27" fmla="*/ 1 h 37"/>
                    <a:gd name="T28" fmla="*/ 22 w 28"/>
                    <a:gd name="T29" fmla="*/ 1 h 37"/>
                    <a:gd name="T30" fmla="*/ 23 w 28"/>
                    <a:gd name="T31" fmla="*/ 3 h 37"/>
                    <a:gd name="T32" fmla="*/ 25 w 28"/>
                    <a:gd name="T33" fmla="*/ 4 h 37"/>
                    <a:gd name="T34" fmla="*/ 27 w 28"/>
                    <a:gd name="T35" fmla="*/ 6 h 37"/>
                    <a:gd name="T36" fmla="*/ 28 w 28"/>
                    <a:gd name="T37" fmla="*/ 9 h 37"/>
                    <a:gd name="T38" fmla="*/ 28 w 28"/>
                    <a:gd name="T39" fmla="*/ 37 h 37"/>
                    <a:gd name="T40" fmla="*/ 22 w 28"/>
                    <a:gd name="T41" fmla="*/ 37 h 37"/>
                    <a:gd name="T42" fmla="*/ 22 w 28"/>
                    <a:gd name="T43" fmla="*/ 13 h 37"/>
                    <a:gd name="T44" fmla="*/ 21 w 28"/>
                    <a:gd name="T45" fmla="*/ 9 h 37"/>
                    <a:gd name="T46" fmla="*/ 20 w 28"/>
                    <a:gd name="T47" fmla="*/ 7 h 37"/>
                    <a:gd name="T48" fmla="*/ 17 w 28"/>
                    <a:gd name="T49" fmla="*/ 6 h 37"/>
                    <a:gd name="T50" fmla="*/ 15 w 28"/>
                    <a:gd name="T51" fmla="*/ 6 h 37"/>
                    <a:gd name="T52" fmla="*/ 12 w 28"/>
                    <a:gd name="T53" fmla="*/ 6 h 37"/>
                    <a:gd name="T54" fmla="*/ 8 w 28"/>
                    <a:gd name="T55" fmla="*/ 8 h 37"/>
                    <a:gd name="T56" fmla="*/ 6 w 28"/>
                    <a:gd name="T57" fmla="*/ 12 h 37"/>
                    <a:gd name="T58" fmla="*/ 5 w 28"/>
                    <a:gd name="T59" fmla="*/ 19 h 37"/>
                    <a:gd name="T60" fmla="*/ 5 w 28"/>
                    <a:gd name="T61" fmla="*/ 37 h 37"/>
                    <a:gd name="T62" fmla="*/ 0 w 28"/>
                    <a:gd name="T63" fmla="*/ 37 h 37"/>
                    <a:gd name="T64" fmla="*/ 0 w 28"/>
                    <a:gd name="T65" fmla="*/ 1 h 37"/>
                    <a:gd name="T66" fmla="*/ 5 w 28"/>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7"/>
                    <a:gd name="T104" fmla="*/ 28 w 28"/>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7">
                      <a:moveTo>
                        <a:pt x="5" y="1"/>
                      </a:moveTo>
                      <a:lnTo>
                        <a:pt x="5" y="6"/>
                      </a:lnTo>
                      <a:lnTo>
                        <a:pt x="6" y="6"/>
                      </a:lnTo>
                      <a:lnTo>
                        <a:pt x="7" y="5"/>
                      </a:lnTo>
                      <a:lnTo>
                        <a:pt x="8" y="4"/>
                      </a:lnTo>
                      <a:lnTo>
                        <a:pt x="8" y="3"/>
                      </a:lnTo>
                      <a:lnTo>
                        <a:pt x="9" y="3"/>
                      </a:lnTo>
                      <a:lnTo>
                        <a:pt x="10" y="1"/>
                      </a:lnTo>
                      <a:lnTo>
                        <a:pt x="13" y="1"/>
                      </a:lnTo>
                      <a:lnTo>
                        <a:pt x="14" y="0"/>
                      </a:lnTo>
                      <a:lnTo>
                        <a:pt x="16" y="0"/>
                      </a:lnTo>
                      <a:lnTo>
                        <a:pt x="17" y="1"/>
                      </a:lnTo>
                      <a:lnTo>
                        <a:pt x="20" y="1"/>
                      </a:lnTo>
                      <a:lnTo>
                        <a:pt x="21" y="1"/>
                      </a:lnTo>
                      <a:lnTo>
                        <a:pt x="22" y="1"/>
                      </a:lnTo>
                      <a:lnTo>
                        <a:pt x="23" y="3"/>
                      </a:lnTo>
                      <a:lnTo>
                        <a:pt x="25" y="4"/>
                      </a:lnTo>
                      <a:lnTo>
                        <a:pt x="27" y="6"/>
                      </a:lnTo>
                      <a:lnTo>
                        <a:pt x="28" y="9"/>
                      </a:lnTo>
                      <a:lnTo>
                        <a:pt x="28" y="37"/>
                      </a:lnTo>
                      <a:lnTo>
                        <a:pt x="22" y="37"/>
                      </a:lnTo>
                      <a:lnTo>
                        <a:pt x="22" y="13"/>
                      </a:lnTo>
                      <a:lnTo>
                        <a:pt x="21" y="9"/>
                      </a:lnTo>
                      <a:lnTo>
                        <a:pt x="20" y="7"/>
                      </a:lnTo>
                      <a:lnTo>
                        <a:pt x="17" y="6"/>
                      </a:lnTo>
                      <a:lnTo>
                        <a:pt x="15" y="6"/>
                      </a:lnTo>
                      <a:lnTo>
                        <a:pt x="12" y="6"/>
                      </a:lnTo>
                      <a:lnTo>
                        <a:pt x="8" y="8"/>
                      </a:lnTo>
                      <a:lnTo>
                        <a:pt x="6" y="12"/>
                      </a:lnTo>
                      <a:lnTo>
                        <a:pt x="5" y="19"/>
                      </a:lnTo>
                      <a:lnTo>
                        <a:pt x="5" y="37"/>
                      </a:lnTo>
                      <a:lnTo>
                        <a:pt x="0" y="37"/>
                      </a:lnTo>
                      <a:lnTo>
                        <a:pt x="0" y="1"/>
                      </a:lnTo>
                      <a:lnTo>
                        <a:pt x="5" y="1"/>
                      </a:lnTo>
                      <a:close/>
                    </a:path>
                  </a:pathLst>
                </a:custGeom>
                <a:solidFill>
                  <a:srgbClr val="000000"/>
                </a:solidFill>
                <a:ln w="9525">
                  <a:solidFill>
                    <a:schemeClr val="accent1"/>
                  </a:solidFill>
                  <a:round/>
                  <a:headEnd/>
                  <a:tailEnd/>
                </a:ln>
              </p:spPr>
              <p:txBody>
                <a:bodyPr/>
                <a:lstStyle/>
                <a:p>
                  <a:endParaRPr lang="en-US" dirty="0"/>
                </a:p>
              </p:txBody>
            </p:sp>
            <p:sp>
              <p:nvSpPr>
                <p:cNvPr id="18597" name="Freeform 399"/>
                <p:cNvSpPr>
                  <a:spLocks noEditPoints="1"/>
                </p:cNvSpPr>
                <p:nvPr/>
              </p:nvSpPr>
              <p:spPr bwMode="auto">
                <a:xfrm>
                  <a:off x="4874" y="2734"/>
                  <a:ext cx="34" cy="38"/>
                </a:xfrm>
                <a:custGeom>
                  <a:avLst/>
                  <a:gdLst>
                    <a:gd name="T0" fmla="*/ 29 w 34"/>
                    <a:gd name="T1" fmla="*/ 33 h 38"/>
                    <a:gd name="T2" fmla="*/ 32 w 34"/>
                    <a:gd name="T3" fmla="*/ 34 h 38"/>
                    <a:gd name="T4" fmla="*/ 33 w 34"/>
                    <a:gd name="T5" fmla="*/ 34 h 38"/>
                    <a:gd name="T6" fmla="*/ 34 w 34"/>
                    <a:gd name="T7" fmla="*/ 34 h 38"/>
                    <a:gd name="T8" fmla="*/ 34 w 34"/>
                    <a:gd name="T9" fmla="*/ 38 h 38"/>
                    <a:gd name="T10" fmla="*/ 32 w 34"/>
                    <a:gd name="T11" fmla="*/ 38 h 38"/>
                    <a:gd name="T12" fmla="*/ 29 w 34"/>
                    <a:gd name="T13" fmla="*/ 38 h 38"/>
                    <a:gd name="T14" fmla="*/ 26 w 34"/>
                    <a:gd name="T15" fmla="*/ 37 h 38"/>
                    <a:gd name="T16" fmla="*/ 25 w 34"/>
                    <a:gd name="T17" fmla="*/ 34 h 38"/>
                    <a:gd name="T18" fmla="*/ 19 w 34"/>
                    <a:gd name="T19" fmla="*/ 37 h 38"/>
                    <a:gd name="T20" fmla="*/ 13 w 34"/>
                    <a:gd name="T21" fmla="*/ 38 h 38"/>
                    <a:gd name="T22" fmla="*/ 4 w 34"/>
                    <a:gd name="T23" fmla="*/ 36 h 38"/>
                    <a:gd name="T24" fmla="*/ 0 w 34"/>
                    <a:gd name="T25" fmla="*/ 28 h 38"/>
                    <a:gd name="T26" fmla="*/ 3 w 34"/>
                    <a:gd name="T27" fmla="*/ 21 h 38"/>
                    <a:gd name="T28" fmla="*/ 8 w 34"/>
                    <a:gd name="T29" fmla="*/ 19 h 38"/>
                    <a:gd name="T30" fmla="*/ 15 w 34"/>
                    <a:gd name="T31" fmla="*/ 18 h 38"/>
                    <a:gd name="T32" fmla="*/ 21 w 34"/>
                    <a:gd name="T33" fmla="*/ 16 h 38"/>
                    <a:gd name="T34" fmla="*/ 22 w 34"/>
                    <a:gd name="T35" fmla="*/ 15 h 38"/>
                    <a:gd name="T36" fmla="*/ 23 w 34"/>
                    <a:gd name="T37" fmla="*/ 14 h 38"/>
                    <a:gd name="T38" fmla="*/ 22 w 34"/>
                    <a:gd name="T39" fmla="*/ 8 h 38"/>
                    <a:gd name="T40" fmla="*/ 18 w 34"/>
                    <a:gd name="T41" fmla="*/ 6 h 38"/>
                    <a:gd name="T42" fmla="*/ 11 w 34"/>
                    <a:gd name="T43" fmla="*/ 7 h 38"/>
                    <a:gd name="T44" fmla="*/ 7 w 34"/>
                    <a:gd name="T45" fmla="*/ 11 h 38"/>
                    <a:gd name="T46" fmla="*/ 3 w 34"/>
                    <a:gd name="T47" fmla="*/ 12 h 38"/>
                    <a:gd name="T48" fmla="*/ 3 w 34"/>
                    <a:gd name="T49" fmla="*/ 7 h 38"/>
                    <a:gd name="T50" fmla="*/ 6 w 34"/>
                    <a:gd name="T51" fmla="*/ 4 h 38"/>
                    <a:gd name="T52" fmla="*/ 10 w 34"/>
                    <a:gd name="T53" fmla="*/ 1 h 38"/>
                    <a:gd name="T54" fmla="*/ 13 w 34"/>
                    <a:gd name="T55" fmla="*/ 0 h 38"/>
                    <a:gd name="T56" fmla="*/ 17 w 34"/>
                    <a:gd name="T57" fmla="*/ 0 h 38"/>
                    <a:gd name="T58" fmla="*/ 20 w 34"/>
                    <a:gd name="T59" fmla="*/ 1 h 38"/>
                    <a:gd name="T60" fmla="*/ 25 w 34"/>
                    <a:gd name="T61" fmla="*/ 3 h 38"/>
                    <a:gd name="T62" fmla="*/ 28 w 34"/>
                    <a:gd name="T63" fmla="*/ 6 h 38"/>
                    <a:gd name="T64" fmla="*/ 29 w 34"/>
                    <a:gd name="T65" fmla="*/ 31 h 38"/>
                    <a:gd name="T66" fmla="*/ 20 w 34"/>
                    <a:gd name="T67" fmla="*/ 21 h 38"/>
                    <a:gd name="T68" fmla="*/ 13 w 34"/>
                    <a:gd name="T69" fmla="*/ 22 h 38"/>
                    <a:gd name="T70" fmla="*/ 8 w 34"/>
                    <a:gd name="T71" fmla="*/ 23 h 38"/>
                    <a:gd name="T72" fmla="*/ 6 w 34"/>
                    <a:gd name="T73" fmla="*/ 27 h 38"/>
                    <a:gd name="T74" fmla="*/ 7 w 34"/>
                    <a:gd name="T75" fmla="*/ 30 h 38"/>
                    <a:gd name="T76" fmla="*/ 11 w 34"/>
                    <a:gd name="T77" fmla="*/ 34 h 38"/>
                    <a:gd name="T78" fmla="*/ 18 w 34"/>
                    <a:gd name="T79" fmla="*/ 33 h 38"/>
                    <a:gd name="T80" fmla="*/ 22 w 34"/>
                    <a:gd name="T81" fmla="*/ 28 h 38"/>
                    <a:gd name="T82" fmla="*/ 23 w 34"/>
                    <a:gd name="T83" fmla="*/ 20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29" y="31"/>
                      </a:moveTo>
                      <a:lnTo>
                        <a:pt x="29" y="33"/>
                      </a:lnTo>
                      <a:lnTo>
                        <a:pt x="30" y="33"/>
                      </a:lnTo>
                      <a:lnTo>
                        <a:pt x="32" y="34"/>
                      </a:lnTo>
                      <a:lnTo>
                        <a:pt x="33" y="34"/>
                      </a:lnTo>
                      <a:lnTo>
                        <a:pt x="34" y="34"/>
                      </a:lnTo>
                      <a:lnTo>
                        <a:pt x="34" y="38"/>
                      </a:lnTo>
                      <a:lnTo>
                        <a:pt x="33" y="38"/>
                      </a:lnTo>
                      <a:lnTo>
                        <a:pt x="32" y="38"/>
                      </a:lnTo>
                      <a:lnTo>
                        <a:pt x="30" y="38"/>
                      </a:lnTo>
                      <a:lnTo>
                        <a:pt x="29" y="38"/>
                      </a:lnTo>
                      <a:lnTo>
                        <a:pt x="28" y="38"/>
                      </a:lnTo>
                      <a:lnTo>
                        <a:pt x="26" y="37"/>
                      </a:lnTo>
                      <a:lnTo>
                        <a:pt x="25" y="35"/>
                      </a:lnTo>
                      <a:lnTo>
                        <a:pt x="25" y="34"/>
                      </a:lnTo>
                      <a:lnTo>
                        <a:pt x="22" y="35"/>
                      </a:lnTo>
                      <a:lnTo>
                        <a:pt x="19" y="37"/>
                      </a:lnTo>
                      <a:lnTo>
                        <a:pt x="17" y="38"/>
                      </a:lnTo>
                      <a:lnTo>
                        <a:pt x="13" y="38"/>
                      </a:lnTo>
                      <a:lnTo>
                        <a:pt x="7" y="37"/>
                      </a:lnTo>
                      <a:lnTo>
                        <a:pt x="4" y="36"/>
                      </a:lnTo>
                      <a:lnTo>
                        <a:pt x="2" y="33"/>
                      </a:lnTo>
                      <a:lnTo>
                        <a:pt x="0" y="28"/>
                      </a:lnTo>
                      <a:lnTo>
                        <a:pt x="2" y="24"/>
                      </a:lnTo>
                      <a:lnTo>
                        <a:pt x="3" y="21"/>
                      </a:lnTo>
                      <a:lnTo>
                        <a:pt x="5" y="20"/>
                      </a:lnTo>
                      <a:lnTo>
                        <a:pt x="8" y="19"/>
                      </a:lnTo>
                      <a:lnTo>
                        <a:pt x="12" y="18"/>
                      </a:lnTo>
                      <a:lnTo>
                        <a:pt x="15" y="18"/>
                      </a:lnTo>
                      <a:lnTo>
                        <a:pt x="19" y="16"/>
                      </a:lnTo>
                      <a:lnTo>
                        <a:pt x="21" y="16"/>
                      </a:lnTo>
                      <a:lnTo>
                        <a:pt x="22" y="16"/>
                      </a:lnTo>
                      <a:lnTo>
                        <a:pt x="22" y="15"/>
                      </a:lnTo>
                      <a:lnTo>
                        <a:pt x="23" y="15"/>
                      </a:lnTo>
                      <a:lnTo>
                        <a:pt x="23" y="14"/>
                      </a:lnTo>
                      <a:lnTo>
                        <a:pt x="23" y="9"/>
                      </a:lnTo>
                      <a:lnTo>
                        <a:pt x="22" y="8"/>
                      </a:lnTo>
                      <a:lnTo>
                        <a:pt x="21" y="7"/>
                      </a:lnTo>
                      <a:lnTo>
                        <a:pt x="18" y="6"/>
                      </a:lnTo>
                      <a:lnTo>
                        <a:pt x="14" y="6"/>
                      </a:lnTo>
                      <a:lnTo>
                        <a:pt x="11" y="7"/>
                      </a:lnTo>
                      <a:lnTo>
                        <a:pt x="8" y="8"/>
                      </a:lnTo>
                      <a:lnTo>
                        <a:pt x="7" y="11"/>
                      </a:lnTo>
                      <a:lnTo>
                        <a:pt x="7" y="12"/>
                      </a:lnTo>
                      <a:lnTo>
                        <a:pt x="3" y="12"/>
                      </a:lnTo>
                      <a:lnTo>
                        <a:pt x="3" y="9"/>
                      </a:lnTo>
                      <a:lnTo>
                        <a:pt x="3" y="7"/>
                      </a:lnTo>
                      <a:lnTo>
                        <a:pt x="4" y="6"/>
                      </a:lnTo>
                      <a:lnTo>
                        <a:pt x="6" y="4"/>
                      </a:lnTo>
                      <a:lnTo>
                        <a:pt x="8" y="3"/>
                      </a:lnTo>
                      <a:lnTo>
                        <a:pt x="10" y="1"/>
                      </a:lnTo>
                      <a:lnTo>
                        <a:pt x="11" y="1"/>
                      </a:lnTo>
                      <a:lnTo>
                        <a:pt x="13" y="0"/>
                      </a:lnTo>
                      <a:lnTo>
                        <a:pt x="15" y="0"/>
                      </a:lnTo>
                      <a:lnTo>
                        <a:pt x="17" y="0"/>
                      </a:lnTo>
                      <a:lnTo>
                        <a:pt x="19" y="0"/>
                      </a:lnTo>
                      <a:lnTo>
                        <a:pt x="20" y="1"/>
                      </a:lnTo>
                      <a:lnTo>
                        <a:pt x="21" y="1"/>
                      </a:lnTo>
                      <a:lnTo>
                        <a:pt x="25" y="3"/>
                      </a:lnTo>
                      <a:lnTo>
                        <a:pt x="27" y="4"/>
                      </a:lnTo>
                      <a:lnTo>
                        <a:pt x="28" y="6"/>
                      </a:lnTo>
                      <a:lnTo>
                        <a:pt x="29" y="8"/>
                      </a:lnTo>
                      <a:lnTo>
                        <a:pt x="29" y="31"/>
                      </a:lnTo>
                      <a:close/>
                      <a:moveTo>
                        <a:pt x="23" y="20"/>
                      </a:moveTo>
                      <a:lnTo>
                        <a:pt x="20" y="21"/>
                      </a:lnTo>
                      <a:lnTo>
                        <a:pt x="17" y="21"/>
                      </a:lnTo>
                      <a:lnTo>
                        <a:pt x="13" y="22"/>
                      </a:lnTo>
                      <a:lnTo>
                        <a:pt x="10" y="23"/>
                      </a:lnTo>
                      <a:lnTo>
                        <a:pt x="8" y="23"/>
                      </a:lnTo>
                      <a:lnTo>
                        <a:pt x="7" y="24"/>
                      </a:lnTo>
                      <a:lnTo>
                        <a:pt x="6" y="27"/>
                      </a:lnTo>
                      <a:lnTo>
                        <a:pt x="6" y="28"/>
                      </a:lnTo>
                      <a:lnTo>
                        <a:pt x="7" y="30"/>
                      </a:lnTo>
                      <a:lnTo>
                        <a:pt x="8" y="33"/>
                      </a:lnTo>
                      <a:lnTo>
                        <a:pt x="11" y="34"/>
                      </a:lnTo>
                      <a:lnTo>
                        <a:pt x="13" y="34"/>
                      </a:lnTo>
                      <a:lnTo>
                        <a:pt x="18" y="33"/>
                      </a:lnTo>
                      <a:lnTo>
                        <a:pt x="21" y="30"/>
                      </a:lnTo>
                      <a:lnTo>
                        <a:pt x="22" y="28"/>
                      </a:lnTo>
                      <a:lnTo>
                        <a:pt x="23" y="27"/>
                      </a:lnTo>
                      <a:lnTo>
                        <a:pt x="23" y="20"/>
                      </a:lnTo>
                      <a:close/>
                    </a:path>
                  </a:pathLst>
                </a:custGeom>
                <a:solidFill>
                  <a:srgbClr val="000000"/>
                </a:solidFill>
                <a:ln w="9525">
                  <a:solidFill>
                    <a:schemeClr val="accent1"/>
                  </a:solidFill>
                  <a:round/>
                  <a:headEnd/>
                  <a:tailEnd/>
                </a:ln>
              </p:spPr>
              <p:txBody>
                <a:bodyPr/>
                <a:lstStyle/>
                <a:p>
                  <a:endParaRPr lang="en-US" dirty="0"/>
                </a:p>
              </p:txBody>
            </p:sp>
            <p:sp>
              <p:nvSpPr>
                <p:cNvPr id="18598" name="Freeform 400"/>
                <p:cNvSpPr>
                  <a:spLocks/>
                </p:cNvSpPr>
                <p:nvPr/>
              </p:nvSpPr>
              <p:spPr bwMode="auto">
                <a:xfrm>
                  <a:off x="4278" y="2647"/>
                  <a:ext cx="442" cy="482"/>
                </a:xfrm>
                <a:custGeom>
                  <a:avLst/>
                  <a:gdLst>
                    <a:gd name="T0" fmla="*/ 419 w 442"/>
                    <a:gd name="T1" fmla="*/ 447 h 482"/>
                    <a:gd name="T2" fmla="*/ 289 w 442"/>
                    <a:gd name="T3" fmla="*/ 447 h 482"/>
                    <a:gd name="T4" fmla="*/ 277 w 442"/>
                    <a:gd name="T5" fmla="*/ 482 h 482"/>
                    <a:gd name="T6" fmla="*/ 71 w 442"/>
                    <a:gd name="T7" fmla="*/ 482 h 482"/>
                    <a:gd name="T8" fmla="*/ 64 w 442"/>
                    <a:gd name="T9" fmla="*/ 465 h 482"/>
                    <a:gd name="T10" fmla="*/ 0 w 442"/>
                    <a:gd name="T11" fmla="*/ 0 h 482"/>
                    <a:gd name="T12" fmla="*/ 268 w 442"/>
                    <a:gd name="T13" fmla="*/ 0 h 482"/>
                    <a:gd name="T14" fmla="*/ 228 w 442"/>
                    <a:gd name="T15" fmla="*/ 71 h 482"/>
                    <a:gd name="T16" fmla="*/ 239 w 442"/>
                    <a:gd name="T17" fmla="*/ 93 h 482"/>
                    <a:gd name="T18" fmla="*/ 280 w 442"/>
                    <a:gd name="T19" fmla="*/ 93 h 482"/>
                    <a:gd name="T20" fmla="*/ 442 w 442"/>
                    <a:gd name="T21" fmla="*/ 394 h 482"/>
                    <a:gd name="T22" fmla="*/ 419 w 442"/>
                    <a:gd name="T23" fmla="*/ 447 h 48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2"/>
                    <a:gd name="T37" fmla="*/ 0 h 482"/>
                    <a:gd name="T38" fmla="*/ 442 w 442"/>
                    <a:gd name="T39" fmla="*/ 482 h 48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2" h="482">
                      <a:moveTo>
                        <a:pt x="419" y="447"/>
                      </a:moveTo>
                      <a:lnTo>
                        <a:pt x="289" y="447"/>
                      </a:lnTo>
                      <a:lnTo>
                        <a:pt x="277" y="482"/>
                      </a:lnTo>
                      <a:lnTo>
                        <a:pt x="71" y="482"/>
                      </a:lnTo>
                      <a:lnTo>
                        <a:pt x="64" y="465"/>
                      </a:lnTo>
                      <a:lnTo>
                        <a:pt x="0" y="0"/>
                      </a:lnTo>
                      <a:lnTo>
                        <a:pt x="268" y="0"/>
                      </a:lnTo>
                      <a:lnTo>
                        <a:pt x="228" y="71"/>
                      </a:lnTo>
                      <a:lnTo>
                        <a:pt x="239" y="93"/>
                      </a:lnTo>
                      <a:lnTo>
                        <a:pt x="280" y="93"/>
                      </a:lnTo>
                      <a:lnTo>
                        <a:pt x="442" y="394"/>
                      </a:lnTo>
                      <a:lnTo>
                        <a:pt x="419" y="447"/>
                      </a:lnTo>
                      <a:close/>
                    </a:path>
                  </a:pathLst>
                </a:custGeom>
                <a:solidFill>
                  <a:srgbClr val="000000"/>
                </a:solidFill>
                <a:ln w="9525">
                  <a:solidFill>
                    <a:schemeClr val="accent1"/>
                  </a:solidFill>
                  <a:round/>
                  <a:headEnd/>
                  <a:tailEnd/>
                </a:ln>
              </p:spPr>
              <p:txBody>
                <a:bodyPr/>
                <a:lstStyle/>
                <a:p>
                  <a:endParaRPr lang="en-US" dirty="0"/>
                </a:p>
              </p:txBody>
            </p:sp>
            <p:sp>
              <p:nvSpPr>
                <p:cNvPr id="18599" name="Freeform 401"/>
                <p:cNvSpPr>
                  <a:spLocks/>
                </p:cNvSpPr>
                <p:nvPr/>
              </p:nvSpPr>
              <p:spPr bwMode="auto">
                <a:xfrm>
                  <a:off x="4316" y="2595"/>
                  <a:ext cx="455" cy="494"/>
                </a:xfrm>
                <a:custGeom>
                  <a:avLst/>
                  <a:gdLst>
                    <a:gd name="T0" fmla="*/ 452 w 455"/>
                    <a:gd name="T1" fmla="*/ 396 h 494"/>
                    <a:gd name="T2" fmla="*/ 291 w 455"/>
                    <a:gd name="T3" fmla="*/ 95 h 494"/>
                    <a:gd name="T4" fmla="*/ 289 w 455"/>
                    <a:gd name="T5" fmla="*/ 93 h 494"/>
                    <a:gd name="T6" fmla="*/ 287 w 455"/>
                    <a:gd name="T7" fmla="*/ 93 h 494"/>
                    <a:gd name="T8" fmla="*/ 249 w 455"/>
                    <a:gd name="T9" fmla="*/ 93 h 494"/>
                    <a:gd name="T10" fmla="*/ 239 w 455"/>
                    <a:gd name="T11" fmla="*/ 77 h 494"/>
                    <a:gd name="T12" fmla="*/ 280 w 455"/>
                    <a:gd name="T13" fmla="*/ 8 h 494"/>
                    <a:gd name="T14" fmla="*/ 284 w 455"/>
                    <a:gd name="T15" fmla="*/ 0 h 494"/>
                    <a:gd name="T16" fmla="*/ 275 w 455"/>
                    <a:gd name="T17" fmla="*/ 0 h 494"/>
                    <a:gd name="T18" fmla="*/ 7 w 455"/>
                    <a:gd name="T19" fmla="*/ 0 h 494"/>
                    <a:gd name="T20" fmla="*/ 0 w 455"/>
                    <a:gd name="T21" fmla="*/ 0 h 494"/>
                    <a:gd name="T22" fmla="*/ 1 w 455"/>
                    <a:gd name="T23" fmla="*/ 6 h 494"/>
                    <a:gd name="T24" fmla="*/ 63 w 455"/>
                    <a:gd name="T25" fmla="*/ 472 h 494"/>
                    <a:gd name="T26" fmla="*/ 64 w 455"/>
                    <a:gd name="T27" fmla="*/ 472 h 494"/>
                    <a:gd name="T28" fmla="*/ 64 w 455"/>
                    <a:gd name="T29" fmla="*/ 473 h 494"/>
                    <a:gd name="T30" fmla="*/ 71 w 455"/>
                    <a:gd name="T31" fmla="*/ 491 h 494"/>
                    <a:gd name="T32" fmla="*/ 72 w 455"/>
                    <a:gd name="T33" fmla="*/ 494 h 494"/>
                    <a:gd name="T34" fmla="*/ 76 w 455"/>
                    <a:gd name="T35" fmla="*/ 494 h 494"/>
                    <a:gd name="T36" fmla="*/ 284 w 455"/>
                    <a:gd name="T37" fmla="*/ 494 h 494"/>
                    <a:gd name="T38" fmla="*/ 288 w 455"/>
                    <a:gd name="T39" fmla="*/ 494 h 494"/>
                    <a:gd name="T40" fmla="*/ 289 w 455"/>
                    <a:gd name="T41" fmla="*/ 491 h 494"/>
                    <a:gd name="T42" fmla="*/ 299 w 455"/>
                    <a:gd name="T43" fmla="*/ 458 h 494"/>
                    <a:gd name="T44" fmla="*/ 425 w 455"/>
                    <a:gd name="T45" fmla="*/ 458 h 494"/>
                    <a:gd name="T46" fmla="*/ 429 w 455"/>
                    <a:gd name="T47" fmla="*/ 458 h 494"/>
                    <a:gd name="T48" fmla="*/ 431 w 455"/>
                    <a:gd name="T49" fmla="*/ 455 h 494"/>
                    <a:gd name="T50" fmla="*/ 454 w 455"/>
                    <a:gd name="T51" fmla="*/ 401 h 494"/>
                    <a:gd name="T52" fmla="*/ 455 w 455"/>
                    <a:gd name="T53" fmla="*/ 398 h 494"/>
                    <a:gd name="T54" fmla="*/ 452 w 455"/>
                    <a:gd name="T55" fmla="*/ 396 h 49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55"/>
                    <a:gd name="T85" fmla="*/ 0 h 494"/>
                    <a:gd name="T86" fmla="*/ 455 w 455"/>
                    <a:gd name="T87" fmla="*/ 494 h 49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55" h="494">
                      <a:moveTo>
                        <a:pt x="452" y="396"/>
                      </a:moveTo>
                      <a:lnTo>
                        <a:pt x="291" y="95"/>
                      </a:lnTo>
                      <a:lnTo>
                        <a:pt x="289" y="93"/>
                      </a:lnTo>
                      <a:lnTo>
                        <a:pt x="287" y="93"/>
                      </a:lnTo>
                      <a:lnTo>
                        <a:pt x="249" y="93"/>
                      </a:lnTo>
                      <a:lnTo>
                        <a:pt x="239" y="77"/>
                      </a:lnTo>
                      <a:lnTo>
                        <a:pt x="280" y="8"/>
                      </a:lnTo>
                      <a:lnTo>
                        <a:pt x="284" y="0"/>
                      </a:lnTo>
                      <a:lnTo>
                        <a:pt x="275" y="0"/>
                      </a:lnTo>
                      <a:lnTo>
                        <a:pt x="7" y="0"/>
                      </a:lnTo>
                      <a:lnTo>
                        <a:pt x="0" y="0"/>
                      </a:lnTo>
                      <a:lnTo>
                        <a:pt x="1" y="6"/>
                      </a:lnTo>
                      <a:lnTo>
                        <a:pt x="63" y="472"/>
                      </a:lnTo>
                      <a:lnTo>
                        <a:pt x="64" y="472"/>
                      </a:lnTo>
                      <a:lnTo>
                        <a:pt x="64" y="473"/>
                      </a:lnTo>
                      <a:lnTo>
                        <a:pt x="71" y="491"/>
                      </a:lnTo>
                      <a:lnTo>
                        <a:pt x="72" y="494"/>
                      </a:lnTo>
                      <a:lnTo>
                        <a:pt x="76" y="494"/>
                      </a:lnTo>
                      <a:lnTo>
                        <a:pt x="284" y="494"/>
                      </a:lnTo>
                      <a:lnTo>
                        <a:pt x="288" y="494"/>
                      </a:lnTo>
                      <a:lnTo>
                        <a:pt x="289" y="491"/>
                      </a:lnTo>
                      <a:lnTo>
                        <a:pt x="299" y="458"/>
                      </a:lnTo>
                      <a:lnTo>
                        <a:pt x="425" y="458"/>
                      </a:lnTo>
                      <a:lnTo>
                        <a:pt x="429" y="458"/>
                      </a:lnTo>
                      <a:lnTo>
                        <a:pt x="431" y="455"/>
                      </a:lnTo>
                      <a:lnTo>
                        <a:pt x="454" y="401"/>
                      </a:lnTo>
                      <a:lnTo>
                        <a:pt x="455" y="398"/>
                      </a:lnTo>
                      <a:lnTo>
                        <a:pt x="452" y="396"/>
                      </a:lnTo>
                      <a:close/>
                    </a:path>
                  </a:pathLst>
                </a:custGeom>
                <a:solidFill>
                  <a:srgbClr val="000000"/>
                </a:solidFill>
                <a:ln w="9525">
                  <a:solidFill>
                    <a:schemeClr val="accent1"/>
                  </a:solidFill>
                  <a:round/>
                  <a:headEnd/>
                  <a:tailEnd/>
                </a:ln>
              </p:spPr>
              <p:txBody>
                <a:bodyPr/>
                <a:lstStyle/>
                <a:p>
                  <a:endParaRPr lang="en-US" dirty="0"/>
                </a:p>
              </p:txBody>
            </p:sp>
            <p:sp>
              <p:nvSpPr>
                <p:cNvPr id="18600" name="Freeform 402"/>
                <p:cNvSpPr>
                  <a:spLocks/>
                </p:cNvSpPr>
                <p:nvPr/>
              </p:nvSpPr>
              <p:spPr bwMode="auto">
                <a:xfrm>
                  <a:off x="4329" y="2605"/>
                  <a:ext cx="429" cy="473"/>
                </a:xfrm>
                <a:custGeom>
                  <a:avLst/>
                  <a:gdLst>
                    <a:gd name="T0" fmla="*/ 408 w 429"/>
                    <a:gd name="T1" fmla="*/ 437 h 473"/>
                    <a:gd name="T2" fmla="*/ 282 w 429"/>
                    <a:gd name="T3" fmla="*/ 437 h 473"/>
                    <a:gd name="T4" fmla="*/ 278 w 429"/>
                    <a:gd name="T5" fmla="*/ 437 h 473"/>
                    <a:gd name="T6" fmla="*/ 277 w 429"/>
                    <a:gd name="T7" fmla="*/ 441 h 473"/>
                    <a:gd name="T8" fmla="*/ 267 w 429"/>
                    <a:gd name="T9" fmla="*/ 473 h 473"/>
                    <a:gd name="T10" fmla="*/ 68 w 429"/>
                    <a:gd name="T11" fmla="*/ 473 h 473"/>
                    <a:gd name="T12" fmla="*/ 62 w 429"/>
                    <a:gd name="T13" fmla="*/ 460 h 473"/>
                    <a:gd name="T14" fmla="*/ 0 w 429"/>
                    <a:gd name="T15" fmla="*/ 0 h 473"/>
                    <a:gd name="T16" fmla="*/ 252 w 429"/>
                    <a:gd name="T17" fmla="*/ 0 h 473"/>
                    <a:gd name="T18" fmla="*/ 216 w 429"/>
                    <a:gd name="T19" fmla="*/ 64 h 473"/>
                    <a:gd name="T20" fmla="*/ 214 w 429"/>
                    <a:gd name="T21" fmla="*/ 67 h 473"/>
                    <a:gd name="T22" fmla="*/ 216 w 429"/>
                    <a:gd name="T23" fmla="*/ 69 h 473"/>
                    <a:gd name="T24" fmla="*/ 228 w 429"/>
                    <a:gd name="T25" fmla="*/ 91 h 473"/>
                    <a:gd name="T26" fmla="*/ 229 w 429"/>
                    <a:gd name="T27" fmla="*/ 95 h 473"/>
                    <a:gd name="T28" fmla="*/ 232 w 429"/>
                    <a:gd name="T29" fmla="*/ 95 h 473"/>
                    <a:gd name="T30" fmla="*/ 270 w 429"/>
                    <a:gd name="T31" fmla="*/ 95 h 473"/>
                    <a:gd name="T32" fmla="*/ 429 w 429"/>
                    <a:gd name="T33" fmla="*/ 390 h 473"/>
                    <a:gd name="T34" fmla="*/ 408 w 429"/>
                    <a:gd name="T35" fmla="*/ 437 h 4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9"/>
                    <a:gd name="T55" fmla="*/ 0 h 473"/>
                    <a:gd name="T56" fmla="*/ 429 w 429"/>
                    <a:gd name="T57" fmla="*/ 473 h 4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9" h="473">
                      <a:moveTo>
                        <a:pt x="408" y="437"/>
                      </a:moveTo>
                      <a:lnTo>
                        <a:pt x="282" y="437"/>
                      </a:lnTo>
                      <a:lnTo>
                        <a:pt x="278" y="437"/>
                      </a:lnTo>
                      <a:lnTo>
                        <a:pt x="277" y="441"/>
                      </a:lnTo>
                      <a:lnTo>
                        <a:pt x="267" y="473"/>
                      </a:lnTo>
                      <a:lnTo>
                        <a:pt x="68" y="473"/>
                      </a:lnTo>
                      <a:lnTo>
                        <a:pt x="62" y="460"/>
                      </a:lnTo>
                      <a:lnTo>
                        <a:pt x="0" y="0"/>
                      </a:lnTo>
                      <a:lnTo>
                        <a:pt x="252" y="0"/>
                      </a:lnTo>
                      <a:lnTo>
                        <a:pt x="216" y="64"/>
                      </a:lnTo>
                      <a:lnTo>
                        <a:pt x="214" y="67"/>
                      </a:lnTo>
                      <a:lnTo>
                        <a:pt x="216" y="69"/>
                      </a:lnTo>
                      <a:lnTo>
                        <a:pt x="228" y="91"/>
                      </a:lnTo>
                      <a:lnTo>
                        <a:pt x="229" y="95"/>
                      </a:lnTo>
                      <a:lnTo>
                        <a:pt x="232" y="95"/>
                      </a:lnTo>
                      <a:lnTo>
                        <a:pt x="270" y="95"/>
                      </a:lnTo>
                      <a:lnTo>
                        <a:pt x="429" y="390"/>
                      </a:lnTo>
                      <a:lnTo>
                        <a:pt x="408" y="437"/>
                      </a:lnTo>
                      <a:close/>
                    </a:path>
                  </a:pathLst>
                </a:custGeom>
                <a:solidFill>
                  <a:srgbClr val="FFFFFF"/>
                </a:solidFill>
                <a:ln w="9525">
                  <a:solidFill>
                    <a:schemeClr val="accent1"/>
                  </a:solidFill>
                  <a:round/>
                  <a:headEnd/>
                  <a:tailEnd/>
                </a:ln>
              </p:spPr>
              <p:txBody>
                <a:bodyPr/>
                <a:lstStyle/>
                <a:p>
                  <a:endParaRPr lang="en-US" dirty="0"/>
                </a:p>
              </p:txBody>
            </p:sp>
            <p:sp>
              <p:nvSpPr>
                <p:cNvPr id="18601" name="Freeform 403"/>
                <p:cNvSpPr>
                  <a:spLocks/>
                </p:cNvSpPr>
                <p:nvPr/>
              </p:nvSpPr>
              <p:spPr bwMode="auto">
                <a:xfrm>
                  <a:off x="4391" y="2777"/>
                  <a:ext cx="45" cy="52"/>
                </a:xfrm>
                <a:custGeom>
                  <a:avLst/>
                  <a:gdLst>
                    <a:gd name="T0" fmla="*/ 45 w 45"/>
                    <a:gd name="T1" fmla="*/ 24 h 52"/>
                    <a:gd name="T2" fmla="*/ 40 w 45"/>
                    <a:gd name="T3" fmla="*/ 51 h 52"/>
                    <a:gd name="T4" fmla="*/ 37 w 45"/>
                    <a:gd name="T5" fmla="*/ 47 h 52"/>
                    <a:gd name="T6" fmla="*/ 27 w 45"/>
                    <a:gd name="T7" fmla="*/ 51 h 52"/>
                    <a:gd name="T8" fmla="*/ 18 w 45"/>
                    <a:gd name="T9" fmla="*/ 52 h 52"/>
                    <a:gd name="T10" fmla="*/ 11 w 45"/>
                    <a:gd name="T11" fmla="*/ 48 h 52"/>
                    <a:gd name="T12" fmla="*/ 4 w 45"/>
                    <a:gd name="T13" fmla="*/ 42 h 52"/>
                    <a:gd name="T14" fmla="*/ 0 w 45"/>
                    <a:gd name="T15" fmla="*/ 32 h 52"/>
                    <a:gd name="T16" fmla="*/ 0 w 45"/>
                    <a:gd name="T17" fmla="*/ 21 h 52"/>
                    <a:gd name="T18" fmla="*/ 4 w 45"/>
                    <a:gd name="T19" fmla="*/ 10 h 52"/>
                    <a:gd name="T20" fmla="*/ 11 w 45"/>
                    <a:gd name="T21" fmla="*/ 3 h 52"/>
                    <a:gd name="T22" fmla="*/ 19 w 45"/>
                    <a:gd name="T23" fmla="*/ 0 h 52"/>
                    <a:gd name="T24" fmla="*/ 26 w 45"/>
                    <a:gd name="T25" fmla="*/ 0 h 52"/>
                    <a:gd name="T26" fmla="*/ 32 w 45"/>
                    <a:gd name="T27" fmla="*/ 1 h 52"/>
                    <a:gd name="T28" fmla="*/ 39 w 45"/>
                    <a:gd name="T29" fmla="*/ 6 h 52"/>
                    <a:gd name="T30" fmla="*/ 44 w 45"/>
                    <a:gd name="T31" fmla="*/ 13 h 52"/>
                    <a:gd name="T32" fmla="*/ 38 w 45"/>
                    <a:gd name="T33" fmla="*/ 16 h 52"/>
                    <a:gd name="T34" fmla="*/ 34 w 45"/>
                    <a:gd name="T35" fmla="*/ 9 h 52"/>
                    <a:gd name="T36" fmla="*/ 24 w 45"/>
                    <a:gd name="T37" fmla="*/ 6 h 52"/>
                    <a:gd name="T38" fmla="*/ 17 w 45"/>
                    <a:gd name="T39" fmla="*/ 7 h 52"/>
                    <a:gd name="T40" fmla="*/ 11 w 45"/>
                    <a:gd name="T41" fmla="*/ 10 h 52"/>
                    <a:gd name="T42" fmla="*/ 8 w 45"/>
                    <a:gd name="T43" fmla="*/ 17 h 52"/>
                    <a:gd name="T44" fmla="*/ 7 w 45"/>
                    <a:gd name="T45" fmla="*/ 26 h 52"/>
                    <a:gd name="T46" fmla="*/ 8 w 45"/>
                    <a:gd name="T47" fmla="*/ 34 h 52"/>
                    <a:gd name="T48" fmla="*/ 11 w 45"/>
                    <a:gd name="T49" fmla="*/ 41 h 52"/>
                    <a:gd name="T50" fmla="*/ 17 w 45"/>
                    <a:gd name="T51" fmla="*/ 45 h 52"/>
                    <a:gd name="T52" fmla="*/ 24 w 45"/>
                    <a:gd name="T53" fmla="*/ 46 h 52"/>
                    <a:gd name="T54" fmla="*/ 29 w 45"/>
                    <a:gd name="T55" fmla="*/ 45 h 52"/>
                    <a:gd name="T56" fmla="*/ 32 w 45"/>
                    <a:gd name="T57" fmla="*/ 44 h 52"/>
                    <a:gd name="T58" fmla="*/ 39 w 45"/>
                    <a:gd name="T59" fmla="*/ 36 h 52"/>
                    <a:gd name="T60" fmla="*/ 39 w 45"/>
                    <a:gd name="T61" fmla="*/ 30 h 52"/>
                    <a:gd name="T62" fmla="*/ 24 w 45"/>
                    <a:gd name="T63" fmla="*/ 24 h 5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5"/>
                    <a:gd name="T97" fmla="*/ 0 h 52"/>
                    <a:gd name="T98" fmla="*/ 45 w 45"/>
                    <a:gd name="T99" fmla="*/ 52 h 5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5" h="52">
                      <a:moveTo>
                        <a:pt x="24" y="24"/>
                      </a:moveTo>
                      <a:lnTo>
                        <a:pt x="45" y="24"/>
                      </a:lnTo>
                      <a:lnTo>
                        <a:pt x="45" y="51"/>
                      </a:lnTo>
                      <a:lnTo>
                        <a:pt x="40" y="51"/>
                      </a:lnTo>
                      <a:lnTo>
                        <a:pt x="39" y="45"/>
                      </a:lnTo>
                      <a:lnTo>
                        <a:pt x="37" y="47"/>
                      </a:lnTo>
                      <a:lnTo>
                        <a:pt x="32" y="49"/>
                      </a:lnTo>
                      <a:lnTo>
                        <a:pt x="27" y="51"/>
                      </a:lnTo>
                      <a:lnTo>
                        <a:pt x="22" y="52"/>
                      </a:lnTo>
                      <a:lnTo>
                        <a:pt x="18" y="52"/>
                      </a:lnTo>
                      <a:lnTo>
                        <a:pt x="15" y="51"/>
                      </a:lnTo>
                      <a:lnTo>
                        <a:pt x="11" y="48"/>
                      </a:lnTo>
                      <a:lnTo>
                        <a:pt x="9" y="47"/>
                      </a:lnTo>
                      <a:lnTo>
                        <a:pt x="4" y="42"/>
                      </a:lnTo>
                      <a:lnTo>
                        <a:pt x="2" y="37"/>
                      </a:lnTo>
                      <a:lnTo>
                        <a:pt x="0" y="32"/>
                      </a:lnTo>
                      <a:lnTo>
                        <a:pt x="0" y="26"/>
                      </a:lnTo>
                      <a:lnTo>
                        <a:pt x="0" y="21"/>
                      </a:lnTo>
                      <a:lnTo>
                        <a:pt x="2" y="15"/>
                      </a:lnTo>
                      <a:lnTo>
                        <a:pt x="4" y="10"/>
                      </a:lnTo>
                      <a:lnTo>
                        <a:pt x="9" y="6"/>
                      </a:lnTo>
                      <a:lnTo>
                        <a:pt x="11" y="3"/>
                      </a:lnTo>
                      <a:lnTo>
                        <a:pt x="15" y="2"/>
                      </a:lnTo>
                      <a:lnTo>
                        <a:pt x="19" y="0"/>
                      </a:lnTo>
                      <a:lnTo>
                        <a:pt x="24" y="0"/>
                      </a:lnTo>
                      <a:lnTo>
                        <a:pt x="26" y="0"/>
                      </a:lnTo>
                      <a:lnTo>
                        <a:pt x="30" y="1"/>
                      </a:lnTo>
                      <a:lnTo>
                        <a:pt x="32" y="1"/>
                      </a:lnTo>
                      <a:lnTo>
                        <a:pt x="34" y="2"/>
                      </a:lnTo>
                      <a:lnTo>
                        <a:pt x="39" y="6"/>
                      </a:lnTo>
                      <a:lnTo>
                        <a:pt x="42" y="9"/>
                      </a:lnTo>
                      <a:lnTo>
                        <a:pt x="44" y="13"/>
                      </a:lnTo>
                      <a:lnTo>
                        <a:pt x="44" y="16"/>
                      </a:lnTo>
                      <a:lnTo>
                        <a:pt x="38" y="16"/>
                      </a:lnTo>
                      <a:lnTo>
                        <a:pt x="37" y="13"/>
                      </a:lnTo>
                      <a:lnTo>
                        <a:pt x="34" y="9"/>
                      </a:lnTo>
                      <a:lnTo>
                        <a:pt x="30" y="7"/>
                      </a:lnTo>
                      <a:lnTo>
                        <a:pt x="24" y="6"/>
                      </a:lnTo>
                      <a:lnTo>
                        <a:pt x="20" y="6"/>
                      </a:lnTo>
                      <a:lnTo>
                        <a:pt x="17" y="7"/>
                      </a:lnTo>
                      <a:lnTo>
                        <a:pt x="14" y="9"/>
                      </a:lnTo>
                      <a:lnTo>
                        <a:pt x="11" y="10"/>
                      </a:lnTo>
                      <a:lnTo>
                        <a:pt x="9" y="14"/>
                      </a:lnTo>
                      <a:lnTo>
                        <a:pt x="8" y="17"/>
                      </a:lnTo>
                      <a:lnTo>
                        <a:pt x="7" y="22"/>
                      </a:lnTo>
                      <a:lnTo>
                        <a:pt x="7" y="26"/>
                      </a:lnTo>
                      <a:lnTo>
                        <a:pt x="7" y="31"/>
                      </a:lnTo>
                      <a:lnTo>
                        <a:pt x="8" y="34"/>
                      </a:lnTo>
                      <a:lnTo>
                        <a:pt x="9" y="38"/>
                      </a:lnTo>
                      <a:lnTo>
                        <a:pt x="11" y="41"/>
                      </a:lnTo>
                      <a:lnTo>
                        <a:pt x="14" y="44"/>
                      </a:lnTo>
                      <a:lnTo>
                        <a:pt x="17" y="45"/>
                      </a:lnTo>
                      <a:lnTo>
                        <a:pt x="20" y="46"/>
                      </a:lnTo>
                      <a:lnTo>
                        <a:pt x="24" y="46"/>
                      </a:lnTo>
                      <a:lnTo>
                        <a:pt x="26" y="46"/>
                      </a:lnTo>
                      <a:lnTo>
                        <a:pt x="29" y="45"/>
                      </a:lnTo>
                      <a:lnTo>
                        <a:pt x="30" y="45"/>
                      </a:lnTo>
                      <a:lnTo>
                        <a:pt x="32" y="44"/>
                      </a:lnTo>
                      <a:lnTo>
                        <a:pt x="37" y="40"/>
                      </a:lnTo>
                      <a:lnTo>
                        <a:pt x="39" y="36"/>
                      </a:lnTo>
                      <a:lnTo>
                        <a:pt x="39" y="32"/>
                      </a:lnTo>
                      <a:lnTo>
                        <a:pt x="39" y="30"/>
                      </a:lnTo>
                      <a:lnTo>
                        <a:pt x="24" y="30"/>
                      </a:lnTo>
                      <a:lnTo>
                        <a:pt x="24" y="24"/>
                      </a:lnTo>
                      <a:close/>
                    </a:path>
                  </a:pathLst>
                </a:custGeom>
                <a:solidFill>
                  <a:srgbClr val="000000"/>
                </a:solidFill>
                <a:ln w="9525">
                  <a:solidFill>
                    <a:schemeClr val="accent1"/>
                  </a:solidFill>
                  <a:round/>
                  <a:headEnd/>
                  <a:tailEnd/>
                </a:ln>
              </p:spPr>
              <p:txBody>
                <a:bodyPr/>
                <a:lstStyle/>
                <a:p>
                  <a:endParaRPr lang="en-US" dirty="0"/>
                </a:p>
              </p:txBody>
            </p:sp>
            <p:sp>
              <p:nvSpPr>
                <p:cNvPr id="18602" name="Freeform 404"/>
                <p:cNvSpPr>
                  <a:spLocks noEditPoints="1"/>
                </p:cNvSpPr>
                <p:nvPr/>
              </p:nvSpPr>
              <p:spPr bwMode="auto">
                <a:xfrm>
                  <a:off x="4441" y="2791"/>
                  <a:ext cx="33" cy="38"/>
                </a:xfrm>
                <a:custGeom>
                  <a:avLst/>
                  <a:gdLst>
                    <a:gd name="T0" fmla="*/ 6 w 33"/>
                    <a:gd name="T1" fmla="*/ 23 h 38"/>
                    <a:gd name="T2" fmla="*/ 7 w 33"/>
                    <a:gd name="T3" fmla="*/ 26 h 38"/>
                    <a:gd name="T4" fmla="*/ 10 w 33"/>
                    <a:gd name="T5" fmla="*/ 30 h 38"/>
                    <a:gd name="T6" fmla="*/ 13 w 33"/>
                    <a:gd name="T7" fmla="*/ 33 h 38"/>
                    <a:gd name="T8" fmla="*/ 21 w 33"/>
                    <a:gd name="T9" fmla="*/ 32 h 38"/>
                    <a:gd name="T10" fmla="*/ 25 w 33"/>
                    <a:gd name="T11" fmla="*/ 27 h 38"/>
                    <a:gd name="T12" fmla="*/ 32 w 33"/>
                    <a:gd name="T13" fmla="*/ 25 h 38"/>
                    <a:gd name="T14" fmla="*/ 30 w 33"/>
                    <a:gd name="T15" fmla="*/ 28 h 38"/>
                    <a:gd name="T16" fmla="*/ 28 w 33"/>
                    <a:gd name="T17" fmla="*/ 32 h 38"/>
                    <a:gd name="T18" fmla="*/ 23 w 33"/>
                    <a:gd name="T19" fmla="*/ 37 h 38"/>
                    <a:gd name="T20" fmla="*/ 17 w 33"/>
                    <a:gd name="T21" fmla="*/ 38 h 38"/>
                    <a:gd name="T22" fmla="*/ 10 w 33"/>
                    <a:gd name="T23" fmla="*/ 37 h 38"/>
                    <a:gd name="T24" fmla="*/ 4 w 33"/>
                    <a:gd name="T25" fmla="*/ 32 h 38"/>
                    <a:gd name="T26" fmla="*/ 2 w 33"/>
                    <a:gd name="T27" fmla="*/ 26 h 38"/>
                    <a:gd name="T28" fmla="*/ 0 w 33"/>
                    <a:gd name="T29" fmla="*/ 18 h 38"/>
                    <a:gd name="T30" fmla="*/ 2 w 33"/>
                    <a:gd name="T31" fmla="*/ 11 h 38"/>
                    <a:gd name="T32" fmla="*/ 5 w 33"/>
                    <a:gd name="T33" fmla="*/ 5 h 38"/>
                    <a:gd name="T34" fmla="*/ 11 w 33"/>
                    <a:gd name="T35" fmla="*/ 1 h 38"/>
                    <a:gd name="T36" fmla="*/ 18 w 33"/>
                    <a:gd name="T37" fmla="*/ 0 h 38"/>
                    <a:gd name="T38" fmla="*/ 23 w 33"/>
                    <a:gd name="T39" fmla="*/ 1 h 38"/>
                    <a:gd name="T40" fmla="*/ 28 w 33"/>
                    <a:gd name="T41" fmla="*/ 4 h 38"/>
                    <a:gd name="T42" fmla="*/ 33 w 33"/>
                    <a:gd name="T43" fmla="*/ 12 h 38"/>
                    <a:gd name="T44" fmla="*/ 33 w 33"/>
                    <a:gd name="T45" fmla="*/ 20 h 38"/>
                    <a:gd name="T46" fmla="*/ 26 w 33"/>
                    <a:gd name="T47" fmla="*/ 16 h 38"/>
                    <a:gd name="T48" fmla="*/ 26 w 33"/>
                    <a:gd name="T49" fmla="*/ 11 h 38"/>
                    <a:gd name="T50" fmla="*/ 23 w 33"/>
                    <a:gd name="T51" fmla="*/ 8 h 38"/>
                    <a:gd name="T52" fmla="*/ 21 w 33"/>
                    <a:gd name="T53" fmla="*/ 5 h 38"/>
                    <a:gd name="T54" fmla="*/ 18 w 33"/>
                    <a:gd name="T55" fmla="*/ 4 h 38"/>
                    <a:gd name="T56" fmla="*/ 13 w 33"/>
                    <a:gd name="T57" fmla="*/ 5 h 38"/>
                    <a:gd name="T58" fmla="*/ 10 w 33"/>
                    <a:gd name="T59" fmla="*/ 8 h 38"/>
                    <a:gd name="T60" fmla="*/ 8 w 33"/>
                    <a:gd name="T61" fmla="*/ 10 h 38"/>
                    <a:gd name="T62" fmla="*/ 7 w 33"/>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3"/>
                    <a:gd name="T97" fmla="*/ 0 h 38"/>
                    <a:gd name="T98" fmla="*/ 33 w 33"/>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3" h="38">
                      <a:moveTo>
                        <a:pt x="6" y="20"/>
                      </a:moveTo>
                      <a:lnTo>
                        <a:pt x="6" y="23"/>
                      </a:lnTo>
                      <a:lnTo>
                        <a:pt x="6" y="24"/>
                      </a:lnTo>
                      <a:lnTo>
                        <a:pt x="7" y="26"/>
                      </a:lnTo>
                      <a:lnTo>
                        <a:pt x="8" y="28"/>
                      </a:lnTo>
                      <a:lnTo>
                        <a:pt x="10" y="30"/>
                      </a:lnTo>
                      <a:lnTo>
                        <a:pt x="11" y="32"/>
                      </a:lnTo>
                      <a:lnTo>
                        <a:pt x="13" y="33"/>
                      </a:lnTo>
                      <a:lnTo>
                        <a:pt x="17" y="33"/>
                      </a:lnTo>
                      <a:lnTo>
                        <a:pt x="21" y="32"/>
                      </a:lnTo>
                      <a:lnTo>
                        <a:pt x="23" y="30"/>
                      </a:lnTo>
                      <a:lnTo>
                        <a:pt x="25" y="27"/>
                      </a:lnTo>
                      <a:lnTo>
                        <a:pt x="26" y="25"/>
                      </a:lnTo>
                      <a:lnTo>
                        <a:pt x="32" y="25"/>
                      </a:lnTo>
                      <a:lnTo>
                        <a:pt x="32" y="26"/>
                      </a:lnTo>
                      <a:lnTo>
                        <a:pt x="30" y="28"/>
                      </a:lnTo>
                      <a:lnTo>
                        <a:pt x="29" y="30"/>
                      </a:lnTo>
                      <a:lnTo>
                        <a:pt x="28" y="32"/>
                      </a:lnTo>
                      <a:lnTo>
                        <a:pt x="26" y="34"/>
                      </a:lnTo>
                      <a:lnTo>
                        <a:pt x="23" y="37"/>
                      </a:lnTo>
                      <a:lnTo>
                        <a:pt x="20" y="38"/>
                      </a:lnTo>
                      <a:lnTo>
                        <a:pt x="17" y="38"/>
                      </a:lnTo>
                      <a:lnTo>
                        <a:pt x="13" y="38"/>
                      </a:lnTo>
                      <a:lnTo>
                        <a:pt x="10" y="37"/>
                      </a:lnTo>
                      <a:lnTo>
                        <a:pt x="6" y="34"/>
                      </a:lnTo>
                      <a:lnTo>
                        <a:pt x="4" y="32"/>
                      </a:lnTo>
                      <a:lnTo>
                        <a:pt x="3" y="30"/>
                      </a:lnTo>
                      <a:lnTo>
                        <a:pt x="2" y="26"/>
                      </a:lnTo>
                      <a:lnTo>
                        <a:pt x="0" y="23"/>
                      </a:lnTo>
                      <a:lnTo>
                        <a:pt x="0" y="18"/>
                      </a:lnTo>
                      <a:lnTo>
                        <a:pt x="0" y="15"/>
                      </a:lnTo>
                      <a:lnTo>
                        <a:pt x="2" y="11"/>
                      </a:lnTo>
                      <a:lnTo>
                        <a:pt x="3" y="8"/>
                      </a:lnTo>
                      <a:lnTo>
                        <a:pt x="5" y="5"/>
                      </a:lnTo>
                      <a:lnTo>
                        <a:pt x="7" y="3"/>
                      </a:lnTo>
                      <a:lnTo>
                        <a:pt x="11" y="1"/>
                      </a:lnTo>
                      <a:lnTo>
                        <a:pt x="14" y="0"/>
                      </a:lnTo>
                      <a:lnTo>
                        <a:pt x="18" y="0"/>
                      </a:lnTo>
                      <a:lnTo>
                        <a:pt x="21" y="0"/>
                      </a:lnTo>
                      <a:lnTo>
                        <a:pt x="23" y="1"/>
                      </a:lnTo>
                      <a:lnTo>
                        <a:pt x="26" y="3"/>
                      </a:lnTo>
                      <a:lnTo>
                        <a:pt x="28" y="4"/>
                      </a:lnTo>
                      <a:lnTo>
                        <a:pt x="30" y="9"/>
                      </a:lnTo>
                      <a:lnTo>
                        <a:pt x="33" y="12"/>
                      </a:lnTo>
                      <a:lnTo>
                        <a:pt x="33" y="16"/>
                      </a:lnTo>
                      <a:lnTo>
                        <a:pt x="33" y="20"/>
                      </a:lnTo>
                      <a:lnTo>
                        <a:pt x="6" y="20"/>
                      </a:lnTo>
                      <a:close/>
                      <a:moveTo>
                        <a:pt x="26" y="16"/>
                      </a:moveTo>
                      <a:lnTo>
                        <a:pt x="26" y="14"/>
                      </a:lnTo>
                      <a:lnTo>
                        <a:pt x="26" y="11"/>
                      </a:lnTo>
                      <a:lnTo>
                        <a:pt x="25" y="9"/>
                      </a:lnTo>
                      <a:lnTo>
                        <a:pt x="23" y="8"/>
                      </a:lnTo>
                      <a:lnTo>
                        <a:pt x="23" y="7"/>
                      </a:lnTo>
                      <a:lnTo>
                        <a:pt x="21" y="5"/>
                      </a:lnTo>
                      <a:lnTo>
                        <a:pt x="20" y="4"/>
                      </a:lnTo>
                      <a:lnTo>
                        <a:pt x="18" y="4"/>
                      </a:lnTo>
                      <a:lnTo>
                        <a:pt x="15" y="4"/>
                      </a:lnTo>
                      <a:lnTo>
                        <a:pt x="13" y="5"/>
                      </a:lnTo>
                      <a:lnTo>
                        <a:pt x="12" y="7"/>
                      </a:lnTo>
                      <a:lnTo>
                        <a:pt x="10" y="8"/>
                      </a:lnTo>
                      <a:lnTo>
                        <a:pt x="8" y="9"/>
                      </a:lnTo>
                      <a:lnTo>
                        <a:pt x="8" y="10"/>
                      </a:lnTo>
                      <a:lnTo>
                        <a:pt x="7" y="14"/>
                      </a:lnTo>
                      <a:lnTo>
                        <a:pt x="7" y="16"/>
                      </a:lnTo>
                      <a:lnTo>
                        <a:pt x="26" y="16"/>
                      </a:lnTo>
                      <a:close/>
                    </a:path>
                  </a:pathLst>
                </a:custGeom>
                <a:solidFill>
                  <a:srgbClr val="000000"/>
                </a:solidFill>
                <a:ln w="9525">
                  <a:solidFill>
                    <a:schemeClr val="accent1"/>
                  </a:solidFill>
                  <a:round/>
                  <a:headEnd/>
                  <a:tailEnd/>
                </a:ln>
              </p:spPr>
              <p:txBody>
                <a:bodyPr/>
                <a:lstStyle/>
                <a:p>
                  <a:endParaRPr lang="en-US" dirty="0"/>
                </a:p>
              </p:txBody>
            </p:sp>
            <p:sp>
              <p:nvSpPr>
                <p:cNvPr id="18603" name="Freeform 405"/>
                <p:cNvSpPr>
                  <a:spLocks noEditPoints="1"/>
                </p:cNvSpPr>
                <p:nvPr/>
              </p:nvSpPr>
              <p:spPr bwMode="auto">
                <a:xfrm>
                  <a:off x="4477" y="2791"/>
                  <a:ext cx="32" cy="38"/>
                </a:xfrm>
                <a:custGeom>
                  <a:avLst/>
                  <a:gdLst>
                    <a:gd name="T0" fmla="*/ 16 w 32"/>
                    <a:gd name="T1" fmla="*/ 38 h 38"/>
                    <a:gd name="T2" fmla="*/ 10 w 32"/>
                    <a:gd name="T3" fmla="*/ 37 h 38"/>
                    <a:gd name="T4" fmla="*/ 6 w 32"/>
                    <a:gd name="T5" fmla="*/ 34 h 38"/>
                    <a:gd name="T6" fmla="*/ 1 w 32"/>
                    <a:gd name="T7" fmla="*/ 28 h 38"/>
                    <a:gd name="T8" fmla="*/ 0 w 32"/>
                    <a:gd name="T9" fmla="*/ 18 h 38"/>
                    <a:gd name="T10" fmla="*/ 1 w 32"/>
                    <a:gd name="T11" fmla="*/ 9 h 38"/>
                    <a:gd name="T12" fmla="*/ 6 w 32"/>
                    <a:gd name="T13" fmla="*/ 3 h 38"/>
                    <a:gd name="T14" fmla="*/ 10 w 32"/>
                    <a:gd name="T15" fmla="*/ 1 h 38"/>
                    <a:gd name="T16" fmla="*/ 16 w 32"/>
                    <a:gd name="T17" fmla="*/ 0 h 38"/>
                    <a:gd name="T18" fmla="*/ 22 w 32"/>
                    <a:gd name="T19" fmla="*/ 1 h 38"/>
                    <a:gd name="T20" fmla="*/ 27 w 32"/>
                    <a:gd name="T21" fmla="*/ 3 h 38"/>
                    <a:gd name="T22" fmla="*/ 31 w 32"/>
                    <a:gd name="T23" fmla="*/ 9 h 38"/>
                    <a:gd name="T24" fmla="*/ 32 w 32"/>
                    <a:gd name="T25" fmla="*/ 18 h 38"/>
                    <a:gd name="T26" fmla="*/ 31 w 32"/>
                    <a:gd name="T27" fmla="*/ 28 h 38"/>
                    <a:gd name="T28" fmla="*/ 27 w 32"/>
                    <a:gd name="T29" fmla="*/ 34 h 38"/>
                    <a:gd name="T30" fmla="*/ 22 w 32"/>
                    <a:gd name="T31" fmla="*/ 37 h 38"/>
                    <a:gd name="T32" fmla="*/ 16 w 32"/>
                    <a:gd name="T33" fmla="*/ 38 h 38"/>
                    <a:gd name="T34" fmla="*/ 16 w 32"/>
                    <a:gd name="T35" fmla="*/ 5 h 38"/>
                    <a:gd name="T36" fmla="*/ 12 w 32"/>
                    <a:gd name="T37" fmla="*/ 7 h 38"/>
                    <a:gd name="T38" fmla="*/ 8 w 32"/>
                    <a:gd name="T39" fmla="*/ 10 h 38"/>
                    <a:gd name="T40" fmla="*/ 7 w 32"/>
                    <a:gd name="T41" fmla="*/ 14 h 38"/>
                    <a:gd name="T42" fmla="*/ 6 w 32"/>
                    <a:gd name="T43" fmla="*/ 18 h 38"/>
                    <a:gd name="T44" fmla="*/ 7 w 32"/>
                    <a:gd name="T45" fmla="*/ 23 h 38"/>
                    <a:gd name="T46" fmla="*/ 8 w 32"/>
                    <a:gd name="T47" fmla="*/ 27 h 38"/>
                    <a:gd name="T48" fmla="*/ 12 w 32"/>
                    <a:gd name="T49" fmla="*/ 31 h 38"/>
                    <a:gd name="T50" fmla="*/ 16 w 32"/>
                    <a:gd name="T51" fmla="*/ 32 h 38"/>
                    <a:gd name="T52" fmla="*/ 21 w 32"/>
                    <a:gd name="T53" fmla="*/ 31 h 38"/>
                    <a:gd name="T54" fmla="*/ 24 w 32"/>
                    <a:gd name="T55" fmla="*/ 27 h 38"/>
                    <a:gd name="T56" fmla="*/ 25 w 32"/>
                    <a:gd name="T57" fmla="*/ 23 h 38"/>
                    <a:gd name="T58" fmla="*/ 27 w 32"/>
                    <a:gd name="T59" fmla="*/ 18 h 38"/>
                    <a:gd name="T60" fmla="*/ 25 w 32"/>
                    <a:gd name="T61" fmla="*/ 14 h 38"/>
                    <a:gd name="T62" fmla="*/ 24 w 32"/>
                    <a:gd name="T63" fmla="*/ 10 h 38"/>
                    <a:gd name="T64" fmla="*/ 21 w 32"/>
                    <a:gd name="T65" fmla="*/ 7 h 38"/>
                    <a:gd name="T66" fmla="*/ 16 w 32"/>
                    <a:gd name="T67" fmla="*/ 5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
                    <a:gd name="T103" fmla="*/ 0 h 38"/>
                    <a:gd name="T104" fmla="*/ 32 w 32"/>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 h="38">
                      <a:moveTo>
                        <a:pt x="16" y="38"/>
                      </a:moveTo>
                      <a:lnTo>
                        <a:pt x="10" y="37"/>
                      </a:lnTo>
                      <a:lnTo>
                        <a:pt x="6" y="34"/>
                      </a:lnTo>
                      <a:lnTo>
                        <a:pt x="1" y="28"/>
                      </a:lnTo>
                      <a:lnTo>
                        <a:pt x="0" y="18"/>
                      </a:lnTo>
                      <a:lnTo>
                        <a:pt x="1" y="9"/>
                      </a:lnTo>
                      <a:lnTo>
                        <a:pt x="6" y="3"/>
                      </a:lnTo>
                      <a:lnTo>
                        <a:pt x="10" y="1"/>
                      </a:lnTo>
                      <a:lnTo>
                        <a:pt x="16" y="0"/>
                      </a:lnTo>
                      <a:lnTo>
                        <a:pt x="22" y="1"/>
                      </a:lnTo>
                      <a:lnTo>
                        <a:pt x="27" y="3"/>
                      </a:lnTo>
                      <a:lnTo>
                        <a:pt x="31" y="9"/>
                      </a:lnTo>
                      <a:lnTo>
                        <a:pt x="32" y="18"/>
                      </a:lnTo>
                      <a:lnTo>
                        <a:pt x="31" y="28"/>
                      </a:lnTo>
                      <a:lnTo>
                        <a:pt x="27" y="34"/>
                      </a:lnTo>
                      <a:lnTo>
                        <a:pt x="22" y="37"/>
                      </a:lnTo>
                      <a:lnTo>
                        <a:pt x="16" y="38"/>
                      </a:lnTo>
                      <a:close/>
                      <a:moveTo>
                        <a:pt x="16" y="5"/>
                      </a:moveTo>
                      <a:lnTo>
                        <a:pt x="12" y="7"/>
                      </a:lnTo>
                      <a:lnTo>
                        <a:pt x="8" y="10"/>
                      </a:lnTo>
                      <a:lnTo>
                        <a:pt x="7" y="14"/>
                      </a:lnTo>
                      <a:lnTo>
                        <a:pt x="6" y="18"/>
                      </a:lnTo>
                      <a:lnTo>
                        <a:pt x="7" y="23"/>
                      </a:lnTo>
                      <a:lnTo>
                        <a:pt x="8" y="27"/>
                      </a:lnTo>
                      <a:lnTo>
                        <a:pt x="12" y="31"/>
                      </a:lnTo>
                      <a:lnTo>
                        <a:pt x="16" y="32"/>
                      </a:lnTo>
                      <a:lnTo>
                        <a:pt x="21" y="31"/>
                      </a:lnTo>
                      <a:lnTo>
                        <a:pt x="24" y="27"/>
                      </a:lnTo>
                      <a:lnTo>
                        <a:pt x="25" y="23"/>
                      </a:lnTo>
                      <a:lnTo>
                        <a:pt x="27" y="18"/>
                      </a:lnTo>
                      <a:lnTo>
                        <a:pt x="25" y="14"/>
                      </a:lnTo>
                      <a:lnTo>
                        <a:pt x="24" y="10"/>
                      </a:lnTo>
                      <a:lnTo>
                        <a:pt x="21" y="7"/>
                      </a:lnTo>
                      <a:lnTo>
                        <a:pt x="16" y="5"/>
                      </a:lnTo>
                      <a:close/>
                    </a:path>
                  </a:pathLst>
                </a:custGeom>
                <a:solidFill>
                  <a:srgbClr val="000000"/>
                </a:solidFill>
                <a:ln w="9525">
                  <a:solidFill>
                    <a:schemeClr val="accent1"/>
                  </a:solidFill>
                  <a:round/>
                  <a:headEnd/>
                  <a:tailEnd/>
                </a:ln>
              </p:spPr>
              <p:txBody>
                <a:bodyPr/>
                <a:lstStyle/>
                <a:p>
                  <a:endParaRPr lang="en-US" dirty="0"/>
                </a:p>
              </p:txBody>
            </p:sp>
            <p:sp>
              <p:nvSpPr>
                <p:cNvPr id="18604" name="Freeform 406"/>
                <p:cNvSpPr>
                  <a:spLocks/>
                </p:cNvSpPr>
                <p:nvPr/>
              </p:nvSpPr>
              <p:spPr bwMode="auto">
                <a:xfrm>
                  <a:off x="4515" y="2791"/>
                  <a:ext cx="17" cy="37"/>
                </a:xfrm>
                <a:custGeom>
                  <a:avLst/>
                  <a:gdLst>
                    <a:gd name="T0" fmla="*/ 0 w 17"/>
                    <a:gd name="T1" fmla="*/ 1 h 37"/>
                    <a:gd name="T2" fmla="*/ 6 w 17"/>
                    <a:gd name="T3" fmla="*/ 1 h 37"/>
                    <a:gd name="T4" fmla="*/ 6 w 17"/>
                    <a:gd name="T5" fmla="*/ 7 h 37"/>
                    <a:gd name="T6" fmla="*/ 6 w 17"/>
                    <a:gd name="T7" fmla="*/ 7 h 37"/>
                    <a:gd name="T8" fmla="*/ 8 w 17"/>
                    <a:gd name="T9" fmla="*/ 3 h 37"/>
                    <a:gd name="T10" fmla="*/ 11 w 17"/>
                    <a:gd name="T11" fmla="*/ 1 h 37"/>
                    <a:gd name="T12" fmla="*/ 12 w 17"/>
                    <a:gd name="T13" fmla="*/ 0 h 37"/>
                    <a:gd name="T14" fmla="*/ 14 w 17"/>
                    <a:gd name="T15" fmla="*/ 0 h 37"/>
                    <a:gd name="T16" fmla="*/ 17 w 17"/>
                    <a:gd name="T17" fmla="*/ 0 h 37"/>
                    <a:gd name="T18" fmla="*/ 17 w 17"/>
                    <a:gd name="T19" fmla="*/ 5 h 37"/>
                    <a:gd name="T20" fmla="*/ 16 w 17"/>
                    <a:gd name="T21" fmla="*/ 5 h 37"/>
                    <a:gd name="T22" fmla="*/ 15 w 17"/>
                    <a:gd name="T23" fmla="*/ 5 h 37"/>
                    <a:gd name="T24" fmla="*/ 13 w 17"/>
                    <a:gd name="T25" fmla="*/ 5 h 37"/>
                    <a:gd name="T26" fmla="*/ 12 w 17"/>
                    <a:gd name="T27" fmla="*/ 7 h 37"/>
                    <a:gd name="T28" fmla="*/ 9 w 17"/>
                    <a:gd name="T29" fmla="*/ 8 h 37"/>
                    <a:gd name="T30" fmla="*/ 7 w 17"/>
                    <a:gd name="T31" fmla="*/ 10 h 37"/>
                    <a:gd name="T32" fmla="*/ 6 w 17"/>
                    <a:gd name="T33" fmla="*/ 14 h 37"/>
                    <a:gd name="T34" fmla="*/ 6 w 17"/>
                    <a:gd name="T35" fmla="*/ 18 h 37"/>
                    <a:gd name="T36" fmla="*/ 6 w 17"/>
                    <a:gd name="T37" fmla="*/ 37 h 37"/>
                    <a:gd name="T38" fmla="*/ 0 w 17"/>
                    <a:gd name="T39" fmla="*/ 37 h 37"/>
                    <a:gd name="T40" fmla="*/ 0 w 17"/>
                    <a:gd name="T41" fmla="*/ 1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37"/>
                    <a:gd name="T65" fmla="*/ 17 w 17"/>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37">
                      <a:moveTo>
                        <a:pt x="0" y="1"/>
                      </a:moveTo>
                      <a:lnTo>
                        <a:pt x="6" y="1"/>
                      </a:lnTo>
                      <a:lnTo>
                        <a:pt x="6" y="7"/>
                      </a:lnTo>
                      <a:lnTo>
                        <a:pt x="8" y="3"/>
                      </a:lnTo>
                      <a:lnTo>
                        <a:pt x="11" y="1"/>
                      </a:lnTo>
                      <a:lnTo>
                        <a:pt x="12" y="0"/>
                      </a:lnTo>
                      <a:lnTo>
                        <a:pt x="14" y="0"/>
                      </a:lnTo>
                      <a:lnTo>
                        <a:pt x="17" y="0"/>
                      </a:lnTo>
                      <a:lnTo>
                        <a:pt x="17" y="5"/>
                      </a:lnTo>
                      <a:lnTo>
                        <a:pt x="16" y="5"/>
                      </a:lnTo>
                      <a:lnTo>
                        <a:pt x="15" y="5"/>
                      </a:lnTo>
                      <a:lnTo>
                        <a:pt x="13" y="5"/>
                      </a:lnTo>
                      <a:lnTo>
                        <a:pt x="12" y="7"/>
                      </a:lnTo>
                      <a:lnTo>
                        <a:pt x="9" y="8"/>
                      </a:lnTo>
                      <a:lnTo>
                        <a:pt x="7" y="10"/>
                      </a:lnTo>
                      <a:lnTo>
                        <a:pt x="6" y="14"/>
                      </a:lnTo>
                      <a:lnTo>
                        <a:pt x="6" y="18"/>
                      </a:lnTo>
                      <a:lnTo>
                        <a:pt x="6" y="37"/>
                      </a:lnTo>
                      <a:lnTo>
                        <a:pt x="0" y="37"/>
                      </a:lnTo>
                      <a:lnTo>
                        <a:pt x="0" y="1"/>
                      </a:lnTo>
                      <a:close/>
                    </a:path>
                  </a:pathLst>
                </a:custGeom>
                <a:solidFill>
                  <a:srgbClr val="000000"/>
                </a:solidFill>
                <a:ln w="9525">
                  <a:solidFill>
                    <a:schemeClr val="accent1"/>
                  </a:solidFill>
                  <a:round/>
                  <a:headEnd/>
                  <a:tailEnd/>
                </a:ln>
              </p:spPr>
              <p:txBody>
                <a:bodyPr/>
                <a:lstStyle/>
                <a:p>
                  <a:endParaRPr lang="en-US" dirty="0"/>
                </a:p>
              </p:txBody>
            </p:sp>
            <p:sp>
              <p:nvSpPr>
                <p:cNvPr id="18605" name="Freeform 407"/>
                <p:cNvSpPr>
                  <a:spLocks noEditPoints="1"/>
                </p:cNvSpPr>
                <p:nvPr/>
              </p:nvSpPr>
              <p:spPr bwMode="auto">
                <a:xfrm>
                  <a:off x="4534" y="2791"/>
                  <a:ext cx="31" cy="50"/>
                </a:xfrm>
                <a:custGeom>
                  <a:avLst/>
                  <a:gdLst>
                    <a:gd name="T0" fmla="*/ 31 w 31"/>
                    <a:gd name="T1" fmla="*/ 30 h 50"/>
                    <a:gd name="T2" fmla="*/ 30 w 31"/>
                    <a:gd name="T3" fmla="*/ 42 h 50"/>
                    <a:gd name="T4" fmla="*/ 23 w 31"/>
                    <a:gd name="T5" fmla="*/ 49 h 50"/>
                    <a:gd name="T6" fmla="*/ 20 w 31"/>
                    <a:gd name="T7" fmla="*/ 49 h 50"/>
                    <a:gd name="T8" fmla="*/ 17 w 31"/>
                    <a:gd name="T9" fmla="*/ 50 h 50"/>
                    <a:gd name="T10" fmla="*/ 12 w 31"/>
                    <a:gd name="T11" fmla="*/ 50 h 50"/>
                    <a:gd name="T12" fmla="*/ 9 w 31"/>
                    <a:gd name="T13" fmla="*/ 49 h 50"/>
                    <a:gd name="T14" fmla="*/ 2 w 31"/>
                    <a:gd name="T15" fmla="*/ 45 h 50"/>
                    <a:gd name="T16" fmla="*/ 1 w 31"/>
                    <a:gd name="T17" fmla="*/ 40 h 50"/>
                    <a:gd name="T18" fmla="*/ 6 w 31"/>
                    <a:gd name="T19" fmla="*/ 41 h 50"/>
                    <a:gd name="T20" fmla="*/ 9 w 31"/>
                    <a:gd name="T21" fmla="*/ 43 h 50"/>
                    <a:gd name="T22" fmla="*/ 12 w 31"/>
                    <a:gd name="T23" fmla="*/ 46 h 50"/>
                    <a:gd name="T24" fmla="*/ 13 w 31"/>
                    <a:gd name="T25" fmla="*/ 46 h 50"/>
                    <a:gd name="T26" fmla="*/ 16 w 31"/>
                    <a:gd name="T27" fmla="*/ 46 h 50"/>
                    <a:gd name="T28" fmla="*/ 19 w 31"/>
                    <a:gd name="T29" fmla="*/ 46 h 50"/>
                    <a:gd name="T30" fmla="*/ 23 w 31"/>
                    <a:gd name="T31" fmla="*/ 43 h 50"/>
                    <a:gd name="T32" fmla="*/ 24 w 31"/>
                    <a:gd name="T33" fmla="*/ 40 h 50"/>
                    <a:gd name="T34" fmla="*/ 25 w 31"/>
                    <a:gd name="T35" fmla="*/ 38 h 50"/>
                    <a:gd name="T36" fmla="*/ 25 w 31"/>
                    <a:gd name="T37" fmla="*/ 34 h 50"/>
                    <a:gd name="T38" fmla="*/ 23 w 31"/>
                    <a:gd name="T39" fmla="*/ 34 h 50"/>
                    <a:gd name="T40" fmla="*/ 17 w 31"/>
                    <a:gd name="T41" fmla="*/ 37 h 50"/>
                    <a:gd name="T42" fmla="*/ 12 w 31"/>
                    <a:gd name="T43" fmla="*/ 38 h 50"/>
                    <a:gd name="T44" fmla="*/ 9 w 31"/>
                    <a:gd name="T45" fmla="*/ 35 h 50"/>
                    <a:gd name="T46" fmla="*/ 3 w 31"/>
                    <a:gd name="T47" fmla="*/ 32 h 50"/>
                    <a:gd name="T48" fmla="*/ 0 w 31"/>
                    <a:gd name="T49" fmla="*/ 25 h 50"/>
                    <a:gd name="T50" fmla="*/ 0 w 31"/>
                    <a:gd name="T51" fmla="*/ 16 h 50"/>
                    <a:gd name="T52" fmla="*/ 2 w 31"/>
                    <a:gd name="T53" fmla="*/ 9 h 50"/>
                    <a:gd name="T54" fmla="*/ 5 w 31"/>
                    <a:gd name="T55" fmla="*/ 4 h 50"/>
                    <a:gd name="T56" fmla="*/ 10 w 31"/>
                    <a:gd name="T57" fmla="*/ 1 h 50"/>
                    <a:gd name="T58" fmla="*/ 18 w 31"/>
                    <a:gd name="T59" fmla="*/ 0 h 50"/>
                    <a:gd name="T60" fmla="*/ 23 w 31"/>
                    <a:gd name="T61" fmla="*/ 3 h 50"/>
                    <a:gd name="T62" fmla="*/ 25 w 31"/>
                    <a:gd name="T63" fmla="*/ 5 h 50"/>
                    <a:gd name="T64" fmla="*/ 31 w 31"/>
                    <a:gd name="T65" fmla="*/ 1 h 50"/>
                    <a:gd name="T66" fmla="*/ 21 w 31"/>
                    <a:gd name="T67" fmla="*/ 8 h 50"/>
                    <a:gd name="T68" fmla="*/ 18 w 31"/>
                    <a:gd name="T69" fmla="*/ 5 h 50"/>
                    <a:gd name="T70" fmla="*/ 13 w 31"/>
                    <a:gd name="T71" fmla="*/ 5 h 50"/>
                    <a:gd name="T72" fmla="*/ 10 w 31"/>
                    <a:gd name="T73" fmla="*/ 9 h 50"/>
                    <a:gd name="T74" fmla="*/ 6 w 31"/>
                    <a:gd name="T75" fmla="*/ 12 h 50"/>
                    <a:gd name="T76" fmla="*/ 6 w 31"/>
                    <a:gd name="T77" fmla="*/ 17 h 50"/>
                    <a:gd name="T78" fmla="*/ 5 w 31"/>
                    <a:gd name="T79" fmla="*/ 22 h 50"/>
                    <a:gd name="T80" fmla="*/ 6 w 31"/>
                    <a:gd name="T81" fmla="*/ 26 h 50"/>
                    <a:gd name="T82" fmla="*/ 10 w 31"/>
                    <a:gd name="T83" fmla="*/ 30 h 50"/>
                    <a:gd name="T84" fmla="*/ 13 w 31"/>
                    <a:gd name="T85" fmla="*/ 32 h 50"/>
                    <a:gd name="T86" fmla="*/ 17 w 31"/>
                    <a:gd name="T87" fmla="*/ 32 h 50"/>
                    <a:gd name="T88" fmla="*/ 20 w 31"/>
                    <a:gd name="T89" fmla="*/ 31 h 50"/>
                    <a:gd name="T90" fmla="*/ 24 w 31"/>
                    <a:gd name="T91" fmla="*/ 25 h 50"/>
                    <a:gd name="T92" fmla="*/ 24 w 31"/>
                    <a:gd name="T93" fmla="*/ 12 h 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
                    <a:gd name="T142" fmla="*/ 0 h 50"/>
                    <a:gd name="T143" fmla="*/ 31 w 31"/>
                    <a:gd name="T144" fmla="*/ 50 h 5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 h="50">
                      <a:moveTo>
                        <a:pt x="31" y="1"/>
                      </a:moveTo>
                      <a:lnTo>
                        <a:pt x="31" y="30"/>
                      </a:lnTo>
                      <a:lnTo>
                        <a:pt x="31" y="37"/>
                      </a:lnTo>
                      <a:lnTo>
                        <a:pt x="30" y="42"/>
                      </a:lnTo>
                      <a:lnTo>
                        <a:pt x="27" y="47"/>
                      </a:lnTo>
                      <a:lnTo>
                        <a:pt x="23" y="49"/>
                      </a:lnTo>
                      <a:lnTo>
                        <a:pt x="21" y="49"/>
                      </a:lnTo>
                      <a:lnTo>
                        <a:pt x="20" y="49"/>
                      </a:lnTo>
                      <a:lnTo>
                        <a:pt x="18" y="50"/>
                      </a:lnTo>
                      <a:lnTo>
                        <a:pt x="17" y="50"/>
                      </a:lnTo>
                      <a:lnTo>
                        <a:pt x="15" y="50"/>
                      </a:lnTo>
                      <a:lnTo>
                        <a:pt x="12" y="50"/>
                      </a:lnTo>
                      <a:lnTo>
                        <a:pt x="11" y="50"/>
                      </a:lnTo>
                      <a:lnTo>
                        <a:pt x="9" y="49"/>
                      </a:lnTo>
                      <a:lnTo>
                        <a:pt x="4" y="47"/>
                      </a:lnTo>
                      <a:lnTo>
                        <a:pt x="2" y="45"/>
                      </a:lnTo>
                      <a:lnTo>
                        <a:pt x="1" y="42"/>
                      </a:lnTo>
                      <a:lnTo>
                        <a:pt x="1" y="40"/>
                      </a:lnTo>
                      <a:lnTo>
                        <a:pt x="6" y="40"/>
                      </a:lnTo>
                      <a:lnTo>
                        <a:pt x="6" y="41"/>
                      </a:lnTo>
                      <a:lnTo>
                        <a:pt x="8" y="42"/>
                      </a:lnTo>
                      <a:lnTo>
                        <a:pt x="9" y="43"/>
                      </a:lnTo>
                      <a:lnTo>
                        <a:pt x="11" y="45"/>
                      </a:lnTo>
                      <a:lnTo>
                        <a:pt x="12" y="46"/>
                      </a:lnTo>
                      <a:lnTo>
                        <a:pt x="13" y="46"/>
                      </a:lnTo>
                      <a:lnTo>
                        <a:pt x="15" y="46"/>
                      </a:lnTo>
                      <a:lnTo>
                        <a:pt x="16" y="46"/>
                      </a:lnTo>
                      <a:lnTo>
                        <a:pt x="18" y="46"/>
                      </a:lnTo>
                      <a:lnTo>
                        <a:pt x="19" y="46"/>
                      </a:lnTo>
                      <a:lnTo>
                        <a:pt x="20" y="45"/>
                      </a:lnTo>
                      <a:lnTo>
                        <a:pt x="23" y="43"/>
                      </a:lnTo>
                      <a:lnTo>
                        <a:pt x="24" y="42"/>
                      </a:lnTo>
                      <a:lnTo>
                        <a:pt x="24" y="40"/>
                      </a:lnTo>
                      <a:lnTo>
                        <a:pt x="25" y="39"/>
                      </a:lnTo>
                      <a:lnTo>
                        <a:pt x="25" y="38"/>
                      </a:lnTo>
                      <a:lnTo>
                        <a:pt x="25" y="35"/>
                      </a:lnTo>
                      <a:lnTo>
                        <a:pt x="25" y="34"/>
                      </a:lnTo>
                      <a:lnTo>
                        <a:pt x="25" y="32"/>
                      </a:lnTo>
                      <a:lnTo>
                        <a:pt x="23" y="34"/>
                      </a:lnTo>
                      <a:lnTo>
                        <a:pt x="20" y="35"/>
                      </a:lnTo>
                      <a:lnTo>
                        <a:pt x="17" y="37"/>
                      </a:lnTo>
                      <a:lnTo>
                        <a:pt x="13" y="38"/>
                      </a:lnTo>
                      <a:lnTo>
                        <a:pt x="12" y="38"/>
                      </a:lnTo>
                      <a:lnTo>
                        <a:pt x="10" y="37"/>
                      </a:lnTo>
                      <a:lnTo>
                        <a:pt x="9" y="35"/>
                      </a:lnTo>
                      <a:lnTo>
                        <a:pt x="6" y="34"/>
                      </a:lnTo>
                      <a:lnTo>
                        <a:pt x="3" y="32"/>
                      </a:lnTo>
                      <a:lnTo>
                        <a:pt x="2" y="28"/>
                      </a:lnTo>
                      <a:lnTo>
                        <a:pt x="0" y="25"/>
                      </a:lnTo>
                      <a:lnTo>
                        <a:pt x="0" y="20"/>
                      </a:lnTo>
                      <a:lnTo>
                        <a:pt x="0" y="16"/>
                      </a:lnTo>
                      <a:lnTo>
                        <a:pt x="1" y="12"/>
                      </a:lnTo>
                      <a:lnTo>
                        <a:pt x="2" y="9"/>
                      </a:lnTo>
                      <a:lnTo>
                        <a:pt x="4" y="5"/>
                      </a:lnTo>
                      <a:lnTo>
                        <a:pt x="5" y="4"/>
                      </a:lnTo>
                      <a:lnTo>
                        <a:pt x="8" y="2"/>
                      </a:lnTo>
                      <a:lnTo>
                        <a:pt x="10" y="1"/>
                      </a:lnTo>
                      <a:lnTo>
                        <a:pt x="15" y="0"/>
                      </a:lnTo>
                      <a:lnTo>
                        <a:pt x="18" y="0"/>
                      </a:lnTo>
                      <a:lnTo>
                        <a:pt x="20" y="1"/>
                      </a:lnTo>
                      <a:lnTo>
                        <a:pt x="23" y="3"/>
                      </a:lnTo>
                      <a:lnTo>
                        <a:pt x="25" y="5"/>
                      </a:lnTo>
                      <a:lnTo>
                        <a:pt x="25" y="1"/>
                      </a:lnTo>
                      <a:lnTo>
                        <a:pt x="31" y="1"/>
                      </a:lnTo>
                      <a:close/>
                      <a:moveTo>
                        <a:pt x="21" y="8"/>
                      </a:moveTo>
                      <a:lnTo>
                        <a:pt x="21" y="8"/>
                      </a:lnTo>
                      <a:lnTo>
                        <a:pt x="19" y="7"/>
                      </a:lnTo>
                      <a:lnTo>
                        <a:pt x="18" y="5"/>
                      </a:lnTo>
                      <a:lnTo>
                        <a:pt x="16" y="5"/>
                      </a:lnTo>
                      <a:lnTo>
                        <a:pt x="13" y="5"/>
                      </a:lnTo>
                      <a:lnTo>
                        <a:pt x="11" y="7"/>
                      </a:lnTo>
                      <a:lnTo>
                        <a:pt x="10" y="9"/>
                      </a:lnTo>
                      <a:lnTo>
                        <a:pt x="8" y="11"/>
                      </a:lnTo>
                      <a:lnTo>
                        <a:pt x="6" y="12"/>
                      </a:lnTo>
                      <a:lnTo>
                        <a:pt x="6" y="15"/>
                      </a:lnTo>
                      <a:lnTo>
                        <a:pt x="6" y="17"/>
                      </a:lnTo>
                      <a:lnTo>
                        <a:pt x="5" y="19"/>
                      </a:lnTo>
                      <a:lnTo>
                        <a:pt x="5" y="22"/>
                      </a:lnTo>
                      <a:lnTo>
                        <a:pt x="6" y="24"/>
                      </a:lnTo>
                      <a:lnTo>
                        <a:pt x="6" y="26"/>
                      </a:lnTo>
                      <a:lnTo>
                        <a:pt x="8" y="28"/>
                      </a:lnTo>
                      <a:lnTo>
                        <a:pt x="10" y="30"/>
                      </a:lnTo>
                      <a:lnTo>
                        <a:pt x="11" y="31"/>
                      </a:lnTo>
                      <a:lnTo>
                        <a:pt x="13" y="32"/>
                      </a:lnTo>
                      <a:lnTo>
                        <a:pt x="15" y="32"/>
                      </a:lnTo>
                      <a:lnTo>
                        <a:pt x="17" y="32"/>
                      </a:lnTo>
                      <a:lnTo>
                        <a:pt x="18" y="32"/>
                      </a:lnTo>
                      <a:lnTo>
                        <a:pt x="20" y="31"/>
                      </a:lnTo>
                      <a:lnTo>
                        <a:pt x="21" y="30"/>
                      </a:lnTo>
                      <a:lnTo>
                        <a:pt x="24" y="25"/>
                      </a:lnTo>
                      <a:lnTo>
                        <a:pt x="25" y="18"/>
                      </a:lnTo>
                      <a:lnTo>
                        <a:pt x="24" y="12"/>
                      </a:lnTo>
                      <a:lnTo>
                        <a:pt x="21" y="8"/>
                      </a:lnTo>
                      <a:close/>
                    </a:path>
                  </a:pathLst>
                </a:custGeom>
                <a:solidFill>
                  <a:srgbClr val="000000"/>
                </a:solidFill>
                <a:ln w="9525">
                  <a:solidFill>
                    <a:schemeClr val="accent1"/>
                  </a:solidFill>
                  <a:round/>
                  <a:headEnd/>
                  <a:tailEnd/>
                </a:ln>
              </p:spPr>
              <p:txBody>
                <a:bodyPr/>
                <a:lstStyle/>
                <a:p>
                  <a:endParaRPr lang="en-US" dirty="0"/>
                </a:p>
              </p:txBody>
            </p:sp>
            <p:sp>
              <p:nvSpPr>
                <p:cNvPr id="18606" name="Freeform 408"/>
                <p:cNvSpPr>
                  <a:spLocks noEditPoints="1"/>
                </p:cNvSpPr>
                <p:nvPr/>
              </p:nvSpPr>
              <p:spPr bwMode="auto">
                <a:xfrm>
                  <a:off x="4573" y="2778"/>
                  <a:ext cx="5" cy="50"/>
                </a:xfrm>
                <a:custGeom>
                  <a:avLst/>
                  <a:gdLst>
                    <a:gd name="T0" fmla="*/ 5 w 5"/>
                    <a:gd name="T1" fmla="*/ 50 h 50"/>
                    <a:gd name="T2" fmla="*/ 0 w 5"/>
                    <a:gd name="T3" fmla="*/ 50 h 50"/>
                    <a:gd name="T4" fmla="*/ 0 w 5"/>
                    <a:gd name="T5" fmla="*/ 14 h 50"/>
                    <a:gd name="T6" fmla="*/ 5 w 5"/>
                    <a:gd name="T7" fmla="*/ 14 h 50"/>
                    <a:gd name="T8" fmla="*/ 5 w 5"/>
                    <a:gd name="T9" fmla="*/ 50 h 50"/>
                    <a:gd name="T10" fmla="*/ 5 w 5"/>
                    <a:gd name="T11" fmla="*/ 7 h 50"/>
                    <a:gd name="T12" fmla="*/ 0 w 5"/>
                    <a:gd name="T13" fmla="*/ 7 h 50"/>
                    <a:gd name="T14" fmla="*/ 0 w 5"/>
                    <a:gd name="T15" fmla="*/ 0 h 50"/>
                    <a:gd name="T16" fmla="*/ 5 w 5"/>
                    <a:gd name="T17" fmla="*/ 0 h 50"/>
                    <a:gd name="T18" fmla="*/ 5 w 5"/>
                    <a:gd name="T19" fmla="*/ 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0"/>
                    <a:gd name="T32" fmla="*/ 5 w 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0">
                      <a:moveTo>
                        <a:pt x="5" y="50"/>
                      </a:moveTo>
                      <a:lnTo>
                        <a:pt x="0" y="50"/>
                      </a:lnTo>
                      <a:lnTo>
                        <a:pt x="0" y="14"/>
                      </a:lnTo>
                      <a:lnTo>
                        <a:pt x="5" y="14"/>
                      </a:lnTo>
                      <a:lnTo>
                        <a:pt x="5" y="50"/>
                      </a:lnTo>
                      <a:close/>
                      <a:moveTo>
                        <a:pt x="5" y="7"/>
                      </a:moveTo>
                      <a:lnTo>
                        <a:pt x="0" y="7"/>
                      </a:lnTo>
                      <a:lnTo>
                        <a:pt x="0" y="0"/>
                      </a:lnTo>
                      <a:lnTo>
                        <a:pt x="5" y="0"/>
                      </a:lnTo>
                      <a:lnTo>
                        <a:pt x="5" y="7"/>
                      </a:lnTo>
                      <a:close/>
                    </a:path>
                  </a:pathLst>
                </a:custGeom>
                <a:solidFill>
                  <a:srgbClr val="000000"/>
                </a:solidFill>
                <a:ln w="9525">
                  <a:solidFill>
                    <a:schemeClr val="accent1"/>
                  </a:solidFill>
                  <a:round/>
                  <a:headEnd/>
                  <a:tailEnd/>
                </a:ln>
              </p:spPr>
              <p:txBody>
                <a:bodyPr/>
                <a:lstStyle/>
                <a:p>
                  <a:endParaRPr lang="en-US" dirty="0"/>
                </a:p>
              </p:txBody>
            </p:sp>
            <p:sp>
              <p:nvSpPr>
                <p:cNvPr id="18607" name="Freeform 409"/>
                <p:cNvSpPr>
                  <a:spLocks noEditPoints="1"/>
                </p:cNvSpPr>
                <p:nvPr/>
              </p:nvSpPr>
              <p:spPr bwMode="auto">
                <a:xfrm>
                  <a:off x="4584" y="2791"/>
                  <a:ext cx="34" cy="38"/>
                </a:xfrm>
                <a:custGeom>
                  <a:avLst/>
                  <a:gdLst>
                    <a:gd name="T0" fmla="*/ 29 w 34"/>
                    <a:gd name="T1" fmla="*/ 32 h 38"/>
                    <a:gd name="T2" fmla="*/ 31 w 34"/>
                    <a:gd name="T3" fmla="*/ 33 h 38"/>
                    <a:gd name="T4" fmla="*/ 32 w 34"/>
                    <a:gd name="T5" fmla="*/ 33 h 38"/>
                    <a:gd name="T6" fmla="*/ 32 w 34"/>
                    <a:gd name="T7" fmla="*/ 33 h 38"/>
                    <a:gd name="T8" fmla="*/ 34 w 34"/>
                    <a:gd name="T9" fmla="*/ 37 h 38"/>
                    <a:gd name="T10" fmla="*/ 31 w 34"/>
                    <a:gd name="T11" fmla="*/ 38 h 38"/>
                    <a:gd name="T12" fmla="*/ 29 w 34"/>
                    <a:gd name="T13" fmla="*/ 38 h 38"/>
                    <a:gd name="T14" fmla="*/ 26 w 34"/>
                    <a:gd name="T15" fmla="*/ 35 h 38"/>
                    <a:gd name="T16" fmla="*/ 23 w 34"/>
                    <a:gd name="T17" fmla="*/ 32 h 38"/>
                    <a:gd name="T18" fmla="*/ 19 w 34"/>
                    <a:gd name="T19" fmla="*/ 35 h 38"/>
                    <a:gd name="T20" fmla="*/ 13 w 34"/>
                    <a:gd name="T21" fmla="*/ 38 h 38"/>
                    <a:gd name="T22" fmla="*/ 4 w 34"/>
                    <a:gd name="T23" fmla="*/ 34 h 38"/>
                    <a:gd name="T24" fmla="*/ 0 w 34"/>
                    <a:gd name="T25" fmla="*/ 26 h 38"/>
                    <a:gd name="T26" fmla="*/ 3 w 34"/>
                    <a:gd name="T27" fmla="*/ 19 h 38"/>
                    <a:gd name="T28" fmla="*/ 7 w 34"/>
                    <a:gd name="T29" fmla="*/ 17 h 38"/>
                    <a:gd name="T30" fmla="*/ 15 w 34"/>
                    <a:gd name="T31" fmla="*/ 16 h 38"/>
                    <a:gd name="T32" fmla="*/ 21 w 34"/>
                    <a:gd name="T33" fmla="*/ 16 h 38"/>
                    <a:gd name="T34" fmla="*/ 22 w 34"/>
                    <a:gd name="T35" fmla="*/ 15 h 38"/>
                    <a:gd name="T36" fmla="*/ 23 w 34"/>
                    <a:gd name="T37" fmla="*/ 12 h 38"/>
                    <a:gd name="T38" fmla="*/ 22 w 34"/>
                    <a:gd name="T39" fmla="*/ 7 h 38"/>
                    <a:gd name="T40" fmla="*/ 18 w 34"/>
                    <a:gd name="T41" fmla="*/ 4 h 38"/>
                    <a:gd name="T42" fmla="*/ 11 w 34"/>
                    <a:gd name="T43" fmla="*/ 5 h 38"/>
                    <a:gd name="T44" fmla="*/ 7 w 34"/>
                    <a:gd name="T45" fmla="*/ 10 h 38"/>
                    <a:gd name="T46" fmla="*/ 1 w 34"/>
                    <a:gd name="T47" fmla="*/ 11 h 38"/>
                    <a:gd name="T48" fmla="*/ 3 w 34"/>
                    <a:gd name="T49" fmla="*/ 7 h 38"/>
                    <a:gd name="T50" fmla="*/ 6 w 34"/>
                    <a:gd name="T51" fmla="*/ 3 h 38"/>
                    <a:gd name="T52" fmla="*/ 9 w 34"/>
                    <a:gd name="T53" fmla="*/ 1 h 38"/>
                    <a:gd name="T54" fmla="*/ 13 w 34"/>
                    <a:gd name="T55" fmla="*/ 0 h 38"/>
                    <a:gd name="T56" fmla="*/ 16 w 34"/>
                    <a:gd name="T57" fmla="*/ 0 h 38"/>
                    <a:gd name="T58" fmla="*/ 20 w 34"/>
                    <a:gd name="T59" fmla="*/ 0 h 38"/>
                    <a:gd name="T60" fmla="*/ 24 w 34"/>
                    <a:gd name="T61" fmla="*/ 1 h 38"/>
                    <a:gd name="T62" fmla="*/ 28 w 34"/>
                    <a:gd name="T63" fmla="*/ 4 h 38"/>
                    <a:gd name="T64" fmla="*/ 29 w 34"/>
                    <a:gd name="T65" fmla="*/ 31 h 38"/>
                    <a:gd name="T66" fmla="*/ 20 w 34"/>
                    <a:gd name="T67" fmla="*/ 20 h 38"/>
                    <a:gd name="T68" fmla="*/ 13 w 34"/>
                    <a:gd name="T69" fmla="*/ 20 h 38"/>
                    <a:gd name="T70" fmla="*/ 8 w 34"/>
                    <a:gd name="T71" fmla="*/ 23 h 38"/>
                    <a:gd name="T72" fmla="*/ 6 w 34"/>
                    <a:gd name="T73" fmla="*/ 25 h 38"/>
                    <a:gd name="T74" fmla="*/ 7 w 34"/>
                    <a:gd name="T75" fmla="*/ 30 h 38"/>
                    <a:gd name="T76" fmla="*/ 9 w 34"/>
                    <a:gd name="T77" fmla="*/ 33 h 38"/>
                    <a:gd name="T78" fmla="*/ 18 w 34"/>
                    <a:gd name="T79" fmla="*/ 32 h 38"/>
                    <a:gd name="T80" fmla="*/ 22 w 34"/>
                    <a:gd name="T81" fmla="*/ 27 h 38"/>
                    <a:gd name="T82" fmla="*/ 23 w 34"/>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29" y="31"/>
                      </a:moveTo>
                      <a:lnTo>
                        <a:pt x="29" y="32"/>
                      </a:lnTo>
                      <a:lnTo>
                        <a:pt x="30" y="32"/>
                      </a:lnTo>
                      <a:lnTo>
                        <a:pt x="31" y="33"/>
                      </a:lnTo>
                      <a:lnTo>
                        <a:pt x="32" y="33"/>
                      </a:lnTo>
                      <a:lnTo>
                        <a:pt x="34" y="33"/>
                      </a:lnTo>
                      <a:lnTo>
                        <a:pt x="34" y="37"/>
                      </a:lnTo>
                      <a:lnTo>
                        <a:pt x="32" y="38"/>
                      </a:lnTo>
                      <a:lnTo>
                        <a:pt x="31" y="38"/>
                      </a:lnTo>
                      <a:lnTo>
                        <a:pt x="30" y="38"/>
                      </a:lnTo>
                      <a:lnTo>
                        <a:pt x="29" y="38"/>
                      </a:lnTo>
                      <a:lnTo>
                        <a:pt x="28" y="37"/>
                      </a:lnTo>
                      <a:lnTo>
                        <a:pt x="26" y="35"/>
                      </a:lnTo>
                      <a:lnTo>
                        <a:pt x="24" y="34"/>
                      </a:lnTo>
                      <a:lnTo>
                        <a:pt x="23" y="32"/>
                      </a:lnTo>
                      <a:lnTo>
                        <a:pt x="21" y="34"/>
                      </a:lnTo>
                      <a:lnTo>
                        <a:pt x="19" y="35"/>
                      </a:lnTo>
                      <a:lnTo>
                        <a:pt x="16" y="37"/>
                      </a:lnTo>
                      <a:lnTo>
                        <a:pt x="13" y="38"/>
                      </a:lnTo>
                      <a:lnTo>
                        <a:pt x="7" y="37"/>
                      </a:lnTo>
                      <a:lnTo>
                        <a:pt x="4" y="34"/>
                      </a:lnTo>
                      <a:lnTo>
                        <a:pt x="1" y="31"/>
                      </a:lnTo>
                      <a:lnTo>
                        <a:pt x="0" y="26"/>
                      </a:lnTo>
                      <a:lnTo>
                        <a:pt x="1" y="23"/>
                      </a:lnTo>
                      <a:lnTo>
                        <a:pt x="3" y="19"/>
                      </a:lnTo>
                      <a:lnTo>
                        <a:pt x="5" y="18"/>
                      </a:lnTo>
                      <a:lnTo>
                        <a:pt x="7" y="17"/>
                      </a:lnTo>
                      <a:lnTo>
                        <a:pt x="12" y="16"/>
                      </a:lnTo>
                      <a:lnTo>
                        <a:pt x="15" y="16"/>
                      </a:lnTo>
                      <a:lnTo>
                        <a:pt x="19" y="16"/>
                      </a:lnTo>
                      <a:lnTo>
                        <a:pt x="21" y="16"/>
                      </a:lnTo>
                      <a:lnTo>
                        <a:pt x="21" y="15"/>
                      </a:lnTo>
                      <a:lnTo>
                        <a:pt x="22" y="15"/>
                      </a:lnTo>
                      <a:lnTo>
                        <a:pt x="23" y="14"/>
                      </a:lnTo>
                      <a:lnTo>
                        <a:pt x="23" y="12"/>
                      </a:lnTo>
                      <a:lnTo>
                        <a:pt x="23" y="9"/>
                      </a:lnTo>
                      <a:lnTo>
                        <a:pt x="22" y="7"/>
                      </a:lnTo>
                      <a:lnTo>
                        <a:pt x="21" y="5"/>
                      </a:lnTo>
                      <a:lnTo>
                        <a:pt x="18" y="4"/>
                      </a:lnTo>
                      <a:lnTo>
                        <a:pt x="14" y="4"/>
                      </a:lnTo>
                      <a:lnTo>
                        <a:pt x="11" y="5"/>
                      </a:lnTo>
                      <a:lnTo>
                        <a:pt x="8" y="8"/>
                      </a:lnTo>
                      <a:lnTo>
                        <a:pt x="7" y="10"/>
                      </a:lnTo>
                      <a:lnTo>
                        <a:pt x="7" y="11"/>
                      </a:lnTo>
                      <a:lnTo>
                        <a:pt x="1" y="11"/>
                      </a:lnTo>
                      <a:lnTo>
                        <a:pt x="3" y="8"/>
                      </a:lnTo>
                      <a:lnTo>
                        <a:pt x="3" y="7"/>
                      </a:lnTo>
                      <a:lnTo>
                        <a:pt x="4" y="4"/>
                      </a:lnTo>
                      <a:lnTo>
                        <a:pt x="6" y="3"/>
                      </a:lnTo>
                      <a:lnTo>
                        <a:pt x="8" y="1"/>
                      </a:lnTo>
                      <a:lnTo>
                        <a:pt x="9" y="1"/>
                      </a:lnTo>
                      <a:lnTo>
                        <a:pt x="11" y="0"/>
                      </a:lnTo>
                      <a:lnTo>
                        <a:pt x="13" y="0"/>
                      </a:lnTo>
                      <a:lnTo>
                        <a:pt x="15" y="0"/>
                      </a:lnTo>
                      <a:lnTo>
                        <a:pt x="16" y="0"/>
                      </a:lnTo>
                      <a:lnTo>
                        <a:pt x="19" y="0"/>
                      </a:lnTo>
                      <a:lnTo>
                        <a:pt x="20" y="0"/>
                      </a:lnTo>
                      <a:lnTo>
                        <a:pt x="21" y="1"/>
                      </a:lnTo>
                      <a:lnTo>
                        <a:pt x="24" y="1"/>
                      </a:lnTo>
                      <a:lnTo>
                        <a:pt x="27" y="2"/>
                      </a:lnTo>
                      <a:lnTo>
                        <a:pt x="28" y="4"/>
                      </a:lnTo>
                      <a:lnTo>
                        <a:pt x="29" y="7"/>
                      </a:lnTo>
                      <a:lnTo>
                        <a:pt x="29" y="31"/>
                      </a:lnTo>
                      <a:close/>
                      <a:moveTo>
                        <a:pt x="23" y="19"/>
                      </a:moveTo>
                      <a:lnTo>
                        <a:pt x="20" y="20"/>
                      </a:lnTo>
                      <a:lnTo>
                        <a:pt x="16" y="20"/>
                      </a:lnTo>
                      <a:lnTo>
                        <a:pt x="13" y="20"/>
                      </a:lnTo>
                      <a:lnTo>
                        <a:pt x="9" y="22"/>
                      </a:lnTo>
                      <a:lnTo>
                        <a:pt x="8" y="23"/>
                      </a:lnTo>
                      <a:lnTo>
                        <a:pt x="7" y="24"/>
                      </a:lnTo>
                      <a:lnTo>
                        <a:pt x="6" y="25"/>
                      </a:lnTo>
                      <a:lnTo>
                        <a:pt x="6" y="26"/>
                      </a:lnTo>
                      <a:lnTo>
                        <a:pt x="7" y="30"/>
                      </a:lnTo>
                      <a:lnTo>
                        <a:pt x="8" y="31"/>
                      </a:lnTo>
                      <a:lnTo>
                        <a:pt x="9" y="33"/>
                      </a:lnTo>
                      <a:lnTo>
                        <a:pt x="12" y="33"/>
                      </a:lnTo>
                      <a:lnTo>
                        <a:pt x="18" y="32"/>
                      </a:lnTo>
                      <a:lnTo>
                        <a:pt x="21" y="30"/>
                      </a:lnTo>
                      <a:lnTo>
                        <a:pt x="22" y="27"/>
                      </a:lnTo>
                      <a:lnTo>
                        <a:pt x="23" y="26"/>
                      </a:lnTo>
                      <a:lnTo>
                        <a:pt x="23" y="19"/>
                      </a:lnTo>
                      <a:close/>
                    </a:path>
                  </a:pathLst>
                </a:custGeom>
                <a:solidFill>
                  <a:srgbClr val="000000"/>
                </a:solidFill>
                <a:ln w="9525">
                  <a:solidFill>
                    <a:schemeClr val="accent1"/>
                  </a:solidFill>
                  <a:round/>
                  <a:headEnd/>
                  <a:tailEnd/>
                </a:ln>
              </p:spPr>
              <p:txBody>
                <a:bodyPr/>
                <a:lstStyle/>
                <a:p>
                  <a:endParaRPr lang="en-US" dirty="0"/>
                </a:p>
              </p:txBody>
            </p:sp>
            <p:sp>
              <p:nvSpPr>
                <p:cNvPr id="18608" name="Freeform 410"/>
                <p:cNvSpPr>
                  <a:spLocks/>
                </p:cNvSpPr>
                <p:nvPr/>
              </p:nvSpPr>
              <p:spPr bwMode="auto">
                <a:xfrm>
                  <a:off x="4073" y="2647"/>
                  <a:ext cx="269" cy="594"/>
                </a:xfrm>
                <a:custGeom>
                  <a:avLst/>
                  <a:gdLst>
                    <a:gd name="T0" fmla="*/ 0 w 269"/>
                    <a:gd name="T1" fmla="*/ 594 h 594"/>
                    <a:gd name="T2" fmla="*/ 112 w 269"/>
                    <a:gd name="T3" fmla="*/ 594 h 594"/>
                    <a:gd name="T4" fmla="*/ 78 w 269"/>
                    <a:gd name="T5" fmla="*/ 465 h 594"/>
                    <a:gd name="T6" fmla="*/ 269 w 269"/>
                    <a:gd name="T7" fmla="*/ 465 h 594"/>
                    <a:gd name="T8" fmla="*/ 205 w 269"/>
                    <a:gd name="T9" fmla="*/ 0 h 594"/>
                    <a:gd name="T10" fmla="*/ 25 w 269"/>
                    <a:gd name="T11" fmla="*/ 0 h 594"/>
                    <a:gd name="T12" fmla="*/ 0 w 269"/>
                    <a:gd name="T13" fmla="*/ 594 h 594"/>
                    <a:gd name="T14" fmla="*/ 0 60000 65536"/>
                    <a:gd name="T15" fmla="*/ 0 60000 65536"/>
                    <a:gd name="T16" fmla="*/ 0 60000 65536"/>
                    <a:gd name="T17" fmla="*/ 0 60000 65536"/>
                    <a:gd name="T18" fmla="*/ 0 60000 65536"/>
                    <a:gd name="T19" fmla="*/ 0 60000 65536"/>
                    <a:gd name="T20" fmla="*/ 0 60000 65536"/>
                    <a:gd name="T21" fmla="*/ 0 w 269"/>
                    <a:gd name="T22" fmla="*/ 0 h 594"/>
                    <a:gd name="T23" fmla="*/ 269 w 269"/>
                    <a:gd name="T24" fmla="*/ 594 h 5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9" h="594">
                      <a:moveTo>
                        <a:pt x="0" y="594"/>
                      </a:moveTo>
                      <a:lnTo>
                        <a:pt x="112" y="594"/>
                      </a:lnTo>
                      <a:lnTo>
                        <a:pt x="78" y="465"/>
                      </a:lnTo>
                      <a:lnTo>
                        <a:pt x="269" y="465"/>
                      </a:lnTo>
                      <a:lnTo>
                        <a:pt x="205" y="0"/>
                      </a:lnTo>
                      <a:lnTo>
                        <a:pt x="25" y="0"/>
                      </a:lnTo>
                      <a:lnTo>
                        <a:pt x="0" y="594"/>
                      </a:lnTo>
                      <a:close/>
                    </a:path>
                  </a:pathLst>
                </a:custGeom>
                <a:solidFill>
                  <a:srgbClr val="000000"/>
                </a:solidFill>
                <a:ln w="9525">
                  <a:solidFill>
                    <a:schemeClr val="accent1"/>
                  </a:solidFill>
                  <a:round/>
                  <a:headEnd/>
                  <a:tailEnd/>
                </a:ln>
              </p:spPr>
              <p:txBody>
                <a:bodyPr/>
                <a:lstStyle/>
                <a:p>
                  <a:endParaRPr lang="en-US" dirty="0"/>
                </a:p>
              </p:txBody>
            </p:sp>
            <p:sp>
              <p:nvSpPr>
                <p:cNvPr id="18609" name="Freeform 411"/>
                <p:cNvSpPr>
                  <a:spLocks/>
                </p:cNvSpPr>
                <p:nvPr/>
              </p:nvSpPr>
              <p:spPr bwMode="auto">
                <a:xfrm>
                  <a:off x="4111" y="2595"/>
                  <a:ext cx="281" cy="605"/>
                </a:xfrm>
                <a:custGeom>
                  <a:avLst/>
                  <a:gdLst>
                    <a:gd name="T0" fmla="*/ 281 w 281"/>
                    <a:gd name="T1" fmla="*/ 477 h 605"/>
                    <a:gd name="T2" fmla="*/ 280 w 281"/>
                    <a:gd name="T3" fmla="*/ 470 h 605"/>
                    <a:gd name="T4" fmla="*/ 216 w 281"/>
                    <a:gd name="T5" fmla="*/ 4 h 605"/>
                    <a:gd name="T6" fmla="*/ 216 w 281"/>
                    <a:gd name="T7" fmla="*/ 0 h 605"/>
                    <a:gd name="T8" fmla="*/ 212 w 281"/>
                    <a:gd name="T9" fmla="*/ 0 h 605"/>
                    <a:gd name="T10" fmla="*/ 31 w 281"/>
                    <a:gd name="T11" fmla="*/ 0 h 605"/>
                    <a:gd name="T12" fmla="*/ 26 w 281"/>
                    <a:gd name="T13" fmla="*/ 0 h 605"/>
                    <a:gd name="T14" fmla="*/ 25 w 281"/>
                    <a:gd name="T15" fmla="*/ 4 h 605"/>
                    <a:gd name="T16" fmla="*/ 1 w 281"/>
                    <a:gd name="T17" fmla="*/ 599 h 605"/>
                    <a:gd name="T18" fmla="*/ 0 w 281"/>
                    <a:gd name="T19" fmla="*/ 605 h 605"/>
                    <a:gd name="T20" fmla="*/ 6 w 281"/>
                    <a:gd name="T21" fmla="*/ 605 h 605"/>
                    <a:gd name="T22" fmla="*/ 117 w 281"/>
                    <a:gd name="T23" fmla="*/ 605 h 605"/>
                    <a:gd name="T24" fmla="*/ 125 w 281"/>
                    <a:gd name="T25" fmla="*/ 605 h 605"/>
                    <a:gd name="T26" fmla="*/ 123 w 281"/>
                    <a:gd name="T27" fmla="*/ 598 h 605"/>
                    <a:gd name="T28" fmla="*/ 91 w 281"/>
                    <a:gd name="T29" fmla="*/ 477 h 605"/>
                    <a:gd name="T30" fmla="*/ 274 w 281"/>
                    <a:gd name="T31" fmla="*/ 477 h 605"/>
                    <a:gd name="T32" fmla="*/ 281 w 281"/>
                    <a:gd name="T33" fmla="*/ 477 h 60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1"/>
                    <a:gd name="T52" fmla="*/ 0 h 605"/>
                    <a:gd name="T53" fmla="*/ 281 w 281"/>
                    <a:gd name="T54" fmla="*/ 605 h 60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1" h="605">
                      <a:moveTo>
                        <a:pt x="281" y="477"/>
                      </a:moveTo>
                      <a:lnTo>
                        <a:pt x="280" y="470"/>
                      </a:lnTo>
                      <a:lnTo>
                        <a:pt x="216" y="4"/>
                      </a:lnTo>
                      <a:lnTo>
                        <a:pt x="216" y="0"/>
                      </a:lnTo>
                      <a:lnTo>
                        <a:pt x="212" y="0"/>
                      </a:lnTo>
                      <a:lnTo>
                        <a:pt x="31" y="0"/>
                      </a:lnTo>
                      <a:lnTo>
                        <a:pt x="26" y="0"/>
                      </a:lnTo>
                      <a:lnTo>
                        <a:pt x="25" y="4"/>
                      </a:lnTo>
                      <a:lnTo>
                        <a:pt x="1" y="599"/>
                      </a:lnTo>
                      <a:lnTo>
                        <a:pt x="0" y="605"/>
                      </a:lnTo>
                      <a:lnTo>
                        <a:pt x="6" y="605"/>
                      </a:lnTo>
                      <a:lnTo>
                        <a:pt x="117" y="605"/>
                      </a:lnTo>
                      <a:lnTo>
                        <a:pt x="125" y="605"/>
                      </a:lnTo>
                      <a:lnTo>
                        <a:pt x="123" y="598"/>
                      </a:lnTo>
                      <a:lnTo>
                        <a:pt x="91" y="477"/>
                      </a:lnTo>
                      <a:lnTo>
                        <a:pt x="274" y="477"/>
                      </a:lnTo>
                      <a:lnTo>
                        <a:pt x="281" y="477"/>
                      </a:lnTo>
                      <a:close/>
                    </a:path>
                  </a:pathLst>
                </a:custGeom>
                <a:solidFill>
                  <a:srgbClr val="000000"/>
                </a:solidFill>
                <a:ln w="9525">
                  <a:solidFill>
                    <a:schemeClr val="accent1"/>
                  </a:solidFill>
                  <a:round/>
                  <a:headEnd/>
                  <a:tailEnd/>
                </a:ln>
              </p:spPr>
              <p:txBody>
                <a:bodyPr/>
                <a:lstStyle/>
                <a:p>
                  <a:endParaRPr lang="en-US" dirty="0"/>
                </a:p>
              </p:txBody>
            </p:sp>
            <p:sp>
              <p:nvSpPr>
                <p:cNvPr id="18610" name="Freeform 412"/>
                <p:cNvSpPr>
                  <a:spLocks/>
                </p:cNvSpPr>
                <p:nvPr/>
              </p:nvSpPr>
              <p:spPr bwMode="auto">
                <a:xfrm>
                  <a:off x="4124" y="2605"/>
                  <a:ext cx="255" cy="584"/>
                </a:xfrm>
                <a:custGeom>
                  <a:avLst/>
                  <a:gdLst>
                    <a:gd name="T0" fmla="*/ 24 w 255"/>
                    <a:gd name="T1" fmla="*/ 0 h 584"/>
                    <a:gd name="T2" fmla="*/ 193 w 255"/>
                    <a:gd name="T3" fmla="*/ 0 h 584"/>
                    <a:gd name="T4" fmla="*/ 255 w 255"/>
                    <a:gd name="T5" fmla="*/ 455 h 584"/>
                    <a:gd name="T6" fmla="*/ 71 w 255"/>
                    <a:gd name="T7" fmla="*/ 455 h 584"/>
                    <a:gd name="T8" fmla="*/ 64 w 255"/>
                    <a:gd name="T9" fmla="*/ 455 h 584"/>
                    <a:gd name="T10" fmla="*/ 65 w 255"/>
                    <a:gd name="T11" fmla="*/ 462 h 584"/>
                    <a:gd name="T12" fmla="*/ 97 w 255"/>
                    <a:gd name="T13" fmla="*/ 584 h 584"/>
                    <a:gd name="T14" fmla="*/ 0 w 255"/>
                    <a:gd name="T15" fmla="*/ 584 h 584"/>
                    <a:gd name="T16" fmla="*/ 24 w 255"/>
                    <a:gd name="T17" fmla="*/ 0 h 5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5"/>
                    <a:gd name="T28" fmla="*/ 0 h 584"/>
                    <a:gd name="T29" fmla="*/ 255 w 255"/>
                    <a:gd name="T30" fmla="*/ 584 h 5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5" h="584">
                      <a:moveTo>
                        <a:pt x="24" y="0"/>
                      </a:moveTo>
                      <a:lnTo>
                        <a:pt x="193" y="0"/>
                      </a:lnTo>
                      <a:lnTo>
                        <a:pt x="255" y="455"/>
                      </a:lnTo>
                      <a:lnTo>
                        <a:pt x="71" y="455"/>
                      </a:lnTo>
                      <a:lnTo>
                        <a:pt x="64" y="455"/>
                      </a:lnTo>
                      <a:lnTo>
                        <a:pt x="65" y="462"/>
                      </a:lnTo>
                      <a:lnTo>
                        <a:pt x="97" y="584"/>
                      </a:lnTo>
                      <a:lnTo>
                        <a:pt x="0" y="584"/>
                      </a:lnTo>
                      <a:lnTo>
                        <a:pt x="24" y="0"/>
                      </a:lnTo>
                      <a:close/>
                    </a:path>
                  </a:pathLst>
                </a:custGeom>
                <a:solidFill>
                  <a:srgbClr val="FFFFFF"/>
                </a:solidFill>
                <a:ln w="9525">
                  <a:solidFill>
                    <a:schemeClr val="accent1"/>
                  </a:solidFill>
                  <a:round/>
                  <a:headEnd/>
                  <a:tailEnd/>
                </a:ln>
              </p:spPr>
              <p:txBody>
                <a:bodyPr/>
                <a:lstStyle/>
                <a:p>
                  <a:endParaRPr lang="en-US" dirty="0"/>
                </a:p>
              </p:txBody>
            </p:sp>
            <p:sp>
              <p:nvSpPr>
                <p:cNvPr id="18611" name="Freeform 413"/>
                <p:cNvSpPr>
                  <a:spLocks noEditPoints="1"/>
                </p:cNvSpPr>
                <p:nvPr/>
              </p:nvSpPr>
              <p:spPr bwMode="auto">
                <a:xfrm>
                  <a:off x="4187" y="2778"/>
                  <a:ext cx="44" cy="50"/>
                </a:xfrm>
                <a:custGeom>
                  <a:avLst/>
                  <a:gdLst>
                    <a:gd name="T0" fmla="*/ 7 w 44"/>
                    <a:gd name="T1" fmla="*/ 50 h 50"/>
                    <a:gd name="T2" fmla="*/ 0 w 44"/>
                    <a:gd name="T3" fmla="*/ 50 h 50"/>
                    <a:gd name="T4" fmla="*/ 18 w 44"/>
                    <a:gd name="T5" fmla="*/ 0 h 50"/>
                    <a:gd name="T6" fmla="*/ 26 w 44"/>
                    <a:gd name="T7" fmla="*/ 0 h 50"/>
                    <a:gd name="T8" fmla="*/ 44 w 44"/>
                    <a:gd name="T9" fmla="*/ 50 h 50"/>
                    <a:gd name="T10" fmla="*/ 36 w 44"/>
                    <a:gd name="T11" fmla="*/ 50 h 50"/>
                    <a:gd name="T12" fmla="*/ 31 w 44"/>
                    <a:gd name="T13" fmla="*/ 35 h 50"/>
                    <a:gd name="T14" fmla="*/ 13 w 44"/>
                    <a:gd name="T15" fmla="*/ 35 h 50"/>
                    <a:gd name="T16" fmla="*/ 7 w 44"/>
                    <a:gd name="T17" fmla="*/ 50 h 50"/>
                    <a:gd name="T18" fmla="*/ 14 w 44"/>
                    <a:gd name="T19" fmla="*/ 29 h 50"/>
                    <a:gd name="T20" fmla="*/ 29 w 44"/>
                    <a:gd name="T21" fmla="*/ 29 h 50"/>
                    <a:gd name="T22" fmla="*/ 22 w 44"/>
                    <a:gd name="T23" fmla="*/ 8 h 50"/>
                    <a:gd name="T24" fmla="*/ 14 w 44"/>
                    <a:gd name="T25" fmla="*/ 29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0"/>
                    <a:gd name="T41" fmla="*/ 44 w 44"/>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0">
                      <a:moveTo>
                        <a:pt x="7" y="50"/>
                      </a:moveTo>
                      <a:lnTo>
                        <a:pt x="0" y="50"/>
                      </a:lnTo>
                      <a:lnTo>
                        <a:pt x="18" y="0"/>
                      </a:lnTo>
                      <a:lnTo>
                        <a:pt x="26" y="0"/>
                      </a:lnTo>
                      <a:lnTo>
                        <a:pt x="44" y="50"/>
                      </a:lnTo>
                      <a:lnTo>
                        <a:pt x="36" y="50"/>
                      </a:lnTo>
                      <a:lnTo>
                        <a:pt x="31" y="35"/>
                      </a:lnTo>
                      <a:lnTo>
                        <a:pt x="13" y="35"/>
                      </a:lnTo>
                      <a:lnTo>
                        <a:pt x="7" y="50"/>
                      </a:lnTo>
                      <a:close/>
                      <a:moveTo>
                        <a:pt x="14" y="29"/>
                      </a:moveTo>
                      <a:lnTo>
                        <a:pt x="29" y="29"/>
                      </a:lnTo>
                      <a:lnTo>
                        <a:pt x="22" y="8"/>
                      </a:lnTo>
                      <a:lnTo>
                        <a:pt x="14" y="29"/>
                      </a:lnTo>
                      <a:close/>
                    </a:path>
                  </a:pathLst>
                </a:custGeom>
                <a:solidFill>
                  <a:srgbClr val="000000"/>
                </a:solidFill>
                <a:ln w="9525">
                  <a:solidFill>
                    <a:schemeClr val="accent1"/>
                  </a:solidFill>
                  <a:round/>
                  <a:headEnd/>
                  <a:tailEnd/>
                </a:ln>
              </p:spPr>
              <p:txBody>
                <a:bodyPr/>
                <a:lstStyle/>
                <a:p>
                  <a:endParaRPr lang="en-US" dirty="0"/>
                </a:p>
              </p:txBody>
            </p:sp>
            <p:sp>
              <p:nvSpPr>
                <p:cNvPr id="18612" name="Rectangle 414"/>
                <p:cNvSpPr>
                  <a:spLocks noChangeArrowheads="1"/>
                </p:cNvSpPr>
                <p:nvPr/>
              </p:nvSpPr>
              <p:spPr bwMode="auto">
                <a:xfrm>
                  <a:off x="4235" y="2778"/>
                  <a:ext cx="6" cy="50"/>
                </a:xfrm>
                <a:prstGeom prst="rect">
                  <a:avLst/>
                </a:prstGeom>
                <a:solidFill>
                  <a:srgbClr val="000000"/>
                </a:solidFill>
                <a:ln w="9525">
                  <a:solidFill>
                    <a:schemeClr val="accent1"/>
                  </a:solidFill>
                  <a:miter lim="800000"/>
                  <a:headEnd/>
                  <a:tailEnd/>
                </a:ln>
              </p:spPr>
              <p:txBody>
                <a:bodyPr/>
                <a:lstStyle/>
                <a:p>
                  <a:endParaRPr lang="en-US" dirty="0"/>
                </a:p>
              </p:txBody>
            </p:sp>
            <p:sp>
              <p:nvSpPr>
                <p:cNvPr id="18613" name="Freeform 415"/>
                <p:cNvSpPr>
                  <a:spLocks noEditPoints="1"/>
                </p:cNvSpPr>
                <p:nvPr/>
              </p:nvSpPr>
              <p:spPr bwMode="auto">
                <a:xfrm>
                  <a:off x="4249" y="2791"/>
                  <a:ext cx="34" cy="38"/>
                </a:xfrm>
                <a:custGeom>
                  <a:avLst/>
                  <a:gdLst>
                    <a:gd name="T0" fmla="*/ 29 w 34"/>
                    <a:gd name="T1" fmla="*/ 32 h 38"/>
                    <a:gd name="T2" fmla="*/ 30 w 34"/>
                    <a:gd name="T3" fmla="*/ 33 h 38"/>
                    <a:gd name="T4" fmla="*/ 32 w 34"/>
                    <a:gd name="T5" fmla="*/ 33 h 38"/>
                    <a:gd name="T6" fmla="*/ 32 w 34"/>
                    <a:gd name="T7" fmla="*/ 33 h 38"/>
                    <a:gd name="T8" fmla="*/ 34 w 34"/>
                    <a:gd name="T9" fmla="*/ 37 h 38"/>
                    <a:gd name="T10" fmla="*/ 31 w 34"/>
                    <a:gd name="T11" fmla="*/ 38 h 38"/>
                    <a:gd name="T12" fmla="*/ 29 w 34"/>
                    <a:gd name="T13" fmla="*/ 38 h 38"/>
                    <a:gd name="T14" fmla="*/ 25 w 34"/>
                    <a:gd name="T15" fmla="*/ 35 h 38"/>
                    <a:gd name="T16" fmla="*/ 23 w 34"/>
                    <a:gd name="T17" fmla="*/ 32 h 38"/>
                    <a:gd name="T18" fmla="*/ 19 w 34"/>
                    <a:gd name="T19" fmla="*/ 35 h 38"/>
                    <a:gd name="T20" fmla="*/ 12 w 34"/>
                    <a:gd name="T21" fmla="*/ 38 h 38"/>
                    <a:gd name="T22" fmla="*/ 2 w 34"/>
                    <a:gd name="T23" fmla="*/ 34 h 38"/>
                    <a:gd name="T24" fmla="*/ 0 w 34"/>
                    <a:gd name="T25" fmla="*/ 26 h 38"/>
                    <a:gd name="T26" fmla="*/ 2 w 34"/>
                    <a:gd name="T27" fmla="*/ 19 h 38"/>
                    <a:gd name="T28" fmla="*/ 7 w 34"/>
                    <a:gd name="T29" fmla="*/ 17 h 38"/>
                    <a:gd name="T30" fmla="*/ 15 w 34"/>
                    <a:gd name="T31" fmla="*/ 16 h 38"/>
                    <a:gd name="T32" fmla="*/ 21 w 34"/>
                    <a:gd name="T33" fmla="*/ 16 h 38"/>
                    <a:gd name="T34" fmla="*/ 22 w 34"/>
                    <a:gd name="T35" fmla="*/ 15 h 38"/>
                    <a:gd name="T36" fmla="*/ 23 w 34"/>
                    <a:gd name="T37" fmla="*/ 12 h 38"/>
                    <a:gd name="T38" fmla="*/ 22 w 34"/>
                    <a:gd name="T39" fmla="*/ 7 h 38"/>
                    <a:gd name="T40" fmla="*/ 17 w 34"/>
                    <a:gd name="T41" fmla="*/ 4 h 38"/>
                    <a:gd name="T42" fmla="*/ 10 w 34"/>
                    <a:gd name="T43" fmla="*/ 5 h 38"/>
                    <a:gd name="T44" fmla="*/ 7 w 34"/>
                    <a:gd name="T45" fmla="*/ 10 h 38"/>
                    <a:gd name="T46" fmla="*/ 1 w 34"/>
                    <a:gd name="T47" fmla="*/ 11 h 38"/>
                    <a:gd name="T48" fmla="*/ 2 w 34"/>
                    <a:gd name="T49" fmla="*/ 7 h 38"/>
                    <a:gd name="T50" fmla="*/ 5 w 34"/>
                    <a:gd name="T51" fmla="*/ 3 h 38"/>
                    <a:gd name="T52" fmla="*/ 9 w 34"/>
                    <a:gd name="T53" fmla="*/ 1 h 38"/>
                    <a:gd name="T54" fmla="*/ 13 w 34"/>
                    <a:gd name="T55" fmla="*/ 0 h 38"/>
                    <a:gd name="T56" fmla="*/ 16 w 34"/>
                    <a:gd name="T57" fmla="*/ 0 h 38"/>
                    <a:gd name="T58" fmla="*/ 20 w 34"/>
                    <a:gd name="T59" fmla="*/ 0 h 38"/>
                    <a:gd name="T60" fmla="*/ 24 w 34"/>
                    <a:gd name="T61" fmla="*/ 1 h 38"/>
                    <a:gd name="T62" fmla="*/ 28 w 34"/>
                    <a:gd name="T63" fmla="*/ 4 h 38"/>
                    <a:gd name="T64" fmla="*/ 29 w 34"/>
                    <a:gd name="T65" fmla="*/ 31 h 38"/>
                    <a:gd name="T66" fmla="*/ 20 w 34"/>
                    <a:gd name="T67" fmla="*/ 20 h 38"/>
                    <a:gd name="T68" fmla="*/ 13 w 34"/>
                    <a:gd name="T69" fmla="*/ 20 h 38"/>
                    <a:gd name="T70" fmla="*/ 8 w 34"/>
                    <a:gd name="T71" fmla="*/ 23 h 38"/>
                    <a:gd name="T72" fmla="*/ 6 w 34"/>
                    <a:gd name="T73" fmla="*/ 25 h 38"/>
                    <a:gd name="T74" fmla="*/ 6 w 34"/>
                    <a:gd name="T75" fmla="*/ 30 h 38"/>
                    <a:gd name="T76" fmla="*/ 9 w 34"/>
                    <a:gd name="T77" fmla="*/ 33 h 38"/>
                    <a:gd name="T78" fmla="*/ 17 w 34"/>
                    <a:gd name="T79" fmla="*/ 32 h 38"/>
                    <a:gd name="T80" fmla="*/ 22 w 34"/>
                    <a:gd name="T81" fmla="*/ 27 h 38"/>
                    <a:gd name="T82" fmla="*/ 23 w 34"/>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29" y="31"/>
                      </a:moveTo>
                      <a:lnTo>
                        <a:pt x="29" y="32"/>
                      </a:lnTo>
                      <a:lnTo>
                        <a:pt x="30" y="32"/>
                      </a:lnTo>
                      <a:lnTo>
                        <a:pt x="30" y="33"/>
                      </a:lnTo>
                      <a:lnTo>
                        <a:pt x="31" y="33"/>
                      </a:lnTo>
                      <a:lnTo>
                        <a:pt x="32" y="33"/>
                      </a:lnTo>
                      <a:lnTo>
                        <a:pt x="34" y="33"/>
                      </a:lnTo>
                      <a:lnTo>
                        <a:pt x="34" y="37"/>
                      </a:lnTo>
                      <a:lnTo>
                        <a:pt x="32" y="38"/>
                      </a:lnTo>
                      <a:lnTo>
                        <a:pt x="31" y="38"/>
                      </a:lnTo>
                      <a:lnTo>
                        <a:pt x="30" y="38"/>
                      </a:lnTo>
                      <a:lnTo>
                        <a:pt x="29" y="38"/>
                      </a:lnTo>
                      <a:lnTo>
                        <a:pt x="27" y="37"/>
                      </a:lnTo>
                      <a:lnTo>
                        <a:pt x="25" y="35"/>
                      </a:lnTo>
                      <a:lnTo>
                        <a:pt x="24" y="34"/>
                      </a:lnTo>
                      <a:lnTo>
                        <a:pt x="23" y="32"/>
                      </a:lnTo>
                      <a:lnTo>
                        <a:pt x="21" y="34"/>
                      </a:lnTo>
                      <a:lnTo>
                        <a:pt x="19" y="35"/>
                      </a:lnTo>
                      <a:lnTo>
                        <a:pt x="15" y="37"/>
                      </a:lnTo>
                      <a:lnTo>
                        <a:pt x="12" y="38"/>
                      </a:lnTo>
                      <a:lnTo>
                        <a:pt x="7" y="37"/>
                      </a:lnTo>
                      <a:lnTo>
                        <a:pt x="2" y="34"/>
                      </a:lnTo>
                      <a:lnTo>
                        <a:pt x="0" y="31"/>
                      </a:lnTo>
                      <a:lnTo>
                        <a:pt x="0" y="26"/>
                      </a:lnTo>
                      <a:lnTo>
                        <a:pt x="1" y="23"/>
                      </a:lnTo>
                      <a:lnTo>
                        <a:pt x="2" y="19"/>
                      </a:lnTo>
                      <a:lnTo>
                        <a:pt x="5" y="18"/>
                      </a:lnTo>
                      <a:lnTo>
                        <a:pt x="7" y="17"/>
                      </a:lnTo>
                      <a:lnTo>
                        <a:pt x="12" y="16"/>
                      </a:lnTo>
                      <a:lnTo>
                        <a:pt x="15" y="16"/>
                      </a:lnTo>
                      <a:lnTo>
                        <a:pt x="19" y="16"/>
                      </a:lnTo>
                      <a:lnTo>
                        <a:pt x="21" y="16"/>
                      </a:lnTo>
                      <a:lnTo>
                        <a:pt x="21" y="15"/>
                      </a:lnTo>
                      <a:lnTo>
                        <a:pt x="22" y="15"/>
                      </a:lnTo>
                      <a:lnTo>
                        <a:pt x="23" y="14"/>
                      </a:lnTo>
                      <a:lnTo>
                        <a:pt x="23" y="12"/>
                      </a:lnTo>
                      <a:lnTo>
                        <a:pt x="23" y="9"/>
                      </a:lnTo>
                      <a:lnTo>
                        <a:pt x="22" y="7"/>
                      </a:lnTo>
                      <a:lnTo>
                        <a:pt x="20" y="5"/>
                      </a:lnTo>
                      <a:lnTo>
                        <a:pt x="17" y="4"/>
                      </a:lnTo>
                      <a:lnTo>
                        <a:pt x="14" y="4"/>
                      </a:lnTo>
                      <a:lnTo>
                        <a:pt x="10" y="5"/>
                      </a:lnTo>
                      <a:lnTo>
                        <a:pt x="8" y="8"/>
                      </a:lnTo>
                      <a:lnTo>
                        <a:pt x="7" y="10"/>
                      </a:lnTo>
                      <a:lnTo>
                        <a:pt x="7" y="11"/>
                      </a:lnTo>
                      <a:lnTo>
                        <a:pt x="1" y="11"/>
                      </a:lnTo>
                      <a:lnTo>
                        <a:pt x="1" y="8"/>
                      </a:lnTo>
                      <a:lnTo>
                        <a:pt x="2" y="7"/>
                      </a:lnTo>
                      <a:lnTo>
                        <a:pt x="4" y="4"/>
                      </a:lnTo>
                      <a:lnTo>
                        <a:pt x="5" y="3"/>
                      </a:lnTo>
                      <a:lnTo>
                        <a:pt x="7" y="1"/>
                      </a:lnTo>
                      <a:lnTo>
                        <a:pt x="9" y="1"/>
                      </a:lnTo>
                      <a:lnTo>
                        <a:pt x="10" y="0"/>
                      </a:lnTo>
                      <a:lnTo>
                        <a:pt x="13" y="0"/>
                      </a:lnTo>
                      <a:lnTo>
                        <a:pt x="15" y="0"/>
                      </a:lnTo>
                      <a:lnTo>
                        <a:pt x="16" y="0"/>
                      </a:lnTo>
                      <a:lnTo>
                        <a:pt x="17" y="0"/>
                      </a:lnTo>
                      <a:lnTo>
                        <a:pt x="20" y="0"/>
                      </a:lnTo>
                      <a:lnTo>
                        <a:pt x="21" y="1"/>
                      </a:lnTo>
                      <a:lnTo>
                        <a:pt x="24" y="1"/>
                      </a:lnTo>
                      <a:lnTo>
                        <a:pt x="27" y="2"/>
                      </a:lnTo>
                      <a:lnTo>
                        <a:pt x="28" y="4"/>
                      </a:lnTo>
                      <a:lnTo>
                        <a:pt x="29" y="7"/>
                      </a:lnTo>
                      <a:lnTo>
                        <a:pt x="29" y="31"/>
                      </a:lnTo>
                      <a:close/>
                      <a:moveTo>
                        <a:pt x="23" y="19"/>
                      </a:moveTo>
                      <a:lnTo>
                        <a:pt x="20" y="20"/>
                      </a:lnTo>
                      <a:lnTo>
                        <a:pt x="16" y="20"/>
                      </a:lnTo>
                      <a:lnTo>
                        <a:pt x="13" y="20"/>
                      </a:lnTo>
                      <a:lnTo>
                        <a:pt x="9" y="22"/>
                      </a:lnTo>
                      <a:lnTo>
                        <a:pt x="8" y="23"/>
                      </a:lnTo>
                      <a:lnTo>
                        <a:pt x="7" y="24"/>
                      </a:lnTo>
                      <a:lnTo>
                        <a:pt x="6" y="25"/>
                      </a:lnTo>
                      <a:lnTo>
                        <a:pt x="6" y="26"/>
                      </a:lnTo>
                      <a:lnTo>
                        <a:pt x="6" y="30"/>
                      </a:lnTo>
                      <a:lnTo>
                        <a:pt x="7" y="31"/>
                      </a:lnTo>
                      <a:lnTo>
                        <a:pt x="9" y="33"/>
                      </a:lnTo>
                      <a:lnTo>
                        <a:pt x="12" y="33"/>
                      </a:lnTo>
                      <a:lnTo>
                        <a:pt x="17" y="32"/>
                      </a:lnTo>
                      <a:lnTo>
                        <a:pt x="21" y="30"/>
                      </a:lnTo>
                      <a:lnTo>
                        <a:pt x="22" y="27"/>
                      </a:lnTo>
                      <a:lnTo>
                        <a:pt x="23" y="26"/>
                      </a:lnTo>
                      <a:lnTo>
                        <a:pt x="23" y="19"/>
                      </a:lnTo>
                      <a:close/>
                    </a:path>
                  </a:pathLst>
                </a:custGeom>
                <a:solidFill>
                  <a:srgbClr val="000000"/>
                </a:solidFill>
                <a:ln w="9525">
                  <a:solidFill>
                    <a:schemeClr val="accent1"/>
                  </a:solidFill>
                  <a:round/>
                  <a:headEnd/>
                  <a:tailEnd/>
                </a:ln>
              </p:spPr>
              <p:txBody>
                <a:bodyPr/>
                <a:lstStyle/>
                <a:p>
                  <a:endParaRPr lang="en-US" dirty="0"/>
                </a:p>
              </p:txBody>
            </p:sp>
            <p:sp>
              <p:nvSpPr>
                <p:cNvPr id="18614" name="Rectangle 416"/>
                <p:cNvSpPr>
                  <a:spLocks noChangeArrowheads="1"/>
                </p:cNvSpPr>
                <p:nvPr/>
              </p:nvSpPr>
              <p:spPr bwMode="auto">
                <a:xfrm>
                  <a:off x="4289" y="2819"/>
                  <a:ext cx="7" cy="9"/>
                </a:xfrm>
                <a:prstGeom prst="rect">
                  <a:avLst/>
                </a:prstGeom>
                <a:solidFill>
                  <a:srgbClr val="000000"/>
                </a:solidFill>
                <a:ln w="9525">
                  <a:solidFill>
                    <a:schemeClr val="accent1"/>
                  </a:solidFill>
                  <a:miter lim="800000"/>
                  <a:headEnd/>
                  <a:tailEnd/>
                </a:ln>
              </p:spPr>
              <p:txBody>
                <a:bodyPr/>
                <a:lstStyle/>
                <a:p>
                  <a:endParaRPr lang="en-US" dirty="0"/>
                </a:p>
              </p:txBody>
            </p:sp>
            <p:sp>
              <p:nvSpPr>
                <p:cNvPr id="18615" name="Freeform 417"/>
                <p:cNvSpPr>
                  <a:spLocks/>
                </p:cNvSpPr>
                <p:nvPr/>
              </p:nvSpPr>
              <p:spPr bwMode="auto">
                <a:xfrm>
                  <a:off x="4188" y="3042"/>
                  <a:ext cx="682" cy="666"/>
                </a:xfrm>
                <a:custGeom>
                  <a:avLst/>
                  <a:gdLst>
                    <a:gd name="T0" fmla="*/ 682 w 682"/>
                    <a:gd name="T1" fmla="*/ 568 h 666"/>
                    <a:gd name="T2" fmla="*/ 681 w 682"/>
                    <a:gd name="T3" fmla="*/ 378 h 666"/>
                    <a:gd name="T4" fmla="*/ 681 w 682"/>
                    <a:gd name="T5" fmla="*/ 377 h 666"/>
                    <a:gd name="T6" fmla="*/ 681 w 682"/>
                    <a:gd name="T7" fmla="*/ 377 h 666"/>
                    <a:gd name="T8" fmla="*/ 625 w 682"/>
                    <a:gd name="T9" fmla="*/ 203 h 666"/>
                    <a:gd name="T10" fmla="*/ 623 w 682"/>
                    <a:gd name="T11" fmla="*/ 197 h 666"/>
                    <a:gd name="T12" fmla="*/ 617 w 682"/>
                    <a:gd name="T13" fmla="*/ 183 h 666"/>
                    <a:gd name="T14" fmla="*/ 610 w 682"/>
                    <a:gd name="T15" fmla="*/ 162 h 666"/>
                    <a:gd name="T16" fmla="*/ 601 w 682"/>
                    <a:gd name="T17" fmla="*/ 138 h 666"/>
                    <a:gd name="T18" fmla="*/ 592 w 682"/>
                    <a:gd name="T19" fmla="*/ 114 h 666"/>
                    <a:gd name="T20" fmla="*/ 584 w 682"/>
                    <a:gd name="T21" fmla="*/ 92 h 666"/>
                    <a:gd name="T22" fmla="*/ 577 w 682"/>
                    <a:gd name="T23" fmla="*/ 76 h 666"/>
                    <a:gd name="T24" fmla="*/ 575 w 682"/>
                    <a:gd name="T25" fmla="*/ 68 h 666"/>
                    <a:gd name="T26" fmla="*/ 559 w 682"/>
                    <a:gd name="T27" fmla="*/ 4 h 666"/>
                    <a:gd name="T28" fmla="*/ 557 w 682"/>
                    <a:gd name="T29" fmla="*/ 0 h 666"/>
                    <a:gd name="T30" fmla="*/ 553 w 682"/>
                    <a:gd name="T31" fmla="*/ 0 h 666"/>
                    <a:gd name="T32" fmla="*/ 423 w 682"/>
                    <a:gd name="T33" fmla="*/ 0 h 666"/>
                    <a:gd name="T34" fmla="*/ 419 w 682"/>
                    <a:gd name="T35" fmla="*/ 0 h 666"/>
                    <a:gd name="T36" fmla="*/ 418 w 682"/>
                    <a:gd name="T37" fmla="*/ 4 h 666"/>
                    <a:gd name="T38" fmla="*/ 408 w 682"/>
                    <a:gd name="T39" fmla="*/ 36 h 666"/>
                    <a:gd name="T40" fmla="*/ 209 w 682"/>
                    <a:gd name="T41" fmla="*/ 36 h 666"/>
                    <a:gd name="T42" fmla="*/ 203 w 682"/>
                    <a:gd name="T43" fmla="*/ 22 h 666"/>
                    <a:gd name="T44" fmla="*/ 202 w 682"/>
                    <a:gd name="T45" fmla="*/ 18 h 666"/>
                    <a:gd name="T46" fmla="*/ 197 w 682"/>
                    <a:gd name="T47" fmla="*/ 18 h 666"/>
                    <a:gd name="T48" fmla="*/ 7 w 682"/>
                    <a:gd name="T49" fmla="*/ 18 h 666"/>
                    <a:gd name="T50" fmla="*/ 0 w 682"/>
                    <a:gd name="T51" fmla="*/ 18 h 666"/>
                    <a:gd name="T52" fmla="*/ 1 w 682"/>
                    <a:gd name="T53" fmla="*/ 25 h 666"/>
                    <a:gd name="T54" fmla="*/ 36 w 682"/>
                    <a:gd name="T55" fmla="*/ 154 h 666"/>
                    <a:gd name="T56" fmla="*/ 37 w 682"/>
                    <a:gd name="T57" fmla="*/ 158 h 666"/>
                    <a:gd name="T58" fmla="*/ 40 w 682"/>
                    <a:gd name="T59" fmla="*/ 158 h 666"/>
                    <a:gd name="T60" fmla="*/ 128 w 682"/>
                    <a:gd name="T61" fmla="*/ 158 h 666"/>
                    <a:gd name="T62" fmla="*/ 190 w 682"/>
                    <a:gd name="T63" fmla="*/ 209 h 666"/>
                    <a:gd name="T64" fmla="*/ 192 w 682"/>
                    <a:gd name="T65" fmla="*/ 211 h 666"/>
                    <a:gd name="T66" fmla="*/ 196 w 682"/>
                    <a:gd name="T67" fmla="*/ 209 h 666"/>
                    <a:gd name="T68" fmla="*/ 264 w 682"/>
                    <a:gd name="T69" fmla="*/ 182 h 666"/>
                    <a:gd name="T70" fmla="*/ 359 w 682"/>
                    <a:gd name="T71" fmla="*/ 291 h 666"/>
                    <a:gd name="T72" fmla="*/ 359 w 682"/>
                    <a:gd name="T73" fmla="*/ 391 h 666"/>
                    <a:gd name="T74" fmla="*/ 359 w 682"/>
                    <a:gd name="T75" fmla="*/ 393 h 666"/>
                    <a:gd name="T76" fmla="*/ 361 w 682"/>
                    <a:gd name="T77" fmla="*/ 395 h 666"/>
                    <a:gd name="T78" fmla="*/ 462 w 682"/>
                    <a:gd name="T79" fmla="*/ 514 h 666"/>
                    <a:gd name="T80" fmla="*/ 455 w 682"/>
                    <a:gd name="T81" fmla="*/ 573 h 666"/>
                    <a:gd name="T82" fmla="*/ 455 w 682"/>
                    <a:gd name="T83" fmla="*/ 576 h 666"/>
                    <a:gd name="T84" fmla="*/ 457 w 682"/>
                    <a:gd name="T85" fmla="*/ 578 h 666"/>
                    <a:gd name="T86" fmla="*/ 567 w 682"/>
                    <a:gd name="T87" fmla="*/ 663 h 666"/>
                    <a:gd name="T88" fmla="*/ 570 w 682"/>
                    <a:gd name="T89" fmla="*/ 666 h 666"/>
                    <a:gd name="T90" fmla="*/ 574 w 682"/>
                    <a:gd name="T91" fmla="*/ 663 h 666"/>
                    <a:gd name="T92" fmla="*/ 680 w 682"/>
                    <a:gd name="T93" fmla="*/ 572 h 666"/>
                    <a:gd name="T94" fmla="*/ 682 w 682"/>
                    <a:gd name="T95" fmla="*/ 570 h 666"/>
                    <a:gd name="T96" fmla="*/ 682 w 682"/>
                    <a:gd name="T97" fmla="*/ 568 h 66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82"/>
                    <a:gd name="T148" fmla="*/ 0 h 666"/>
                    <a:gd name="T149" fmla="*/ 682 w 682"/>
                    <a:gd name="T150" fmla="*/ 666 h 66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82" h="666">
                      <a:moveTo>
                        <a:pt x="682" y="568"/>
                      </a:moveTo>
                      <a:lnTo>
                        <a:pt x="681" y="378"/>
                      </a:lnTo>
                      <a:lnTo>
                        <a:pt x="681" y="377"/>
                      </a:lnTo>
                      <a:lnTo>
                        <a:pt x="625" y="203"/>
                      </a:lnTo>
                      <a:lnTo>
                        <a:pt x="623" y="197"/>
                      </a:lnTo>
                      <a:lnTo>
                        <a:pt x="617" y="183"/>
                      </a:lnTo>
                      <a:lnTo>
                        <a:pt x="610" y="162"/>
                      </a:lnTo>
                      <a:lnTo>
                        <a:pt x="601" y="138"/>
                      </a:lnTo>
                      <a:lnTo>
                        <a:pt x="592" y="114"/>
                      </a:lnTo>
                      <a:lnTo>
                        <a:pt x="584" y="92"/>
                      </a:lnTo>
                      <a:lnTo>
                        <a:pt x="577" y="76"/>
                      </a:lnTo>
                      <a:lnTo>
                        <a:pt x="575" y="68"/>
                      </a:lnTo>
                      <a:lnTo>
                        <a:pt x="559" y="4"/>
                      </a:lnTo>
                      <a:lnTo>
                        <a:pt x="557" y="0"/>
                      </a:lnTo>
                      <a:lnTo>
                        <a:pt x="553" y="0"/>
                      </a:lnTo>
                      <a:lnTo>
                        <a:pt x="423" y="0"/>
                      </a:lnTo>
                      <a:lnTo>
                        <a:pt x="419" y="0"/>
                      </a:lnTo>
                      <a:lnTo>
                        <a:pt x="418" y="4"/>
                      </a:lnTo>
                      <a:lnTo>
                        <a:pt x="408" y="36"/>
                      </a:lnTo>
                      <a:lnTo>
                        <a:pt x="209" y="36"/>
                      </a:lnTo>
                      <a:lnTo>
                        <a:pt x="203" y="22"/>
                      </a:lnTo>
                      <a:lnTo>
                        <a:pt x="202" y="18"/>
                      </a:lnTo>
                      <a:lnTo>
                        <a:pt x="197" y="18"/>
                      </a:lnTo>
                      <a:lnTo>
                        <a:pt x="7" y="18"/>
                      </a:lnTo>
                      <a:lnTo>
                        <a:pt x="0" y="18"/>
                      </a:lnTo>
                      <a:lnTo>
                        <a:pt x="1" y="25"/>
                      </a:lnTo>
                      <a:lnTo>
                        <a:pt x="36" y="154"/>
                      </a:lnTo>
                      <a:lnTo>
                        <a:pt x="37" y="158"/>
                      </a:lnTo>
                      <a:lnTo>
                        <a:pt x="40" y="158"/>
                      </a:lnTo>
                      <a:lnTo>
                        <a:pt x="128" y="158"/>
                      </a:lnTo>
                      <a:lnTo>
                        <a:pt x="190" y="209"/>
                      </a:lnTo>
                      <a:lnTo>
                        <a:pt x="192" y="211"/>
                      </a:lnTo>
                      <a:lnTo>
                        <a:pt x="196" y="209"/>
                      </a:lnTo>
                      <a:lnTo>
                        <a:pt x="264" y="182"/>
                      </a:lnTo>
                      <a:lnTo>
                        <a:pt x="359" y="291"/>
                      </a:lnTo>
                      <a:lnTo>
                        <a:pt x="359" y="391"/>
                      </a:lnTo>
                      <a:lnTo>
                        <a:pt x="359" y="393"/>
                      </a:lnTo>
                      <a:lnTo>
                        <a:pt x="361" y="395"/>
                      </a:lnTo>
                      <a:lnTo>
                        <a:pt x="462" y="514"/>
                      </a:lnTo>
                      <a:lnTo>
                        <a:pt x="455" y="573"/>
                      </a:lnTo>
                      <a:lnTo>
                        <a:pt x="455" y="576"/>
                      </a:lnTo>
                      <a:lnTo>
                        <a:pt x="457" y="578"/>
                      </a:lnTo>
                      <a:lnTo>
                        <a:pt x="567" y="663"/>
                      </a:lnTo>
                      <a:lnTo>
                        <a:pt x="570" y="666"/>
                      </a:lnTo>
                      <a:lnTo>
                        <a:pt x="574" y="663"/>
                      </a:lnTo>
                      <a:lnTo>
                        <a:pt x="680" y="572"/>
                      </a:lnTo>
                      <a:lnTo>
                        <a:pt x="682" y="570"/>
                      </a:lnTo>
                      <a:lnTo>
                        <a:pt x="682" y="568"/>
                      </a:lnTo>
                      <a:close/>
                    </a:path>
                  </a:pathLst>
                </a:custGeom>
                <a:solidFill>
                  <a:srgbClr val="000000"/>
                </a:solidFill>
                <a:ln w="9525">
                  <a:solidFill>
                    <a:schemeClr val="accent1"/>
                  </a:solidFill>
                  <a:round/>
                  <a:headEnd/>
                  <a:tailEnd/>
                </a:ln>
              </p:spPr>
              <p:txBody>
                <a:bodyPr/>
                <a:lstStyle/>
                <a:p>
                  <a:endParaRPr lang="en-US" dirty="0"/>
                </a:p>
              </p:txBody>
            </p:sp>
            <p:sp>
              <p:nvSpPr>
                <p:cNvPr id="18616" name="Freeform 418"/>
                <p:cNvSpPr>
                  <a:spLocks/>
                </p:cNvSpPr>
                <p:nvPr/>
              </p:nvSpPr>
              <p:spPr bwMode="auto">
                <a:xfrm>
                  <a:off x="4202" y="3053"/>
                  <a:ext cx="656" cy="641"/>
                </a:xfrm>
                <a:custGeom>
                  <a:avLst/>
                  <a:gdLst>
                    <a:gd name="T0" fmla="*/ 556 w 656"/>
                    <a:gd name="T1" fmla="*/ 641 h 641"/>
                    <a:gd name="T2" fmla="*/ 452 w 656"/>
                    <a:gd name="T3" fmla="*/ 560 h 641"/>
                    <a:gd name="T4" fmla="*/ 459 w 656"/>
                    <a:gd name="T5" fmla="*/ 501 h 641"/>
                    <a:gd name="T6" fmla="*/ 459 w 656"/>
                    <a:gd name="T7" fmla="*/ 499 h 641"/>
                    <a:gd name="T8" fmla="*/ 458 w 656"/>
                    <a:gd name="T9" fmla="*/ 497 h 641"/>
                    <a:gd name="T10" fmla="*/ 357 w 656"/>
                    <a:gd name="T11" fmla="*/ 378 h 641"/>
                    <a:gd name="T12" fmla="*/ 357 w 656"/>
                    <a:gd name="T13" fmla="*/ 279 h 641"/>
                    <a:gd name="T14" fmla="*/ 357 w 656"/>
                    <a:gd name="T15" fmla="*/ 277 h 641"/>
                    <a:gd name="T16" fmla="*/ 356 w 656"/>
                    <a:gd name="T17" fmla="*/ 275 h 641"/>
                    <a:gd name="T18" fmla="*/ 256 w 656"/>
                    <a:gd name="T19" fmla="*/ 160 h 641"/>
                    <a:gd name="T20" fmla="*/ 253 w 656"/>
                    <a:gd name="T21" fmla="*/ 158 h 641"/>
                    <a:gd name="T22" fmla="*/ 250 w 656"/>
                    <a:gd name="T23" fmla="*/ 159 h 641"/>
                    <a:gd name="T24" fmla="*/ 181 w 656"/>
                    <a:gd name="T25" fmla="*/ 187 h 641"/>
                    <a:gd name="T26" fmla="*/ 120 w 656"/>
                    <a:gd name="T27" fmla="*/ 137 h 641"/>
                    <a:gd name="T28" fmla="*/ 119 w 656"/>
                    <a:gd name="T29" fmla="*/ 136 h 641"/>
                    <a:gd name="T30" fmla="*/ 116 w 656"/>
                    <a:gd name="T31" fmla="*/ 136 h 641"/>
                    <a:gd name="T32" fmla="*/ 31 w 656"/>
                    <a:gd name="T33" fmla="*/ 136 h 641"/>
                    <a:gd name="T34" fmla="*/ 0 w 656"/>
                    <a:gd name="T35" fmla="*/ 19 h 641"/>
                    <a:gd name="T36" fmla="*/ 180 w 656"/>
                    <a:gd name="T37" fmla="*/ 19 h 641"/>
                    <a:gd name="T38" fmla="*/ 185 w 656"/>
                    <a:gd name="T39" fmla="*/ 33 h 641"/>
                    <a:gd name="T40" fmla="*/ 186 w 656"/>
                    <a:gd name="T41" fmla="*/ 36 h 641"/>
                    <a:gd name="T42" fmla="*/ 190 w 656"/>
                    <a:gd name="T43" fmla="*/ 36 h 641"/>
                    <a:gd name="T44" fmla="*/ 398 w 656"/>
                    <a:gd name="T45" fmla="*/ 36 h 641"/>
                    <a:gd name="T46" fmla="*/ 402 w 656"/>
                    <a:gd name="T47" fmla="*/ 36 h 641"/>
                    <a:gd name="T48" fmla="*/ 403 w 656"/>
                    <a:gd name="T49" fmla="*/ 33 h 641"/>
                    <a:gd name="T50" fmla="*/ 413 w 656"/>
                    <a:gd name="T51" fmla="*/ 0 h 641"/>
                    <a:gd name="T52" fmla="*/ 535 w 656"/>
                    <a:gd name="T53" fmla="*/ 0 h 641"/>
                    <a:gd name="T54" fmla="*/ 550 w 656"/>
                    <a:gd name="T55" fmla="*/ 60 h 641"/>
                    <a:gd name="T56" fmla="*/ 550 w 656"/>
                    <a:gd name="T57" fmla="*/ 60 h 641"/>
                    <a:gd name="T58" fmla="*/ 550 w 656"/>
                    <a:gd name="T59" fmla="*/ 60 h 641"/>
                    <a:gd name="T60" fmla="*/ 601 w 656"/>
                    <a:gd name="T61" fmla="*/ 196 h 641"/>
                    <a:gd name="T62" fmla="*/ 603 w 656"/>
                    <a:gd name="T63" fmla="*/ 203 h 641"/>
                    <a:gd name="T64" fmla="*/ 609 w 656"/>
                    <a:gd name="T65" fmla="*/ 220 h 641"/>
                    <a:gd name="T66" fmla="*/ 617 w 656"/>
                    <a:gd name="T67" fmla="*/ 247 h 641"/>
                    <a:gd name="T68" fmla="*/ 626 w 656"/>
                    <a:gd name="T69" fmla="*/ 277 h 641"/>
                    <a:gd name="T70" fmla="*/ 637 w 656"/>
                    <a:gd name="T71" fmla="*/ 308 h 641"/>
                    <a:gd name="T72" fmla="*/ 645 w 656"/>
                    <a:gd name="T73" fmla="*/ 336 h 641"/>
                    <a:gd name="T74" fmla="*/ 652 w 656"/>
                    <a:gd name="T75" fmla="*/ 356 h 641"/>
                    <a:gd name="T76" fmla="*/ 655 w 656"/>
                    <a:gd name="T77" fmla="*/ 368 h 641"/>
                    <a:gd name="T78" fmla="*/ 656 w 656"/>
                    <a:gd name="T79" fmla="*/ 554 h 641"/>
                    <a:gd name="T80" fmla="*/ 556 w 656"/>
                    <a:gd name="T81" fmla="*/ 641 h 64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6"/>
                    <a:gd name="T124" fmla="*/ 0 h 641"/>
                    <a:gd name="T125" fmla="*/ 656 w 656"/>
                    <a:gd name="T126" fmla="*/ 641 h 64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6" h="641">
                      <a:moveTo>
                        <a:pt x="556" y="641"/>
                      </a:moveTo>
                      <a:lnTo>
                        <a:pt x="452" y="560"/>
                      </a:lnTo>
                      <a:lnTo>
                        <a:pt x="459" y="501"/>
                      </a:lnTo>
                      <a:lnTo>
                        <a:pt x="459" y="499"/>
                      </a:lnTo>
                      <a:lnTo>
                        <a:pt x="458" y="497"/>
                      </a:lnTo>
                      <a:lnTo>
                        <a:pt x="357" y="378"/>
                      </a:lnTo>
                      <a:lnTo>
                        <a:pt x="357" y="279"/>
                      </a:lnTo>
                      <a:lnTo>
                        <a:pt x="357" y="277"/>
                      </a:lnTo>
                      <a:lnTo>
                        <a:pt x="356" y="275"/>
                      </a:lnTo>
                      <a:lnTo>
                        <a:pt x="256" y="160"/>
                      </a:lnTo>
                      <a:lnTo>
                        <a:pt x="253" y="158"/>
                      </a:lnTo>
                      <a:lnTo>
                        <a:pt x="250" y="159"/>
                      </a:lnTo>
                      <a:lnTo>
                        <a:pt x="181" y="187"/>
                      </a:lnTo>
                      <a:lnTo>
                        <a:pt x="120" y="137"/>
                      </a:lnTo>
                      <a:lnTo>
                        <a:pt x="119" y="136"/>
                      </a:lnTo>
                      <a:lnTo>
                        <a:pt x="116" y="136"/>
                      </a:lnTo>
                      <a:lnTo>
                        <a:pt x="31" y="136"/>
                      </a:lnTo>
                      <a:lnTo>
                        <a:pt x="0" y="19"/>
                      </a:lnTo>
                      <a:lnTo>
                        <a:pt x="180" y="19"/>
                      </a:lnTo>
                      <a:lnTo>
                        <a:pt x="185" y="33"/>
                      </a:lnTo>
                      <a:lnTo>
                        <a:pt x="186" y="36"/>
                      </a:lnTo>
                      <a:lnTo>
                        <a:pt x="190" y="36"/>
                      </a:lnTo>
                      <a:lnTo>
                        <a:pt x="398" y="36"/>
                      </a:lnTo>
                      <a:lnTo>
                        <a:pt x="402" y="36"/>
                      </a:lnTo>
                      <a:lnTo>
                        <a:pt x="403" y="33"/>
                      </a:lnTo>
                      <a:lnTo>
                        <a:pt x="413" y="0"/>
                      </a:lnTo>
                      <a:lnTo>
                        <a:pt x="535" y="0"/>
                      </a:lnTo>
                      <a:lnTo>
                        <a:pt x="550" y="60"/>
                      </a:lnTo>
                      <a:lnTo>
                        <a:pt x="601" y="196"/>
                      </a:lnTo>
                      <a:lnTo>
                        <a:pt x="603" y="203"/>
                      </a:lnTo>
                      <a:lnTo>
                        <a:pt x="609" y="220"/>
                      </a:lnTo>
                      <a:lnTo>
                        <a:pt x="617" y="247"/>
                      </a:lnTo>
                      <a:lnTo>
                        <a:pt x="626" y="277"/>
                      </a:lnTo>
                      <a:lnTo>
                        <a:pt x="637" y="308"/>
                      </a:lnTo>
                      <a:lnTo>
                        <a:pt x="645" y="336"/>
                      </a:lnTo>
                      <a:lnTo>
                        <a:pt x="652" y="356"/>
                      </a:lnTo>
                      <a:lnTo>
                        <a:pt x="655" y="368"/>
                      </a:lnTo>
                      <a:lnTo>
                        <a:pt x="656" y="554"/>
                      </a:lnTo>
                      <a:lnTo>
                        <a:pt x="556" y="641"/>
                      </a:lnTo>
                      <a:close/>
                    </a:path>
                  </a:pathLst>
                </a:custGeom>
                <a:solidFill>
                  <a:srgbClr val="FFFFFF"/>
                </a:solidFill>
                <a:ln w="9525">
                  <a:solidFill>
                    <a:schemeClr val="accent1"/>
                  </a:solidFill>
                  <a:round/>
                  <a:headEnd/>
                  <a:tailEnd/>
                </a:ln>
              </p:spPr>
              <p:txBody>
                <a:bodyPr/>
                <a:lstStyle/>
                <a:p>
                  <a:endParaRPr lang="en-US" dirty="0"/>
                </a:p>
              </p:txBody>
            </p:sp>
            <p:sp>
              <p:nvSpPr>
                <p:cNvPr id="18617" name="Freeform 419"/>
                <p:cNvSpPr>
                  <a:spLocks/>
                </p:cNvSpPr>
                <p:nvPr/>
              </p:nvSpPr>
              <p:spPr bwMode="auto">
                <a:xfrm>
                  <a:off x="4558" y="3209"/>
                  <a:ext cx="33" cy="49"/>
                </a:xfrm>
                <a:custGeom>
                  <a:avLst/>
                  <a:gdLst>
                    <a:gd name="T0" fmla="*/ 0 w 33"/>
                    <a:gd name="T1" fmla="*/ 0 h 49"/>
                    <a:gd name="T2" fmla="*/ 33 w 33"/>
                    <a:gd name="T3" fmla="*/ 0 h 49"/>
                    <a:gd name="T4" fmla="*/ 33 w 33"/>
                    <a:gd name="T5" fmla="*/ 6 h 49"/>
                    <a:gd name="T6" fmla="*/ 7 w 33"/>
                    <a:gd name="T7" fmla="*/ 6 h 49"/>
                    <a:gd name="T8" fmla="*/ 7 w 33"/>
                    <a:gd name="T9" fmla="*/ 22 h 49"/>
                    <a:gd name="T10" fmla="*/ 30 w 33"/>
                    <a:gd name="T11" fmla="*/ 22 h 49"/>
                    <a:gd name="T12" fmla="*/ 30 w 33"/>
                    <a:gd name="T13" fmla="*/ 26 h 49"/>
                    <a:gd name="T14" fmla="*/ 7 w 33"/>
                    <a:gd name="T15" fmla="*/ 26 h 49"/>
                    <a:gd name="T16" fmla="*/ 7 w 33"/>
                    <a:gd name="T17" fmla="*/ 49 h 49"/>
                    <a:gd name="T18" fmla="*/ 0 w 33"/>
                    <a:gd name="T19" fmla="*/ 49 h 49"/>
                    <a:gd name="T20" fmla="*/ 0 w 33"/>
                    <a:gd name="T21" fmla="*/ 0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49"/>
                    <a:gd name="T35" fmla="*/ 33 w 33"/>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49">
                      <a:moveTo>
                        <a:pt x="0" y="0"/>
                      </a:moveTo>
                      <a:lnTo>
                        <a:pt x="33" y="0"/>
                      </a:lnTo>
                      <a:lnTo>
                        <a:pt x="33" y="6"/>
                      </a:lnTo>
                      <a:lnTo>
                        <a:pt x="7" y="6"/>
                      </a:lnTo>
                      <a:lnTo>
                        <a:pt x="7" y="22"/>
                      </a:lnTo>
                      <a:lnTo>
                        <a:pt x="30" y="22"/>
                      </a:lnTo>
                      <a:lnTo>
                        <a:pt x="30" y="26"/>
                      </a:lnTo>
                      <a:lnTo>
                        <a:pt x="7" y="26"/>
                      </a:lnTo>
                      <a:lnTo>
                        <a:pt x="7" y="49"/>
                      </a:lnTo>
                      <a:lnTo>
                        <a:pt x="0" y="49"/>
                      </a:lnTo>
                      <a:lnTo>
                        <a:pt x="0" y="0"/>
                      </a:lnTo>
                      <a:close/>
                    </a:path>
                  </a:pathLst>
                </a:custGeom>
                <a:solidFill>
                  <a:srgbClr val="000000"/>
                </a:solidFill>
                <a:ln w="9525">
                  <a:solidFill>
                    <a:schemeClr val="accent1"/>
                  </a:solidFill>
                  <a:round/>
                  <a:headEnd/>
                  <a:tailEnd/>
                </a:ln>
              </p:spPr>
              <p:txBody>
                <a:bodyPr/>
                <a:lstStyle/>
                <a:p>
                  <a:endParaRPr lang="en-US" dirty="0"/>
                </a:p>
              </p:txBody>
            </p:sp>
            <p:sp>
              <p:nvSpPr>
                <p:cNvPr id="18618" name="Rectangle 420"/>
                <p:cNvSpPr>
                  <a:spLocks noChangeArrowheads="1"/>
                </p:cNvSpPr>
                <p:nvPr/>
              </p:nvSpPr>
              <p:spPr bwMode="auto">
                <a:xfrm>
                  <a:off x="4598" y="3209"/>
                  <a:ext cx="5" cy="49"/>
                </a:xfrm>
                <a:prstGeom prst="rect">
                  <a:avLst/>
                </a:prstGeom>
                <a:solidFill>
                  <a:srgbClr val="000000"/>
                </a:solidFill>
                <a:ln w="9525">
                  <a:solidFill>
                    <a:schemeClr val="accent1"/>
                  </a:solidFill>
                  <a:miter lim="800000"/>
                  <a:headEnd/>
                  <a:tailEnd/>
                </a:ln>
              </p:spPr>
              <p:txBody>
                <a:bodyPr/>
                <a:lstStyle/>
                <a:p>
                  <a:endParaRPr lang="en-US" dirty="0"/>
                </a:p>
              </p:txBody>
            </p:sp>
            <p:sp>
              <p:nvSpPr>
                <p:cNvPr id="18619" name="Freeform 421"/>
                <p:cNvSpPr>
                  <a:spLocks noEditPoints="1"/>
                </p:cNvSpPr>
                <p:nvPr/>
              </p:nvSpPr>
              <p:spPr bwMode="auto">
                <a:xfrm>
                  <a:off x="4611" y="3222"/>
                  <a:ext cx="31" cy="38"/>
                </a:xfrm>
                <a:custGeom>
                  <a:avLst/>
                  <a:gdLst>
                    <a:gd name="T0" fmla="*/ 15 w 31"/>
                    <a:gd name="T1" fmla="*/ 38 h 38"/>
                    <a:gd name="T2" fmla="*/ 10 w 31"/>
                    <a:gd name="T3" fmla="*/ 36 h 38"/>
                    <a:gd name="T4" fmla="*/ 5 w 31"/>
                    <a:gd name="T5" fmla="*/ 34 h 38"/>
                    <a:gd name="T6" fmla="*/ 1 w 31"/>
                    <a:gd name="T7" fmla="*/ 28 h 38"/>
                    <a:gd name="T8" fmla="*/ 0 w 31"/>
                    <a:gd name="T9" fmla="*/ 19 h 38"/>
                    <a:gd name="T10" fmla="*/ 1 w 31"/>
                    <a:gd name="T11" fmla="*/ 9 h 38"/>
                    <a:gd name="T12" fmla="*/ 5 w 31"/>
                    <a:gd name="T13" fmla="*/ 3 h 38"/>
                    <a:gd name="T14" fmla="*/ 10 w 31"/>
                    <a:gd name="T15" fmla="*/ 1 h 38"/>
                    <a:gd name="T16" fmla="*/ 15 w 31"/>
                    <a:gd name="T17" fmla="*/ 0 h 38"/>
                    <a:gd name="T18" fmla="*/ 20 w 31"/>
                    <a:gd name="T19" fmla="*/ 1 h 38"/>
                    <a:gd name="T20" fmla="*/ 25 w 31"/>
                    <a:gd name="T21" fmla="*/ 3 h 38"/>
                    <a:gd name="T22" fmla="*/ 30 w 31"/>
                    <a:gd name="T23" fmla="*/ 9 h 38"/>
                    <a:gd name="T24" fmla="*/ 31 w 31"/>
                    <a:gd name="T25" fmla="*/ 19 h 38"/>
                    <a:gd name="T26" fmla="*/ 30 w 31"/>
                    <a:gd name="T27" fmla="*/ 28 h 38"/>
                    <a:gd name="T28" fmla="*/ 25 w 31"/>
                    <a:gd name="T29" fmla="*/ 34 h 38"/>
                    <a:gd name="T30" fmla="*/ 20 w 31"/>
                    <a:gd name="T31" fmla="*/ 36 h 38"/>
                    <a:gd name="T32" fmla="*/ 15 w 31"/>
                    <a:gd name="T33" fmla="*/ 38 h 38"/>
                    <a:gd name="T34" fmla="*/ 15 w 31"/>
                    <a:gd name="T35" fmla="*/ 5 h 38"/>
                    <a:gd name="T36" fmla="*/ 10 w 31"/>
                    <a:gd name="T37" fmla="*/ 6 h 38"/>
                    <a:gd name="T38" fmla="*/ 8 w 31"/>
                    <a:gd name="T39" fmla="*/ 10 h 38"/>
                    <a:gd name="T40" fmla="*/ 5 w 31"/>
                    <a:gd name="T41" fmla="*/ 14 h 38"/>
                    <a:gd name="T42" fmla="*/ 5 w 31"/>
                    <a:gd name="T43" fmla="*/ 19 h 38"/>
                    <a:gd name="T44" fmla="*/ 5 w 31"/>
                    <a:gd name="T45" fmla="*/ 24 h 38"/>
                    <a:gd name="T46" fmla="*/ 8 w 31"/>
                    <a:gd name="T47" fmla="*/ 27 h 38"/>
                    <a:gd name="T48" fmla="*/ 10 w 31"/>
                    <a:gd name="T49" fmla="*/ 31 h 38"/>
                    <a:gd name="T50" fmla="*/ 15 w 31"/>
                    <a:gd name="T51" fmla="*/ 32 h 38"/>
                    <a:gd name="T52" fmla="*/ 19 w 31"/>
                    <a:gd name="T53" fmla="*/ 31 h 38"/>
                    <a:gd name="T54" fmla="*/ 23 w 31"/>
                    <a:gd name="T55" fmla="*/ 27 h 38"/>
                    <a:gd name="T56" fmla="*/ 25 w 31"/>
                    <a:gd name="T57" fmla="*/ 24 h 38"/>
                    <a:gd name="T58" fmla="*/ 25 w 31"/>
                    <a:gd name="T59" fmla="*/ 19 h 38"/>
                    <a:gd name="T60" fmla="*/ 25 w 31"/>
                    <a:gd name="T61" fmla="*/ 14 h 38"/>
                    <a:gd name="T62" fmla="*/ 23 w 31"/>
                    <a:gd name="T63" fmla="*/ 10 h 38"/>
                    <a:gd name="T64" fmla="*/ 19 w 31"/>
                    <a:gd name="T65" fmla="*/ 6 h 38"/>
                    <a:gd name="T66" fmla="*/ 15 w 31"/>
                    <a:gd name="T67" fmla="*/ 5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5" y="38"/>
                      </a:moveTo>
                      <a:lnTo>
                        <a:pt x="10" y="36"/>
                      </a:lnTo>
                      <a:lnTo>
                        <a:pt x="5" y="34"/>
                      </a:lnTo>
                      <a:lnTo>
                        <a:pt x="1" y="28"/>
                      </a:lnTo>
                      <a:lnTo>
                        <a:pt x="0" y="19"/>
                      </a:lnTo>
                      <a:lnTo>
                        <a:pt x="1" y="9"/>
                      </a:lnTo>
                      <a:lnTo>
                        <a:pt x="5" y="3"/>
                      </a:lnTo>
                      <a:lnTo>
                        <a:pt x="10" y="1"/>
                      </a:lnTo>
                      <a:lnTo>
                        <a:pt x="15" y="0"/>
                      </a:lnTo>
                      <a:lnTo>
                        <a:pt x="20" y="1"/>
                      </a:lnTo>
                      <a:lnTo>
                        <a:pt x="25" y="3"/>
                      </a:lnTo>
                      <a:lnTo>
                        <a:pt x="30" y="9"/>
                      </a:lnTo>
                      <a:lnTo>
                        <a:pt x="31" y="19"/>
                      </a:lnTo>
                      <a:lnTo>
                        <a:pt x="30" y="28"/>
                      </a:lnTo>
                      <a:lnTo>
                        <a:pt x="25" y="34"/>
                      </a:lnTo>
                      <a:lnTo>
                        <a:pt x="20" y="36"/>
                      </a:lnTo>
                      <a:lnTo>
                        <a:pt x="15" y="38"/>
                      </a:lnTo>
                      <a:close/>
                      <a:moveTo>
                        <a:pt x="15" y="5"/>
                      </a:moveTo>
                      <a:lnTo>
                        <a:pt x="10" y="6"/>
                      </a:lnTo>
                      <a:lnTo>
                        <a:pt x="8" y="10"/>
                      </a:lnTo>
                      <a:lnTo>
                        <a:pt x="5" y="14"/>
                      </a:lnTo>
                      <a:lnTo>
                        <a:pt x="5" y="19"/>
                      </a:lnTo>
                      <a:lnTo>
                        <a:pt x="5" y="24"/>
                      </a:lnTo>
                      <a:lnTo>
                        <a:pt x="8" y="27"/>
                      </a:lnTo>
                      <a:lnTo>
                        <a:pt x="10" y="31"/>
                      </a:lnTo>
                      <a:lnTo>
                        <a:pt x="15" y="32"/>
                      </a:lnTo>
                      <a:lnTo>
                        <a:pt x="19" y="31"/>
                      </a:lnTo>
                      <a:lnTo>
                        <a:pt x="23" y="27"/>
                      </a:lnTo>
                      <a:lnTo>
                        <a:pt x="25" y="24"/>
                      </a:lnTo>
                      <a:lnTo>
                        <a:pt x="25" y="19"/>
                      </a:lnTo>
                      <a:lnTo>
                        <a:pt x="25" y="14"/>
                      </a:lnTo>
                      <a:lnTo>
                        <a:pt x="23" y="10"/>
                      </a:lnTo>
                      <a:lnTo>
                        <a:pt x="19" y="6"/>
                      </a:lnTo>
                      <a:lnTo>
                        <a:pt x="15" y="5"/>
                      </a:lnTo>
                      <a:close/>
                    </a:path>
                  </a:pathLst>
                </a:custGeom>
                <a:solidFill>
                  <a:srgbClr val="000000"/>
                </a:solidFill>
                <a:ln w="9525">
                  <a:solidFill>
                    <a:schemeClr val="accent1"/>
                  </a:solidFill>
                  <a:round/>
                  <a:headEnd/>
                  <a:tailEnd/>
                </a:ln>
              </p:spPr>
              <p:txBody>
                <a:bodyPr/>
                <a:lstStyle/>
                <a:p>
                  <a:endParaRPr lang="en-US" dirty="0"/>
                </a:p>
              </p:txBody>
            </p:sp>
            <p:sp>
              <p:nvSpPr>
                <p:cNvPr id="18620" name="Freeform 422"/>
                <p:cNvSpPr>
                  <a:spLocks/>
                </p:cNvSpPr>
                <p:nvPr/>
              </p:nvSpPr>
              <p:spPr bwMode="auto">
                <a:xfrm>
                  <a:off x="4650" y="3222"/>
                  <a:ext cx="17" cy="36"/>
                </a:xfrm>
                <a:custGeom>
                  <a:avLst/>
                  <a:gdLst>
                    <a:gd name="T0" fmla="*/ 0 w 17"/>
                    <a:gd name="T1" fmla="*/ 1 h 36"/>
                    <a:gd name="T2" fmla="*/ 6 w 17"/>
                    <a:gd name="T3" fmla="*/ 1 h 36"/>
                    <a:gd name="T4" fmla="*/ 6 w 17"/>
                    <a:gd name="T5" fmla="*/ 6 h 36"/>
                    <a:gd name="T6" fmla="*/ 6 w 17"/>
                    <a:gd name="T7" fmla="*/ 6 h 36"/>
                    <a:gd name="T8" fmla="*/ 8 w 17"/>
                    <a:gd name="T9" fmla="*/ 4 h 36"/>
                    <a:gd name="T10" fmla="*/ 10 w 17"/>
                    <a:gd name="T11" fmla="*/ 2 h 36"/>
                    <a:gd name="T12" fmla="*/ 11 w 17"/>
                    <a:gd name="T13" fmla="*/ 1 h 36"/>
                    <a:gd name="T14" fmla="*/ 14 w 17"/>
                    <a:gd name="T15" fmla="*/ 0 h 36"/>
                    <a:gd name="T16" fmla="*/ 17 w 17"/>
                    <a:gd name="T17" fmla="*/ 0 h 36"/>
                    <a:gd name="T18" fmla="*/ 17 w 17"/>
                    <a:gd name="T19" fmla="*/ 5 h 36"/>
                    <a:gd name="T20" fmla="*/ 16 w 17"/>
                    <a:gd name="T21" fmla="*/ 5 h 36"/>
                    <a:gd name="T22" fmla="*/ 14 w 17"/>
                    <a:gd name="T23" fmla="*/ 5 h 36"/>
                    <a:gd name="T24" fmla="*/ 13 w 17"/>
                    <a:gd name="T25" fmla="*/ 6 h 36"/>
                    <a:gd name="T26" fmla="*/ 11 w 17"/>
                    <a:gd name="T27" fmla="*/ 6 h 36"/>
                    <a:gd name="T28" fmla="*/ 9 w 17"/>
                    <a:gd name="T29" fmla="*/ 9 h 36"/>
                    <a:gd name="T30" fmla="*/ 7 w 17"/>
                    <a:gd name="T31" fmla="*/ 11 h 36"/>
                    <a:gd name="T32" fmla="*/ 6 w 17"/>
                    <a:gd name="T33" fmla="*/ 14 h 36"/>
                    <a:gd name="T34" fmla="*/ 6 w 17"/>
                    <a:gd name="T35" fmla="*/ 18 h 36"/>
                    <a:gd name="T36" fmla="*/ 6 w 17"/>
                    <a:gd name="T37" fmla="*/ 36 h 36"/>
                    <a:gd name="T38" fmla="*/ 0 w 17"/>
                    <a:gd name="T39" fmla="*/ 36 h 36"/>
                    <a:gd name="T40" fmla="*/ 0 w 17"/>
                    <a:gd name="T41" fmla="*/ 1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36"/>
                    <a:gd name="T65" fmla="*/ 17 w 17"/>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36">
                      <a:moveTo>
                        <a:pt x="0" y="1"/>
                      </a:moveTo>
                      <a:lnTo>
                        <a:pt x="6" y="1"/>
                      </a:lnTo>
                      <a:lnTo>
                        <a:pt x="6" y="6"/>
                      </a:lnTo>
                      <a:lnTo>
                        <a:pt x="8" y="4"/>
                      </a:lnTo>
                      <a:lnTo>
                        <a:pt x="10" y="2"/>
                      </a:lnTo>
                      <a:lnTo>
                        <a:pt x="11" y="1"/>
                      </a:lnTo>
                      <a:lnTo>
                        <a:pt x="14" y="0"/>
                      </a:lnTo>
                      <a:lnTo>
                        <a:pt x="17" y="0"/>
                      </a:lnTo>
                      <a:lnTo>
                        <a:pt x="17" y="5"/>
                      </a:lnTo>
                      <a:lnTo>
                        <a:pt x="16" y="5"/>
                      </a:lnTo>
                      <a:lnTo>
                        <a:pt x="14" y="5"/>
                      </a:lnTo>
                      <a:lnTo>
                        <a:pt x="13" y="6"/>
                      </a:lnTo>
                      <a:lnTo>
                        <a:pt x="11" y="6"/>
                      </a:lnTo>
                      <a:lnTo>
                        <a:pt x="9" y="9"/>
                      </a:lnTo>
                      <a:lnTo>
                        <a:pt x="7" y="11"/>
                      </a:lnTo>
                      <a:lnTo>
                        <a:pt x="6" y="14"/>
                      </a:lnTo>
                      <a:lnTo>
                        <a:pt x="6" y="18"/>
                      </a:lnTo>
                      <a:lnTo>
                        <a:pt x="6" y="36"/>
                      </a:lnTo>
                      <a:lnTo>
                        <a:pt x="0" y="36"/>
                      </a:lnTo>
                      <a:lnTo>
                        <a:pt x="0" y="1"/>
                      </a:lnTo>
                      <a:close/>
                    </a:path>
                  </a:pathLst>
                </a:custGeom>
                <a:solidFill>
                  <a:srgbClr val="000000"/>
                </a:solidFill>
                <a:ln w="9525">
                  <a:solidFill>
                    <a:schemeClr val="accent1"/>
                  </a:solidFill>
                  <a:round/>
                  <a:headEnd/>
                  <a:tailEnd/>
                </a:ln>
              </p:spPr>
              <p:txBody>
                <a:bodyPr/>
                <a:lstStyle/>
                <a:p>
                  <a:endParaRPr lang="en-US" dirty="0"/>
                </a:p>
              </p:txBody>
            </p:sp>
            <p:sp>
              <p:nvSpPr>
                <p:cNvPr id="18621" name="Freeform 423"/>
                <p:cNvSpPr>
                  <a:spLocks noEditPoints="1"/>
                </p:cNvSpPr>
                <p:nvPr/>
              </p:nvSpPr>
              <p:spPr bwMode="auto">
                <a:xfrm>
                  <a:off x="4672" y="3209"/>
                  <a:ext cx="6" cy="49"/>
                </a:xfrm>
                <a:custGeom>
                  <a:avLst/>
                  <a:gdLst>
                    <a:gd name="T0" fmla="*/ 6 w 6"/>
                    <a:gd name="T1" fmla="*/ 49 h 49"/>
                    <a:gd name="T2" fmla="*/ 0 w 6"/>
                    <a:gd name="T3" fmla="*/ 49 h 49"/>
                    <a:gd name="T4" fmla="*/ 0 w 6"/>
                    <a:gd name="T5" fmla="*/ 14 h 49"/>
                    <a:gd name="T6" fmla="*/ 6 w 6"/>
                    <a:gd name="T7" fmla="*/ 14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49"/>
                    <a:gd name="T32" fmla="*/ 6 w 6"/>
                    <a:gd name="T33" fmla="*/ 49 h 4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49">
                      <a:moveTo>
                        <a:pt x="6" y="49"/>
                      </a:moveTo>
                      <a:lnTo>
                        <a:pt x="0" y="49"/>
                      </a:lnTo>
                      <a:lnTo>
                        <a:pt x="0" y="14"/>
                      </a:lnTo>
                      <a:lnTo>
                        <a:pt x="6" y="14"/>
                      </a:lnTo>
                      <a:lnTo>
                        <a:pt x="6" y="49"/>
                      </a:lnTo>
                      <a:close/>
                      <a:moveTo>
                        <a:pt x="6" y="7"/>
                      </a:moveTo>
                      <a:lnTo>
                        <a:pt x="0" y="7"/>
                      </a:lnTo>
                      <a:lnTo>
                        <a:pt x="0" y="0"/>
                      </a:lnTo>
                      <a:lnTo>
                        <a:pt x="6" y="0"/>
                      </a:lnTo>
                      <a:lnTo>
                        <a:pt x="6" y="7"/>
                      </a:lnTo>
                      <a:close/>
                    </a:path>
                  </a:pathLst>
                </a:custGeom>
                <a:solidFill>
                  <a:srgbClr val="000000"/>
                </a:solidFill>
                <a:ln w="9525">
                  <a:solidFill>
                    <a:schemeClr val="accent1"/>
                  </a:solidFill>
                  <a:round/>
                  <a:headEnd/>
                  <a:tailEnd/>
                </a:ln>
              </p:spPr>
              <p:txBody>
                <a:bodyPr/>
                <a:lstStyle/>
                <a:p>
                  <a:endParaRPr lang="en-US" dirty="0"/>
                </a:p>
              </p:txBody>
            </p:sp>
            <p:sp>
              <p:nvSpPr>
                <p:cNvPr id="18622" name="Freeform 424"/>
                <p:cNvSpPr>
                  <a:spLocks noEditPoints="1"/>
                </p:cNvSpPr>
                <p:nvPr/>
              </p:nvSpPr>
              <p:spPr bwMode="auto">
                <a:xfrm>
                  <a:off x="4684" y="3209"/>
                  <a:ext cx="32" cy="51"/>
                </a:xfrm>
                <a:custGeom>
                  <a:avLst/>
                  <a:gdLst>
                    <a:gd name="T0" fmla="*/ 32 w 32"/>
                    <a:gd name="T1" fmla="*/ 49 h 51"/>
                    <a:gd name="T2" fmla="*/ 27 w 32"/>
                    <a:gd name="T3" fmla="*/ 45 h 51"/>
                    <a:gd name="T4" fmla="*/ 25 w 32"/>
                    <a:gd name="T5" fmla="*/ 47 h 51"/>
                    <a:gd name="T6" fmla="*/ 22 w 32"/>
                    <a:gd name="T7" fmla="*/ 49 h 51"/>
                    <a:gd name="T8" fmla="*/ 20 w 32"/>
                    <a:gd name="T9" fmla="*/ 51 h 51"/>
                    <a:gd name="T10" fmla="*/ 15 w 32"/>
                    <a:gd name="T11" fmla="*/ 51 h 51"/>
                    <a:gd name="T12" fmla="*/ 12 w 32"/>
                    <a:gd name="T13" fmla="*/ 51 h 51"/>
                    <a:gd name="T14" fmla="*/ 8 w 32"/>
                    <a:gd name="T15" fmla="*/ 49 h 51"/>
                    <a:gd name="T16" fmla="*/ 3 w 32"/>
                    <a:gd name="T17" fmla="*/ 44 h 51"/>
                    <a:gd name="T18" fmla="*/ 0 w 32"/>
                    <a:gd name="T19" fmla="*/ 34 h 51"/>
                    <a:gd name="T20" fmla="*/ 2 w 32"/>
                    <a:gd name="T21" fmla="*/ 24 h 51"/>
                    <a:gd name="T22" fmla="*/ 5 w 32"/>
                    <a:gd name="T23" fmla="*/ 17 h 51"/>
                    <a:gd name="T24" fmla="*/ 11 w 32"/>
                    <a:gd name="T25" fmla="*/ 14 h 51"/>
                    <a:gd name="T26" fmla="*/ 15 w 32"/>
                    <a:gd name="T27" fmla="*/ 13 h 51"/>
                    <a:gd name="T28" fmla="*/ 20 w 32"/>
                    <a:gd name="T29" fmla="*/ 14 h 51"/>
                    <a:gd name="T30" fmla="*/ 22 w 32"/>
                    <a:gd name="T31" fmla="*/ 15 h 51"/>
                    <a:gd name="T32" fmla="*/ 25 w 32"/>
                    <a:gd name="T33" fmla="*/ 16 h 51"/>
                    <a:gd name="T34" fmla="*/ 26 w 32"/>
                    <a:gd name="T35" fmla="*/ 18 h 51"/>
                    <a:gd name="T36" fmla="*/ 26 w 32"/>
                    <a:gd name="T37" fmla="*/ 0 h 51"/>
                    <a:gd name="T38" fmla="*/ 17 w 32"/>
                    <a:gd name="T39" fmla="*/ 46 h 51"/>
                    <a:gd name="T40" fmla="*/ 21 w 32"/>
                    <a:gd name="T41" fmla="*/ 44 h 51"/>
                    <a:gd name="T42" fmla="*/ 23 w 32"/>
                    <a:gd name="T43" fmla="*/ 41 h 51"/>
                    <a:gd name="T44" fmla="*/ 26 w 32"/>
                    <a:gd name="T45" fmla="*/ 30 h 51"/>
                    <a:gd name="T46" fmla="*/ 23 w 32"/>
                    <a:gd name="T47" fmla="*/ 22 h 51"/>
                    <a:gd name="T48" fmla="*/ 20 w 32"/>
                    <a:gd name="T49" fmla="*/ 19 h 51"/>
                    <a:gd name="T50" fmla="*/ 17 w 32"/>
                    <a:gd name="T51" fmla="*/ 18 h 51"/>
                    <a:gd name="T52" fmla="*/ 12 w 32"/>
                    <a:gd name="T53" fmla="*/ 19 h 51"/>
                    <a:gd name="T54" fmla="*/ 8 w 32"/>
                    <a:gd name="T55" fmla="*/ 22 h 51"/>
                    <a:gd name="T56" fmla="*/ 6 w 32"/>
                    <a:gd name="T57" fmla="*/ 32 h 51"/>
                    <a:gd name="T58" fmla="*/ 10 w 32"/>
                    <a:gd name="T59" fmla="*/ 42 h 51"/>
                    <a:gd name="T60" fmla="*/ 13 w 32"/>
                    <a:gd name="T61" fmla="*/ 45 h 51"/>
                    <a:gd name="T62" fmla="*/ 17 w 32"/>
                    <a:gd name="T63" fmla="*/ 46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51"/>
                    <a:gd name="T98" fmla="*/ 32 w 32"/>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51">
                      <a:moveTo>
                        <a:pt x="32" y="0"/>
                      </a:moveTo>
                      <a:lnTo>
                        <a:pt x="32" y="49"/>
                      </a:lnTo>
                      <a:lnTo>
                        <a:pt x="27" y="49"/>
                      </a:lnTo>
                      <a:lnTo>
                        <a:pt x="27" y="45"/>
                      </a:lnTo>
                      <a:lnTo>
                        <a:pt x="26" y="46"/>
                      </a:lnTo>
                      <a:lnTo>
                        <a:pt x="25" y="47"/>
                      </a:lnTo>
                      <a:lnTo>
                        <a:pt x="23" y="48"/>
                      </a:lnTo>
                      <a:lnTo>
                        <a:pt x="22" y="49"/>
                      </a:lnTo>
                      <a:lnTo>
                        <a:pt x="21" y="51"/>
                      </a:lnTo>
                      <a:lnTo>
                        <a:pt x="20" y="51"/>
                      </a:lnTo>
                      <a:lnTo>
                        <a:pt x="18" y="51"/>
                      </a:lnTo>
                      <a:lnTo>
                        <a:pt x="15" y="51"/>
                      </a:lnTo>
                      <a:lnTo>
                        <a:pt x="14" y="51"/>
                      </a:lnTo>
                      <a:lnTo>
                        <a:pt x="12" y="51"/>
                      </a:lnTo>
                      <a:lnTo>
                        <a:pt x="11" y="51"/>
                      </a:lnTo>
                      <a:lnTo>
                        <a:pt x="8" y="49"/>
                      </a:lnTo>
                      <a:lnTo>
                        <a:pt x="5" y="47"/>
                      </a:lnTo>
                      <a:lnTo>
                        <a:pt x="3" y="44"/>
                      </a:lnTo>
                      <a:lnTo>
                        <a:pt x="2" y="39"/>
                      </a:lnTo>
                      <a:lnTo>
                        <a:pt x="0" y="34"/>
                      </a:lnTo>
                      <a:lnTo>
                        <a:pt x="0" y="30"/>
                      </a:lnTo>
                      <a:lnTo>
                        <a:pt x="2" y="24"/>
                      </a:lnTo>
                      <a:lnTo>
                        <a:pt x="3" y="21"/>
                      </a:lnTo>
                      <a:lnTo>
                        <a:pt x="5" y="17"/>
                      </a:lnTo>
                      <a:lnTo>
                        <a:pt x="7" y="15"/>
                      </a:lnTo>
                      <a:lnTo>
                        <a:pt x="11" y="14"/>
                      </a:lnTo>
                      <a:lnTo>
                        <a:pt x="13" y="13"/>
                      </a:lnTo>
                      <a:lnTo>
                        <a:pt x="15" y="13"/>
                      </a:lnTo>
                      <a:lnTo>
                        <a:pt x="18" y="13"/>
                      </a:lnTo>
                      <a:lnTo>
                        <a:pt x="20" y="14"/>
                      </a:lnTo>
                      <a:lnTo>
                        <a:pt x="21" y="14"/>
                      </a:lnTo>
                      <a:lnTo>
                        <a:pt x="22" y="15"/>
                      </a:lnTo>
                      <a:lnTo>
                        <a:pt x="23" y="16"/>
                      </a:lnTo>
                      <a:lnTo>
                        <a:pt x="25" y="16"/>
                      </a:lnTo>
                      <a:lnTo>
                        <a:pt x="26" y="17"/>
                      </a:lnTo>
                      <a:lnTo>
                        <a:pt x="26" y="18"/>
                      </a:lnTo>
                      <a:lnTo>
                        <a:pt x="26" y="0"/>
                      </a:lnTo>
                      <a:lnTo>
                        <a:pt x="32" y="0"/>
                      </a:lnTo>
                      <a:close/>
                      <a:moveTo>
                        <a:pt x="17" y="46"/>
                      </a:moveTo>
                      <a:lnTo>
                        <a:pt x="19" y="45"/>
                      </a:lnTo>
                      <a:lnTo>
                        <a:pt x="21" y="44"/>
                      </a:lnTo>
                      <a:lnTo>
                        <a:pt x="22" y="42"/>
                      </a:lnTo>
                      <a:lnTo>
                        <a:pt x="23" y="41"/>
                      </a:lnTo>
                      <a:lnTo>
                        <a:pt x="26" y="36"/>
                      </a:lnTo>
                      <a:lnTo>
                        <a:pt x="26" y="30"/>
                      </a:lnTo>
                      <a:lnTo>
                        <a:pt x="25" y="25"/>
                      </a:lnTo>
                      <a:lnTo>
                        <a:pt x="23" y="22"/>
                      </a:lnTo>
                      <a:lnTo>
                        <a:pt x="22" y="21"/>
                      </a:lnTo>
                      <a:lnTo>
                        <a:pt x="20" y="19"/>
                      </a:lnTo>
                      <a:lnTo>
                        <a:pt x="19" y="18"/>
                      </a:lnTo>
                      <a:lnTo>
                        <a:pt x="17" y="18"/>
                      </a:lnTo>
                      <a:lnTo>
                        <a:pt x="14" y="18"/>
                      </a:lnTo>
                      <a:lnTo>
                        <a:pt x="12" y="19"/>
                      </a:lnTo>
                      <a:lnTo>
                        <a:pt x="11" y="21"/>
                      </a:lnTo>
                      <a:lnTo>
                        <a:pt x="8" y="22"/>
                      </a:lnTo>
                      <a:lnTo>
                        <a:pt x="7" y="26"/>
                      </a:lnTo>
                      <a:lnTo>
                        <a:pt x="6" y="32"/>
                      </a:lnTo>
                      <a:lnTo>
                        <a:pt x="7" y="38"/>
                      </a:lnTo>
                      <a:lnTo>
                        <a:pt x="10" y="42"/>
                      </a:lnTo>
                      <a:lnTo>
                        <a:pt x="11" y="44"/>
                      </a:lnTo>
                      <a:lnTo>
                        <a:pt x="13" y="45"/>
                      </a:lnTo>
                      <a:lnTo>
                        <a:pt x="14" y="46"/>
                      </a:lnTo>
                      <a:lnTo>
                        <a:pt x="17" y="46"/>
                      </a:lnTo>
                      <a:close/>
                    </a:path>
                  </a:pathLst>
                </a:custGeom>
                <a:solidFill>
                  <a:srgbClr val="000000"/>
                </a:solidFill>
                <a:ln w="9525">
                  <a:solidFill>
                    <a:schemeClr val="accent1"/>
                  </a:solidFill>
                  <a:round/>
                  <a:headEnd/>
                  <a:tailEnd/>
                </a:ln>
              </p:spPr>
              <p:txBody>
                <a:bodyPr/>
                <a:lstStyle/>
                <a:p>
                  <a:endParaRPr lang="en-US" dirty="0"/>
                </a:p>
              </p:txBody>
            </p:sp>
            <p:sp>
              <p:nvSpPr>
                <p:cNvPr id="18623" name="Freeform 425"/>
                <p:cNvSpPr>
                  <a:spLocks noEditPoints="1"/>
                </p:cNvSpPr>
                <p:nvPr/>
              </p:nvSpPr>
              <p:spPr bwMode="auto">
                <a:xfrm>
                  <a:off x="4722" y="3222"/>
                  <a:ext cx="34" cy="38"/>
                </a:xfrm>
                <a:custGeom>
                  <a:avLst/>
                  <a:gdLst>
                    <a:gd name="T0" fmla="*/ 29 w 34"/>
                    <a:gd name="T1" fmla="*/ 32 h 38"/>
                    <a:gd name="T2" fmla="*/ 32 w 34"/>
                    <a:gd name="T3" fmla="*/ 33 h 38"/>
                    <a:gd name="T4" fmla="*/ 33 w 34"/>
                    <a:gd name="T5" fmla="*/ 33 h 38"/>
                    <a:gd name="T6" fmla="*/ 34 w 34"/>
                    <a:gd name="T7" fmla="*/ 33 h 38"/>
                    <a:gd name="T8" fmla="*/ 34 w 34"/>
                    <a:gd name="T9" fmla="*/ 38 h 38"/>
                    <a:gd name="T10" fmla="*/ 32 w 34"/>
                    <a:gd name="T11" fmla="*/ 38 h 38"/>
                    <a:gd name="T12" fmla="*/ 29 w 34"/>
                    <a:gd name="T13" fmla="*/ 38 h 38"/>
                    <a:gd name="T14" fmla="*/ 26 w 34"/>
                    <a:gd name="T15" fmla="*/ 36 h 38"/>
                    <a:gd name="T16" fmla="*/ 25 w 34"/>
                    <a:gd name="T17" fmla="*/ 33 h 38"/>
                    <a:gd name="T18" fmla="*/ 19 w 34"/>
                    <a:gd name="T19" fmla="*/ 36 h 38"/>
                    <a:gd name="T20" fmla="*/ 13 w 34"/>
                    <a:gd name="T21" fmla="*/ 38 h 38"/>
                    <a:gd name="T22" fmla="*/ 4 w 34"/>
                    <a:gd name="T23" fmla="*/ 35 h 38"/>
                    <a:gd name="T24" fmla="*/ 0 w 34"/>
                    <a:gd name="T25" fmla="*/ 27 h 38"/>
                    <a:gd name="T26" fmla="*/ 3 w 34"/>
                    <a:gd name="T27" fmla="*/ 20 h 38"/>
                    <a:gd name="T28" fmla="*/ 8 w 34"/>
                    <a:gd name="T29" fmla="*/ 18 h 38"/>
                    <a:gd name="T30" fmla="*/ 15 w 34"/>
                    <a:gd name="T31" fmla="*/ 17 h 38"/>
                    <a:gd name="T32" fmla="*/ 21 w 34"/>
                    <a:gd name="T33" fmla="*/ 16 h 38"/>
                    <a:gd name="T34" fmla="*/ 22 w 34"/>
                    <a:gd name="T35" fmla="*/ 14 h 38"/>
                    <a:gd name="T36" fmla="*/ 23 w 34"/>
                    <a:gd name="T37" fmla="*/ 12 h 38"/>
                    <a:gd name="T38" fmla="*/ 22 w 34"/>
                    <a:gd name="T39" fmla="*/ 8 h 38"/>
                    <a:gd name="T40" fmla="*/ 18 w 34"/>
                    <a:gd name="T41" fmla="*/ 5 h 38"/>
                    <a:gd name="T42" fmla="*/ 11 w 34"/>
                    <a:gd name="T43" fmla="*/ 6 h 38"/>
                    <a:gd name="T44" fmla="*/ 7 w 34"/>
                    <a:gd name="T45" fmla="*/ 10 h 38"/>
                    <a:gd name="T46" fmla="*/ 3 w 34"/>
                    <a:gd name="T47" fmla="*/ 11 h 38"/>
                    <a:gd name="T48" fmla="*/ 3 w 34"/>
                    <a:gd name="T49" fmla="*/ 6 h 38"/>
                    <a:gd name="T50" fmla="*/ 6 w 34"/>
                    <a:gd name="T51" fmla="*/ 3 h 38"/>
                    <a:gd name="T52" fmla="*/ 10 w 34"/>
                    <a:gd name="T53" fmla="*/ 1 h 38"/>
                    <a:gd name="T54" fmla="*/ 13 w 34"/>
                    <a:gd name="T55" fmla="*/ 0 h 38"/>
                    <a:gd name="T56" fmla="*/ 17 w 34"/>
                    <a:gd name="T57" fmla="*/ 0 h 38"/>
                    <a:gd name="T58" fmla="*/ 20 w 34"/>
                    <a:gd name="T59" fmla="*/ 0 h 38"/>
                    <a:gd name="T60" fmla="*/ 25 w 34"/>
                    <a:gd name="T61" fmla="*/ 2 h 38"/>
                    <a:gd name="T62" fmla="*/ 28 w 34"/>
                    <a:gd name="T63" fmla="*/ 5 h 38"/>
                    <a:gd name="T64" fmla="*/ 29 w 34"/>
                    <a:gd name="T65" fmla="*/ 31 h 38"/>
                    <a:gd name="T66" fmla="*/ 20 w 34"/>
                    <a:gd name="T67" fmla="*/ 20 h 38"/>
                    <a:gd name="T68" fmla="*/ 13 w 34"/>
                    <a:gd name="T69" fmla="*/ 21 h 38"/>
                    <a:gd name="T70" fmla="*/ 8 w 34"/>
                    <a:gd name="T71" fmla="*/ 23 h 38"/>
                    <a:gd name="T72" fmla="*/ 6 w 34"/>
                    <a:gd name="T73" fmla="*/ 25 h 38"/>
                    <a:gd name="T74" fmla="*/ 7 w 34"/>
                    <a:gd name="T75" fmla="*/ 29 h 38"/>
                    <a:gd name="T76" fmla="*/ 11 w 34"/>
                    <a:gd name="T77" fmla="*/ 33 h 38"/>
                    <a:gd name="T78" fmla="*/ 18 w 34"/>
                    <a:gd name="T79" fmla="*/ 32 h 38"/>
                    <a:gd name="T80" fmla="*/ 22 w 34"/>
                    <a:gd name="T81" fmla="*/ 27 h 38"/>
                    <a:gd name="T82" fmla="*/ 23 w 34"/>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29" y="31"/>
                      </a:moveTo>
                      <a:lnTo>
                        <a:pt x="29" y="32"/>
                      </a:lnTo>
                      <a:lnTo>
                        <a:pt x="30" y="32"/>
                      </a:lnTo>
                      <a:lnTo>
                        <a:pt x="32" y="33"/>
                      </a:lnTo>
                      <a:lnTo>
                        <a:pt x="33" y="33"/>
                      </a:lnTo>
                      <a:lnTo>
                        <a:pt x="34" y="33"/>
                      </a:lnTo>
                      <a:lnTo>
                        <a:pt x="34" y="38"/>
                      </a:lnTo>
                      <a:lnTo>
                        <a:pt x="33" y="38"/>
                      </a:lnTo>
                      <a:lnTo>
                        <a:pt x="32" y="38"/>
                      </a:lnTo>
                      <a:lnTo>
                        <a:pt x="30" y="38"/>
                      </a:lnTo>
                      <a:lnTo>
                        <a:pt x="29" y="38"/>
                      </a:lnTo>
                      <a:lnTo>
                        <a:pt x="28" y="38"/>
                      </a:lnTo>
                      <a:lnTo>
                        <a:pt x="26" y="36"/>
                      </a:lnTo>
                      <a:lnTo>
                        <a:pt x="25" y="34"/>
                      </a:lnTo>
                      <a:lnTo>
                        <a:pt x="25" y="33"/>
                      </a:lnTo>
                      <a:lnTo>
                        <a:pt x="22" y="34"/>
                      </a:lnTo>
                      <a:lnTo>
                        <a:pt x="19" y="36"/>
                      </a:lnTo>
                      <a:lnTo>
                        <a:pt x="17" y="38"/>
                      </a:lnTo>
                      <a:lnTo>
                        <a:pt x="13" y="38"/>
                      </a:lnTo>
                      <a:lnTo>
                        <a:pt x="7" y="36"/>
                      </a:lnTo>
                      <a:lnTo>
                        <a:pt x="4" y="35"/>
                      </a:lnTo>
                      <a:lnTo>
                        <a:pt x="2" y="32"/>
                      </a:lnTo>
                      <a:lnTo>
                        <a:pt x="0" y="27"/>
                      </a:lnTo>
                      <a:lnTo>
                        <a:pt x="2" y="24"/>
                      </a:lnTo>
                      <a:lnTo>
                        <a:pt x="3" y="20"/>
                      </a:lnTo>
                      <a:lnTo>
                        <a:pt x="5" y="19"/>
                      </a:lnTo>
                      <a:lnTo>
                        <a:pt x="8" y="18"/>
                      </a:lnTo>
                      <a:lnTo>
                        <a:pt x="12" y="17"/>
                      </a:lnTo>
                      <a:lnTo>
                        <a:pt x="15" y="17"/>
                      </a:lnTo>
                      <a:lnTo>
                        <a:pt x="19" y="16"/>
                      </a:lnTo>
                      <a:lnTo>
                        <a:pt x="21" y="16"/>
                      </a:lnTo>
                      <a:lnTo>
                        <a:pt x="22" y="16"/>
                      </a:lnTo>
                      <a:lnTo>
                        <a:pt x="22" y="14"/>
                      </a:lnTo>
                      <a:lnTo>
                        <a:pt x="23" y="13"/>
                      </a:lnTo>
                      <a:lnTo>
                        <a:pt x="23" y="12"/>
                      </a:lnTo>
                      <a:lnTo>
                        <a:pt x="23" y="9"/>
                      </a:lnTo>
                      <a:lnTo>
                        <a:pt x="22" y="8"/>
                      </a:lnTo>
                      <a:lnTo>
                        <a:pt x="21" y="6"/>
                      </a:lnTo>
                      <a:lnTo>
                        <a:pt x="18" y="5"/>
                      </a:lnTo>
                      <a:lnTo>
                        <a:pt x="14" y="5"/>
                      </a:lnTo>
                      <a:lnTo>
                        <a:pt x="11" y="6"/>
                      </a:lnTo>
                      <a:lnTo>
                        <a:pt x="8" y="8"/>
                      </a:lnTo>
                      <a:lnTo>
                        <a:pt x="7" y="10"/>
                      </a:lnTo>
                      <a:lnTo>
                        <a:pt x="7" y="11"/>
                      </a:lnTo>
                      <a:lnTo>
                        <a:pt x="3" y="11"/>
                      </a:lnTo>
                      <a:lnTo>
                        <a:pt x="3" y="9"/>
                      </a:lnTo>
                      <a:lnTo>
                        <a:pt x="3" y="6"/>
                      </a:lnTo>
                      <a:lnTo>
                        <a:pt x="4" y="5"/>
                      </a:lnTo>
                      <a:lnTo>
                        <a:pt x="6" y="3"/>
                      </a:lnTo>
                      <a:lnTo>
                        <a:pt x="8" y="2"/>
                      </a:lnTo>
                      <a:lnTo>
                        <a:pt x="10" y="1"/>
                      </a:lnTo>
                      <a:lnTo>
                        <a:pt x="11" y="1"/>
                      </a:lnTo>
                      <a:lnTo>
                        <a:pt x="13" y="0"/>
                      </a:lnTo>
                      <a:lnTo>
                        <a:pt x="15" y="0"/>
                      </a:lnTo>
                      <a:lnTo>
                        <a:pt x="17" y="0"/>
                      </a:lnTo>
                      <a:lnTo>
                        <a:pt x="19" y="0"/>
                      </a:lnTo>
                      <a:lnTo>
                        <a:pt x="20" y="0"/>
                      </a:lnTo>
                      <a:lnTo>
                        <a:pt x="21" y="1"/>
                      </a:lnTo>
                      <a:lnTo>
                        <a:pt x="25" y="2"/>
                      </a:lnTo>
                      <a:lnTo>
                        <a:pt x="27" y="3"/>
                      </a:lnTo>
                      <a:lnTo>
                        <a:pt x="28" y="5"/>
                      </a:lnTo>
                      <a:lnTo>
                        <a:pt x="29" y="8"/>
                      </a:lnTo>
                      <a:lnTo>
                        <a:pt x="29" y="31"/>
                      </a:lnTo>
                      <a:close/>
                      <a:moveTo>
                        <a:pt x="23" y="19"/>
                      </a:moveTo>
                      <a:lnTo>
                        <a:pt x="20" y="20"/>
                      </a:lnTo>
                      <a:lnTo>
                        <a:pt x="17" y="20"/>
                      </a:lnTo>
                      <a:lnTo>
                        <a:pt x="13" y="21"/>
                      </a:lnTo>
                      <a:lnTo>
                        <a:pt x="10" y="23"/>
                      </a:lnTo>
                      <a:lnTo>
                        <a:pt x="8" y="23"/>
                      </a:lnTo>
                      <a:lnTo>
                        <a:pt x="7" y="24"/>
                      </a:lnTo>
                      <a:lnTo>
                        <a:pt x="6" y="25"/>
                      </a:lnTo>
                      <a:lnTo>
                        <a:pt x="6" y="27"/>
                      </a:lnTo>
                      <a:lnTo>
                        <a:pt x="7" y="29"/>
                      </a:lnTo>
                      <a:lnTo>
                        <a:pt x="8" y="32"/>
                      </a:lnTo>
                      <a:lnTo>
                        <a:pt x="11" y="33"/>
                      </a:lnTo>
                      <a:lnTo>
                        <a:pt x="13" y="33"/>
                      </a:lnTo>
                      <a:lnTo>
                        <a:pt x="18" y="32"/>
                      </a:lnTo>
                      <a:lnTo>
                        <a:pt x="21" y="29"/>
                      </a:lnTo>
                      <a:lnTo>
                        <a:pt x="22" y="27"/>
                      </a:lnTo>
                      <a:lnTo>
                        <a:pt x="23" y="26"/>
                      </a:lnTo>
                      <a:lnTo>
                        <a:pt x="23" y="19"/>
                      </a:lnTo>
                      <a:close/>
                    </a:path>
                  </a:pathLst>
                </a:custGeom>
                <a:solidFill>
                  <a:srgbClr val="000000"/>
                </a:solidFill>
                <a:ln w="9525">
                  <a:solidFill>
                    <a:schemeClr val="accent1"/>
                  </a:solidFill>
                  <a:round/>
                  <a:headEnd/>
                  <a:tailEnd/>
                </a:ln>
              </p:spPr>
              <p:txBody>
                <a:bodyPr/>
                <a:lstStyle/>
                <a:p>
                  <a:endParaRPr lang="en-US" dirty="0"/>
                </a:p>
              </p:txBody>
            </p:sp>
            <p:sp>
              <p:nvSpPr>
                <p:cNvPr id="18624" name="Freeform 426"/>
                <p:cNvSpPr>
                  <a:spLocks/>
                </p:cNvSpPr>
                <p:nvPr/>
              </p:nvSpPr>
              <p:spPr bwMode="auto">
                <a:xfrm>
                  <a:off x="3792" y="2595"/>
                  <a:ext cx="356" cy="605"/>
                </a:xfrm>
                <a:custGeom>
                  <a:avLst/>
                  <a:gdLst>
                    <a:gd name="T0" fmla="*/ 350 w 356"/>
                    <a:gd name="T1" fmla="*/ 0 h 605"/>
                    <a:gd name="T2" fmla="*/ 75 w 356"/>
                    <a:gd name="T3" fmla="*/ 0 h 605"/>
                    <a:gd name="T4" fmla="*/ 71 w 356"/>
                    <a:gd name="T5" fmla="*/ 0 h 605"/>
                    <a:gd name="T6" fmla="*/ 69 w 356"/>
                    <a:gd name="T7" fmla="*/ 2 h 605"/>
                    <a:gd name="T8" fmla="*/ 1 w 356"/>
                    <a:gd name="T9" fmla="*/ 129 h 605"/>
                    <a:gd name="T10" fmla="*/ 0 w 356"/>
                    <a:gd name="T11" fmla="*/ 131 h 605"/>
                    <a:gd name="T12" fmla="*/ 1 w 356"/>
                    <a:gd name="T13" fmla="*/ 133 h 605"/>
                    <a:gd name="T14" fmla="*/ 70 w 356"/>
                    <a:gd name="T15" fmla="*/ 280 h 605"/>
                    <a:gd name="T16" fmla="*/ 31 w 356"/>
                    <a:gd name="T17" fmla="*/ 357 h 605"/>
                    <a:gd name="T18" fmla="*/ 30 w 356"/>
                    <a:gd name="T19" fmla="*/ 359 h 605"/>
                    <a:gd name="T20" fmla="*/ 30 w 356"/>
                    <a:gd name="T21" fmla="*/ 362 h 605"/>
                    <a:gd name="T22" fmla="*/ 53 w 356"/>
                    <a:gd name="T23" fmla="*/ 447 h 605"/>
                    <a:gd name="T24" fmla="*/ 54 w 356"/>
                    <a:gd name="T25" fmla="*/ 450 h 605"/>
                    <a:gd name="T26" fmla="*/ 59 w 356"/>
                    <a:gd name="T27" fmla="*/ 450 h 605"/>
                    <a:gd name="T28" fmla="*/ 223 w 356"/>
                    <a:gd name="T29" fmla="*/ 450 h 605"/>
                    <a:gd name="T30" fmla="*/ 264 w 356"/>
                    <a:gd name="T31" fmla="*/ 601 h 605"/>
                    <a:gd name="T32" fmla="*/ 265 w 356"/>
                    <a:gd name="T33" fmla="*/ 605 h 605"/>
                    <a:gd name="T34" fmla="*/ 269 w 356"/>
                    <a:gd name="T35" fmla="*/ 605 h 605"/>
                    <a:gd name="T36" fmla="*/ 325 w 356"/>
                    <a:gd name="T37" fmla="*/ 605 h 605"/>
                    <a:gd name="T38" fmla="*/ 330 w 356"/>
                    <a:gd name="T39" fmla="*/ 605 h 605"/>
                    <a:gd name="T40" fmla="*/ 330 w 356"/>
                    <a:gd name="T41" fmla="*/ 600 h 605"/>
                    <a:gd name="T42" fmla="*/ 356 w 356"/>
                    <a:gd name="T43" fmla="*/ 6 h 605"/>
                    <a:gd name="T44" fmla="*/ 356 w 356"/>
                    <a:gd name="T45" fmla="*/ 0 h 605"/>
                    <a:gd name="T46" fmla="*/ 350 w 356"/>
                    <a:gd name="T47" fmla="*/ 0 h 60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56"/>
                    <a:gd name="T73" fmla="*/ 0 h 605"/>
                    <a:gd name="T74" fmla="*/ 356 w 356"/>
                    <a:gd name="T75" fmla="*/ 605 h 60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56" h="605">
                      <a:moveTo>
                        <a:pt x="350" y="0"/>
                      </a:moveTo>
                      <a:lnTo>
                        <a:pt x="75" y="0"/>
                      </a:lnTo>
                      <a:lnTo>
                        <a:pt x="71" y="0"/>
                      </a:lnTo>
                      <a:lnTo>
                        <a:pt x="69" y="2"/>
                      </a:lnTo>
                      <a:lnTo>
                        <a:pt x="1" y="129"/>
                      </a:lnTo>
                      <a:lnTo>
                        <a:pt x="0" y="131"/>
                      </a:lnTo>
                      <a:lnTo>
                        <a:pt x="1" y="133"/>
                      </a:lnTo>
                      <a:lnTo>
                        <a:pt x="70" y="280"/>
                      </a:lnTo>
                      <a:lnTo>
                        <a:pt x="31" y="357"/>
                      </a:lnTo>
                      <a:lnTo>
                        <a:pt x="30" y="359"/>
                      </a:lnTo>
                      <a:lnTo>
                        <a:pt x="30" y="362"/>
                      </a:lnTo>
                      <a:lnTo>
                        <a:pt x="53" y="447"/>
                      </a:lnTo>
                      <a:lnTo>
                        <a:pt x="54" y="450"/>
                      </a:lnTo>
                      <a:lnTo>
                        <a:pt x="59" y="450"/>
                      </a:lnTo>
                      <a:lnTo>
                        <a:pt x="223" y="450"/>
                      </a:lnTo>
                      <a:lnTo>
                        <a:pt x="264" y="601"/>
                      </a:lnTo>
                      <a:lnTo>
                        <a:pt x="265" y="605"/>
                      </a:lnTo>
                      <a:lnTo>
                        <a:pt x="269" y="605"/>
                      </a:lnTo>
                      <a:lnTo>
                        <a:pt x="325" y="605"/>
                      </a:lnTo>
                      <a:lnTo>
                        <a:pt x="330" y="605"/>
                      </a:lnTo>
                      <a:lnTo>
                        <a:pt x="330" y="600"/>
                      </a:lnTo>
                      <a:lnTo>
                        <a:pt x="356" y="6"/>
                      </a:lnTo>
                      <a:lnTo>
                        <a:pt x="356" y="0"/>
                      </a:lnTo>
                      <a:lnTo>
                        <a:pt x="350" y="0"/>
                      </a:lnTo>
                      <a:close/>
                    </a:path>
                  </a:pathLst>
                </a:custGeom>
                <a:solidFill>
                  <a:srgbClr val="000000"/>
                </a:solidFill>
                <a:ln w="9525">
                  <a:solidFill>
                    <a:schemeClr val="accent1"/>
                  </a:solidFill>
                  <a:round/>
                  <a:headEnd/>
                  <a:tailEnd/>
                </a:ln>
              </p:spPr>
              <p:txBody>
                <a:bodyPr/>
                <a:lstStyle/>
                <a:p>
                  <a:endParaRPr lang="en-US" dirty="0"/>
                </a:p>
              </p:txBody>
            </p:sp>
            <p:sp>
              <p:nvSpPr>
                <p:cNvPr id="18625" name="Freeform 427"/>
                <p:cNvSpPr>
                  <a:spLocks/>
                </p:cNvSpPr>
                <p:nvPr/>
              </p:nvSpPr>
              <p:spPr bwMode="auto">
                <a:xfrm>
                  <a:off x="3805" y="2605"/>
                  <a:ext cx="331" cy="584"/>
                </a:xfrm>
                <a:custGeom>
                  <a:avLst/>
                  <a:gdLst>
                    <a:gd name="T0" fmla="*/ 307 w 331"/>
                    <a:gd name="T1" fmla="*/ 584 h 584"/>
                    <a:gd name="T2" fmla="*/ 261 w 331"/>
                    <a:gd name="T3" fmla="*/ 584 h 584"/>
                    <a:gd name="T4" fmla="*/ 220 w 331"/>
                    <a:gd name="T5" fmla="*/ 433 h 584"/>
                    <a:gd name="T6" fmla="*/ 218 w 331"/>
                    <a:gd name="T7" fmla="*/ 429 h 584"/>
                    <a:gd name="T8" fmla="*/ 214 w 331"/>
                    <a:gd name="T9" fmla="*/ 429 h 584"/>
                    <a:gd name="T10" fmla="*/ 49 w 331"/>
                    <a:gd name="T11" fmla="*/ 429 h 584"/>
                    <a:gd name="T12" fmla="*/ 28 w 331"/>
                    <a:gd name="T13" fmla="*/ 350 h 584"/>
                    <a:gd name="T14" fmla="*/ 69 w 331"/>
                    <a:gd name="T15" fmla="*/ 272 h 584"/>
                    <a:gd name="T16" fmla="*/ 70 w 331"/>
                    <a:gd name="T17" fmla="*/ 270 h 584"/>
                    <a:gd name="T18" fmla="*/ 69 w 331"/>
                    <a:gd name="T19" fmla="*/ 266 h 584"/>
                    <a:gd name="T20" fmla="*/ 0 w 331"/>
                    <a:gd name="T21" fmla="*/ 121 h 584"/>
                    <a:gd name="T22" fmla="*/ 64 w 331"/>
                    <a:gd name="T23" fmla="*/ 0 h 584"/>
                    <a:gd name="T24" fmla="*/ 331 w 331"/>
                    <a:gd name="T25" fmla="*/ 0 h 584"/>
                    <a:gd name="T26" fmla="*/ 307 w 331"/>
                    <a:gd name="T27" fmla="*/ 584 h 5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1"/>
                    <a:gd name="T43" fmla="*/ 0 h 584"/>
                    <a:gd name="T44" fmla="*/ 331 w 331"/>
                    <a:gd name="T45" fmla="*/ 584 h 58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1" h="584">
                      <a:moveTo>
                        <a:pt x="307" y="584"/>
                      </a:moveTo>
                      <a:lnTo>
                        <a:pt x="261" y="584"/>
                      </a:lnTo>
                      <a:lnTo>
                        <a:pt x="220" y="433"/>
                      </a:lnTo>
                      <a:lnTo>
                        <a:pt x="218" y="429"/>
                      </a:lnTo>
                      <a:lnTo>
                        <a:pt x="214" y="429"/>
                      </a:lnTo>
                      <a:lnTo>
                        <a:pt x="49" y="429"/>
                      </a:lnTo>
                      <a:lnTo>
                        <a:pt x="28" y="350"/>
                      </a:lnTo>
                      <a:lnTo>
                        <a:pt x="69" y="272"/>
                      </a:lnTo>
                      <a:lnTo>
                        <a:pt x="70" y="270"/>
                      </a:lnTo>
                      <a:lnTo>
                        <a:pt x="69" y="266"/>
                      </a:lnTo>
                      <a:lnTo>
                        <a:pt x="0" y="121"/>
                      </a:lnTo>
                      <a:lnTo>
                        <a:pt x="64" y="0"/>
                      </a:lnTo>
                      <a:lnTo>
                        <a:pt x="331" y="0"/>
                      </a:lnTo>
                      <a:lnTo>
                        <a:pt x="307" y="584"/>
                      </a:lnTo>
                      <a:close/>
                    </a:path>
                  </a:pathLst>
                </a:custGeom>
                <a:solidFill>
                  <a:srgbClr val="FFFFFF"/>
                </a:solidFill>
                <a:ln w="9525">
                  <a:solidFill>
                    <a:schemeClr val="accent1"/>
                  </a:solidFill>
                  <a:round/>
                  <a:headEnd/>
                  <a:tailEnd/>
                </a:ln>
              </p:spPr>
              <p:txBody>
                <a:bodyPr/>
                <a:lstStyle/>
                <a:p>
                  <a:endParaRPr lang="en-US" dirty="0"/>
                </a:p>
              </p:txBody>
            </p:sp>
            <p:sp>
              <p:nvSpPr>
                <p:cNvPr id="18626" name="Freeform 428"/>
                <p:cNvSpPr>
                  <a:spLocks/>
                </p:cNvSpPr>
                <p:nvPr/>
              </p:nvSpPr>
              <p:spPr bwMode="auto">
                <a:xfrm>
                  <a:off x="3924" y="2778"/>
                  <a:ext cx="46" cy="50"/>
                </a:xfrm>
                <a:custGeom>
                  <a:avLst/>
                  <a:gdLst>
                    <a:gd name="T0" fmla="*/ 20 w 46"/>
                    <a:gd name="T1" fmla="*/ 50 h 50"/>
                    <a:gd name="T2" fmla="*/ 7 w 46"/>
                    <a:gd name="T3" fmla="*/ 9 h 50"/>
                    <a:gd name="T4" fmla="*/ 7 w 46"/>
                    <a:gd name="T5" fmla="*/ 50 h 50"/>
                    <a:gd name="T6" fmla="*/ 0 w 46"/>
                    <a:gd name="T7" fmla="*/ 50 h 50"/>
                    <a:gd name="T8" fmla="*/ 0 w 46"/>
                    <a:gd name="T9" fmla="*/ 0 h 50"/>
                    <a:gd name="T10" fmla="*/ 10 w 46"/>
                    <a:gd name="T11" fmla="*/ 0 h 50"/>
                    <a:gd name="T12" fmla="*/ 23 w 46"/>
                    <a:gd name="T13" fmla="*/ 41 h 50"/>
                    <a:gd name="T14" fmla="*/ 37 w 46"/>
                    <a:gd name="T15" fmla="*/ 0 h 50"/>
                    <a:gd name="T16" fmla="*/ 46 w 46"/>
                    <a:gd name="T17" fmla="*/ 0 h 50"/>
                    <a:gd name="T18" fmla="*/ 46 w 46"/>
                    <a:gd name="T19" fmla="*/ 50 h 50"/>
                    <a:gd name="T20" fmla="*/ 41 w 46"/>
                    <a:gd name="T21" fmla="*/ 50 h 50"/>
                    <a:gd name="T22" fmla="*/ 41 w 46"/>
                    <a:gd name="T23" fmla="*/ 9 h 50"/>
                    <a:gd name="T24" fmla="*/ 27 w 46"/>
                    <a:gd name="T25" fmla="*/ 50 h 50"/>
                    <a:gd name="T26" fmla="*/ 20 w 46"/>
                    <a:gd name="T27" fmla="*/ 5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50"/>
                    <a:gd name="T44" fmla="*/ 46 w 46"/>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50">
                      <a:moveTo>
                        <a:pt x="20" y="50"/>
                      </a:moveTo>
                      <a:lnTo>
                        <a:pt x="7" y="9"/>
                      </a:lnTo>
                      <a:lnTo>
                        <a:pt x="7" y="50"/>
                      </a:lnTo>
                      <a:lnTo>
                        <a:pt x="0" y="50"/>
                      </a:lnTo>
                      <a:lnTo>
                        <a:pt x="0" y="0"/>
                      </a:lnTo>
                      <a:lnTo>
                        <a:pt x="10" y="0"/>
                      </a:lnTo>
                      <a:lnTo>
                        <a:pt x="23" y="41"/>
                      </a:lnTo>
                      <a:lnTo>
                        <a:pt x="37" y="0"/>
                      </a:lnTo>
                      <a:lnTo>
                        <a:pt x="46" y="0"/>
                      </a:lnTo>
                      <a:lnTo>
                        <a:pt x="46" y="50"/>
                      </a:lnTo>
                      <a:lnTo>
                        <a:pt x="41" y="50"/>
                      </a:lnTo>
                      <a:lnTo>
                        <a:pt x="41" y="9"/>
                      </a:lnTo>
                      <a:lnTo>
                        <a:pt x="27" y="50"/>
                      </a:lnTo>
                      <a:lnTo>
                        <a:pt x="20" y="50"/>
                      </a:lnTo>
                      <a:close/>
                    </a:path>
                  </a:pathLst>
                </a:custGeom>
                <a:solidFill>
                  <a:srgbClr val="000000"/>
                </a:solidFill>
                <a:ln w="9525">
                  <a:solidFill>
                    <a:schemeClr val="accent1"/>
                  </a:solidFill>
                  <a:round/>
                  <a:headEnd/>
                  <a:tailEnd/>
                </a:ln>
              </p:spPr>
              <p:txBody>
                <a:bodyPr/>
                <a:lstStyle/>
                <a:p>
                  <a:endParaRPr lang="en-US" dirty="0"/>
                </a:p>
              </p:txBody>
            </p:sp>
            <p:sp>
              <p:nvSpPr>
                <p:cNvPr id="18627" name="Freeform 429"/>
                <p:cNvSpPr>
                  <a:spLocks noEditPoints="1"/>
                </p:cNvSpPr>
                <p:nvPr/>
              </p:nvSpPr>
              <p:spPr bwMode="auto">
                <a:xfrm>
                  <a:off x="3980" y="2778"/>
                  <a:ext cx="5" cy="50"/>
                </a:xfrm>
                <a:custGeom>
                  <a:avLst/>
                  <a:gdLst>
                    <a:gd name="T0" fmla="*/ 5 w 5"/>
                    <a:gd name="T1" fmla="*/ 50 h 50"/>
                    <a:gd name="T2" fmla="*/ 0 w 5"/>
                    <a:gd name="T3" fmla="*/ 50 h 50"/>
                    <a:gd name="T4" fmla="*/ 0 w 5"/>
                    <a:gd name="T5" fmla="*/ 14 h 50"/>
                    <a:gd name="T6" fmla="*/ 5 w 5"/>
                    <a:gd name="T7" fmla="*/ 14 h 50"/>
                    <a:gd name="T8" fmla="*/ 5 w 5"/>
                    <a:gd name="T9" fmla="*/ 50 h 50"/>
                    <a:gd name="T10" fmla="*/ 5 w 5"/>
                    <a:gd name="T11" fmla="*/ 7 h 50"/>
                    <a:gd name="T12" fmla="*/ 0 w 5"/>
                    <a:gd name="T13" fmla="*/ 7 h 50"/>
                    <a:gd name="T14" fmla="*/ 0 w 5"/>
                    <a:gd name="T15" fmla="*/ 0 h 50"/>
                    <a:gd name="T16" fmla="*/ 5 w 5"/>
                    <a:gd name="T17" fmla="*/ 0 h 50"/>
                    <a:gd name="T18" fmla="*/ 5 w 5"/>
                    <a:gd name="T19" fmla="*/ 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0"/>
                    <a:gd name="T32" fmla="*/ 5 w 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0">
                      <a:moveTo>
                        <a:pt x="5" y="50"/>
                      </a:moveTo>
                      <a:lnTo>
                        <a:pt x="0" y="50"/>
                      </a:lnTo>
                      <a:lnTo>
                        <a:pt x="0" y="14"/>
                      </a:lnTo>
                      <a:lnTo>
                        <a:pt x="5" y="14"/>
                      </a:lnTo>
                      <a:lnTo>
                        <a:pt x="5" y="50"/>
                      </a:lnTo>
                      <a:close/>
                      <a:moveTo>
                        <a:pt x="5" y="7"/>
                      </a:moveTo>
                      <a:lnTo>
                        <a:pt x="0" y="7"/>
                      </a:lnTo>
                      <a:lnTo>
                        <a:pt x="0" y="0"/>
                      </a:lnTo>
                      <a:lnTo>
                        <a:pt x="5" y="0"/>
                      </a:lnTo>
                      <a:lnTo>
                        <a:pt x="5" y="7"/>
                      </a:lnTo>
                      <a:close/>
                    </a:path>
                  </a:pathLst>
                </a:custGeom>
                <a:solidFill>
                  <a:srgbClr val="000000"/>
                </a:solidFill>
                <a:ln w="9525">
                  <a:solidFill>
                    <a:schemeClr val="accent1"/>
                  </a:solidFill>
                  <a:round/>
                  <a:headEnd/>
                  <a:tailEnd/>
                </a:ln>
              </p:spPr>
              <p:txBody>
                <a:bodyPr/>
                <a:lstStyle/>
                <a:p>
                  <a:endParaRPr lang="en-US" dirty="0"/>
                </a:p>
              </p:txBody>
            </p:sp>
            <p:sp>
              <p:nvSpPr>
                <p:cNvPr id="18628" name="Freeform 430"/>
                <p:cNvSpPr>
                  <a:spLocks/>
                </p:cNvSpPr>
                <p:nvPr/>
              </p:nvSpPr>
              <p:spPr bwMode="auto">
                <a:xfrm>
                  <a:off x="3992" y="2791"/>
                  <a:ext cx="29" cy="38"/>
                </a:xfrm>
                <a:custGeom>
                  <a:avLst/>
                  <a:gdLst>
                    <a:gd name="T0" fmla="*/ 6 w 29"/>
                    <a:gd name="T1" fmla="*/ 27 h 38"/>
                    <a:gd name="T2" fmla="*/ 10 w 29"/>
                    <a:gd name="T3" fmla="*/ 31 h 38"/>
                    <a:gd name="T4" fmla="*/ 13 w 29"/>
                    <a:gd name="T5" fmla="*/ 33 h 38"/>
                    <a:gd name="T6" fmla="*/ 16 w 29"/>
                    <a:gd name="T7" fmla="*/ 33 h 38"/>
                    <a:gd name="T8" fmla="*/ 19 w 29"/>
                    <a:gd name="T9" fmla="*/ 32 h 38"/>
                    <a:gd name="T10" fmla="*/ 21 w 29"/>
                    <a:gd name="T11" fmla="*/ 32 h 38"/>
                    <a:gd name="T12" fmla="*/ 22 w 29"/>
                    <a:gd name="T13" fmla="*/ 31 h 38"/>
                    <a:gd name="T14" fmla="*/ 23 w 29"/>
                    <a:gd name="T15" fmla="*/ 28 h 38"/>
                    <a:gd name="T16" fmla="*/ 23 w 29"/>
                    <a:gd name="T17" fmla="*/ 26 h 38"/>
                    <a:gd name="T18" fmla="*/ 21 w 29"/>
                    <a:gd name="T19" fmla="*/ 24 h 38"/>
                    <a:gd name="T20" fmla="*/ 16 w 29"/>
                    <a:gd name="T21" fmla="*/ 22 h 38"/>
                    <a:gd name="T22" fmla="*/ 10 w 29"/>
                    <a:gd name="T23" fmla="*/ 20 h 38"/>
                    <a:gd name="T24" fmla="*/ 5 w 29"/>
                    <a:gd name="T25" fmla="*/ 18 h 38"/>
                    <a:gd name="T26" fmla="*/ 1 w 29"/>
                    <a:gd name="T27" fmla="*/ 14 h 38"/>
                    <a:gd name="T28" fmla="*/ 3 w 29"/>
                    <a:gd name="T29" fmla="*/ 5 h 38"/>
                    <a:gd name="T30" fmla="*/ 10 w 29"/>
                    <a:gd name="T31" fmla="*/ 1 h 38"/>
                    <a:gd name="T32" fmla="*/ 21 w 29"/>
                    <a:gd name="T33" fmla="*/ 1 h 38"/>
                    <a:gd name="T34" fmla="*/ 28 w 29"/>
                    <a:gd name="T35" fmla="*/ 8 h 38"/>
                    <a:gd name="T36" fmla="*/ 22 w 29"/>
                    <a:gd name="T37" fmla="*/ 11 h 38"/>
                    <a:gd name="T38" fmla="*/ 21 w 29"/>
                    <a:gd name="T39" fmla="*/ 8 h 38"/>
                    <a:gd name="T40" fmla="*/ 14 w 29"/>
                    <a:gd name="T41" fmla="*/ 5 h 38"/>
                    <a:gd name="T42" fmla="*/ 10 w 29"/>
                    <a:gd name="T43" fmla="*/ 7 h 38"/>
                    <a:gd name="T44" fmla="*/ 7 w 29"/>
                    <a:gd name="T45" fmla="*/ 9 h 38"/>
                    <a:gd name="T46" fmla="*/ 7 w 29"/>
                    <a:gd name="T47" fmla="*/ 11 h 38"/>
                    <a:gd name="T48" fmla="*/ 8 w 29"/>
                    <a:gd name="T49" fmla="*/ 14 h 38"/>
                    <a:gd name="T50" fmla="*/ 13 w 29"/>
                    <a:gd name="T51" fmla="*/ 15 h 38"/>
                    <a:gd name="T52" fmla="*/ 18 w 29"/>
                    <a:gd name="T53" fmla="*/ 16 h 38"/>
                    <a:gd name="T54" fmla="*/ 22 w 29"/>
                    <a:gd name="T55" fmla="*/ 17 h 38"/>
                    <a:gd name="T56" fmla="*/ 26 w 29"/>
                    <a:gd name="T57" fmla="*/ 19 h 38"/>
                    <a:gd name="T58" fmla="*/ 28 w 29"/>
                    <a:gd name="T59" fmla="*/ 23 h 38"/>
                    <a:gd name="T60" fmla="*/ 29 w 29"/>
                    <a:gd name="T61" fmla="*/ 27 h 38"/>
                    <a:gd name="T62" fmla="*/ 28 w 29"/>
                    <a:gd name="T63" fmla="*/ 32 h 38"/>
                    <a:gd name="T64" fmla="*/ 23 w 29"/>
                    <a:gd name="T65" fmla="*/ 37 h 38"/>
                    <a:gd name="T66" fmla="*/ 20 w 29"/>
                    <a:gd name="T67" fmla="*/ 37 h 38"/>
                    <a:gd name="T68" fmla="*/ 16 w 29"/>
                    <a:gd name="T69" fmla="*/ 38 h 38"/>
                    <a:gd name="T70" fmla="*/ 13 w 29"/>
                    <a:gd name="T71" fmla="*/ 38 h 38"/>
                    <a:gd name="T72" fmla="*/ 10 w 29"/>
                    <a:gd name="T73" fmla="*/ 37 h 38"/>
                    <a:gd name="T74" fmla="*/ 1 w 29"/>
                    <a:gd name="T75" fmla="*/ 32 h 38"/>
                    <a:gd name="T76" fmla="*/ 0 w 29"/>
                    <a:gd name="T77" fmla="*/ 26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8"/>
                    <a:gd name="T119" fmla="*/ 29 w 29"/>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8">
                      <a:moveTo>
                        <a:pt x="6" y="26"/>
                      </a:moveTo>
                      <a:lnTo>
                        <a:pt x="6" y="27"/>
                      </a:lnTo>
                      <a:lnTo>
                        <a:pt x="7" y="30"/>
                      </a:lnTo>
                      <a:lnTo>
                        <a:pt x="10" y="31"/>
                      </a:lnTo>
                      <a:lnTo>
                        <a:pt x="12" y="32"/>
                      </a:lnTo>
                      <a:lnTo>
                        <a:pt x="13" y="33"/>
                      </a:lnTo>
                      <a:lnTo>
                        <a:pt x="14" y="33"/>
                      </a:lnTo>
                      <a:lnTo>
                        <a:pt x="16" y="33"/>
                      </a:lnTo>
                      <a:lnTo>
                        <a:pt x="18" y="33"/>
                      </a:lnTo>
                      <a:lnTo>
                        <a:pt x="19" y="32"/>
                      </a:lnTo>
                      <a:lnTo>
                        <a:pt x="20" y="32"/>
                      </a:lnTo>
                      <a:lnTo>
                        <a:pt x="21" y="32"/>
                      </a:lnTo>
                      <a:lnTo>
                        <a:pt x="21" y="31"/>
                      </a:lnTo>
                      <a:lnTo>
                        <a:pt x="22" y="31"/>
                      </a:lnTo>
                      <a:lnTo>
                        <a:pt x="22" y="30"/>
                      </a:lnTo>
                      <a:lnTo>
                        <a:pt x="23" y="28"/>
                      </a:lnTo>
                      <a:lnTo>
                        <a:pt x="23" y="27"/>
                      </a:lnTo>
                      <a:lnTo>
                        <a:pt x="23" y="26"/>
                      </a:lnTo>
                      <a:lnTo>
                        <a:pt x="22" y="25"/>
                      </a:lnTo>
                      <a:lnTo>
                        <a:pt x="21" y="24"/>
                      </a:lnTo>
                      <a:lnTo>
                        <a:pt x="20" y="23"/>
                      </a:lnTo>
                      <a:lnTo>
                        <a:pt x="16" y="22"/>
                      </a:lnTo>
                      <a:lnTo>
                        <a:pt x="13" y="20"/>
                      </a:lnTo>
                      <a:lnTo>
                        <a:pt x="10" y="20"/>
                      </a:lnTo>
                      <a:lnTo>
                        <a:pt x="7" y="19"/>
                      </a:lnTo>
                      <a:lnTo>
                        <a:pt x="5" y="18"/>
                      </a:lnTo>
                      <a:lnTo>
                        <a:pt x="3" y="16"/>
                      </a:lnTo>
                      <a:lnTo>
                        <a:pt x="1" y="14"/>
                      </a:lnTo>
                      <a:lnTo>
                        <a:pt x="1" y="10"/>
                      </a:lnTo>
                      <a:lnTo>
                        <a:pt x="3" y="5"/>
                      </a:lnTo>
                      <a:lnTo>
                        <a:pt x="5" y="2"/>
                      </a:lnTo>
                      <a:lnTo>
                        <a:pt x="10" y="1"/>
                      </a:lnTo>
                      <a:lnTo>
                        <a:pt x="14" y="0"/>
                      </a:lnTo>
                      <a:lnTo>
                        <a:pt x="21" y="1"/>
                      </a:lnTo>
                      <a:lnTo>
                        <a:pt x="26" y="3"/>
                      </a:lnTo>
                      <a:lnTo>
                        <a:pt x="28" y="8"/>
                      </a:lnTo>
                      <a:lnTo>
                        <a:pt x="28" y="11"/>
                      </a:lnTo>
                      <a:lnTo>
                        <a:pt x="22" y="11"/>
                      </a:lnTo>
                      <a:lnTo>
                        <a:pt x="22" y="9"/>
                      </a:lnTo>
                      <a:lnTo>
                        <a:pt x="21" y="8"/>
                      </a:lnTo>
                      <a:lnTo>
                        <a:pt x="19" y="5"/>
                      </a:lnTo>
                      <a:lnTo>
                        <a:pt x="14" y="5"/>
                      </a:lnTo>
                      <a:lnTo>
                        <a:pt x="12" y="5"/>
                      </a:lnTo>
                      <a:lnTo>
                        <a:pt x="10" y="7"/>
                      </a:lnTo>
                      <a:lnTo>
                        <a:pt x="8" y="8"/>
                      </a:lnTo>
                      <a:lnTo>
                        <a:pt x="7" y="9"/>
                      </a:lnTo>
                      <a:lnTo>
                        <a:pt x="7" y="10"/>
                      </a:lnTo>
                      <a:lnTo>
                        <a:pt x="7" y="11"/>
                      </a:lnTo>
                      <a:lnTo>
                        <a:pt x="7" y="12"/>
                      </a:lnTo>
                      <a:lnTo>
                        <a:pt x="8" y="14"/>
                      </a:lnTo>
                      <a:lnTo>
                        <a:pt x="11" y="15"/>
                      </a:lnTo>
                      <a:lnTo>
                        <a:pt x="13" y="15"/>
                      </a:lnTo>
                      <a:lnTo>
                        <a:pt x="15" y="16"/>
                      </a:lnTo>
                      <a:lnTo>
                        <a:pt x="18" y="16"/>
                      </a:lnTo>
                      <a:lnTo>
                        <a:pt x="20" y="17"/>
                      </a:lnTo>
                      <a:lnTo>
                        <a:pt x="22" y="17"/>
                      </a:lnTo>
                      <a:lnTo>
                        <a:pt x="23" y="18"/>
                      </a:lnTo>
                      <a:lnTo>
                        <a:pt x="26" y="19"/>
                      </a:lnTo>
                      <a:lnTo>
                        <a:pt x="27" y="20"/>
                      </a:lnTo>
                      <a:lnTo>
                        <a:pt x="28" y="23"/>
                      </a:lnTo>
                      <a:lnTo>
                        <a:pt x="29" y="25"/>
                      </a:lnTo>
                      <a:lnTo>
                        <a:pt x="29" y="27"/>
                      </a:lnTo>
                      <a:lnTo>
                        <a:pt x="29" y="30"/>
                      </a:lnTo>
                      <a:lnTo>
                        <a:pt x="28" y="32"/>
                      </a:lnTo>
                      <a:lnTo>
                        <a:pt x="26" y="34"/>
                      </a:lnTo>
                      <a:lnTo>
                        <a:pt x="23" y="37"/>
                      </a:lnTo>
                      <a:lnTo>
                        <a:pt x="22" y="37"/>
                      </a:lnTo>
                      <a:lnTo>
                        <a:pt x="20" y="37"/>
                      </a:lnTo>
                      <a:lnTo>
                        <a:pt x="19" y="38"/>
                      </a:lnTo>
                      <a:lnTo>
                        <a:pt x="16" y="38"/>
                      </a:lnTo>
                      <a:lnTo>
                        <a:pt x="15" y="38"/>
                      </a:lnTo>
                      <a:lnTo>
                        <a:pt x="13" y="38"/>
                      </a:lnTo>
                      <a:lnTo>
                        <a:pt x="12" y="38"/>
                      </a:lnTo>
                      <a:lnTo>
                        <a:pt x="10" y="37"/>
                      </a:lnTo>
                      <a:lnTo>
                        <a:pt x="5" y="34"/>
                      </a:lnTo>
                      <a:lnTo>
                        <a:pt x="1" y="32"/>
                      </a:lnTo>
                      <a:lnTo>
                        <a:pt x="0" y="28"/>
                      </a:lnTo>
                      <a:lnTo>
                        <a:pt x="0" y="26"/>
                      </a:lnTo>
                      <a:lnTo>
                        <a:pt x="6" y="26"/>
                      </a:lnTo>
                      <a:close/>
                    </a:path>
                  </a:pathLst>
                </a:custGeom>
                <a:solidFill>
                  <a:srgbClr val="000000"/>
                </a:solidFill>
                <a:ln w="9525">
                  <a:solidFill>
                    <a:schemeClr val="accent1"/>
                  </a:solidFill>
                  <a:round/>
                  <a:headEnd/>
                  <a:tailEnd/>
                </a:ln>
              </p:spPr>
              <p:txBody>
                <a:bodyPr/>
                <a:lstStyle/>
                <a:p>
                  <a:endParaRPr lang="en-US" dirty="0"/>
                </a:p>
              </p:txBody>
            </p:sp>
            <p:sp>
              <p:nvSpPr>
                <p:cNvPr id="18629" name="Freeform 431"/>
                <p:cNvSpPr>
                  <a:spLocks/>
                </p:cNvSpPr>
                <p:nvPr/>
              </p:nvSpPr>
              <p:spPr bwMode="auto">
                <a:xfrm>
                  <a:off x="4026" y="2791"/>
                  <a:ext cx="29" cy="38"/>
                </a:xfrm>
                <a:custGeom>
                  <a:avLst/>
                  <a:gdLst>
                    <a:gd name="T0" fmla="*/ 5 w 29"/>
                    <a:gd name="T1" fmla="*/ 27 h 38"/>
                    <a:gd name="T2" fmla="*/ 9 w 29"/>
                    <a:gd name="T3" fmla="*/ 31 h 38"/>
                    <a:gd name="T4" fmla="*/ 12 w 29"/>
                    <a:gd name="T5" fmla="*/ 33 h 38"/>
                    <a:gd name="T6" fmla="*/ 16 w 29"/>
                    <a:gd name="T7" fmla="*/ 33 h 38"/>
                    <a:gd name="T8" fmla="*/ 18 w 29"/>
                    <a:gd name="T9" fmla="*/ 32 h 38"/>
                    <a:gd name="T10" fmla="*/ 20 w 29"/>
                    <a:gd name="T11" fmla="*/ 32 h 38"/>
                    <a:gd name="T12" fmla="*/ 23 w 29"/>
                    <a:gd name="T13" fmla="*/ 31 h 38"/>
                    <a:gd name="T14" fmla="*/ 23 w 29"/>
                    <a:gd name="T15" fmla="*/ 28 h 38"/>
                    <a:gd name="T16" fmla="*/ 23 w 29"/>
                    <a:gd name="T17" fmla="*/ 26 h 38"/>
                    <a:gd name="T18" fmla="*/ 22 w 29"/>
                    <a:gd name="T19" fmla="*/ 24 h 38"/>
                    <a:gd name="T20" fmla="*/ 16 w 29"/>
                    <a:gd name="T21" fmla="*/ 22 h 38"/>
                    <a:gd name="T22" fmla="*/ 9 w 29"/>
                    <a:gd name="T23" fmla="*/ 20 h 38"/>
                    <a:gd name="T24" fmla="*/ 4 w 29"/>
                    <a:gd name="T25" fmla="*/ 18 h 38"/>
                    <a:gd name="T26" fmla="*/ 1 w 29"/>
                    <a:gd name="T27" fmla="*/ 14 h 38"/>
                    <a:gd name="T28" fmla="*/ 2 w 29"/>
                    <a:gd name="T29" fmla="*/ 5 h 38"/>
                    <a:gd name="T30" fmla="*/ 10 w 29"/>
                    <a:gd name="T31" fmla="*/ 1 h 38"/>
                    <a:gd name="T32" fmla="*/ 22 w 29"/>
                    <a:gd name="T33" fmla="*/ 1 h 38"/>
                    <a:gd name="T34" fmla="*/ 27 w 29"/>
                    <a:gd name="T35" fmla="*/ 8 h 38"/>
                    <a:gd name="T36" fmla="*/ 22 w 29"/>
                    <a:gd name="T37" fmla="*/ 11 h 38"/>
                    <a:gd name="T38" fmla="*/ 20 w 29"/>
                    <a:gd name="T39" fmla="*/ 8 h 38"/>
                    <a:gd name="T40" fmla="*/ 14 w 29"/>
                    <a:gd name="T41" fmla="*/ 5 h 38"/>
                    <a:gd name="T42" fmla="*/ 9 w 29"/>
                    <a:gd name="T43" fmla="*/ 7 h 38"/>
                    <a:gd name="T44" fmla="*/ 7 w 29"/>
                    <a:gd name="T45" fmla="*/ 9 h 38"/>
                    <a:gd name="T46" fmla="*/ 7 w 29"/>
                    <a:gd name="T47" fmla="*/ 11 h 38"/>
                    <a:gd name="T48" fmla="*/ 9 w 29"/>
                    <a:gd name="T49" fmla="*/ 14 h 38"/>
                    <a:gd name="T50" fmla="*/ 12 w 29"/>
                    <a:gd name="T51" fmla="*/ 15 h 38"/>
                    <a:gd name="T52" fmla="*/ 17 w 29"/>
                    <a:gd name="T53" fmla="*/ 16 h 38"/>
                    <a:gd name="T54" fmla="*/ 22 w 29"/>
                    <a:gd name="T55" fmla="*/ 17 h 38"/>
                    <a:gd name="T56" fmla="*/ 25 w 29"/>
                    <a:gd name="T57" fmla="*/ 19 h 38"/>
                    <a:gd name="T58" fmla="*/ 29 w 29"/>
                    <a:gd name="T59" fmla="*/ 23 h 38"/>
                    <a:gd name="T60" fmla="*/ 29 w 29"/>
                    <a:gd name="T61" fmla="*/ 27 h 38"/>
                    <a:gd name="T62" fmla="*/ 27 w 29"/>
                    <a:gd name="T63" fmla="*/ 32 h 38"/>
                    <a:gd name="T64" fmla="*/ 23 w 29"/>
                    <a:gd name="T65" fmla="*/ 37 h 38"/>
                    <a:gd name="T66" fmla="*/ 19 w 29"/>
                    <a:gd name="T67" fmla="*/ 37 h 38"/>
                    <a:gd name="T68" fmla="*/ 16 w 29"/>
                    <a:gd name="T69" fmla="*/ 38 h 38"/>
                    <a:gd name="T70" fmla="*/ 12 w 29"/>
                    <a:gd name="T71" fmla="*/ 38 h 38"/>
                    <a:gd name="T72" fmla="*/ 9 w 29"/>
                    <a:gd name="T73" fmla="*/ 37 h 38"/>
                    <a:gd name="T74" fmla="*/ 1 w 29"/>
                    <a:gd name="T75" fmla="*/ 32 h 38"/>
                    <a:gd name="T76" fmla="*/ 0 w 29"/>
                    <a:gd name="T77" fmla="*/ 26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8"/>
                    <a:gd name="T119" fmla="*/ 29 w 29"/>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8">
                      <a:moveTo>
                        <a:pt x="5" y="26"/>
                      </a:moveTo>
                      <a:lnTo>
                        <a:pt x="5" y="27"/>
                      </a:lnTo>
                      <a:lnTo>
                        <a:pt x="7" y="30"/>
                      </a:lnTo>
                      <a:lnTo>
                        <a:pt x="9" y="31"/>
                      </a:lnTo>
                      <a:lnTo>
                        <a:pt x="11" y="32"/>
                      </a:lnTo>
                      <a:lnTo>
                        <a:pt x="12" y="33"/>
                      </a:lnTo>
                      <a:lnTo>
                        <a:pt x="15" y="33"/>
                      </a:lnTo>
                      <a:lnTo>
                        <a:pt x="16" y="33"/>
                      </a:lnTo>
                      <a:lnTo>
                        <a:pt x="17" y="33"/>
                      </a:lnTo>
                      <a:lnTo>
                        <a:pt x="18" y="32"/>
                      </a:lnTo>
                      <a:lnTo>
                        <a:pt x="19" y="32"/>
                      </a:lnTo>
                      <a:lnTo>
                        <a:pt x="20" y="32"/>
                      </a:lnTo>
                      <a:lnTo>
                        <a:pt x="22" y="31"/>
                      </a:lnTo>
                      <a:lnTo>
                        <a:pt x="23" y="31"/>
                      </a:lnTo>
                      <a:lnTo>
                        <a:pt x="23" y="30"/>
                      </a:lnTo>
                      <a:lnTo>
                        <a:pt x="23" y="28"/>
                      </a:lnTo>
                      <a:lnTo>
                        <a:pt x="23" y="27"/>
                      </a:lnTo>
                      <a:lnTo>
                        <a:pt x="23" y="26"/>
                      </a:lnTo>
                      <a:lnTo>
                        <a:pt x="23" y="25"/>
                      </a:lnTo>
                      <a:lnTo>
                        <a:pt x="22" y="24"/>
                      </a:lnTo>
                      <a:lnTo>
                        <a:pt x="19" y="23"/>
                      </a:lnTo>
                      <a:lnTo>
                        <a:pt x="16" y="22"/>
                      </a:lnTo>
                      <a:lnTo>
                        <a:pt x="12" y="20"/>
                      </a:lnTo>
                      <a:lnTo>
                        <a:pt x="9" y="20"/>
                      </a:lnTo>
                      <a:lnTo>
                        <a:pt x="7" y="19"/>
                      </a:lnTo>
                      <a:lnTo>
                        <a:pt x="4" y="18"/>
                      </a:lnTo>
                      <a:lnTo>
                        <a:pt x="2" y="16"/>
                      </a:lnTo>
                      <a:lnTo>
                        <a:pt x="1" y="14"/>
                      </a:lnTo>
                      <a:lnTo>
                        <a:pt x="1" y="10"/>
                      </a:lnTo>
                      <a:lnTo>
                        <a:pt x="2" y="5"/>
                      </a:lnTo>
                      <a:lnTo>
                        <a:pt x="5" y="2"/>
                      </a:lnTo>
                      <a:lnTo>
                        <a:pt x="10" y="1"/>
                      </a:lnTo>
                      <a:lnTo>
                        <a:pt x="15" y="0"/>
                      </a:lnTo>
                      <a:lnTo>
                        <a:pt x="22" y="1"/>
                      </a:lnTo>
                      <a:lnTo>
                        <a:pt x="25" y="3"/>
                      </a:lnTo>
                      <a:lnTo>
                        <a:pt x="27" y="8"/>
                      </a:lnTo>
                      <a:lnTo>
                        <a:pt x="27" y="11"/>
                      </a:lnTo>
                      <a:lnTo>
                        <a:pt x="22" y="11"/>
                      </a:lnTo>
                      <a:lnTo>
                        <a:pt x="22" y="9"/>
                      </a:lnTo>
                      <a:lnTo>
                        <a:pt x="20" y="8"/>
                      </a:lnTo>
                      <a:lnTo>
                        <a:pt x="18" y="5"/>
                      </a:lnTo>
                      <a:lnTo>
                        <a:pt x="14" y="5"/>
                      </a:lnTo>
                      <a:lnTo>
                        <a:pt x="11" y="5"/>
                      </a:lnTo>
                      <a:lnTo>
                        <a:pt x="9" y="7"/>
                      </a:lnTo>
                      <a:lnTo>
                        <a:pt x="8" y="8"/>
                      </a:lnTo>
                      <a:lnTo>
                        <a:pt x="7" y="9"/>
                      </a:lnTo>
                      <a:lnTo>
                        <a:pt x="7" y="10"/>
                      </a:lnTo>
                      <a:lnTo>
                        <a:pt x="7" y="11"/>
                      </a:lnTo>
                      <a:lnTo>
                        <a:pt x="8" y="12"/>
                      </a:lnTo>
                      <a:lnTo>
                        <a:pt x="9" y="14"/>
                      </a:lnTo>
                      <a:lnTo>
                        <a:pt x="10" y="15"/>
                      </a:lnTo>
                      <a:lnTo>
                        <a:pt x="12" y="15"/>
                      </a:lnTo>
                      <a:lnTo>
                        <a:pt x="15" y="16"/>
                      </a:lnTo>
                      <a:lnTo>
                        <a:pt x="17" y="16"/>
                      </a:lnTo>
                      <a:lnTo>
                        <a:pt x="19" y="17"/>
                      </a:lnTo>
                      <a:lnTo>
                        <a:pt x="22" y="17"/>
                      </a:lnTo>
                      <a:lnTo>
                        <a:pt x="23" y="18"/>
                      </a:lnTo>
                      <a:lnTo>
                        <a:pt x="25" y="19"/>
                      </a:lnTo>
                      <a:lnTo>
                        <a:pt x="27" y="20"/>
                      </a:lnTo>
                      <a:lnTo>
                        <a:pt x="29" y="23"/>
                      </a:lnTo>
                      <a:lnTo>
                        <a:pt x="29" y="25"/>
                      </a:lnTo>
                      <a:lnTo>
                        <a:pt x="29" y="27"/>
                      </a:lnTo>
                      <a:lnTo>
                        <a:pt x="29" y="30"/>
                      </a:lnTo>
                      <a:lnTo>
                        <a:pt x="27" y="32"/>
                      </a:lnTo>
                      <a:lnTo>
                        <a:pt x="25" y="34"/>
                      </a:lnTo>
                      <a:lnTo>
                        <a:pt x="23" y="37"/>
                      </a:lnTo>
                      <a:lnTo>
                        <a:pt x="22" y="37"/>
                      </a:lnTo>
                      <a:lnTo>
                        <a:pt x="19" y="37"/>
                      </a:lnTo>
                      <a:lnTo>
                        <a:pt x="18" y="38"/>
                      </a:lnTo>
                      <a:lnTo>
                        <a:pt x="16" y="38"/>
                      </a:lnTo>
                      <a:lnTo>
                        <a:pt x="15" y="38"/>
                      </a:lnTo>
                      <a:lnTo>
                        <a:pt x="12" y="38"/>
                      </a:lnTo>
                      <a:lnTo>
                        <a:pt x="11" y="38"/>
                      </a:lnTo>
                      <a:lnTo>
                        <a:pt x="9" y="37"/>
                      </a:lnTo>
                      <a:lnTo>
                        <a:pt x="4" y="34"/>
                      </a:lnTo>
                      <a:lnTo>
                        <a:pt x="1" y="32"/>
                      </a:lnTo>
                      <a:lnTo>
                        <a:pt x="0" y="28"/>
                      </a:lnTo>
                      <a:lnTo>
                        <a:pt x="0" y="26"/>
                      </a:lnTo>
                      <a:lnTo>
                        <a:pt x="5" y="26"/>
                      </a:lnTo>
                      <a:close/>
                    </a:path>
                  </a:pathLst>
                </a:custGeom>
                <a:solidFill>
                  <a:srgbClr val="000000"/>
                </a:solidFill>
                <a:ln w="9525">
                  <a:solidFill>
                    <a:schemeClr val="accent1"/>
                  </a:solidFill>
                  <a:round/>
                  <a:headEnd/>
                  <a:tailEnd/>
                </a:ln>
              </p:spPr>
              <p:txBody>
                <a:bodyPr/>
                <a:lstStyle/>
                <a:p>
                  <a:endParaRPr lang="en-US" dirty="0"/>
                </a:p>
              </p:txBody>
            </p:sp>
            <p:sp>
              <p:nvSpPr>
                <p:cNvPr id="18630" name="Rectangle 432"/>
                <p:cNvSpPr>
                  <a:spLocks noChangeArrowheads="1"/>
                </p:cNvSpPr>
                <p:nvPr/>
              </p:nvSpPr>
              <p:spPr bwMode="auto">
                <a:xfrm>
                  <a:off x="4064" y="2819"/>
                  <a:ext cx="7" cy="9"/>
                </a:xfrm>
                <a:prstGeom prst="rect">
                  <a:avLst/>
                </a:prstGeom>
                <a:solidFill>
                  <a:srgbClr val="000000"/>
                </a:solidFill>
                <a:ln w="9525">
                  <a:solidFill>
                    <a:schemeClr val="accent1"/>
                  </a:solidFill>
                  <a:miter lim="800000"/>
                  <a:headEnd/>
                  <a:tailEnd/>
                </a:ln>
              </p:spPr>
              <p:txBody>
                <a:bodyPr/>
                <a:lstStyle/>
                <a:p>
                  <a:endParaRPr lang="en-US" dirty="0"/>
                </a:p>
              </p:txBody>
            </p:sp>
            <p:sp>
              <p:nvSpPr>
                <p:cNvPr id="18631" name="Freeform 433"/>
                <p:cNvSpPr>
                  <a:spLocks/>
                </p:cNvSpPr>
                <p:nvPr/>
              </p:nvSpPr>
              <p:spPr bwMode="auto">
                <a:xfrm>
                  <a:off x="3862" y="2871"/>
                  <a:ext cx="1" cy="6"/>
                </a:xfrm>
                <a:custGeom>
                  <a:avLst/>
                  <a:gdLst>
                    <a:gd name="T0" fmla="*/ 1 w 1"/>
                    <a:gd name="T1" fmla="*/ 0 h 6"/>
                    <a:gd name="T2" fmla="*/ 0 w 1"/>
                    <a:gd name="T3" fmla="*/ 4 h 6"/>
                    <a:gd name="T4" fmla="*/ 1 w 1"/>
                    <a:gd name="T5" fmla="*/ 6 h 6"/>
                    <a:gd name="T6" fmla="*/ 1 w 1"/>
                    <a:gd name="T7" fmla="*/ 0 h 6"/>
                    <a:gd name="T8" fmla="*/ 0 60000 65536"/>
                    <a:gd name="T9" fmla="*/ 0 60000 65536"/>
                    <a:gd name="T10" fmla="*/ 0 60000 65536"/>
                    <a:gd name="T11" fmla="*/ 0 60000 65536"/>
                    <a:gd name="T12" fmla="*/ 0 w 1"/>
                    <a:gd name="T13" fmla="*/ 0 h 6"/>
                    <a:gd name="T14" fmla="*/ 1 w 1"/>
                    <a:gd name="T15" fmla="*/ 6 h 6"/>
                  </a:gdLst>
                  <a:ahLst/>
                  <a:cxnLst>
                    <a:cxn ang="T8">
                      <a:pos x="T0" y="T1"/>
                    </a:cxn>
                    <a:cxn ang="T9">
                      <a:pos x="T2" y="T3"/>
                    </a:cxn>
                    <a:cxn ang="T10">
                      <a:pos x="T4" y="T5"/>
                    </a:cxn>
                    <a:cxn ang="T11">
                      <a:pos x="T6" y="T7"/>
                    </a:cxn>
                  </a:cxnLst>
                  <a:rect l="T12" t="T13" r="T14" b="T15"/>
                  <a:pathLst>
                    <a:path w="1" h="6">
                      <a:moveTo>
                        <a:pt x="1" y="0"/>
                      </a:moveTo>
                      <a:lnTo>
                        <a:pt x="0" y="4"/>
                      </a:lnTo>
                      <a:lnTo>
                        <a:pt x="1" y="6"/>
                      </a:lnTo>
                      <a:lnTo>
                        <a:pt x="1" y="0"/>
                      </a:lnTo>
                      <a:close/>
                    </a:path>
                  </a:pathLst>
                </a:custGeom>
                <a:solidFill>
                  <a:srgbClr val="FFFFFF"/>
                </a:solidFill>
                <a:ln w="9525">
                  <a:solidFill>
                    <a:schemeClr val="accent1"/>
                  </a:solidFill>
                  <a:round/>
                  <a:headEnd/>
                  <a:tailEnd/>
                </a:ln>
              </p:spPr>
              <p:txBody>
                <a:bodyPr/>
                <a:lstStyle/>
                <a:p>
                  <a:endParaRPr lang="en-US" dirty="0"/>
                </a:p>
              </p:txBody>
            </p:sp>
            <p:sp>
              <p:nvSpPr>
                <p:cNvPr id="18632" name="Freeform 434"/>
                <p:cNvSpPr>
                  <a:spLocks/>
                </p:cNvSpPr>
                <p:nvPr/>
              </p:nvSpPr>
              <p:spPr bwMode="auto">
                <a:xfrm>
                  <a:off x="4014" y="3042"/>
                  <a:ext cx="5" cy="3"/>
                </a:xfrm>
                <a:custGeom>
                  <a:avLst/>
                  <a:gdLst>
                    <a:gd name="T0" fmla="*/ 0 w 5"/>
                    <a:gd name="T1" fmla="*/ 0 h 3"/>
                    <a:gd name="T2" fmla="*/ 1 w 5"/>
                    <a:gd name="T3" fmla="*/ 3 h 3"/>
                    <a:gd name="T4" fmla="*/ 5 w 5"/>
                    <a:gd name="T5" fmla="*/ 3 h 3"/>
                    <a:gd name="T6" fmla="*/ 0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0" y="0"/>
                      </a:moveTo>
                      <a:lnTo>
                        <a:pt x="1" y="3"/>
                      </a:lnTo>
                      <a:lnTo>
                        <a:pt x="5" y="3"/>
                      </a:lnTo>
                      <a:lnTo>
                        <a:pt x="0" y="0"/>
                      </a:lnTo>
                      <a:close/>
                    </a:path>
                  </a:pathLst>
                </a:custGeom>
                <a:solidFill>
                  <a:srgbClr val="FFFFFF"/>
                </a:solidFill>
                <a:ln w="9525">
                  <a:solidFill>
                    <a:schemeClr val="accent1"/>
                  </a:solidFill>
                  <a:round/>
                  <a:headEnd/>
                  <a:tailEnd/>
                </a:ln>
              </p:spPr>
              <p:txBody>
                <a:bodyPr/>
                <a:lstStyle/>
                <a:p>
                  <a:endParaRPr lang="en-US" dirty="0"/>
                </a:p>
              </p:txBody>
            </p:sp>
          </p:grpSp>
        </p:grpSp>
        <p:grpSp>
          <p:nvGrpSpPr>
            <p:cNvPr id="25" name="Group 435"/>
            <p:cNvGrpSpPr>
              <a:grpSpLocks/>
            </p:cNvGrpSpPr>
            <p:nvPr/>
          </p:nvGrpSpPr>
          <p:grpSpPr bwMode="auto">
            <a:xfrm>
              <a:off x="1296" y="864"/>
              <a:ext cx="1529" cy="1638"/>
              <a:chOff x="1735" y="144"/>
              <a:chExt cx="1529" cy="1638"/>
            </a:xfrm>
          </p:grpSpPr>
          <p:grpSp>
            <p:nvGrpSpPr>
              <p:cNvPr id="26" name="Group 436"/>
              <p:cNvGrpSpPr>
                <a:grpSpLocks/>
              </p:cNvGrpSpPr>
              <p:nvPr/>
            </p:nvGrpSpPr>
            <p:grpSpPr bwMode="auto">
              <a:xfrm>
                <a:off x="1735" y="144"/>
                <a:ext cx="1529" cy="1638"/>
                <a:chOff x="1251" y="704"/>
                <a:chExt cx="1529" cy="1638"/>
              </a:xfrm>
            </p:grpSpPr>
            <p:sp>
              <p:nvSpPr>
                <p:cNvPr id="18491" name="Freeform 437"/>
                <p:cNvSpPr>
                  <a:spLocks/>
                </p:cNvSpPr>
                <p:nvPr/>
              </p:nvSpPr>
              <p:spPr bwMode="auto">
                <a:xfrm>
                  <a:off x="2107" y="753"/>
                  <a:ext cx="592" cy="436"/>
                </a:xfrm>
                <a:custGeom>
                  <a:avLst/>
                  <a:gdLst>
                    <a:gd name="T0" fmla="*/ 0 w 592"/>
                    <a:gd name="T1" fmla="*/ 0 h 436"/>
                    <a:gd name="T2" fmla="*/ 538 w 592"/>
                    <a:gd name="T3" fmla="*/ 0 h 436"/>
                    <a:gd name="T4" fmla="*/ 558 w 592"/>
                    <a:gd name="T5" fmla="*/ 115 h 436"/>
                    <a:gd name="T6" fmla="*/ 592 w 592"/>
                    <a:gd name="T7" fmla="*/ 266 h 436"/>
                    <a:gd name="T8" fmla="*/ 592 w 592"/>
                    <a:gd name="T9" fmla="*/ 377 h 436"/>
                    <a:gd name="T10" fmla="*/ 558 w 592"/>
                    <a:gd name="T11" fmla="*/ 436 h 436"/>
                    <a:gd name="T12" fmla="*/ 0 w 592"/>
                    <a:gd name="T13" fmla="*/ 436 h 436"/>
                    <a:gd name="T14" fmla="*/ 0 w 592"/>
                    <a:gd name="T15" fmla="*/ 0 h 436"/>
                    <a:gd name="T16" fmla="*/ 0 60000 65536"/>
                    <a:gd name="T17" fmla="*/ 0 60000 65536"/>
                    <a:gd name="T18" fmla="*/ 0 60000 65536"/>
                    <a:gd name="T19" fmla="*/ 0 60000 65536"/>
                    <a:gd name="T20" fmla="*/ 0 60000 65536"/>
                    <a:gd name="T21" fmla="*/ 0 60000 65536"/>
                    <a:gd name="T22" fmla="*/ 0 60000 65536"/>
                    <a:gd name="T23" fmla="*/ 0 60000 65536"/>
                    <a:gd name="T24" fmla="*/ 0 w 592"/>
                    <a:gd name="T25" fmla="*/ 0 h 436"/>
                    <a:gd name="T26" fmla="*/ 592 w 592"/>
                    <a:gd name="T27" fmla="*/ 436 h 4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92" h="436">
                      <a:moveTo>
                        <a:pt x="0" y="0"/>
                      </a:moveTo>
                      <a:lnTo>
                        <a:pt x="538" y="0"/>
                      </a:lnTo>
                      <a:lnTo>
                        <a:pt x="558" y="115"/>
                      </a:lnTo>
                      <a:lnTo>
                        <a:pt x="592" y="266"/>
                      </a:lnTo>
                      <a:lnTo>
                        <a:pt x="592" y="377"/>
                      </a:lnTo>
                      <a:lnTo>
                        <a:pt x="558" y="436"/>
                      </a:lnTo>
                      <a:lnTo>
                        <a:pt x="0" y="436"/>
                      </a:lnTo>
                      <a:lnTo>
                        <a:pt x="0" y="0"/>
                      </a:lnTo>
                      <a:close/>
                    </a:path>
                  </a:pathLst>
                </a:custGeom>
                <a:solidFill>
                  <a:srgbClr val="000000"/>
                </a:solidFill>
                <a:ln w="9525">
                  <a:solidFill>
                    <a:srgbClr val="FF0066"/>
                  </a:solidFill>
                  <a:round/>
                  <a:headEnd/>
                  <a:tailEnd/>
                </a:ln>
              </p:spPr>
              <p:txBody>
                <a:bodyPr/>
                <a:lstStyle/>
                <a:p>
                  <a:endParaRPr lang="en-US" dirty="0"/>
                </a:p>
              </p:txBody>
            </p:sp>
            <p:sp>
              <p:nvSpPr>
                <p:cNvPr id="18492" name="Freeform 438"/>
                <p:cNvSpPr>
                  <a:spLocks/>
                </p:cNvSpPr>
                <p:nvPr/>
              </p:nvSpPr>
              <p:spPr bwMode="auto">
                <a:xfrm>
                  <a:off x="2145" y="704"/>
                  <a:ext cx="604" cy="444"/>
                </a:xfrm>
                <a:custGeom>
                  <a:avLst/>
                  <a:gdLst>
                    <a:gd name="T0" fmla="*/ 604 w 604"/>
                    <a:gd name="T1" fmla="*/ 268 h 444"/>
                    <a:gd name="T2" fmla="*/ 569 w 604"/>
                    <a:gd name="T3" fmla="*/ 117 h 444"/>
                    <a:gd name="T4" fmla="*/ 566 w 604"/>
                    <a:gd name="T5" fmla="*/ 100 h 444"/>
                    <a:gd name="T6" fmla="*/ 560 w 604"/>
                    <a:gd name="T7" fmla="*/ 61 h 444"/>
                    <a:gd name="T8" fmla="*/ 553 w 604"/>
                    <a:gd name="T9" fmla="*/ 22 h 444"/>
                    <a:gd name="T10" fmla="*/ 550 w 604"/>
                    <a:gd name="T11" fmla="*/ 4 h 444"/>
                    <a:gd name="T12" fmla="*/ 548 w 604"/>
                    <a:gd name="T13" fmla="*/ 0 h 444"/>
                    <a:gd name="T14" fmla="*/ 544 w 604"/>
                    <a:gd name="T15" fmla="*/ 0 h 444"/>
                    <a:gd name="T16" fmla="*/ 6 w 604"/>
                    <a:gd name="T17" fmla="*/ 0 h 444"/>
                    <a:gd name="T18" fmla="*/ 6 w 604"/>
                    <a:gd name="T19" fmla="*/ 4 h 444"/>
                    <a:gd name="T20" fmla="*/ 0 w 604"/>
                    <a:gd name="T21" fmla="*/ 4 h 444"/>
                    <a:gd name="T22" fmla="*/ 0 w 604"/>
                    <a:gd name="T23" fmla="*/ 439 h 444"/>
                    <a:gd name="T24" fmla="*/ 0 w 604"/>
                    <a:gd name="T25" fmla="*/ 444 h 444"/>
                    <a:gd name="T26" fmla="*/ 6 w 604"/>
                    <a:gd name="T27" fmla="*/ 444 h 444"/>
                    <a:gd name="T28" fmla="*/ 565 w 604"/>
                    <a:gd name="T29" fmla="*/ 444 h 444"/>
                    <a:gd name="T30" fmla="*/ 567 w 604"/>
                    <a:gd name="T31" fmla="*/ 444 h 444"/>
                    <a:gd name="T32" fmla="*/ 569 w 604"/>
                    <a:gd name="T33" fmla="*/ 442 h 444"/>
                    <a:gd name="T34" fmla="*/ 604 w 604"/>
                    <a:gd name="T35" fmla="*/ 383 h 444"/>
                    <a:gd name="T36" fmla="*/ 604 w 604"/>
                    <a:gd name="T37" fmla="*/ 381 h 444"/>
                    <a:gd name="T38" fmla="*/ 604 w 604"/>
                    <a:gd name="T39" fmla="*/ 380 h 444"/>
                    <a:gd name="T40" fmla="*/ 604 w 604"/>
                    <a:gd name="T41" fmla="*/ 269 h 444"/>
                    <a:gd name="T42" fmla="*/ 604 w 604"/>
                    <a:gd name="T43" fmla="*/ 268 h 444"/>
                    <a:gd name="T44" fmla="*/ 604 w 604"/>
                    <a:gd name="T45" fmla="*/ 268 h 4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4"/>
                    <a:gd name="T70" fmla="*/ 0 h 444"/>
                    <a:gd name="T71" fmla="*/ 604 w 604"/>
                    <a:gd name="T72" fmla="*/ 444 h 4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4" h="444">
                      <a:moveTo>
                        <a:pt x="604" y="268"/>
                      </a:moveTo>
                      <a:lnTo>
                        <a:pt x="569" y="117"/>
                      </a:lnTo>
                      <a:lnTo>
                        <a:pt x="566" y="100"/>
                      </a:lnTo>
                      <a:lnTo>
                        <a:pt x="560" y="61"/>
                      </a:lnTo>
                      <a:lnTo>
                        <a:pt x="553" y="22"/>
                      </a:lnTo>
                      <a:lnTo>
                        <a:pt x="550" y="4"/>
                      </a:lnTo>
                      <a:lnTo>
                        <a:pt x="548" y="0"/>
                      </a:lnTo>
                      <a:lnTo>
                        <a:pt x="544" y="0"/>
                      </a:lnTo>
                      <a:lnTo>
                        <a:pt x="6" y="0"/>
                      </a:lnTo>
                      <a:lnTo>
                        <a:pt x="6" y="4"/>
                      </a:lnTo>
                      <a:lnTo>
                        <a:pt x="0" y="4"/>
                      </a:lnTo>
                      <a:lnTo>
                        <a:pt x="0" y="439"/>
                      </a:lnTo>
                      <a:lnTo>
                        <a:pt x="0" y="444"/>
                      </a:lnTo>
                      <a:lnTo>
                        <a:pt x="6" y="444"/>
                      </a:lnTo>
                      <a:lnTo>
                        <a:pt x="565" y="444"/>
                      </a:lnTo>
                      <a:lnTo>
                        <a:pt x="567" y="444"/>
                      </a:lnTo>
                      <a:lnTo>
                        <a:pt x="569" y="442"/>
                      </a:lnTo>
                      <a:lnTo>
                        <a:pt x="604" y="383"/>
                      </a:lnTo>
                      <a:lnTo>
                        <a:pt x="604" y="381"/>
                      </a:lnTo>
                      <a:lnTo>
                        <a:pt x="604" y="380"/>
                      </a:lnTo>
                      <a:lnTo>
                        <a:pt x="604" y="269"/>
                      </a:lnTo>
                      <a:lnTo>
                        <a:pt x="604" y="268"/>
                      </a:lnTo>
                      <a:close/>
                    </a:path>
                  </a:pathLst>
                </a:custGeom>
                <a:solidFill>
                  <a:srgbClr val="000000"/>
                </a:solidFill>
                <a:ln w="9525">
                  <a:solidFill>
                    <a:srgbClr val="FF0066"/>
                  </a:solidFill>
                  <a:round/>
                  <a:headEnd/>
                  <a:tailEnd/>
                </a:ln>
              </p:spPr>
              <p:txBody>
                <a:bodyPr/>
                <a:lstStyle/>
                <a:p>
                  <a:endParaRPr lang="en-US" dirty="0"/>
                </a:p>
              </p:txBody>
            </p:sp>
            <p:sp>
              <p:nvSpPr>
                <p:cNvPr id="18493" name="Freeform 439"/>
                <p:cNvSpPr>
                  <a:spLocks/>
                </p:cNvSpPr>
                <p:nvPr/>
              </p:nvSpPr>
              <p:spPr bwMode="auto">
                <a:xfrm>
                  <a:off x="2157" y="714"/>
                  <a:ext cx="581" cy="423"/>
                </a:xfrm>
                <a:custGeom>
                  <a:avLst/>
                  <a:gdLst>
                    <a:gd name="T0" fmla="*/ 549 w 581"/>
                    <a:gd name="T1" fmla="*/ 423 h 423"/>
                    <a:gd name="T2" fmla="*/ 0 w 581"/>
                    <a:gd name="T3" fmla="*/ 423 h 423"/>
                    <a:gd name="T4" fmla="*/ 0 w 581"/>
                    <a:gd name="T5" fmla="*/ 0 h 423"/>
                    <a:gd name="T6" fmla="*/ 527 w 581"/>
                    <a:gd name="T7" fmla="*/ 0 h 423"/>
                    <a:gd name="T8" fmla="*/ 547 w 581"/>
                    <a:gd name="T9" fmla="*/ 109 h 423"/>
                    <a:gd name="T10" fmla="*/ 548 w 581"/>
                    <a:gd name="T11" fmla="*/ 115 h 423"/>
                    <a:gd name="T12" fmla="*/ 551 w 581"/>
                    <a:gd name="T13" fmla="*/ 131 h 423"/>
                    <a:gd name="T14" fmla="*/ 557 w 581"/>
                    <a:gd name="T15" fmla="*/ 154 h 423"/>
                    <a:gd name="T16" fmla="*/ 563 w 581"/>
                    <a:gd name="T17" fmla="*/ 181 h 423"/>
                    <a:gd name="T18" fmla="*/ 570 w 581"/>
                    <a:gd name="T19" fmla="*/ 207 h 423"/>
                    <a:gd name="T20" fmla="*/ 574 w 581"/>
                    <a:gd name="T21" fmla="*/ 232 h 423"/>
                    <a:gd name="T22" fmla="*/ 579 w 581"/>
                    <a:gd name="T23" fmla="*/ 250 h 423"/>
                    <a:gd name="T24" fmla="*/ 581 w 581"/>
                    <a:gd name="T25" fmla="*/ 259 h 423"/>
                    <a:gd name="T26" fmla="*/ 581 w 581"/>
                    <a:gd name="T27" fmla="*/ 369 h 423"/>
                    <a:gd name="T28" fmla="*/ 549 w 581"/>
                    <a:gd name="T29" fmla="*/ 423 h 42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81"/>
                    <a:gd name="T46" fmla="*/ 0 h 423"/>
                    <a:gd name="T47" fmla="*/ 581 w 581"/>
                    <a:gd name="T48" fmla="*/ 423 h 42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81" h="423">
                      <a:moveTo>
                        <a:pt x="549" y="423"/>
                      </a:moveTo>
                      <a:lnTo>
                        <a:pt x="0" y="423"/>
                      </a:lnTo>
                      <a:lnTo>
                        <a:pt x="0" y="0"/>
                      </a:lnTo>
                      <a:lnTo>
                        <a:pt x="527" y="0"/>
                      </a:lnTo>
                      <a:lnTo>
                        <a:pt x="547" y="109"/>
                      </a:lnTo>
                      <a:lnTo>
                        <a:pt x="548" y="115"/>
                      </a:lnTo>
                      <a:lnTo>
                        <a:pt x="551" y="131"/>
                      </a:lnTo>
                      <a:lnTo>
                        <a:pt x="557" y="154"/>
                      </a:lnTo>
                      <a:lnTo>
                        <a:pt x="563" y="181"/>
                      </a:lnTo>
                      <a:lnTo>
                        <a:pt x="570" y="207"/>
                      </a:lnTo>
                      <a:lnTo>
                        <a:pt x="574" y="232"/>
                      </a:lnTo>
                      <a:lnTo>
                        <a:pt x="579" y="250"/>
                      </a:lnTo>
                      <a:lnTo>
                        <a:pt x="581" y="259"/>
                      </a:lnTo>
                      <a:lnTo>
                        <a:pt x="581" y="369"/>
                      </a:lnTo>
                      <a:lnTo>
                        <a:pt x="549" y="423"/>
                      </a:lnTo>
                      <a:close/>
                    </a:path>
                  </a:pathLst>
                </a:custGeom>
                <a:solidFill>
                  <a:srgbClr val="FFFFFF"/>
                </a:solidFill>
                <a:ln w="9525">
                  <a:solidFill>
                    <a:srgbClr val="FF0066"/>
                  </a:solidFill>
                  <a:round/>
                  <a:headEnd/>
                  <a:tailEnd/>
                </a:ln>
              </p:spPr>
              <p:txBody>
                <a:bodyPr/>
                <a:lstStyle/>
                <a:p>
                  <a:endParaRPr lang="en-US" dirty="0"/>
                </a:p>
              </p:txBody>
            </p:sp>
            <p:sp>
              <p:nvSpPr>
                <p:cNvPr id="18494" name="Freeform 440"/>
                <p:cNvSpPr>
                  <a:spLocks/>
                </p:cNvSpPr>
                <p:nvPr/>
              </p:nvSpPr>
              <p:spPr bwMode="auto">
                <a:xfrm>
                  <a:off x="2249" y="912"/>
                  <a:ext cx="38" cy="49"/>
                </a:xfrm>
                <a:custGeom>
                  <a:avLst/>
                  <a:gdLst>
                    <a:gd name="T0" fmla="*/ 31 w 38"/>
                    <a:gd name="T1" fmla="*/ 49 h 49"/>
                    <a:gd name="T2" fmla="*/ 6 w 38"/>
                    <a:gd name="T3" fmla="*/ 9 h 49"/>
                    <a:gd name="T4" fmla="*/ 6 w 38"/>
                    <a:gd name="T5" fmla="*/ 49 h 49"/>
                    <a:gd name="T6" fmla="*/ 0 w 38"/>
                    <a:gd name="T7" fmla="*/ 49 h 49"/>
                    <a:gd name="T8" fmla="*/ 0 w 38"/>
                    <a:gd name="T9" fmla="*/ 0 h 49"/>
                    <a:gd name="T10" fmla="*/ 7 w 38"/>
                    <a:gd name="T11" fmla="*/ 0 h 49"/>
                    <a:gd name="T12" fmla="*/ 32 w 38"/>
                    <a:gd name="T13" fmla="*/ 39 h 49"/>
                    <a:gd name="T14" fmla="*/ 32 w 38"/>
                    <a:gd name="T15" fmla="*/ 0 h 49"/>
                    <a:gd name="T16" fmla="*/ 38 w 38"/>
                    <a:gd name="T17" fmla="*/ 0 h 49"/>
                    <a:gd name="T18" fmla="*/ 38 w 38"/>
                    <a:gd name="T19" fmla="*/ 49 h 49"/>
                    <a:gd name="T20" fmla="*/ 31 w 38"/>
                    <a:gd name="T21" fmla="*/ 49 h 4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49"/>
                    <a:gd name="T35" fmla="*/ 38 w 38"/>
                    <a:gd name="T36" fmla="*/ 49 h 4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49">
                      <a:moveTo>
                        <a:pt x="31" y="49"/>
                      </a:moveTo>
                      <a:lnTo>
                        <a:pt x="6" y="9"/>
                      </a:lnTo>
                      <a:lnTo>
                        <a:pt x="6" y="49"/>
                      </a:lnTo>
                      <a:lnTo>
                        <a:pt x="0" y="49"/>
                      </a:lnTo>
                      <a:lnTo>
                        <a:pt x="0" y="0"/>
                      </a:lnTo>
                      <a:lnTo>
                        <a:pt x="7" y="0"/>
                      </a:lnTo>
                      <a:lnTo>
                        <a:pt x="32" y="39"/>
                      </a:lnTo>
                      <a:lnTo>
                        <a:pt x="32" y="0"/>
                      </a:lnTo>
                      <a:lnTo>
                        <a:pt x="38" y="0"/>
                      </a:lnTo>
                      <a:lnTo>
                        <a:pt x="38" y="49"/>
                      </a:lnTo>
                      <a:lnTo>
                        <a:pt x="31" y="49"/>
                      </a:lnTo>
                      <a:close/>
                    </a:path>
                  </a:pathLst>
                </a:custGeom>
                <a:solidFill>
                  <a:srgbClr val="000000"/>
                </a:solidFill>
                <a:ln w="9525">
                  <a:solidFill>
                    <a:srgbClr val="FF0066"/>
                  </a:solidFill>
                  <a:round/>
                  <a:headEnd/>
                  <a:tailEnd/>
                </a:ln>
              </p:spPr>
              <p:txBody>
                <a:bodyPr/>
                <a:lstStyle/>
                <a:p>
                  <a:endParaRPr lang="en-US" dirty="0"/>
                </a:p>
              </p:txBody>
            </p:sp>
            <p:sp>
              <p:nvSpPr>
                <p:cNvPr id="18495" name="Freeform 441"/>
                <p:cNvSpPr>
                  <a:spLocks noEditPoints="1"/>
                </p:cNvSpPr>
                <p:nvPr/>
              </p:nvSpPr>
              <p:spPr bwMode="auto">
                <a:xfrm>
                  <a:off x="2294" y="925"/>
                  <a:ext cx="31" cy="37"/>
                </a:xfrm>
                <a:custGeom>
                  <a:avLst/>
                  <a:gdLst>
                    <a:gd name="T0" fmla="*/ 15 w 31"/>
                    <a:gd name="T1" fmla="*/ 37 h 37"/>
                    <a:gd name="T2" fmla="*/ 10 w 31"/>
                    <a:gd name="T3" fmla="*/ 36 h 37"/>
                    <a:gd name="T4" fmla="*/ 6 w 31"/>
                    <a:gd name="T5" fmla="*/ 33 h 37"/>
                    <a:gd name="T6" fmla="*/ 1 w 31"/>
                    <a:gd name="T7" fmla="*/ 27 h 37"/>
                    <a:gd name="T8" fmla="*/ 0 w 31"/>
                    <a:gd name="T9" fmla="*/ 18 h 37"/>
                    <a:gd name="T10" fmla="*/ 1 w 31"/>
                    <a:gd name="T11" fmla="*/ 9 h 37"/>
                    <a:gd name="T12" fmla="*/ 6 w 31"/>
                    <a:gd name="T13" fmla="*/ 3 h 37"/>
                    <a:gd name="T14" fmla="*/ 10 w 31"/>
                    <a:gd name="T15" fmla="*/ 1 h 37"/>
                    <a:gd name="T16" fmla="*/ 15 w 31"/>
                    <a:gd name="T17" fmla="*/ 0 h 37"/>
                    <a:gd name="T18" fmla="*/ 21 w 31"/>
                    <a:gd name="T19" fmla="*/ 1 h 37"/>
                    <a:gd name="T20" fmla="*/ 25 w 31"/>
                    <a:gd name="T21" fmla="*/ 3 h 37"/>
                    <a:gd name="T22" fmla="*/ 30 w 31"/>
                    <a:gd name="T23" fmla="*/ 9 h 37"/>
                    <a:gd name="T24" fmla="*/ 31 w 31"/>
                    <a:gd name="T25" fmla="*/ 18 h 37"/>
                    <a:gd name="T26" fmla="*/ 30 w 31"/>
                    <a:gd name="T27" fmla="*/ 27 h 37"/>
                    <a:gd name="T28" fmla="*/ 25 w 31"/>
                    <a:gd name="T29" fmla="*/ 33 h 37"/>
                    <a:gd name="T30" fmla="*/ 21 w 31"/>
                    <a:gd name="T31" fmla="*/ 36 h 37"/>
                    <a:gd name="T32" fmla="*/ 15 w 31"/>
                    <a:gd name="T33" fmla="*/ 37 h 37"/>
                    <a:gd name="T34" fmla="*/ 15 w 31"/>
                    <a:gd name="T35" fmla="*/ 6 h 37"/>
                    <a:gd name="T36" fmla="*/ 10 w 31"/>
                    <a:gd name="T37" fmla="*/ 7 h 37"/>
                    <a:gd name="T38" fmla="*/ 8 w 31"/>
                    <a:gd name="T39" fmla="*/ 10 h 37"/>
                    <a:gd name="T40" fmla="*/ 6 w 31"/>
                    <a:gd name="T41" fmla="*/ 14 h 37"/>
                    <a:gd name="T42" fmla="*/ 6 w 31"/>
                    <a:gd name="T43" fmla="*/ 18 h 37"/>
                    <a:gd name="T44" fmla="*/ 6 w 31"/>
                    <a:gd name="T45" fmla="*/ 23 h 37"/>
                    <a:gd name="T46" fmla="*/ 8 w 31"/>
                    <a:gd name="T47" fmla="*/ 27 h 37"/>
                    <a:gd name="T48" fmla="*/ 10 w 31"/>
                    <a:gd name="T49" fmla="*/ 31 h 37"/>
                    <a:gd name="T50" fmla="*/ 15 w 31"/>
                    <a:gd name="T51" fmla="*/ 32 h 37"/>
                    <a:gd name="T52" fmla="*/ 19 w 31"/>
                    <a:gd name="T53" fmla="*/ 31 h 37"/>
                    <a:gd name="T54" fmla="*/ 23 w 31"/>
                    <a:gd name="T55" fmla="*/ 27 h 37"/>
                    <a:gd name="T56" fmla="*/ 25 w 31"/>
                    <a:gd name="T57" fmla="*/ 23 h 37"/>
                    <a:gd name="T58" fmla="*/ 25 w 31"/>
                    <a:gd name="T59" fmla="*/ 18 h 37"/>
                    <a:gd name="T60" fmla="*/ 25 w 31"/>
                    <a:gd name="T61" fmla="*/ 14 h 37"/>
                    <a:gd name="T62" fmla="*/ 23 w 31"/>
                    <a:gd name="T63" fmla="*/ 10 h 37"/>
                    <a:gd name="T64" fmla="*/ 19 w 31"/>
                    <a:gd name="T65" fmla="*/ 7 h 37"/>
                    <a:gd name="T66" fmla="*/ 15 w 31"/>
                    <a:gd name="T67" fmla="*/ 6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7"/>
                    <a:gd name="T104" fmla="*/ 31 w 31"/>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7">
                      <a:moveTo>
                        <a:pt x="15" y="37"/>
                      </a:moveTo>
                      <a:lnTo>
                        <a:pt x="10" y="36"/>
                      </a:lnTo>
                      <a:lnTo>
                        <a:pt x="6" y="33"/>
                      </a:lnTo>
                      <a:lnTo>
                        <a:pt x="1" y="27"/>
                      </a:lnTo>
                      <a:lnTo>
                        <a:pt x="0" y="18"/>
                      </a:lnTo>
                      <a:lnTo>
                        <a:pt x="1" y="9"/>
                      </a:lnTo>
                      <a:lnTo>
                        <a:pt x="6" y="3"/>
                      </a:lnTo>
                      <a:lnTo>
                        <a:pt x="10" y="1"/>
                      </a:lnTo>
                      <a:lnTo>
                        <a:pt x="15" y="0"/>
                      </a:lnTo>
                      <a:lnTo>
                        <a:pt x="21" y="1"/>
                      </a:lnTo>
                      <a:lnTo>
                        <a:pt x="25" y="3"/>
                      </a:lnTo>
                      <a:lnTo>
                        <a:pt x="30" y="9"/>
                      </a:lnTo>
                      <a:lnTo>
                        <a:pt x="31" y="18"/>
                      </a:lnTo>
                      <a:lnTo>
                        <a:pt x="30" y="27"/>
                      </a:lnTo>
                      <a:lnTo>
                        <a:pt x="25" y="33"/>
                      </a:lnTo>
                      <a:lnTo>
                        <a:pt x="21" y="36"/>
                      </a:lnTo>
                      <a:lnTo>
                        <a:pt x="15" y="37"/>
                      </a:lnTo>
                      <a:close/>
                      <a:moveTo>
                        <a:pt x="15" y="6"/>
                      </a:moveTo>
                      <a:lnTo>
                        <a:pt x="10" y="7"/>
                      </a:lnTo>
                      <a:lnTo>
                        <a:pt x="8" y="10"/>
                      </a:lnTo>
                      <a:lnTo>
                        <a:pt x="6" y="14"/>
                      </a:lnTo>
                      <a:lnTo>
                        <a:pt x="6" y="18"/>
                      </a:lnTo>
                      <a:lnTo>
                        <a:pt x="6" y="23"/>
                      </a:lnTo>
                      <a:lnTo>
                        <a:pt x="8" y="27"/>
                      </a:lnTo>
                      <a:lnTo>
                        <a:pt x="10" y="31"/>
                      </a:lnTo>
                      <a:lnTo>
                        <a:pt x="15" y="32"/>
                      </a:lnTo>
                      <a:lnTo>
                        <a:pt x="19" y="31"/>
                      </a:lnTo>
                      <a:lnTo>
                        <a:pt x="23" y="27"/>
                      </a:lnTo>
                      <a:lnTo>
                        <a:pt x="25" y="23"/>
                      </a:lnTo>
                      <a:lnTo>
                        <a:pt x="25" y="18"/>
                      </a:lnTo>
                      <a:lnTo>
                        <a:pt x="25" y="14"/>
                      </a:lnTo>
                      <a:lnTo>
                        <a:pt x="23" y="10"/>
                      </a:lnTo>
                      <a:lnTo>
                        <a:pt x="19" y="7"/>
                      </a:lnTo>
                      <a:lnTo>
                        <a:pt x="15" y="6"/>
                      </a:lnTo>
                      <a:close/>
                    </a:path>
                  </a:pathLst>
                </a:custGeom>
                <a:solidFill>
                  <a:srgbClr val="000000"/>
                </a:solidFill>
                <a:ln w="9525">
                  <a:solidFill>
                    <a:srgbClr val="FF0066"/>
                  </a:solidFill>
                  <a:round/>
                  <a:headEnd/>
                  <a:tailEnd/>
                </a:ln>
              </p:spPr>
              <p:txBody>
                <a:bodyPr/>
                <a:lstStyle/>
                <a:p>
                  <a:endParaRPr lang="en-US" dirty="0"/>
                </a:p>
              </p:txBody>
            </p:sp>
            <p:sp>
              <p:nvSpPr>
                <p:cNvPr id="18496" name="Freeform 442"/>
                <p:cNvSpPr>
                  <a:spLocks/>
                </p:cNvSpPr>
                <p:nvPr/>
              </p:nvSpPr>
              <p:spPr bwMode="auto">
                <a:xfrm>
                  <a:off x="2332" y="925"/>
                  <a:ext cx="16" cy="36"/>
                </a:xfrm>
                <a:custGeom>
                  <a:avLst/>
                  <a:gdLst>
                    <a:gd name="T0" fmla="*/ 0 w 16"/>
                    <a:gd name="T1" fmla="*/ 1 h 36"/>
                    <a:gd name="T2" fmla="*/ 6 w 16"/>
                    <a:gd name="T3" fmla="*/ 1 h 36"/>
                    <a:gd name="T4" fmla="*/ 6 w 16"/>
                    <a:gd name="T5" fmla="*/ 6 h 36"/>
                    <a:gd name="T6" fmla="*/ 6 w 16"/>
                    <a:gd name="T7" fmla="*/ 6 h 36"/>
                    <a:gd name="T8" fmla="*/ 8 w 16"/>
                    <a:gd name="T9" fmla="*/ 3 h 36"/>
                    <a:gd name="T10" fmla="*/ 10 w 16"/>
                    <a:gd name="T11" fmla="*/ 1 h 36"/>
                    <a:gd name="T12" fmla="*/ 11 w 16"/>
                    <a:gd name="T13" fmla="*/ 0 h 36"/>
                    <a:gd name="T14" fmla="*/ 14 w 16"/>
                    <a:gd name="T15" fmla="*/ 0 h 36"/>
                    <a:gd name="T16" fmla="*/ 16 w 16"/>
                    <a:gd name="T17" fmla="*/ 0 h 36"/>
                    <a:gd name="T18" fmla="*/ 16 w 16"/>
                    <a:gd name="T19" fmla="*/ 6 h 36"/>
                    <a:gd name="T20" fmla="*/ 15 w 16"/>
                    <a:gd name="T21" fmla="*/ 6 h 36"/>
                    <a:gd name="T22" fmla="*/ 14 w 16"/>
                    <a:gd name="T23" fmla="*/ 6 h 36"/>
                    <a:gd name="T24" fmla="*/ 13 w 16"/>
                    <a:gd name="T25" fmla="*/ 6 h 36"/>
                    <a:gd name="T26" fmla="*/ 11 w 16"/>
                    <a:gd name="T27" fmla="*/ 6 h 36"/>
                    <a:gd name="T28" fmla="*/ 9 w 16"/>
                    <a:gd name="T29" fmla="*/ 8 h 36"/>
                    <a:gd name="T30" fmla="*/ 7 w 16"/>
                    <a:gd name="T31" fmla="*/ 10 h 36"/>
                    <a:gd name="T32" fmla="*/ 6 w 16"/>
                    <a:gd name="T33" fmla="*/ 14 h 36"/>
                    <a:gd name="T34" fmla="*/ 6 w 16"/>
                    <a:gd name="T35" fmla="*/ 17 h 36"/>
                    <a:gd name="T36" fmla="*/ 6 w 16"/>
                    <a:gd name="T37" fmla="*/ 36 h 36"/>
                    <a:gd name="T38" fmla="*/ 0 w 16"/>
                    <a:gd name="T39" fmla="*/ 36 h 36"/>
                    <a:gd name="T40" fmla="*/ 0 w 16"/>
                    <a:gd name="T41" fmla="*/ 1 h 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6"/>
                    <a:gd name="T65" fmla="*/ 16 w 16"/>
                    <a:gd name="T66" fmla="*/ 36 h 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6">
                      <a:moveTo>
                        <a:pt x="0" y="1"/>
                      </a:moveTo>
                      <a:lnTo>
                        <a:pt x="6" y="1"/>
                      </a:lnTo>
                      <a:lnTo>
                        <a:pt x="6" y="6"/>
                      </a:lnTo>
                      <a:lnTo>
                        <a:pt x="8" y="3"/>
                      </a:lnTo>
                      <a:lnTo>
                        <a:pt x="10" y="1"/>
                      </a:lnTo>
                      <a:lnTo>
                        <a:pt x="11" y="0"/>
                      </a:lnTo>
                      <a:lnTo>
                        <a:pt x="14" y="0"/>
                      </a:lnTo>
                      <a:lnTo>
                        <a:pt x="16" y="0"/>
                      </a:lnTo>
                      <a:lnTo>
                        <a:pt x="16" y="6"/>
                      </a:lnTo>
                      <a:lnTo>
                        <a:pt x="15" y="6"/>
                      </a:lnTo>
                      <a:lnTo>
                        <a:pt x="14" y="6"/>
                      </a:lnTo>
                      <a:lnTo>
                        <a:pt x="13" y="6"/>
                      </a:lnTo>
                      <a:lnTo>
                        <a:pt x="11" y="6"/>
                      </a:lnTo>
                      <a:lnTo>
                        <a:pt x="9" y="8"/>
                      </a:lnTo>
                      <a:lnTo>
                        <a:pt x="7" y="10"/>
                      </a:lnTo>
                      <a:lnTo>
                        <a:pt x="6" y="14"/>
                      </a:lnTo>
                      <a:lnTo>
                        <a:pt x="6" y="17"/>
                      </a:lnTo>
                      <a:lnTo>
                        <a:pt x="6" y="36"/>
                      </a:lnTo>
                      <a:lnTo>
                        <a:pt x="0" y="36"/>
                      </a:lnTo>
                      <a:lnTo>
                        <a:pt x="0" y="1"/>
                      </a:lnTo>
                      <a:close/>
                    </a:path>
                  </a:pathLst>
                </a:custGeom>
                <a:solidFill>
                  <a:srgbClr val="000000"/>
                </a:solidFill>
                <a:ln w="9525">
                  <a:solidFill>
                    <a:srgbClr val="FF0066"/>
                  </a:solidFill>
                  <a:round/>
                  <a:headEnd/>
                  <a:tailEnd/>
                </a:ln>
              </p:spPr>
              <p:txBody>
                <a:bodyPr/>
                <a:lstStyle/>
                <a:p>
                  <a:endParaRPr lang="en-US" dirty="0"/>
                </a:p>
              </p:txBody>
            </p:sp>
            <p:sp>
              <p:nvSpPr>
                <p:cNvPr id="18497" name="Freeform 443"/>
                <p:cNvSpPr>
                  <a:spLocks/>
                </p:cNvSpPr>
                <p:nvPr/>
              </p:nvSpPr>
              <p:spPr bwMode="auto">
                <a:xfrm>
                  <a:off x="2349" y="916"/>
                  <a:ext cx="16" cy="46"/>
                </a:xfrm>
                <a:custGeom>
                  <a:avLst/>
                  <a:gdLst>
                    <a:gd name="T0" fmla="*/ 10 w 16"/>
                    <a:gd name="T1" fmla="*/ 10 h 46"/>
                    <a:gd name="T2" fmla="*/ 16 w 16"/>
                    <a:gd name="T3" fmla="*/ 10 h 46"/>
                    <a:gd name="T4" fmla="*/ 16 w 16"/>
                    <a:gd name="T5" fmla="*/ 15 h 46"/>
                    <a:gd name="T6" fmla="*/ 10 w 16"/>
                    <a:gd name="T7" fmla="*/ 15 h 46"/>
                    <a:gd name="T8" fmla="*/ 10 w 16"/>
                    <a:gd name="T9" fmla="*/ 39 h 46"/>
                    <a:gd name="T10" fmla="*/ 10 w 16"/>
                    <a:gd name="T11" fmla="*/ 40 h 46"/>
                    <a:gd name="T12" fmla="*/ 12 w 16"/>
                    <a:gd name="T13" fmla="*/ 41 h 46"/>
                    <a:gd name="T14" fmla="*/ 14 w 16"/>
                    <a:gd name="T15" fmla="*/ 41 h 46"/>
                    <a:gd name="T16" fmla="*/ 16 w 16"/>
                    <a:gd name="T17" fmla="*/ 41 h 46"/>
                    <a:gd name="T18" fmla="*/ 16 w 16"/>
                    <a:gd name="T19" fmla="*/ 46 h 46"/>
                    <a:gd name="T20" fmla="*/ 15 w 16"/>
                    <a:gd name="T21" fmla="*/ 46 h 46"/>
                    <a:gd name="T22" fmla="*/ 13 w 16"/>
                    <a:gd name="T23" fmla="*/ 46 h 46"/>
                    <a:gd name="T24" fmla="*/ 12 w 16"/>
                    <a:gd name="T25" fmla="*/ 46 h 46"/>
                    <a:gd name="T26" fmla="*/ 10 w 16"/>
                    <a:gd name="T27" fmla="*/ 46 h 46"/>
                    <a:gd name="T28" fmla="*/ 8 w 16"/>
                    <a:gd name="T29" fmla="*/ 46 h 46"/>
                    <a:gd name="T30" fmla="*/ 6 w 16"/>
                    <a:gd name="T31" fmla="*/ 43 h 46"/>
                    <a:gd name="T32" fmla="*/ 5 w 16"/>
                    <a:gd name="T33" fmla="*/ 42 h 46"/>
                    <a:gd name="T34" fmla="*/ 5 w 16"/>
                    <a:gd name="T35" fmla="*/ 41 h 46"/>
                    <a:gd name="T36" fmla="*/ 5 w 16"/>
                    <a:gd name="T37" fmla="*/ 15 h 46"/>
                    <a:gd name="T38" fmla="*/ 0 w 16"/>
                    <a:gd name="T39" fmla="*/ 15 h 46"/>
                    <a:gd name="T40" fmla="*/ 0 w 16"/>
                    <a:gd name="T41" fmla="*/ 10 h 46"/>
                    <a:gd name="T42" fmla="*/ 5 w 16"/>
                    <a:gd name="T43" fmla="*/ 10 h 46"/>
                    <a:gd name="T44" fmla="*/ 5 w 16"/>
                    <a:gd name="T45" fmla="*/ 0 h 46"/>
                    <a:gd name="T46" fmla="*/ 10 w 16"/>
                    <a:gd name="T47" fmla="*/ 0 h 46"/>
                    <a:gd name="T48" fmla="*/ 10 w 16"/>
                    <a:gd name="T49" fmla="*/ 10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46"/>
                    <a:gd name="T77" fmla="*/ 16 w 16"/>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46">
                      <a:moveTo>
                        <a:pt x="10" y="10"/>
                      </a:moveTo>
                      <a:lnTo>
                        <a:pt x="16" y="10"/>
                      </a:lnTo>
                      <a:lnTo>
                        <a:pt x="16" y="15"/>
                      </a:lnTo>
                      <a:lnTo>
                        <a:pt x="10" y="15"/>
                      </a:lnTo>
                      <a:lnTo>
                        <a:pt x="10" y="39"/>
                      </a:lnTo>
                      <a:lnTo>
                        <a:pt x="10" y="40"/>
                      </a:lnTo>
                      <a:lnTo>
                        <a:pt x="12" y="41"/>
                      </a:lnTo>
                      <a:lnTo>
                        <a:pt x="14" y="41"/>
                      </a:lnTo>
                      <a:lnTo>
                        <a:pt x="16" y="41"/>
                      </a:lnTo>
                      <a:lnTo>
                        <a:pt x="16" y="46"/>
                      </a:lnTo>
                      <a:lnTo>
                        <a:pt x="15" y="46"/>
                      </a:lnTo>
                      <a:lnTo>
                        <a:pt x="13" y="46"/>
                      </a:lnTo>
                      <a:lnTo>
                        <a:pt x="12" y="46"/>
                      </a:lnTo>
                      <a:lnTo>
                        <a:pt x="10" y="46"/>
                      </a:lnTo>
                      <a:lnTo>
                        <a:pt x="8" y="46"/>
                      </a:lnTo>
                      <a:lnTo>
                        <a:pt x="6" y="43"/>
                      </a:lnTo>
                      <a:lnTo>
                        <a:pt x="5" y="42"/>
                      </a:lnTo>
                      <a:lnTo>
                        <a:pt x="5" y="41"/>
                      </a:lnTo>
                      <a:lnTo>
                        <a:pt x="5" y="15"/>
                      </a:lnTo>
                      <a:lnTo>
                        <a:pt x="0" y="15"/>
                      </a:lnTo>
                      <a:lnTo>
                        <a:pt x="0" y="10"/>
                      </a:lnTo>
                      <a:lnTo>
                        <a:pt x="5" y="10"/>
                      </a:lnTo>
                      <a:lnTo>
                        <a:pt x="5" y="0"/>
                      </a:lnTo>
                      <a:lnTo>
                        <a:pt x="10" y="0"/>
                      </a:lnTo>
                      <a:lnTo>
                        <a:pt x="10" y="10"/>
                      </a:lnTo>
                      <a:close/>
                    </a:path>
                  </a:pathLst>
                </a:custGeom>
                <a:solidFill>
                  <a:srgbClr val="000000"/>
                </a:solidFill>
                <a:ln w="9525">
                  <a:solidFill>
                    <a:srgbClr val="FF0066"/>
                  </a:solidFill>
                  <a:round/>
                  <a:headEnd/>
                  <a:tailEnd/>
                </a:ln>
              </p:spPr>
              <p:txBody>
                <a:bodyPr/>
                <a:lstStyle/>
                <a:p>
                  <a:endParaRPr lang="en-US" dirty="0"/>
                </a:p>
              </p:txBody>
            </p:sp>
            <p:sp>
              <p:nvSpPr>
                <p:cNvPr id="18498" name="Freeform 444"/>
                <p:cNvSpPr>
                  <a:spLocks/>
                </p:cNvSpPr>
                <p:nvPr/>
              </p:nvSpPr>
              <p:spPr bwMode="auto">
                <a:xfrm>
                  <a:off x="2370" y="912"/>
                  <a:ext cx="27" cy="49"/>
                </a:xfrm>
                <a:custGeom>
                  <a:avLst/>
                  <a:gdLst>
                    <a:gd name="T0" fmla="*/ 0 w 27"/>
                    <a:gd name="T1" fmla="*/ 0 h 49"/>
                    <a:gd name="T2" fmla="*/ 6 w 27"/>
                    <a:gd name="T3" fmla="*/ 0 h 49"/>
                    <a:gd name="T4" fmla="*/ 6 w 27"/>
                    <a:gd name="T5" fmla="*/ 17 h 49"/>
                    <a:gd name="T6" fmla="*/ 7 w 27"/>
                    <a:gd name="T7" fmla="*/ 16 h 49"/>
                    <a:gd name="T8" fmla="*/ 8 w 27"/>
                    <a:gd name="T9" fmla="*/ 15 h 49"/>
                    <a:gd name="T10" fmla="*/ 10 w 27"/>
                    <a:gd name="T11" fmla="*/ 14 h 49"/>
                    <a:gd name="T12" fmla="*/ 11 w 27"/>
                    <a:gd name="T13" fmla="*/ 13 h 49"/>
                    <a:gd name="T14" fmla="*/ 13 w 27"/>
                    <a:gd name="T15" fmla="*/ 13 h 49"/>
                    <a:gd name="T16" fmla="*/ 14 w 27"/>
                    <a:gd name="T17" fmla="*/ 13 h 49"/>
                    <a:gd name="T18" fmla="*/ 15 w 27"/>
                    <a:gd name="T19" fmla="*/ 13 h 49"/>
                    <a:gd name="T20" fmla="*/ 16 w 27"/>
                    <a:gd name="T21" fmla="*/ 13 h 49"/>
                    <a:gd name="T22" fmla="*/ 17 w 27"/>
                    <a:gd name="T23" fmla="*/ 13 h 49"/>
                    <a:gd name="T24" fmla="*/ 19 w 27"/>
                    <a:gd name="T25" fmla="*/ 13 h 49"/>
                    <a:gd name="T26" fmla="*/ 21 w 27"/>
                    <a:gd name="T27" fmla="*/ 13 h 49"/>
                    <a:gd name="T28" fmla="*/ 22 w 27"/>
                    <a:gd name="T29" fmla="*/ 14 h 49"/>
                    <a:gd name="T30" fmla="*/ 25 w 27"/>
                    <a:gd name="T31" fmla="*/ 15 h 49"/>
                    <a:gd name="T32" fmla="*/ 26 w 27"/>
                    <a:gd name="T33" fmla="*/ 17 h 49"/>
                    <a:gd name="T34" fmla="*/ 27 w 27"/>
                    <a:gd name="T35" fmla="*/ 21 h 49"/>
                    <a:gd name="T36" fmla="*/ 27 w 27"/>
                    <a:gd name="T37" fmla="*/ 22 h 49"/>
                    <a:gd name="T38" fmla="*/ 27 w 27"/>
                    <a:gd name="T39" fmla="*/ 49 h 49"/>
                    <a:gd name="T40" fmla="*/ 22 w 27"/>
                    <a:gd name="T41" fmla="*/ 49 h 49"/>
                    <a:gd name="T42" fmla="*/ 22 w 27"/>
                    <a:gd name="T43" fmla="*/ 24 h 49"/>
                    <a:gd name="T44" fmla="*/ 22 w 27"/>
                    <a:gd name="T45" fmla="*/ 22 h 49"/>
                    <a:gd name="T46" fmla="*/ 22 w 27"/>
                    <a:gd name="T47" fmla="*/ 20 h 49"/>
                    <a:gd name="T48" fmla="*/ 21 w 27"/>
                    <a:gd name="T49" fmla="*/ 19 h 49"/>
                    <a:gd name="T50" fmla="*/ 19 w 27"/>
                    <a:gd name="T51" fmla="*/ 19 h 49"/>
                    <a:gd name="T52" fmla="*/ 18 w 27"/>
                    <a:gd name="T53" fmla="*/ 17 h 49"/>
                    <a:gd name="T54" fmla="*/ 16 w 27"/>
                    <a:gd name="T55" fmla="*/ 17 h 49"/>
                    <a:gd name="T56" fmla="*/ 15 w 27"/>
                    <a:gd name="T57" fmla="*/ 17 h 49"/>
                    <a:gd name="T58" fmla="*/ 14 w 27"/>
                    <a:gd name="T59" fmla="*/ 17 h 49"/>
                    <a:gd name="T60" fmla="*/ 13 w 27"/>
                    <a:gd name="T61" fmla="*/ 17 h 49"/>
                    <a:gd name="T62" fmla="*/ 11 w 27"/>
                    <a:gd name="T63" fmla="*/ 19 h 49"/>
                    <a:gd name="T64" fmla="*/ 9 w 27"/>
                    <a:gd name="T65" fmla="*/ 20 h 49"/>
                    <a:gd name="T66" fmla="*/ 8 w 27"/>
                    <a:gd name="T67" fmla="*/ 21 h 49"/>
                    <a:gd name="T68" fmla="*/ 7 w 27"/>
                    <a:gd name="T69" fmla="*/ 22 h 49"/>
                    <a:gd name="T70" fmla="*/ 7 w 27"/>
                    <a:gd name="T71" fmla="*/ 23 h 49"/>
                    <a:gd name="T72" fmla="*/ 6 w 27"/>
                    <a:gd name="T73" fmla="*/ 24 h 49"/>
                    <a:gd name="T74" fmla="*/ 6 w 27"/>
                    <a:gd name="T75" fmla="*/ 25 h 49"/>
                    <a:gd name="T76" fmla="*/ 6 w 27"/>
                    <a:gd name="T77" fmla="*/ 49 h 49"/>
                    <a:gd name="T78" fmla="*/ 0 w 27"/>
                    <a:gd name="T79" fmla="*/ 49 h 49"/>
                    <a:gd name="T80" fmla="*/ 0 w 27"/>
                    <a:gd name="T81" fmla="*/ 0 h 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49"/>
                    <a:gd name="T125" fmla="*/ 27 w 27"/>
                    <a:gd name="T126" fmla="*/ 49 h 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49">
                      <a:moveTo>
                        <a:pt x="0" y="0"/>
                      </a:moveTo>
                      <a:lnTo>
                        <a:pt x="6" y="0"/>
                      </a:lnTo>
                      <a:lnTo>
                        <a:pt x="6" y="17"/>
                      </a:lnTo>
                      <a:lnTo>
                        <a:pt x="7" y="16"/>
                      </a:lnTo>
                      <a:lnTo>
                        <a:pt x="8" y="15"/>
                      </a:lnTo>
                      <a:lnTo>
                        <a:pt x="10" y="14"/>
                      </a:lnTo>
                      <a:lnTo>
                        <a:pt x="11" y="13"/>
                      </a:lnTo>
                      <a:lnTo>
                        <a:pt x="13" y="13"/>
                      </a:lnTo>
                      <a:lnTo>
                        <a:pt x="14" y="13"/>
                      </a:lnTo>
                      <a:lnTo>
                        <a:pt x="15" y="13"/>
                      </a:lnTo>
                      <a:lnTo>
                        <a:pt x="16" y="13"/>
                      </a:lnTo>
                      <a:lnTo>
                        <a:pt x="17" y="13"/>
                      </a:lnTo>
                      <a:lnTo>
                        <a:pt x="19" y="13"/>
                      </a:lnTo>
                      <a:lnTo>
                        <a:pt x="21" y="13"/>
                      </a:lnTo>
                      <a:lnTo>
                        <a:pt x="22" y="14"/>
                      </a:lnTo>
                      <a:lnTo>
                        <a:pt x="25" y="15"/>
                      </a:lnTo>
                      <a:lnTo>
                        <a:pt x="26" y="17"/>
                      </a:lnTo>
                      <a:lnTo>
                        <a:pt x="27" y="21"/>
                      </a:lnTo>
                      <a:lnTo>
                        <a:pt x="27" y="22"/>
                      </a:lnTo>
                      <a:lnTo>
                        <a:pt x="27" y="49"/>
                      </a:lnTo>
                      <a:lnTo>
                        <a:pt x="22" y="49"/>
                      </a:lnTo>
                      <a:lnTo>
                        <a:pt x="22" y="24"/>
                      </a:lnTo>
                      <a:lnTo>
                        <a:pt x="22" y="22"/>
                      </a:lnTo>
                      <a:lnTo>
                        <a:pt x="22" y="20"/>
                      </a:lnTo>
                      <a:lnTo>
                        <a:pt x="21" y="19"/>
                      </a:lnTo>
                      <a:lnTo>
                        <a:pt x="19" y="19"/>
                      </a:lnTo>
                      <a:lnTo>
                        <a:pt x="18" y="17"/>
                      </a:lnTo>
                      <a:lnTo>
                        <a:pt x="16" y="17"/>
                      </a:lnTo>
                      <a:lnTo>
                        <a:pt x="15" y="17"/>
                      </a:lnTo>
                      <a:lnTo>
                        <a:pt x="14" y="17"/>
                      </a:lnTo>
                      <a:lnTo>
                        <a:pt x="13" y="17"/>
                      </a:lnTo>
                      <a:lnTo>
                        <a:pt x="11" y="19"/>
                      </a:lnTo>
                      <a:lnTo>
                        <a:pt x="9" y="20"/>
                      </a:lnTo>
                      <a:lnTo>
                        <a:pt x="8" y="21"/>
                      </a:lnTo>
                      <a:lnTo>
                        <a:pt x="7" y="22"/>
                      </a:lnTo>
                      <a:lnTo>
                        <a:pt x="7" y="23"/>
                      </a:lnTo>
                      <a:lnTo>
                        <a:pt x="6" y="24"/>
                      </a:lnTo>
                      <a:lnTo>
                        <a:pt x="6" y="25"/>
                      </a:lnTo>
                      <a:lnTo>
                        <a:pt x="6" y="49"/>
                      </a:lnTo>
                      <a:lnTo>
                        <a:pt x="0" y="49"/>
                      </a:lnTo>
                      <a:lnTo>
                        <a:pt x="0" y="0"/>
                      </a:lnTo>
                      <a:close/>
                    </a:path>
                  </a:pathLst>
                </a:custGeom>
                <a:solidFill>
                  <a:srgbClr val="000000"/>
                </a:solidFill>
                <a:ln w="9525">
                  <a:solidFill>
                    <a:srgbClr val="FF0066"/>
                  </a:solidFill>
                  <a:round/>
                  <a:headEnd/>
                  <a:tailEnd/>
                </a:ln>
              </p:spPr>
              <p:txBody>
                <a:bodyPr/>
                <a:lstStyle/>
                <a:p>
                  <a:endParaRPr lang="en-US" dirty="0"/>
                </a:p>
              </p:txBody>
            </p:sp>
            <p:sp>
              <p:nvSpPr>
                <p:cNvPr id="18499" name="Freeform 445"/>
                <p:cNvSpPr>
                  <a:spLocks noEditPoints="1"/>
                </p:cNvSpPr>
                <p:nvPr/>
              </p:nvSpPr>
              <p:spPr bwMode="auto">
                <a:xfrm>
                  <a:off x="2425" y="912"/>
                  <a:ext cx="38" cy="49"/>
                </a:xfrm>
                <a:custGeom>
                  <a:avLst/>
                  <a:gdLst>
                    <a:gd name="T0" fmla="*/ 0 w 38"/>
                    <a:gd name="T1" fmla="*/ 49 h 49"/>
                    <a:gd name="T2" fmla="*/ 0 w 38"/>
                    <a:gd name="T3" fmla="*/ 0 h 49"/>
                    <a:gd name="T4" fmla="*/ 19 w 38"/>
                    <a:gd name="T5" fmla="*/ 0 h 49"/>
                    <a:gd name="T6" fmla="*/ 25 w 38"/>
                    <a:gd name="T7" fmla="*/ 1 h 49"/>
                    <a:gd name="T8" fmla="*/ 32 w 38"/>
                    <a:gd name="T9" fmla="*/ 5 h 49"/>
                    <a:gd name="T10" fmla="*/ 36 w 38"/>
                    <a:gd name="T11" fmla="*/ 12 h 49"/>
                    <a:gd name="T12" fmla="*/ 38 w 38"/>
                    <a:gd name="T13" fmla="*/ 20 h 49"/>
                    <a:gd name="T14" fmla="*/ 38 w 38"/>
                    <a:gd name="T15" fmla="*/ 27 h 49"/>
                    <a:gd name="T16" fmla="*/ 38 w 38"/>
                    <a:gd name="T17" fmla="*/ 32 h 49"/>
                    <a:gd name="T18" fmla="*/ 36 w 38"/>
                    <a:gd name="T19" fmla="*/ 37 h 49"/>
                    <a:gd name="T20" fmla="*/ 34 w 38"/>
                    <a:gd name="T21" fmla="*/ 42 h 49"/>
                    <a:gd name="T22" fmla="*/ 30 w 38"/>
                    <a:gd name="T23" fmla="*/ 45 h 49"/>
                    <a:gd name="T24" fmla="*/ 27 w 38"/>
                    <a:gd name="T25" fmla="*/ 46 h 49"/>
                    <a:gd name="T26" fmla="*/ 24 w 38"/>
                    <a:gd name="T27" fmla="*/ 49 h 49"/>
                    <a:gd name="T28" fmla="*/ 22 w 38"/>
                    <a:gd name="T29" fmla="*/ 49 h 49"/>
                    <a:gd name="T30" fmla="*/ 0 w 38"/>
                    <a:gd name="T31" fmla="*/ 49 h 49"/>
                    <a:gd name="T32" fmla="*/ 6 w 38"/>
                    <a:gd name="T33" fmla="*/ 5 h 49"/>
                    <a:gd name="T34" fmla="*/ 6 w 38"/>
                    <a:gd name="T35" fmla="*/ 43 h 49"/>
                    <a:gd name="T36" fmla="*/ 20 w 38"/>
                    <a:gd name="T37" fmla="*/ 43 h 49"/>
                    <a:gd name="T38" fmla="*/ 21 w 38"/>
                    <a:gd name="T39" fmla="*/ 43 h 49"/>
                    <a:gd name="T40" fmla="*/ 22 w 38"/>
                    <a:gd name="T41" fmla="*/ 43 h 49"/>
                    <a:gd name="T42" fmla="*/ 23 w 38"/>
                    <a:gd name="T43" fmla="*/ 43 h 49"/>
                    <a:gd name="T44" fmla="*/ 24 w 38"/>
                    <a:gd name="T45" fmla="*/ 42 h 49"/>
                    <a:gd name="T46" fmla="*/ 27 w 38"/>
                    <a:gd name="T47" fmla="*/ 40 h 49"/>
                    <a:gd name="T48" fmla="*/ 28 w 38"/>
                    <a:gd name="T49" fmla="*/ 38 h 49"/>
                    <a:gd name="T50" fmla="*/ 30 w 38"/>
                    <a:gd name="T51" fmla="*/ 37 h 49"/>
                    <a:gd name="T52" fmla="*/ 30 w 38"/>
                    <a:gd name="T53" fmla="*/ 35 h 49"/>
                    <a:gd name="T54" fmla="*/ 31 w 38"/>
                    <a:gd name="T55" fmla="*/ 32 h 49"/>
                    <a:gd name="T56" fmla="*/ 31 w 38"/>
                    <a:gd name="T57" fmla="*/ 30 h 49"/>
                    <a:gd name="T58" fmla="*/ 32 w 38"/>
                    <a:gd name="T59" fmla="*/ 28 h 49"/>
                    <a:gd name="T60" fmla="*/ 32 w 38"/>
                    <a:gd name="T61" fmla="*/ 24 h 49"/>
                    <a:gd name="T62" fmla="*/ 32 w 38"/>
                    <a:gd name="T63" fmla="*/ 21 h 49"/>
                    <a:gd name="T64" fmla="*/ 31 w 38"/>
                    <a:gd name="T65" fmla="*/ 17 h 49"/>
                    <a:gd name="T66" fmla="*/ 30 w 38"/>
                    <a:gd name="T67" fmla="*/ 14 h 49"/>
                    <a:gd name="T68" fmla="*/ 29 w 38"/>
                    <a:gd name="T69" fmla="*/ 12 h 49"/>
                    <a:gd name="T70" fmla="*/ 27 w 38"/>
                    <a:gd name="T71" fmla="*/ 8 h 49"/>
                    <a:gd name="T72" fmla="*/ 24 w 38"/>
                    <a:gd name="T73" fmla="*/ 6 h 49"/>
                    <a:gd name="T74" fmla="*/ 21 w 38"/>
                    <a:gd name="T75" fmla="*/ 5 h 49"/>
                    <a:gd name="T76" fmla="*/ 17 w 38"/>
                    <a:gd name="T77" fmla="*/ 5 h 49"/>
                    <a:gd name="T78" fmla="*/ 6 w 38"/>
                    <a:gd name="T79" fmla="*/ 5 h 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8"/>
                    <a:gd name="T121" fmla="*/ 0 h 49"/>
                    <a:gd name="T122" fmla="*/ 38 w 38"/>
                    <a:gd name="T123" fmla="*/ 49 h 4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8" h="49">
                      <a:moveTo>
                        <a:pt x="0" y="49"/>
                      </a:moveTo>
                      <a:lnTo>
                        <a:pt x="0" y="0"/>
                      </a:lnTo>
                      <a:lnTo>
                        <a:pt x="19" y="0"/>
                      </a:lnTo>
                      <a:lnTo>
                        <a:pt x="25" y="1"/>
                      </a:lnTo>
                      <a:lnTo>
                        <a:pt x="32" y="5"/>
                      </a:lnTo>
                      <a:lnTo>
                        <a:pt x="36" y="12"/>
                      </a:lnTo>
                      <a:lnTo>
                        <a:pt x="38" y="20"/>
                      </a:lnTo>
                      <a:lnTo>
                        <a:pt x="38" y="27"/>
                      </a:lnTo>
                      <a:lnTo>
                        <a:pt x="38" y="32"/>
                      </a:lnTo>
                      <a:lnTo>
                        <a:pt x="36" y="37"/>
                      </a:lnTo>
                      <a:lnTo>
                        <a:pt x="34" y="42"/>
                      </a:lnTo>
                      <a:lnTo>
                        <a:pt x="30" y="45"/>
                      </a:lnTo>
                      <a:lnTo>
                        <a:pt x="27" y="46"/>
                      </a:lnTo>
                      <a:lnTo>
                        <a:pt x="24" y="49"/>
                      </a:lnTo>
                      <a:lnTo>
                        <a:pt x="22" y="49"/>
                      </a:lnTo>
                      <a:lnTo>
                        <a:pt x="0" y="49"/>
                      </a:lnTo>
                      <a:close/>
                      <a:moveTo>
                        <a:pt x="6" y="5"/>
                      </a:moveTo>
                      <a:lnTo>
                        <a:pt x="6" y="43"/>
                      </a:lnTo>
                      <a:lnTo>
                        <a:pt x="20" y="43"/>
                      </a:lnTo>
                      <a:lnTo>
                        <a:pt x="21" y="43"/>
                      </a:lnTo>
                      <a:lnTo>
                        <a:pt x="22" y="43"/>
                      </a:lnTo>
                      <a:lnTo>
                        <a:pt x="23" y="43"/>
                      </a:lnTo>
                      <a:lnTo>
                        <a:pt x="24" y="42"/>
                      </a:lnTo>
                      <a:lnTo>
                        <a:pt x="27" y="40"/>
                      </a:lnTo>
                      <a:lnTo>
                        <a:pt x="28" y="38"/>
                      </a:lnTo>
                      <a:lnTo>
                        <a:pt x="30" y="37"/>
                      </a:lnTo>
                      <a:lnTo>
                        <a:pt x="30" y="35"/>
                      </a:lnTo>
                      <a:lnTo>
                        <a:pt x="31" y="32"/>
                      </a:lnTo>
                      <a:lnTo>
                        <a:pt x="31" y="30"/>
                      </a:lnTo>
                      <a:lnTo>
                        <a:pt x="32" y="28"/>
                      </a:lnTo>
                      <a:lnTo>
                        <a:pt x="32" y="24"/>
                      </a:lnTo>
                      <a:lnTo>
                        <a:pt x="32" y="21"/>
                      </a:lnTo>
                      <a:lnTo>
                        <a:pt x="31" y="17"/>
                      </a:lnTo>
                      <a:lnTo>
                        <a:pt x="30" y="14"/>
                      </a:lnTo>
                      <a:lnTo>
                        <a:pt x="29" y="12"/>
                      </a:lnTo>
                      <a:lnTo>
                        <a:pt x="27" y="8"/>
                      </a:lnTo>
                      <a:lnTo>
                        <a:pt x="24" y="6"/>
                      </a:lnTo>
                      <a:lnTo>
                        <a:pt x="21" y="5"/>
                      </a:lnTo>
                      <a:lnTo>
                        <a:pt x="17" y="5"/>
                      </a:lnTo>
                      <a:lnTo>
                        <a:pt x="6" y="5"/>
                      </a:lnTo>
                      <a:close/>
                    </a:path>
                  </a:pathLst>
                </a:custGeom>
                <a:solidFill>
                  <a:srgbClr val="000000"/>
                </a:solidFill>
                <a:ln w="9525">
                  <a:solidFill>
                    <a:srgbClr val="FF0066"/>
                  </a:solidFill>
                  <a:round/>
                  <a:headEnd/>
                  <a:tailEnd/>
                </a:ln>
              </p:spPr>
              <p:txBody>
                <a:bodyPr/>
                <a:lstStyle/>
                <a:p>
                  <a:endParaRPr lang="en-US" dirty="0"/>
                </a:p>
              </p:txBody>
            </p:sp>
            <p:sp>
              <p:nvSpPr>
                <p:cNvPr id="18500" name="Freeform 446"/>
                <p:cNvSpPr>
                  <a:spLocks noEditPoints="1"/>
                </p:cNvSpPr>
                <p:nvPr/>
              </p:nvSpPr>
              <p:spPr bwMode="auto">
                <a:xfrm>
                  <a:off x="2469" y="925"/>
                  <a:ext cx="32" cy="37"/>
                </a:xfrm>
                <a:custGeom>
                  <a:avLst/>
                  <a:gdLst>
                    <a:gd name="T0" fmla="*/ 29 w 32"/>
                    <a:gd name="T1" fmla="*/ 31 h 37"/>
                    <a:gd name="T2" fmla="*/ 30 w 32"/>
                    <a:gd name="T3" fmla="*/ 32 h 37"/>
                    <a:gd name="T4" fmla="*/ 32 w 32"/>
                    <a:gd name="T5" fmla="*/ 32 h 37"/>
                    <a:gd name="T6" fmla="*/ 32 w 32"/>
                    <a:gd name="T7" fmla="*/ 32 h 37"/>
                    <a:gd name="T8" fmla="*/ 32 w 32"/>
                    <a:gd name="T9" fmla="*/ 37 h 37"/>
                    <a:gd name="T10" fmla="*/ 31 w 32"/>
                    <a:gd name="T11" fmla="*/ 37 h 37"/>
                    <a:gd name="T12" fmla="*/ 29 w 32"/>
                    <a:gd name="T13" fmla="*/ 37 h 37"/>
                    <a:gd name="T14" fmla="*/ 24 w 32"/>
                    <a:gd name="T15" fmla="*/ 36 h 37"/>
                    <a:gd name="T16" fmla="*/ 23 w 32"/>
                    <a:gd name="T17" fmla="*/ 32 h 37"/>
                    <a:gd name="T18" fmla="*/ 18 w 32"/>
                    <a:gd name="T19" fmla="*/ 36 h 37"/>
                    <a:gd name="T20" fmla="*/ 11 w 32"/>
                    <a:gd name="T21" fmla="*/ 37 h 37"/>
                    <a:gd name="T22" fmla="*/ 2 w 32"/>
                    <a:gd name="T23" fmla="*/ 34 h 37"/>
                    <a:gd name="T24" fmla="*/ 0 w 32"/>
                    <a:gd name="T25" fmla="*/ 26 h 37"/>
                    <a:gd name="T26" fmla="*/ 2 w 32"/>
                    <a:gd name="T27" fmla="*/ 19 h 37"/>
                    <a:gd name="T28" fmla="*/ 7 w 32"/>
                    <a:gd name="T29" fmla="*/ 17 h 37"/>
                    <a:gd name="T30" fmla="*/ 15 w 32"/>
                    <a:gd name="T31" fmla="*/ 16 h 37"/>
                    <a:gd name="T32" fmla="*/ 19 w 32"/>
                    <a:gd name="T33" fmla="*/ 15 h 37"/>
                    <a:gd name="T34" fmla="*/ 22 w 32"/>
                    <a:gd name="T35" fmla="*/ 14 h 37"/>
                    <a:gd name="T36" fmla="*/ 23 w 32"/>
                    <a:gd name="T37" fmla="*/ 12 h 37"/>
                    <a:gd name="T38" fmla="*/ 22 w 32"/>
                    <a:gd name="T39" fmla="*/ 7 h 37"/>
                    <a:gd name="T40" fmla="*/ 17 w 32"/>
                    <a:gd name="T41" fmla="*/ 4 h 37"/>
                    <a:gd name="T42" fmla="*/ 10 w 32"/>
                    <a:gd name="T43" fmla="*/ 6 h 37"/>
                    <a:gd name="T44" fmla="*/ 7 w 32"/>
                    <a:gd name="T45" fmla="*/ 9 h 37"/>
                    <a:gd name="T46" fmla="*/ 1 w 32"/>
                    <a:gd name="T47" fmla="*/ 11 h 37"/>
                    <a:gd name="T48" fmla="*/ 2 w 32"/>
                    <a:gd name="T49" fmla="*/ 6 h 37"/>
                    <a:gd name="T50" fmla="*/ 4 w 32"/>
                    <a:gd name="T51" fmla="*/ 2 h 37"/>
                    <a:gd name="T52" fmla="*/ 9 w 32"/>
                    <a:gd name="T53" fmla="*/ 0 h 37"/>
                    <a:gd name="T54" fmla="*/ 13 w 32"/>
                    <a:gd name="T55" fmla="*/ 0 h 37"/>
                    <a:gd name="T56" fmla="*/ 16 w 32"/>
                    <a:gd name="T57" fmla="*/ 0 h 37"/>
                    <a:gd name="T58" fmla="*/ 19 w 32"/>
                    <a:gd name="T59" fmla="*/ 0 h 37"/>
                    <a:gd name="T60" fmla="*/ 24 w 32"/>
                    <a:gd name="T61" fmla="*/ 1 h 37"/>
                    <a:gd name="T62" fmla="*/ 28 w 32"/>
                    <a:gd name="T63" fmla="*/ 4 h 37"/>
                    <a:gd name="T64" fmla="*/ 29 w 32"/>
                    <a:gd name="T65" fmla="*/ 30 h 37"/>
                    <a:gd name="T66" fmla="*/ 19 w 32"/>
                    <a:gd name="T67" fmla="*/ 19 h 37"/>
                    <a:gd name="T68" fmla="*/ 13 w 32"/>
                    <a:gd name="T69" fmla="*/ 21 h 37"/>
                    <a:gd name="T70" fmla="*/ 8 w 32"/>
                    <a:gd name="T71" fmla="*/ 22 h 37"/>
                    <a:gd name="T72" fmla="*/ 6 w 32"/>
                    <a:gd name="T73" fmla="*/ 25 h 37"/>
                    <a:gd name="T74" fmla="*/ 6 w 32"/>
                    <a:gd name="T75" fmla="*/ 29 h 37"/>
                    <a:gd name="T76" fmla="*/ 9 w 32"/>
                    <a:gd name="T77" fmla="*/ 32 h 37"/>
                    <a:gd name="T78" fmla="*/ 17 w 32"/>
                    <a:gd name="T79" fmla="*/ 31 h 37"/>
                    <a:gd name="T80" fmla="*/ 22 w 32"/>
                    <a:gd name="T81" fmla="*/ 26 h 37"/>
                    <a:gd name="T82" fmla="*/ 23 w 32"/>
                    <a:gd name="T83" fmla="*/ 18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37"/>
                    <a:gd name="T128" fmla="*/ 32 w 32"/>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37">
                      <a:moveTo>
                        <a:pt x="29" y="30"/>
                      </a:moveTo>
                      <a:lnTo>
                        <a:pt x="29" y="31"/>
                      </a:lnTo>
                      <a:lnTo>
                        <a:pt x="30" y="31"/>
                      </a:lnTo>
                      <a:lnTo>
                        <a:pt x="30" y="32"/>
                      </a:lnTo>
                      <a:lnTo>
                        <a:pt x="31" y="32"/>
                      </a:lnTo>
                      <a:lnTo>
                        <a:pt x="32" y="32"/>
                      </a:lnTo>
                      <a:lnTo>
                        <a:pt x="32" y="37"/>
                      </a:lnTo>
                      <a:lnTo>
                        <a:pt x="31" y="37"/>
                      </a:lnTo>
                      <a:lnTo>
                        <a:pt x="30" y="37"/>
                      </a:lnTo>
                      <a:lnTo>
                        <a:pt x="29" y="37"/>
                      </a:lnTo>
                      <a:lnTo>
                        <a:pt x="26" y="37"/>
                      </a:lnTo>
                      <a:lnTo>
                        <a:pt x="24" y="36"/>
                      </a:lnTo>
                      <a:lnTo>
                        <a:pt x="23" y="33"/>
                      </a:lnTo>
                      <a:lnTo>
                        <a:pt x="23" y="32"/>
                      </a:lnTo>
                      <a:lnTo>
                        <a:pt x="21" y="33"/>
                      </a:lnTo>
                      <a:lnTo>
                        <a:pt x="18" y="36"/>
                      </a:lnTo>
                      <a:lnTo>
                        <a:pt x="15" y="37"/>
                      </a:lnTo>
                      <a:lnTo>
                        <a:pt x="11" y="37"/>
                      </a:lnTo>
                      <a:lnTo>
                        <a:pt x="7" y="36"/>
                      </a:lnTo>
                      <a:lnTo>
                        <a:pt x="2" y="34"/>
                      </a:lnTo>
                      <a:lnTo>
                        <a:pt x="0" y="31"/>
                      </a:lnTo>
                      <a:lnTo>
                        <a:pt x="0" y="26"/>
                      </a:lnTo>
                      <a:lnTo>
                        <a:pt x="1" y="23"/>
                      </a:lnTo>
                      <a:lnTo>
                        <a:pt x="2" y="19"/>
                      </a:lnTo>
                      <a:lnTo>
                        <a:pt x="4" y="18"/>
                      </a:lnTo>
                      <a:lnTo>
                        <a:pt x="7" y="17"/>
                      </a:lnTo>
                      <a:lnTo>
                        <a:pt x="11" y="16"/>
                      </a:lnTo>
                      <a:lnTo>
                        <a:pt x="15" y="16"/>
                      </a:lnTo>
                      <a:lnTo>
                        <a:pt x="17" y="15"/>
                      </a:lnTo>
                      <a:lnTo>
                        <a:pt x="19" y="15"/>
                      </a:lnTo>
                      <a:lnTo>
                        <a:pt x="21" y="15"/>
                      </a:lnTo>
                      <a:lnTo>
                        <a:pt x="22" y="14"/>
                      </a:lnTo>
                      <a:lnTo>
                        <a:pt x="23" y="14"/>
                      </a:lnTo>
                      <a:lnTo>
                        <a:pt x="23" y="12"/>
                      </a:lnTo>
                      <a:lnTo>
                        <a:pt x="23" y="8"/>
                      </a:lnTo>
                      <a:lnTo>
                        <a:pt x="22" y="7"/>
                      </a:lnTo>
                      <a:lnTo>
                        <a:pt x="19" y="6"/>
                      </a:lnTo>
                      <a:lnTo>
                        <a:pt x="17" y="4"/>
                      </a:lnTo>
                      <a:lnTo>
                        <a:pt x="14" y="4"/>
                      </a:lnTo>
                      <a:lnTo>
                        <a:pt x="10" y="6"/>
                      </a:lnTo>
                      <a:lnTo>
                        <a:pt x="8" y="7"/>
                      </a:lnTo>
                      <a:lnTo>
                        <a:pt x="7" y="9"/>
                      </a:lnTo>
                      <a:lnTo>
                        <a:pt x="7" y="11"/>
                      </a:lnTo>
                      <a:lnTo>
                        <a:pt x="1" y="11"/>
                      </a:lnTo>
                      <a:lnTo>
                        <a:pt x="1" y="8"/>
                      </a:lnTo>
                      <a:lnTo>
                        <a:pt x="2" y="6"/>
                      </a:lnTo>
                      <a:lnTo>
                        <a:pt x="3" y="4"/>
                      </a:lnTo>
                      <a:lnTo>
                        <a:pt x="4" y="2"/>
                      </a:lnTo>
                      <a:lnTo>
                        <a:pt x="7" y="1"/>
                      </a:lnTo>
                      <a:lnTo>
                        <a:pt x="9" y="0"/>
                      </a:lnTo>
                      <a:lnTo>
                        <a:pt x="10" y="0"/>
                      </a:lnTo>
                      <a:lnTo>
                        <a:pt x="13" y="0"/>
                      </a:lnTo>
                      <a:lnTo>
                        <a:pt x="15" y="0"/>
                      </a:lnTo>
                      <a:lnTo>
                        <a:pt x="16" y="0"/>
                      </a:lnTo>
                      <a:lnTo>
                        <a:pt x="17" y="0"/>
                      </a:lnTo>
                      <a:lnTo>
                        <a:pt x="19" y="0"/>
                      </a:lnTo>
                      <a:lnTo>
                        <a:pt x="21" y="0"/>
                      </a:lnTo>
                      <a:lnTo>
                        <a:pt x="24" y="1"/>
                      </a:lnTo>
                      <a:lnTo>
                        <a:pt x="26" y="2"/>
                      </a:lnTo>
                      <a:lnTo>
                        <a:pt x="28" y="4"/>
                      </a:lnTo>
                      <a:lnTo>
                        <a:pt x="29" y="7"/>
                      </a:lnTo>
                      <a:lnTo>
                        <a:pt x="29" y="30"/>
                      </a:lnTo>
                      <a:close/>
                      <a:moveTo>
                        <a:pt x="23" y="18"/>
                      </a:moveTo>
                      <a:lnTo>
                        <a:pt x="19" y="19"/>
                      </a:lnTo>
                      <a:lnTo>
                        <a:pt x="16" y="21"/>
                      </a:lnTo>
                      <a:lnTo>
                        <a:pt x="13" y="21"/>
                      </a:lnTo>
                      <a:lnTo>
                        <a:pt x="9" y="22"/>
                      </a:lnTo>
                      <a:lnTo>
                        <a:pt x="8" y="22"/>
                      </a:lnTo>
                      <a:lnTo>
                        <a:pt x="7" y="23"/>
                      </a:lnTo>
                      <a:lnTo>
                        <a:pt x="6" y="25"/>
                      </a:lnTo>
                      <a:lnTo>
                        <a:pt x="6" y="26"/>
                      </a:lnTo>
                      <a:lnTo>
                        <a:pt x="6" y="29"/>
                      </a:lnTo>
                      <a:lnTo>
                        <a:pt x="7" y="31"/>
                      </a:lnTo>
                      <a:lnTo>
                        <a:pt x="9" y="32"/>
                      </a:lnTo>
                      <a:lnTo>
                        <a:pt x="11" y="32"/>
                      </a:lnTo>
                      <a:lnTo>
                        <a:pt x="17" y="31"/>
                      </a:lnTo>
                      <a:lnTo>
                        <a:pt x="21" y="29"/>
                      </a:lnTo>
                      <a:lnTo>
                        <a:pt x="22" y="26"/>
                      </a:lnTo>
                      <a:lnTo>
                        <a:pt x="23" y="25"/>
                      </a:lnTo>
                      <a:lnTo>
                        <a:pt x="23" y="18"/>
                      </a:lnTo>
                      <a:close/>
                    </a:path>
                  </a:pathLst>
                </a:custGeom>
                <a:solidFill>
                  <a:srgbClr val="000000"/>
                </a:solidFill>
                <a:ln w="9525">
                  <a:solidFill>
                    <a:srgbClr val="FF0066"/>
                  </a:solidFill>
                  <a:round/>
                  <a:headEnd/>
                  <a:tailEnd/>
                </a:ln>
              </p:spPr>
              <p:txBody>
                <a:bodyPr/>
                <a:lstStyle/>
                <a:p>
                  <a:endParaRPr lang="en-US" dirty="0"/>
                </a:p>
              </p:txBody>
            </p:sp>
            <p:sp>
              <p:nvSpPr>
                <p:cNvPr id="18501" name="Freeform 447"/>
                <p:cNvSpPr>
                  <a:spLocks/>
                </p:cNvSpPr>
                <p:nvPr/>
              </p:nvSpPr>
              <p:spPr bwMode="auto">
                <a:xfrm>
                  <a:off x="2506" y="912"/>
                  <a:ext cx="30" cy="49"/>
                </a:xfrm>
                <a:custGeom>
                  <a:avLst/>
                  <a:gdLst>
                    <a:gd name="T0" fmla="*/ 5 w 30"/>
                    <a:gd name="T1" fmla="*/ 0 h 49"/>
                    <a:gd name="T2" fmla="*/ 5 w 30"/>
                    <a:gd name="T3" fmla="*/ 28 h 49"/>
                    <a:gd name="T4" fmla="*/ 20 w 30"/>
                    <a:gd name="T5" fmla="*/ 14 h 49"/>
                    <a:gd name="T6" fmla="*/ 27 w 30"/>
                    <a:gd name="T7" fmla="*/ 14 h 49"/>
                    <a:gd name="T8" fmla="*/ 15 w 30"/>
                    <a:gd name="T9" fmla="*/ 25 h 49"/>
                    <a:gd name="T10" fmla="*/ 30 w 30"/>
                    <a:gd name="T11" fmla="*/ 49 h 49"/>
                    <a:gd name="T12" fmla="*/ 23 w 30"/>
                    <a:gd name="T13" fmla="*/ 49 h 49"/>
                    <a:gd name="T14" fmla="*/ 11 w 30"/>
                    <a:gd name="T15" fmla="*/ 30 h 49"/>
                    <a:gd name="T16" fmla="*/ 5 w 30"/>
                    <a:gd name="T17" fmla="*/ 36 h 49"/>
                    <a:gd name="T18" fmla="*/ 5 w 30"/>
                    <a:gd name="T19" fmla="*/ 49 h 49"/>
                    <a:gd name="T20" fmla="*/ 0 w 30"/>
                    <a:gd name="T21" fmla="*/ 49 h 49"/>
                    <a:gd name="T22" fmla="*/ 0 w 30"/>
                    <a:gd name="T23" fmla="*/ 0 h 49"/>
                    <a:gd name="T24" fmla="*/ 5 w 30"/>
                    <a:gd name="T25" fmla="*/ 0 h 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49"/>
                    <a:gd name="T41" fmla="*/ 30 w 30"/>
                    <a:gd name="T42" fmla="*/ 49 h 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49">
                      <a:moveTo>
                        <a:pt x="5" y="0"/>
                      </a:moveTo>
                      <a:lnTo>
                        <a:pt x="5" y="28"/>
                      </a:lnTo>
                      <a:lnTo>
                        <a:pt x="20" y="14"/>
                      </a:lnTo>
                      <a:lnTo>
                        <a:pt x="27" y="14"/>
                      </a:lnTo>
                      <a:lnTo>
                        <a:pt x="15" y="25"/>
                      </a:lnTo>
                      <a:lnTo>
                        <a:pt x="30" y="49"/>
                      </a:lnTo>
                      <a:lnTo>
                        <a:pt x="23" y="49"/>
                      </a:lnTo>
                      <a:lnTo>
                        <a:pt x="11" y="30"/>
                      </a:lnTo>
                      <a:lnTo>
                        <a:pt x="5" y="36"/>
                      </a:lnTo>
                      <a:lnTo>
                        <a:pt x="5" y="49"/>
                      </a:lnTo>
                      <a:lnTo>
                        <a:pt x="0" y="49"/>
                      </a:lnTo>
                      <a:lnTo>
                        <a:pt x="0" y="0"/>
                      </a:lnTo>
                      <a:lnTo>
                        <a:pt x="5" y="0"/>
                      </a:lnTo>
                      <a:close/>
                    </a:path>
                  </a:pathLst>
                </a:custGeom>
                <a:solidFill>
                  <a:srgbClr val="000000"/>
                </a:solidFill>
                <a:ln w="9525">
                  <a:solidFill>
                    <a:srgbClr val="FF0066"/>
                  </a:solidFill>
                  <a:round/>
                  <a:headEnd/>
                  <a:tailEnd/>
                </a:ln>
              </p:spPr>
              <p:txBody>
                <a:bodyPr/>
                <a:lstStyle/>
                <a:p>
                  <a:endParaRPr lang="en-US" dirty="0"/>
                </a:p>
              </p:txBody>
            </p:sp>
            <p:sp>
              <p:nvSpPr>
                <p:cNvPr id="18502" name="Freeform 448"/>
                <p:cNvSpPr>
                  <a:spLocks noEditPoints="1"/>
                </p:cNvSpPr>
                <p:nvPr/>
              </p:nvSpPr>
              <p:spPr bwMode="auto">
                <a:xfrm>
                  <a:off x="2537" y="925"/>
                  <a:ext cx="31" cy="37"/>
                </a:xfrm>
                <a:custGeom>
                  <a:avLst/>
                  <a:gdLst>
                    <a:gd name="T0" fmla="*/ 15 w 31"/>
                    <a:gd name="T1" fmla="*/ 37 h 37"/>
                    <a:gd name="T2" fmla="*/ 10 w 31"/>
                    <a:gd name="T3" fmla="*/ 36 h 37"/>
                    <a:gd name="T4" fmla="*/ 6 w 31"/>
                    <a:gd name="T5" fmla="*/ 33 h 37"/>
                    <a:gd name="T6" fmla="*/ 1 w 31"/>
                    <a:gd name="T7" fmla="*/ 27 h 37"/>
                    <a:gd name="T8" fmla="*/ 0 w 31"/>
                    <a:gd name="T9" fmla="*/ 18 h 37"/>
                    <a:gd name="T10" fmla="*/ 1 w 31"/>
                    <a:gd name="T11" fmla="*/ 9 h 37"/>
                    <a:gd name="T12" fmla="*/ 6 w 31"/>
                    <a:gd name="T13" fmla="*/ 3 h 37"/>
                    <a:gd name="T14" fmla="*/ 10 w 31"/>
                    <a:gd name="T15" fmla="*/ 1 h 37"/>
                    <a:gd name="T16" fmla="*/ 15 w 31"/>
                    <a:gd name="T17" fmla="*/ 0 h 37"/>
                    <a:gd name="T18" fmla="*/ 21 w 31"/>
                    <a:gd name="T19" fmla="*/ 1 h 37"/>
                    <a:gd name="T20" fmla="*/ 25 w 31"/>
                    <a:gd name="T21" fmla="*/ 3 h 37"/>
                    <a:gd name="T22" fmla="*/ 30 w 31"/>
                    <a:gd name="T23" fmla="*/ 9 h 37"/>
                    <a:gd name="T24" fmla="*/ 31 w 31"/>
                    <a:gd name="T25" fmla="*/ 18 h 37"/>
                    <a:gd name="T26" fmla="*/ 30 w 31"/>
                    <a:gd name="T27" fmla="*/ 27 h 37"/>
                    <a:gd name="T28" fmla="*/ 25 w 31"/>
                    <a:gd name="T29" fmla="*/ 33 h 37"/>
                    <a:gd name="T30" fmla="*/ 21 w 31"/>
                    <a:gd name="T31" fmla="*/ 36 h 37"/>
                    <a:gd name="T32" fmla="*/ 15 w 31"/>
                    <a:gd name="T33" fmla="*/ 37 h 37"/>
                    <a:gd name="T34" fmla="*/ 15 w 31"/>
                    <a:gd name="T35" fmla="*/ 6 h 37"/>
                    <a:gd name="T36" fmla="*/ 10 w 31"/>
                    <a:gd name="T37" fmla="*/ 7 h 37"/>
                    <a:gd name="T38" fmla="*/ 8 w 31"/>
                    <a:gd name="T39" fmla="*/ 10 h 37"/>
                    <a:gd name="T40" fmla="*/ 6 w 31"/>
                    <a:gd name="T41" fmla="*/ 14 h 37"/>
                    <a:gd name="T42" fmla="*/ 6 w 31"/>
                    <a:gd name="T43" fmla="*/ 18 h 37"/>
                    <a:gd name="T44" fmla="*/ 6 w 31"/>
                    <a:gd name="T45" fmla="*/ 23 h 37"/>
                    <a:gd name="T46" fmla="*/ 8 w 31"/>
                    <a:gd name="T47" fmla="*/ 27 h 37"/>
                    <a:gd name="T48" fmla="*/ 10 w 31"/>
                    <a:gd name="T49" fmla="*/ 31 h 37"/>
                    <a:gd name="T50" fmla="*/ 15 w 31"/>
                    <a:gd name="T51" fmla="*/ 32 h 37"/>
                    <a:gd name="T52" fmla="*/ 19 w 31"/>
                    <a:gd name="T53" fmla="*/ 31 h 37"/>
                    <a:gd name="T54" fmla="*/ 23 w 31"/>
                    <a:gd name="T55" fmla="*/ 27 h 37"/>
                    <a:gd name="T56" fmla="*/ 25 w 31"/>
                    <a:gd name="T57" fmla="*/ 23 h 37"/>
                    <a:gd name="T58" fmla="*/ 25 w 31"/>
                    <a:gd name="T59" fmla="*/ 18 h 37"/>
                    <a:gd name="T60" fmla="*/ 25 w 31"/>
                    <a:gd name="T61" fmla="*/ 14 h 37"/>
                    <a:gd name="T62" fmla="*/ 23 w 31"/>
                    <a:gd name="T63" fmla="*/ 10 h 37"/>
                    <a:gd name="T64" fmla="*/ 19 w 31"/>
                    <a:gd name="T65" fmla="*/ 7 h 37"/>
                    <a:gd name="T66" fmla="*/ 15 w 31"/>
                    <a:gd name="T67" fmla="*/ 6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7"/>
                    <a:gd name="T104" fmla="*/ 31 w 31"/>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7">
                      <a:moveTo>
                        <a:pt x="15" y="37"/>
                      </a:moveTo>
                      <a:lnTo>
                        <a:pt x="10" y="36"/>
                      </a:lnTo>
                      <a:lnTo>
                        <a:pt x="6" y="33"/>
                      </a:lnTo>
                      <a:lnTo>
                        <a:pt x="1" y="27"/>
                      </a:lnTo>
                      <a:lnTo>
                        <a:pt x="0" y="18"/>
                      </a:lnTo>
                      <a:lnTo>
                        <a:pt x="1" y="9"/>
                      </a:lnTo>
                      <a:lnTo>
                        <a:pt x="6" y="3"/>
                      </a:lnTo>
                      <a:lnTo>
                        <a:pt x="10" y="1"/>
                      </a:lnTo>
                      <a:lnTo>
                        <a:pt x="15" y="0"/>
                      </a:lnTo>
                      <a:lnTo>
                        <a:pt x="21" y="1"/>
                      </a:lnTo>
                      <a:lnTo>
                        <a:pt x="25" y="3"/>
                      </a:lnTo>
                      <a:lnTo>
                        <a:pt x="30" y="9"/>
                      </a:lnTo>
                      <a:lnTo>
                        <a:pt x="31" y="18"/>
                      </a:lnTo>
                      <a:lnTo>
                        <a:pt x="30" y="27"/>
                      </a:lnTo>
                      <a:lnTo>
                        <a:pt x="25" y="33"/>
                      </a:lnTo>
                      <a:lnTo>
                        <a:pt x="21" y="36"/>
                      </a:lnTo>
                      <a:lnTo>
                        <a:pt x="15" y="37"/>
                      </a:lnTo>
                      <a:close/>
                      <a:moveTo>
                        <a:pt x="15" y="6"/>
                      </a:moveTo>
                      <a:lnTo>
                        <a:pt x="10" y="7"/>
                      </a:lnTo>
                      <a:lnTo>
                        <a:pt x="8" y="10"/>
                      </a:lnTo>
                      <a:lnTo>
                        <a:pt x="6" y="14"/>
                      </a:lnTo>
                      <a:lnTo>
                        <a:pt x="6" y="18"/>
                      </a:lnTo>
                      <a:lnTo>
                        <a:pt x="6" y="23"/>
                      </a:lnTo>
                      <a:lnTo>
                        <a:pt x="8" y="27"/>
                      </a:lnTo>
                      <a:lnTo>
                        <a:pt x="10" y="31"/>
                      </a:lnTo>
                      <a:lnTo>
                        <a:pt x="15" y="32"/>
                      </a:lnTo>
                      <a:lnTo>
                        <a:pt x="19" y="31"/>
                      </a:lnTo>
                      <a:lnTo>
                        <a:pt x="23" y="27"/>
                      </a:lnTo>
                      <a:lnTo>
                        <a:pt x="25" y="23"/>
                      </a:lnTo>
                      <a:lnTo>
                        <a:pt x="25" y="18"/>
                      </a:lnTo>
                      <a:lnTo>
                        <a:pt x="25" y="14"/>
                      </a:lnTo>
                      <a:lnTo>
                        <a:pt x="23" y="10"/>
                      </a:lnTo>
                      <a:lnTo>
                        <a:pt x="19" y="7"/>
                      </a:lnTo>
                      <a:lnTo>
                        <a:pt x="15" y="6"/>
                      </a:lnTo>
                      <a:close/>
                    </a:path>
                  </a:pathLst>
                </a:custGeom>
                <a:solidFill>
                  <a:srgbClr val="000000"/>
                </a:solidFill>
                <a:ln w="9525">
                  <a:solidFill>
                    <a:srgbClr val="FF0066"/>
                  </a:solidFill>
                  <a:round/>
                  <a:headEnd/>
                  <a:tailEnd/>
                </a:ln>
              </p:spPr>
              <p:txBody>
                <a:bodyPr/>
                <a:lstStyle/>
                <a:p>
                  <a:endParaRPr lang="en-US" dirty="0"/>
                </a:p>
              </p:txBody>
            </p:sp>
            <p:sp>
              <p:nvSpPr>
                <p:cNvPr id="18503" name="Freeform 449"/>
                <p:cNvSpPr>
                  <a:spLocks/>
                </p:cNvSpPr>
                <p:nvPr/>
              </p:nvSpPr>
              <p:spPr bwMode="auto">
                <a:xfrm>
                  <a:off x="2571" y="916"/>
                  <a:ext cx="17" cy="46"/>
                </a:xfrm>
                <a:custGeom>
                  <a:avLst/>
                  <a:gdLst>
                    <a:gd name="T0" fmla="*/ 11 w 17"/>
                    <a:gd name="T1" fmla="*/ 10 h 46"/>
                    <a:gd name="T2" fmla="*/ 17 w 17"/>
                    <a:gd name="T3" fmla="*/ 10 h 46"/>
                    <a:gd name="T4" fmla="*/ 17 w 17"/>
                    <a:gd name="T5" fmla="*/ 15 h 46"/>
                    <a:gd name="T6" fmla="*/ 11 w 17"/>
                    <a:gd name="T7" fmla="*/ 15 h 46"/>
                    <a:gd name="T8" fmla="*/ 11 w 17"/>
                    <a:gd name="T9" fmla="*/ 39 h 46"/>
                    <a:gd name="T10" fmla="*/ 11 w 17"/>
                    <a:gd name="T11" fmla="*/ 40 h 46"/>
                    <a:gd name="T12" fmla="*/ 12 w 17"/>
                    <a:gd name="T13" fmla="*/ 41 h 46"/>
                    <a:gd name="T14" fmla="*/ 14 w 17"/>
                    <a:gd name="T15" fmla="*/ 41 h 46"/>
                    <a:gd name="T16" fmla="*/ 17 w 17"/>
                    <a:gd name="T17" fmla="*/ 41 h 46"/>
                    <a:gd name="T18" fmla="*/ 17 w 17"/>
                    <a:gd name="T19" fmla="*/ 46 h 46"/>
                    <a:gd name="T20" fmla="*/ 15 w 17"/>
                    <a:gd name="T21" fmla="*/ 46 h 46"/>
                    <a:gd name="T22" fmla="*/ 13 w 17"/>
                    <a:gd name="T23" fmla="*/ 46 h 46"/>
                    <a:gd name="T24" fmla="*/ 12 w 17"/>
                    <a:gd name="T25" fmla="*/ 46 h 46"/>
                    <a:gd name="T26" fmla="*/ 10 w 17"/>
                    <a:gd name="T27" fmla="*/ 46 h 46"/>
                    <a:gd name="T28" fmla="*/ 7 w 17"/>
                    <a:gd name="T29" fmla="*/ 46 h 46"/>
                    <a:gd name="T30" fmla="*/ 6 w 17"/>
                    <a:gd name="T31" fmla="*/ 43 h 46"/>
                    <a:gd name="T32" fmla="*/ 5 w 17"/>
                    <a:gd name="T33" fmla="*/ 42 h 46"/>
                    <a:gd name="T34" fmla="*/ 5 w 17"/>
                    <a:gd name="T35" fmla="*/ 41 h 46"/>
                    <a:gd name="T36" fmla="*/ 5 w 17"/>
                    <a:gd name="T37" fmla="*/ 15 h 46"/>
                    <a:gd name="T38" fmla="*/ 0 w 17"/>
                    <a:gd name="T39" fmla="*/ 15 h 46"/>
                    <a:gd name="T40" fmla="*/ 0 w 17"/>
                    <a:gd name="T41" fmla="*/ 10 h 46"/>
                    <a:gd name="T42" fmla="*/ 5 w 17"/>
                    <a:gd name="T43" fmla="*/ 10 h 46"/>
                    <a:gd name="T44" fmla="*/ 5 w 17"/>
                    <a:gd name="T45" fmla="*/ 0 h 46"/>
                    <a:gd name="T46" fmla="*/ 11 w 17"/>
                    <a:gd name="T47" fmla="*/ 0 h 46"/>
                    <a:gd name="T48" fmla="*/ 11 w 17"/>
                    <a:gd name="T49" fmla="*/ 10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
                    <a:gd name="T76" fmla="*/ 0 h 46"/>
                    <a:gd name="T77" fmla="*/ 17 w 17"/>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 h="46">
                      <a:moveTo>
                        <a:pt x="11" y="10"/>
                      </a:moveTo>
                      <a:lnTo>
                        <a:pt x="17" y="10"/>
                      </a:lnTo>
                      <a:lnTo>
                        <a:pt x="17" y="15"/>
                      </a:lnTo>
                      <a:lnTo>
                        <a:pt x="11" y="15"/>
                      </a:lnTo>
                      <a:lnTo>
                        <a:pt x="11" y="39"/>
                      </a:lnTo>
                      <a:lnTo>
                        <a:pt x="11" y="40"/>
                      </a:lnTo>
                      <a:lnTo>
                        <a:pt x="12" y="41"/>
                      </a:lnTo>
                      <a:lnTo>
                        <a:pt x="14" y="41"/>
                      </a:lnTo>
                      <a:lnTo>
                        <a:pt x="17" y="41"/>
                      </a:lnTo>
                      <a:lnTo>
                        <a:pt x="17" y="46"/>
                      </a:lnTo>
                      <a:lnTo>
                        <a:pt x="15" y="46"/>
                      </a:lnTo>
                      <a:lnTo>
                        <a:pt x="13" y="46"/>
                      </a:lnTo>
                      <a:lnTo>
                        <a:pt x="12" y="46"/>
                      </a:lnTo>
                      <a:lnTo>
                        <a:pt x="10" y="46"/>
                      </a:lnTo>
                      <a:lnTo>
                        <a:pt x="7" y="46"/>
                      </a:lnTo>
                      <a:lnTo>
                        <a:pt x="6" y="43"/>
                      </a:lnTo>
                      <a:lnTo>
                        <a:pt x="5" y="42"/>
                      </a:lnTo>
                      <a:lnTo>
                        <a:pt x="5" y="41"/>
                      </a:lnTo>
                      <a:lnTo>
                        <a:pt x="5" y="15"/>
                      </a:lnTo>
                      <a:lnTo>
                        <a:pt x="0" y="15"/>
                      </a:lnTo>
                      <a:lnTo>
                        <a:pt x="0" y="10"/>
                      </a:lnTo>
                      <a:lnTo>
                        <a:pt x="5" y="10"/>
                      </a:lnTo>
                      <a:lnTo>
                        <a:pt x="5" y="0"/>
                      </a:lnTo>
                      <a:lnTo>
                        <a:pt x="11" y="0"/>
                      </a:lnTo>
                      <a:lnTo>
                        <a:pt x="11" y="10"/>
                      </a:lnTo>
                      <a:close/>
                    </a:path>
                  </a:pathLst>
                </a:custGeom>
                <a:solidFill>
                  <a:srgbClr val="000000"/>
                </a:solidFill>
                <a:ln w="9525">
                  <a:solidFill>
                    <a:srgbClr val="FF0066"/>
                  </a:solidFill>
                  <a:round/>
                  <a:headEnd/>
                  <a:tailEnd/>
                </a:ln>
              </p:spPr>
              <p:txBody>
                <a:bodyPr/>
                <a:lstStyle/>
                <a:p>
                  <a:endParaRPr lang="en-US" dirty="0"/>
                </a:p>
              </p:txBody>
            </p:sp>
            <p:sp>
              <p:nvSpPr>
                <p:cNvPr id="18504" name="Freeform 450"/>
                <p:cNvSpPr>
                  <a:spLocks noEditPoints="1"/>
                </p:cNvSpPr>
                <p:nvPr/>
              </p:nvSpPr>
              <p:spPr bwMode="auto">
                <a:xfrm>
                  <a:off x="2590" y="925"/>
                  <a:ext cx="33" cy="37"/>
                </a:xfrm>
                <a:custGeom>
                  <a:avLst/>
                  <a:gdLst>
                    <a:gd name="T0" fmla="*/ 30 w 33"/>
                    <a:gd name="T1" fmla="*/ 31 h 37"/>
                    <a:gd name="T2" fmla="*/ 31 w 33"/>
                    <a:gd name="T3" fmla="*/ 32 h 37"/>
                    <a:gd name="T4" fmla="*/ 32 w 33"/>
                    <a:gd name="T5" fmla="*/ 32 h 37"/>
                    <a:gd name="T6" fmla="*/ 33 w 33"/>
                    <a:gd name="T7" fmla="*/ 32 h 37"/>
                    <a:gd name="T8" fmla="*/ 33 w 33"/>
                    <a:gd name="T9" fmla="*/ 37 h 37"/>
                    <a:gd name="T10" fmla="*/ 31 w 33"/>
                    <a:gd name="T11" fmla="*/ 37 h 37"/>
                    <a:gd name="T12" fmla="*/ 29 w 33"/>
                    <a:gd name="T13" fmla="*/ 37 h 37"/>
                    <a:gd name="T14" fmla="*/ 25 w 33"/>
                    <a:gd name="T15" fmla="*/ 36 h 37"/>
                    <a:gd name="T16" fmla="*/ 24 w 33"/>
                    <a:gd name="T17" fmla="*/ 32 h 37"/>
                    <a:gd name="T18" fmla="*/ 18 w 33"/>
                    <a:gd name="T19" fmla="*/ 36 h 37"/>
                    <a:gd name="T20" fmla="*/ 12 w 33"/>
                    <a:gd name="T21" fmla="*/ 37 h 37"/>
                    <a:gd name="T22" fmla="*/ 3 w 33"/>
                    <a:gd name="T23" fmla="*/ 34 h 37"/>
                    <a:gd name="T24" fmla="*/ 0 w 33"/>
                    <a:gd name="T25" fmla="*/ 26 h 37"/>
                    <a:gd name="T26" fmla="*/ 3 w 33"/>
                    <a:gd name="T27" fmla="*/ 19 h 37"/>
                    <a:gd name="T28" fmla="*/ 8 w 33"/>
                    <a:gd name="T29" fmla="*/ 17 h 37"/>
                    <a:gd name="T30" fmla="*/ 15 w 33"/>
                    <a:gd name="T31" fmla="*/ 16 h 37"/>
                    <a:gd name="T32" fmla="*/ 21 w 33"/>
                    <a:gd name="T33" fmla="*/ 15 h 37"/>
                    <a:gd name="T34" fmla="*/ 22 w 33"/>
                    <a:gd name="T35" fmla="*/ 14 h 37"/>
                    <a:gd name="T36" fmla="*/ 23 w 33"/>
                    <a:gd name="T37" fmla="*/ 12 h 37"/>
                    <a:gd name="T38" fmla="*/ 22 w 33"/>
                    <a:gd name="T39" fmla="*/ 7 h 37"/>
                    <a:gd name="T40" fmla="*/ 17 w 33"/>
                    <a:gd name="T41" fmla="*/ 4 h 37"/>
                    <a:gd name="T42" fmla="*/ 10 w 33"/>
                    <a:gd name="T43" fmla="*/ 6 h 37"/>
                    <a:gd name="T44" fmla="*/ 7 w 33"/>
                    <a:gd name="T45" fmla="*/ 9 h 37"/>
                    <a:gd name="T46" fmla="*/ 2 w 33"/>
                    <a:gd name="T47" fmla="*/ 11 h 37"/>
                    <a:gd name="T48" fmla="*/ 2 w 33"/>
                    <a:gd name="T49" fmla="*/ 6 h 37"/>
                    <a:gd name="T50" fmla="*/ 6 w 33"/>
                    <a:gd name="T51" fmla="*/ 2 h 37"/>
                    <a:gd name="T52" fmla="*/ 9 w 33"/>
                    <a:gd name="T53" fmla="*/ 0 h 37"/>
                    <a:gd name="T54" fmla="*/ 12 w 33"/>
                    <a:gd name="T55" fmla="*/ 0 h 37"/>
                    <a:gd name="T56" fmla="*/ 16 w 33"/>
                    <a:gd name="T57" fmla="*/ 0 h 37"/>
                    <a:gd name="T58" fmla="*/ 19 w 33"/>
                    <a:gd name="T59" fmla="*/ 0 h 37"/>
                    <a:gd name="T60" fmla="*/ 24 w 33"/>
                    <a:gd name="T61" fmla="*/ 1 h 37"/>
                    <a:gd name="T62" fmla="*/ 29 w 33"/>
                    <a:gd name="T63" fmla="*/ 4 h 37"/>
                    <a:gd name="T64" fmla="*/ 30 w 33"/>
                    <a:gd name="T65" fmla="*/ 30 h 37"/>
                    <a:gd name="T66" fmla="*/ 21 w 33"/>
                    <a:gd name="T67" fmla="*/ 19 h 37"/>
                    <a:gd name="T68" fmla="*/ 12 w 33"/>
                    <a:gd name="T69" fmla="*/ 21 h 37"/>
                    <a:gd name="T70" fmla="*/ 8 w 33"/>
                    <a:gd name="T71" fmla="*/ 22 h 37"/>
                    <a:gd name="T72" fmla="*/ 6 w 33"/>
                    <a:gd name="T73" fmla="*/ 25 h 37"/>
                    <a:gd name="T74" fmla="*/ 7 w 33"/>
                    <a:gd name="T75" fmla="*/ 29 h 37"/>
                    <a:gd name="T76" fmla="*/ 10 w 33"/>
                    <a:gd name="T77" fmla="*/ 32 h 37"/>
                    <a:gd name="T78" fmla="*/ 17 w 33"/>
                    <a:gd name="T79" fmla="*/ 31 h 37"/>
                    <a:gd name="T80" fmla="*/ 23 w 33"/>
                    <a:gd name="T81" fmla="*/ 26 h 37"/>
                    <a:gd name="T82" fmla="*/ 24 w 33"/>
                    <a:gd name="T83" fmla="*/ 18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7"/>
                    <a:gd name="T128" fmla="*/ 33 w 33"/>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7">
                      <a:moveTo>
                        <a:pt x="30" y="30"/>
                      </a:moveTo>
                      <a:lnTo>
                        <a:pt x="30" y="31"/>
                      </a:lnTo>
                      <a:lnTo>
                        <a:pt x="31" y="31"/>
                      </a:lnTo>
                      <a:lnTo>
                        <a:pt x="31" y="32"/>
                      </a:lnTo>
                      <a:lnTo>
                        <a:pt x="32" y="32"/>
                      </a:lnTo>
                      <a:lnTo>
                        <a:pt x="33" y="32"/>
                      </a:lnTo>
                      <a:lnTo>
                        <a:pt x="33" y="37"/>
                      </a:lnTo>
                      <a:lnTo>
                        <a:pt x="32" y="37"/>
                      </a:lnTo>
                      <a:lnTo>
                        <a:pt x="31" y="37"/>
                      </a:lnTo>
                      <a:lnTo>
                        <a:pt x="30" y="37"/>
                      </a:lnTo>
                      <a:lnTo>
                        <a:pt x="29" y="37"/>
                      </a:lnTo>
                      <a:lnTo>
                        <a:pt x="27" y="37"/>
                      </a:lnTo>
                      <a:lnTo>
                        <a:pt x="25" y="36"/>
                      </a:lnTo>
                      <a:lnTo>
                        <a:pt x="24" y="33"/>
                      </a:lnTo>
                      <a:lnTo>
                        <a:pt x="24" y="32"/>
                      </a:lnTo>
                      <a:lnTo>
                        <a:pt x="22" y="33"/>
                      </a:lnTo>
                      <a:lnTo>
                        <a:pt x="18" y="36"/>
                      </a:lnTo>
                      <a:lnTo>
                        <a:pt x="16" y="37"/>
                      </a:lnTo>
                      <a:lnTo>
                        <a:pt x="12" y="37"/>
                      </a:lnTo>
                      <a:lnTo>
                        <a:pt x="7" y="36"/>
                      </a:lnTo>
                      <a:lnTo>
                        <a:pt x="3" y="34"/>
                      </a:lnTo>
                      <a:lnTo>
                        <a:pt x="1" y="31"/>
                      </a:lnTo>
                      <a:lnTo>
                        <a:pt x="0" y="26"/>
                      </a:lnTo>
                      <a:lnTo>
                        <a:pt x="1" y="23"/>
                      </a:lnTo>
                      <a:lnTo>
                        <a:pt x="3" y="19"/>
                      </a:lnTo>
                      <a:lnTo>
                        <a:pt x="6" y="18"/>
                      </a:lnTo>
                      <a:lnTo>
                        <a:pt x="8" y="17"/>
                      </a:lnTo>
                      <a:lnTo>
                        <a:pt x="11" y="16"/>
                      </a:lnTo>
                      <a:lnTo>
                        <a:pt x="15" y="16"/>
                      </a:lnTo>
                      <a:lnTo>
                        <a:pt x="18" y="15"/>
                      </a:lnTo>
                      <a:lnTo>
                        <a:pt x="21" y="15"/>
                      </a:lnTo>
                      <a:lnTo>
                        <a:pt x="22" y="15"/>
                      </a:lnTo>
                      <a:lnTo>
                        <a:pt x="22" y="14"/>
                      </a:lnTo>
                      <a:lnTo>
                        <a:pt x="23" y="14"/>
                      </a:lnTo>
                      <a:lnTo>
                        <a:pt x="23" y="12"/>
                      </a:lnTo>
                      <a:lnTo>
                        <a:pt x="23" y="8"/>
                      </a:lnTo>
                      <a:lnTo>
                        <a:pt x="22" y="7"/>
                      </a:lnTo>
                      <a:lnTo>
                        <a:pt x="21" y="6"/>
                      </a:lnTo>
                      <a:lnTo>
                        <a:pt x="17" y="4"/>
                      </a:lnTo>
                      <a:lnTo>
                        <a:pt x="15" y="4"/>
                      </a:lnTo>
                      <a:lnTo>
                        <a:pt x="10" y="6"/>
                      </a:lnTo>
                      <a:lnTo>
                        <a:pt x="8" y="7"/>
                      </a:lnTo>
                      <a:lnTo>
                        <a:pt x="7" y="9"/>
                      </a:lnTo>
                      <a:lnTo>
                        <a:pt x="7" y="11"/>
                      </a:lnTo>
                      <a:lnTo>
                        <a:pt x="2" y="11"/>
                      </a:lnTo>
                      <a:lnTo>
                        <a:pt x="2" y="8"/>
                      </a:lnTo>
                      <a:lnTo>
                        <a:pt x="2" y="6"/>
                      </a:lnTo>
                      <a:lnTo>
                        <a:pt x="3" y="4"/>
                      </a:lnTo>
                      <a:lnTo>
                        <a:pt x="6" y="2"/>
                      </a:lnTo>
                      <a:lnTo>
                        <a:pt x="8" y="1"/>
                      </a:lnTo>
                      <a:lnTo>
                        <a:pt x="9" y="0"/>
                      </a:lnTo>
                      <a:lnTo>
                        <a:pt x="11" y="0"/>
                      </a:lnTo>
                      <a:lnTo>
                        <a:pt x="12" y="0"/>
                      </a:lnTo>
                      <a:lnTo>
                        <a:pt x="15" y="0"/>
                      </a:lnTo>
                      <a:lnTo>
                        <a:pt x="16" y="0"/>
                      </a:lnTo>
                      <a:lnTo>
                        <a:pt x="18" y="0"/>
                      </a:lnTo>
                      <a:lnTo>
                        <a:pt x="19" y="0"/>
                      </a:lnTo>
                      <a:lnTo>
                        <a:pt x="21" y="0"/>
                      </a:lnTo>
                      <a:lnTo>
                        <a:pt x="24" y="1"/>
                      </a:lnTo>
                      <a:lnTo>
                        <a:pt x="26" y="2"/>
                      </a:lnTo>
                      <a:lnTo>
                        <a:pt x="29" y="4"/>
                      </a:lnTo>
                      <a:lnTo>
                        <a:pt x="30" y="7"/>
                      </a:lnTo>
                      <a:lnTo>
                        <a:pt x="30" y="30"/>
                      </a:lnTo>
                      <a:close/>
                      <a:moveTo>
                        <a:pt x="24" y="18"/>
                      </a:moveTo>
                      <a:lnTo>
                        <a:pt x="21" y="19"/>
                      </a:lnTo>
                      <a:lnTo>
                        <a:pt x="16" y="21"/>
                      </a:lnTo>
                      <a:lnTo>
                        <a:pt x="12" y="21"/>
                      </a:lnTo>
                      <a:lnTo>
                        <a:pt x="9" y="22"/>
                      </a:lnTo>
                      <a:lnTo>
                        <a:pt x="8" y="22"/>
                      </a:lnTo>
                      <a:lnTo>
                        <a:pt x="7" y="23"/>
                      </a:lnTo>
                      <a:lnTo>
                        <a:pt x="6" y="25"/>
                      </a:lnTo>
                      <a:lnTo>
                        <a:pt x="6" y="26"/>
                      </a:lnTo>
                      <a:lnTo>
                        <a:pt x="7" y="29"/>
                      </a:lnTo>
                      <a:lnTo>
                        <a:pt x="8" y="31"/>
                      </a:lnTo>
                      <a:lnTo>
                        <a:pt x="10" y="32"/>
                      </a:lnTo>
                      <a:lnTo>
                        <a:pt x="12" y="32"/>
                      </a:lnTo>
                      <a:lnTo>
                        <a:pt x="17" y="31"/>
                      </a:lnTo>
                      <a:lnTo>
                        <a:pt x="21" y="29"/>
                      </a:lnTo>
                      <a:lnTo>
                        <a:pt x="23" y="26"/>
                      </a:lnTo>
                      <a:lnTo>
                        <a:pt x="24" y="25"/>
                      </a:lnTo>
                      <a:lnTo>
                        <a:pt x="24" y="18"/>
                      </a:lnTo>
                      <a:close/>
                    </a:path>
                  </a:pathLst>
                </a:custGeom>
                <a:solidFill>
                  <a:srgbClr val="000000"/>
                </a:solidFill>
                <a:ln w="9525">
                  <a:solidFill>
                    <a:srgbClr val="FF0066"/>
                  </a:solidFill>
                  <a:round/>
                  <a:headEnd/>
                  <a:tailEnd/>
                </a:ln>
              </p:spPr>
              <p:txBody>
                <a:bodyPr/>
                <a:lstStyle/>
                <a:p>
                  <a:endParaRPr lang="en-US" dirty="0"/>
                </a:p>
              </p:txBody>
            </p:sp>
            <p:sp>
              <p:nvSpPr>
                <p:cNvPr id="18505" name="Freeform 451"/>
                <p:cNvSpPr>
                  <a:spLocks/>
                </p:cNvSpPr>
                <p:nvPr/>
              </p:nvSpPr>
              <p:spPr bwMode="auto">
                <a:xfrm>
                  <a:off x="2113" y="1152"/>
                  <a:ext cx="623" cy="451"/>
                </a:xfrm>
                <a:custGeom>
                  <a:avLst/>
                  <a:gdLst>
                    <a:gd name="T0" fmla="*/ 0 w 623"/>
                    <a:gd name="T1" fmla="*/ 402 h 451"/>
                    <a:gd name="T2" fmla="*/ 438 w 623"/>
                    <a:gd name="T3" fmla="*/ 398 h 451"/>
                    <a:gd name="T4" fmla="*/ 493 w 623"/>
                    <a:gd name="T5" fmla="*/ 444 h 451"/>
                    <a:gd name="T6" fmla="*/ 535 w 623"/>
                    <a:gd name="T7" fmla="*/ 418 h 451"/>
                    <a:gd name="T8" fmla="*/ 623 w 623"/>
                    <a:gd name="T9" fmla="*/ 451 h 451"/>
                    <a:gd name="T10" fmla="*/ 623 w 623"/>
                    <a:gd name="T11" fmla="*/ 297 h 451"/>
                    <a:gd name="T12" fmla="*/ 606 w 623"/>
                    <a:gd name="T13" fmla="*/ 95 h 451"/>
                    <a:gd name="T14" fmla="*/ 565 w 623"/>
                    <a:gd name="T15" fmla="*/ 0 h 451"/>
                    <a:gd name="T16" fmla="*/ 0 w 623"/>
                    <a:gd name="T17" fmla="*/ 0 h 451"/>
                    <a:gd name="T18" fmla="*/ 0 w 623"/>
                    <a:gd name="T19" fmla="*/ 402 h 4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3"/>
                    <a:gd name="T31" fmla="*/ 0 h 451"/>
                    <a:gd name="T32" fmla="*/ 623 w 623"/>
                    <a:gd name="T33" fmla="*/ 451 h 45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3" h="451">
                      <a:moveTo>
                        <a:pt x="0" y="402"/>
                      </a:moveTo>
                      <a:lnTo>
                        <a:pt x="438" y="398"/>
                      </a:lnTo>
                      <a:lnTo>
                        <a:pt x="493" y="444"/>
                      </a:lnTo>
                      <a:lnTo>
                        <a:pt x="535" y="418"/>
                      </a:lnTo>
                      <a:lnTo>
                        <a:pt x="623" y="451"/>
                      </a:lnTo>
                      <a:lnTo>
                        <a:pt x="623" y="297"/>
                      </a:lnTo>
                      <a:lnTo>
                        <a:pt x="606" y="95"/>
                      </a:lnTo>
                      <a:lnTo>
                        <a:pt x="565" y="0"/>
                      </a:lnTo>
                      <a:lnTo>
                        <a:pt x="0" y="0"/>
                      </a:lnTo>
                      <a:lnTo>
                        <a:pt x="0" y="402"/>
                      </a:lnTo>
                      <a:close/>
                    </a:path>
                  </a:pathLst>
                </a:custGeom>
                <a:solidFill>
                  <a:srgbClr val="000000"/>
                </a:solidFill>
                <a:ln w="9525">
                  <a:solidFill>
                    <a:srgbClr val="FF0066"/>
                  </a:solidFill>
                  <a:round/>
                  <a:headEnd/>
                  <a:tailEnd/>
                </a:ln>
              </p:spPr>
              <p:txBody>
                <a:bodyPr/>
                <a:lstStyle/>
                <a:p>
                  <a:endParaRPr lang="en-US" dirty="0"/>
                </a:p>
              </p:txBody>
            </p:sp>
            <p:sp>
              <p:nvSpPr>
                <p:cNvPr id="18506" name="Freeform 452"/>
                <p:cNvSpPr>
                  <a:spLocks/>
                </p:cNvSpPr>
                <p:nvPr/>
              </p:nvSpPr>
              <p:spPr bwMode="auto">
                <a:xfrm>
                  <a:off x="2145" y="1137"/>
                  <a:ext cx="635" cy="464"/>
                </a:xfrm>
                <a:custGeom>
                  <a:avLst/>
                  <a:gdLst>
                    <a:gd name="T0" fmla="*/ 618 w 635"/>
                    <a:gd name="T1" fmla="*/ 100 h 464"/>
                    <a:gd name="T2" fmla="*/ 618 w 635"/>
                    <a:gd name="T3" fmla="*/ 99 h 464"/>
                    <a:gd name="T4" fmla="*/ 618 w 635"/>
                    <a:gd name="T5" fmla="*/ 98 h 464"/>
                    <a:gd name="T6" fmla="*/ 576 w 635"/>
                    <a:gd name="T7" fmla="*/ 3 h 464"/>
                    <a:gd name="T8" fmla="*/ 575 w 635"/>
                    <a:gd name="T9" fmla="*/ 0 h 464"/>
                    <a:gd name="T10" fmla="*/ 571 w 635"/>
                    <a:gd name="T11" fmla="*/ 0 h 464"/>
                    <a:gd name="T12" fmla="*/ 6 w 635"/>
                    <a:gd name="T13" fmla="*/ 0 h 464"/>
                    <a:gd name="T14" fmla="*/ 0 w 635"/>
                    <a:gd name="T15" fmla="*/ 0 h 464"/>
                    <a:gd name="T16" fmla="*/ 0 w 635"/>
                    <a:gd name="T17" fmla="*/ 6 h 464"/>
                    <a:gd name="T18" fmla="*/ 0 w 635"/>
                    <a:gd name="T19" fmla="*/ 408 h 464"/>
                    <a:gd name="T20" fmla="*/ 0 w 635"/>
                    <a:gd name="T21" fmla="*/ 413 h 464"/>
                    <a:gd name="T22" fmla="*/ 6 w 635"/>
                    <a:gd name="T23" fmla="*/ 413 h 464"/>
                    <a:gd name="T24" fmla="*/ 443 w 635"/>
                    <a:gd name="T25" fmla="*/ 410 h 464"/>
                    <a:gd name="T26" fmla="*/ 495 w 635"/>
                    <a:gd name="T27" fmla="*/ 455 h 464"/>
                    <a:gd name="T28" fmla="*/ 499 w 635"/>
                    <a:gd name="T29" fmla="*/ 457 h 464"/>
                    <a:gd name="T30" fmla="*/ 502 w 635"/>
                    <a:gd name="T31" fmla="*/ 455 h 464"/>
                    <a:gd name="T32" fmla="*/ 540 w 635"/>
                    <a:gd name="T33" fmla="*/ 431 h 464"/>
                    <a:gd name="T34" fmla="*/ 627 w 635"/>
                    <a:gd name="T35" fmla="*/ 462 h 464"/>
                    <a:gd name="T36" fmla="*/ 635 w 635"/>
                    <a:gd name="T37" fmla="*/ 464 h 464"/>
                    <a:gd name="T38" fmla="*/ 635 w 635"/>
                    <a:gd name="T39" fmla="*/ 456 h 464"/>
                    <a:gd name="T40" fmla="*/ 635 w 635"/>
                    <a:gd name="T41" fmla="*/ 303 h 464"/>
                    <a:gd name="T42" fmla="*/ 633 w 635"/>
                    <a:gd name="T43" fmla="*/ 270 h 464"/>
                    <a:gd name="T44" fmla="*/ 627 w 635"/>
                    <a:gd name="T45" fmla="*/ 201 h 464"/>
                    <a:gd name="T46" fmla="*/ 620 w 635"/>
                    <a:gd name="T47" fmla="*/ 131 h 464"/>
                    <a:gd name="T48" fmla="*/ 618 w 635"/>
                    <a:gd name="T49" fmla="*/ 100 h 46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35"/>
                    <a:gd name="T76" fmla="*/ 0 h 464"/>
                    <a:gd name="T77" fmla="*/ 635 w 635"/>
                    <a:gd name="T78" fmla="*/ 464 h 46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35" h="464">
                      <a:moveTo>
                        <a:pt x="618" y="100"/>
                      </a:moveTo>
                      <a:lnTo>
                        <a:pt x="618" y="99"/>
                      </a:lnTo>
                      <a:lnTo>
                        <a:pt x="618" y="98"/>
                      </a:lnTo>
                      <a:lnTo>
                        <a:pt x="576" y="3"/>
                      </a:lnTo>
                      <a:lnTo>
                        <a:pt x="575" y="0"/>
                      </a:lnTo>
                      <a:lnTo>
                        <a:pt x="571" y="0"/>
                      </a:lnTo>
                      <a:lnTo>
                        <a:pt x="6" y="0"/>
                      </a:lnTo>
                      <a:lnTo>
                        <a:pt x="0" y="0"/>
                      </a:lnTo>
                      <a:lnTo>
                        <a:pt x="0" y="6"/>
                      </a:lnTo>
                      <a:lnTo>
                        <a:pt x="0" y="408"/>
                      </a:lnTo>
                      <a:lnTo>
                        <a:pt x="0" y="413"/>
                      </a:lnTo>
                      <a:lnTo>
                        <a:pt x="6" y="413"/>
                      </a:lnTo>
                      <a:lnTo>
                        <a:pt x="443" y="410"/>
                      </a:lnTo>
                      <a:lnTo>
                        <a:pt x="495" y="455"/>
                      </a:lnTo>
                      <a:lnTo>
                        <a:pt x="499" y="457"/>
                      </a:lnTo>
                      <a:lnTo>
                        <a:pt x="502" y="455"/>
                      </a:lnTo>
                      <a:lnTo>
                        <a:pt x="540" y="431"/>
                      </a:lnTo>
                      <a:lnTo>
                        <a:pt x="627" y="462"/>
                      </a:lnTo>
                      <a:lnTo>
                        <a:pt x="635" y="464"/>
                      </a:lnTo>
                      <a:lnTo>
                        <a:pt x="635" y="456"/>
                      </a:lnTo>
                      <a:lnTo>
                        <a:pt x="635" y="303"/>
                      </a:lnTo>
                      <a:lnTo>
                        <a:pt x="633" y="270"/>
                      </a:lnTo>
                      <a:lnTo>
                        <a:pt x="627" y="201"/>
                      </a:lnTo>
                      <a:lnTo>
                        <a:pt x="620" y="131"/>
                      </a:lnTo>
                      <a:lnTo>
                        <a:pt x="618" y="100"/>
                      </a:lnTo>
                      <a:close/>
                    </a:path>
                  </a:pathLst>
                </a:custGeom>
                <a:solidFill>
                  <a:srgbClr val="000000"/>
                </a:solidFill>
                <a:ln w="9525">
                  <a:solidFill>
                    <a:srgbClr val="FF0066"/>
                  </a:solidFill>
                  <a:round/>
                  <a:headEnd/>
                  <a:tailEnd/>
                </a:ln>
              </p:spPr>
              <p:txBody>
                <a:bodyPr/>
                <a:lstStyle/>
                <a:p>
                  <a:endParaRPr lang="en-US" dirty="0"/>
                </a:p>
              </p:txBody>
            </p:sp>
            <p:sp>
              <p:nvSpPr>
                <p:cNvPr id="18507" name="Freeform 453"/>
                <p:cNvSpPr>
                  <a:spLocks/>
                </p:cNvSpPr>
                <p:nvPr/>
              </p:nvSpPr>
              <p:spPr bwMode="auto">
                <a:xfrm>
                  <a:off x="2157" y="1148"/>
                  <a:ext cx="611" cy="438"/>
                </a:xfrm>
                <a:custGeom>
                  <a:avLst/>
                  <a:gdLst>
                    <a:gd name="T0" fmla="*/ 488 w 611"/>
                    <a:gd name="T1" fmla="*/ 432 h 438"/>
                    <a:gd name="T2" fmla="*/ 436 w 611"/>
                    <a:gd name="T3" fmla="*/ 389 h 438"/>
                    <a:gd name="T4" fmla="*/ 434 w 611"/>
                    <a:gd name="T5" fmla="*/ 387 h 438"/>
                    <a:gd name="T6" fmla="*/ 433 w 611"/>
                    <a:gd name="T7" fmla="*/ 387 h 438"/>
                    <a:gd name="T8" fmla="*/ 0 w 611"/>
                    <a:gd name="T9" fmla="*/ 391 h 438"/>
                    <a:gd name="T10" fmla="*/ 0 w 611"/>
                    <a:gd name="T11" fmla="*/ 0 h 438"/>
                    <a:gd name="T12" fmla="*/ 555 w 611"/>
                    <a:gd name="T13" fmla="*/ 0 h 438"/>
                    <a:gd name="T14" fmla="*/ 595 w 611"/>
                    <a:gd name="T15" fmla="*/ 91 h 438"/>
                    <a:gd name="T16" fmla="*/ 611 w 611"/>
                    <a:gd name="T17" fmla="*/ 293 h 438"/>
                    <a:gd name="T18" fmla="*/ 611 w 611"/>
                    <a:gd name="T19" fmla="*/ 310 h 438"/>
                    <a:gd name="T20" fmla="*/ 611 w 611"/>
                    <a:gd name="T21" fmla="*/ 353 h 438"/>
                    <a:gd name="T22" fmla="*/ 611 w 611"/>
                    <a:gd name="T23" fmla="*/ 401 h 438"/>
                    <a:gd name="T24" fmla="*/ 611 w 611"/>
                    <a:gd name="T25" fmla="*/ 438 h 438"/>
                    <a:gd name="T26" fmla="*/ 531 w 611"/>
                    <a:gd name="T27" fmla="*/ 408 h 438"/>
                    <a:gd name="T28" fmla="*/ 527 w 611"/>
                    <a:gd name="T29" fmla="*/ 407 h 438"/>
                    <a:gd name="T30" fmla="*/ 525 w 611"/>
                    <a:gd name="T31" fmla="*/ 408 h 438"/>
                    <a:gd name="T32" fmla="*/ 488 w 611"/>
                    <a:gd name="T33" fmla="*/ 432 h 4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1"/>
                    <a:gd name="T52" fmla="*/ 0 h 438"/>
                    <a:gd name="T53" fmla="*/ 611 w 611"/>
                    <a:gd name="T54" fmla="*/ 438 h 4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1" h="438">
                      <a:moveTo>
                        <a:pt x="488" y="432"/>
                      </a:moveTo>
                      <a:lnTo>
                        <a:pt x="436" y="389"/>
                      </a:lnTo>
                      <a:lnTo>
                        <a:pt x="434" y="387"/>
                      </a:lnTo>
                      <a:lnTo>
                        <a:pt x="433" y="387"/>
                      </a:lnTo>
                      <a:lnTo>
                        <a:pt x="0" y="391"/>
                      </a:lnTo>
                      <a:lnTo>
                        <a:pt x="0" y="0"/>
                      </a:lnTo>
                      <a:lnTo>
                        <a:pt x="555" y="0"/>
                      </a:lnTo>
                      <a:lnTo>
                        <a:pt x="595" y="91"/>
                      </a:lnTo>
                      <a:lnTo>
                        <a:pt x="611" y="293"/>
                      </a:lnTo>
                      <a:lnTo>
                        <a:pt x="611" y="310"/>
                      </a:lnTo>
                      <a:lnTo>
                        <a:pt x="611" y="353"/>
                      </a:lnTo>
                      <a:lnTo>
                        <a:pt x="611" y="401"/>
                      </a:lnTo>
                      <a:lnTo>
                        <a:pt x="611" y="438"/>
                      </a:lnTo>
                      <a:lnTo>
                        <a:pt x="531" y="408"/>
                      </a:lnTo>
                      <a:lnTo>
                        <a:pt x="527" y="407"/>
                      </a:lnTo>
                      <a:lnTo>
                        <a:pt x="525" y="408"/>
                      </a:lnTo>
                      <a:lnTo>
                        <a:pt x="488" y="432"/>
                      </a:lnTo>
                      <a:close/>
                    </a:path>
                  </a:pathLst>
                </a:custGeom>
                <a:solidFill>
                  <a:srgbClr val="FFFFFF"/>
                </a:solidFill>
                <a:ln w="9525">
                  <a:solidFill>
                    <a:srgbClr val="FF0066"/>
                  </a:solidFill>
                  <a:round/>
                  <a:headEnd/>
                  <a:tailEnd/>
                </a:ln>
              </p:spPr>
              <p:txBody>
                <a:bodyPr/>
                <a:lstStyle/>
                <a:p>
                  <a:endParaRPr lang="en-US" dirty="0"/>
                </a:p>
              </p:txBody>
            </p:sp>
            <p:sp>
              <p:nvSpPr>
                <p:cNvPr id="18508" name="Freeform 454"/>
                <p:cNvSpPr>
                  <a:spLocks/>
                </p:cNvSpPr>
                <p:nvPr/>
              </p:nvSpPr>
              <p:spPr bwMode="auto">
                <a:xfrm>
                  <a:off x="2241" y="1345"/>
                  <a:ext cx="39" cy="51"/>
                </a:xfrm>
                <a:custGeom>
                  <a:avLst/>
                  <a:gdLst>
                    <a:gd name="T0" fmla="*/ 31 w 39"/>
                    <a:gd name="T1" fmla="*/ 13 h 51"/>
                    <a:gd name="T2" fmla="*/ 29 w 39"/>
                    <a:gd name="T3" fmla="*/ 9 h 51"/>
                    <a:gd name="T4" fmla="*/ 24 w 39"/>
                    <a:gd name="T5" fmla="*/ 6 h 51"/>
                    <a:gd name="T6" fmla="*/ 21 w 39"/>
                    <a:gd name="T7" fmla="*/ 5 h 51"/>
                    <a:gd name="T8" fmla="*/ 13 w 39"/>
                    <a:gd name="T9" fmla="*/ 6 h 51"/>
                    <a:gd name="T10" fmla="*/ 9 w 39"/>
                    <a:gd name="T11" fmla="*/ 15 h 51"/>
                    <a:gd name="T12" fmla="*/ 13 w 39"/>
                    <a:gd name="T13" fmla="*/ 20 h 51"/>
                    <a:gd name="T14" fmla="*/ 16 w 39"/>
                    <a:gd name="T15" fmla="*/ 21 h 51"/>
                    <a:gd name="T16" fmla="*/ 22 w 39"/>
                    <a:gd name="T17" fmla="*/ 22 h 51"/>
                    <a:gd name="T18" fmla="*/ 28 w 39"/>
                    <a:gd name="T19" fmla="*/ 23 h 51"/>
                    <a:gd name="T20" fmla="*/ 33 w 39"/>
                    <a:gd name="T21" fmla="*/ 26 h 51"/>
                    <a:gd name="T22" fmla="*/ 38 w 39"/>
                    <a:gd name="T23" fmla="*/ 31 h 51"/>
                    <a:gd name="T24" fmla="*/ 38 w 39"/>
                    <a:gd name="T25" fmla="*/ 42 h 51"/>
                    <a:gd name="T26" fmla="*/ 26 w 39"/>
                    <a:gd name="T27" fmla="*/ 50 h 51"/>
                    <a:gd name="T28" fmla="*/ 15 w 39"/>
                    <a:gd name="T29" fmla="*/ 51 h 51"/>
                    <a:gd name="T30" fmla="*/ 8 w 39"/>
                    <a:gd name="T31" fmla="*/ 48 h 51"/>
                    <a:gd name="T32" fmla="*/ 2 w 39"/>
                    <a:gd name="T33" fmla="*/ 42 h 51"/>
                    <a:gd name="T34" fmla="*/ 1 w 39"/>
                    <a:gd name="T35" fmla="*/ 37 h 51"/>
                    <a:gd name="T36" fmla="*/ 7 w 39"/>
                    <a:gd name="T37" fmla="*/ 34 h 51"/>
                    <a:gd name="T38" fmla="*/ 8 w 39"/>
                    <a:gd name="T39" fmla="*/ 41 h 51"/>
                    <a:gd name="T40" fmla="*/ 16 w 39"/>
                    <a:gd name="T41" fmla="*/ 45 h 51"/>
                    <a:gd name="T42" fmla="*/ 18 w 39"/>
                    <a:gd name="T43" fmla="*/ 45 h 51"/>
                    <a:gd name="T44" fmla="*/ 22 w 39"/>
                    <a:gd name="T45" fmla="*/ 45 h 51"/>
                    <a:gd name="T46" fmla="*/ 26 w 39"/>
                    <a:gd name="T47" fmla="*/ 45 h 51"/>
                    <a:gd name="T48" fmla="*/ 29 w 39"/>
                    <a:gd name="T49" fmla="*/ 43 h 51"/>
                    <a:gd name="T50" fmla="*/ 32 w 39"/>
                    <a:gd name="T51" fmla="*/ 37 h 51"/>
                    <a:gd name="T52" fmla="*/ 29 w 39"/>
                    <a:gd name="T53" fmla="*/ 31 h 51"/>
                    <a:gd name="T54" fmla="*/ 24 w 39"/>
                    <a:gd name="T55" fmla="*/ 29 h 51"/>
                    <a:gd name="T56" fmla="*/ 18 w 39"/>
                    <a:gd name="T57" fmla="*/ 28 h 51"/>
                    <a:gd name="T58" fmla="*/ 14 w 39"/>
                    <a:gd name="T59" fmla="*/ 26 h 51"/>
                    <a:gd name="T60" fmla="*/ 9 w 39"/>
                    <a:gd name="T61" fmla="*/ 24 h 51"/>
                    <a:gd name="T62" fmla="*/ 4 w 39"/>
                    <a:gd name="T63" fmla="*/ 22 h 51"/>
                    <a:gd name="T64" fmla="*/ 2 w 39"/>
                    <a:gd name="T65" fmla="*/ 15 h 51"/>
                    <a:gd name="T66" fmla="*/ 6 w 39"/>
                    <a:gd name="T67" fmla="*/ 5 h 51"/>
                    <a:gd name="T68" fmla="*/ 18 w 39"/>
                    <a:gd name="T69" fmla="*/ 0 h 51"/>
                    <a:gd name="T70" fmla="*/ 25 w 39"/>
                    <a:gd name="T71" fmla="*/ 0 h 51"/>
                    <a:gd name="T72" fmla="*/ 31 w 39"/>
                    <a:gd name="T73" fmla="*/ 3 h 51"/>
                    <a:gd name="T74" fmla="*/ 37 w 39"/>
                    <a:gd name="T75" fmla="*/ 9 h 51"/>
                    <a:gd name="T76" fmla="*/ 37 w 39"/>
                    <a:gd name="T77" fmla="*/ 15 h 5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9"/>
                    <a:gd name="T118" fmla="*/ 0 h 51"/>
                    <a:gd name="T119" fmla="*/ 39 w 39"/>
                    <a:gd name="T120" fmla="*/ 51 h 5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9" h="51">
                      <a:moveTo>
                        <a:pt x="31" y="15"/>
                      </a:moveTo>
                      <a:lnTo>
                        <a:pt x="31" y="13"/>
                      </a:lnTo>
                      <a:lnTo>
                        <a:pt x="31" y="11"/>
                      </a:lnTo>
                      <a:lnTo>
                        <a:pt x="29" y="9"/>
                      </a:lnTo>
                      <a:lnTo>
                        <a:pt x="26" y="7"/>
                      </a:lnTo>
                      <a:lnTo>
                        <a:pt x="24" y="6"/>
                      </a:lnTo>
                      <a:lnTo>
                        <a:pt x="23" y="5"/>
                      </a:lnTo>
                      <a:lnTo>
                        <a:pt x="21" y="5"/>
                      </a:lnTo>
                      <a:lnTo>
                        <a:pt x="18" y="5"/>
                      </a:lnTo>
                      <a:lnTo>
                        <a:pt x="13" y="6"/>
                      </a:lnTo>
                      <a:lnTo>
                        <a:pt x="9" y="11"/>
                      </a:lnTo>
                      <a:lnTo>
                        <a:pt x="9" y="15"/>
                      </a:lnTo>
                      <a:lnTo>
                        <a:pt x="11" y="19"/>
                      </a:lnTo>
                      <a:lnTo>
                        <a:pt x="13" y="20"/>
                      </a:lnTo>
                      <a:lnTo>
                        <a:pt x="14" y="20"/>
                      </a:lnTo>
                      <a:lnTo>
                        <a:pt x="16" y="21"/>
                      </a:lnTo>
                      <a:lnTo>
                        <a:pt x="18" y="21"/>
                      </a:lnTo>
                      <a:lnTo>
                        <a:pt x="22" y="22"/>
                      </a:lnTo>
                      <a:lnTo>
                        <a:pt x="25" y="22"/>
                      </a:lnTo>
                      <a:lnTo>
                        <a:pt x="28" y="23"/>
                      </a:lnTo>
                      <a:lnTo>
                        <a:pt x="31" y="24"/>
                      </a:lnTo>
                      <a:lnTo>
                        <a:pt x="33" y="26"/>
                      </a:lnTo>
                      <a:lnTo>
                        <a:pt x="37" y="28"/>
                      </a:lnTo>
                      <a:lnTo>
                        <a:pt x="38" y="31"/>
                      </a:lnTo>
                      <a:lnTo>
                        <a:pt x="39" y="35"/>
                      </a:lnTo>
                      <a:lnTo>
                        <a:pt x="38" y="42"/>
                      </a:lnTo>
                      <a:lnTo>
                        <a:pt x="33" y="46"/>
                      </a:lnTo>
                      <a:lnTo>
                        <a:pt x="26" y="50"/>
                      </a:lnTo>
                      <a:lnTo>
                        <a:pt x="19" y="51"/>
                      </a:lnTo>
                      <a:lnTo>
                        <a:pt x="15" y="51"/>
                      </a:lnTo>
                      <a:lnTo>
                        <a:pt x="11" y="50"/>
                      </a:lnTo>
                      <a:lnTo>
                        <a:pt x="8" y="48"/>
                      </a:lnTo>
                      <a:lnTo>
                        <a:pt x="4" y="45"/>
                      </a:lnTo>
                      <a:lnTo>
                        <a:pt x="2" y="42"/>
                      </a:lnTo>
                      <a:lnTo>
                        <a:pt x="1" y="39"/>
                      </a:lnTo>
                      <a:lnTo>
                        <a:pt x="1" y="37"/>
                      </a:lnTo>
                      <a:lnTo>
                        <a:pt x="0" y="34"/>
                      </a:lnTo>
                      <a:lnTo>
                        <a:pt x="7" y="34"/>
                      </a:lnTo>
                      <a:lnTo>
                        <a:pt x="7" y="37"/>
                      </a:lnTo>
                      <a:lnTo>
                        <a:pt x="8" y="41"/>
                      </a:lnTo>
                      <a:lnTo>
                        <a:pt x="10" y="43"/>
                      </a:lnTo>
                      <a:lnTo>
                        <a:pt x="16" y="45"/>
                      </a:lnTo>
                      <a:lnTo>
                        <a:pt x="17" y="45"/>
                      </a:lnTo>
                      <a:lnTo>
                        <a:pt x="18" y="45"/>
                      </a:lnTo>
                      <a:lnTo>
                        <a:pt x="21" y="45"/>
                      </a:lnTo>
                      <a:lnTo>
                        <a:pt x="22" y="45"/>
                      </a:lnTo>
                      <a:lnTo>
                        <a:pt x="24" y="45"/>
                      </a:lnTo>
                      <a:lnTo>
                        <a:pt x="26" y="45"/>
                      </a:lnTo>
                      <a:lnTo>
                        <a:pt x="28" y="44"/>
                      </a:lnTo>
                      <a:lnTo>
                        <a:pt x="29" y="43"/>
                      </a:lnTo>
                      <a:lnTo>
                        <a:pt x="31" y="41"/>
                      </a:lnTo>
                      <a:lnTo>
                        <a:pt x="32" y="37"/>
                      </a:lnTo>
                      <a:lnTo>
                        <a:pt x="32" y="35"/>
                      </a:lnTo>
                      <a:lnTo>
                        <a:pt x="29" y="31"/>
                      </a:lnTo>
                      <a:lnTo>
                        <a:pt x="26" y="30"/>
                      </a:lnTo>
                      <a:lnTo>
                        <a:pt x="24" y="29"/>
                      </a:lnTo>
                      <a:lnTo>
                        <a:pt x="21" y="28"/>
                      </a:lnTo>
                      <a:lnTo>
                        <a:pt x="18" y="28"/>
                      </a:lnTo>
                      <a:lnTo>
                        <a:pt x="15" y="27"/>
                      </a:lnTo>
                      <a:lnTo>
                        <a:pt x="14" y="26"/>
                      </a:lnTo>
                      <a:lnTo>
                        <a:pt x="13" y="26"/>
                      </a:lnTo>
                      <a:lnTo>
                        <a:pt x="9" y="24"/>
                      </a:lnTo>
                      <a:lnTo>
                        <a:pt x="7" y="24"/>
                      </a:lnTo>
                      <a:lnTo>
                        <a:pt x="4" y="22"/>
                      </a:lnTo>
                      <a:lnTo>
                        <a:pt x="3" y="20"/>
                      </a:lnTo>
                      <a:lnTo>
                        <a:pt x="2" y="15"/>
                      </a:lnTo>
                      <a:lnTo>
                        <a:pt x="2" y="9"/>
                      </a:lnTo>
                      <a:lnTo>
                        <a:pt x="6" y="5"/>
                      </a:lnTo>
                      <a:lnTo>
                        <a:pt x="10" y="1"/>
                      </a:lnTo>
                      <a:lnTo>
                        <a:pt x="18" y="0"/>
                      </a:lnTo>
                      <a:lnTo>
                        <a:pt x="22" y="0"/>
                      </a:lnTo>
                      <a:lnTo>
                        <a:pt x="25" y="0"/>
                      </a:lnTo>
                      <a:lnTo>
                        <a:pt x="29" y="1"/>
                      </a:lnTo>
                      <a:lnTo>
                        <a:pt x="31" y="3"/>
                      </a:lnTo>
                      <a:lnTo>
                        <a:pt x="34" y="6"/>
                      </a:lnTo>
                      <a:lnTo>
                        <a:pt x="37" y="9"/>
                      </a:lnTo>
                      <a:lnTo>
                        <a:pt x="37" y="13"/>
                      </a:lnTo>
                      <a:lnTo>
                        <a:pt x="37" y="15"/>
                      </a:lnTo>
                      <a:lnTo>
                        <a:pt x="31" y="15"/>
                      </a:lnTo>
                      <a:close/>
                    </a:path>
                  </a:pathLst>
                </a:custGeom>
                <a:solidFill>
                  <a:srgbClr val="000000"/>
                </a:solidFill>
                <a:ln w="9525">
                  <a:solidFill>
                    <a:srgbClr val="FF0066"/>
                  </a:solidFill>
                  <a:round/>
                  <a:headEnd/>
                  <a:tailEnd/>
                </a:ln>
              </p:spPr>
              <p:txBody>
                <a:bodyPr/>
                <a:lstStyle/>
                <a:p>
                  <a:endParaRPr lang="en-US" dirty="0"/>
                </a:p>
              </p:txBody>
            </p:sp>
            <p:sp>
              <p:nvSpPr>
                <p:cNvPr id="18509" name="Freeform 455"/>
                <p:cNvSpPr>
                  <a:spLocks noEditPoints="1"/>
                </p:cNvSpPr>
                <p:nvPr/>
              </p:nvSpPr>
              <p:spPr bwMode="auto">
                <a:xfrm>
                  <a:off x="2283" y="1358"/>
                  <a:ext cx="33" cy="38"/>
                </a:xfrm>
                <a:custGeom>
                  <a:avLst/>
                  <a:gdLst>
                    <a:gd name="T0" fmla="*/ 17 w 33"/>
                    <a:gd name="T1" fmla="*/ 38 h 38"/>
                    <a:gd name="T2" fmla="*/ 12 w 33"/>
                    <a:gd name="T3" fmla="*/ 37 h 38"/>
                    <a:gd name="T4" fmla="*/ 6 w 33"/>
                    <a:gd name="T5" fmla="*/ 35 h 38"/>
                    <a:gd name="T6" fmla="*/ 2 w 33"/>
                    <a:gd name="T7" fmla="*/ 29 h 38"/>
                    <a:gd name="T8" fmla="*/ 0 w 33"/>
                    <a:gd name="T9" fmla="*/ 20 h 38"/>
                    <a:gd name="T10" fmla="*/ 2 w 33"/>
                    <a:gd name="T11" fmla="*/ 9 h 38"/>
                    <a:gd name="T12" fmla="*/ 6 w 33"/>
                    <a:gd name="T13" fmla="*/ 3 h 38"/>
                    <a:gd name="T14" fmla="*/ 12 w 33"/>
                    <a:gd name="T15" fmla="*/ 1 h 38"/>
                    <a:gd name="T16" fmla="*/ 17 w 33"/>
                    <a:gd name="T17" fmla="*/ 0 h 38"/>
                    <a:gd name="T18" fmla="*/ 22 w 33"/>
                    <a:gd name="T19" fmla="*/ 1 h 38"/>
                    <a:gd name="T20" fmla="*/ 27 w 33"/>
                    <a:gd name="T21" fmla="*/ 3 h 38"/>
                    <a:gd name="T22" fmla="*/ 32 w 33"/>
                    <a:gd name="T23" fmla="*/ 9 h 38"/>
                    <a:gd name="T24" fmla="*/ 33 w 33"/>
                    <a:gd name="T25" fmla="*/ 20 h 38"/>
                    <a:gd name="T26" fmla="*/ 32 w 33"/>
                    <a:gd name="T27" fmla="*/ 29 h 38"/>
                    <a:gd name="T28" fmla="*/ 27 w 33"/>
                    <a:gd name="T29" fmla="*/ 35 h 38"/>
                    <a:gd name="T30" fmla="*/ 22 w 33"/>
                    <a:gd name="T31" fmla="*/ 37 h 38"/>
                    <a:gd name="T32" fmla="*/ 17 w 33"/>
                    <a:gd name="T33" fmla="*/ 38 h 38"/>
                    <a:gd name="T34" fmla="*/ 17 w 33"/>
                    <a:gd name="T35" fmla="*/ 6 h 38"/>
                    <a:gd name="T36" fmla="*/ 12 w 33"/>
                    <a:gd name="T37" fmla="*/ 7 h 38"/>
                    <a:gd name="T38" fmla="*/ 10 w 33"/>
                    <a:gd name="T39" fmla="*/ 10 h 38"/>
                    <a:gd name="T40" fmla="*/ 7 w 33"/>
                    <a:gd name="T41" fmla="*/ 15 h 38"/>
                    <a:gd name="T42" fmla="*/ 7 w 33"/>
                    <a:gd name="T43" fmla="*/ 20 h 38"/>
                    <a:gd name="T44" fmla="*/ 7 w 33"/>
                    <a:gd name="T45" fmla="*/ 24 h 38"/>
                    <a:gd name="T46" fmla="*/ 10 w 33"/>
                    <a:gd name="T47" fmla="*/ 28 h 38"/>
                    <a:gd name="T48" fmla="*/ 12 w 33"/>
                    <a:gd name="T49" fmla="*/ 31 h 38"/>
                    <a:gd name="T50" fmla="*/ 17 w 33"/>
                    <a:gd name="T51" fmla="*/ 32 h 38"/>
                    <a:gd name="T52" fmla="*/ 21 w 33"/>
                    <a:gd name="T53" fmla="*/ 31 h 38"/>
                    <a:gd name="T54" fmla="*/ 25 w 33"/>
                    <a:gd name="T55" fmla="*/ 28 h 38"/>
                    <a:gd name="T56" fmla="*/ 27 w 33"/>
                    <a:gd name="T57" fmla="*/ 24 h 38"/>
                    <a:gd name="T58" fmla="*/ 27 w 33"/>
                    <a:gd name="T59" fmla="*/ 20 h 38"/>
                    <a:gd name="T60" fmla="*/ 27 w 33"/>
                    <a:gd name="T61" fmla="*/ 15 h 38"/>
                    <a:gd name="T62" fmla="*/ 25 w 33"/>
                    <a:gd name="T63" fmla="*/ 10 h 38"/>
                    <a:gd name="T64" fmla="*/ 21 w 33"/>
                    <a:gd name="T65" fmla="*/ 7 h 38"/>
                    <a:gd name="T66" fmla="*/ 17 w 33"/>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3"/>
                    <a:gd name="T103" fmla="*/ 0 h 38"/>
                    <a:gd name="T104" fmla="*/ 33 w 33"/>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3" h="38">
                      <a:moveTo>
                        <a:pt x="17" y="38"/>
                      </a:moveTo>
                      <a:lnTo>
                        <a:pt x="12" y="37"/>
                      </a:lnTo>
                      <a:lnTo>
                        <a:pt x="6" y="35"/>
                      </a:lnTo>
                      <a:lnTo>
                        <a:pt x="2" y="29"/>
                      </a:lnTo>
                      <a:lnTo>
                        <a:pt x="0" y="20"/>
                      </a:lnTo>
                      <a:lnTo>
                        <a:pt x="2" y="9"/>
                      </a:lnTo>
                      <a:lnTo>
                        <a:pt x="6" y="3"/>
                      </a:lnTo>
                      <a:lnTo>
                        <a:pt x="12" y="1"/>
                      </a:lnTo>
                      <a:lnTo>
                        <a:pt x="17" y="0"/>
                      </a:lnTo>
                      <a:lnTo>
                        <a:pt x="22" y="1"/>
                      </a:lnTo>
                      <a:lnTo>
                        <a:pt x="27" y="3"/>
                      </a:lnTo>
                      <a:lnTo>
                        <a:pt x="32" y="9"/>
                      </a:lnTo>
                      <a:lnTo>
                        <a:pt x="33" y="20"/>
                      </a:lnTo>
                      <a:lnTo>
                        <a:pt x="32" y="29"/>
                      </a:lnTo>
                      <a:lnTo>
                        <a:pt x="27" y="35"/>
                      </a:lnTo>
                      <a:lnTo>
                        <a:pt x="22" y="37"/>
                      </a:lnTo>
                      <a:lnTo>
                        <a:pt x="17" y="38"/>
                      </a:lnTo>
                      <a:close/>
                      <a:moveTo>
                        <a:pt x="17" y="6"/>
                      </a:moveTo>
                      <a:lnTo>
                        <a:pt x="12" y="7"/>
                      </a:lnTo>
                      <a:lnTo>
                        <a:pt x="10" y="10"/>
                      </a:lnTo>
                      <a:lnTo>
                        <a:pt x="7" y="15"/>
                      </a:lnTo>
                      <a:lnTo>
                        <a:pt x="7" y="20"/>
                      </a:lnTo>
                      <a:lnTo>
                        <a:pt x="7" y="24"/>
                      </a:lnTo>
                      <a:lnTo>
                        <a:pt x="10" y="28"/>
                      </a:lnTo>
                      <a:lnTo>
                        <a:pt x="12" y="31"/>
                      </a:lnTo>
                      <a:lnTo>
                        <a:pt x="17" y="32"/>
                      </a:lnTo>
                      <a:lnTo>
                        <a:pt x="21" y="31"/>
                      </a:lnTo>
                      <a:lnTo>
                        <a:pt x="25" y="28"/>
                      </a:lnTo>
                      <a:lnTo>
                        <a:pt x="27" y="24"/>
                      </a:lnTo>
                      <a:lnTo>
                        <a:pt x="27" y="20"/>
                      </a:lnTo>
                      <a:lnTo>
                        <a:pt x="27" y="15"/>
                      </a:lnTo>
                      <a:lnTo>
                        <a:pt x="25" y="10"/>
                      </a:lnTo>
                      <a:lnTo>
                        <a:pt x="21" y="7"/>
                      </a:lnTo>
                      <a:lnTo>
                        <a:pt x="17" y="6"/>
                      </a:lnTo>
                      <a:close/>
                    </a:path>
                  </a:pathLst>
                </a:custGeom>
                <a:solidFill>
                  <a:srgbClr val="000000"/>
                </a:solidFill>
                <a:ln w="9525">
                  <a:solidFill>
                    <a:srgbClr val="FF0066"/>
                  </a:solidFill>
                  <a:round/>
                  <a:headEnd/>
                  <a:tailEnd/>
                </a:ln>
              </p:spPr>
              <p:txBody>
                <a:bodyPr/>
                <a:lstStyle/>
                <a:p>
                  <a:endParaRPr lang="en-US" dirty="0"/>
                </a:p>
              </p:txBody>
            </p:sp>
            <p:sp>
              <p:nvSpPr>
                <p:cNvPr id="18510" name="Freeform 456"/>
                <p:cNvSpPr>
                  <a:spLocks/>
                </p:cNvSpPr>
                <p:nvPr/>
              </p:nvSpPr>
              <p:spPr bwMode="auto">
                <a:xfrm>
                  <a:off x="2321" y="1359"/>
                  <a:ext cx="29" cy="37"/>
                </a:xfrm>
                <a:custGeom>
                  <a:avLst/>
                  <a:gdLst>
                    <a:gd name="T0" fmla="*/ 24 w 29"/>
                    <a:gd name="T1" fmla="*/ 36 h 37"/>
                    <a:gd name="T2" fmla="*/ 24 w 29"/>
                    <a:gd name="T3" fmla="*/ 32 h 37"/>
                    <a:gd name="T4" fmla="*/ 24 w 29"/>
                    <a:gd name="T5" fmla="*/ 32 h 37"/>
                    <a:gd name="T6" fmla="*/ 22 w 29"/>
                    <a:gd name="T7" fmla="*/ 34 h 37"/>
                    <a:gd name="T8" fmla="*/ 21 w 29"/>
                    <a:gd name="T9" fmla="*/ 34 h 37"/>
                    <a:gd name="T10" fmla="*/ 20 w 29"/>
                    <a:gd name="T11" fmla="*/ 35 h 37"/>
                    <a:gd name="T12" fmla="*/ 19 w 29"/>
                    <a:gd name="T13" fmla="*/ 36 h 37"/>
                    <a:gd name="T14" fmla="*/ 18 w 29"/>
                    <a:gd name="T15" fmla="*/ 37 h 37"/>
                    <a:gd name="T16" fmla="*/ 15 w 29"/>
                    <a:gd name="T17" fmla="*/ 37 h 37"/>
                    <a:gd name="T18" fmla="*/ 14 w 29"/>
                    <a:gd name="T19" fmla="*/ 37 h 37"/>
                    <a:gd name="T20" fmla="*/ 12 w 29"/>
                    <a:gd name="T21" fmla="*/ 37 h 37"/>
                    <a:gd name="T22" fmla="*/ 11 w 29"/>
                    <a:gd name="T23" fmla="*/ 37 h 37"/>
                    <a:gd name="T24" fmla="*/ 9 w 29"/>
                    <a:gd name="T25" fmla="*/ 37 h 37"/>
                    <a:gd name="T26" fmla="*/ 7 w 29"/>
                    <a:gd name="T27" fmla="*/ 37 h 37"/>
                    <a:gd name="T28" fmla="*/ 6 w 29"/>
                    <a:gd name="T29" fmla="*/ 37 h 37"/>
                    <a:gd name="T30" fmla="*/ 5 w 29"/>
                    <a:gd name="T31" fmla="*/ 35 h 37"/>
                    <a:gd name="T32" fmla="*/ 3 w 29"/>
                    <a:gd name="T33" fmla="*/ 34 h 37"/>
                    <a:gd name="T34" fmla="*/ 2 w 29"/>
                    <a:gd name="T35" fmla="*/ 31 h 37"/>
                    <a:gd name="T36" fmla="*/ 0 w 29"/>
                    <a:gd name="T37" fmla="*/ 29 h 37"/>
                    <a:gd name="T38" fmla="*/ 0 w 29"/>
                    <a:gd name="T39" fmla="*/ 0 h 37"/>
                    <a:gd name="T40" fmla="*/ 6 w 29"/>
                    <a:gd name="T41" fmla="*/ 0 h 37"/>
                    <a:gd name="T42" fmla="*/ 6 w 29"/>
                    <a:gd name="T43" fmla="*/ 25 h 37"/>
                    <a:gd name="T44" fmla="*/ 6 w 29"/>
                    <a:gd name="T45" fmla="*/ 27 h 37"/>
                    <a:gd name="T46" fmla="*/ 7 w 29"/>
                    <a:gd name="T47" fmla="*/ 29 h 37"/>
                    <a:gd name="T48" fmla="*/ 9 w 29"/>
                    <a:gd name="T49" fmla="*/ 30 h 37"/>
                    <a:gd name="T50" fmla="*/ 10 w 29"/>
                    <a:gd name="T51" fmla="*/ 31 h 37"/>
                    <a:gd name="T52" fmla="*/ 10 w 29"/>
                    <a:gd name="T53" fmla="*/ 31 h 37"/>
                    <a:gd name="T54" fmla="*/ 11 w 29"/>
                    <a:gd name="T55" fmla="*/ 31 h 37"/>
                    <a:gd name="T56" fmla="*/ 11 w 29"/>
                    <a:gd name="T57" fmla="*/ 32 h 37"/>
                    <a:gd name="T58" fmla="*/ 12 w 29"/>
                    <a:gd name="T59" fmla="*/ 32 h 37"/>
                    <a:gd name="T60" fmla="*/ 13 w 29"/>
                    <a:gd name="T61" fmla="*/ 32 h 37"/>
                    <a:gd name="T62" fmla="*/ 14 w 29"/>
                    <a:gd name="T63" fmla="*/ 32 h 37"/>
                    <a:gd name="T64" fmla="*/ 15 w 29"/>
                    <a:gd name="T65" fmla="*/ 32 h 37"/>
                    <a:gd name="T66" fmla="*/ 17 w 29"/>
                    <a:gd name="T67" fmla="*/ 31 h 37"/>
                    <a:gd name="T68" fmla="*/ 20 w 29"/>
                    <a:gd name="T69" fmla="*/ 29 h 37"/>
                    <a:gd name="T70" fmla="*/ 22 w 29"/>
                    <a:gd name="T71" fmla="*/ 27 h 37"/>
                    <a:gd name="T72" fmla="*/ 24 w 29"/>
                    <a:gd name="T73" fmla="*/ 23 h 37"/>
                    <a:gd name="T74" fmla="*/ 24 w 29"/>
                    <a:gd name="T75" fmla="*/ 20 h 37"/>
                    <a:gd name="T76" fmla="*/ 24 w 29"/>
                    <a:gd name="T77" fmla="*/ 0 h 37"/>
                    <a:gd name="T78" fmla="*/ 29 w 29"/>
                    <a:gd name="T79" fmla="*/ 0 h 37"/>
                    <a:gd name="T80" fmla="*/ 29 w 29"/>
                    <a:gd name="T81" fmla="*/ 36 h 37"/>
                    <a:gd name="T82" fmla="*/ 24 w 29"/>
                    <a:gd name="T83" fmla="*/ 36 h 3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
                    <a:gd name="T127" fmla="*/ 0 h 37"/>
                    <a:gd name="T128" fmla="*/ 29 w 29"/>
                    <a:gd name="T129" fmla="*/ 37 h 3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 h="37">
                      <a:moveTo>
                        <a:pt x="24" y="36"/>
                      </a:moveTo>
                      <a:lnTo>
                        <a:pt x="24" y="32"/>
                      </a:lnTo>
                      <a:lnTo>
                        <a:pt x="22" y="34"/>
                      </a:lnTo>
                      <a:lnTo>
                        <a:pt x="21" y="34"/>
                      </a:lnTo>
                      <a:lnTo>
                        <a:pt x="20" y="35"/>
                      </a:lnTo>
                      <a:lnTo>
                        <a:pt x="19" y="36"/>
                      </a:lnTo>
                      <a:lnTo>
                        <a:pt x="18" y="37"/>
                      </a:lnTo>
                      <a:lnTo>
                        <a:pt x="15" y="37"/>
                      </a:lnTo>
                      <a:lnTo>
                        <a:pt x="14" y="37"/>
                      </a:lnTo>
                      <a:lnTo>
                        <a:pt x="12" y="37"/>
                      </a:lnTo>
                      <a:lnTo>
                        <a:pt x="11" y="37"/>
                      </a:lnTo>
                      <a:lnTo>
                        <a:pt x="9" y="37"/>
                      </a:lnTo>
                      <a:lnTo>
                        <a:pt x="7" y="37"/>
                      </a:lnTo>
                      <a:lnTo>
                        <a:pt x="6" y="37"/>
                      </a:lnTo>
                      <a:lnTo>
                        <a:pt x="5" y="35"/>
                      </a:lnTo>
                      <a:lnTo>
                        <a:pt x="3" y="34"/>
                      </a:lnTo>
                      <a:lnTo>
                        <a:pt x="2" y="31"/>
                      </a:lnTo>
                      <a:lnTo>
                        <a:pt x="0" y="29"/>
                      </a:lnTo>
                      <a:lnTo>
                        <a:pt x="0" y="0"/>
                      </a:lnTo>
                      <a:lnTo>
                        <a:pt x="6" y="0"/>
                      </a:lnTo>
                      <a:lnTo>
                        <a:pt x="6" y="25"/>
                      </a:lnTo>
                      <a:lnTo>
                        <a:pt x="6" y="27"/>
                      </a:lnTo>
                      <a:lnTo>
                        <a:pt x="7" y="29"/>
                      </a:lnTo>
                      <a:lnTo>
                        <a:pt x="9" y="30"/>
                      </a:lnTo>
                      <a:lnTo>
                        <a:pt x="10" y="31"/>
                      </a:lnTo>
                      <a:lnTo>
                        <a:pt x="11" y="31"/>
                      </a:lnTo>
                      <a:lnTo>
                        <a:pt x="11" y="32"/>
                      </a:lnTo>
                      <a:lnTo>
                        <a:pt x="12" y="32"/>
                      </a:lnTo>
                      <a:lnTo>
                        <a:pt x="13" y="32"/>
                      </a:lnTo>
                      <a:lnTo>
                        <a:pt x="14" y="32"/>
                      </a:lnTo>
                      <a:lnTo>
                        <a:pt x="15" y="32"/>
                      </a:lnTo>
                      <a:lnTo>
                        <a:pt x="17" y="31"/>
                      </a:lnTo>
                      <a:lnTo>
                        <a:pt x="20" y="29"/>
                      </a:lnTo>
                      <a:lnTo>
                        <a:pt x="22" y="27"/>
                      </a:lnTo>
                      <a:lnTo>
                        <a:pt x="24" y="23"/>
                      </a:lnTo>
                      <a:lnTo>
                        <a:pt x="24" y="20"/>
                      </a:lnTo>
                      <a:lnTo>
                        <a:pt x="24" y="0"/>
                      </a:lnTo>
                      <a:lnTo>
                        <a:pt x="29" y="0"/>
                      </a:lnTo>
                      <a:lnTo>
                        <a:pt x="29" y="36"/>
                      </a:lnTo>
                      <a:lnTo>
                        <a:pt x="24" y="36"/>
                      </a:lnTo>
                      <a:close/>
                    </a:path>
                  </a:pathLst>
                </a:custGeom>
                <a:solidFill>
                  <a:srgbClr val="000000"/>
                </a:solidFill>
                <a:ln w="9525">
                  <a:solidFill>
                    <a:srgbClr val="FF0066"/>
                  </a:solidFill>
                  <a:round/>
                  <a:headEnd/>
                  <a:tailEnd/>
                </a:ln>
              </p:spPr>
              <p:txBody>
                <a:bodyPr/>
                <a:lstStyle/>
                <a:p>
                  <a:endParaRPr lang="en-US" dirty="0"/>
                </a:p>
              </p:txBody>
            </p:sp>
            <p:sp>
              <p:nvSpPr>
                <p:cNvPr id="18511" name="Freeform 457"/>
                <p:cNvSpPr>
                  <a:spLocks/>
                </p:cNvSpPr>
                <p:nvPr/>
              </p:nvSpPr>
              <p:spPr bwMode="auto">
                <a:xfrm>
                  <a:off x="2355" y="1350"/>
                  <a:ext cx="16" cy="46"/>
                </a:xfrm>
                <a:custGeom>
                  <a:avLst/>
                  <a:gdLst>
                    <a:gd name="T0" fmla="*/ 10 w 16"/>
                    <a:gd name="T1" fmla="*/ 9 h 46"/>
                    <a:gd name="T2" fmla="*/ 16 w 16"/>
                    <a:gd name="T3" fmla="*/ 9 h 46"/>
                    <a:gd name="T4" fmla="*/ 16 w 16"/>
                    <a:gd name="T5" fmla="*/ 15 h 46"/>
                    <a:gd name="T6" fmla="*/ 10 w 16"/>
                    <a:gd name="T7" fmla="*/ 15 h 46"/>
                    <a:gd name="T8" fmla="*/ 10 w 16"/>
                    <a:gd name="T9" fmla="*/ 39 h 46"/>
                    <a:gd name="T10" fmla="*/ 10 w 16"/>
                    <a:gd name="T11" fmla="*/ 40 h 46"/>
                    <a:gd name="T12" fmla="*/ 11 w 16"/>
                    <a:gd name="T13" fmla="*/ 41 h 46"/>
                    <a:gd name="T14" fmla="*/ 14 w 16"/>
                    <a:gd name="T15" fmla="*/ 41 h 46"/>
                    <a:gd name="T16" fmla="*/ 16 w 16"/>
                    <a:gd name="T17" fmla="*/ 41 h 46"/>
                    <a:gd name="T18" fmla="*/ 16 w 16"/>
                    <a:gd name="T19" fmla="*/ 46 h 46"/>
                    <a:gd name="T20" fmla="*/ 15 w 16"/>
                    <a:gd name="T21" fmla="*/ 46 h 46"/>
                    <a:gd name="T22" fmla="*/ 13 w 16"/>
                    <a:gd name="T23" fmla="*/ 46 h 46"/>
                    <a:gd name="T24" fmla="*/ 11 w 16"/>
                    <a:gd name="T25" fmla="*/ 46 h 46"/>
                    <a:gd name="T26" fmla="*/ 9 w 16"/>
                    <a:gd name="T27" fmla="*/ 46 h 46"/>
                    <a:gd name="T28" fmla="*/ 7 w 16"/>
                    <a:gd name="T29" fmla="*/ 46 h 46"/>
                    <a:gd name="T30" fmla="*/ 6 w 16"/>
                    <a:gd name="T31" fmla="*/ 44 h 46"/>
                    <a:gd name="T32" fmla="*/ 4 w 16"/>
                    <a:gd name="T33" fmla="*/ 43 h 46"/>
                    <a:gd name="T34" fmla="*/ 4 w 16"/>
                    <a:gd name="T35" fmla="*/ 41 h 46"/>
                    <a:gd name="T36" fmla="*/ 4 w 16"/>
                    <a:gd name="T37" fmla="*/ 15 h 46"/>
                    <a:gd name="T38" fmla="*/ 0 w 16"/>
                    <a:gd name="T39" fmla="*/ 15 h 46"/>
                    <a:gd name="T40" fmla="*/ 0 w 16"/>
                    <a:gd name="T41" fmla="*/ 9 h 46"/>
                    <a:gd name="T42" fmla="*/ 4 w 16"/>
                    <a:gd name="T43" fmla="*/ 9 h 46"/>
                    <a:gd name="T44" fmla="*/ 4 w 16"/>
                    <a:gd name="T45" fmla="*/ 0 h 46"/>
                    <a:gd name="T46" fmla="*/ 10 w 16"/>
                    <a:gd name="T47" fmla="*/ 0 h 46"/>
                    <a:gd name="T48" fmla="*/ 10 w 16"/>
                    <a:gd name="T49" fmla="*/ 9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46"/>
                    <a:gd name="T77" fmla="*/ 16 w 16"/>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46">
                      <a:moveTo>
                        <a:pt x="10" y="9"/>
                      </a:moveTo>
                      <a:lnTo>
                        <a:pt x="16" y="9"/>
                      </a:lnTo>
                      <a:lnTo>
                        <a:pt x="16" y="15"/>
                      </a:lnTo>
                      <a:lnTo>
                        <a:pt x="10" y="15"/>
                      </a:lnTo>
                      <a:lnTo>
                        <a:pt x="10" y="39"/>
                      </a:lnTo>
                      <a:lnTo>
                        <a:pt x="10" y="40"/>
                      </a:lnTo>
                      <a:lnTo>
                        <a:pt x="11" y="41"/>
                      </a:lnTo>
                      <a:lnTo>
                        <a:pt x="14" y="41"/>
                      </a:lnTo>
                      <a:lnTo>
                        <a:pt x="16" y="41"/>
                      </a:lnTo>
                      <a:lnTo>
                        <a:pt x="16" y="46"/>
                      </a:lnTo>
                      <a:lnTo>
                        <a:pt x="15" y="46"/>
                      </a:lnTo>
                      <a:lnTo>
                        <a:pt x="13" y="46"/>
                      </a:lnTo>
                      <a:lnTo>
                        <a:pt x="11" y="46"/>
                      </a:lnTo>
                      <a:lnTo>
                        <a:pt x="9" y="46"/>
                      </a:lnTo>
                      <a:lnTo>
                        <a:pt x="7" y="46"/>
                      </a:lnTo>
                      <a:lnTo>
                        <a:pt x="6" y="44"/>
                      </a:lnTo>
                      <a:lnTo>
                        <a:pt x="4" y="43"/>
                      </a:lnTo>
                      <a:lnTo>
                        <a:pt x="4" y="41"/>
                      </a:lnTo>
                      <a:lnTo>
                        <a:pt x="4" y="15"/>
                      </a:lnTo>
                      <a:lnTo>
                        <a:pt x="0" y="15"/>
                      </a:lnTo>
                      <a:lnTo>
                        <a:pt x="0" y="9"/>
                      </a:lnTo>
                      <a:lnTo>
                        <a:pt x="4" y="9"/>
                      </a:lnTo>
                      <a:lnTo>
                        <a:pt x="4" y="0"/>
                      </a:lnTo>
                      <a:lnTo>
                        <a:pt x="10" y="0"/>
                      </a:lnTo>
                      <a:lnTo>
                        <a:pt x="10" y="9"/>
                      </a:lnTo>
                      <a:close/>
                    </a:path>
                  </a:pathLst>
                </a:custGeom>
                <a:solidFill>
                  <a:srgbClr val="000000"/>
                </a:solidFill>
                <a:ln w="9525">
                  <a:solidFill>
                    <a:srgbClr val="FF0066"/>
                  </a:solidFill>
                  <a:round/>
                  <a:headEnd/>
                  <a:tailEnd/>
                </a:ln>
              </p:spPr>
              <p:txBody>
                <a:bodyPr/>
                <a:lstStyle/>
                <a:p>
                  <a:endParaRPr lang="en-US" dirty="0"/>
                </a:p>
              </p:txBody>
            </p:sp>
            <p:sp>
              <p:nvSpPr>
                <p:cNvPr id="18512" name="Freeform 458"/>
                <p:cNvSpPr>
                  <a:spLocks/>
                </p:cNvSpPr>
                <p:nvPr/>
              </p:nvSpPr>
              <p:spPr bwMode="auto">
                <a:xfrm>
                  <a:off x="2376" y="1345"/>
                  <a:ext cx="27" cy="50"/>
                </a:xfrm>
                <a:custGeom>
                  <a:avLst/>
                  <a:gdLst>
                    <a:gd name="T0" fmla="*/ 0 w 27"/>
                    <a:gd name="T1" fmla="*/ 0 h 50"/>
                    <a:gd name="T2" fmla="*/ 5 w 27"/>
                    <a:gd name="T3" fmla="*/ 0 h 50"/>
                    <a:gd name="T4" fmla="*/ 5 w 27"/>
                    <a:gd name="T5" fmla="*/ 19 h 50"/>
                    <a:gd name="T6" fmla="*/ 7 w 27"/>
                    <a:gd name="T7" fmla="*/ 18 h 50"/>
                    <a:gd name="T8" fmla="*/ 8 w 27"/>
                    <a:gd name="T9" fmla="*/ 16 h 50"/>
                    <a:gd name="T10" fmla="*/ 10 w 27"/>
                    <a:gd name="T11" fmla="*/ 15 h 50"/>
                    <a:gd name="T12" fmla="*/ 11 w 27"/>
                    <a:gd name="T13" fmla="*/ 14 h 50"/>
                    <a:gd name="T14" fmla="*/ 12 w 27"/>
                    <a:gd name="T15" fmla="*/ 14 h 50"/>
                    <a:gd name="T16" fmla="*/ 13 w 27"/>
                    <a:gd name="T17" fmla="*/ 13 h 50"/>
                    <a:gd name="T18" fmla="*/ 15 w 27"/>
                    <a:gd name="T19" fmla="*/ 13 h 50"/>
                    <a:gd name="T20" fmla="*/ 16 w 27"/>
                    <a:gd name="T21" fmla="*/ 13 h 50"/>
                    <a:gd name="T22" fmla="*/ 17 w 27"/>
                    <a:gd name="T23" fmla="*/ 13 h 50"/>
                    <a:gd name="T24" fmla="*/ 19 w 27"/>
                    <a:gd name="T25" fmla="*/ 13 h 50"/>
                    <a:gd name="T26" fmla="*/ 20 w 27"/>
                    <a:gd name="T27" fmla="*/ 14 h 50"/>
                    <a:gd name="T28" fmla="*/ 21 w 27"/>
                    <a:gd name="T29" fmla="*/ 14 h 50"/>
                    <a:gd name="T30" fmla="*/ 25 w 27"/>
                    <a:gd name="T31" fmla="*/ 16 h 50"/>
                    <a:gd name="T32" fmla="*/ 26 w 27"/>
                    <a:gd name="T33" fmla="*/ 19 h 50"/>
                    <a:gd name="T34" fmla="*/ 27 w 27"/>
                    <a:gd name="T35" fmla="*/ 22 h 50"/>
                    <a:gd name="T36" fmla="*/ 27 w 27"/>
                    <a:gd name="T37" fmla="*/ 23 h 50"/>
                    <a:gd name="T38" fmla="*/ 27 w 27"/>
                    <a:gd name="T39" fmla="*/ 50 h 50"/>
                    <a:gd name="T40" fmla="*/ 21 w 27"/>
                    <a:gd name="T41" fmla="*/ 50 h 50"/>
                    <a:gd name="T42" fmla="*/ 21 w 27"/>
                    <a:gd name="T43" fmla="*/ 26 h 50"/>
                    <a:gd name="T44" fmla="*/ 21 w 27"/>
                    <a:gd name="T45" fmla="*/ 23 h 50"/>
                    <a:gd name="T46" fmla="*/ 21 w 27"/>
                    <a:gd name="T47" fmla="*/ 21 h 50"/>
                    <a:gd name="T48" fmla="*/ 20 w 27"/>
                    <a:gd name="T49" fmla="*/ 20 h 50"/>
                    <a:gd name="T50" fmla="*/ 19 w 27"/>
                    <a:gd name="T51" fmla="*/ 20 h 50"/>
                    <a:gd name="T52" fmla="*/ 18 w 27"/>
                    <a:gd name="T53" fmla="*/ 19 h 50"/>
                    <a:gd name="T54" fmla="*/ 16 w 27"/>
                    <a:gd name="T55" fmla="*/ 19 h 50"/>
                    <a:gd name="T56" fmla="*/ 15 w 27"/>
                    <a:gd name="T57" fmla="*/ 19 h 50"/>
                    <a:gd name="T58" fmla="*/ 13 w 27"/>
                    <a:gd name="T59" fmla="*/ 19 h 50"/>
                    <a:gd name="T60" fmla="*/ 12 w 27"/>
                    <a:gd name="T61" fmla="*/ 19 h 50"/>
                    <a:gd name="T62" fmla="*/ 11 w 27"/>
                    <a:gd name="T63" fmla="*/ 20 h 50"/>
                    <a:gd name="T64" fmla="*/ 9 w 27"/>
                    <a:gd name="T65" fmla="*/ 20 h 50"/>
                    <a:gd name="T66" fmla="*/ 8 w 27"/>
                    <a:gd name="T67" fmla="*/ 21 h 50"/>
                    <a:gd name="T68" fmla="*/ 7 w 27"/>
                    <a:gd name="T69" fmla="*/ 22 h 50"/>
                    <a:gd name="T70" fmla="*/ 7 w 27"/>
                    <a:gd name="T71" fmla="*/ 23 h 50"/>
                    <a:gd name="T72" fmla="*/ 5 w 27"/>
                    <a:gd name="T73" fmla="*/ 24 h 50"/>
                    <a:gd name="T74" fmla="*/ 5 w 27"/>
                    <a:gd name="T75" fmla="*/ 27 h 50"/>
                    <a:gd name="T76" fmla="*/ 5 w 27"/>
                    <a:gd name="T77" fmla="*/ 50 h 50"/>
                    <a:gd name="T78" fmla="*/ 0 w 27"/>
                    <a:gd name="T79" fmla="*/ 50 h 50"/>
                    <a:gd name="T80" fmla="*/ 0 w 27"/>
                    <a:gd name="T81" fmla="*/ 0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50"/>
                    <a:gd name="T125" fmla="*/ 27 w 27"/>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50">
                      <a:moveTo>
                        <a:pt x="0" y="0"/>
                      </a:moveTo>
                      <a:lnTo>
                        <a:pt x="5" y="0"/>
                      </a:lnTo>
                      <a:lnTo>
                        <a:pt x="5" y="19"/>
                      </a:lnTo>
                      <a:lnTo>
                        <a:pt x="7" y="18"/>
                      </a:lnTo>
                      <a:lnTo>
                        <a:pt x="8" y="16"/>
                      </a:lnTo>
                      <a:lnTo>
                        <a:pt x="10" y="15"/>
                      </a:lnTo>
                      <a:lnTo>
                        <a:pt x="11" y="14"/>
                      </a:lnTo>
                      <a:lnTo>
                        <a:pt x="12" y="14"/>
                      </a:lnTo>
                      <a:lnTo>
                        <a:pt x="13" y="13"/>
                      </a:lnTo>
                      <a:lnTo>
                        <a:pt x="15" y="13"/>
                      </a:lnTo>
                      <a:lnTo>
                        <a:pt x="16" y="13"/>
                      </a:lnTo>
                      <a:lnTo>
                        <a:pt x="17" y="13"/>
                      </a:lnTo>
                      <a:lnTo>
                        <a:pt x="19" y="13"/>
                      </a:lnTo>
                      <a:lnTo>
                        <a:pt x="20" y="14"/>
                      </a:lnTo>
                      <a:lnTo>
                        <a:pt x="21" y="14"/>
                      </a:lnTo>
                      <a:lnTo>
                        <a:pt x="25" y="16"/>
                      </a:lnTo>
                      <a:lnTo>
                        <a:pt x="26" y="19"/>
                      </a:lnTo>
                      <a:lnTo>
                        <a:pt x="27" y="22"/>
                      </a:lnTo>
                      <a:lnTo>
                        <a:pt x="27" y="23"/>
                      </a:lnTo>
                      <a:lnTo>
                        <a:pt x="27" y="50"/>
                      </a:lnTo>
                      <a:lnTo>
                        <a:pt x="21" y="50"/>
                      </a:lnTo>
                      <a:lnTo>
                        <a:pt x="21" y="26"/>
                      </a:lnTo>
                      <a:lnTo>
                        <a:pt x="21" y="23"/>
                      </a:lnTo>
                      <a:lnTo>
                        <a:pt x="21" y="21"/>
                      </a:lnTo>
                      <a:lnTo>
                        <a:pt x="20" y="20"/>
                      </a:lnTo>
                      <a:lnTo>
                        <a:pt x="19" y="20"/>
                      </a:lnTo>
                      <a:lnTo>
                        <a:pt x="18" y="19"/>
                      </a:lnTo>
                      <a:lnTo>
                        <a:pt x="16" y="19"/>
                      </a:lnTo>
                      <a:lnTo>
                        <a:pt x="15" y="19"/>
                      </a:lnTo>
                      <a:lnTo>
                        <a:pt x="13" y="19"/>
                      </a:lnTo>
                      <a:lnTo>
                        <a:pt x="12" y="19"/>
                      </a:lnTo>
                      <a:lnTo>
                        <a:pt x="11" y="20"/>
                      </a:lnTo>
                      <a:lnTo>
                        <a:pt x="9" y="20"/>
                      </a:lnTo>
                      <a:lnTo>
                        <a:pt x="8" y="21"/>
                      </a:lnTo>
                      <a:lnTo>
                        <a:pt x="7" y="22"/>
                      </a:lnTo>
                      <a:lnTo>
                        <a:pt x="7" y="23"/>
                      </a:lnTo>
                      <a:lnTo>
                        <a:pt x="5" y="24"/>
                      </a:lnTo>
                      <a:lnTo>
                        <a:pt x="5" y="27"/>
                      </a:lnTo>
                      <a:lnTo>
                        <a:pt x="5" y="50"/>
                      </a:lnTo>
                      <a:lnTo>
                        <a:pt x="0" y="50"/>
                      </a:lnTo>
                      <a:lnTo>
                        <a:pt x="0" y="0"/>
                      </a:lnTo>
                      <a:close/>
                    </a:path>
                  </a:pathLst>
                </a:custGeom>
                <a:solidFill>
                  <a:srgbClr val="000000"/>
                </a:solidFill>
                <a:ln w="9525">
                  <a:solidFill>
                    <a:srgbClr val="FF0066"/>
                  </a:solidFill>
                  <a:round/>
                  <a:headEnd/>
                  <a:tailEnd/>
                </a:ln>
              </p:spPr>
              <p:txBody>
                <a:bodyPr/>
                <a:lstStyle/>
                <a:p>
                  <a:endParaRPr lang="en-US" dirty="0"/>
                </a:p>
              </p:txBody>
            </p:sp>
            <p:sp>
              <p:nvSpPr>
                <p:cNvPr id="18513" name="Freeform 459"/>
                <p:cNvSpPr>
                  <a:spLocks noEditPoints="1"/>
                </p:cNvSpPr>
                <p:nvPr/>
              </p:nvSpPr>
              <p:spPr bwMode="auto">
                <a:xfrm>
                  <a:off x="2430" y="1345"/>
                  <a:ext cx="39" cy="50"/>
                </a:xfrm>
                <a:custGeom>
                  <a:avLst/>
                  <a:gdLst>
                    <a:gd name="T0" fmla="*/ 0 w 39"/>
                    <a:gd name="T1" fmla="*/ 50 h 50"/>
                    <a:gd name="T2" fmla="*/ 0 w 39"/>
                    <a:gd name="T3" fmla="*/ 0 h 50"/>
                    <a:gd name="T4" fmla="*/ 19 w 39"/>
                    <a:gd name="T5" fmla="*/ 0 h 50"/>
                    <a:gd name="T6" fmla="*/ 26 w 39"/>
                    <a:gd name="T7" fmla="*/ 1 h 50"/>
                    <a:gd name="T8" fmla="*/ 33 w 39"/>
                    <a:gd name="T9" fmla="*/ 6 h 50"/>
                    <a:gd name="T10" fmla="*/ 37 w 39"/>
                    <a:gd name="T11" fmla="*/ 13 h 50"/>
                    <a:gd name="T12" fmla="*/ 39 w 39"/>
                    <a:gd name="T13" fmla="*/ 21 h 50"/>
                    <a:gd name="T14" fmla="*/ 39 w 39"/>
                    <a:gd name="T15" fmla="*/ 27 h 50"/>
                    <a:gd name="T16" fmla="*/ 39 w 39"/>
                    <a:gd name="T17" fmla="*/ 33 h 50"/>
                    <a:gd name="T18" fmla="*/ 37 w 39"/>
                    <a:gd name="T19" fmla="*/ 38 h 50"/>
                    <a:gd name="T20" fmla="*/ 34 w 39"/>
                    <a:gd name="T21" fmla="*/ 43 h 50"/>
                    <a:gd name="T22" fmla="*/ 31 w 39"/>
                    <a:gd name="T23" fmla="*/ 46 h 50"/>
                    <a:gd name="T24" fmla="*/ 27 w 39"/>
                    <a:gd name="T25" fmla="*/ 48 h 50"/>
                    <a:gd name="T26" fmla="*/ 25 w 39"/>
                    <a:gd name="T27" fmla="*/ 50 h 50"/>
                    <a:gd name="T28" fmla="*/ 23 w 39"/>
                    <a:gd name="T29" fmla="*/ 50 h 50"/>
                    <a:gd name="T30" fmla="*/ 0 w 39"/>
                    <a:gd name="T31" fmla="*/ 50 h 50"/>
                    <a:gd name="T32" fmla="*/ 7 w 39"/>
                    <a:gd name="T33" fmla="*/ 6 h 50"/>
                    <a:gd name="T34" fmla="*/ 7 w 39"/>
                    <a:gd name="T35" fmla="*/ 44 h 50"/>
                    <a:gd name="T36" fmla="*/ 20 w 39"/>
                    <a:gd name="T37" fmla="*/ 44 h 50"/>
                    <a:gd name="T38" fmla="*/ 22 w 39"/>
                    <a:gd name="T39" fmla="*/ 44 h 50"/>
                    <a:gd name="T40" fmla="*/ 23 w 39"/>
                    <a:gd name="T41" fmla="*/ 44 h 50"/>
                    <a:gd name="T42" fmla="*/ 24 w 39"/>
                    <a:gd name="T43" fmla="*/ 44 h 50"/>
                    <a:gd name="T44" fmla="*/ 25 w 39"/>
                    <a:gd name="T45" fmla="*/ 43 h 50"/>
                    <a:gd name="T46" fmla="*/ 27 w 39"/>
                    <a:gd name="T47" fmla="*/ 42 h 50"/>
                    <a:gd name="T48" fmla="*/ 29 w 39"/>
                    <a:gd name="T49" fmla="*/ 39 h 50"/>
                    <a:gd name="T50" fmla="*/ 31 w 39"/>
                    <a:gd name="T51" fmla="*/ 37 h 50"/>
                    <a:gd name="T52" fmla="*/ 31 w 39"/>
                    <a:gd name="T53" fmla="*/ 35 h 50"/>
                    <a:gd name="T54" fmla="*/ 32 w 39"/>
                    <a:gd name="T55" fmla="*/ 34 h 50"/>
                    <a:gd name="T56" fmla="*/ 32 w 39"/>
                    <a:gd name="T57" fmla="*/ 31 h 50"/>
                    <a:gd name="T58" fmla="*/ 32 w 39"/>
                    <a:gd name="T59" fmla="*/ 28 h 50"/>
                    <a:gd name="T60" fmla="*/ 33 w 39"/>
                    <a:gd name="T61" fmla="*/ 26 h 50"/>
                    <a:gd name="T62" fmla="*/ 33 w 39"/>
                    <a:gd name="T63" fmla="*/ 22 h 50"/>
                    <a:gd name="T64" fmla="*/ 32 w 39"/>
                    <a:gd name="T65" fmla="*/ 19 h 50"/>
                    <a:gd name="T66" fmla="*/ 31 w 39"/>
                    <a:gd name="T67" fmla="*/ 15 h 50"/>
                    <a:gd name="T68" fmla="*/ 30 w 39"/>
                    <a:gd name="T69" fmla="*/ 13 h 50"/>
                    <a:gd name="T70" fmla="*/ 27 w 39"/>
                    <a:gd name="T71" fmla="*/ 9 h 50"/>
                    <a:gd name="T72" fmla="*/ 25 w 39"/>
                    <a:gd name="T73" fmla="*/ 7 h 50"/>
                    <a:gd name="T74" fmla="*/ 22 w 39"/>
                    <a:gd name="T75" fmla="*/ 6 h 50"/>
                    <a:gd name="T76" fmla="*/ 18 w 39"/>
                    <a:gd name="T77" fmla="*/ 6 h 50"/>
                    <a:gd name="T78" fmla="*/ 7 w 39"/>
                    <a:gd name="T79" fmla="*/ 6 h 5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9"/>
                    <a:gd name="T121" fmla="*/ 0 h 50"/>
                    <a:gd name="T122" fmla="*/ 39 w 39"/>
                    <a:gd name="T123" fmla="*/ 50 h 5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9" h="50">
                      <a:moveTo>
                        <a:pt x="0" y="50"/>
                      </a:moveTo>
                      <a:lnTo>
                        <a:pt x="0" y="0"/>
                      </a:lnTo>
                      <a:lnTo>
                        <a:pt x="19" y="0"/>
                      </a:lnTo>
                      <a:lnTo>
                        <a:pt x="26" y="1"/>
                      </a:lnTo>
                      <a:lnTo>
                        <a:pt x="33" y="6"/>
                      </a:lnTo>
                      <a:lnTo>
                        <a:pt x="37" y="13"/>
                      </a:lnTo>
                      <a:lnTo>
                        <a:pt x="39" y="21"/>
                      </a:lnTo>
                      <a:lnTo>
                        <a:pt x="39" y="27"/>
                      </a:lnTo>
                      <a:lnTo>
                        <a:pt x="39" y="33"/>
                      </a:lnTo>
                      <a:lnTo>
                        <a:pt x="37" y="38"/>
                      </a:lnTo>
                      <a:lnTo>
                        <a:pt x="34" y="43"/>
                      </a:lnTo>
                      <a:lnTo>
                        <a:pt x="31" y="46"/>
                      </a:lnTo>
                      <a:lnTo>
                        <a:pt x="27" y="48"/>
                      </a:lnTo>
                      <a:lnTo>
                        <a:pt x="25" y="50"/>
                      </a:lnTo>
                      <a:lnTo>
                        <a:pt x="23" y="50"/>
                      </a:lnTo>
                      <a:lnTo>
                        <a:pt x="0" y="50"/>
                      </a:lnTo>
                      <a:close/>
                      <a:moveTo>
                        <a:pt x="7" y="6"/>
                      </a:moveTo>
                      <a:lnTo>
                        <a:pt x="7" y="44"/>
                      </a:lnTo>
                      <a:lnTo>
                        <a:pt x="20" y="44"/>
                      </a:lnTo>
                      <a:lnTo>
                        <a:pt x="22" y="44"/>
                      </a:lnTo>
                      <a:lnTo>
                        <a:pt x="23" y="44"/>
                      </a:lnTo>
                      <a:lnTo>
                        <a:pt x="24" y="44"/>
                      </a:lnTo>
                      <a:lnTo>
                        <a:pt x="25" y="43"/>
                      </a:lnTo>
                      <a:lnTo>
                        <a:pt x="27" y="42"/>
                      </a:lnTo>
                      <a:lnTo>
                        <a:pt x="29" y="39"/>
                      </a:lnTo>
                      <a:lnTo>
                        <a:pt x="31" y="37"/>
                      </a:lnTo>
                      <a:lnTo>
                        <a:pt x="31" y="35"/>
                      </a:lnTo>
                      <a:lnTo>
                        <a:pt x="32" y="34"/>
                      </a:lnTo>
                      <a:lnTo>
                        <a:pt x="32" y="31"/>
                      </a:lnTo>
                      <a:lnTo>
                        <a:pt x="32" y="28"/>
                      </a:lnTo>
                      <a:lnTo>
                        <a:pt x="33" y="26"/>
                      </a:lnTo>
                      <a:lnTo>
                        <a:pt x="33" y="22"/>
                      </a:lnTo>
                      <a:lnTo>
                        <a:pt x="32" y="19"/>
                      </a:lnTo>
                      <a:lnTo>
                        <a:pt x="31" y="15"/>
                      </a:lnTo>
                      <a:lnTo>
                        <a:pt x="30" y="13"/>
                      </a:lnTo>
                      <a:lnTo>
                        <a:pt x="27" y="9"/>
                      </a:lnTo>
                      <a:lnTo>
                        <a:pt x="25" y="7"/>
                      </a:lnTo>
                      <a:lnTo>
                        <a:pt x="22" y="6"/>
                      </a:lnTo>
                      <a:lnTo>
                        <a:pt x="18" y="6"/>
                      </a:lnTo>
                      <a:lnTo>
                        <a:pt x="7" y="6"/>
                      </a:lnTo>
                      <a:close/>
                    </a:path>
                  </a:pathLst>
                </a:custGeom>
                <a:solidFill>
                  <a:srgbClr val="000000"/>
                </a:solidFill>
                <a:ln w="9525">
                  <a:solidFill>
                    <a:srgbClr val="FF0066"/>
                  </a:solidFill>
                  <a:round/>
                  <a:headEnd/>
                  <a:tailEnd/>
                </a:ln>
              </p:spPr>
              <p:txBody>
                <a:bodyPr/>
                <a:lstStyle/>
                <a:p>
                  <a:endParaRPr lang="en-US" dirty="0"/>
                </a:p>
              </p:txBody>
            </p:sp>
            <p:sp>
              <p:nvSpPr>
                <p:cNvPr id="18514" name="Freeform 460"/>
                <p:cNvSpPr>
                  <a:spLocks noEditPoints="1"/>
                </p:cNvSpPr>
                <p:nvPr/>
              </p:nvSpPr>
              <p:spPr bwMode="auto">
                <a:xfrm>
                  <a:off x="2475" y="1358"/>
                  <a:ext cx="32" cy="38"/>
                </a:xfrm>
                <a:custGeom>
                  <a:avLst/>
                  <a:gdLst>
                    <a:gd name="T0" fmla="*/ 28 w 32"/>
                    <a:gd name="T1" fmla="*/ 32 h 38"/>
                    <a:gd name="T2" fmla="*/ 30 w 32"/>
                    <a:gd name="T3" fmla="*/ 33 h 38"/>
                    <a:gd name="T4" fmla="*/ 32 w 32"/>
                    <a:gd name="T5" fmla="*/ 33 h 38"/>
                    <a:gd name="T6" fmla="*/ 32 w 32"/>
                    <a:gd name="T7" fmla="*/ 33 h 38"/>
                    <a:gd name="T8" fmla="*/ 32 w 32"/>
                    <a:gd name="T9" fmla="*/ 38 h 38"/>
                    <a:gd name="T10" fmla="*/ 31 w 32"/>
                    <a:gd name="T11" fmla="*/ 38 h 38"/>
                    <a:gd name="T12" fmla="*/ 28 w 32"/>
                    <a:gd name="T13" fmla="*/ 38 h 38"/>
                    <a:gd name="T14" fmla="*/ 24 w 32"/>
                    <a:gd name="T15" fmla="*/ 37 h 38"/>
                    <a:gd name="T16" fmla="*/ 23 w 32"/>
                    <a:gd name="T17" fmla="*/ 33 h 38"/>
                    <a:gd name="T18" fmla="*/ 18 w 32"/>
                    <a:gd name="T19" fmla="*/ 37 h 38"/>
                    <a:gd name="T20" fmla="*/ 11 w 32"/>
                    <a:gd name="T21" fmla="*/ 38 h 38"/>
                    <a:gd name="T22" fmla="*/ 2 w 32"/>
                    <a:gd name="T23" fmla="*/ 36 h 38"/>
                    <a:gd name="T24" fmla="*/ 0 w 32"/>
                    <a:gd name="T25" fmla="*/ 28 h 38"/>
                    <a:gd name="T26" fmla="*/ 2 w 32"/>
                    <a:gd name="T27" fmla="*/ 21 h 38"/>
                    <a:gd name="T28" fmla="*/ 7 w 32"/>
                    <a:gd name="T29" fmla="*/ 18 h 38"/>
                    <a:gd name="T30" fmla="*/ 15 w 32"/>
                    <a:gd name="T31" fmla="*/ 17 h 38"/>
                    <a:gd name="T32" fmla="*/ 19 w 32"/>
                    <a:gd name="T33" fmla="*/ 16 h 38"/>
                    <a:gd name="T34" fmla="*/ 22 w 32"/>
                    <a:gd name="T35" fmla="*/ 15 h 38"/>
                    <a:gd name="T36" fmla="*/ 23 w 32"/>
                    <a:gd name="T37" fmla="*/ 14 h 38"/>
                    <a:gd name="T38" fmla="*/ 22 w 32"/>
                    <a:gd name="T39" fmla="*/ 8 h 38"/>
                    <a:gd name="T40" fmla="*/ 16 w 32"/>
                    <a:gd name="T41" fmla="*/ 6 h 38"/>
                    <a:gd name="T42" fmla="*/ 10 w 32"/>
                    <a:gd name="T43" fmla="*/ 7 h 38"/>
                    <a:gd name="T44" fmla="*/ 7 w 32"/>
                    <a:gd name="T45" fmla="*/ 10 h 38"/>
                    <a:gd name="T46" fmla="*/ 1 w 32"/>
                    <a:gd name="T47" fmla="*/ 11 h 38"/>
                    <a:gd name="T48" fmla="*/ 2 w 32"/>
                    <a:gd name="T49" fmla="*/ 7 h 38"/>
                    <a:gd name="T50" fmla="*/ 4 w 32"/>
                    <a:gd name="T51" fmla="*/ 3 h 38"/>
                    <a:gd name="T52" fmla="*/ 9 w 32"/>
                    <a:gd name="T53" fmla="*/ 1 h 38"/>
                    <a:gd name="T54" fmla="*/ 12 w 32"/>
                    <a:gd name="T55" fmla="*/ 0 h 38"/>
                    <a:gd name="T56" fmla="*/ 16 w 32"/>
                    <a:gd name="T57" fmla="*/ 0 h 38"/>
                    <a:gd name="T58" fmla="*/ 19 w 32"/>
                    <a:gd name="T59" fmla="*/ 0 h 38"/>
                    <a:gd name="T60" fmla="*/ 24 w 32"/>
                    <a:gd name="T61" fmla="*/ 2 h 38"/>
                    <a:gd name="T62" fmla="*/ 27 w 32"/>
                    <a:gd name="T63" fmla="*/ 6 h 38"/>
                    <a:gd name="T64" fmla="*/ 28 w 32"/>
                    <a:gd name="T65" fmla="*/ 31 h 38"/>
                    <a:gd name="T66" fmla="*/ 19 w 32"/>
                    <a:gd name="T67" fmla="*/ 21 h 38"/>
                    <a:gd name="T68" fmla="*/ 11 w 32"/>
                    <a:gd name="T69" fmla="*/ 22 h 38"/>
                    <a:gd name="T70" fmla="*/ 8 w 32"/>
                    <a:gd name="T71" fmla="*/ 23 h 38"/>
                    <a:gd name="T72" fmla="*/ 5 w 32"/>
                    <a:gd name="T73" fmla="*/ 25 h 38"/>
                    <a:gd name="T74" fmla="*/ 5 w 32"/>
                    <a:gd name="T75" fmla="*/ 30 h 38"/>
                    <a:gd name="T76" fmla="*/ 9 w 32"/>
                    <a:gd name="T77" fmla="*/ 33 h 38"/>
                    <a:gd name="T78" fmla="*/ 17 w 32"/>
                    <a:gd name="T79" fmla="*/ 32 h 38"/>
                    <a:gd name="T80" fmla="*/ 22 w 32"/>
                    <a:gd name="T81" fmla="*/ 28 h 38"/>
                    <a:gd name="T82" fmla="*/ 23 w 32"/>
                    <a:gd name="T83" fmla="*/ 20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38"/>
                    <a:gd name="T128" fmla="*/ 32 w 32"/>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38">
                      <a:moveTo>
                        <a:pt x="28" y="31"/>
                      </a:moveTo>
                      <a:lnTo>
                        <a:pt x="28" y="32"/>
                      </a:lnTo>
                      <a:lnTo>
                        <a:pt x="30" y="32"/>
                      </a:lnTo>
                      <a:lnTo>
                        <a:pt x="30" y="33"/>
                      </a:lnTo>
                      <a:lnTo>
                        <a:pt x="31" y="33"/>
                      </a:lnTo>
                      <a:lnTo>
                        <a:pt x="32" y="33"/>
                      </a:lnTo>
                      <a:lnTo>
                        <a:pt x="32" y="38"/>
                      </a:lnTo>
                      <a:lnTo>
                        <a:pt x="31" y="38"/>
                      </a:lnTo>
                      <a:lnTo>
                        <a:pt x="30" y="38"/>
                      </a:lnTo>
                      <a:lnTo>
                        <a:pt x="28" y="38"/>
                      </a:lnTo>
                      <a:lnTo>
                        <a:pt x="26" y="38"/>
                      </a:lnTo>
                      <a:lnTo>
                        <a:pt x="24" y="37"/>
                      </a:lnTo>
                      <a:lnTo>
                        <a:pt x="23" y="35"/>
                      </a:lnTo>
                      <a:lnTo>
                        <a:pt x="23" y="33"/>
                      </a:lnTo>
                      <a:lnTo>
                        <a:pt x="20" y="35"/>
                      </a:lnTo>
                      <a:lnTo>
                        <a:pt x="18" y="37"/>
                      </a:lnTo>
                      <a:lnTo>
                        <a:pt x="15" y="38"/>
                      </a:lnTo>
                      <a:lnTo>
                        <a:pt x="11" y="38"/>
                      </a:lnTo>
                      <a:lnTo>
                        <a:pt x="7" y="37"/>
                      </a:lnTo>
                      <a:lnTo>
                        <a:pt x="2" y="36"/>
                      </a:lnTo>
                      <a:lnTo>
                        <a:pt x="0" y="32"/>
                      </a:lnTo>
                      <a:lnTo>
                        <a:pt x="0" y="28"/>
                      </a:lnTo>
                      <a:lnTo>
                        <a:pt x="1" y="24"/>
                      </a:lnTo>
                      <a:lnTo>
                        <a:pt x="2" y="21"/>
                      </a:lnTo>
                      <a:lnTo>
                        <a:pt x="4" y="20"/>
                      </a:lnTo>
                      <a:lnTo>
                        <a:pt x="7" y="18"/>
                      </a:lnTo>
                      <a:lnTo>
                        <a:pt x="11" y="17"/>
                      </a:lnTo>
                      <a:lnTo>
                        <a:pt x="15" y="17"/>
                      </a:lnTo>
                      <a:lnTo>
                        <a:pt x="17" y="16"/>
                      </a:lnTo>
                      <a:lnTo>
                        <a:pt x="19" y="16"/>
                      </a:lnTo>
                      <a:lnTo>
                        <a:pt x="20" y="16"/>
                      </a:lnTo>
                      <a:lnTo>
                        <a:pt x="22" y="15"/>
                      </a:lnTo>
                      <a:lnTo>
                        <a:pt x="23" y="15"/>
                      </a:lnTo>
                      <a:lnTo>
                        <a:pt x="23" y="14"/>
                      </a:lnTo>
                      <a:lnTo>
                        <a:pt x="23" y="9"/>
                      </a:lnTo>
                      <a:lnTo>
                        <a:pt x="22" y="8"/>
                      </a:lnTo>
                      <a:lnTo>
                        <a:pt x="19" y="7"/>
                      </a:lnTo>
                      <a:lnTo>
                        <a:pt x="16" y="6"/>
                      </a:lnTo>
                      <a:lnTo>
                        <a:pt x="13" y="6"/>
                      </a:lnTo>
                      <a:lnTo>
                        <a:pt x="10" y="7"/>
                      </a:lnTo>
                      <a:lnTo>
                        <a:pt x="8" y="8"/>
                      </a:lnTo>
                      <a:lnTo>
                        <a:pt x="7" y="10"/>
                      </a:lnTo>
                      <a:lnTo>
                        <a:pt x="7" y="11"/>
                      </a:lnTo>
                      <a:lnTo>
                        <a:pt x="1" y="11"/>
                      </a:lnTo>
                      <a:lnTo>
                        <a:pt x="1" y="9"/>
                      </a:lnTo>
                      <a:lnTo>
                        <a:pt x="2" y="7"/>
                      </a:lnTo>
                      <a:lnTo>
                        <a:pt x="3" y="6"/>
                      </a:lnTo>
                      <a:lnTo>
                        <a:pt x="4" y="3"/>
                      </a:lnTo>
                      <a:lnTo>
                        <a:pt x="7" y="2"/>
                      </a:lnTo>
                      <a:lnTo>
                        <a:pt x="9" y="1"/>
                      </a:lnTo>
                      <a:lnTo>
                        <a:pt x="10" y="1"/>
                      </a:lnTo>
                      <a:lnTo>
                        <a:pt x="12" y="0"/>
                      </a:lnTo>
                      <a:lnTo>
                        <a:pt x="15" y="0"/>
                      </a:lnTo>
                      <a:lnTo>
                        <a:pt x="16" y="0"/>
                      </a:lnTo>
                      <a:lnTo>
                        <a:pt x="17" y="0"/>
                      </a:lnTo>
                      <a:lnTo>
                        <a:pt x="19" y="0"/>
                      </a:lnTo>
                      <a:lnTo>
                        <a:pt x="20" y="1"/>
                      </a:lnTo>
                      <a:lnTo>
                        <a:pt x="24" y="2"/>
                      </a:lnTo>
                      <a:lnTo>
                        <a:pt x="26" y="3"/>
                      </a:lnTo>
                      <a:lnTo>
                        <a:pt x="27" y="6"/>
                      </a:lnTo>
                      <a:lnTo>
                        <a:pt x="28" y="8"/>
                      </a:lnTo>
                      <a:lnTo>
                        <a:pt x="28" y="31"/>
                      </a:lnTo>
                      <a:close/>
                      <a:moveTo>
                        <a:pt x="23" y="20"/>
                      </a:moveTo>
                      <a:lnTo>
                        <a:pt x="19" y="21"/>
                      </a:lnTo>
                      <a:lnTo>
                        <a:pt x="15" y="21"/>
                      </a:lnTo>
                      <a:lnTo>
                        <a:pt x="11" y="22"/>
                      </a:lnTo>
                      <a:lnTo>
                        <a:pt x="9" y="23"/>
                      </a:lnTo>
                      <a:lnTo>
                        <a:pt x="8" y="23"/>
                      </a:lnTo>
                      <a:lnTo>
                        <a:pt x="7" y="24"/>
                      </a:lnTo>
                      <a:lnTo>
                        <a:pt x="5" y="25"/>
                      </a:lnTo>
                      <a:lnTo>
                        <a:pt x="5" y="28"/>
                      </a:lnTo>
                      <a:lnTo>
                        <a:pt x="5" y="30"/>
                      </a:lnTo>
                      <a:lnTo>
                        <a:pt x="7" y="32"/>
                      </a:lnTo>
                      <a:lnTo>
                        <a:pt x="9" y="33"/>
                      </a:lnTo>
                      <a:lnTo>
                        <a:pt x="11" y="33"/>
                      </a:lnTo>
                      <a:lnTo>
                        <a:pt x="17" y="32"/>
                      </a:lnTo>
                      <a:lnTo>
                        <a:pt x="20" y="30"/>
                      </a:lnTo>
                      <a:lnTo>
                        <a:pt x="22" y="28"/>
                      </a:lnTo>
                      <a:lnTo>
                        <a:pt x="23" y="26"/>
                      </a:lnTo>
                      <a:lnTo>
                        <a:pt x="23" y="20"/>
                      </a:lnTo>
                      <a:close/>
                    </a:path>
                  </a:pathLst>
                </a:custGeom>
                <a:solidFill>
                  <a:srgbClr val="000000"/>
                </a:solidFill>
                <a:ln w="9525">
                  <a:solidFill>
                    <a:srgbClr val="FF0066"/>
                  </a:solidFill>
                  <a:round/>
                  <a:headEnd/>
                  <a:tailEnd/>
                </a:ln>
              </p:spPr>
              <p:txBody>
                <a:bodyPr/>
                <a:lstStyle/>
                <a:p>
                  <a:endParaRPr lang="en-US" dirty="0"/>
                </a:p>
              </p:txBody>
            </p:sp>
            <p:sp>
              <p:nvSpPr>
                <p:cNvPr id="18515" name="Freeform 461"/>
                <p:cNvSpPr>
                  <a:spLocks/>
                </p:cNvSpPr>
                <p:nvPr/>
              </p:nvSpPr>
              <p:spPr bwMode="auto">
                <a:xfrm>
                  <a:off x="2511" y="1345"/>
                  <a:ext cx="30" cy="50"/>
                </a:xfrm>
                <a:custGeom>
                  <a:avLst/>
                  <a:gdLst>
                    <a:gd name="T0" fmla="*/ 6 w 30"/>
                    <a:gd name="T1" fmla="*/ 0 h 50"/>
                    <a:gd name="T2" fmla="*/ 6 w 30"/>
                    <a:gd name="T3" fmla="*/ 29 h 50"/>
                    <a:gd name="T4" fmla="*/ 21 w 30"/>
                    <a:gd name="T5" fmla="*/ 14 h 50"/>
                    <a:gd name="T6" fmla="*/ 28 w 30"/>
                    <a:gd name="T7" fmla="*/ 14 h 50"/>
                    <a:gd name="T8" fmla="*/ 15 w 30"/>
                    <a:gd name="T9" fmla="*/ 27 h 50"/>
                    <a:gd name="T10" fmla="*/ 30 w 30"/>
                    <a:gd name="T11" fmla="*/ 50 h 50"/>
                    <a:gd name="T12" fmla="*/ 24 w 30"/>
                    <a:gd name="T13" fmla="*/ 50 h 50"/>
                    <a:gd name="T14" fmla="*/ 12 w 30"/>
                    <a:gd name="T15" fmla="*/ 31 h 50"/>
                    <a:gd name="T16" fmla="*/ 6 w 30"/>
                    <a:gd name="T17" fmla="*/ 36 h 50"/>
                    <a:gd name="T18" fmla="*/ 6 w 30"/>
                    <a:gd name="T19" fmla="*/ 50 h 50"/>
                    <a:gd name="T20" fmla="*/ 0 w 30"/>
                    <a:gd name="T21" fmla="*/ 50 h 50"/>
                    <a:gd name="T22" fmla="*/ 0 w 30"/>
                    <a:gd name="T23" fmla="*/ 0 h 50"/>
                    <a:gd name="T24" fmla="*/ 6 w 30"/>
                    <a:gd name="T25" fmla="*/ 0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50"/>
                    <a:gd name="T41" fmla="*/ 30 w 30"/>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50">
                      <a:moveTo>
                        <a:pt x="6" y="0"/>
                      </a:moveTo>
                      <a:lnTo>
                        <a:pt x="6" y="29"/>
                      </a:lnTo>
                      <a:lnTo>
                        <a:pt x="21" y="14"/>
                      </a:lnTo>
                      <a:lnTo>
                        <a:pt x="28" y="14"/>
                      </a:lnTo>
                      <a:lnTo>
                        <a:pt x="15" y="27"/>
                      </a:lnTo>
                      <a:lnTo>
                        <a:pt x="30" y="50"/>
                      </a:lnTo>
                      <a:lnTo>
                        <a:pt x="24" y="50"/>
                      </a:lnTo>
                      <a:lnTo>
                        <a:pt x="12" y="31"/>
                      </a:lnTo>
                      <a:lnTo>
                        <a:pt x="6" y="36"/>
                      </a:lnTo>
                      <a:lnTo>
                        <a:pt x="6" y="50"/>
                      </a:lnTo>
                      <a:lnTo>
                        <a:pt x="0" y="50"/>
                      </a:lnTo>
                      <a:lnTo>
                        <a:pt x="0" y="0"/>
                      </a:lnTo>
                      <a:lnTo>
                        <a:pt x="6" y="0"/>
                      </a:lnTo>
                      <a:close/>
                    </a:path>
                  </a:pathLst>
                </a:custGeom>
                <a:solidFill>
                  <a:srgbClr val="000000"/>
                </a:solidFill>
                <a:ln w="9525">
                  <a:solidFill>
                    <a:srgbClr val="FF0066"/>
                  </a:solidFill>
                  <a:round/>
                  <a:headEnd/>
                  <a:tailEnd/>
                </a:ln>
              </p:spPr>
              <p:txBody>
                <a:bodyPr/>
                <a:lstStyle/>
                <a:p>
                  <a:endParaRPr lang="en-US" dirty="0"/>
                </a:p>
              </p:txBody>
            </p:sp>
            <p:sp>
              <p:nvSpPr>
                <p:cNvPr id="18516" name="Freeform 462"/>
                <p:cNvSpPr>
                  <a:spLocks noEditPoints="1"/>
                </p:cNvSpPr>
                <p:nvPr/>
              </p:nvSpPr>
              <p:spPr bwMode="auto">
                <a:xfrm>
                  <a:off x="2543" y="1358"/>
                  <a:ext cx="31" cy="38"/>
                </a:xfrm>
                <a:custGeom>
                  <a:avLst/>
                  <a:gdLst>
                    <a:gd name="T0" fmla="*/ 15 w 31"/>
                    <a:gd name="T1" fmla="*/ 38 h 38"/>
                    <a:gd name="T2" fmla="*/ 10 w 31"/>
                    <a:gd name="T3" fmla="*/ 37 h 38"/>
                    <a:gd name="T4" fmla="*/ 5 w 31"/>
                    <a:gd name="T5" fmla="*/ 35 h 38"/>
                    <a:gd name="T6" fmla="*/ 1 w 31"/>
                    <a:gd name="T7" fmla="*/ 29 h 38"/>
                    <a:gd name="T8" fmla="*/ 0 w 31"/>
                    <a:gd name="T9" fmla="*/ 20 h 38"/>
                    <a:gd name="T10" fmla="*/ 1 w 31"/>
                    <a:gd name="T11" fmla="*/ 9 h 38"/>
                    <a:gd name="T12" fmla="*/ 5 w 31"/>
                    <a:gd name="T13" fmla="*/ 3 h 38"/>
                    <a:gd name="T14" fmla="*/ 10 w 31"/>
                    <a:gd name="T15" fmla="*/ 1 h 38"/>
                    <a:gd name="T16" fmla="*/ 15 w 31"/>
                    <a:gd name="T17" fmla="*/ 0 h 38"/>
                    <a:gd name="T18" fmla="*/ 20 w 31"/>
                    <a:gd name="T19" fmla="*/ 1 h 38"/>
                    <a:gd name="T20" fmla="*/ 25 w 31"/>
                    <a:gd name="T21" fmla="*/ 3 h 38"/>
                    <a:gd name="T22" fmla="*/ 30 w 31"/>
                    <a:gd name="T23" fmla="*/ 9 h 38"/>
                    <a:gd name="T24" fmla="*/ 31 w 31"/>
                    <a:gd name="T25" fmla="*/ 20 h 38"/>
                    <a:gd name="T26" fmla="*/ 30 w 31"/>
                    <a:gd name="T27" fmla="*/ 29 h 38"/>
                    <a:gd name="T28" fmla="*/ 25 w 31"/>
                    <a:gd name="T29" fmla="*/ 35 h 38"/>
                    <a:gd name="T30" fmla="*/ 20 w 31"/>
                    <a:gd name="T31" fmla="*/ 37 h 38"/>
                    <a:gd name="T32" fmla="*/ 15 w 31"/>
                    <a:gd name="T33" fmla="*/ 38 h 38"/>
                    <a:gd name="T34" fmla="*/ 15 w 31"/>
                    <a:gd name="T35" fmla="*/ 6 h 38"/>
                    <a:gd name="T36" fmla="*/ 10 w 31"/>
                    <a:gd name="T37" fmla="*/ 7 h 38"/>
                    <a:gd name="T38" fmla="*/ 8 w 31"/>
                    <a:gd name="T39" fmla="*/ 10 h 38"/>
                    <a:gd name="T40" fmla="*/ 5 w 31"/>
                    <a:gd name="T41" fmla="*/ 15 h 38"/>
                    <a:gd name="T42" fmla="*/ 5 w 31"/>
                    <a:gd name="T43" fmla="*/ 20 h 38"/>
                    <a:gd name="T44" fmla="*/ 5 w 31"/>
                    <a:gd name="T45" fmla="*/ 24 h 38"/>
                    <a:gd name="T46" fmla="*/ 8 w 31"/>
                    <a:gd name="T47" fmla="*/ 28 h 38"/>
                    <a:gd name="T48" fmla="*/ 10 w 31"/>
                    <a:gd name="T49" fmla="*/ 31 h 38"/>
                    <a:gd name="T50" fmla="*/ 15 w 31"/>
                    <a:gd name="T51" fmla="*/ 32 h 38"/>
                    <a:gd name="T52" fmla="*/ 19 w 31"/>
                    <a:gd name="T53" fmla="*/ 31 h 38"/>
                    <a:gd name="T54" fmla="*/ 23 w 31"/>
                    <a:gd name="T55" fmla="*/ 28 h 38"/>
                    <a:gd name="T56" fmla="*/ 25 w 31"/>
                    <a:gd name="T57" fmla="*/ 24 h 38"/>
                    <a:gd name="T58" fmla="*/ 25 w 31"/>
                    <a:gd name="T59" fmla="*/ 20 h 38"/>
                    <a:gd name="T60" fmla="*/ 25 w 31"/>
                    <a:gd name="T61" fmla="*/ 15 h 38"/>
                    <a:gd name="T62" fmla="*/ 23 w 31"/>
                    <a:gd name="T63" fmla="*/ 10 h 38"/>
                    <a:gd name="T64" fmla="*/ 19 w 31"/>
                    <a:gd name="T65" fmla="*/ 7 h 38"/>
                    <a:gd name="T66" fmla="*/ 15 w 31"/>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5" y="38"/>
                      </a:moveTo>
                      <a:lnTo>
                        <a:pt x="10" y="37"/>
                      </a:lnTo>
                      <a:lnTo>
                        <a:pt x="5" y="35"/>
                      </a:lnTo>
                      <a:lnTo>
                        <a:pt x="1" y="29"/>
                      </a:lnTo>
                      <a:lnTo>
                        <a:pt x="0" y="20"/>
                      </a:lnTo>
                      <a:lnTo>
                        <a:pt x="1" y="9"/>
                      </a:lnTo>
                      <a:lnTo>
                        <a:pt x="5" y="3"/>
                      </a:lnTo>
                      <a:lnTo>
                        <a:pt x="10" y="1"/>
                      </a:lnTo>
                      <a:lnTo>
                        <a:pt x="15" y="0"/>
                      </a:lnTo>
                      <a:lnTo>
                        <a:pt x="20" y="1"/>
                      </a:lnTo>
                      <a:lnTo>
                        <a:pt x="25" y="3"/>
                      </a:lnTo>
                      <a:lnTo>
                        <a:pt x="30" y="9"/>
                      </a:lnTo>
                      <a:lnTo>
                        <a:pt x="31" y="20"/>
                      </a:lnTo>
                      <a:lnTo>
                        <a:pt x="30" y="29"/>
                      </a:lnTo>
                      <a:lnTo>
                        <a:pt x="25" y="35"/>
                      </a:lnTo>
                      <a:lnTo>
                        <a:pt x="20" y="37"/>
                      </a:lnTo>
                      <a:lnTo>
                        <a:pt x="15" y="38"/>
                      </a:lnTo>
                      <a:close/>
                      <a:moveTo>
                        <a:pt x="15" y="6"/>
                      </a:moveTo>
                      <a:lnTo>
                        <a:pt x="10" y="7"/>
                      </a:lnTo>
                      <a:lnTo>
                        <a:pt x="8" y="10"/>
                      </a:lnTo>
                      <a:lnTo>
                        <a:pt x="5" y="15"/>
                      </a:lnTo>
                      <a:lnTo>
                        <a:pt x="5" y="20"/>
                      </a:lnTo>
                      <a:lnTo>
                        <a:pt x="5" y="24"/>
                      </a:lnTo>
                      <a:lnTo>
                        <a:pt x="8" y="28"/>
                      </a:lnTo>
                      <a:lnTo>
                        <a:pt x="10" y="31"/>
                      </a:lnTo>
                      <a:lnTo>
                        <a:pt x="15" y="32"/>
                      </a:lnTo>
                      <a:lnTo>
                        <a:pt x="19" y="31"/>
                      </a:lnTo>
                      <a:lnTo>
                        <a:pt x="23" y="28"/>
                      </a:lnTo>
                      <a:lnTo>
                        <a:pt x="25" y="24"/>
                      </a:lnTo>
                      <a:lnTo>
                        <a:pt x="25" y="20"/>
                      </a:lnTo>
                      <a:lnTo>
                        <a:pt x="25" y="15"/>
                      </a:lnTo>
                      <a:lnTo>
                        <a:pt x="23" y="10"/>
                      </a:lnTo>
                      <a:lnTo>
                        <a:pt x="19" y="7"/>
                      </a:lnTo>
                      <a:lnTo>
                        <a:pt x="15" y="6"/>
                      </a:lnTo>
                      <a:close/>
                    </a:path>
                  </a:pathLst>
                </a:custGeom>
                <a:solidFill>
                  <a:srgbClr val="000000"/>
                </a:solidFill>
                <a:ln w="9525">
                  <a:solidFill>
                    <a:srgbClr val="FF0066"/>
                  </a:solidFill>
                  <a:round/>
                  <a:headEnd/>
                  <a:tailEnd/>
                </a:ln>
              </p:spPr>
              <p:txBody>
                <a:bodyPr/>
                <a:lstStyle/>
                <a:p>
                  <a:endParaRPr lang="en-US" dirty="0"/>
                </a:p>
              </p:txBody>
            </p:sp>
            <p:sp>
              <p:nvSpPr>
                <p:cNvPr id="18517" name="Freeform 463"/>
                <p:cNvSpPr>
                  <a:spLocks/>
                </p:cNvSpPr>
                <p:nvPr/>
              </p:nvSpPr>
              <p:spPr bwMode="auto">
                <a:xfrm>
                  <a:off x="2577" y="1350"/>
                  <a:ext cx="16" cy="46"/>
                </a:xfrm>
                <a:custGeom>
                  <a:avLst/>
                  <a:gdLst>
                    <a:gd name="T0" fmla="*/ 11 w 16"/>
                    <a:gd name="T1" fmla="*/ 9 h 46"/>
                    <a:gd name="T2" fmla="*/ 16 w 16"/>
                    <a:gd name="T3" fmla="*/ 9 h 46"/>
                    <a:gd name="T4" fmla="*/ 16 w 16"/>
                    <a:gd name="T5" fmla="*/ 15 h 46"/>
                    <a:gd name="T6" fmla="*/ 11 w 16"/>
                    <a:gd name="T7" fmla="*/ 15 h 46"/>
                    <a:gd name="T8" fmla="*/ 11 w 16"/>
                    <a:gd name="T9" fmla="*/ 39 h 46"/>
                    <a:gd name="T10" fmla="*/ 11 w 16"/>
                    <a:gd name="T11" fmla="*/ 40 h 46"/>
                    <a:gd name="T12" fmla="*/ 12 w 16"/>
                    <a:gd name="T13" fmla="*/ 41 h 46"/>
                    <a:gd name="T14" fmla="*/ 14 w 16"/>
                    <a:gd name="T15" fmla="*/ 41 h 46"/>
                    <a:gd name="T16" fmla="*/ 16 w 16"/>
                    <a:gd name="T17" fmla="*/ 41 h 46"/>
                    <a:gd name="T18" fmla="*/ 16 w 16"/>
                    <a:gd name="T19" fmla="*/ 46 h 46"/>
                    <a:gd name="T20" fmla="*/ 14 w 16"/>
                    <a:gd name="T21" fmla="*/ 46 h 46"/>
                    <a:gd name="T22" fmla="*/ 13 w 16"/>
                    <a:gd name="T23" fmla="*/ 46 h 46"/>
                    <a:gd name="T24" fmla="*/ 11 w 16"/>
                    <a:gd name="T25" fmla="*/ 46 h 46"/>
                    <a:gd name="T26" fmla="*/ 9 w 16"/>
                    <a:gd name="T27" fmla="*/ 46 h 46"/>
                    <a:gd name="T28" fmla="*/ 7 w 16"/>
                    <a:gd name="T29" fmla="*/ 46 h 46"/>
                    <a:gd name="T30" fmla="*/ 6 w 16"/>
                    <a:gd name="T31" fmla="*/ 44 h 46"/>
                    <a:gd name="T32" fmla="*/ 5 w 16"/>
                    <a:gd name="T33" fmla="*/ 43 h 46"/>
                    <a:gd name="T34" fmla="*/ 5 w 16"/>
                    <a:gd name="T35" fmla="*/ 41 h 46"/>
                    <a:gd name="T36" fmla="*/ 5 w 16"/>
                    <a:gd name="T37" fmla="*/ 15 h 46"/>
                    <a:gd name="T38" fmla="*/ 0 w 16"/>
                    <a:gd name="T39" fmla="*/ 15 h 46"/>
                    <a:gd name="T40" fmla="*/ 0 w 16"/>
                    <a:gd name="T41" fmla="*/ 9 h 46"/>
                    <a:gd name="T42" fmla="*/ 5 w 16"/>
                    <a:gd name="T43" fmla="*/ 9 h 46"/>
                    <a:gd name="T44" fmla="*/ 5 w 16"/>
                    <a:gd name="T45" fmla="*/ 0 h 46"/>
                    <a:gd name="T46" fmla="*/ 11 w 16"/>
                    <a:gd name="T47" fmla="*/ 0 h 46"/>
                    <a:gd name="T48" fmla="*/ 11 w 16"/>
                    <a:gd name="T49" fmla="*/ 9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46"/>
                    <a:gd name="T77" fmla="*/ 16 w 16"/>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46">
                      <a:moveTo>
                        <a:pt x="11" y="9"/>
                      </a:moveTo>
                      <a:lnTo>
                        <a:pt x="16" y="9"/>
                      </a:lnTo>
                      <a:lnTo>
                        <a:pt x="16" y="15"/>
                      </a:lnTo>
                      <a:lnTo>
                        <a:pt x="11" y="15"/>
                      </a:lnTo>
                      <a:lnTo>
                        <a:pt x="11" y="39"/>
                      </a:lnTo>
                      <a:lnTo>
                        <a:pt x="11" y="40"/>
                      </a:lnTo>
                      <a:lnTo>
                        <a:pt x="12" y="41"/>
                      </a:lnTo>
                      <a:lnTo>
                        <a:pt x="14" y="41"/>
                      </a:lnTo>
                      <a:lnTo>
                        <a:pt x="16" y="41"/>
                      </a:lnTo>
                      <a:lnTo>
                        <a:pt x="16" y="46"/>
                      </a:lnTo>
                      <a:lnTo>
                        <a:pt x="14" y="46"/>
                      </a:lnTo>
                      <a:lnTo>
                        <a:pt x="13" y="46"/>
                      </a:lnTo>
                      <a:lnTo>
                        <a:pt x="11" y="46"/>
                      </a:lnTo>
                      <a:lnTo>
                        <a:pt x="9" y="46"/>
                      </a:lnTo>
                      <a:lnTo>
                        <a:pt x="7" y="46"/>
                      </a:lnTo>
                      <a:lnTo>
                        <a:pt x="6" y="44"/>
                      </a:lnTo>
                      <a:lnTo>
                        <a:pt x="5" y="43"/>
                      </a:lnTo>
                      <a:lnTo>
                        <a:pt x="5" y="41"/>
                      </a:lnTo>
                      <a:lnTo>
                        <a:pt x="5" y="15"/>
                      </a:lnTo>
                      <a:lnTo>
                        <a:pt x="0" y="15"/>
                      </a:lnTo>
                      <a:lnTo>
                        <a:pt x="0" y="9"/>
                      </a:lnTo>
                      <a:lnTo>
                        <a:pt x="5" y="9"/>
                      </a:lnTo>
                      <a:lnTo>
                        <a:pt x="5" y="0"/>
                      </a:lnTo>
                      <a:lnTo>
                        <a:pt x="11" y="0"/>
                      </a:lnTo>
                      <a:lnTo>
                        <a:pt x="11" y="9"/>
                      </a:lnTo>
                      <a:close/>
                    </a:path>
                  </a:pathLst>
                </a:custGeom>
                <a:solidFill>
                  <a:srgbClr val="000000"/>
                </a:solidFill>
                <a:ln w="9525">
                  <a:solidFill>
                    <a:srgbClr val="FF0066"/>
                  </a:solidFill>
                  <a:round/>
                  <a:headEnd/>
                  <a:tailEnd/>
                </a:ln>
              </p:spPr>
              <p:txBody>
                <a:bodyPr/>
                <a:lstStyle/>
                <a:p>
                  <a:endParaRPr lang="en-US" dirty="0"/>
                </a:p>
              </p:txBody>
            </p:sp>
            <p:sp>
              <p:nvSpPr>
                <p:cNvPr id="18518" name="Freeform 464"/>
                <p:cNvSpPr>
                  <a:spLocks noEditPoints="1"/>
                </p:cNvSpPr>
                <p:nvPr/>
              </p:nvSpPr>
              <p:spPr bwMode="auto">
                <a:xfrm>
                  <a:off x="2596" y="1358"/>
                  <a:ext cx="33" cy="38"/>
                </a:xfrm>
                <a:custGeom>
                  <a:avLst/>
                  <a:gdLst>
                    <a:gd name="T0" fmla="*/ 30 w 33"/>
                    <a:gd name="T1" fmla="*/ 32 h 38"/>
                    <a:gd name="T2" fmla="*/ 31 w 33"/>
                    <a:gd name="T3" fmla="*/ 33 h 38"/>
                    <a:gd name="T4" fmla="*/ 32 w 33"/>
                    <a:gd name="T5" fmla="*/ 33 h 38"/>
                    <a:gd name="T6" fmla="*/ 33 w 33"/>
                    <a:gd name="T7" fmla="*/ 33 h 38"/>
                    <a:gd name="T8" fmla="*/ 33 w 33"/>
                    <a:gd name="T9" fmla="*/ 38 h 38"/>
                    <a:gd name="T10" fmla="*/ 31 w 33"/>
                    <a:gd name="T11" fmla="*/ 38 h 38"/>
                    <a:gd name="T12" fmla="*/ 28 w 33"/>
                    <a:gd name="T13" fmla="*/ 38 h 38"/>
                    <a:gd name="T14" fmla="*/ 25 w 33"/>
                    <a:gd name="T15" fmla="*/ 37 h 38"/>
                    <a:gd name="T16" fmla="*/ 24 w 33"/>
                    <a:gd name="T17" fmla="*/ 33 h 38"/>
                    <a:gd name="T18" fmla="*/ 18 w 33"/>
                    <a:gd name="T19" fmla="*/ 37 h 38"/>
                    <a:gd name="T20" fmla="*/ 12 w 33"/>
                    <a:gd name="T21" fmla="*/ 38 h 38"/>
                    <a:gd name="T22" fmla="*/ 3 w 33"/>
                    <a:gd name="T23" fmla="*/ 36 h 38"/>
                    <a:gd name="T24" fmla="*/ 0 w 33"/>
                    <a:gd name="T25" fmla="*/ 28 h 38"/>
                    <a:gd name="T26" fmla="*/ 2 w 33"/>
                    <a:gd name="T27" fmla="*/ 21 h 38"/>
                    <a:gd name="T28" fmla="*/ 8 w 33"/>
                    <a:gd name="T29" fmla="*/ 18 h 38"/>
                    <a:gd name="T30" fmla="*/ 15 w 33"/>
                    <a:gd name="T31" fmla="*/ 17 h 38"/>
                    <a:gd name="T32" fmla="*/ 20 w 33"/>
                    <a:gd name="T33" fmla="*/ 16 h 38"/>
                    <a:gd name="T34" fmla="*/ 21 w 33"/>
                    <a:gd name="T35" fmla="*/ 15 h 38"/>
                    <a:gd name="T36" fmla="*/ 23 w 33"/>
                    <a:gd name="T37" fmla="*/ 14 h 38"/>
                    <a:gd name="T38" fmla="*/ 21 w 33"/>
                    <a:gd name="T39" fmla="*/ 8 h 38"/>
                    <a:gd name="T40" fmla="*/ 17 w 33"/>
                    <a:gd name="T41" fmla="*/ 6 h 38"/>
                    <a:gd name="T42" fmla="*/ 10 w 33"/>
                    <a:gd name="T43" fmla="*/ 7 h 38"/>
                    <a:gd name="T44" fmla="*/ 6 w 33"/>
                    <a:gd name="T45" fmla="*/ 10 h 38"/>
                    <a:gd name="T46" fmla="*/ 2 w 33"/>
                    <a:gd name="T47" fmla="*/ 11 h 38"/>
                    <a:gd name="T48" fmla="*/ 2 w 33"/>
                    <a:gd name="T49" fmla="*/ 7 h 38"/>
                    <a:gd name="T50" fmla="*/ 5 w 33"/>
                    <a:gd name="T51" fmla="*/ 3 h 38"/>
                    <a:gd name="T52" fmla="*/ 9 w 33"/>
                    <a:gd name="T53" fmla="*/ 1 h 38"/>
                    <a:gd name="T54" fmla="*/ 12 w 33"/>
                    <a:gd name="T55" fmla="*/ 0 h 38"/>
                    <a:gd name="T56" fmla="*/ 16 w 33"/>
                    <a:gd name="T57" fmla="*/ 0 h 38"/>
                    <a:gd name="T58" fmla="*/ 19 w 33"/>
                    <a:gd name="T59" fmla="*/ 0 h 38"/>
                    <a:gd name="T60" fmla="*/ 24 w 33"/>
                    <a:gd name="T61" fmla="*/ 2 h 38"/>
                    <a:gd name="T62" fmla="*/ 28 w 33"/>
                    <a:gd name="T63" fmla="*/ 6 h 38"/>
                    <a:gd name="T64" fmla="*/ 30 w 33"/>
                    <a:gd name="T65" fmla="*/ 31 h 38"/>
                    <a:gd name="T66" fmla="*/ 19 w 33"/>
                    <a:gd name="T67" fmla="*/ 21 h 38"/>
                    <a:gd name="T68" fmla="*/ 12 w 33"/>
                    <a:gd name="T69" fmla="*/ 22 h 38"/>
                    <a:gd name="T70" fmla="*/ 8 w 33"/>
                    <a:gd name="T71" fmla="*/ 23 h 38"/>
                    <a:gd name="T72" fmla="*/ 5 w 33"/>
                    <a:gd name="T73" fmla="*/ 25 h 38"/>
                    <a:gd name="T74" fmla="*/ 6 w 33"/>
                    <a:gd name="T75" fmla="*/ 30 h 38"/>
                    <a:gd name="T76" fmla="*/ 10 w 33"/>
                    <a:gd name="T77" fmla="*/ 33 h 38"/>
                    <a:gd name="T78" fmla="*/ 17 w 33"/>
                    <a:gd name="T79" fmla="*/ 32 h 38"/>
                    <a:gd name="T80" fmla="*/ 21 w 33"/>
                    <a:gd name="T81" fmla="*/ 28 h 38"/>
                    <a:gd name="T82" fmla="*/ 23 w 33"/>
                    <a:gd name="T83" fmla="*/ 20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30" y="31"/>
                      </a:moveTo>
                      <a:lnTo>
                        <a:pt x="30" y="32"/>
                      </a:lnTo>
                      <a:lnTo>
                        <a:pt x="31" y="32"/>
                      </a:lnTo>
                      <a:lnTo>
                        <a:pt x="31" y="33"/>
                      </a:lnTo>
                      <a:lnTo>
                        <a:pt x="32" y="33"/>
                      </a:lnTo>
                      <a:lnTo>
                        <a:pt x="33" y="33"/>
                      </a:lnTo>
                      <a:lnTo>
                        <a:pt x="33" y="38"/>
                      </a:lnTo>
                      <a:lnTo>
                        <a:pt x="32" y="38"/>
                      </a:lnTo>
                      <a:lnTo>
                        <a:pt x="31" y="38"/>
                      </a:lnTo>
                      <a:lnTo>
                        <a:pt x="30" y="38"/>
                      </a:lnTo>
                      <a:lnTo>
                        <a:pt x="28" y="38"/>
                      </a:lnTo>
                      <a:lnTo>
                        <a:pt x="27" y="38"/>
                      </a:lnTo>
                      <a:lnTo>
                        <a:pt x="25" y="37"/>
                      </a:lnTo>
                      <a:lnTo>
                        <a:pt x="24" y="35"/>
                      </a:lnTo>
                      <a:lnTo>
                        <a:pt x="24" y="33"/>
                      </a:lnTo>
                      <a:lnTo>
                        <a:pt x="21" y="35"/>
                      </a:lnTo>
                      <a:lnTo>
                        <a:pt x="18" y="37"/>
                      </a:lnTo>
                      <a:lnTo>
                        <a:pt x="16" y="38"/>
                      </a:lnTo>
                      <a:lnTo>
                        <a:pt x="12" y="38"/>
                      </a:lnTo>
                      <a:lnTo>
                        <a:pt x="6" y="37"/>
                      </a:lnTo>
                      <a:lnTo>
                        <a:pt x="3" y="36"/>
                      </a:lnTo>
                      <a:lnTo>
                        <a:pt x="1" y="32"/>
                      </a:lnTo>
                      <a:lnTo>
                        <a:pt x="0" y="28"/>
                      </a:lnTo>
                      <a:lnTo>
                        <a:pt x="1" y="24"/>
                      </a:lnTo>
                      <a:lnTo>
                        <a:pt x="2" y="21"/>
                      </a:lnTo>
                      <a:lnTo>
                        <a:pt x="4" y="20"/>
                      </a:lnTo>
                      <a:lnTo>
                        <a:pt x="8" y="18"/>
                      </a:lnTo>
                      <a:lnTo>
                        <a:pt x="11" y="17"/>
                      </a:lnTo>
                      <a:lnTo>
                        <a:pt x="15" y="17"/>
                      </a:lnTo>
                      <a:lnTo>
                        <a:pt x="18" y="16"/>
                      </a:lnTo>
                      <a:lnTo>
                        <a:pt x="20" y="16"/>
                      </a:lnTo>
                      <a:lnTo>
                        <a:pt x="21" y="16"/>
                      </a:lnTo>
                      <a:lnTo>
                        <a:pt x="21" y="15"/>
                      </a:lnTo>
                      <a:lnTo>
                        <a:pt x="23" y="15"/>
                      </a:lnTo>
                      <a:lnTo>
                        <a:pt x="23" y="14"/>
                      </a:lnTo>
                      <a:lnTo>
                        <a:pt x="23" y="9"/>
                      </a:lnTo>
                      <a:lnTo>
                        <a:pt x="21" y="8"/>
                      </a:lnTo>
                      <a:lnTo>
                        <a:pt x="20" y="7"/>
                      </a:lnTo>
                      <a:lnTo>
                        <a:pt x="17" y="6"/>
                      </a:lnTo>
                      <a:lnTo>
                        <a:pt x="13" y="6"/>
                      </a:lnTo>
                      <a:lnTo>
                        <a:pt x="10" y="7"/>
                      </a:lnTo>
                      <a:lnTo>
                        <a:pt x="8" y="8"/>
                      </a:lnTo>
                      <a:lnTo>
                        <a:pt x="6" y="10"/>
                      </a:lnTo>
                      <a:lnTo>
                        <a:pt x="6" y="11"/>
                      </a:lnTo>
                      <a:lnTo>
                        <a:pt x="2" y="11"/>
                      </a:lnTo>
                      <a:lnTo>
                        <a:pt x="2" y="9"/>
                      </a:lnTo>
                      <a:lnTo>
                        <a:pt x="2" y="7"/>
                      </a:lnTo>
                      <a:lnTo>
                        <a:pt x="3" y="6"/>
                      </a:lnTo>
                      <a:lnTo>
                        <a:pt x="5" y="3"/>
                      </a:lnTo>
                      <a:lnTo>
                        <a:pt x="8" y="2"/>
                      </a:lnTo>
                      <a:lnTo>
                        <a:pt x="9" y="1"/>
                      </a:lnTo>
                      <a:lnTo>
                        <a:pt x="10" y="1"/>
                      </a:lnTo>
                      <a:lnTo>
                        <a:pt x="12" y="0"/>
                      </a:lnTo>
                      <a:lnTo>
                        <a:pt x="15" y="0"/>
                      </a:lnTo>
                      <a:lnTo>
                        <a:pt x="16" y="0"/>
                      </a:lnTo>
                      <a:lnTo>
                        <a:pt x="18" y="0"/>
                      </a:lnTo>
                      <a:lnTo>
                        <a:pt x="19" y="0"/>
                      </a:lnTo>
                      <a:lnTo>
                        <a:pt x="20" y="1"/>
                      </a:lnTo>
                      <a:lnTo>
                        <a:pt x="24" y="2"/>
                      </a:lnTo>
                      <a:lnTo>
                        <a:pt x="26" y="3"/>
                      </a:lnTo>
                      <a:lnTo>
                        <a:pt x="28" y="6"/>
                      </a:lnTo>
                      <a:lnTo>
                        <a:pt x="30" y="8"/>
                      </a:lnTo>
                      <a:lnTo>
                        <a:pt x="30" y="31"/>
                      </a:lnTo>
                      <a:close/>
                      <a:moveTo>
                        <a:pt x="23" y="20"/>
                      </a:moveTo>
                      <a:lnTo>
                        <a:pt x="19" y="21"/>
                      </a:lnTo>
                      <a:lnTo>
                        <a:pt x="16" y="21"/>
                      </a:lnTo>
                      <a:lnTo>
                        <a:pt x="12" y="22"/>
                      </a:lnTo>
                      <a:lnTo>
                        <a:pt x="9" y="23"/>
                      </a:lnTo>
                      <a:lnTo>
                        <a:pt x="8" y="23"/>
                      </a:lnTo>
                      <a:lnTo>
                        <a:pt x="6" y="24"/>
                      </a:lnTo>
                      <a:lnTo>
                        <a:pt x="5" y="25"/>
                      </a:lnTo>
                      <a:lnTo>
                        <a:pt x="5" y="28"/>
                      </a:lnTo>
                      <a:lnTo>
                        <a:pt x="6" y="30"/>
                      </a:lnTo>
                      <a:lnTo>
                        <a:pt x="8" y="32"/>
                      </a:lnTo>
                      <a:lnTo>
                        <a:pt x="10" y="33"/>
                      </a:lnTo>
                      <a:lnTo>
                        <a:pt x="12" y="33"/>
                      </a:lnTo>
                      <a:lnTo>
                        <a:pt x="17" y="32"/>
                      </a:lnTo>
                      <a:lnTo>
                        <a:pt x="20" y="30"/>
                      </a:lnTo>
                      <a:lnTo>
                        <a:pt x="21" y="28"/>
                      </a:lnTo>
                      <a:lnTo>
                        <a:pt x="23" y="26"/>
                      </a:lnTo>
                      <a:lnTo>
                        <a:pt x="23" y="20"/>
                      </a:lnTo>
                      <a:close/>
                    </a:path>
                  </a:pathLst>
                </a:custGeom>
                <a:solidFill>
                  <a:srgbClr val="000000"/>
                </a:solidFill>
                <a:ln w="9525">
                  <a:solidFill>
                    <a:srgbClr val="FF0066"/>
                  </a:solidFill>
                  <a:round/>
                  <a:headEnd/>
                  <a:tailEnd/>
                </a:ln>
              </p:spPr>
              <p:txBody>
                <a:bodyPr/>
                <a:lstStyle/>
                <a:p>
                  <a:endParaRPr lang="en-US" dirty="0"/>
                </a:p>
              </p:txBody>
            </p:sp>
            <p:sp>
              <p:nvSpPr>
                <p:cNvPr id="18519" name="Freeform 465"/>
                <p:cNvSpPr>
                  <a:spLocks/>
                </p:cNvSpPr>
                <p:nvPr/>
              </p:nvSpPr>
              <p:spPr bwMode="auto">
                <a:xfrm>
                  <a:off x="1266" y="720"/>
                  <a:ext cx="894" cy="622"/>
                </a:xfrm>
                <a:custGeom>
                  <a:avLst/>
                  <a:gdLst>
                    <a:gd name="T0" fmla="*/ 894 w 894"/>
                    <a:gd name="T1" fmla="*/ 0 h 622"/>
                    <a:gd name="T2" fmla="*/ 0 w 894"/>
                    <a:gd name="T3" fmla="*/ 0 h 622"/>
                    <a:gd name="T4" fmla="*/ 0 w 894"/>
                    <a:gd name="T5" fmla="*/ 184 h 622"/>
                    <a:gd name="T6" fmla="*/ 77 w 894"/>
                    <a:gd name="T7" fmla="*/ 247 h 622"/>
                    <a:gd name="T8" fmla="*/ 77 w 894"/>
                    <a:gd name="T9" fmla="*/ 449 h 622"/>
                    <a:gd name="T10" fmla="*/ 138 w 894"/>
                    <a:gd name="T11" fmla="*/ 449 h 622"/>
                    <a:gd name="T12" fmla="*/ 224 w 894"/>
                    <a:gd name="T13" fmla="*/ 622 h 622"/>
                    <a:gd name="T14" fmla="*/ 353 w 894"/>
                    <a:gd name="T15" fmla="*/ 622 h 622"/>
                    <a:gd name="T16" fmla="*/ 353 w 894"/>
                    <a:gd name="T17" fmla="*/ 573 h 622"/>
                    <a:gd name="T18" fmla="*/ 894 w 894"/>
                    <a:gd name="T19" fmla="*/ 573 h 622"/>
                    <a:gd name="T20" fmla="*/ 894 w 894"/>
                    <a:gd name="T21" fmla="*/ 0 h 6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4"/>
                    <a:gd name="T34" fmla="*/ 0 h 622"/>
                    <a:gd name="T35" fmla="*/ 894 w 894"/>
                    <a:gd name="T36" fmla="*/ 622 h 62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4" h="622">
                      <a:moveTo>
                        <a:pt x="894" y="0"/>
                      </a:moveTo>
                      <a:lnTo>
                        <a:pt x="0" y="0"/>
                      </a:lnTo>
                      <a:lnTo>
                        <a:pt x="0" y="184"/>
                      </a:lnTo>
                      <a:lnTo>
                        <a:pt x="77" y="247"/>
                      </a:lnTo>
                      <a:lnTo>
                        <a:pt x="77" y="449"/>
                      </a:lnTo>
                      <a:lnTo>
                        <a:pt x="138" y="449"/>
                      </a:lnTo>
                      <a:lnTo>
                        <a:pt x="224" y="622"/>
                      </a:lnTo>
                      <a:lnTo>
                        <a:pt x="353" y="622"/>
                      </a:lnTo>
                      <a:lnTo>
                        <a:pt x="353" y="573"/>
                      </a:lnTo>
                      <a:lnTo>
                        <a:pt x="894" y="573"/>
                      </a:lnTo>
                      <a:lnTo>
                        <a:pt x="894" y="0"/>
                      </a:lnTo>
                      <a:close/>
                    </a:path>
                  </a:pathLst>
                </a:custGeom>
                <a:solidFill>
                  <a:srgbClr val="000000"/>
                </a:solidFill>
                <a:ln w="9525">
                  <a:solidFill>
                    <a:srgbClr val="FF0066"/>
                  </a:solidFill>
                  <a:round/>
                  <a:headEnd/>
                  <a:tailEnd/>
                </a:ln>
              </p:spPr>
              <p:txBody>
                <a:bodyPr/>
                <a:lstStyle/>
                <a:p>
                  <a:endParaRPr lang="en-US" dirty="0"/>
                </a:p>
              </p:txBody>
            </p:sp>
            <p:sp>
              <p:nvSpPr>
                <p:cNvPr id="18520" name="Freeform 466"/>
                <p:cNvSpPr>
                  <a:spLocks/>
                </p:cNvSpPr>
                <p:nvPr/>
              </p:nvSpPr>
              <p:spPr bwMode="auto">
                <a:xfrm>
                  <a:off x="1251" y="704"/>
                  <a:ext cx="906" cy="631"/>
                </a:xfrm>
                <a:custGeom>
                  <a:avLst/>
                  <a:gdLst>
                    <a:gd name="T0" fmla="*/ 900 w 906"/>
                    <a:gd name="T1" fmla="*/ 0 h 631"/>
                    <a:gd name="T2" fmla="*/ 5 w 906"/>
                    <a:gd name="T3" fmla="*/ 0 h 631"/>
                    <a:gd name="T4" fmla="*/ 0 w 906"/>
                    <a:gd name="T5" fmla="*/ 0 h 631"/>
                    <a:gd name="T6" fmla="*/ 0 w 906"/>
                    <a:gd name="T7" fmla="*/ 4 h 631"/>
                    <a:gd name="T8" fmla="*/ 0 w 906"/>
                    <a:gd name="T9" fmla="*/ 187 h 631"/>
                    <a:gd name="T10" fmla="*/ 0 w 906"/>
                    <a:gd name="T11" fmla="*/ 190 h 631"/>
                    <a:gd name="T12" fmla="*/ 2 w 906"/>
                    <a:gd name="T13" fmla="*/ 192 h 631"/>
                    <a:gd name="T14" fmla="*/ 77 w 906"/>
                    <a:gd name="T15" fmla="*/ 252 h 631"/>
                    <a:gd name="T16" fmla="*/ 77 w 906"/>
                    <a:gd name="T17" fmla="*/ 451 h 631"/>
                    <a:gd name="T18" fmla="*/ 77 w 906"/>
                    <a:gd name="T19" fmla="*/ 457 h 631"/>
                    <a:gd name="T20" fmla="*/ 82 w 906"/>
                    <a:gd name="T21" fmla="*/ 457 h 631"/>
                    <a:gd name="T22" fmla="*/ 140 w 906"/>
                    <a:gd name="T23" fmla="*/ 457 h 631"/>
                    <a:gd name="T24" fmla="*/ 224 w 906"/>
                    <a:gd name="T25" fmla="*/ 627 h 631"/>
                    <a:gd name="T26" fmla="*/ 226 w 906"/>
                    <a:gd name="T27" fmla="*/ 631 h 631"/>
                    <a:gd name="T28" fmla="*/ 230 w 906"/>
                    <a:gd name="T29" fmla="*/ 631 h 631"/>
                    <a:gd name="T30" fmla="*/ 360 w 906"/>
                    <a:gd name="T31" fmla="*/ 631 h 631"/>
                    <a:gd name="T32" fmla="*/ 366 w 906"/>
                    <a:gd name="T33" fmla="*/ 631 h 631"/>
                    <a:gd name="T34" fmla="*/ 366 w 906"/>
                    <a:gd name="T35" fmla="*/ 625 h 631"/>
                    <a:gd name="T36" fmla="*/ 366 w 906"/>
                    <a:gd name="T37" fmla="*/ 581 h 631"/>
                    <a:gd name="T38" fmla="*/ 900 w 906"/>
                    <a:gd name="T39" fmla="*/ 581 h 631"/>
                    <a:gd name="T40" fmla="*/ 906 w 906"/>
                    <a:gd name="T41" fmla="*/ 581 h 631"/>
                    <a:gd name="T42" fmla="*/ 906 w 906"/>
                    <a:gd name="T43" fmla="*/ 576 h 631"/>
                    <a:gd name="T44" fmla="*/ 906 w 906"/>
                    <a:gd name="T45" fmla="*/ 4 h 631"/>
                    <a:gd name="T46" fmla="*/ 906 w 906"/>
                    <a:gd name="T47" fmla="*/ 0 h 631"/>
                    <a:gd name="T48" fmla="*/ 900 w 906"/>
                    <a:gd name="T49" fmla="*/ 0 h 6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06"/>
                    <a:gd name="T76" fmla="*/ 0 h 631"/>
                    <a:gd name="T77" fmla="*/ 906 w 906"/>
                    <a:gd name="T78" fmla="*/ 631 h 6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06" h="631">
                      <a:moveTo>
                        <a:pt x="900" y="0"/>
                      </a:moveTo>
                      <a:lnTo>
                        <a:pt x="5" y="0"/>
                      </a:lnTo>
                      <a:lnTo>
                        <a:pt x="0" y="0"/>
                      </a:lnTo>
                      <a:lnTo>
                        <a:pt x="0" y="4"/>
                      </a:lnTo>
                      <a:lnTo>
                        <a:pt x="0" y="187"/>
                      </a:lnTo>
                      <a:lnTo>
                        <a:pt x="0" y="190"/>
                      </a:lnTo>
                      <a:lnTo>
                        <a:pt x="2" y="192"/>
                      </a:lnTo>
                      <a:lnTo>
                        <a:pt x="77" y="252"/>
                      </a:lnTo>
                      <a:lnTo>
                        <a:pt x="77" y="451"/>
                      </a:lnTo>
                      <a:lnTo>
                        <a:pt x="77" y="457"/>
                      </a:lnTo>
                      <a:lnTo>
                        <a:pt x="82" y="457"/>
                      </a:lnTo>
                      <a:lnTo>
                        <a:pt x="140" y="457"/>
                      </a:lnTo>
                      <a:lnTo>
                        <a:pt x="224" y="627"/>
                      </a:lnTo>
                      <a:lnTo>
                        <a:pt x="226" y="631"/>
                      </a:lnTo>
                      <a:lnTo>
                        <a:pt x="230" y="631"/>
                      </a:lnTo>
                      <a:lnTo>
                        <a:pt x="360" y="631"/>
                      </a:lnTo>
                      <a:lnTo>
                        <a:pt x="366" y="631"/>
                      </a:lnTo>
                      <a:lnTo>
                        <a:pt x="366" y="625"/>
                      </a:lnTo>
                      <a:lnTo>
                        <a:pt x="366" y="581"/>
                      </a:lnTo>
                      <a:lnTo>
                        <a:pt x="900" y="581"/>
                      </a:lnTo>
                      <a:lnTo>
                        <a:pt x="906" y="581"/>
                      </a:lnTo>
                      <a:lnTo>
                        <a:pt x="906" y="576"/>
                      </a:lnTo>
                      <a:lnTo>
                        <a:pt x="906" y="4"/>
                      </a:lnTo>
                      <a:lnTo>
                        <a:pt x="906" y="0"/>
                      </a:lnTo>
                      <a:lnTo>
                        <a:pt x="900" y="0"/>
                      </a:lnTo>
                      <a:close/>
                    </a:path>
                  </a:pathLst>
                </a:custGeom>
                <a:solidFill>
                  <a:srgbClr val="000000"/>
                </a:solidFill>
                <a:ln w="9525">
                  <a:solidFill>
                    <a:srgbClr val="FF0066"/>
                  </a:solidFill>
                  <a:round/>
                  <a:headEnd/>
                  <a:tailEnd/>
                </a:ln>
              </p:spPr>
              <p:txBody>
                <a:bodyPr/>
                <a:lstStyle/>
                <a:p>
                  <a:endParaRPr lang="en-US" dirty="0"/>
                </a:p>
              </p:txBody>
            </p:sp>
            <p:sp>
              <p:nvSpPr>
                <p:cNvPr id="18521" name="Freeform 467"/>
                <p:cNvSpPr>
                  <a:spLocks/>
                </p:cNvSpPr>
                <p:nvPr/>
              </p:nvSpPr>
              <p:spPr bwMode="auto">
                <a:xfrm>
                  <a:off x="1262" y="714"/>
                  <a:ext cx="883" cy="609"/>
                </a:xfrm>
                <a:custGeom>
                  <a:avLst/>
                  <a:gdLst>
                    <a:gd name="T0" fmla="*/ 138 w 883"/>
                    <a:gd name="T1" fmla="*/ 439 h 609"/>
                    <a:gd name="T2" fmla="*/ 136 w 883"/>
                    <a:gd name="T3" fmla="*/ 437 h 609"/>
                    <a:gd name="T4" fmla="*/ 132 w 883"/>
                    <a:gd name="T5" fmla="*/ 437 h 609"/>
                    <a:gd name="T6" fmla="*/ 77 w 883"/>
                    <a:gd name="T7" fmla="*/ 437 h 609"/>
                    <a:gd name="T8" fmla="*/ 77 w 883"/>
                    <a:gd name="T9" fmla="*/ 240 h 609"/>
                    <a:gd name="T10" fmla="*/ 77 w 883"/>
                    <a:gd name="T11" fmla="*/ 236 h 609"/>
                    <a:gd name="T12" fmla="*/ 75 w 883"/>
                    <a:gd name="T13" fmla="*/ 235 h 609"/>
                    <a:gd name="T14" fmla="*/ 0 w 883"/>
                    <a:gd name="T15" fmla="*/ 174 h 609"/>
                    <a:gd name="T16" fmla="*/ 0 w 883"/>
                    <a:gd name="T17" fmla="*/ 0 h 609"/>
                    <a:gd name="T18" fmla="*/ 883 w 883"/>
                    <a:gd name="T19" fmla="*/ 0 h 609"/>
                    <a:gd name="T20" fmla="*/ 883 w 883"/>
                    <a:gd name="T21" fmla="*/ 560 h 609"/>
                    <a:gd name="T22" fmla="*/ 349 w 883"/>
                    <a:gd name="T23" fmla="*/ 560 h 609"/>
                    <a:gd name="T24" fmla="*/ 343 w 883"/>
                    <a:gd name="T25" fmla="*/ 560 h 609"/>
                    <a:gd name="T26" fmla="*/ 343 w 883"/>
                    <a:gd name="T27" fmla="*/ 566 h 609"/>
                    <a:gd name="T28" fmla="*/ 343 w 883"/>
                    <a:gd name="T29" fmla="*/ 609 h 609"/>
                    <a:gd name="T30" fmla="*/ 222 w 883"/>
                    <a:gd name="T31" fmla="*/ 609 h 609"/>
                    <a:gd name="T32" fmla="*/ 138 w 883"/>
                    <a:gd name="T33" fmla="*/ 439 h 6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83"/>
                    <a:gd name="T52" fmla="*/ 0 h 609"/>
                    <a:gd name="T53" fmla="*/ 883 w 883"/>
                    <a:gd name="T54" fmla="*/ 609 h 60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83" h="609">
                      <a:moveTo>
                        <a:pt x="138" y="439"/>
                      </a:moveTo>
                      <a:lnTo>
                        <a:pt x="136" y="437"/>
                      </a:lnTo>
                      <a:lnTo>
                        <a:pt x="132" y="437"/>
                      </a:lnTo>
                      <a:lnTo>
                        <a:pt x="77" y="437"/>
                      </a:lnTo>
                      <a:lnTo>
                        <a:pt x="77" y="240"/>
                      </a:lnTo>
                      <a:lnTo>
                        <a:pt x="77" y="236"/>
                      </a:lnTo>
                      <a:lnTo>
                        <a:pt x="75" y="235"/>
                      </a:lnTo>
                      <a:lnTo>
                        <a:pt x="0" y="174"/>
                      </a:lnTo>
                      <a:lnTo>
                        <a:pt x="0" y="0"/>
                      </a:lnTo>
                      <a:lnTo>
                        <a:pt x="883" y="0"/>
                      </a:lnTo>
                      <a:lnTo>
                        <a:pt x="883" y="560"/>
                      </a:lnTo>
                      <a:lnTo>
                        <a:pt x="349" y="560"/>
                      </a:lnTo>
                      <a:lnTo>
                        <a:pt x="343" y="560"/>
                      </a:lnTo>
                      <a:lnTo>
                        <a:pt x="343" y="566"/>
                      </a:lnTo>
                      <a:lnTo>
                        <a:pt x="343" y="609"/>
                      </a:lnTo>
                      <a:lnTo>
                        <a:pt x="222" y="609"/>
                      </a:lnTo>
                      <a:lnTo>
                        <a:pt x="138" y="439"/>
                      </a:lnTo>
                      <a:close/>
                    </a:path>
                  </a:pathLst>
                </a:custGeom>
                <a:solidFill>
                  <a:srgbClr val="FFFFFF"/>
                </a:solidFill>
                <a:ln w="9525">
                  <a:solidFill>
                    <a:srgbClr val="FF0066"/>
                  </a:solidFill>
                  <a:round/>
                  <a:headEnd/>
                  <a:tailEnd/>
                </a:ln>
              </p:spPr>
              <p:txBody>
                <a:bodyPr/>
                <a:lstStyle/>
                <a:p>
                  <a:endParaRPr lang="en-US" dirty="0"/>
                </a:p>
              </p:txBody>
            </p:sp>
            <p:sp>
              <p:nvSpPr>
                <p:cNvPr id="18522" name="Rectangle 468"/>
                <p:cNvSpPr>
                  <a:spLocks noChangeArrowheads="1"/>
                </p:cNvSpPr>
                <p:nvPr/>
              </p:nvSpPr>
              <p:spPr bwMode="auto">
                <a:xfrm>
                  <a:off x="1619" y="1296"/>
                  <a:ext cx="541" cy="467"/>
                </a:xfrm>
                <a:prstGeom prst="rect">
                  <a:avLst/>
                </a:prstGeom>
                <a:solidFill>
                  <a:srgbClr val="000000"/>
                </a:solidFill>
                <a:ln w="9525">
                  <a:solidFill>
                    <a:srgbClr val="FF0066"/>
                  </a:solidFill>
                  <a:miter lim="800000"/>
                  <a:headEnd/>
                  <a:tailEnd/>
                </a:ln>
              </p:spPr>
              <p:txBody>
                <a:bodyPr/>
                <a:lstStyle/>
                <a:p>
                  <a:endParaRPr lang="en-US" dirty="0"/>
                </a:p>
              </p:txBody>
            </p:sp>
            <p:sp>
              <p:nvSpPr>
                <p:cNvPr id="18523" name="Freeform 469"/>
                <p:cNvSpPr>
                  <a:spLocks/>
                </p:cNvSpPr>
                <p:nvPr/>
              </p:nvSpPr>
              <p:spPr bwMode="auto">
                <a:xfrm>
                  <a:off x="1605" y="1297"/>
                  <a:ext cx="552" cy="479"/>
                </a:xfrm>
                <a:custGeom>
                  <a:avLst/>
                  <a:gdLst>
                    <a:gd name="T0" fmla="*/ 546 w 552"/>
                    <a:gd name="T1" fmla="*/ 0 h 479"/>
                    <a:gd name="T2" fmla="*/ 6 w 552"/>
                    <a:gd name="T3" fmla="*/ 0 h 479"/>
                    <a:gd name="T4" fmla="*/ 0 w 552"/>
                    <a:gd name="T5" fmla="*/ 0 h 479"/>
                    <a:gd name="T6" fmla="*/ 0 w 552"/>
                    <a:gd name="T7" fmla="*/ 6 h 479"/>
                    <a:gd name="T8" fmla="*/ 0 w 552"/>
                    <a:gd name="T9" fmla="*/ 473 h 479"/>
                    <a:gd name="T10" fmla="*/ 0 w 552"/>
                    <a:gd name="T11" fmla="*/ 479 h 479"/>
                    <a:gd name="T12" fmla="*/ 6 w 552"/>
                    <a:gd name="T13" fmla="*/ 479 h 479"/>
                    <a:gd name="T14" fmla="*/ 546 w 552"/>
                    <a:gd name="T15" fmla="*/ 479 h 479"/>
                    <a:gd name="T16" fmla="*/ 552 w 552"/>
                    <a:gd name="T17" fmla="*/ 479 h 479"/>
                    <a:gd name="T18" fmla="*/ 552 w 552"/>
                    <a:gd name="T19" fmla="*/ 473 h 479"/>
                    <a:gd name="T20" fmla="*/ 552 w 552"/>
                    <a:gd name="T21" fmla="*/ 6 h 479"/>
                    <a:gd name="T22" fmla="*/ 552 w 552"/>
                    <a:gd name="T23" fmla="*/ 0 h 479"/>
                    <a:gd name="T24" fmla="*/ 546 w 552"/>
                    <a:gd name="T25" fmla="*/ 0 h 4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52"/>
                    <a:gd name="T40" fmla="*/ 0 h 479"/>
                    <a:gd name="T41" fmla="*/ 552 w 552"/>
                    <a:gd name="T42" fmla="*/ 479 h 4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52" h="479">
                      <a:moveTo>
                        <a:pt x="546" y="0"/>
                      </a:moveTo>
                      <a:lnTo>
                        <a:pt x="6" y="0"/>
                      </a:lnTo>
                      <a:lnTo>
                        <a:pt x="0" y="0"/>
                      </a:lnTo>
                      <a:lnTo>
                        <a:pt x="0" y="6"/>
                      </a:lnTo>
                      <a:lnTo>
                        <a:pt x="0" y="473"/>
                      </a:lnTo>
                      <a:lnTo>
                        <a:pt x="0" y="479"/>
                      </a:lnTo>
                      <a:lnTo>
                        <a:pt x="6" y="479"/>
                      </a:lnTo>
                      <a:lnTo>
                        <a:pt x="546" y="479"/>
                      </a:lnTo>
                      <a:lnTo>
                        <a:pt x="552" y="479"/>
                      </a:lnTo>
                      <a:lnTo>
                        <a:pt x="552" y="473"/>
                      </a:lnTo>
                      <a:lnTo>
                        <a:pt x="552" y="6"/>
                      </a:lnTo>
                      <a:lnTo>
                        <a:pt x="552" y="0"/>
                      </a:lnTo>
                      <a:lnTo>
                        <a:pt x="546" y="0"/>
                      </a:lnTo>
                      <a:close/>
                    </a:path>
                  </a:pathLst>
                </a:custGeom>
                <a:solidFill>
                  <a:srgbClr val="000000"/>
                </a:solidFill>
                <a:ln w="9525">
                  <a:solidFill>
                    <a:srgbClr val="FF0066"/>
                  </a:solidFill>
                  <a:round/>
                  <a:headEnd/>
                  <a:tailEnd/>
                </a:ln>
              </p:spPr>
              <p:txBody>
                <a:bodyPr/>
                <a:lstStyle/>
                <a:p>
                  <a:endParaRPr lang="en-US" dirty="0"/>
                </a:p>
              </p:txBody>
            </p:sp>
            <p:sp>
              <p:nvSpPr>
                <p:cNvPr id="18524" name="Rectangle 470"/>
                <p:cNvSpPr>
                  <a:spLocks noChangeArrowheads="1"/>
                </p:cNvSpPr>
                <p:nvPr/>
              </p:nvSpPr>
              <p:spPr bwMode="auto">
                <a:xfrm>
                  <a:off x="1617" y="1296"/>
                  <a:ext cx="528" cy="457"/>
                </a:xfrm>
                <a:prstGeom prst="rect">
                  <a:avLst/>
                </a:prstGeom>
                <a:solidFill>
                  <a:srgbClr val="FFFFFF"/>
                </a:solidFill>
                <a:ln w="9525">
                  <a:solidFill>
                    <a:srgbClr val="FF0066"/>
                  </a:solidFill>
                  <a:miter lim="800000"/>
                  <a:headEnd/>
                  <a:tailEnd/>
                </a:ln>
              </p:spPr>
              <p:txBody>
                <a:bodyPr/>
                <a:lstStyle/>
                <a:p>
                  <a:endParaRPr lang="en-US" dirty="0"/>
                </a:p>
              </p:txBody>
            </p:sp>
            <p:sp>
              <p:nvSpPr>
                <p:cNvPr id="18525" name="Freeform 471"/>
                <p:cNvSpPr>
                  <a:spLocks noEditPoints="1"/>
                </p:cNvSpPr>
                <p:nvPr/>
              </p:nvSpPr>
              <p:spPr bwMode="auto">
                <a:xfrm>
                  <a:off x="1836" y="1493"/>
                  <a:ext cx="31" cy="38"/>
                </a:xfrm>
                <a:custGeom>
                  <a:avLst/>
                  <a:gdLst>
                    <a:gd name="T0" fmla="*/ 16 w 31"/>
                    <a:gd name="T1" fmla="*/ 38 h 38"/>
                    <a:gd name="T2" fmla="*/ 10 w 31"/>
                    <a:gd name="T3" fmla="*/ 37 h 38"/>
                    <a:gd name="T4" fmla="*/ 5 w 31"/>
                    <a:gd name="T5" fmla="*/ 34 h 38"/>
                    <a:gd name="T6" fmla="*/ 1 w 31"/>
                    <a:gd name="T7" fmla="*/ 29 h 38"/>
                    <a:gd name="T8" fmla="*/ 0 w 31"/>
                    <a:gd name="T9" fmla="*/ 18 h 38"/>
                    <a:gd name="T10" fmla="*/ 1 w 31"/>
                    <a:gd name="T11" fmla="*/ 9 h 38"/>
                    <a:gd name="T12" fmla="*/ 5 w 31"/>
                    <a:gd name="T13" fmla="*/ 3 h 38"/>
                    <a:gd name="T14" fmla="*/ 10 w 31"/>
                    <a:gd name="T15" fmla="*/ 1 h 38"/>
                    <a:gd name="T16" fmla="*/ 16 w 31"/>
                    <a:gd name="T17" fmla="*/ 0 h 38"/>
                    <a:gd name="T18" fmla="*/ 20 w 31"/>
                    <a:gd name="T19" fmla="*/ 1 h 38"/>
                    <a:gd name="T20" fmla="*/ 25 w 31"/>
                    <a:gd name="T21" fmla="*/ 3 h 38"/>
                    <a:gd name="T22" fmla="*/ 29 w 31"/>
                    <a:gd name="T23" fmla="*/ 9 h 38"/>
                    <a:gd name="T24" fmla="*/ 31 w 31"/>
                    <a:gd name="T25" fmla="*/ 18 h 38"/>
                    <a:gd name="T26" fmla="*/ 29 w 31"/>
                    <a:gd name="T27" fmla="*/ 29 h 38"/>
                    <a:gd name="T28" fmla="*/ 25 w 31"/>
                    <a:gd name="T29" fmla="*/ 34 h 38"/>
                    <a:gd name="T30" fmla="*/ 20 w 31"/>
                    <a:gd name="T31" fmla="*/ 37 h 38"/>
                    <a:gd name="T32" fmla="*/ 16 w 31"/>
                    <a:gd name="T33" fmla="*/ 38 h 38"/>
                    <a:gd name="T34" fmla="*/ 16 w 31"/>
                    <a:gd name="T35" fmla="*/ 5 h 38"/>
                    <a:gd name="T36" fmla="*/ 11 w 31"/>
                    <a:gd name="T37" fmla="*/ 7 h 38"/>
                    <a:gd name="T38" fmla="*/ 8 w 31"/>
                    <a:gd name="T39" fmla="*/ 10 h 38"/>
                    <a:gd name="T40" fmla="*/ 5 w 31"/>
                    <a:gd name="T41" fmla="*/ 14 h 38"/>
                    <a:gd name="T42" fmla="*/ 5 w 31"/>
                    <a:gd name="T43" fmla="*/ 18 h 38"/>
                    <a:gd name="T44" fmla="*/ 5 w 31"/>
                    <a:gd name="T45" fmla="*/ 23 h 38"/>
                    <a:gd name="T46" fmla="*/ 8 w 31"/>
                    <a:gd name="T47" fmla="*/ 27 h 38"/>
                    <a:gd name="T48" fmla="*/ 11 w 31"/>
                    <a:gd name="T49" fmla="*/ 31 h 38"/>
                    <a:gd name="T50" fmla="*/ 16 w 31"/>
                    <a:gd name="T51" fmla="*/ 32 h 38"/>
                    <a:gd name="T52" fmla="*/ 20 w 31"/>
                    <a:gd name="T53" fmla="*/ 31 h 38"/>
                    <a:gd name="T54" fmla="*/ 23 w 31"/>
                    <a:gd name="T55" fmla="*/ 27 h 38"/>
                    <a:gd name="T56" fmla="*/ 25 w 31"/>
                    <a:gd name="T57" fmla="*/ 23 h 38"/>
                    <a:gd name="T58" fmla="*/ 25 w 31"/>
                    <a:gd name="T59" fmla="*/ 18 h 38"/>
                    <a:gd name="T60" fmla="*/ 25 w 31"/>
                    <a:gd name="T61" fmla="*/ 14 h 38"/>
                    <a:gd name="T62" fmla="*/ 23 w 31"/>
                    <a:gd name="T63" fmla="*/ 10 h 38"/>
                    <a:gd name="T64" fmla="*/ 20 w 31"/>
                    <a:gd name="T65" fmla="*/ 7 h 38"/>
                    <a:gd name="T66" fmla="*/ 16 w 31"/>
                    <a:gd name="T67" fmla="*/ 5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6" y="38"/>
                      </a:moveTo>
                      <a:lnTo>
                        <a:pt x="10" y="37"/>
                      </a:lnTo>
                      <a:lnTo>
                        <a:pt x="5" y="34"/>
                      </a:lnTo>
                      <a:lnTo>
                        <a:pt x="1" y="29"/>
                      </a:lnTo>
                      <a:lnTo>
                        <a:pt x="0" y="18"/>
                      </a:lnTo>
                      <a:lnTo>
                        <a:pt x="1" y="9"/>
                      </a:lnTo>
                      <a:lnTo>
                        <a:pt x="5" y="3"/>
                      </a:lnTo>
                      <a:lnTo>
                        <a:pt x="10" y="1"/>
                      </a:lnTo>
                      <a:lnTo>
                        <a:pt x="16" y="0"/>
                      </a:lnTo>
                      <a:lnTo>
                        <a:pt x="20" y="1"/>
                      </a:lnTo>
                      <a:lnTo>
                        <a:pt x="25" y="3"/>
                      </a:lnTo>
                      <a:lnTo>
                        <a:pt x="29" y="9"/>
                      </a:lnTo>
                      <a:lnTo>
                        <a:pt x="31" y="18"/>
                      </a:lnTo>
                      <a:lnTo>
                        <a:pt x="29" y="29"/>
                      </a:lnTo>
                      <a:lnTo>
                        <a:pt x="25" y="34"/>
                      </a:lnTo>
                      <a:lnTo>
                        <a:pt x="20" y="37"/>
                      </a:lnTo>
                      <a:lnTo>
                        <a:pt x="16" y="38"/>
                      </a:lnTo>
                      <a:close/>
                      <a:moveTo>
                        <a:pt x="16" y="5"/>
                      </a:moveTo>
                      <a:lnTo>
                        <a:pt x="11" y="7"/>
                      </a:lnTo>
                      <a:lnTo>
                        <a:pt x="8" y="10"/>
                      </a:lnTo>
                      <a:lnTo>
                        <a:pt x="5" y="14"/>
                      </a:lnTo>
                      <a:lnTo>
                        <a:pt x="5" y="18"/>
                      </a:lnTo>
                      <a:lnTo>
                        <a:pt x="5" y="23"/>
                      </a:lnTo>
                      <a:lnTo>
                        <a:pt x="8" y="27"/>
                      </a:lnTo>
                      <a:lnTo>
                        <a:pt x="11" y="31"/>
                      </a:lnTo>
                      <a:lnTo>
                        <a:pt x="16" y="32"/>
                      </a:lnTo>
                      <a:lnTo>
                        <a:pt x="20" y="31"/>
                      </a:lnTo>
                      <a:lnTo>
                        <a:pt x="23" y="27"/>
                      </a:lnTo>
                      <a:lnTo>
                        <a:pt x="25" y="23"/>
                      </a:lnTo>
                      <a:lnTo>
                        <a:pt x="25" y="18"/>
                      </a:lnTo>
                      <a:lnTo>
                        <a:pt x="25" y="14"/>
                      </a:lnTo>
                      <a:lnTo>
                        <a:pt x="23" y="10"/>
                      </a:lnTo>
                      <a:lnTo>
                        <a:pt x="20" y="7"/>
                      </a:lnTo>
                      <a:lnTo>
                        <a:pt x="16" y="5"/>
                      </a:lnTo>
                      <a:close/>
                    </a:path>
                  </a:pathLst>
                </a:custGeom>
                <a:solidFill>
                  <a:srgbClr val="000000"/>
                </a:solidFill>
                <a:ln w="9525">
                  <a:solidFill>
                    <a:srgbClr val="FF0066"/>
                  </a:solidFill>
                  <a:round/>
                  <a:headEnd/>
                  <a:tailEnd/>
                </a:ln>
              </p:spPr>
              <p:txBody>
                <a:bodyPr/>
                <a:lstStyle/>
                <a:p>
                  <a:endParaRPr lang="en-US" dirty="0"/>
                </a:p>
              </p:txBody>
            </p:sp>
            <p:sp>
              <p:nvSpPr>
                <p:cNvPr id="18526" name="Freeform 472"/>
                <p:cNvSpPr>
                  <a:spLocks/>
                </p:cNvSpPr>
                <p:nvPr/>
              </p:nvSpPr>
              <p:spPr bwMode="auto">
                <a:xfrm>
                  <a:off x="1874" y="1493"/>
                  <a:ext cx="46" cy="37"/>
                </a:xfrm>
                <a:custGeom>
                  <a:avLst/>
                  <a:gdLst>
                    <a:gd name="T0" fmla="*/ 0 w 46"/>
                    <a:gd name="T1" fmla="*/ 1 h 37"/>
                    <a:gd name="T2" fmla="*/ 5 w 46"/>
                    <a:gd name="T3" fmla="*/ 1 h 37"/>
                    <a:gd name="T4" fmla="*/ 5 w 46"/>
                    <a:gd name="T5" fmla="*/ 5 h 37"/>
                    <a:gd name="T6" fmla="*/ 5 w 46"/>
                    <a:gd name="T7" fmla="*/ 5 h 37"/>
                    <a:gd name="T8" fmla="*/ 6 w 46"/>
                    <a:gd name="T9" fmla="*/ 4 h 37"/>
                    <a:gd name="T10" fmla="*/ 8 w 46"/>
                    <a:gd name="T11" fmla="*/ 3 h 37"/>
                    <a:gd name="T12" fmla="*/ 8 w 46"/>
                    <a:gd name="T13" fmla="*/ 2 h 37"/>
                    <a:gd name="T14" fmla="*/ 9 w 46"/>
                    <a:gd name="T15" fmla="*/ 1 h 37"/>
                    <a:gd name="T16" fmla="*/ 11 w 46"/>
                    <a:gd name="T17" fmla="*/ 1 h 37"/>
                    <a:gd name="T18" fmla="*/ 12 w 46"/>
                    <a:gd name="T19" fmla="*/ 0 h 37"/>
                    <a:gd name="T20" fmla="*/ 14 w 46"/>
                    <a:gd name="T21" fmla="*/ 0 h 37"/>
                    <a:gd name="T22" fmla="*/ 16 w 46"/>
                    <a:gd name="T23" fmla="*/ 0 h 37"/>
                    <a:gd name="T24" fmla="*/ 17 w 46"/>
                    <a:gd name="T25" fmla="*/ 0 h 37"/>
                    <a:gd name="T26" fmla="*/ 19 w 46"/>
                    <a:gd name="T27" fmla="*/ 0 h 37"/>
                    <a:gd name="T28" fmla="*/ 20 w 46"/>
                    <a:gd name="T29" fmla="*/ 0 h 37"/>
                    <a:gd name="T30" fmla="*/ 21 w 46"/>
                    <a:gd name="T31" fmla="*/ 1 h 37"/>
                    <a:gd name="T32" fmla="*/ 23 w 46"/>
                    <a:gd name="T33" fmla="*/ 2 h 37"/>
                    <a:gd name="T34" fmla="*/ 24 w 46"/>
                    <a:gd name="T35" fmla="*/ 3 h 37"/>
                    <a:gd name="T36" fmla="*/ 24 w 46"/>
                    <a:gd name="T37" fmla="*/ 4 h 37"/>
                    <a:gd name="T38" fmla="*/ 25 w 46"/>
                    <a:gd name="T39" fmla="*/ 5 h 37"/>
                    <a:gd name="T40" fmla="*/ 26 w 46"/>
                    <a:gd name="T41" fmla="*/ 4 h 37"/>
                    <a:gd name="T42" fmla="*/ 27 w 46"/>
                    <a:gd name="T43" fmla="*/ 3 h 37"/>
                    <a:gd name="T44" fmla="*/ 28 w 46"/>
                    <a:gd name="T45" fmla="*/ 2 h 37"/>
                    <a:gd name="T46" fmla="*/ 29 w 46"/>
                    <a:gd name="T47" fmla="*/ 1 h 37"/>
                    <a:gd name="T48" fmla="*/ 31 w 46"/>
                    <a:gd name="T49" fmla="*/ 0 h 37"/>
                    <a:gd name="T50" fmla="*/ 33 w 46"/>
                    <a:gd name="T51" fmla="*/ 0 h 37"/>
                    <a:gd name="T52" fmla="*/ 34 w 46"/>
                    <a:gd name="T53" fmla="*/ 0 h 37"/>
                    <a:gd name="T54" fmla="*/ 35 w 46"/>
                    <a:gd name="T55" fmla="*/ 0 h 37"/>
                    <a:gd name="T56" fmla="*/ 38 w 46"/>
                    <a:gd name="T57" fmla="*/ 0 h 37"/>
                    <a:gd name="T58" fmla="*/ 39 w 46"/>
                    <a:gd name="T59" fmla="*/ 0 h 37"/>
                    <a:gd name="T60" fmla="*/ 41 w 46"/>
                    <a:gd name="T61" fmla="*/ 0 h 37"/>
                    <a:gd name="T62" fmla="*/ 42 w 46"/>
                    <a:gd name="T63" fmla="*/ 1 h 37"/>
                    <a:gd name="T64" fmla="*/ 43 w 46"/>
                    <a:gd name="T65" fmla="*/ 2 h 37"/>
                    <a:gd name="T66" fmla="*/ 44 w 46"/>
                    <a:gd name="T67" fmla="*/ 4 h 37"/>
                    <a:gd name="T68" fmla="*/ 46 w 46"/>
                    <a:gd name="T69" fmla="*/ 7 h 37"/>
                    <a:gd name="T70" fmla="*/ 46 w 46"/>
                    <a:gd name="T71" fmla="*/ 9 h 37"/>
                    <a:gd name="T72" fmla="*/ 46 w 46"/>
                    <a:gd name="T73" fmla="*/ 37 h 37"/>
                    <a:gd name="T74" fmla="*/ 41 w 46"/>
                    <a:gd name="T75" fmla="*/ 37 h 37"/>
                    <a:gd name="T76" fmla="*/ 41 w 46"/>
                    <a:gd name="T77" fmla="*/ 11 h 37"/>
                    <a:gd name="T78" fmla="*/ 40 w 46"/>
                    <a:gd name="T79" fmla="*/ 8 h 37"/>
                    <a:gd name="T80" fmla="*/ 39 w 46"/>
                    <a:gd name="T81" fmla="*/ 5 h 37"/>
                    <a:gd name="T82" fmla="*/ 36 w 46"/>
                    <a:gd name="T83" fmla="*/ 4 h 37"/>
                    <a:gd name="T84" fmla="*/ 34 w 46"/>
                    <a:gd name="T85" fmla="*/ 4 h 37"/>
                    <a:gd name="T86" fmla="*/ 31 w 46"/>
                    <a:gd name="T87" fmla="*/ 5 h 37"/>
                    <a:gd name="T88" fmla="*/ 28 w 46"/>
                    <a:gd name="T89" fmla="*/ 7 h 37"/>
                    <a:gd name="T90" fmla="*/ 26 w 46"/>
                    <a:gd name="T91" fmla="*/ 10 h 37"/>
                    <a:gd name="T92" fmla="*/ 26 w 46"/>
                    <a:gd name="T93" fmla="*/ 12 h 37"/>
                    <a:gd name="T94" fmla="*/ 26 w 46"/>
                    <a:gd name="T95" fmla="*/ 37 h 37"/>
                    <a:gd name="T96" fmla="*/ 20 w 46"/>
                    <a:gd name="T97" fmla="*/ 37 h 37"/>
                    <a:gd name="T98" fmla="*/ 20 w 46"/>
                    <a:gd name="T99" fmla="*/ 11 h 37"/>
                    <a:gd name="T100" fmla="*/ 19 w 46"/>
                    <a:gd name="T101" fmla="*/ 8 h 37"/>
                    <a:gd name="T102" fmla="*/ 18 w 46"/>
                    <a:gd name="T103" fmla="*/ 5 h 37"/>
                    <a:gd name="T104" fmla="*/ 16 w 46"/>
                    <a:gd name="T105" fmla="*/ 4 h 37"/>
                    <a:gd name="T106" fmla="*/ 13 w 46"/>
                    <a:gd name="T107" fmla="*/ 4 h 37"/>
                    <a:gd name="T108" fmla="*/ 10 w 46"/>
                    <a:gd name="T109" fmla="*/ 5 h 37"/>
                    <a:gd name="T110" fmla="*/ 8 w 46"/>
                    <a:gd name="T111" fmla="*/ 7 h 37"/>
                    <a:gd name="T112" fmla="*/ 6 w 46"/>
                    <a:gd name="T113" fmla="*/ 10 h 37"/>
                    <a:gd name="T114" fmla="*/ 5 w 46"/>
                    <a:gd name="T115" fmla="*/ 14 h 37"/>
                    <a:gd name="T116" fmla="*/ 5 w 46"/>
                    <a:gd name="T117" fmla="*/ 37 h 37"/>
                    <a:gd name="T118" fmla="*/ 0 w 46"/>
                    <a:gd name="T119" fmla="*/ 37 h 37"/>
                    <a:gd name="T120" fmla="*/ 0 w 46"/>
                    <a:gd name="T121" fmla="*/ 1 h 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6"/>
                    <a:gd name="T184" fmla="*/ 0 h 37"/>
                    <a:gd name="T185" fmla="*/ 46 w 46"/>
                    <a:gd name="T186" fmla="*/ 37 h 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6" h="37">
                      <a:moveTo>
                        <a:pt x="0" y="1"/>
                      </a:moveTo>
                      <a:lnTo>
                        <a:pt x="5" y="1"/>
                      </a:lnTo>
                      <a:lnTo>
                        <a:pt x="5" y="5"/>
                      </a:lnTo>
                      <a:lnTo>
                        <a:pt x="6" y="4"/>
                      </a:lnTo>
                      <a:lnTo>
                        <a:pt x="8" y="3"/>
                      </a:lnTo>
                      <a:lnTo>
                        <a:pt x="8" y="2"/>
                      </a:lnTo>
                      <a:lnTo>
                        <a:pt x="9" y="1"/>
                      </a:lnTo>
                      <a:lnTo>
                        <a:pt x="11" y="1"/>
                      </a:lnTo>
                      <a:lnTo>
                        <a:pt x="12" y="0"/>
                      </a:lnTo>
                      <a:lnTo>
                        <a:pt x="14" y="0"/>
                      </a:lnTo>
                      <a:lnTo>
                        <a:pt x="16" y="0"/>
                      </a:lnTo>
                      <a:lnTo>
                        <a:pt x="17" y="0"/>
                      </a:lnTo>
                      <a:lnTo>
                        <a:pt x="19" y="0"/>
                      </a:lnTo>
                      <a:lnTo>
                        <a:pt x="20" y="0"/>
                      </a:lnTo>
                      <a:lnTo>
                        <a:pt x="21" y="1"/>
                      </a:lnTo>
                      <a:lnTo>
                        <a:pt x="23" y="2"/>
                      </a:lnTo>
                      <a:lnTo>
                        <a:pt x="24" y="3"/>
                      </a:lnTo>
                      <a:lnTo>
                        <a:pt x="24" y="4"/>
                      </a:lnTo>
                      <a:lnTo>
                        <a:pt x="25" y="5"/>
                      </a:lnTo>
                      <a:lnTo>
                        <a:pt x="26" y="4"/>
                      </a:lnTo>
                      <a:lnTo>
                        <a:pt x="27" y="3"/>
                      </a:lnTo>
                      <a:lnTo>
                        <a:pt x="28" y="2"/>
                      </a:lnTo>
                      <a:lnTo>
                        <a:pt x="29" y="1"/>
                      </a:lnTo>
                      <a:lnTo>
                        <a:pt x="31" y="0"/>
                      </a:lnTo>
                      <a:lnTo>
                        <a:pt x="33" y="0"/>
                      </a:lnTo>
                      <a:lnTo>
                        <a:pt x="34" y="0"/>
                      </a:lnTo>
                      <a:lnTo>
                        <a:pt x="35" y="0"/>
                      </a:lnTo>
                      <a:lnTo>
                        <a:pt x="38" y="0"/>
                      </a:lnTo>
                      <a:lnTo>
                        <a:pt x="39" y="0"/>
                      </a:lnTo>
                      <a:lnTo>
                        <a:pt x="41" y="0"/>
                      </a:lnTo>
                      <a:lnTo>
                        <a:pt x="42" y="1"/>
                      </a:lnTo>
                      <a:lnTo>
                        <a:pt x="43" y="2"/>
                      </a:lnTo>
                      <a:lnTo>
                        <a:pt x="44" y="4"/>
                      </a:lnTo>
                      <a:lnTo>
                        <a:pt x="46" y="7"/>
                      </a:lnTo>
                      <a:lnTo>
                        <a:pt x="46" y="9"/>
                      </a:lnTo>
                      <a:lnTo>
                        <a:pt x="46" y="37"/>
                      </a:lnTo>
                      <a:lnTo>
                        <a:pt x="41" y="37"/>
                      </a:lnTo>
                      <a:lnTo>
                        <a:pt x="41" y="11"/>
                      </a:lnTo>
                      <a:lnTo>
                        <a:pt x="40" y="8"/>
                      </a:lnTo>
                      <a:lnTo>
                        <a:pt x="39" y="5"/>
                      </a:lnTo>
                      <a:lnTo>
                        <a:pt x="36" y="4"/>
                      </a:lnTo>
                      <a:lnTo>
                        <a:pt x="34" y="4"/>
                      </a:lnTo>
                      <a:lnTo>
                        <a:pt x="31" y="5"/>
                      </a:lnTo>
                      <a:lnTo>
                        <a:pt x="28" y="7"/>
                      </a:lnTo>
                      <a:lnTo>
                        <a:pt x="26" y="10"/>
                      </a:lnTo>
                      <a:lnTo>
                        <a:pt x="26" y="12"/>
                      </a:lnTo>
                      <a:lnTo>
                        <a:pt x="26" y="37"/>
                      </a:lnTo>
                      <a:lnTo>
                        <a:pt x="20" y="37"/>
                      </a:lnTo>
                      <a:lnTo>
                        <a:pt x="20" y="11"/>
                      </a:lnTo>
                      <a:lnTo>
                        <a:pt x="19" y="8"/>
                      </a:lnTo>
                      <a:lnTo>
                        <a:pt x="18" y="5"/>
                      </a:lnTo>
                      <a:lnTo>
                        <a:pt x="16" y="4"/>
                      </a:lnTo>
                      <a:lnTo>
                        <a:pt x="13" y="4"/>
                      </a:lnTo>
                      <a:lnTo>
                        <a:pt x="10" y="5"/>
                      </a:lnTo>
                      <a:lnTo>
                        <a:pt x="8" y="7"/>
                      </a:lnTo>
                      <a:lnTo>
                        <a:pt x="6" y="10"/>
                      </a:lnTo>
                      <a:lnTo>
                        <a:pt x="5" y="14"/>
                      </a:lnTo>
                      <a:lnTo>
                        <a:pt x="5" y="37"/>
                      </a:lnTo>
                      <a:lnTo>
                        <a:pt x="0" y="37"/>
                      </a:lnTo>
                      <a:lnTo>
                        <a:pt x="0" y="1"/>
                      </a:lnTo>
                      <a:close/>
                    </a:path>
                  </a:pathLst>
                </a:custGeom>
                <a:solidFill>
                  <a:srgbClr val="000000"/>
                </a:solidFill>
                <a:ln w="9525">
                  <a:solidFill>
                    <a:srgbClr val="FF0066"/>
                  </a:solidFill>
                  <a:round/>
                  <a:headEnd/>
                  <a:tailEnd/>
                </a:ln>
              </p:spPr>
              <p:txBody>
                <a:bodyPr/>
                <a:lstStyle/>
                <a:p>
                  <a:endParaRPr lang="en-US" dirty="0"/>
                </a:p>
              </p:txBody>
            </p:sp>
            <p:sp>
              <p:nvSpPr>
                <p:cNvPr id="18527" name="Freeform 473"/>
                <p:cNvSpPr>
                  <a:spLocks noEditPoints="1"/>
                </p:cNvSpPr>
                <p:nvPr/>
              </p:nvSpPr>
              <p:spPr bwMode="auto">
                <a:xfrm>
                  <a:off x="1928" y="1480"/>
                  <a:ext cx="5" cy="50"/>
                </a:xfrm>
                <a:custGeom>
                  <a:avLst/>
                  <a:gdLst>
                    <a:gd name="T0" fmla="*/ 5 w 5"/>
                    <a:gd name="T1" fmla="*/ 50 h 50"/>
                    <a:gd name="T2" fmla="*/ 0 w 5"/>
                    <a:gd name="T3" fmla="*/ 50 h 50"/>
                    <a:gd name="T4" fmla="*/ 0 w 5"/>
                    <a:gd name="T5" fmla="*/ 14 h 50"/>
                    <a:gd name="T6" fmla="*/ 5 w 5"/>
                    <a:gd name="T7" fmla="*/ 14 h 50"/>
                    <a:gd name="T8" fmla="*/ 5 w 5"/>
                    <a:gd name="T9" fmla="*/ 50 h 50"/>
                    <a:gd name="T10" fmla="*/ 5 w 5"/>
                    <a:gd name="T11" fmla="*/ 7 h 50"/>
                    <a:gd name="T12" fmla="*/ 0 w 5"/>
                    <a:gd name="T13" fmla="*/ 7 h 50"/>
                    <a:gd name="T14" fmla="*/ 0 w 5"/>
                    <a:gd name="T15" fmla="*/ 0 h 50"/>
                    <a:gd name="T16" fmla="*/ 5 w 5"/>
                    <a:gd name="T17" fmla="*/ 0 h 50"/>
                    <a:gd name="T18" fmla="*/ 5 w 5"/>
                    <a:gd name="T19" fmla="*/ 7 h 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50"/>
                    <a:gd name="T32" fmla="*/ 5 w 5"/>
                    <a:gd name="T33" fmla="*/ 50 h 5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50">
                      <a:moveTo>
                        <a:pt x="5" y="50"/>
                      </a:moveTo>
                      <a:lnTo>
                        <a:pt x="0" y="50"/>
                      </a:lnTo>
                      <a:lnTo>
                        <a:pt x="0" y="14"/>
                      </a:lnTo>
                      <a:lnTo>
                        <a:pt x="5" y="14"/>
                      </a:lnTo>
                      <a:lnTo>
                        <a:pt x="5" y="50"/>
                      </a:lnTo>
                      <a:close/>
                      <a:moveTo>
                        <a:pt x="5" y="7"/>
                      </a:moveTo>
                      <a:lnTo>
                        <a:pt x="0" y="7"/>
                      </a:lnTo>
                      <a:lnTo>
                        <a:pt x="0" y="0"/>
                      </a:lnTo>
                      <a:lnTo>
                        <a:pt x="5" y="0"/>
                      </a:lnTo>
                      <a:lnTo>
                        <a:pt x="5" y="7"/>
                      </a:lnTo>
                      <a:close/>
                    </a:path>
                  </a:pathLst>
                </a:custGeom>
                <a:solidFill>
                  <a:srgbClr val="000000"/>
                </a:solidFill>
                <a:ln w="9525">
                  <a:solidFill>
                    <a:srgbClr val="FF0066"/>
                  </a:solidFill>
                  <a:round/>
                  <a:headEnd/>
                  <a:tailEnd/>
                </a:ln>
              </p:spPr>
              <p:txBody>
                <a:bodyPr/>
                <a:lstStyle/>
                <a:p>
                  <a:endParaRPr lang="en-US" dirty="0"/>
                </a:p>
              </p:txBody>
            </p:sp>
            <p:sp>
              <p:nvSpPr>
                <p:cNvPr id="18528" name="Freeform 474"/>
                <p:cNvSpPr>
                  <a:spLocks/>
                </p:cNvSpPr>
                <p:nvPr/>
              </p:nvSpPr>
              <p:spPr bwMode="auto">
                <a:xfrm>
                  <a:off x="1941" y="1493"/>
                  <a:ext cx="29" cy="37"/>
                </a:xfrm>
                <a:custGeom>
                  <a:avLst/>
                  <a:gdLst>
                    <a:gd name="T0" fmla="*/ 6 w 29"/>
                    <a:gd name="T1" fmla="*/ 1 h 37"/>
                    <a:gd name="T2" fmla="*/ 6 w 29"/>
                    <a:gd name="T3" fmla="*/ 5 h 37"/>
                    <a:gd name="T4" fmla="*/ 6 w 29"/>
                    <a:gd name="T5" fmla="*/ 5 h 37"/>
                    <a:gd name="T6" fmla="*/ 7 w 29"/>
                    <a:gd name="T7" fmla="*/ 4 h 37"/>
                    <a:gd name="T8" fmla="*/ 9 w 29"/>
                    <a:gd name="T9" fmla="*/ 3 h 37"/>
                    <a:gd name="T10" fmla="*/ 10 w 29"/>
                    <a:gd name="T11" fmla="*/ 2 h 37"/>
                    <a:gd name="T12" fmla="*/ 11 w 29"/>
                    <a:gd name="T13" fmla="*/ 1 h 37"/>
                    <a:gd name="T14" fmla="*/ 12 w 29"/>
                    <a:gd name="T15" fmla="*/ 0 h 37"/>
                    <a:gd name="T16" fmla="*/ 13 w 29"/>
                    <a:gd name="T17" fmla="*/ 0 h 37"/>
                    <a:gd name="T18" fmla="*/ 15 w 29"/>
                    <a:gd name="T19" fmla="*/ 0 h 37"/>
                    <a:gd name="T20" fmla="*/ 18 w 29"/>
                    <a:gd name="T21" fmla="*/ 0 h 37"/>
                    <a:gd name="T22" fmla="*/ 19 w 29"/>
                    <a:gd name="T23" fmla="*/ 0 h 37"/>
                    <a:gd name="T24" fmla="*/ 21 w 29"/>
                    <a:gd name="T25" fmla="*/ 0 h 37"/>
                    <a:gd name="T26" fmla="*/ 22 w 29"/>
                    <a:gd name="T27" fmla="*/ 1 h 37"/>
                    <a:gd name="T28" fmla="*/ 24 w 29"/>
                    <a:gd name="T29" fmla="*/ 1 h 37"/>
                    <a:gd name="T30" fmla="*/ 25 w 29"/>
                    <a:gd name="T31" fmla="*/ 2 h 37"/>
                    <a:gd name="T32" fmla="*/ 27 w 29"/>
                    <a:gd name="T33" fmla="*/ 3 h 37"/>
                    <a:gd name="T34" fmla="*/ 28 w 29"/>
                    <a:gd name="T35" fmla="*/ 5 h 37"/>
                    <a:gd name="T36" fmla="*/ 29 w 29"/>
                    <a:gd name="T37" fmla="*/ 9 h 37"/>
                    <a:gd name="T38" fmla="*/ 29 w 29"/>
                    <a:gd name="T39" fmla="*/ 37 h 37"/>
                    <a:gd name="T40" fmla="*/ 24 w 29"/>
                    <a:gd name="T41" fmla="*/ 37 h 37"/>
                    <a:gd name="T42" fmla="*/ 24 w 29"/>
                    <a:gd name="T43" fmla="*/ 11 h 37"/>
                    <a:gd name="T44" fmla="*/ 22 w 29"/>
                    <a:gd name="T45" fmla="*/ 8 h 37"/>
                    <a:gd name="T46" fmla="*/ 21 w 29"/>
                    <a:gd name="T47" fmla="*/ 5 h 37"/>
                    <a:gd name="T48" fmla="*/ 19 w 29"/>
                    <a:gd name="T49" fmla="*/ 4 h 37"/>
                    <a:gd name="T50" fmla="*/ 17 w 29"/>
                    <a:gd name="T51" fmla="*/ 4 h 37"/>
                    <a:gd name="T52" fmla="*/ 12 w 29"/>
                    <a:gd name="T53" fmla="*/ 5 h 37"/>
                    <a:gd name="T54" fmla="*/ 10 w 29"/>
                    <a:gd name="T55" fmla="*/ 7 h 37"/>
                    <a:gd name="T56" fmla="*/ 7 w 29"/>
                    <a:gd name="T57" fmla="*/ 11 h 37"/>
                    <a:gd name="T58" fmla="*/ 6 w 29"/>
                    <a:gd name="T59" fmla="*/ 17 h 37"/>
                    <a:gd name="T60" fmla="*/ 6 w 29"/>
                    <a:gd name="T61" fmla="*/ 37 h 37"/>
                    <a:gd name="T62" fmla="*/ 0 w 29"/>
                    <a:gd name="T63" fmla="*/ 37 h 37"/>
                    <a:gd name="T64" fmla="*/ 0 w 29"/>
                    <a:gd name="T65" fmla="*/ 1 h 37"/>
                    <a:gd name="T66" fmla="*/ 6 w 29"/>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
                    <a:gd name="T103" fmla="*/ 0 h 37"/>
                    <a:gd name="T104" fmla="*/ 29 w 29"/>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 h="37">
                      <a:moveTo>
                        <a:pt x="6" y="1"/>
                      </a:moveTo>
                      <a:lnTo>
                        <a:pt x="6" y="5"/>
                      </a:lnTo>
                      <a:lnTo>
                        <a:pt x="7" y="4"/>
                      </a:lnTo>
                      <a:lnTo>
                        <a:pt x="9" y="3"/>
                      </a:lnTo>
                      <a:lnTo>
                        <a:pt x="10" y="2"/>
                      </a:lnTo>
                      <a:lnTo>
                        <a:pt x="11" y="1"/>
                      </a:lnTo>
                      <a:lnTo>
                        <a:pt x="12" y="0"/>
                      </a:lnTo>
                      <a:lnTo>
                        <a:pt x="13" y="0"/>
                      </a:lnTo>
                      <a:lnTo>
                        <a:pt x="15" y="0"/>
                      </a:lnTo>
                      <a:lnTo>
                        <a:pt x="18" y="0"/>
                      </a:lnTo>
                      <a:lnTo>
                        <a:pt x="19" y="0"/>
                      </a:lnTo>
                      <a:lnTo>
                        <a:pt x="21" y="0"/>
                      </a:lnTo>
                      <a:lnTo>
                        <a:pt x="22" y="1"/>
                      </a:lnTo>
                      <a:lnTo>
                        <a:pt x="24" y="1"/>
                      </a:lnTo>
                      <a:lnTo>
                        <a:pt x="25" y="2"/>
                      </a:lnTo>
                      <a:lnTo>
                        <a:pt x="27" y="3"/>
                      </a:lnTo>
                      <a:lnTo>
                        <a:pt x="28" y="5"/>
                      </a:lnTo>
                      <a:lnTo>
                        <a:pt x="29" y="9"/>
                      </a:lnTo>
                      <a:lnTo>
                        <a:pt x="29" y="37"/>
                      </a:lnTo>
                      <a:lnTo>
                        <a:pt x="24" y="37"/>
                      </a:lnTo>
                      <a:lnTo>
                        <a:pt x="24" y="11"/>
                      </a:lnTo>
                      <a:lnTo>
                        <a:pt x="22" y="8"/>
                      </a:lnTo>
                      <a:lnTo>
                        <a:pt x="21" y="5"/>
                      </a:lnTo>
                      <a:lnTo>
                        <a:pt x="19" y="4"/>
                      </a:lnTo>
                      <a:lnTo>
                        <a:pt x="17" y="4"/>
                      </a:lnTo>
                      <a:lnTo>
                        <a:pt x="12" y="5"/>
                      </a:lnTo>
                      <a:lnTo>
                        <a:pt x="10" y="7"/>
                      </a:lnTo>
                      <a:lnTo>
                        <a:pt x="7" y="11"/>
                      </a:lnTo>
                      <a:lnTo>
                        <a:pt x="6" y="17"/>
                      </a:lnTo>
                      <a:lnTo>
                        <a:pt x="6" y="37"/>
                      </a:lnTo>
                      <a:lnTo>
                        <a:pt x="0" y="37"/>
                      </a:lnTo>
                      <a:lnTo>
                        <a:pt x="0" y="1"/>
                      </a:lnTo>
                      <a:lnTo>
                        <a:pt x="6" y="1"/>
                      </a:lnTo>
                      <a:close/>
                    </a:path>
                  </a:pathLst>
                </a:custGeom>
                <a:solidFill>
                  <a:srgbClr val="000000"/>
                </a:solidFill>
                <a:ln w="9525">
                  <a:solidFill>
                    <a:srgbClr val="FF0066"/>
                  </a:solidFill>
                  <a:round/>
                  <a:headEnd/>
                  <a:tailEnd/>
                </a:ln>
              </p:spPr>
              <p:txBody>
                <a:bodyPr/>
                <a:lstStyle/>
                <a:p>
                  <a:endParaRPr lang="en-US" dirty="0"/>
                </a:p>
              </p:txBody>
            </p:sp>
            <p:sp>
              <p:nvSpPr>
                <p:cNvPr id="18529" name="Freeform 475"/>
                <p:cNvSpPr>
                  <a:spLocks noEditPoints="1"/>
                </p:cNvSpPr>
                <p:nvPr/>
              </p:nvSpPr>
              <p:spPr bwMode="auto">
                <a:xfrm>
                  <a:off x="1975" y="1493"/>
                  <a:ext cx="31" cy="50"/>
                </a:xfrm>
                <a:custGeom>
                  <a:avLst/>
                  <a:gdLst>
                    <a:gd name="T0" fmla="*/ 31 w 31"/>
                    <a:gd name="T1" fmla="*/ 30 h 50"/>
                    <a:gd name="T2" fmla="*/ 30 w 31"/>
                    <a:gd name="T3" fmla="*/ 42 h 50"/>
                    <a:gd name="T4" fmla="*/ 23 w 31"/>
                    <a:gd name="T5" fmla="*/ 49 h 50"/>
                    <a:gd name="T6" fmla="*/ 21 w 31"/>
                    <a:gd name="T7" fmla="*/ 49 h 50"/>
                    <a:gd name="T8" fmla="*/ 16 w 31"/>
                    <a:gd name="T9" fmla="*/ 50 h 50"/>
                    <a:gd name="T10" fmla="*/ 13 w 31"/>
                    <a:gd name="T11" fmla="*/ 50 h 50"/>
                    <a:gd name="T12" fmla="*/ 9 w 31"/>
                    <a:gd name="T13" fmla="*/ 49 h 50"/>
                    <a:gd name="T14" fmla="*/ 2 w 31"/>
                    <a:gd name="T15" fmla="*/ 45 h 50"/>
                    <a:gd name="T16" fmla="*/ 1 w 31"/>
                    <a:gd name="T17" fmla="*/ 40 h 50"/>
                    <a:gd name="T18" fmla="*/ 7 w 31"/>
                    <a:gd name="T19" fmla="*/ 41 h 50"/>
                    <a:gd name="T20" fmla="*/ 8 w 31"/>
                    <a:gd name="T21" fmla="*/ 44 h 50"/>
                    <a:gd name="T22" fmla="*/ 11 w 31"/>
                    <a:gd name="T23" fmla="*/ 46 h 50"/>
                    <a:gd name="T24" fmla="*/ 14 w 31"/>
                    <a:gd name="T25" fmla="*/ 46 h 50"/>
                    <a:gd name="T26" fmla="*/ 16 w 31"/>
                    <a:gd name="T27" fmla="*/ 46 h 50"/>
                    <a:gd name="T28" fmla="*/ 19 w 31"/>
                    <a:gd name="T29" fmla="*/ 46 h 50"/>
                    <a:gd name="T30" fmla="*/ 23 w 31"/>
                    <a:gd name="T31" fmla="*/ 44 h 50"/>
                    <a:gd name="T32" fmla="*/ 24 w 31"/>
                    <a:gd name="T33" fmla="*/ 40 h 50"/>
                    <a:gd name="T34" fmla="*/ 25 w 31"/>
                    <a:gd name="T35" fmla="*/ 38 h 50"/>
                    <a:gd name="T36" fmla="*/ 25 w 31"/>
                    <a:gd name="T37" fmla="*/ 34 h 50"/>
                    <a:gd name="T38" fmla="*/ 23 w 31"/>
                    <a:gd name="T39" fmla="*/ 34 h 50"/>
                    <a:gd name="T40" fmla="*/ 17 w 31"/>
                    <a:gd name="T41" fmla="*/ 37 h 50"/>
                    <a:gd name="T42" fmla="*/ 13 w 31"/>
                    <a:gd name="T43" fmla="*/ 38 h 50"/>
                    <a:gd name="T44" fmla="*/ 9 w 31"/>
                    <a:gd name="T45" fmla="*/ 35 h 50"/>
                    <a:gd name="T46" fmla="*/ 3 w 31"/>
                    <a:gd name="T47" fmla="*/ 32 h 50"/>
                    <a:gd name="T48" fmla="*/ 0 w 31"/>
                    <a:gd name="T49" fmla="*/ 25 h 50"/>
                    <a:gd name="T50" fmla="*/ 0 w 31"/>
                    <a:gd name="T51" fmla="*/ 16 h 50"/>
                    <a:gd name="T52" fmla="*/ 2 w 31"/>
                    <a:gd name="T53" fmla="*/ 9 h 50"/>
                    <a:gd name="T54" fmla="*/ 4 w 31"/>
                    <a:gd name="T55" fmla="*/ 4 h 50"/>
                    <a:gd name="T56" fmla="*/ 10 w 31"/>
                    <a:gd name="T57" fmla="*/ 1 h 50"/>
                    <a:gd name="T58" fmla="*/ 18 w 31"/>
                    <a:gd name="T59" fmla="*/ 0 h 50"/>
                    <a:gd name="T60" fmla="*/ 23 w 31"/>
                    <a:gd name="T61" fmla="*/ 3 h 50"/>
                    <a:gd name="T62" fmla="*/ 25 w 31"/>
                    <a:gd name="T63" fmla="*/ 5 h 50"/>
                    <a:gd name="T64" fmla="*/ 31 w 31"/>
                    <a:gd name="T65" fmla="*/ 1 h 50"/>
                    <a:gd name="T66" fmla="*/ 22 w 31"/>
                    <a:gd name="T67" fmla="*/ 8 h 50"/>
                    <a:gd name="T68" fmla="*/ 18 w 31"/>
                    <a:gd name="T69" fmla="*/ 5 h 50"/>
                    <a:gd name="T70" fmla="*/ 14 w 31"/>
                    <a:gd name="T71" fmla="*/ 5 h 50"/>
                    <a:gd name="T72" fmla="*/ 9 w 31"/>
                    <a:gd name="T73" fmla="*/ 9 h 50"/>
                    <a:gd name="T74" fmla="*/ 7 w 31"/>
                    <a:gd name="T75" fmla="*/ 12 h 50"/>
                    <a:gd name="T76" fmla="*/ 6 w 31"/>
                    <a:gd name="T77" fmla="*/ 17 h 50"/>
                    <a:gd name="T78" fmla="*/ 6 w 31"/>
                    <a:gd name="T79" fmla="*/ 22 h 50"/>
                    <a:gd name="T80" fmla="*/ 7 w 31"/>
                    <a:gd name="T81" fmla="*/ 26 h 50"/>
                    <a:gd name="T82" fmla="*/ 10 w 31"/>
                    <a:gd name="T83" fmla="*/ 30 h 50"/>
                    <a:gd name="T84" fmla="*/ 14 w 31"/>
                    <a:gd name="T85" fmla="*/ 32 h 50"/>
                    <a:gd name="T86" fmla="*/ 17 w 31"/>
                    <a:gd name="T87" fmla="*/ 32 h 50"/>
                    <a:gd name="T88" fmla="*/ 21 w 31"/>
                    <a:gd name="T89" fmla="*/ 31 h 50"/>
                    <a:gd name="T90" fmla="*/ 24 w 31"/>
                    <a:gd name="T91" fmla="*/ 25 h 50"/>
                    <a:gd name="T92" fmla="*/ 24 w 31"/>
                    <a:gd name="T93" fmla="*/ 12 h 5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
                    <a:gd name="T142" fmla="*/ 0 h 50"/>
                    <a:gd name="T143" fmla="*/ 31 w 31"/>
                    <a:gd name="T144" fmla="*/ 50 h 5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 h="50">
                      <a:moveTo>
                        <a:pt x="31" y="1"/>
                      </a:moveTo>
                      <a:lnTo>
                        <a:pt x="31" y="30"/>
                      </a:lnTo>
                      <a:lnTo>
                        <a:pt x="31" y="37"/>
                      </a:lnTo>
                      <a:lnTo>
                        <a:pt x="30" y="42"/>
                      </a:lnTo>
                      <a:lnTo>
                        <a:pt x="28" y="47"/>
                      </a:lnTo>
                      <a:lnTo>
                        <a:pt x="23" y="49"/>
                      </a:lnTo>
                      <a:lnTo>
                        <a:pt x="22" y="49"/>
                      </a:lnTo>
                      <a:lnTo>
                        <a:pt x="21" y="49"/>
                      </a:lnTo>
                      <a:lnTo>
                        <a:pt x="18" y="50"/>
                      </a:lnTo>
                      <a:lnTo>
                        <a:pt x="16" y="50"/>
                      </a:lnTo>
                      <a:lnTo>
                        <a:pt x="15" y="50"/>
                      </a:lnTo>
                      <a:lnTo>
                        <a:pt x="13" y="50"/>
                      </a:lnTo>
                      <a:lnTo>
                        <a:pt x="11" y="50"/>
                      </a:lnTo>
                      <a:lnTo>
                        <a:pt x="9" y="49"/>
                      </a:lnTo>
                      <a:lnTo>
                        <a:pt x="4" y="47"/>
                      </a:lnTo>
                      <a:lnTo>
                        <a:pt x="2" y="45"/>
                      </a:lnTo>
                      <a:lnTo>
                        <a:pt x="1" y="42"/>
                      </a:lnTo>
                      <a:lnTo>
                        <a:pt x="1" y="40"/>
                      </a:lnTo>
                      <a:lnTo>
                        <a:pt x="7" y="40"/>
                      </a:lnTo>
                      <a:lnTo>
                        <a:pt x="7" y="41"/>
                      </a:lnTo>
                      <a:lnTo>
                        <a:pt x="7" y="42"/>
                      </a:lnTo>
                      <a:lnTo>
                        <a:pt x="8" y="44"/>
                      </a:lnTo>
                      <a:lnTo>
                        <a:pt x="10" y="45"/>
                      </a:lnTo>
                      <a:lnTo>
                        <a:pt x="11" y="46"/>
                      </a:lnTo>
                      <a:lnTo>
                        <a:pt x="13" y="46"/>
                      </a:lnTo>
                      <a:lnTo>
                        <a:pt x="14" y="46"/>
                      </a:lnTo>
                      <a:lnTo>
                        <a:pt x="15" y="46"/>
                      </a:lnTo>
                      <a:lnTo>
                        <a:pt x="16" y="46"/>
                      </a:lnTo>
                      <a:lnTo>
                        <a:pt x="18" y="46"/>
                      </a:lnTo>
                      <a:lnTo>
                        <a:pt x="19" y="46"/>
                      </a:lnTo>
                      <a:lnTo>
                        <a:pt x="21" y="45"/>
                      </a:lnTo>
                      <a:lnTo>
                        <a:pt x="23" y="44"/>
                      </a:lnTo>
                      <a:lnTo>
                        <a:pt x="24" y="42"/>
                      </a:lnTo>
                      <a:lnTo>
                        <a:pt x="24" y="40"/>
                      </a:lnTo>
                      <a:lnTo>
                        <a:pt x="24" y="39"/>
                      </a:lnTo>
                      <a:lnTo>
                        <a:pt x="25" y="38"/>
                      </a:lnTo>
                      <a:lnTo>
                        <a:pt x="25" y="35"/>
                      </a:lnTo>
                      <a:lnTo>
                        <a:pt x="25" y="34"/>
                      </a:lnTo>
                      <a:lnTo>
                        <a:pt x="25" y="32"/>
                      </a:lnTo>
                      <a:lnTo>
                        <a:pt x="23" y="34"/>
                      </a:lnTo>
                      <a:lnTo>
                        <a:pt x="21" y="35"/>
                      </a:lnTo>
                      <a:lnTo>
                        <a:pt x="17" y="37"/>
                      </a:lnTo>
                      <a:lnTo>
                        <a:pt x="14" y="38"/>
                      </a:lnTo>
                      <a:lnTo>
                        <a:pt x="13" y="38"/>
                      </a:lnTo>
                      <a:lnTo>
                        <a:pt x="10" y="37"/>
                      </a:lnTo>
                      <a:lnTo>
                        <a:pt x="9" y="35"/>
                      </a:lnTo>
                      <a:lnTo>
                        <a:pt x="7" y="34"/>
                      </a:lnTo>
                      <a:lnTo>
                        <a:pt x="3" y="32"/>
                      </a:lnTo>
                      <a:lnTo>
                        <a:pt x="2" y="29"/>
                      </a:lnTo>
                      <a:lnTo>
                        <a:pt x="0" y="25"/>
                      </a:lnTo>
                      <a:lnTo>
                        <a:pt x="0" y="20"/>
                      </a:lnTo>
                      <a:lnTo>
                        <a:pt x="0" y="16"/>
                      </a:lnTo>
                      <a:lnTo>
                        <a:pt x="1" y="12"/>
                      </a:lnTo>
                      <a:lnTo>
                        <a:pt x="2" y="9"/>
                      </a:lnTo>
                      <a:lnTo>
                        <a:pt x="3" y="5"/>
                      </a:lnTo>
                      <a:lnTo>
                        <a:pt x="4" y="4"/>
                      </a:lnTo>
                      <a:lnTo>
                        <a:pt x="8" y="2"/>
                      </a:lnTo>
                      <a:lnTo>
                        <a:pt x="10" y="1"/>
                      </a:lnTo>
                      <a:lnTo>
                        <a:pt x="15" y="0"/>
                      </a:lnTo>
                      <a:lnTo>
                        <a:pt x="18" y="0"/>
                      </a:lnTo>
                      <a:lnTo>
                        <a:pt x="21" y="1"/>
                      </a:lnTo>
                      <a:lnTo>
                        <a:pt x="23" y="3"/>
                      </a:lnTo>
                      <a:lnTo>
                        <a:pt x="25" y="5"/>
                      </a:lnTo>
                      <a:lnTo>
                        <a:pt x="25" y="1"/>
                      </a:lnTo>
                      <a:lnTo>
                        <a:pt x="31" y="1"/>
                      </a:lnTo>
                      <a:close/>
                      <a:moveTo>
                        <a:pt x="22" y="8"/>
                      </a:moveTo>
                      <a:lnTo>
                        <a:pt x="22" y="8"/>
                      </a:lnTo>
                      <a:lnTo>
                        <a:pt x="19" y="7"/>
                      </a:lnTo>
                      <a:lnTo>
                        <a:pt x="18" y="5"/>
                      </a:lnTo>
                      <a:lnTo>
                        <a:pt x="16" y="5"/>
                      </a:lnTo>
                      <a:lnTo>
                        <a:pt x="14" y="5"/>
                      </a:lnTo>
                      <a:lnTo>
                        <a:pt x="11" y="7"/>
                      </a:lnTo>
                      <a:lnTo>
                        <a:pt x="9" y="9"/>
                      </a:lnTo>
                      <a:lnTo>
                        <a:pt x="8" y="11"/>
                      </a:lnTo>
                      <a:lnTo>
                        <a:pt x="7" y="12"/>
                      </a:lnTo>
                      <a:lnTo>
                        <a:pt x="7" y="15"/>
                      </a:lnTo>
                      <a:lnTo>
                        <a:pt x="6" y="17"/>
                      </a:lnTo>
                      <a:lnTo>
                        <a:pt x="6" y="19"/>
                      </a:lnTo>
                      <a:lnTo>
                        <a:pt x="6" y="22"/>
                      </a:lnTo>
                      <a:lnTo>
                        <a:pt x="7" y="24"/>
                      </a:lnTo>
                      <a:lnTo>
                        <a:pt x="7" y="26"/>
                      </a:lnTo>
                      <a:lnTo>
                        <a:pt x="8" y="29"/>
                      </a:lnTo>
                      <a:lnTo>
                        <a:pt x="10" y="30"/>
                      </a:lnTo>
                      <a:lnTo>
                        <a:pt x="11" y="31"/>
                      </a:lnTo>
                      <a:lnTo>
                        <a:pt x="14" y="32"/>
                      </a:lnTo>
                      <a:lnTo>
                        <a:pt x="15" y="32"/>
                      </a:lnTo>
                      <a:lnTo>
                        <a:pt x="17" y="32"/>
                      </a:lnTo>
                      <a:lnTo>
                        <a:pt x="18" y="32"/>
                      </a:lnTo>
                      <a:lnTo>
                        <a:pt x="21" y="31"/>
                      </a:lnTo>
                      <a:lnTo>
                        <a:pt x="22" y="30"/>
                      </a:lnTo>
                      <a:lnTo>
                        <a:pt x="24" y="25"/>
                      </a:lnTo>
                      <a:lnTo>
                        <a:pt x="25" y="18"/>
                      </a:lnTo>
                      <a:lnTo>
                        <a:pt x="24" y="12"/>
                      </a:lnTo>
                      <a:lnTo>
                        <a:pt x="22" y="8"/>
                      </a:lnTo>
                      <a:close/>
                    </a:path>
                  </a:pathLst>
                </a:custGeom>
                <a:solidFill>
                  <a:srgbClr val="000000"/>
                </a:solidFill>
                <a:ln w="9525">
                  <a:solidFill>
                    <a:srgbClr val="FF0066"/>
                  </a:solidFill>
                  <a:round/>
                  <a:headEnd/>
                  <a:tailEnd/>
                </a:ln>
              </p:spPr>
              <p:txBody>
                <a:bodyPr/>
                <a:lstStyle/>
                <a:p>
                  <a:endParaRPr lang="en-US" dirty="0"/>
                </a:p>
              </p:txBody>
            </p:sp>
            <p:sp>
              <p:nvSpPr>
                <p:cNvPr id="18530" name="Rectangle 476"/>
                <p:cNvSpPr>
                  <a:spLocks noChangeArrowheads="1"/>
                </p:cNvSpPr>
                <p:nvPr/>
              </p:nvSpPr>
              <p:spPr bwMode="auto">
                <a:xfrm>
                  <a:off x="1833" y="1771"/>
                  <a:ext cx="519" cy="533"/>
                </a:xfrm>
                <a:prstGeom prst="rect">
                  <a:avLst/>
                </a:prstGeom>
                <a:solidFill>
                  <a:srgbClr val="000000"/>
                </a:solidFill>
                <a:ln w="9525">
                  <a:solidFill>
                    <a:srgbClr val="FF0066"/>
                  </a:solidFill>
                  <a:miter lim="800000"/>
                  <a:headEnd/>
                  <a:tailEnd/>
                </a:ln>
              </p:spPr>
              <p:txBody>
                <a:bodyPr/>
                <a:lstStyle/>
                <a:p>
                  <a:endParaRPr lang="en-US" dirty="0"/>
                </a:p>
              </p:txBody>
            </p:sp>
            <p:sp>
              <p:nvSpPr>
                <p:cNvPr id="18531" name="Freeform 477"/>
                <p:cNvSpPr>
                  <a:spLocks/>
                </p:cNvSpPr>
                <p:nvPr/>
              </p:nvSpPr>
              <p:spPr bwMode="auto">
                <a:xfrm>
                  <a:off x="1822" y="1776"/>
                  <a:ext cx="531" cy="543"/>
                </a:xfrm>
                <a:custGeom>
                  <a:avLst/>
                  <a:gdLst>
                    <a:gd name="T0" fmla="*/ 525 w 531"/>
                    <a:gd name="T1" fmla="*/ 0 h 543"/>
                    <a:gd name="T2" fmla="*/ 5 w 531"/>
                    <a:gd name="T3" fmla="*/ 0 h 543"/>
                    <a:gd name="T4" fmla="*/ 0 w 531"/>
                    <a:gd name="T5" fmla="*/ 0 h 543"/>
                    <a:gd name="T6" fmla="*/ 0 w 531"/>
                    <a:gd name="T7" fmla="*/ 5 h 543"/>
                    <a:gd name="T8" fmla="*/ 0 w 531"/>
                    <a:gd name="T9" fmla="*/ 538 h 543"/>
                    <a:gd name="T10" fmla="*/ 0 w 531"/>
                    <a:gd name="T11" fmla="*/ 543 h 543"/>
                    <a:gd name="T12" fmla="*/ 5 w 531"/>
                    <a:gd name="T13" fmla="*/ 543 h 543"/>
                    <a:gd name="T14" fmla="*/ 525 w 531"/>
                    <a:gd name="T15" fmla="*/ 543 h 543"/>
                    <a:gd name="T16" fmla="*/ 531 w 531"/>
                    <a:gd name="T17" fmla="*/ 543 h 543"/>
                    <a:gd name="T18" fmla="*/ 531 w 531"/>
                    <a:gd name="T19" fmla="*/ 538 h 543"/>
                    <a:gd name="T20" fmla="*/ 531 w 531"/>
                    <a:gd name="T21" fmla="*/ 5 h 543"/>
                    <a:gd name="T22" fmla="*/ 531 w 531"/>
                    <a:gd name="T23" fmla="*/ 0 h 543"/>
                    <a:gd name="T24" fmla="*/ 525 w 531"/>
                    <a:gd name="T25" fmla="*/ 0 h 5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1"/>
                    <a:gd name="T40" fmla="*/ 0 h 543"/>
                    <a:gd name="T41" fmla="*/ 531 w 531"/>
                    <a:gd name="T42" fmla="*/ 543 h 5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1" h="543">
                      <a:moveTo>
                        <a:pt x="525" y="0"/>
                      </a:moveTo>
                      <a:lnTo>
                        <a:pt x="5" y="0"/>
                      </a:lnTo>
                      <a:lnTo>
                        <a:pt x="0" y="0"/>
                      </a:lnTo>
                      <a:lnTo>
                        <a:pt x="0" y="5"/>
                      </a:lnTo>
                      <a:lnTo>
                        <a:pt x="0" y="538"/>
                      </a:lnTo>
                      <a:lnTo>
                        <a:pt x="0" y="543"/>
                      </a:lnTo>
                      <a:lnTo>
                        <a:pt x="5" y="543"/>
                      </a:lnTo>
                      <a:lnTo>
                        <a:pt x="525" y="543"/>
                      </a:lnTo>
                      <a:lnTo>
                        <a:pt x="531" y="543"/>
                      </a:lnTo>
                      <a:lnTo>
                        <a:pt x="531" y="538"/>
                      </a:lnTo>
                      <a:lnTo>
                        <a:pt x="531" y="5"/>
                      </a:lnTo>
                      <a:lnTo>
                        <a:pt x="531" y="0"/>
                      </a:lnTo>
                      <a:lnTo>
                        <a:pt x="525" y="0"/>
                      </a:lnTo>
                      <a:close/>
                    </a:path>
                  </a:pathLst>
                </a:custGeom>
                <a:solidFill>
                  <a:srgbClr val="000000"/>
                </a:solidFill>
                <a:ln w="9525">
                  <a:solidFill>
                    <a:srgbClr val="FF0066"/>
                  </a:solidFill>
                  <a:round/>
                  <a:headEnd/>
                  <a:tailEnd/>
                </a:ln>
              </p:spPr>
              <p:txBody>
                <a:bodyPr/>
                <a:lstStyle/>
                <a:p>
                  <a:endParaRPr lang="en-US" dirty="0"/>
                </a:p>
              </p:txBody>
            </p:sp>
            <p:sp>
              <p:nvSpPr>
                <p:cNvPr id="18532" name="Rectangle 478"/>
                <p:cNvSpPr>
                  <a:spLocks noChangeArrowheads="1"/>
                </p:cNvSpPr>
                <p:nvPr/>
              </p:nvSpPr>
              <p:spPr bwMode="auto">
                <a:xfrm>
                  <a:off x="1833" y="1783"/>
                  <a:ext cx="508" cy="521"/>
                </a:xfrm>
                <a:prstGeom prst="rect">
                  <a:avLst/>
                </a:prstGeom>
                <a:solidFill>
                  <a:srgbClr val="FFFFFF"/>
                </a:solidFill>
                <a:ln w="9525">
                  <a:solidFill>
                    <a:srgbClr val="FF0066"/>
                  </a:solidFill>
                  <a:miter lim="800000"/>
                  <a:headEnd/>
                  <a:tailEnd/>
                </a:ln>
              </p:spPr>
              <p:txBody>
                <a:bodyPr/>
                <a:lstStyle/>
                <a:p>
                  <a:endParaRPr lang="en-US" dirty="0"/>
                </a:p>
              </p:txBody>
            </p:sp>
            <p:grpSp>
              <p:nvGrpSpPr>
                <p:cNvPr id="27" name="Group 479"/>
                <p:cNvGrpSpPr>
                  <a:grpSpLocks/>
                </p:cNvGrpSpPr>
                <p:nvPr/>
              </p:nvGrpSpPr>
              <p:grpSpPr bwMode="auto">
                <a:xfrm>
                  <a:off x="1951" y="1989"/>
                  <a:ext cx="257" cy="51"/>
                  <a:chOff x="1953" y="1989"/>
                  <a:chExt cx="257" cy="51"/>
                </a:xfrm>
              </p:grpSpPr>
              <p:sp>
                <p:nvSpPr>
                  <p:cNvPr id="18542" name="Freeform 480"/>
                  <p:cNvSpPr>
                    <a:spLocks/>
                  </p:cNvSpPr>
                  <p:nvPr/>
                </p:nvSpPr>
                <p:spPr bwMode="auto">
                  <a:xfrm>
                    <a:off x="1953" y="1989"/>
                    <a:ext cx="43" cy="51"/>
                  </a:xfrm>
                  <a:custGeom>
                    <a:avLst/>
                    <a:gdLst>
                      <a:gd name="T0" fmla="*/ 35 w 43"/>
                      <a:gd name="T1" fmla="*/ 16 h 51"/>
                      <a:gd name="T2" fmla="*/ 33 w 43"/>
                      <a:gd name="T3" fmla="*/ 12 h 51"/>
                      <a:gd name="T4" fmla="*/ 30 w 43"/>
                      <a:gd name="T5" fmla="*/ 8 h 51"/>
                      <a:gd name="T6" fmla="*/ 26 w 43"/>
                      <a:gd name="T7" fmla="*/ 7 h 51"/>
                      <a:gd name="T8" fmla="*/ 22 w 43"/>
                      <a:gd name="T9" fmla="*/ 6 h 51"/>
                      <a:gd name="T10" fmla="*/ 20 w 43"/>
                      <a:gd name="T11" fmla="*/ 6 h 51"/>
                      <a:gd name="T12" fmla="*/ 16 w 43"/>
                      <a:gd name="T13" fmla="*/ 7 h 51"/>
                      <a:gd name="T14" fmla="*/ 14 w 43"/>
                      <a:gd name="T15" fmla="*/ 8 h 51"/>
                      <a:gd name="T16" fmla="*/ 12 w 43"/>
                      <a:gd name="T17" fmla="*/ 11 h 51"/>
                      <a:gd name="T18" fmla="*/ 9 w 43"/>
                      <a:gd name="T19" fmla="*/ 14 h 51"/>
                      <a:gd name="T20" fmla="*/ 8 w 43"/>
                      <a:gd name="T21" fmla="*/ 17 h 51"/>
                      <a:gd name="T22" fmla="*/ 7 w 43"/>
                      <a:gd name="T23" fmla="*/ 21 h 51"/>
                      <a:gd name="T24" fmla="*/ 7 w 43"/>
                      <a:gd name="T25" fmla="*/ 26 h 51"/>
                      <a:gd name="T26" fmla="*/ 7 w 43"/>
                      <a:gd name="T27" fmla="*/ 30 h 51"/>
                      <a:gd name="T28" fmla="*/ 8 w 43"/>
                      <a:gd name="T29" fmla="*/ 34 h 51"/>
                      <a:gd name="T30" fmla="*/ 9 w 43"/>
                      <a:gd name="T31" fmla="*/ 37 h 51"/>
                      <a:gd name="T32" fmla="*/ 12 w 43"/>
                      <a:gd name="T33" fmla="*/ 41 h 51"/>
                      <a:gd name="T34" fmla="*/ 14 w 43"/>
                      <a:gd name="T35" fmla="*/ 43 h 51"/>
                      <a:gd name="T36" fmla="*/ 16 w 43"/>
                      <a:gd name="T37" fmla="*/ 44 h 51"/>
                      <a:gd name="T38" fmla="*/ 20 w 43"/>
                      <a:gd name="T39" fmla="*/ 45 h 51"/>
                      <a:gd name="T40" fmla="*/ 22 w 43"/>
                      <a:gd name="T41" fmla="*/ 45 h 51"/>
                      <a:gd name="T42" fmla="*/ 26 w 43"/>
                      <a:gd name="T43" fmla="*/ 44 h 51"/>
                      <a:gd name="T44" fmla="*/ 31 w 43"/>
                      <a:gd name="T45" fmla="*/ 42 h 51"/>
                      <a:gd name="T46" fmla="*/ 33 w 43"/>
                      <a:gd name="T47" fmla="*/ 37 h 51"/>
                      <a:gd name="T48" fmla="*/ 36 w 43"/>
                      <a:gd name="T49" fmla="*/ 31 h 51"/>
                      <a:gd name="T50" fmla="*/ 43 w 43"/>
                      <a:gd name="T51" fmla="*/ 31 h 51"/>
                      <a:gd name="T52" fmla="*/ 40 w 43"/>
                      <a:gd name="T53" fmla="*/ 39 h 51"/>
                      <a:gd name="T54" fmla="*/ 36 w 43"/>
                      <a:gd name="T55" fmla="*/ 45 h 51"/>
                      <a:gd name="T56" fmla="*/ 29 w 43"/>
                      <a:gd name="T57" fmla="*/ 50 h 51"/>
                      <a:gd name="T58" fmla="*/ 22 w 43"/>
                      <a:gd name="T59" fmla="*/ 51 h 51"/>
                      <a:gd name="T60" fmla="*/ 17 w 43"/>
                      <a:gd name="T61" fmla="*/ 51 h 51"/>
                      <a:gd name="T62" fmla="*/ 14 w 43"/>
                      <a:gd name="T63" fmla="*/ 50 h 51"/>
                      <a:gd name="T64" fmla="*/ 10 w 43"/>
                      <a:gd name="T65" fmla="*/ 47 h 51"/>
                      <a:gd name="T66" fmla="*/ 8 w 43"/>
                      <a:gd name="T67" fmla="*/ 46 h 51"/>
                      <a:gd name="T68" fmla="*/ 5 w 43"/>
                      <a:gd name="T69" fmla="*/ 42 h 51"/>
                      <a:gd name="T70" fmla="*/ 2 w 43"/>
                      <a:gd name="T71" fmla="*/ 36 h 51"/>
                      <a:gd name="T72" fmla="*/ 0 w 43"/>
                      <a:gd name="T73" fmla="*/ 31 h 51"/>
                      <a:gd name="T74" fmla="*/ 0 w 43"/>
                      <a:gd name="T75" fmla="*/ 26 h 51"/>
                      <a:gd name="T76" fmla="*/ 0 w 43"/>
                      <a:gd name="T77" fmla="*/ 20 h 51"/>
                      <a:gd name="T78" fmla="*/ 2 w 43"/>
                      <a:gd name="T79" fmla="*/ 15 h 51"/>
                      <a:gd name="T80" fmla="*/ 5 w 43"/>
                      <a:gd name="T81" fmla="*/ 9 h 51"/>
                      <a:gd name="T82" fmla="*/ 8 w 43"/>
                      <a:gd name="T83" fmla="*/ 5 h 51"/>
                      <a:gd name="T84" fmla="*/ 10 w 43"/>
                      <a:gd name="T85" fmla="*/ 4 h 51"/>
                      <a:gd name="T86" fmla="*/ 14 w 43"/>
                      <a:gd name="T87" fmla="*/ 1 h 51"/>
                      <a:gd name="T88" fmla="*/ 17 w 43"/>
                      <a:gd name="T89" fmla="*/ 0 h 51"/>
                      <a:gd name="T90" fmla="*/ 22 w 43"/>
                      <a:gd name="T91" fmla="*/ 0 h 51"/>
                      <a:gd name="T92" fmla="*/ 29 w 43"/>
                      <a:gd name="T93" fmla="*/ 1 h 51"/>
                      <a:gd name="T94" fmla="*/ 35 w 43"/>
                      <a:gd name="T95" fmla="*/ 5 h 51"/>
                      <a:gd name="T96" fmla="*/ 39 w 43"/>
                      <a:gd name="T97" fmla="*/ 9 h 51"/>
                      <a:gd name="T98" fmla="*/ 41 w 43"/>
                      <a:gd name="T99" fmla="*/ 16 h 51"/>
                      <a:gd name="T100" fmla="*/ 35 w 43"/>
                      <a:gd name="T101" fmla="*/ 16 h 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3"/>
                      <a:gd name="T154" fmla="*/ 0 h 51"/>
                      <a:gd name="T155" fmla="*/ 43 w 43"/>
                      <a:gd name="T156" fmla="*/ 51 h 5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3" h="51">
                        <a:moveTo>
                          <a:pt x="35" y="16"/>
                        </a:moveTo>
                        <a:lnTo>
                          <a:pt x="33" y="12"/>
                        </a:lnTo>
                        <a:lnTo>
                          <a:pt x="30" y="8"/>
                        </a:lnTo>
                        <a:lnTo>
                          <a:pt x="26" y="7"/>
                        </a:lnTo>
                        <a:lnTo>
                          <a:pt x="22" y="6"/>
                        </a:lnTo>
                        <a:lnTo>
                          <a:pt x="20" y="6"/>
                        </a:lnTo>
                        <a:lnTo>
                          <a:pt x="16" y="7"/>
                        </a:lnTo>
                        <a:lnTo>
                          <a:pt x="14" y="8"/>
                        </a:lnTo>
                        <a:lnTo>
                          <a:pt x="12" y="11"/>
                        </a:lnTo>
                        <a:lnTo>
                          <a:pt x="9" y="14"/>
                        </a:lnTo>
                        <a:lnTo>
                          <a:pt x="8" y="17"/>
                        </a:lnTo>
                        <a:lnTo>
                          <a:pt x="7" y="21"/>
                        </a:lnTo>
                        <a:lnTo>
                          <a:pt x="7" y="26"/>
                        </a:lnTo>
                        <a:lnTo>
                          <a:pt x="7" y="30"/>
                        </a:lnTo>
                        <a:lnTo>
                          <a:pt x="8" y="34"/>
                        </a:lnTo>
                        <a:lnTo>
                          <a:pt x="9" y="37"/>
                        </a:lnTo>
                        <a:lnTo>
                          <a:pt x="12" y="41"/>
                        </a:lnTo>
                        <a:lnTo>
                          <a:pt x="14" y="43"/>
                        </a:lnTo>
                        <a:lnTo>
                          <a:pt x="16" y="44"/>
                        </a:lnTo>
                        <a:lnTo>
                          <a:pt x="20" y="45"/>
                        </a:lnTo>
                        <a:lnTo>
                          <a:pt x="22" y="45"/>
                        </a:lnTo>
                        <a:lnTo>
                          <a:pt x="26" y="44"/>
                        </a:lnTo>
                        <a:lnTo>
                          <a:pt x="31" y="42"/>
                        </a:lnTo>
                        <a:lnTo>
                          <a:pt x="33" y="37"/>
                        </a:lnTo>
                        <a:lnTo>
                          <a:pt x="36" y="31"/>
                        </a:lnTo>
                        <a:lnTo>
                          <a:pt x="43" y="31"/>
                        </a:lnTo>
                        <a:lnTo>
                          <a:pt x="40" y="39"/>
                        </a:lnTo>
                        <a:lnTo>
                          <a:pt x="36" y="45"/>
                        </a:lnTo>
                        <a:lnTo>
                          <a:pt x="29" y="50"/>
                        </a:lnTo>
                        <a:lnTo>
                          <a:pt x="22" y="51"/>
                        </a:lnTo>
                        <a:lnTo>
                          <a:pt x="17" y="51"/>
                        </a:lnTo>
                        <a:lnTo>
                          <a:pt x="14" y="50"/>
                        </a:lnTo>
                        <a:lnTo>
                          <a:pt x="10" y="47"/>
                        </a:lnTo>
                        <a:lnTo>
                          <a:pt x="8" y="46"/>
                        </a:lnTo>
                        <a:lnTo>
                          <a:pt x="5" y="42"/>
                        </a:lnTo>
                        <a:lnTo>
                          <a:pt x="2" y="36"/>
                        </a:lnTo>
                        <a:lnTo>
                          <a:pt x="0" y="31"/>
                        </a:lnTo>
                        <a:lnTo>
                          <a:pt x="0" y="26"/>
                        </a:lnTo>
                        <a:lnTo>
                          <a:pt x="0" y="20"/>
                        </a:lnTo>
                        <a:lnTo>
                          <a:pt x="2" y="15"/>
                        </a:lnTo>
                        <a:lnTo>
                          <a:pt x="5" y="9"/>
                        </a:lnTo>
                        <a:lnTo>
                          <a:pt x="8" y="5"/>
                        </a:lnTo>
                        <a:lnTo>
                          <a:pt x="10" y="4"/>
                        </a:lnTo>
                        <a:lnTo>
                          <a:pt x="14" y="1"/>
                        </a:lnTo>
                        <a:lnTo>
                          <a:pt x="17" y="0"/>
                        </a:lnTo>
                        <a:lnTo>
                          <a:pt x="22" y="0"/>
                        </a:lnTo>
                        <a:lnTo>
                          <a:pt x="29" y="1"/>
                        </a:lnTo>
                        <a:lnTo>
                          <a:pt x="35" y="5"/>
                        </a:lnTo>
                        <a:lnTo>
                          <a:pt x="39" y="9"/>
                        </a:lnTo>
                        <a:lnTo>
                          <a:pt x="41" y="16"/>
                        </a:lnTo>
                        <a:lnTo>
                          <a:pt x="35" y="16"/>
                        </a:lnTo>
                        <a:close/>
                      </a:path>
                    </a:pathLst>
                  </a:custGeom>
                  <a:solidFill>
                    <a:srgbClr val="000000"/>
                  </a:solidFill>
                  <a:ln w="9525">
                    <a:solidFill>
                      <a:srgbClr val="FF0066"/>
                    </a:solidFill>
                    <a:round/>
                    <a:headEnd/>
                    <a:tailEnd/>
                  </a:ln>
                </p:spPr>
                <p:txBody>
                  <a:bodyPr/>
                  <a:lstStyle/>
                  <a:p>
                    <a:endParaRPr lang="en-US" dirty="0"/>
                  </a:p>
                </p:txBody>
              </p:sp>
              <p:sp>
                <p:nvSpPr>
                  <p:cNvPr id="18543" name="Freeform 481"/>
                  <p:cNvSpPr>
                    <a:spLocks noEditPoints="1"/>
                  </p:cNvSpPr>
                  <p:nvPr/>
                </p:nvSpPr>
                <p:spPr bwMode="auto">
                  <a:xfrm>
                    <a:off x="1999" y="2002"/>
                    <a:ext cx="32" cy="38"/>
                  </a:xfrm>
                  <a:custGeom>
                    <a:avLst/>
                    <a:gdLst>
                      <a:gd name="T0" fmla="*/ 16 w 32"/>
                      <a:gd name="T1" fmla="*/ 38 h 38"/>
                      <a:gd name="T2" fmla="*/ 12 w 32"/>
                      <a:gd name="T3" fmla="*/ 37 h 38"/>
                      <a:gd name="T4" fmla="*/ 6 w 32"/>
                      <a:gd name="T5" fmla="*/ 34 h 38"/>
                      <a:gd name="T6" fmla="*/ 1 w 32"/>
                      <a:gd name="T7" fmla="*/ 29 h 38"/>
                      <a:gd name="T8" fmla="*/ 0 w 32"/>
                      <a:gd name="T9" fmla="*/ 19 h 38"/>
                      <a:gd name="T10" fmla="*/ 1 w 32"/>
                      <a:gd name="T11" fmla="*/ 9 h 38"/>
                      <a:gd name="T12" fmla="*/ 6 w 32"/>
                      <a:gd name="T13" fmla="*/ 3 h 38"/>
                      <a:gd name="T14" fmla="*/ 12 w 32"/>
                      <a:gd name="T15" fmla="*/ 1 h 38"/>
                      <a:gd name="T16" fmla="*/ 16 w 32"/>
                      <a:gd name="T17" fmla="*/ 0 h 38"/>
                      <a:gd name="T18" fmla="*/ 22 w 32"/>
                      <a:gd name="T19" fmla="*/ 1 h 38"/>
                      <a:gd name="T20" fmla="*/ 27 w 32"/>
                      <a:gd name="T21" fmla="*/ 3 h 38"/>
                      <a:gd name="T22" fmla="*/ 31 w 32"/>
                      <a:gd name="T23" fmla="*/ 9 h 38"/>
                      <a:gd name="T24" fmla="*/ 32 w 32"/>
                      <a:gd name="T25" fmla="*/ 19 h 38"/>
                      <a:gd name="T26" fmla="*/ 31 w 32"/>
                      <a:gd name="T27" fmla="*/ 29 h 38"/>
                      <a:gd name="T28" fmla="*/ 27 w 32"/>
                      <a:gd name="T29" fmla="*/ 34 h 38"/>
                      <a:gd name="T30" fmla="*/ 22 w 32"/>
                      <a:gd name="T31" fmla="*/ 37 h 38"/>
                      <a:gd name="T32" fmla="*/ 16 w 32"/>
                      <a:gd name="T33" fmla="*/ 38 h 38"/>
                      <a:gd name="T34" fmla="*/ 16 w 32"/>
                      <a:gd name="T35" fmla="*/ 6 h 38"/>
                      <a:gd name="T36" fmla="*/ 12 w 32"/>
                      <a:gd name="T37" fmla="*/ 7 h 38"/>
                      <a:gd name="T38" fmla="*/ 9 w 32"/>
                      <a:gd name="T39" fmla="*/ 10 h 38"/>
                      <a:gd name="T40" fmla="*/ 7 w 32"/>
                      <a:gd name="T41" fmla="*/ 15 h 38"/>
                      <a:gd name="T42" fmla="*/ 7 w 32"/>
                      <a:gd name="T43" fmla="*/ 19 h 38"/>
                      <a:gd name="T44" fmla="*/ 7 w 32"/>
                      <a:gd name="T45" fmla="*/ 24 h 38"/>
                      <a:gd name="T46" fmla="*/ 9 w 32"/>
                      <a:gd name="T47" fmla="*/ 28 h 38"/>
                      <a:gd name="T48" fmla="*/ 12 w 32"/>
                      <a:gd name="T49" fmla="*/ 31 h 38"/>
                      <a:gd name="T50" fmla="*/ 16 w 32"/>
                      <a:gd name="T51" fmla="*/ 32 h 38"/>
                      <a:gd name="T52" fmla="*/ 21 w 32"/>
                      <a:gd name="T53" fmla="*/ 31 h 38"/>
                      <a:gd name="T54" fmla="*/ 24 w 32"/>
                      <a:gd name="T55" fmla="*/ 28 h 38"/>
                      <a:gd name="T56" fmla="*/ 27 w 32"/>
                      <a:gd name="T57" fmla="*/ 24 h 38"/>
                      <a:gd name="T58" fmla="*/ 27 w 32"/>
                      <a:gd name="T59" fmla="*/ 19 h 38"/>
                      <a:gd name="T60" fmla="*/ 27 w 32"/>
                      <a:gd name="T61" fmla="*/ 15 h 38"/>
                      <a:gd name="T62" fmla="*/ 24 w 32"/>
                      <a:gd name="T63" fmla="*/ 10 h 38"/>
                      <a:gd name="T64" fmla="*/ 21 w 32"/>
                      <a:gd name="T65" fmla="*/ 7 h 38"/>
                      <a:gd name="T66" fmla="*/ 16 w 32"/>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
                      <a:gd name="T103" fmla="*/ 0 h 38"/>
                      <a:gd name="T104" fmla="*/ 32 w 32"/>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 h="38">
                        <a:moveTo>
                          <a:pt x="16" y="38"/>
                        </a:moveTo>
                        <a:lnTo>
                          <a:pt x="12" y="37"/>
                        </a:lnTo>
                        <a:lnTo>
                          <a:pt x="6" y="34"/>
                        </a:lnTo>
                        <a:lnTo>
                          <a:pt x="1" y="29"/>
                        </a:lnTo>
                        <a:lnTo>
                          <a:pt x="0" y="19"/>
                        </a:lnTo>
                        <a:lnTo>
                          <a:pt x="1" y="9"/>
                        </a:lnTo>
                        <a:lnTo>
                          <a:pt x="6" y="3"/>
                        </a:lnTo>
                        <a:lnTo>
                          <a:pt x="12" y="1"/>
                        </a:lnTo>
                        <a:lnTo>
                          <a:pt x="16" y="0"/>
                        </a:lnTo>
                        <a:lnTo>
                          <a:pt x="22" y="1"/>
                        </a:lnTo>
                        <a:lnTo>
                          <a:pt x="27" y="3"/>
                        </a:lnTo>
                        <a:lnTo>
                          <a:pt x="31" y="9"/>
                        </a:lnTo>
                        <a:lnTo>
                          <a:pt x="32" y="19"/>
                        </a:lnTo>
                        <a:lnTo>
                          <a:pt x="31" y="29"/>
                        </a:lnTo>
                        <a:lnTo>
                          <a:pt x="27" y="34"/>
                        </a:lnTo>
                        <a:lnTo>
                          <a:pt x="22" y="37"/>
                        </a:lnTo>
                        <a:lnTo>
                          <a:pt x="16" y="38"/>
                        </a:lnTo>
                        <a:close/>
                        <a:moveTo>
                          <a:pt x="16" y="6"/>
                        </a:moveTo>
                        <a:lnTo>
                          <a:pt x="12" y="7"/>
                        </a:lnTo>
                        <a:lnTo>
                          <a:pt x="9" y="10"/>
                        </a:lnTo>
                        <a:lnTo>
                          <a:pt x="7" y="15"/>
                        </a:lnTo>
                        <a:lnTo>
                          <a:pt x="7" y="19"/>
                        </a:lnTo>
                        <a:lnTo>
                          <a:pt x="7" y="24"/>
                        </a:lnTo>
                        <a:lnTo>
                          <a:pt x="9" y="28"/>
                        </a:lnTo>
                        <a:lnTo>
                          <a:pt x="12" y="31"/>
                        </a:lnTo>
                        <a:lnTo>
                          <a:pt x="16" y="32"/>
                        </a:lnTo>
                        <a:lnTo>
                          <a:pt x="21" y="31"/>
                        </a:lnTo>
                        <a:lnTo>
                          <a:pt x="24" y="28"/>
                        </a:lnTo>
                        <a:lnTo>
                          <a:pt x="27" y="24"/>
                        </a:lnTo>
                        <a:lnTo>
                          <a:pt x="27" y="19"/>
                        </a:lnTo>
                        <a:lnTo>
                          <a:pt x="27" y="15"/>
                        </a:lnTo>
                        <a:lnTo>
                          <a:pt x="24" y="10"/>
                        </a:lnTo>
                        <a:lnTo>
                          <a:pt x="21" y="7"/>
                        </a:lnTo>
                        <a:lnTo>
                          <a:pt x="16" y="6"/>
                        </a:lnTo>
                        <a:close/>
                      </a:path>
                    </a:pathLst>
                  </a:custGeom>
                  <a:solidFill>
                    <a:srgbClr val="000000"/>
                  </a:solidFill>
                  <a:ln w="9525">
                    <a:solidFill>
                      <a:srgbClr val="FF0066"/>
                    </a:solidFill>
                    <a:round/>
                    <a:headEnd/>
                    <a:tailEnd/>
                  </a:ln>
                </p:spPr>
                <p:txBody>
                  <a:bodyPr/>
                  <a:lstStyle/>
                  <a:p>
                    <a:endParaRPr lang="en-US" dirty="0"/>
                  </a:p>
                </p:txBody>
              </p:sp>
              <p:sp>
                <p:nvSpPr>
                  <p:cNvPr id="18544" name="Rectangle 482"/>
                  <p:cNvSpPr>
                    <a:spLocks noChangeArrowheads="1"/>
                  </p:cNvSpPr>
                  <p:nvPr/>
                </p:nvSpPr>
                <p:spPr bwMode="auto">
                  <a:xfrm>
                    <a:off x="2038" y="1989"/>
                    <a:ext cx="6" cy="50"/>
                  </a:xfrm>
                  <a:prstGeom prst="rect">
                    <a:avLst/>
                  </a:prstGeom>
                  <a:solidFill>
                    <a:srgbClr val="000000"/>
                  </a:solidFill>
                  <a:ln w="9525">
                    <a:solidFill>
                      <a:srgbClr val="FF0066"/>
                    </a:solidFill>
                    <a:miter lim="800000"/>
                    <a:headEnd/>
                    <a:tailEnd/>
                  </a:ln>
                </p:spPr>
                <p:txBody>
                  <a:bodyPr/>
                  <a:lstStyle/>
                  <a:p>
                    <a:endParaRPr lang="en-US" dirty="0"/>
                  </a:p>
                </p:txBody>
              </p:sp>
              <p:sp>
                <p:nvSpPr>
                  <p:cNvPr id="18545" name="Freeform 483"/>
                  <p:cNvSpPr>
                    <a:spLocks noEditPoints="1"/>
                  </p:cNvSpPr>
                  <p:nvPr/>
                </p:nvSpPr>
                <p:spPr bwMode="auto">
                  <a:xfrm>
                    <a:off x="2050" y="2002"/>
                    <a:ext cx="31" cy="38"/>
                  </a:xfrm>
                  <a:custGeom>
                    <a:avLst/>
                    <a:gdLst>
                      <a:gd name="T0" fmla="*/ 15 w 31"/>
                      <a:gd name="T1" fmla="*/ 38 h 38"/>
                      <a:gd name="T2" fmla="*/ 10 w 31"/>
                      <a:gd name="T3" fmla="*/ 37 h 38"/>
                      <a:gd name="T4" fmla="*/ 5 w 31"/>
                      <a:gd name="T5" fmla="*/ 34 h 38"/>
                      <a:gd name="T6" fmla="*/ 1 w 31"/>
                      <a:gd name="T7" fmla="*/ 29 h 38"/>
                      <a:gd name="T8" fmla="*/ 0 w 31"/>
                      <a:gd name="T9" fmla="*/ 19 h 38"/>
                      <a:gd name="T10" fmla="*/ 1 w 31"/>
                      <a:gd name="T11" fmla="*/ 9 h 38"/>
                      <a:gd name="T12" fmla="*/ 5 w 31"/>
                      <a:gd name="T13" fmla="*/ 3 h 38"/>
                      <a:gd name="T14" fmla="*/ 10 w 31"/>
                      <a:gd name="T15" fmla="*/ 1 h 38"/>
                      <a:gd name="T16" fmla="*/ 15 w 31"/>
                      <a:gd name="T17" fmla="*/ 0 h 38"/>
                      <a:gd name="T18" fmla="*/ 20 w 31"/>
                      <a:gd name="T19" fmla="*/ 1 h 38"/>
                      <a:gd name="T20" fmla="*/ 25 w 31"/>
                      <a:gd name="T21" fmla="*/ 3 h 38"/>
                      <a:gd name="T22" fmla="*/ 30 w 31"/>
                      <a:gd name="T23" fmla="*/ 9 h 38"/>
                      <a:gd name="T24" fmla="*/ 31 w 31"/>
                      <a:gd name="T25" fmla="*/ 19 h 38"/>
                      <a:gd name="T26" fmla="*/ 30 w 31"/>
                      <a:gd name="T27" fmla="*/ 29 h 38"/>
                      <a:gd name="T28" fmla="*/ 25 w 31"/>
                      <a:gd name="T29" fmla="*/ 34 h 38"/>
                      <a:gd name="T30" fmla="*/ 20 w 31"/>
                      <a:gd name="T31" fmla="*/ 37 h 38"/>
                      <a:gd name="T32" fmla="*/ 15 w 31"/>
                      <a:gd name="T33" fmla="*/ 38 h 38"/>
                      <a:gd name="T34" fmla="*/ 15 w 31"/>
                      <a:gd name="T35" fmla="*/ 6 h 38"/>
                      <a:gd name="T36" fmla="*/ 10 w 31"/>
                      <a:gd name="T37" fmla="*/ 7 h 38"/>
                      <a:gd name="T38" fmla="*/ 8 w 31"/>
                      <a:gd name="T39" fmla="*/ 10 h 38"/>
                      <a:gd name="T40" fmla="*/ 5 w 31"/>
                      <a:gd name="T41" fmla="*/ 15 h 38"/>
                      <a:gd name="T42" fmla="*/ 5 w 31"/>
                      <a:gd name="T43" fmla="*/ 19 h 38"/>
                      <a:gd name="T44" fmla="*/ 5 w 31"/>
                      <a:gd name="T45" fmla="*/ 24 h 38"/>
                      <a:gd name="T46" fmla="*/ 8 w 31"/>
                      <a:gd name="T47" fmla="*/ 28 h 38"/>
                      <a:gd name="T48" fmla="*/ 10 w 31"/>
                      <a:gd name="T49" fmla="*/ 31 h 38"/>
                      <a:gd name="T50" fmla="*/ 15 w 31"/>
                      <a:gd name="T51" fmla="*/ 32 h 38"/>
                      <a:gd name="T52" fmla="*/ 19 w 31"/>
                      <a:gd name="T53" fmla="*/ 31 h 38"/>
                      <a:gd name="T54" fmla="*/ 23 w 31"/>
                      <a:gd name="T55" fmla="*/ 28 h 38"/>
                      <a:gd name="T56" fmla="*/ 25 w 31"/>
                      <a:gd name="T57" fmla="*/ 24 h 38"/>
                      <a:gd name="T58" fmla="*/ 25 w 31"/>
                      <a:gd name="T59" fmla="*/ 19 h 38"/>
                      <a:gd name="T60" fmla="*/ 25 w 31"/>
                      <a:gd name="T61" fmla="*/ 15 h 38"/>
                      <a:gd name="T62" fmla="*/ 23 w 31"/>
                      <a:gd name="T63" fmla="*/ 10 h 38"/>
                      <a:gd name="T64" fmla="*/ 19 w 31"/>
                      <a:gd name="T65" fmla="*/ 7 h 38"/>
                      <a:gd name="T66" fmla="*/ 15 w 31"/>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5" y="38"/>
                        </a:moveTo>
                        <a:lnTo>
                          <a:pt x="10" y="37"/>
                        </a:lnTo>
                        <a:lnTo>
                          <a:pt x="5" y="34"/>
                        </a:lnTo>
                        <a:lnTo>
                          <a:pt x="1" y="29"/>
                        </a:lnTo>
                        <a:lnTo>
                          <a:pt x="0" y="19"/>
                        </a:lnTo>
                        <a:lnTo>
                          <a:pt x="1" y="9"/>
                        </a:lnTo>
                        <a:lnTo>
                          <a:pt x="5" y="3"/>
                        </a:lnTo>
                        <a:lnTo>
                          <a:pt x="10" y="1"/>
                        </a:lnTo>
                        <a:lnTo>
                          <a:pt x="15" y="0"/>
                        </a:lnTo>
                        <a:lnTo>
                          <a:pt x="20" y="1"/>
                        </a:lnTo>
                        <a:lnTo>
                          <a:pt x="25" y="3"/>
                        </a:lnTo>
                        <a:lnTo>
                          <a:pt x="30" y="9"/>
                        </a:lnTo>
                        <a:lnTo>
                          <a:pt x="31" y="19"/>
                        </a:lnTo>
                        <a:lnTo>
                          <a:pt x="30" y="29"/>
                        </a:lnTo>
                        <a:lnTo>
                          <a:pt x="25" y="34"/>
                        </a:lnTo>
                        <a:lnTo>
                          <a:pt x="20" y="37"/>
                        </a:lnTo>
                        <a:lnTo>
                          <a:pt x="15" y="38"/>
                        </a:lnTo>
                        <a:close/>
                        <a:moveTo>
                          <a:pt x="15" y="6"/>
                        </a:moveTo>
                        <a:lnTo>
                          <a:pt x="10" y="7"/>
                        </a:lnTo>
                        <a:lnTo>
                          <a:pt x="8" y="10"/>
                        </a:lnTo>
                        <a:lnTo>
                          <a:pt x="5" y="15"/>
                        </a:lnTo>
                        <a:lnTo>
                          <a:pt x="5" y="19"/>
                        </a:lnTo>
                        <a:lnTo>
                          <a:pt x="5" y="24"/>
                        </a:lnTo>
                        <a:lnTo>
                          <a:pt x="8" y="28"/>
                        </a:lnTo>
                        <a:lnTo>
                          <a:pt x="10" y="31"/>
                        </a:lnTo>
                        <a:lnTo>
                          <a:pt x="15" y="32"/>
                        </a:lnTo>
                        <a:lnTo>
                          <a:pt x="19" y="31"/>
                        </a:lnTo>
                        <a:lnTo>
                          <a:pt x="23" y="28"/>
                        </a:lnTo>
                        <a:lnTo>
                          <a:pt x="25" y="24"/>
                        </a:lnTo>
                        <a:lnTo>
                          <a:pt x="25" y="19"/>
                        </a:lnTo>
                        <a:lnTo>
                          <a:pt x="25" y="15"/>
                        </a:lnTo>
                        <a:lnTo>
                          <a:pt x="23" y="10"/>
                        </a:lnTo>
                        <a:lnTo>
                          <a:pt x="19" y="7"/>
                        </a:lnTo>
                        <a:lnTo>
                          <a:pt x="15" y="6"/>
                        </a:lnTo>
                        <a:close/>
                      </a:path>
                    </a:pathLst>
                  </a:custGeom>
                  <a:solidFill>
                    <a:srgbClr val="000000"/>
                  </a:solidFill>
                  <a:ln w="9525">
                    <a:solidFill>
                      <a:srgbClr val="FF0066"/>
                    </a:solidFill>
                    <a:round/>
                    <a:headEnd/>
                    <a:tailEnd/>
                  </a:ln>
                </p:spPr>
                <p:txBody>
                  <a:bodyPr/>
                  <a:lstStyle/>
                  <a:p>
                    <a:endParaRPr lang="en-US" dirty="0"/>
                  </a:p>
                </p:txBody>
              </p:sp>
              <p:sp>
                <p:nvSpPr>
                  <p:cNvPr id="18546" name="Freeform 484"/>
                  <p:cNvSpPr>
                    <a:spLocks/>
                  </p:cNvSpPr>
                  <p:nvPr/>
                </p:nvSpPr>
                <p:spPr bwMode="auto">
                  <a:xfrm>
                    <a:off x="2088" y="2002"/>
                    <a:ext cx="16" cy="37"/>
                  </a:xfrm>
                  <a:custGeom>
                    <a:avLst/>
                    <a:gdLst>
                      <a:gd name="T0" fmla="*/ 0 w 16"/>
                      <a:gd name="T1" fmla="*/ 1 h 37"/>
                      <a:gd name="T2" fmla="*/ 5 w 16"/>
                      <a:gd name="T3" fmla="*/ 1 h 37"/>
                      <a:gd name="T4" fmla="*/ 5 w 16"/>
                      <a:gd name="T5" fmla="*/ 7 h 37"/>
                      <a:gd name="T6" fmla="*/ 5 w 16"/>
                      <a:gd name="T7" fmla="*/ 7 h 37"/>
                      <a:gd name="T8" fmla="*/ 8 w 16"/>
                      <a:gd name="T9" fmla="*/ 4 h 37"/>
                      <a:gd name="T10" fmla="*/ 9 w 16"/>
                      <a:gd name="T11" fmla="*/ 2 h 37"/>
                      <a:gd name="T12" fmla="*/ 11 w 16"/>
                      <a:gd name="T13" fmla="*/ 1 h 37"/>
                      <a:gd name="T14" fmla="*/ 14 w 16"/>
                      <a:gd name="T15" fmla="*/ 0 h 37"/>
                      <a:gd name="T16" fmla="*/ 16 w 16"/>
                      <a:gd name="T17" fmla="*/ 0 h 37"/>
                      <a:gd name="T18" fmla="*/ 16 w 16"/>
                      <a:gd name="T19" fmla="*/ 7 h 37"/>
                      <a:gd name="T20" fmla="*/ 15 w 16"/>
                      <a:gd name="T21" fmla="*/ 7 h 37"/>
                      <a:gd name="T22" fmla="*/ 14 w 16"/>
                      <a:gd name="T23" fmla="*/ 7 h 37"/>
                      <a:gd name="T24" fmla="*/ 12 w 16"/>
                      <a:gd name="T25" fmla="*/ 7 h 37"/>
                      <a:gd name="T26" fmla="*/ 11 w 16"/>
                      <a:gd name="T27" fmla="*/ 7 h 37"/>
                      <a:gd name="T28" fmla="*/ 9 w 16"/>
                      <a:gd name="T29" fmla="*/ 9 h 37"/>
                      <a:gd name="T30" fmla="*/ 7 w 16"/>
                      <a:gd name="T31" fmla="*/ 11 h 37"/>
                      <a:gd name="T32" fmla="*/ 5 w 16"/>
                      <a:gd name="T33" fmla="*/ 15 h 37"/>
                      <a:gd name="T34" fmla="*/ 5 w 16"/>
                      <a:gd name="T35" fmla="*/ 18 h 37"/>
                      <a:gd name="T36" fmla="*/ 5 w 16"/>
                      <a:gd name="T37" fmla="*/ 37 h 37"/>
                      <a:gd name="T38" fmla="*/ 0 w 16"/>
                      <a:gd name="T39" fmla="*/ 37 h 37"/>
                      <a:gd name="T40" fmla="*/ 0 w 16"/>
                      <a:gd name="T41" fmla="*/ 1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7"/>
                      <a:gd name="T65" fmla="*/ 16 w 16"/>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7">
                        <a:moveTo>
                          <a:pt x="0" y="1"/>
                        </a:moveTo>
                        <a:lnTo>
                          <a:pt x="5" y="1"/>
                        </a:lnTo>
                        <a:lnTo>
                          <a:pt x="5" y="7"/>
                        </a:lnTo>
                        <a:lnTo>
                          <a:pt x="8" y="4"/>
                        </a:lnTo>
                        <a:lnTo>
                          <a:pt x="9" y="2"/>
                        </a:lnTo>
                        <a:lnTo>
                          <a:pt x="11" y="1"/>
                        </a:lnTo>
                        <a:lnTo>
                          <a:pt x="14" y="0"/>
                        </a:lnTo>
                        <a:lnTo>
                          <a:pt x="16" y="0"/>
                        </a:lnTo>
                        <a:lnTo>
                          <a:pt x="16" y="7"/>
                        </a:lnTo>
                        <a:lnTo>
                          <a:pt x="15" y="7"/>
                        </a:lnTo>
                        <a:lnTo>
                          <a:pt x="14" y="7"/>
                        </a:lnTo>
                        <a:lnTo>
                          <a:pt x="12" y="7"/>
                        </a:lnTo>
                        <a:lnTo>
                          <a:pt x="11" y="7"/>
                        </a:lnTo>
                        <a:lnTo>
                          <a:pt x="9" y="9"/>
                        </a:lnTo>
                        <a:lnTo>
                          <a:pt x="7" y="11"/>
                        </a:lnTo>
                        <a:lnTo>
                          <a:pt x="5" y="15"/>
                        </a:lnTo>
                        <a:lnTo>
                          <a:pt x="5" y="18"/>
                        </a:lnTo>
                        <a:lnTo>
                          <a:pt x="5" y="37"/>
                        </a:lnTo>
                        <a:lnTo>
                          <a:pt x="0" y="37"/>
                        </a:lnTo>
                        <a:lnTo>
                          <a:pt x="0" y="1"/>
                        </a:lnTo>
                        <a:close/>
                      </a:path>
                    </a:pathLst>
                  </a:custGeom>
                  <a:solidFill>
                    <a:srgbClr val="000000"/>
                  </a:solidFill>
                  <a:ln w="9525">
                    <a:solidFill>
                      <a:srgbClr val="FF0066"/>
                    </a:solidFill>
                    <a:round/>
                    <a:headEnd/>
                    <a:tailEnd/>
                  </a:ln>
                </p:spPr>
                <p:txBody>
                  <a:bodyPr/>
                  <a:lstStyle/>
                  <a:p>
                    <a:endParaRPr lang="en-US" dirty="0"/>
                  </a:p>
                </p:txBody>
              </p:sp>
              <p:sp>
                <p:nvSpPr>
                  <p:cNvPr id="18547" name="Freeform 485"/>
                  <p:cNvSpPr>
                    <a:spLocks noEditPoints="1"/>
                  </p:cNvSpPr>
                  <p:nvPr/>
                </p:nvSpPr>
                <p:spPr bwMode="auto">
                  <a:xfrm>
                    <a:off x="2106" y="2002"/>
                    <a:ext cx="34" cy="38"/>
                  </a:xfrm>
                  <a:custGeom>
                    <a:avLst/>
                    <a:gdLst>
                      <a:gd name="T0" fmla="*/ 30 w 34"/>
                      <a:gd name="T1" fmla="*/ 32 h 38"/>
                      <a:gd name="T2" fmla="*/ 31 w 34"/>
                      <a:gd name="T3" fmla="*/ 33 h 38"/>
                      <a:gd name="T4" fmla="*/ 32 w 34"/>
                      <a:gd name="T5" fmla="*/ 33 h 38"/>
                      <a:gd name="T6" fmla="*/ 34 w 34"/>
                      <a:gd name="T7" fmla="*/ 33 h 38"/>
                      <a:gd name="T8" fmla="*/ 34 w 34"/>
                      <a:gd name="T9" fmla="*/ 38 h 38"/>
                      <a:gd name="T10" fmla="*/ 31 w 34"/>
                      <a:gd name="T11" fmla="*/ 38 h 38"/>
                      <a:gd name="T12" fmla="*/ 29 w 34"/>
                      <a:gd name="T13" fmla="*/ 38 h 38"/>
                      <a:gd name="T14" fmla="*/ 25 w 34"/>
                      <a:gd name="T15" fmla="*/ 37 h 38"/>
                      <a:gd name="T16" fmla="*/ 24 w 34"/>
                      <a:gd name="T17" fmla="*/ 33 h 38"/>
                      <a:gd name="T18" fmla="*/ 19 w 34"/>
                      <a:gd name="T19" fmla="*/ 37 h 38"/>
                      <a:gd name="T20" fmla="*/ 13 w 34"/>
                      <a:gd name="T21" fmla="*/ 38 h 38"/>
                      <a:gd name="T22" fmla="*/ 4 w 34"/>
                      <a:gd name="T23" fmla="*/ 36 h 38"/>
                      <a:gd name="T24" fmla="*/ 0 w 34"/>
                      <a:gd name="T25" fmla="*/ 28 h 38"/>
                      <a:gd name="T26" fmla="*/ 4 w 34"/>
                      <a:gd name="T27" fmla="*/ 21 h 38"/>
                      <a:gd name="T28" fmla="*/ 8 w 34"/>
                      <a:gd name="T29" fmla="*/ 18 h 38"/>
                      <a:gd name="T30" fmla="*/ 15 w 34"/>
                      <a:gd name="T31" fmla="*/ 17 h 38"/>
                      <a:gd name="T32" fmla="*/ 21 w 34"/>
                      <a:gd name="T33" fmla="*/ 16 h 38"/>
                      <a:gd name="T34" fmla="*/ 23 w 34"/>
                      <a:gd name="T35" fmla="*/ 15 h 38"/>
                      <a:gd name="T36" fmla="*/ 24 w 34"/>
                      <a:gd name="T37" fmla="*/ 14 h 38"/>
                      <a:gd name="T38" fmla="*/ 23 w 34"/>
                      <a:gd name="T39" fmla="*/ 8 h 38"/>
                      <a:gd name="T40" fmla="*/ 17 w 34"/>
                      <a:gd name="T41" fmla="*/ 6 h 38"/>
                      <a:gd name="T42" fmla="*/ 12 w 34"/>
                      <a:gd name="T43" fmla="*/ 7 h 38"/>
                      <a:gd name="T44" fmla="*/ 8 w 34"/>
                      <a:gd name="T45" fmla="*/ 10 h 38"/>
                      <a:gd name="T46" fmla="*/ 2 w 34"/>
                      <a:gd name="T47" fmla="*/ 11 h 38"/>
                      <a:gd name="T48" fmla="*/ 2 w 34"/>
                      <a:gd name="T49" fmla="*/ 7 h 38"/>
                      <a:gd name="T50" fmla="*/ 6 w 34"/>
                      <a:gd name="T51" fmla="*/ 3 h 38"/>
                      <a:gd name="T52" fmla="*/ 11 w 34"/>
                      <a:gd name="T53" fmla="*/ 1 h 38"/>
                      <a:gd name="T54" fmla="*/ 14 w 34"/>
                      <a:gd name="T55" fmla="*/ 0 h 38"/>
                      <a:gd name="T56" fmla="*/ 17 w 34"/>
                      <a:gd name="T57" fmla="*/ 0 h 38"/>
                      <a:gd name="T58" fmla="*/ 21 w 34"/>
                      <a:gd name="T59" fmla="*/ 0 h 38"/>
                      <a:gd name="T60" fmla="*/ 24 w 34"/>
                      <a:gd name="T61" fmla="*/ 2 h 38"/>
                      <a:gd name="T62" fmla="*/ 29 w 34"/>
                      <a:gd name="T63" fmla="*/ 6 h 38"/>
                      <a:gd name="T64" fmla="*/ 30 w 34"/>
                      <a:gd name="T65" fmla="*/ 31 h 38"/>
                      <a:gd name="T66" fmla="*/ 21 w 34"/>
                      <a:gd name="T67" fmla="*/ 21 h 38"/>
                      <a:gd name="T68" fmla="*/ 13 w 34"/>
                      <a:gd name="T69" fmla="*/ 22 h 38"/>
                      <a:gd name="T70" fmla="*/ 8 w 34"/>
                      <a:gd name="T71" fmla="*/ 23 h 38"/>
                      <a:gd name="T72" fmla="*/ 6 w 34"/>
                      <a:gd name="T73" fmla="*/ 26 h 38"/>
                      <a:gd name="T74" fmla="*/ 7 w 34"/>
                      <a:gd name="T75" fmla="*/ 30 h 38"/>
                      <a:gd name="T76" fmla="*/ 11 w 34"/>
                      <a:gd name="T77" fmla="*/ 33 h 38"/>
                      <a:gd name="T78" fmla="*/ 17 w 34"/>
                      <a:gd name="T79" fmla="*/ 32 h 38"/>
                      <a:gd name="T80" fmla="*/ 23 w 34"/>
                      <a:gd name="T81" fmla="*/ 28 h 38"/>
                      <a:gd name="T82" fmla="*/ 24 w 34"/>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30" y="31"/>
                        </a:moveTo>
                        <a:lnTo>
                          <a:pt x="30" y="32"/>
                        </a:lnTo>
                        <a:lnTo>
                          <a:pt x="31" y="32"/>
                        </a:lnTo>
                        <a:lnTo>
                          <a:pt x="31" y="33"/>
                        </a:lnTo>
                        <a:lnTo>
                          <a:pt x="32" y="33"/>
                        </a:lnTo>
                        <a:lnTo>
                          <a:pt x="34" y="33"/>
                        </a:lnTo>
                        <a:lnTo>
                          <a:pt x="34" y="38"/>
                        </a:lnTo>
                        <a:lnTo>
                          <a:pt x="32" y="38"/>
                        </a:lnTo>
                        <a:lnTo>
                          <a:pt x="31" y="38"/>
                        </a:lnTo>
                        <a:lnTo>
                          <a:pt x="30" y="38"/>
                        </a:lnTo>
                        <a:lnTo>
                          <a:pt x="29" y="38"/>
                        </a:lnTo>
                        <a:lnTo>
                          <a:pt x="28" y="38"/>
                        </a:lnTo>
                        <a:lnTo>
                          <a:pt x="25" y="37"/>
                        </a:lnTo>
                        <a:lnTo>
                          <a:pt x="24" y="34"/>
                        </a:lnTo>
                        <a:lnTo>
                          <a:pt x="24" y="33"/>
                        </a:lnTo>
                        <a:lnTo>
                          <a:pt x="22" y="34"/>
                        </a:lnTo>
                        <a:lnTo>
                          <a:pt x="19" y="37"/>
                        </a:lnTo>
                        <a:lnTo>
                          <a:pt x="16" y="38"/>
                        </a:lnTo>
                        <a:lnTo>
                          <a:pt x="13" y="38"/>
                        </a:lnTo>
                        <a:lnTo>
                          <a:pt x="7" y="37"/>
                        </a:lnTo>
                        <a:lnTo>
                          <a:pt x="4" y="36"/>
                        </a:lnTo>
                        <a:lnTo>
                          <a:pt x="1" y="32"/>
                        </a:lnTo>
                        <a:lnTo>
                          <a:pt x="0" y="28"/>
                        </a:lnTo>
                        <a:lnTo>
                          <a:pt x="1" y="24"/>
                        </a:lnTo>
                        <a:lnTo>
                          <a:pt x="4" y="21"/>
                        </a:lnTo>
                        <a:lnTo>
                          <a:pt x="6" y="19"/>
                        </a:lnTo>
                        <a:lnTo>
                          <a:pt x="8" y="18"/>
                        </a:lnTo>
                        <a:lnTo>
                          <a:pt x="12" y="17"/>
                        </a:lnTo>
                        <a:lnTo>
                          <a:pt x="15" y="17"/>
                        </a:lnTo>
                        <a:lnTo>
                          <a:pt x="19" y="16"/>
                        </a:lnTo>
                        <a:lnTo>
                          <a:pt x="21" y="16"/>
                        </a:lnTo>
                        <a:lnTo>
                          <a:pt x="22" y="16"/>
                        </a:lnTo>
                        <a:lnTo>
                          <a:pt x="23" y="15"/>
                        </a:lnTo>
                        <a:lnTo>
                          <a:pt x="24" y="15"/>
                        </a:lnTo>
                        <a:lnTo>
                          <a:pt x="24" y="14"/>
                        </a:lnTo>
                        <a:lnTo>
                          <a:pt x="24" y="9"/>
                        </a:lnTo>
                        <a:lnTo>
                          <a:pt x="23" y="8"/>
                        </a:lnTo>
                        <a:lnTo>
                          <a:pt x="21" y="7"/>
                        </a:lnTo>
                        <a:lnTo>
                          <a:pt x="17" y="6"/>
                        </a:lnTo>
                        <a:lnTo>
                          <a:pt x="15" y="6"/>
                        </a:lnTo>
                        <a:lnTo>
                          <a:pt x="12" y="7"/>
                        </a:lnTo>
                        <a:lnTo>
                          <a:pt x="9" y="8"/>
                        </a:lnTo>
                        <a:lnTo>
                          <a:pt x="8" y="10"/>
                        </a:lnTo>
                        <a:lnTo>
                          <a:pt x="7" y="11"/>
                        </a:lnTo>
                        <a:lnTo>
                          <a:pt x="2" y="11"/>
                        </a:lnTo>
                        <a:lnTo>
                          <a:pt x="2" y="9"/>
                        </a:lnTo>
                        <a:lnTo>
                          <a:pt x="2" y="7"/>
                        </a:lnTo>
                        <a:lnTo>
                          <a:pt x="4" y="6"/>
                        </a:lnTo>
                        <a:lnTo>
                          <a:pt x="6" y="3"/>
                        </a:lnTo>
                        <a:lnTo>
                          <a:pt x="8" y="2"/>
                        </a:lnTo>
                        <a:lnTo>
                          <a:pt x="11" y="1"/>
                        </a:lnTo>
                        <a:lnTo>
                          <a:pt x="12" y="1"/>
                        </a:lnTo>
                        <a:lnTo>
                          <a:pt x="14" y="0"/>
                        </a:lnTo>
                        <a:lnTo>
                          <a:pt x="15" y="0"/>
                        </a:lnTo>
                        <a:lnTo>
                          <a:pt x="17" y="0"/>
                        </a:lnTo>
                        <a:lnTo>
                          <a:pt x="19" y="0"/>
                        </a:lnTo>
                        <a:lnTo>
                          <a:pt x="21" y="0"/>
                        </a:lnTo>
                        <a:lnTo>
                          <a:pt x="22" y="1"/>
                        </a:lnTo>
                        <a:lnTo>
                          <a:pt x="24" y="2"/>
                        </a:lnTo>
                        <a:lnTo>
                          <a:pt x="28" y="3"/>
                        </a:lnTo>
                        <a:lnTo>
                          <a:pt x="29" y="6"/>
                        </a:lnTo>
                        <a:lnTo>
                          <a:pt x="30" y="8"/>
                        </a:lnTo>
                        <a:lnTo>
                          <a:pt x="30" y="31"/>
                        </a:lnTo>
                        <a:close/>
                        <a:moveTo>
                          <a:pt x="24" y="19"/>
                        </a:moveTo>
                        <a:lnTo>
                          <a:pt x="21" y="21"/>
                        </a:lnTo>
                        <a:lnTo>
                          <a:pt x="16" y="21"/>
                        </a:lnTo>
                        <a:lnTo>
                          <a:pt x="13" y="22"/>
                        </a:lnTo>
                        <a:lnTo>
                          <a:pt x="9" y="23"/>
                        </a:lnTo>
                        <a:lnTo>
                          <a:pt x="8" y="23"/>
                        </a:lnTo>
                        <a:lnTo>
                          <a:pt x="7" y="24"/>
                        </a:lnTo>
                        <a:lnTo>
                          <a:pt x="6" y="26"/>
                        </a:lnTo>
                        <a:lnTo>
                          <a:pt x="6" y="28"/>
                        </a:lnTo>
                        <a:lnTo>
                          <a:pt x="7" y="30"/>
                        </a:lnTo>
                        <a:lnTo>
                          <a:pt x="8" y="32"/>
                        </a:lnTo>
                        <a:lnTo>
                          <a:pt x="11" y="33"/>
                        </a:lnTo>
                        <a:lnTo>
                          <a:pt x="13" y="33"/>
                        </a:lnTo>
                        <a:lnTo>
                          <a:pt x="17" y="32"/>
                        </a:lnTo>
                        <a:lnTo>
                          <a:pt x="21" y="30"/>
                        </a:lnTo>
                        <a:lnTo>
                          <a:pt x="23" y="28"/>
                        </a:lnTo>
                        <a:lnTo>
                          <a:pt x="24" y="26"/>
                        </a:lnTo>
                        <a:lnTo>
                          <a:pt x="24" y="19"/>
                        </a:lnTo>
                        <a:close/>
                      </a:path>
                    </a:pathLst>
                  </a:custGeom>
                  <a:solidFill>
                    <a:srgbClr val="000000"/>
                  </a:solidFill>
                  <a:ln w="9525">
                    <a:solidFill>
                      <a:srgbClr val="FF0066"/>
                    </a:solidFill>
                    <a:round/>
                    <a:headEnd/>
                    <a:tailEnd/>
                  </a:ln>
                </p:spPr>
                <p:txBody>
                  <a:bodyPr/>
                  <a:lstStyle/>
                  <a:p>
                    <a:endParaRPr lang="en-US" dirty="0"/>
                  </a:p>
                </p:txBody>
              </p:sp>
              <p:sp>
                <p:nvSpPr>
                  <p:cNvPr id="18548" name="Freeform 486"/>
                  <p:cNvSpPr>
                    <a:spLocks noEditPoints="1"/>
                  </p:cNvSpPr>
                  <p:nvPr/>
                </p:nvSpPr>
                <p:spPr bwMode="auto">
                  <a:xfrm>
                    <a:off x="2142" y="1989"/>
                    <a:ext cx="31" cy="51"/>
                  </a:xfrm>
                  <a:custGeom>
                    <a:avLst/>
                    <a:gdLst>
                      <a:gd name="T0" fmla="*/ 31 w 31"/>
                      <a:gd name="T1" fmla="*/ 50 h 51"/>
                      <a:gd name="T2" fmla="*/ 26 w 31"/>
                      <a:gd name="T3" fmla="*/ 45 h 51"/>
                      <a:gd name="T4" fmla="*/ 24 w 31"/>
                      <a:gd name="T5" fmla="*/ 47 h 51"/>
                      <a:gd name="T6" fmla="*/ 22 w 31"/>
                      <a:gd name="T7" fmla="*/ 50 h 51"/>
                      <a:gd name="T8" fmla="*/ 18 w 31"/>
                      <a:gd name="T9" fmla="*/ 51 h 51"/>
                      <a:gd name="T10" fmla="*/ 15 w 31"/>
                      <a:gd name="T11" fmla="*/ 51 h 51"/>
                      <a:gd name="T12" fmla="*/ 11 w 31"/>
                      <a:gd name="T13" fmla="*/ 51 h 51"/>
                      <a:gd name="T14" fmla="*/ 8 w 31"/>
                      <a:gd name="T15" fmla="*/ 50 h 51"/>
                      <a:gd name="T16" fmla="*/ 2 w 31"/>
                      <a:gd name="T17" fmla="*/ 44 h 51"/>
                      <a:gd name="T18" fmla="*/ 0 w 31"/>
                      <a:gd name="T19" fmla="*/ 35 h 51"/>
                      <a:gd name="T20" fmla="*/ 1 w 31"/>
                      <a:gd name="T21" fmla="*/ 24 h 51"/>
                      <a:gd name="T22" fmla="*/ 4 w 31"/>
                      <a:gd name="T23" fmla="*/ 17 h 51"/>
                      <a:gd name="T24" fmla="*/ 10 w 31"/>
                      <a:gd name="T25" fmla="*/ 14 h 51"/>
                      <a:gd name="T26" fmla="*/ 15 w 31"/>
                      <a:gd name="T27" fmla="*/ 13 h 51"/>
                      <a:gd name="T28" fmla="*/ 19 w 31"/>
                      <a:gd name="T29" fmla="*/ 14 h 51"/>
                      <a:gd name="T30" fmla="*/ 22 w 31"/>
                      <a:gd name="T31" fmla="*/ 15 h 51"/>
                      <a:gd name="T32" fmla="*/ 24 w 31"/>
                      <a:gd name="T33" fmla="*/ 16 h 51"/>
                      <a:gd name="T34" fmla="*/ 25 w 31"/>
                      <a:gd name="T35" fmla="*/ 19 h 51"/>
                      <a:gd name="T36" fmla="*/ 25 w 31"/>
                      <a:gd name="T37" fmla="*/ 0 h 51"/>
                      <a:gd name="T38" fmla="*/ 16 w 31"/>
                      <a:gd name="T39" fmla="*/ 46 h 51"/>
                      <a:gd name="T40" fmla="*/ 21 w 31"/>
                      <a:gd name="T41" fmla="*/ 44 h 51"/>
                      <a:gd name="T42" fmla="*/ 23 w 31"/>
                      <a:gd name="T43" fmla="*/ 42 h 51"/>
                      <a:gd name="T44" fmla="*/ 25 w 31"/>
                      <a:gd name="T45" fmla="*/ 30 h 51"/>
                      <a:gd name="T46" fmla="*/ 23 w 31"/>
                      <a:gd name="T47" fmla="*/ 22 h 51"/>
                      <a:gd name="T48" fmla="*/ 19 w 31"/>
                      <a:gd name="T49" fmla="*/ 20 h 51"/>
                      <a:gd name="T50" fmla="*/ 16 w 31"/>
                      <a:gd name="T51" fmla="*/ 19 h 51"/>
                      <a:gd name="T52" fmla="*/ 11 w 31"/>
                      <a:gd name="T53" fmla="*/ 20 h 51"/>
                      <a:gd name="T54" fmla="*/ 8 w 31"/>
                      <a:gd name="T55" fmla="*/ 22 h 51"/>
                      <a:gd name="T56" fmla="*/ 6 w 31"/>
                      <a:gd name="T57" fmla="*/ 32 h 51"/>
                      <a:gd name="T58" fmla="*/ 9 w 31"/>
                      <a:gd name="T59" fmla="*/ 43 h 51"/>
                      <a:gd name="T60" fmla="*/ 13 w 31"/>
                      <a:gd name="T61" fmla="*/ 45 h 51"/>
                      <a:gd name="T62" fmla="*/ 16 w 31"/>
                      <a:gd name="T63" fmla="*/ 46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51"/>
                      <a:gd name="T98" fmla="*/ 31 w 31"/>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51">
                        <a:moveTo>
                          <a:pt x="31" y="0"/>
                        </a:moveTo>
                        <a:lnTo>
                          <a:pt x="31" y="50"/>
                        </a:lnTo>
                        <a:lnTo>
                          <a:pt x="26" y="50"/>
                        </a:lnTo>
                        <a:lnTo>
                          <a:pt x="26" y="45"/>
                        </a:lnTo>
                        <a:lnTo>
                          <a:pt x="25" y="46"/>
                        </a:lnTo>
                        <a:lnTo>
                          <a:pt x="24" y="47"/>
                        </a:lnTo>
                        <a:lnTo>
                          <a:pt x="23" y="49"/>
                        </a:lnTo>
                        <a:lnTo>
                          <a:pt x="22" y="50"/>
                        </a:lnTo>
                        <a:lnTo>
                          <a:pt x="21" y="51"/>
                        </a:lnTo>
                        <a:lnTo>
                          <a:pt x="18" y="51"/>
                        </a:lnTo>
                        <a:lnTo>
                          <a:pt x="17" y="51"/>
                        </a:lnTo>
                        <a:lnTo>
                          <a:pt x="15" y="51"/>
                        </a:lnTo>
                        <a:lnTo>
                          <a:pt x="14" y="51"/>
                        </a:lnTo>
                        <a:lnTo>
                          <a:pt x="11" y="51"/>
                        </a:lnTo>
                        <a:lnTo>
                          <a:pt x="10" y="51"/>
                        </a:lnTo>
                        <a:lnTo>
                          <a:pt x="8" y="50"/>
                        </a:lnTo>
                        <a:lnTo>
                          <a:pt x="4" y="47"/>
                        </a:lnTo>
                        <a:lnTo>
                          <a:pt x="2" y="44"/>
                        </a:lnTo>
                        <a:lnTo>
                          <a:pt x="1" y="39"/>
                        </a:lnTo>
                        <a:lnTo>
                          <a:pt x="0" y="35"/>
                        </a:lnTo>
                        <a:lnTo>
                          <a:pt x="0" y="30"/>
                        </a:lnTo>
                        <a:lnTo>
                          <a:pt x="1" y="24"/>
                        </a:lnTo>
                        <a:lnTo>
                          <a:pt x="2" y="21"/>
                        </a:lnTo>
                        <a:lnTo>
                          <a:pt x="4" y="17"/>
                        </a:lnTo>
                        <a:lnTo>
                          <a:pt x="7" y="15"/>
                        </a:lnTo>
                        <a:lnTo>
                          <a:pt x="10" y="14"/>
                        </a:lnTo>
                        <a:lnTo>
                          <a:pt x="13" y="13"/>
                        </a:lnTo>
                        <a:lnTo>
                          <a:pt x="15" y="13"/>
                        </a:lnTo>
                        <a:lnTo>
                          <a:pt x="17" y="13"/>
                        </a:lnTo>
                        <a:lnTo>
                          <a:pt x="19" y="14"/>
                        </a:lnTo>
                        <a:lnTo>
                          <a:pt x="21" y="14"/>
                        </a:lnTo>
                        <a:lnTo>
                          <a:pt x="22" y="15"/>
                        </a:lnTo>
                        <a:lnTo>
                          <a:pt x="23" y="16"/>
                        </a:lnTo>
                        <a:lnTo>
                          <a:pt x="24" y="16"/>
                        </a:lnTo>
                        <a:lnTo>
                          <a:pt x="25" y="17"/>
                        </a:lnTo>
                        <a:lnTo>
                          <a:pt x="25" y="19"/>
                        </a:lnTo>
                        <a:lnTo>
                          <a:pt x="25" y="0"/>
                        </a:lnTo>
                        <a:lnTo>
                          <a:pt x="31" y="0"/>
                        </a:lnTo>
                        <a:close/>
                        <a:moveTo>
                          <a:pt x="16" y="46"/>
                        </a:moveTo>
                        <a:lnTo>
                          <a:pt x="18" y="45"/>
                        </a:lnTo>
                        <a:lnTo>
                          <a:pt x="21" y="44"/>
                        </a:lnTo>
                        <a:lnTo>
                          <a:pt x="22" y="43"/>
                        </a:lnTo>
                        <a:lnTo>
                          <a:pt x="23" y="42"/>
                        </a:lnTo>
                        <a:lnTo>
                          <a:pt x="25" y="36"/>
                        </a:lnTo>
                        <a:lnTo>
                          <a:pt x="25" y="30"/>
                        </a:lnTo>
                        <a:lnTo>
                          <a:pt x="24" y="26"/>
                        </a:lnTo>
                        <a:lnTo>
                          <a:pt x="23" y="22"/>
                        </a:lnTo>
                        <a:lnTo>
                          <a:pt x="22" y="21"/>
                        </a:lnTo>
                        <a:lnTo>
                          <a:pt x="19" y="20"/>
                        </a:lnTo>
                        <a:lnTo>
                          <a:pt x="18" y="19"/>
                        </a:lnTo>
                        <a:lnTo>
                          <a:pt x="16" y="19"/>
                        </a:lnTo>
                        <a:lnTo>
                          <a:pt x="14" y="19"/>
                        </a:lnTo>
                        <a:lnTo>
                          <a:pt x="11" y="20"/>
                        </a:lnTo>
                        <a:lnTo>
                          <a:pt x="10" y="21"/>
                        </a:lnTo>
                        <a:lnTo>
                          <a:pt x="8" y="22"/>
                        </a:lnTo>
                        <a:lnTo>
                          <a:pt x="7" y="27"/>
                        </a:lnTo>
                        <a:lnTo>
                          <a:pt x="6" y="32"/>
                        </a:lnTo>
                        <a:lnTo>
                          <a:pt x="7" y="38"/>
                        </a:lnTo>
                        <a:lnTo>
                          <a:pt x="9" y="43"/>
                        </a:lnTo>
                        <a:lnTo>
                          <a:pt x="10" y="44"/>
                        </a:lnTo>
                        <a:lnTo>
                          <a:pt x="13" y="45"/>
                        </a:lnTo>
                        <a:lnTo>
                          <a:pt x="14" y="46"/>
                        </a:lnTo>
                        <a:lnTo>
                          <a:pt x="16" y="46"/>
                        </a:lnTo>
                        <a:close/>
                      </a:path>
                    </a:pathLst>
                  </a:custGeom>
                  <a:solidFill>
                    <a:srgbClr val="000000"/>
                  </a:solidFill>
                  <a:ln w="9525">
                    <a:solidFill>
                      <a:srgbClr val="FF0066"/>
                    </a:solidFill>
                    <a:round/>
                    <a:headEnd/>
                    <a:tailEnd/>
                  </a:ln>
                </p:spPr>
                <p:txBody>
                  <a:bodyPr/>
                  <a:lstStyle/>
                  <a:p>
                    <a:endParaRPr lang="en-US" dirty="0"/>
                  </a:p>
                </p:txBody>
              </p:sp>
              <p:sp>
                <p:nvSpPr>
                  <p:cNvPr id="18549" name="Freeform 487"/>
                  <p:cNvSpPr>
                    <a:spLocks noEditPoints="1"/>
                  </p:cNvSpPr>
                  <p:nvPr/>
                </p:nvSpPr>
                <p:spPr bwMode="auto">
                  <a:xfrm>
                    <a:off x="2179" y="2002"/>
                    <a:ext cx="31" cy="38"/>
                  </a:xfrm>
                  <a:custGeom>
                    <a:avLst/>
                    <a:gdLst>
                      <a:gd name="T0" fmla="*/ 15 w 31"/>
                      <a:gd name="T1" fmla="*/ 38 h 38"/>
                      <a:gd name="T2" fmla="*/ 10 w 31"/>
                      <a:gd name="T3" fmla="*/ 37 h 38"/>
                      <a:gd name="T4" fmla="*/ 5 w 31"/>
                      <a:gd name="T5" fmla="*/ 34 h 38"/>
                      <a:gd name="T6" fmla="*/ 1 w 31"/>
                      <a:gd name="T7" fmla="*/ 29 h 38"/>
                      <a:gd name="T8" fmla="*/ 0 w 31"/>
                      <a:gd name="T9" fmla="*/ 19 h 38"/>
                      <a:gd name="T10" fmla="*/ 1 w 31"/>
                      <a:gd name="T11" fmla="*/ 9 h 38"/>
                      <a:gd name="T12" fmla="*/ 5 w 31"/>
                      <a:gd name="T13" fmla="*/ 3 h 38"/>
                      <a:gd name="T14" fmla="*/ 10 w 31"/>
                      <a:gd name="T15" fmla="*/ 1 h 38"/>
                      <a:gd name="T16" fmla="*/ 15 w 31"/>
                      <a:gd name="T17" fmla="*/ 0 h 38"/>
                      <a:gd name="T18" fmla="*/ 20 w 31"/>
                      <a:gd name="T19" fmla="*/ 1 h 38"/>
                      <a:gd name="T20" fmla="*/ 25 w 31"/>
                      <a:gd name="T21" fmla="*/ 3 h 38"/>
                      <a:gd name="T22" fmla="*/ 30 w 31"/>
                      <a:gd name="T23" fmla="*/ 9 h 38"/>
                      <a:gd name="T24" fmla="*/ 31 w 31"/>
                      <a:gd name="T25" fmla="*/ 19 h 38"/>
                      <a:gd name="T26" fmla="*/ 30 w 31"/>
                      <a:gd name="T27" fmla="*/ 29 h 38"/>
                      <a:gd name="T28" fmla="*/ 25 w 31"/>
                      <a:gd name="T29" fmla="*/ 34 h 38"/>
                      <a:gd name="T30" fmla="*/ 20 w 31"/>
                      <a:gd name="T31" fmla="*/ 37 h 38"/>
                      <a:gd name="T32" fmla="*/ 15 w 31"/>
                      <a:gd name="T33" fmla="*/ 38 h 38"/>
                      <a:gd name="T34" fmla="*/ 15 w 31"/>
                      <a:gd name="T35" fmla="*/ 6 h 38"/>
                      <a:gd name="T36" fmla="*/ 10 w 31"/>
                      <a:gd name="T37" fmla="*/ 7 h 38"/>
                      <a:gd name="T38" fmla="*/ 8 w 31"/>
                      <a:gd name="T39" fmla="*/ 10 h 38"/>
                      <a:gd name="T40" fmla="*/ 5 w 31"/>
                      <a:gd name="T41" fmla="*/ 15 h 38"/>
                      <a:gd name="T42" fmla="*/ 5 w 31"/>
                      <a:gd name="T43" fmla="*/ 19 h 38"/>
                      <a:gd name="T44" fmla="*/ 5 w 31"/>
                      <a:gd name="T45" fmla="*/ 24 h 38"/>
                      <a:gd name="T46" fmla="*/ 8 w 31"/>
                      <a:gd name="T47" fmla="*/ 28 h 38"/>
                      <a:gd name="T48" fmla="*/ 10 w 31"/>
                      <a:gd name="T49" fmla="*/ 31 h 38"/>
                      <a:gd name="T50" fmla="*/ 15 w 31"/>
                      <a:gd name="T51" fmla="*/ 32 h 38"/>
                      <a:gd name="T52" fmla="*/ 19 w 31"/>
                      <a:gd name="T53" fmla="*/ 31 h 38"/>
                      <a:gd name="T54" fmla="*/ 23 w 31"/>
                      <a:gd name="T55" fmla="*/ 28 h 38"/>
                      <a:gd name="T56" fmla="*/ 25 w 31"/>
                      <a:gd name="T57" fmla="*/ 24 h 38"/>
                      <a:gd name="T58" fmla="*/ 25 w 31"/>
                      <a:gd name="T59" fmla="*/ 19 h 38"/>
                      <a:gd name="T60" fmla="*/ 25 w 31"/>
                      <a:gd name="T61" fmla="*/ 15 h 38"/>
                      <a:gd name="T62" fmla="*/ 23 w 31"/>
                      <a:gd name="T63" fmla="*/ 10 h 38"/>
                      <a:gd name="T64" fmla="*/ 19 w 31"/>
                      <a:gd name="T65" fmla="*/ 7 h 38"/>
                      <a:gd name="T66" fmla="*/ 15 w 31"/>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5" y="38"/>
                        </a:moveTo>
                        <a:lnTo>
                          <a:pt x="10" y="37"/>
                        </a:lnTo>
                        <a:lnTo>
                          <a:pt x="5" y="34"/>
                        </a:lnTo>
                        <a:lnTo>
                          <a:pt x="1" y="29"/>
                        </a:lnTo>
                        <a:lnTo>
                          <a:pt x="0" y="19"/>
                        </a:lnTo>
                        <a:lnTo>
                          <a:pt x="1" y="9"/>
                        </a:lnTo>
                        <a:lnTo>
                          <a:pt x="5" y="3"/>
                        </a:lnTo>
                        <a:lnTo>
                          <a:pt x="10" y="1"/>
                        </a:lnTo>
                        <a:lnTo>
                          <a:pt x="15" y="0"/>
                        </a:lnTo>
                        <a:lnTo>
                          <a:pt x="20" y="1"/>
                        </a:lnTo>
                        <a:lnTo>
                          <a:pt x="25" y="3"/>
                        </a:lnTo>
                        <a:lnTo>
                          <a:pt x="30" y="9"/>
                        </a:lnTo>
                        <a:lnTo>
                          <a:pt x="31" y="19"/>
                        </a:lnTo>
                        <a:lnTo>
                          <a:pt x="30" y="29"/>
                        </a:lnTo>
                        <a:lnTo>
                          <a:pt x="25" y="34"/>
                        </a:lnTo>
                        <a:lnTo>
                          <a:pt x="20" y="37"/>
                        </a:lnTo>
                        <a:lnTo>
                          <a:pt x="15" y="38"/>
                        </a:lnTo>
                        <a:close/>
                        <a:moveTo>
                          <a:pt x="15" y="6"/>
                        </a:moveTo>
                        <a:lnTo>
                          <a:pt x="10" y="7"/>
                        </a:lnTo>
                        <a:lnTo>
                          <a:pt x="8" y="10"/>
                        </a:lnTo>
                        <a:lnTo>
                          <a:pt x="5" y="15"/>
                        </a:lnTo>
                        <a:lnTo>
                          <a:pt x="5" y="19"/>
                        </a:lnTo>
                        <a:lnTo>
                          <a:pt x="5" y="24"/>
                        </a:lnTo>
                        <a:lnTo>
                          <a:pt x="8" y="28"/>
                        </a:lnTo>
                        <a:lnTo>
                          <a:pt x="10" y="31"/>
                        </a:lnTo>
                        <a:lnTo>
                          <a:pt x="15" y="32"/>
                        </a:lnTo>
                        <a:lnTo>
                          <a:pt x="19" y="31"/>
                        </a:lnTo>
                        <a:lnTo>
                          <a:pt x="23" y="28"/>
                        </a:lnTo>
                        <a:lnTo>
                          <a:pt x="25" y="24"/>
                        </a:lnTo>
                        <a:lnTo>
                          <a:pt x="25" y="19"/>
                        </a:lnTo>
                        <a:lnTo>
                          <a:pt x="25" y="15"/>
                        </a:lnTo>
                        <a:lnTo>
                          <a:pt x="23" y="10"/>
                        </a:lnTo>
                        <a:lnTo>
                          <a:pt x="19" y="7"/>
                        </a:lnTo>
                        <a:lnTo>
                          <a:pt x="15" y="6"/>
                        </a:lnTo>
                        <a:close/>
                      </a:path>
                    </a:pathLst>
                  </a:custGeom>
                  <a:solidFill>
                    <a:srgbClr val="000000"/>
                  </a:solidFill>
                  <a:ln w="9525">
                    <a:solidFill>
                      <a:srgbClr val="FF0066"/>
                    </a:solidFill>
                    <a:round/>
                    <a:headEnd/>
                    <a:tailEnd/>
                  </a:ln>
                </p:spPr>
                <p:txBody>
                  <a:bodyPr/>
                  <a:lstStyle/>
                  <a:p>
                    <a:endParaRPr lang="en-US" dirty="0"/>
                  </a:p>
                </p:txBody>
              </p:sp>
            </p:grpSp>
            <p:sp>
              <p:nvSpPr>
                <p:cNvPr id="18534" name="Freeform 488"/>
                <p:cNvSpPr>
                  <a:spLocks/>
                </p:cNvSpPr>
                <p:nvPr/>
              </p:nvSpPr>
              <p:spPr bwMode="auto">
                <a:xfrm>
                  <a:off x="1422" y="1604"/>
                  <a:ext cx="402" cy="700"/>
                </a:xfrm>
                <a:custGeom>
                  <a:avLst/>
                  <a:gdLst>
                    <a:gd name="T0" fmla="*/ 0 w 402"/>
                    <a:gd name="T1" fmla="*/ 0 h 700"/>
                    <a:gd name="T2" fmla="*/ 188 w 402"/>
                    <a:gd name="T3" fmla="*/ 0 h 700"/>
                    <a:gd name="T4" fmla="*/ 188 w 402"/>
                    <a:gd name="T5" fmla="*/ 167 h 700"/>
                    <a:gd name="T6" fmla="*/ 402 w 402"/>
                    <a:gd name="T7" fmla="*/ 167 h 700"/>
                    <a:gd name="T8" fmla="*/ 402 w 402"/>
                    <a:gd name="T9" fmla="*/ 700 h 700"/>
                    <a:gd name="T10" fmla="*/ 0 w 402"/>
                    <a:gd name="T11" fmla="*/ 700 h 700"/>
                    <a:gd name="T12" fmla="*/ 0 w 402"/>
                    <a:gd name="T13" fmla="*/ 0 h 700"/>
                    <a:gd name="T14" fmla="*/ 0 60000 65536"/>
                    <a:gd name="T15" fmla="*/ 0 60000 65536"/>
                    <a:gd name="T16" fmla="*/ 0 60000 65536"/>
                    <a:gd name="T17" fmla="*/ 0 60000 65536"/>
                    <a:gd name="T18" fmla="*/ 0 60000 65536"/>
                    <a:gd name="T19" fmla="*/ 0 60000 65536"/>
                    <a:gd name="T20" fmla="*/ 0 60000 65536"/>
                    <a:gd name="T21" fmla="*/ 0 w 402"/>
                    <a:gd name="T22" fmla="*/ 0 h 700"/>
                    <a:gd name="T23" fmla="*/ 402 w 402"/>
                    <a:gd name="T24" fmla="*/ 700 h 7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02" h="700">
                      <a:moveTo>
                        <a:pt x="0" y="0"/>
                      </a:moveTo>
                      <a:lnTo>
                        <a:pt x="188" y="0"/>
                      </a:lnTo>
                      <a:lnTo>
                        <a:pt x="188" y="167"/>
                      </a:lnTo>
                      <a:lnTo>
                        <a:pt x="402" y="167"/>
                      </a:lnTo>
                      <a:lnTo>
                        <a:pt x="402" y="700"/>
                      </a:lnTo>
                      <a:lnTo>
                        <a:pt x="0" y="700"/>
                      </a:lnTo>
                      <a:lnTo>
                        <a:pt x="0" y="0"/>
                      </a:lnTo>
                      <a:close/>
                    </a:path>
                  </a:pathLst>
                </a:custGeom>
                <a:solidFill>
                  <a:srgbClr val="000000"/>
                </a:solidFill>
                <a:ln w="9525">
                  <a:solidFill>
                    <a:srgbClr val="FF0066"/>
                  </a:solidFill>
                  <a:round/>
                  <a:headEnd/>
                  <a:tailEnd/>
                </a:ln>
              </p:spPr>
              <p:txBody>
                <a:bodyPr/>
                <a:lstStyle/>
                <a:p>
                  <a:endParaRPr lang="en-US" dirty="0"/>
                </a:p>
              </p:txBody>
            </p:sp>
            <p:sp>
              <p:nvSpPr>
                <p:cNvPr id="18535" name="Freeform 489"/>
                <p:cNvSpPr>
                  <a:spLocks/>
                </p:cNvSpPr>
                <p:nvPr/>
              </p:nvSpPr>
              <p:spPr bwMode="auto">
                <a:xfrm>
                  <a:off x="1411" y="1632"/>
                  <a:ext cx="413" cy="710"/>
                </a:xfrm>
                <a:custGeom>
                  <a:avLst/>
                  <a:gdLst>
                    <a:gd name="T0" fmla="*/ 407 w 413"/>
                    <a:gd name="T1" fmla="*/ 167 h 710"/>
                    <a:gd name="T2" fmla="*/ 200 w 413"/>
                    <a:gd name="T3" fmla="*/ 167 h 710"/>
                    <a:gd name="T4" fmla="*/ 200 w 413"/>
                    <a:gd name="T5" fmla="*/ 5 h 710"/>
                    <a:gd name="T6" fmla="*/ 200 w 413"/>
                    <a:gd name="T7" fmla="*/ 0 h 710"/>
                    <a:gd name="T8" fmla="*/ 194 w 413"/>
                    <a:gd name="T9" fmla="*/ 0 h 710"/>
                    <a:gd name="T10" fmla="*/ 6 w 413"/>
                    <a:gd name="T11" fmla="*/ 0 h 710"/>
                    <a:gd name="T12" fmla="*/ 0 w 413"/>
                    <a:gd name="T13" fmla="*/ 0 h 710"/>
                    <a:gd name="T14" fmla="*/ 0 w 413"/>
                    <a:gd name="T15" fmla="*/ 5 h 710"/>
                    <a:gd name="T16" fmla="*/ 0 w 413"/>
                    <a:gd name="T17" fmla="*/ 705 h 710"/>
                    <a:gd name="T18" fmla="*/ 0 w 413"/>
                    <a:gd name="T19" fmla="*/ 710 h 710"/>
                    <a:gd name="T20" fmla="*/ 6 w 413"/>
                    <a:gd name="T21" fmla="*/ 710 h 710"/>
                    <a:gd name="T22" fmla="*/ 407 w 413"/>
                    <a:gd name="T23" fmla="*/ 710 h 710"/>
                    <a:gd name="T24" fmla="*/ 413 w 413"/>
                    <a:gd name="T25" fmla="*/ 710 h 710"/>
                    <a:gd name="T26" fmla="*/ 413 w 413"/>
                    <a:gd name="T27" fmla="*/ 705 h 710"/>
                    <a:gd name="T28" fmla="*/ 413 w 413"/>
                    <a:gd name="T29" fmla="*/ 172 h 710"/>
                    <a:gd name="T30" fmla="*/ 413 w 413"/>
                    <a:gd name="T31" fmla="*/ 167 h 710"/>
                    <a:gd name="T32" fmla="*/ 407 w 413"/>
                    <a:gd name="T33" fmla="*/ 167 h 71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13"/>
                    <a:gd name="T52" fmla="*/ 0 h 710"/>
                    <a:gd name="T53" fmla="*/ 413 w 413"/>
                    <a:gd name="T54" fmla="*/ 710 h 71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13" h="710">
                      <a:moveTo>
                        <a:pt x="407" y="167"/>
                      </a:moveTo>
                      <a:lnTo>
                        <a:pt x="200" y="167"/>
                      </a:lnTo>
                      <a:lnTo>
                        <a:pt x="200" y="5"/>
                      </a:lnTo>
                      <a:lnTo>
                        <a:pt x="200" y="0"/>
                      </a:lnTo>
                      <a:lnTo>
                        <a:pt x="194" y="0"/>
                      </a:lnTo>
                      <a:lnTo>
                        <a:pt x="6" y="0"/>
                      </a:lnTo>
                      <a:lnTo>
                        <a:pt x="0" y="0"/>
                      </a:lnTo>
                      <a:lnTo>
                        <a:pt x="0" y="5"/>
                      </a:lnTo>
                      <a:lnTo>
                        <a:pt x="0" y="705"/>
                      </a:lnTo>
                      <a:lnTo>
                        <a:pt x="0" y="710"/>
                      </a:lnTo>
                      <a:lnTo>
                        <a:pt x="6" y="710"/>
                      </a:lnTo>
                      <a:lnTo>
                        <a:pt x="407" y="710"/>
                      </a:lnTo>
                      <a:lnTo>
                        <a:pt x="413" y="710"/>
                      </a:lnTo>
                      <a:lnTo>
                        <a:pt x="413" y="705"/>
                      </a:lnTo>
                      <a:lnTo>
                        <a:pt x="413" y="172"/>
                      </a:lnTo>
                      <a:lnTo>
                        <a:pt x="413" y="167"/>
                      </a:lnTo>
                      <a:lnTo>
                        <a:pt x="407" y="167"/>
                      </a:lnTo>
                      <a:close/>
                    </a:path>
                  </a:pathLst>
                </a:custGeom>
                <a:solidFill>
                  <a:srgbClr val="000000"/>
                </a:solidFill>
                <a:ln w="9525">
                  <a:solidFill>
                    <a:srgbClr val="FF0066"/>
                  </a:solidFill>
                  <a:round/>
                  <a:headEnd/>
                  <a:tailEnd/>
                </a:ln>
              </p:spPr>
              <p:txBody>
                <a:bodyPr/>
                <a:lstStyle/>
                <a:p>
                  <a:endParaRPr lang="en-US" dirty="0"/>
                </a:p>
              </p:txBody>
            </p:sp>
            <p:sp>
              <p:nvSpPr>
                <p:cNvPr id="18536" name="Freeform 490"/>
                <p:cNvSpPr>
                  <a:spLocks/>
                </p:cNvSpPr>
                <p:nvPr/>
              </p:nvSpPr>
              <p:spPr bwMode="auto">
                <a:xfrm>
                  <a:off x="1433" y="1616"/>
                  <a:ext cx="391" cy="688"/>
                </a:xfrm>
                <a:custGeom>
                  <a:avLst/>
                  <a:gdLst>
                    <a:gd name="T0" fmla="*/ 183 w 391"/>
                    <a:gd name="T1" fmla="*/ 167 h 688"/>
                    <a:gd name="T2" fmla="*/ 391 w 391"/>
                    <a:gd name="T3" fmla="*/ 167 h 688"/>
                    <a:gd name="T4" fmla="*/ 391 w 391"/>
                    <a:gd name="T5" fmla="*/ 688 h 688"/>
                    <a:gd name="T6" fmla="*/ 0 w 391"/>
                    <a:gd name="T7" fmla="*/ 688 h 688"/>
                    <a:gd name="T8" fmla="*/ 0 w 391"/>
                    <a:gd name="T9" fmla="*/ 0 h 688"/>
                    <a:gd name="T10" fmla="*/ 178 w 391"/>
                    <a:gd name="T11" fmla="*/ 0 h 688"/>
                    <a:gd name="T12" fmla="*/ 178 w 391"/>
                    <a:gd name="T13" fmla="*/ 161 h 688"/>
                    <a:gd name="T14" fmla="*/ 178 w 391"/>
                    <a:gd name="T15" fmla="*/ 167 h 688"/>
                    <a:gd name="T16" fmla="*/ 183 w 391"/>
                    <a:gd name="T17" fmla="*/ 167 h 6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1"/>
                    <a:gd name="T28" fmla="*/ 0 h 688"/>
                    <a:gd name="T29" fmla="*/ 391 w 391"/>
                    <a:gd name="T30" fmla="*/ 688 h 6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1" h="688">
                      <a:moveTo>
                        <a:pt x="183" y="167"/>
                      </a:moveTo>
                      <a:lnTo>
                        <a:pt x="391" y="167"/>
                      </a:lnTo>
                      <a:lnTo>
                        <a:pt x="391" y="688"/>
                      </a:lnTo>
                      <a:lnTo>
                        <a:pt x="0" y="688"/>
                      </a:lnTo>
                      <a:lnTo>
                        <a:pt x="0" y="0"/>
                      </a:lnTo>
                      <a:lnTo>
                        <a:pt x="178" y="0"/>
                      </a:lnTo>
                      <a:lnTo>
                        <a:pt x="178" y="161"/>
                      </a:lnTo>
                      <a:lnTo>
                        <a:pt x="178" y="167"/>
                      </a:lnTo>
                      <a:lnTo>
                        <a:pt x="183" y="167"/>
                      </a:lnTo>
                      <a:close/>
                    </a:path>
                  </a:pathLst>
                </a:custGeom>
                <a:solidFill>
                  <a:srgbClr val="FFFFFF"/>
                </a:solidFill>
                <a:ln w="9525">
                  <a:solidFill>
                    <a:srgbClr val="FF0066"/>
                  </a:solidFill>
                  <a:round/>
                  <a:headEnd/>
                  <a:tailEnd/>
                </a:ln>
              </p:spPr>
              <p:txBody>
                <a:bodyPr/>
                <a:lstStyle/>
                <a:p>
                  <a:endParaRPr lang="en-US" dirty="0"/>
                </a:p>
              </p:txBody>
            </p:sp>
            <p:grpSp>
              <p:nvGrpSpPr>
                <p:cNvPr id="28" name="Group 491"/>
                <p:cNvGrpSpPr>
                  <a:grpSpLocks/>
                </p:cNvGrpSpPr>
                <p:nvPr/>
              </p:nvGrpSpPr>
              <p:grpSpPr bwMode="auto">
                <a:xfrm>
                  <a:off x="1504" y="2013"/>
                  <a:ext cx="128" cy="51"/>
                  <a:chOff x="1042" y="1930"/>
                  <a:chExt cx="128" cy="51"/>
                </a:xfrm>
              </p:grpSpPr>
              <p:sp>
                <p:nvSpPr>
                  <p:cNvPr id="18538" name="Freeform 492"/>
                  <p:cNvSpPr>
                    <a:spLocks/>
                  </p:cNvSpPr>
                  <p:nvPr/>
                </p:nvSpPr>
                <p:spPr bwMode="auto">
                  <a:xfrm>
                    <a:off x="1042" y="1930"/>
                    <a:ext cx="38" cy="51"/>
                  </a:xfrm>
                  <a:custGeom>
                    <a:avLst/>
                    <a:gdLst>
                      <a:gd name="T0" fmla="*/ 7 w 38"/>
                      <a:gd name="T1" fmla="*/ 0 h 51"/>
                      <a:gd name="T2" fmla="*/ 7 w 38"/>
                      <a:gd name="T3" fmla="*/ 36 h 51"/>
                      <a:gd name="T4" fmla="*/ 7 w 38"/>
                      <a:gd name="T5" fmla="*/ 40 h 51"/>
                      <a:gd name="T6" fmla="*/ 9 w 38"/>
                      <a:gd name="T7" fmla="*/ 43 h 51"/>
                      <a:gd name="T8" fmla="*/ 13 w 38"/>
                      <a:gd name="T9" fmla="*/ 45 h 51"/>
                      <a:gd name="T10" fmla="*/ 18 w 38"/>
                      <a:gd name="T11" fmla="*/ 47 h 51"/>
                      <a:gd name="T12" fmla="*/ 25 w 38"/>
                      <a:gd name="T13" fmla="*/ 45 h 51"/>
                      <a:gd name="T14" fmla="*/ 29 w 38"/>
                      <a:gd name="T15" fmla="*/ 43 h 51"/>
                      <a:gd name="T16" fmla="*/ 31 w 38"/>
                      <a:gd name="T17" fmla="*/ 40 h 51"/>
                      <a:gd name="T18" fmla="*/ 31 w 38"/>
                      <a:gd name="T19" fmla="*/ 36 h 51"/>
                      <a:gd name="T20" fmla="*/ 31 w 38"/>
                      <a:gd name="T21" fmla="*/ 0 h 51"/>
                      <a:gd name="T22" fmla="*/ 38 w 38"/>
                      <a:gd name="T23" fmla="*/ 0 h 51"/>
                      <a:gd name="T24" fmla="*/ 38 w 38"/>
                      <a:gd name="T25" fmla="*/ 36 h 51"/>
                      <a:gd name="T26" fmla="*/ 37 w 38"/>
                      <a:gd name="T27" fmla="*/ 41 h 51"/>
                      <a:gd name="T28" fmla="*/ 33 w 38"/>
                      <a:gd name="T29" fmla="*/ 45 h 51"/>
                      <a:gd name="T30" fmla="*/ 28 w 38"/>
                      <a:gd name="T31" fmla="*/ 50 h 51"/>
                      <a:gd name="T32" fmla="*/ 18 w 38"/>
                      <a:gd name="T33" fmla="*/ 51 h 51"/>
                      <a:gd name="T34" fmla="*/ 9 w 38"/>
                      <a:gd name="T35" fmla="*/ 50 h 51"/>
                      <a:gd name="T36" fmla="*/ 5 w 38"/>
                      <a:gd name="T37" fmla="*/ 45 h 51"/>
                      <a:gd name="T38" fmla="*/ 1 w 38"/>
                      <a:gd name="T39" fmla="*/ 41 h 51"/>
                      <a:gd name="T40" fmla="*/ 0 w 38"/>
                      <a:gd name="T41" fmla="*/ 36 h 51"/>
                      <a:gd name="T42" fmla="*/ 0 w 38"/>
                      <a:gd name="T43" fmla="*/ 0 h 51"/>
                      <a:gd name="T44" fmla="*/ 7 w 38"/>
                      <a:gd name="T45" fmla="*/ 0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8"/>
                      <a:gd name="T70" fmla="*/ 0 h 51"/>
                      <a:gd name="T71" fmla="*/ 38 w 38"/>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8" h="51">
                        <a:moveTo>
                          <a:pt x="7" y="0"/>
                        </a:moveTo>
                        <a:lnTo>
                          <a:pt x="7" y="36"/>
                        </a:lnTo>
                        <a:lnTo>
                          <a:pt x="7" y="40"/>
                        </a:lnTo>
                        <a:lnTo>
                          <a:pt x="9" y="43"/>
                        </a:lnTo>
                        <a:lnTo>
                          <a:pt x="13" y="45"/>
                        </a:lnTo>
                        <a:lnTo>
                          <a:pt x="18" y="47"/>
                        </a:lnTo>
                        <a:lnTo>
                          <a:pt x="25" y="45"/>
                        </a:lnTo>
                        <a:lnTo>
                          <a:pt x="29" y="43"/>
                        </a:lnTo>
                        <a:lnTo>
                          <a:pt x="31" y="40"/>
                        </a:lnTo>
                        <a:lnTo>
                          <a:pt x="31" y="36"/>
                        </a:lnTo>
                        <a:lnTo>
                          <a:pt x="31" y="0"/>
                        </a:lnTo>
                        <a:lnTo>
                          <a:pt x="38" y="0"/>
                        </a:lnTo>
                        <a:lnTo>
                          <a:pt x="38" y="36"/>
                        </a:lnTo>
                        <a:lnTo>
                          <a:pt x="37" y="41"/>
                        </a:lnTo>
                        <a:lnTo>
                          <a:pt x="33" y="45"/>
                        </a:lnTo>
                        <a:lnTo>
                          <a:pt x="28" y="50"/>
                        </a:lnTo>
                        <a:lnTo>
                          <a:pt x="18" y="51"/>
                        </a:lnTo>
                        <a:lnTo>
                          <a:pt x="9" y="50"/>
                        </a:lnTo>
                        <a:lnTo>
                          <a:pt x="5" y="45"/>
                        </a:lnTo>
                        <a:lnTo>
                          <a:pt x="1" y="41"/>
                        </a:lnTo>
                        <a:lnTo>
                          <a:pt x="0" y="36"/>
                        </a:lnTo>
                        <a:lnTo>
                          <a:pt x="0" y="0"/>
                        </a:lnTo>
                        <a:lnTo>
                          <a:pt x="7" y="0"/>
                        </a:lnTo>
                        <a:close/>
                      </a:path>
                    </a:pathLst>
                  </a:custGeom>
                  <a:solidFill>
                    <a:srgbClr val="000000"/>
                  </a:solidFill>
                  <a:ln w="9525">
                    <a:solidFill>
                      <a:srgbClr val="FF0066"/>
                    </a:solidFill>
                    <a:round/>
                    <a:headEnd/>
                    <a:tailEnd/>
                  </a:ln>
                </p:spPr>
                <p:txBody>
                  <a:bodyPr/>
                  <a:lstStyle/>
                  <a:p>
                    <a:endParaRPr lang="en-US" dirty="0"/>
                  </a:p>
                </p:txBody>
              </p:sp>
              <p:sp>
                <p:nvSpPr>
                  <p:cNvPr id="18539" name="Freeform 493"/>
                  <p:cNvSpPr>
                    <a:spLocks/>
                  </p:cNvSpPr>
                  <p:nvPr/>
                </p:nvSpPr>
                <p:spPr bwMode="auto">
                  <a:xfrm>
                    <a:off x="1085" y="1935"/>
                    <a:ext cx="16" cy="46"/>
                  </a:xfrm>
                  <a:custGeom>
                    <a:avLst/>
                    <a:gdLst>
                      <a:gd name="T0" fmla="*/ 10 w 16"/>
                      <a:gd name="T1" fmla="*/ 9 h 46"/>
                      <a:gd name="T2" fmla="*/ 16 w 16"/>
                      <a:gd name="T3" fmla="*/ 9 h 46"/>
                      <a:gd name="T4" fmla="*/ 16 w 16"/>
                      <a:gd name="T5" fmla="*/ 15 h 46"/>
                      <a:gd name="T6" fmla="*/ 10 w 16"/>
                      <a:gd name="T7" fmla="*/ 15 h 46"/>
                      <a:gd name="T8" fmla="*/ 10 w 16"/>
                      <a:gd name="T9" fmla="*/ 39 h 46"/>
                      <a:gd name="T10" fmla="*/ 10 w 16"/>
                      <a:gd name="T11" fmla="*/ 40 h 46"/>
                      <a:gd name="T12" fmla="*/ 11 w 16"/>
                      <a:gd name="T13" fmla="*/ 42 h 46"/>
                      <a:gd name="T14" fmla="*/ 13 w 16"/>
                      <a:gd name="T15" fmla="*/ 42 h 46"/>
                      <a:gd name="T16" fmla="*/ 16 w 16"/>
                      <a:gd name="T17" fmla="*/ 42 h 46"/>
                      <a:gd name="T18" fmla="*/ 16 w 16"/>
                      <a:gd name="T19" fmla="*/ 46 h 46"/>
                      <a:gd name="T20" fmla="*/ 14 w 16"/>
                      <a:gd name="T21" fmla="*/ 46 h 46"/>
                      <a:gd name="T22" fmla="*/ 12 w 16"/>
                      <a:gd name="T23" fmla="*/ 46 h 46"/>
                      <a:gd name="T24" fmla="*/ 11 w 16"/>
                      <a:gd name="T25" fmla="*/ 46 h 46"/>
                      <a:gd name="T26" fmla="*/ 10 w 16"/>
                      <a:gd name="T27" fmla="*/ 46 h 46"/>
                      <a:gd name="T28" fmla="*/ 8 w 16"/>
                      <a:gd name="T29" fmla="*/ 46 h 46"/>
                      <a:gd name="T30" fmla="*/ 5 w 16"/>
                      <a:gd name="T31" fmla="*/ 44 h 46"/>
                      <a:gd name="T32" fmla="*/ 4 w 16"/>
                      <a:gd name="T33" fmla="*/ 43 h 46"/>
                      <a:gd name="T34" fmla="*/ 4 w 16"/>
                      <a:gd name="T35" fmla="*/ 42 h 46"/>
                      <a:gd name="T36" fmla="*/ 4 w 16"/>
                      <a:gd name="T37" fmla="*/ 15 h 46"/>
                      <a:gd name="T38" fmla="*/ 0 w 16"/>
                      <a:gd name="T39" fmla="*/ 15 h 46"/>
                      <a:gd name="T40" fmla="*/ 0 w 16"/>
                      <a:gd name="T41" fmla="*/ 9 h 46"/>
                      <a:gd name="T42" fmla="*/ 4 w 16"/>
                      <a:gd name="T43" fmla="*/ 9 h 46"/>
                      <a:gd name="T44" fmla="*/ 4 w 16"/>
                      <a:gd name="T45" fmla="*/ 0 h 46"/>
                      <a:gd name="T46" fmla="*/ 10 w 16"/>
                      <a:gd name="T47" fmla="*/ 0 h 46"/>
                      <a:gd name="T48" fmla="*/ 10 w 16"/>
                      <a:gd name="T49" fmla="*/ 9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46"/>
                      <a:gd name="T77" fmla="*/ 16 w 16"/>
                      <a:gd name="T78" fmla="*/ 46 h 4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46">
                        <a:moveTo>
                          <a:pt x="10" y="9"/>
                        </a:moveTo>
                        <a:lnTo>
                          <a:pt x="16" y="9"/>
                        </a:lnTo>
                        <a:lnTo>
                          <a:pt x="16" y="15"/>
                        </a:lnTo>
                        <a:lnTo>
                          <a:pt x="10" y="15"/>
                        </a:lnTo>
                        <a:lnTo>
                          <a:pt x="10" y="39"/>
                        </a:lnTo>
                        <a:lnTo>
                          <a:pt x="10" y="40"/>
                        </a:lnTo>
                        <a:lnTo>
                          <a:pt x="11" y="42"/>
                        </a:lnTo>
                        <a:lnTo>
                          <a:pt x="13" y="42"/>
                        </a:lnTo>
                        <a:lnTo>
                          <a:pt x="16" y="42"/>
                        </a:lnTo>
                        <a:lnTo>
                          <a:pt x="16" y="46"/>
                        </a:lnTo>
                        <a:lnTo>
                          <a:pt x="14" y="46"/>
                        </a:lnTo>
                        <a:lnTo>
                          <a:pt x="12" y="46"/>
                        </a:lnTo>
                        <a:lnTo>
                          <a:pt x="11" y="46"/>
                        </a:lnTo>
                        <a:lnTo>
                          <a:pt x="10" y="46"/>
                        </a:lnTo>
                        <a:lnTo>
                          <a:pt x="8" y="46"/>
                        </a:lnTo>
                        <a:lnTo>
                          <a:pt x="5" y="44"/>
                        </a:lnTo>
                        <a:lnTo>
                          <a:pt x="4" y="43"/>
                        </a:lnTo>
                        <a:lnTo>
                          <a:pt x="4" y="42"/>
                        </a:lnTo>
                        <a:lnTo>
                          <a:pt x="4" y="15"/>
                        </a:lnTo>
                        <a:lnTo>
                          <a:pt x="0" y="15"/>
                        </a:lnTo>
                        <a:lnTo>
                          <a:pt x="0" y="9"/>
                        </a:lnTo>
                        <a:lnTo>
                          <a:pt x="4" y="9"/>
                        </a:lnTo>
                        <a:lnTo>
                          <a:pt x="4" y="0"/>
                        </a:lnTo>
                        <a:lnTo>
                          <a:pt x="10" y="0"/>
                        </a:lnTo>
                        <a:lnTo>
                          <a:pt x="10" y="9"/>
                        </a:lnTo>
                        <a:close/>
                      </a:path>
                    </a:pathLst>
                  </a:custGeom>
                  <a:solidFill>
                    <a:srgbClr val="000000"/>
                  </a:solidFill>
                  <a:ln w="9525">
                    <a:solidFill>
                      <a:srgbClr val="FF0066"/>
                    </a:solidFill>
                    <a:round/>
                    <a:headEnd/>
                    <a:tailEnd/>
                  </a:ln>
                </p:spPr>
                <p:txBody>
                  <a:bodyPr/>
                  <a:lstStyle/>
                  <a:p>
                    <a:endParaRPr lang="en-US" dirty="0"/>
                  </a:p>
                </p:txBody>
              </p:sp>
              <p:sp>
                <p:nvSpPr>
                  <p:cNvPr id="18540" name="Freeform 494"/>
                  <p:cNvSpPr>
                    <a:spLocks noEditPoints="1"/>
                  </p:cNvSpPr>
                  <p:nvPr/>
                </p:nvSpPr>
                <p:spPr bwMode="auto">
                  <a:xfrm>
                    <a:off x="1104" y="1943"/>
                    <a:ext cx="32" cy="38"/>
                  </a:xfrm>
                  <a:custGeom>
                    <a:avLst/>
                    <a:gdLst>
                      <a:gd name="T0" fmla="*/ 29 w 32"/>
                      <a:gd name="T1" fmla="*/ 32 h 38"/>
                      <a:gd name="T2" fmla="*/ 30 w 32"/>
                      <a:gd name="T3" fmla="*/ 34 h 38"/>
                      <a:gd name="T4" fmla="*/ 32 w 32"/>
                      <a:gd name="T5" fmla="*/ 34 h 38"/>
                      <a:gd name="T6" fmla="*/ 32 w 32"/>
                      <a:gd name="T7" fmla="*/ 34 h 38"/>
                      <a:gd name="T8" fmla="*/ 32 w 32"/>
                      <a:gd name="T9" fmla="*/ 38 h 38"/>
                      <a:gd name="T10" fmla="*/ 30 w 32"/>
                      <a:gd name="T11" fmla="*/ 38 h 38"/>
                      <a:gd name="T12" fmla="*/ 28 w 32"/>
                      <a:gd name="T13" fmla="*/ 38 h 38"/>
                      <a:gd name="T14" fmla="*/ 24 w 32"/>
                      <a:gd name="T15" fmla="*/ 37 h 38"/>
                      <a:gd name="T16" fmla="*/ 23 w 32"/>
                      <a:gd name="T17" fmla="*/ 34 h 38"/>
                      <a:gd name="T18" fmla="*/ 19 w 32"/>
                      <a:gd name="T19" fmla="*/ 37 h 38"/>
                      <a:gd name="T20" fmla="*/ 12 w 32"/>
                      <a:gd name="T21" fmla="*/ 38 h 38"/>
                      <a:gd name="T22" fmla="*/ 2 w 32"/>
                      <a:gd name="T23" fmla="*/ 36 h 38"/>
                      <a:gd name="T24" fmla="*/ 0 w 32"/>
                      <a:gd name="T25" fmla="*/ 28 h 38"/>
                      <a:gd name="T26" fmla="*/ 2 w 32"/>
                      <a:gd name="T27" fmla="*/ 21 h 38"/>
                      <a:gd name="T28" fmla="*/ 7 w 32"/>
                      <a:gd name="T29" fmla="*/ 19 h 38"/>
                      <a:gd name="T30" fmla="*/ 14 w 32"/>
                      <a:gd name="T31" fmla="*/ 17 h 38"/>
                      <a:gd name="T32" fmla="*/ 20 w 32"/>
                      <a:gd name="T33" fmla="*/ 16 h 38"/>
                      <a:gd name="T34" fmla="*/ 22 w 32"/>
                      <a:gd name="T35" fmla="*/ 15 h 38"/>
                      <a:gd name="T36" fmla="*/ 23 w 32"/>
                      <a:gd name="T37" fmla="*/ 13 h 38"/>
                      <a:gd name="T38" fmla="*/ 22 w 32"/>
                      <a:gd name="T39" fmla="*/ 8 h 38"/>
                      <a:gd name="T40" fmla="*/ 16 w 32"/>
                      <a:gd name="T41" fmla="*/ 6 h 38"/>
                      <a:gd name="T42" fmla="*/ 10 w 32"/>
                      <a:gd name="T43" fmla="*/ 7 h 38"/>
                      <a:gd name="T44" fmla="*/ 7 w 32"/>
                      <a:gd name="T45" fmla="*/ 11 h 38"/>
                      <a:gd name="T46" fmla="*/ 1 w 32"/>
                      <a:gd name="T47" fmla="*/ 12 h 38"/>
                      <a:gd name="T48" fmla="*/ 2 w 32"/>
                      <a:gd name="T49" fmla="*/ 7 h 38"/>
                      <a:gd name="T50" fmla="*/ 5 w 32"/>
                      <a:gd name="T51" fmla="*/ 4 h 38"/>
                      <a:gd name="T52" fmla="*/ 9 w 32"/>
                      <a:gd name="T53" fmla="*/ 1 h 38"/>
                      <a:gd name="T54" fmla="*/ 13 w 32"/>
                      <a:gd name="T55" fmla="*/ 0 h 38"/>
                      <a:gd name="T56" fmla="*/ 16 w 32"/>
                      <a:gd name="T57" fmla="*/ 0 h 38"/>
                      <a:gd name="T58" fmla="*/ 20 w 32"/>
                      <a:gd name="T59" fmla="*/ 0 h 38"/>
                      <a:gd name="T60" fmla="*/ 24 w 32"/>
                      <a:gd name="T61" fmla="*/ 2 h 38"/>
                      <a:gd name="T62" fmla="*/ 28 w 32"/>
                      <a:gd name="T63" fmla="*/ 6 h 38"/>
                      <a:gd name="T64" fmla="*/ 29 w 32"/>
                      <a:gd name="T65" fmla="*/ 31 h 38"/>
                      <a:gd name="T66" fmla="*/ 20 w 32"/>
                      <a:gd name="T67" fmla="*/ 21 h 38"/>
                      <a:gd name="T68" fmla="*/ 12 w 32"/>
                      <a:gd name="T69" fmla="*/ 22 h 38"/>
                      <a:gd name="T70" fmla="*/ 8 w 32"/>
                      <a:gd name="T71" fmla="*/ 23 h 38"/>
                      <a:gd name="T72" fmla="*/ 6 w 32"/>
                      <a:gd name="T73" fmla="*/ 25 h 38"/>
                      <a:gd name="T74" fmla="*/ 6 w 32"/>
                      <a:gd name="T75" fmla="*/ 30 h 38"/>
                      <a:gd name="T76" fmla="*/ 9 w 32"/>
                      <a:gd name="T77" fmla="*/ 34 h 38"/>
                      <a:gd name="T78" fmla="*/ 17 w 32"/>
                      <a:gd name="T79" fmla="*/ 32 h 38"/>
                      <a:gd name="T80" fmla="*/ 22 w 32"/>
                      <a:gd name="T81" fmla="*/ 28 h 38"/>
                      <a:gd name="T82" fmla="*/ 23 w 32"/>
                      <a:gd name="T83" fmla="*/ 20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38"/>
                      <a:gd name="T128" fmla="*/ 32 w 32"/>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38">
                        <a:moveTo>
                          <a:pt x="29" y="31"/>
                        </a:moveTo>
                        <a:lnTo>
                          <a:pt x="29" y="32"/>
                        </a:lnTo>
                        <a:lnTo>
                          <a:pt x="30" y="32"/>
                        </a:lnTo>
                        <a:lnTo>
                          <a:pt x="30" y="34"/>
                        </a:lnTo>
                        <a:lnTo>
                          <a:pt x="31" y="34"/>
                        </a:lnTo>
                        <a:lnTo>
                          <a:pt x="32" y="34"/>
                        </a:lnTo>
                        <a:lnTo>
                          <a:pt x="32" y="38"/>
                        </a:lnTo>
                        <a:lnTo>
                          <a:pt x="31" y="38"/>
                        </a:lnTo>
                        <a:lnTo>
                          <a:pt x="30" y="38"/>
                        </a:lnTo>
                        <a:lnTo>
                          <a:pt x="29" y="38"/>
                        </a:lnTo>
                        <a:lnTo>
                          <a:pt x="28" y="38"/>
                        </a:lnTo>
                        <a:lnTo>
                          <a:pt x="27" y="38"/>
                        </a:lnTo>
                        <a:lnTo>
                          <a:pt x="24" y="37"/>
                        </a:lnTo>
                        <a:lnTo>
                          <a:pt x="23" y="35"/>
                        </a:lnTo>
                        <a:lnTo>
                          <a:pt x="23" y="34"/>
                        </a:lnTo>
                        <a:lnTo>
                          <a:pt x="21" y="35"/>
                        </a:lnTo>
                        <a:lnTo>
                          <a:pt x="19" y="37"/>
                        </a:lnTo>
                        <a:lnTo>
                          <a:pt x="15" y="38"/>
                        </a:lnTo>
                        <a:lnTo>
                          <a:pt x="12" y="38"/>
                        </a:lnTo>
                        <a:lnTo>
                          <a:pt x="6" y="37"/>
                        </a:lnTo>
                        <a:lnTo>
                          <a:pt x="2" y="36"/>
                        </a:lnTo>
                        <a:lnTo>
                          <a:pt x="0" y="32"/>
                        </a:lnTo>
                        <a:lnTo>
                          <a:pt x="0" y="28"/>
                        </a:lnTo>
                        <a:lnTo>
                          <a:pt x="1" y="24"/>
                        </a:lnTo>
                        <a:lnTo>
                          <a:pt x="2" y="21"/>
                        </a:lnTo>
                        <a:lnTo>
                          <a:pt x="5" y="20"/>
                        </a:lnTo>
                        <a:lnTo>
                          <a:pt x="7" y="19"/>
                        </a:lnTo>
                        <a:lnTo>
                          <a:pt x="10" y="17"/>
                        </a:lnTo>
                        <a:lnTo>
                          <a:pt x="14" y="17"/>
                        </a:lnTo>
                        <a:lnTo>
                          <a:pt x="17" y="16"/>
                        </a:lnTo>
                        <a:lnTo>
                          <a:pt x="20" y="16"/>
                        </a:lnTo>
                        <a:lnTo>
                          <a:pt x="21" y="16"/>
                        </a:lnTo>
                        <a:lnTo>
                          <a:pt x="22" y="15"/>
                        </a:lnTo>
                        <a:lnTo>
                          <a:pt x="23" y="14"/>
                        </a:lnTo>
                        <a:lnTo>
                          <a:pt x="23" y="13"/>
                        </a:lnTo>
                        <a:lnTo>
                          <a:pt x="23" y="9"/>
                        </a:lnTo>
                        <a:lnTo>
                          <a:pt x="22" y="8"/>
                        </a:lnTo>
                        <a:lnTo>
                          <a:pt x="20" y="7"/>
                        </a:lnTo>
                        <a:lnTo>
                          <a:pt x="16" y="6"/>
                        </a:lnTo>
                        <a:lnTo>
                          <a:pt x="14" y="6"/>
                        </a:lnTo>
                        <a:lnTo>
                          <a:pt x="10" y="7"/>
                        </a:lnTo>
                        <a:lnTo>
                          <a:pt x="8" y="8"/>
                        </a:lnTo>
                        <a:lnTo>
                          <a:pt x="7" y="11"/>
                        </a:lnTo>
                        <a:lnTo>
                          <a:pt x="7" y="12"/>
                        </a:lnTo>
                        <a:lnTo>
                          <a:pt x="1" y="12"/>
                        </a:lnTo>
                        <a:lnTo>
                          <a:pt x="1" y="9"/>
                        </a:lnTo>
                        <a:lnTo>
                          <a:pt x="2" y="7"/>
                        </a:lnTo>
                        <a:lnTo>
                          <a:pt x="4" y="6"/>
                        </a:lnTo>
                        <a:lnTo>
                          <a:pt x="5" y="4"/>
                        </a:lnTo>
                        <a:lnTo>
                          <a:pt x="7" y="2"/>
                        </a:lnTo>
                        <a:lnTo>
                          <a:pt x="9" y="1"/>
                        </a:lnTo>
                        <a:lnTo>
                          <a:pt x="10" y="1"/>
                        </a:lnTo>
                        <a:lnTo>
                          <a:pt x="13" y="0"/>
                        </a:lnTo>
                        <a:lnTo>
                          <a:pt x="14" y="0"/>
                        </a:lnTo>
                        <a:lnTo>
                          <a:pt x="16" y="0"/>
                        </a:lnTo>
                        <a:lnTo>
                          <a:pt x="17" y="0"/>
                        </a:lnTo>
                        <a:lnTo>
                          <a:pt x="20" y="0"/>
                        </a:lnTo>
                        <a:lnTo>
                          <a:pt x="21" y="1"/>
                        </a:lnTo>
                        <a:lnTo>
                          <a:pt x="24" y="2"/>
                        </a:lnTo>
                        <a:lnTo>
                          <a:pt x="27" y="4"/>
                        </a:lnTo>
                        <a:lnTo>
                          <a:pt x="28" y="6"/>
                        </a:lnTo>
                        <a:lnTo>
                          <a:pt x="29" y="8"/>
                        </a:lnTo>
                        <a:lnTo>
                          <a:pt x="29" y="31"/>
                        </a:lnTo>
                        <a:close/>
                        <a:moveTo>
                          <a:pt x="23" y="20"/>
                        </a:moveTo>
                        <a:lnTo>
                          <a:pt x="20" y="21"/>
                        </a:lnTo>
                        <a:lnTo>
                          <a:pt x="15" y="21"/>
                        </a:lnTo>
                        <a:lnTo>
                          <a:pt x="12" y="22"/>
                        </a:lnTo>
                        <a:lnTo>
                          <a:pt x="8" y="23"/>
                        </a:lnTo>
                        <a:lnTo>
                          <a:pt x="7" y="24"/>
                        </a:lnTo>
                        <a:lnTo>
                          <a:pt x="6" y="25"/>
                        </a:lnTo>
                        <a:lnTo>
                          <a:pt x="6" y="28"/>
                        </a:lnTo>
                        <a:lnTo>
                          <a:pt x="6" y="30"/>
                        </a:lnTo>
                        <a:lnTo>
                          <a:pt x="7" y="32"/>
                        </a:lnTo>
                        <a:lnTo>
                          <a:pt x="9" y="34"/>
                        </a:lnTo>
                        <a:lnTo>
                          <a:pt x="12" y="34"/>
                        </a:lnTo>
                        <a:lnTo>
                          <a:pt x="17" y="32"/>
                        </a:lnTo>
                        <a:lnTo>
                          <a:pt x="21" y="30"/>
                        </a:lnTo>
                        <a:lnTo>
                          <a:pt x="22" y="28"/>
                        </a:lnTo>
                        <a:lnTo>
                          <a:pt x="23" y="27"/>
                        </a:lnTo>
                        <a:lnTo>
                          <a:pt x="23" y="20"/>
                        </a:lnTo>
                        <a:close/>
                      </a:path>
                    </a:pathLst>
                  </a:custGeom>
                  <a:solidFill>
                    <a:srgbClr val="000000"/>
                  </a:solidFill>
                  <a:ln w="9525">
                    <a:solidFill>
                      <a:srgbClr val="FF0066"/>
                    </a:solidFill>
                    <a:round/>
                    <a:headEnd/>
                    <a:tailEnd/>
                  </a:ln>
                </p:spPr>
                <p:txBody>
                  <a:bodyPr/>
                  <a:lstStyle/>
                  <a:p>
                    <a:endParaRPr lang="en-US" dirty="0"/>
                  </a:p>
                </p:txBody>
              </p:sp>
              <p:sp>
                <p:nvSpPr>
                  <p:cNvPr id="18541" name="Freeform 495"/>
                  <p:cNvSpPr>
                    <a:spLocks/>
                  </p:cNvSpPr>
                  <p:nvPr/>
                </p:nvSpPr>
                <p:spPr bwMode="auto">
                  <a:xfrm>
                    <a:off x="1141" y="1930"/>
                    <a:ext cx="29" cy="50"/>
                  </a:xfrm>
                  <a:custGeom>
                    <a:avLst/>
                    <a:gdLst>
                      <a:gd name="T0" fmla="*/ 0 w 29"/>
                      <a:gd name="T1" fmla="*/ 0 h 50"/>
                      <a:gd name="T2" fmla="*/ 6 w 29"/>
                      <a:gd name="T3" fmla="*/ 0 h 50"/>
                      <a:gd name="T4" fmla="*/ 6 w 29"/>
                      <a:gd name="T5" fmla="*/ 19 h 50"/>
                      <a:gd name="T6" fmla="*/ 7 w 29"/>
                      <a:gd name="T7" fmla="*/ 18 h 50"/>
                      <a:gd name="T8" fmla="*/ 8 w 29"/>
                      <a:gd name="T9" fmla="*/ 17 h 50"/>
                      <a:gd name="T10" fmla="*/ 10 w 29"/>
                      <a:gd name="T11" fmla="*/ 15 h 50"/>
                      <a:gd name="T12" fmla="*/ 13 w 29"/>
                      <a:gd name="T13" fmla="*/ 14 h 50"/>
                      <a:gd name="T14" fmla="*/ 14 w 29"/>
                      <a:gd name="T15" fmla="*/ 14 h 50"/>
                      <a:gd name="T16" fmla="*/ 15 w 29"/>
                      <a:gd name="T17" fmla="*/ 13 h 50"/>
                      <a:gd name="T18" fmla="*/ 16 w 29"/>
                      <a:gd name="T19" fmla="*/ 13 h 50"/>
                      <a:gd name="T20" fmla="*/ 17 w 29"/>
                      <a:gd name="T21" fmla="*/ 13 h 50"/>
                      <a:gd name="T22" fmla="*/ 18 w 29"/>
                      <a:gd name="T23" fmla="*/ 13 h 50"/>
                      <a:gd name="T24" fmla="*/ 20 w 29"/>
                      <a:gd name="T25" fmla="*/ 13 h 50"/>
                      <a:gd name="T26" fmla="*/ 22 w 29"/>
                      <a:gd name="T27" fmla="*/ 14 h 50"/>
                      <a:gd name="T28" fmla="*/ 23 w 29"/>
                      <a:gd name="T29" fmla="*/ 14 h 50"/>
                      <a:gd name="T30" fmla="*/ 25 w 29"/>
                      <a:gd name="T31" fmla="*/ 17 h 50"/>
                      <a:gd name="T32" fmla="*/ 28 w 29"/>
                      <a:gd name="T33" fmla="*/ 19 h 50"/>
                      <a:gd name="T34" fmla="*/ 29 w 29"/>
                      <a:gd name="T35" fmla="*/ 22 h 50"/>
                      <a:gd name="T36" fmla="*/ 29 w 29"/>
                      <a:gd name="T37" fmla="*/ 24 h 50"/>
                      <a:gd name="T38" fmla="*/ 29 w 29"/>
                      <a:gd name="T39" fmla="*/ 50 h 50"/>
                      <a:gd name="T40" fmla="*/ 23 w 29"/>
                      <a:gd name="T41" fmla="*/ 50 h 50"/>
                      <a:gd name="T42" fmla="*/ 23 w 29"/>
                      <a:gd name="T43" fmla="*/ 26 h 50"/>
                      <a:gd name="T44" fmla="*/ 23 w 29"/>
                      <a:gd name="T45" fmla="*/ 24 h 50"/>
                      <a:gd name="T46" fmla="*/ 22 w 29"/>
                      <a:gd name="T47" fmla="*/ 21 h 50"/>
                      <a:gd name="T48" fmla="*/ 21 w 29"/>
                      <a:gd name="T49" fmla="*/ 20 h 50"/>
                      <a:gd name="T50" fmla="*/ 20 w 29"/>
                      <a:gd name="T51" fmla="*/ 20 h 50"/>
                      <a:gd name="T52" fmla="*/ 18 w 29"/>
                      <a:gd name="T53" fmla="*/ 19 h 50"/>
                      <a:gd name="T54" fmla="*/ 17 w 29"/>
                      <a:gd name="T55" fmla="*/ 19 h 50"/>
                      <a:gd name="T56" fmla="*/ 15 w 29"/>
                      <a:gd name="T57" fmla="*/ 19 h 50"/>
                      <a:gd name="T58" fmla="*/ 14 w 29"/>
                      <a:gd name="T59" fmla="*/ 19 h 50"/>
                      <a:gd name="T60" fmla="*/ 13 w 29"/>
                      <a:gd name="T61" fmla="*/ 19 h 50"/>
                      <a:gd name="T62" fmla="*/ 11 w 29"/>
                      <a:gd name="T63" fmla="*/ 20 h 50"/>
                      <a:gd name="T64" fmla="*/ 9 w 29"/>
                      <a:gd name="T65" fmla="*/ 20 h 50"/>
                      <a:gd name="T66" fmla="*/ 8 w 29"/>
                      <a:gd name="T67" fmla="*/ 21 h 50"/>
                      <a:gd name="T68" fmla="*/ 7 w 29"/>
                      <a:gd name="T69" fmla="*/ 22 h 50"/>
                      <a:gd name="T70" fmla="*/ 7 w 29"/>
                      <a:gd name="T71" fmla="*/ 24 h 50"/>
                      <a:gd name="T72" fmla="*/ 6 w 29"/>
                      <a:gd name="T73" fmla="*/ 25 h 50"/>
                      <a:gd name="T74" fmla="*/ 6 w 29"/>
                      <a:gd name="T75" fmla="*/ 27 h 50"/>
                      <a:gd name="T76" fmla="*/ 6 w 29"/>
                      <a:gd name="T77" fmla="*/ 50 h 50"/>
                      <a:gd name="T78" fmla="*/ 0 w 29"/>
                      <a:gd name="T79" fmla="*/ 50 h 50"/>
                      <a:gd name="T80" fmla="*/ 0 w 29"/>
                      <a:gd name="T81" fmla="*/ 0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9"/>
                      <a:gd name="T124" fmla="*/ 0 h 50"/>
                      <a:gd name="T125" fmla="*/ 29 w 29"/>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9" h="50">
                        <a:moveTo>
                          <a:pt x="0" y="0"/>
                        </a:moveTo>
                        <a:lnTo>
                          <a:pt x="6" y="0"/>
                        </a:lnTo>
                        <a:lnTo>
                          <a:pt x="6" y="19"/>
                        </a:lnTo>
                        <a:lnTo>
                          <a:pt x="7" y="18"/>
                        </a:lnTo>
                        <a:lnTo>
                          <a:pt x="8" y="17"/>
                        </a:lnTo>
                        <a:lnTo>
                          <a:pt x="10" y="15"/>
                        </a:lnTo>
                        <a:lnTo>
                          <a:pt x="13" y="14"/>
                        </a:lnTo>
                        <a:lnTo>
                          <a:pt x="14" y="14"/>
                        </a:lnTo>
                        <a:lnTo>
                          <a:pt x="15" y="13"/>
                        </a:lnTo>
                        <a:lnTo>
                          <a:pt x="16" y="13"/>
                        </a:lnTo>
                        <a:lnTo>
                          <a:pt x="17" y="13"/>
                        </a:lnTo>
                        <a:lnTo>
                          <a:pt x="18" y="13"/>
                        </a:lnTo>
                        <a:lnTo>
                          <a:pt x="20" y="13"/>
                        </a:lnTo>
                        <a:lnTo>
                          <a:pt x="22" y="14"/>
                        </a:lnTo>
                        <a:lnTo>
                          <a:pt x="23" y="14"/>
                        </a:lnTo>
                        <a:lnTo>
                          <a:pt x="25" y="17"/>
                        </a:lnTo>
                        <a:lnTo>
                          <a:pt x="28" y="19"/>
                        </a:lnTo>
                        <a:lnTo>
                          <a:pt x="29" y="22"/>
                        </a:lnTo>
                        <a:lnTo>
                          <a:pt x="29" y="24"/>
                        </a:lnTo>
                        <a:lnTo>
                          <a:pt x="29" y="50"/>
                        </a:lnTo>
                        <a:lnTo>
                          <a:pt x="23" y="50"/>
                        </a:lnTo>
                        <a:lnTo>
                          <a:pt x="23" y="26"/>
                        </a:lnTo>
                        <a:lnTo>
                          <a:pt x="23" y="24"/>
                        </a:lnTo>
                        <a:lnTo>
                          <a:pt x="22" y="21"/>
                        </a:lnTo>
                        <a:lnTo>
                          <a:pt x="21" y="20"/>
                        </a:lnTo>
                        <a:lnTo>
                          <a:pt x="20" y="20"/>
                        </a:lnTo>
                        <a:lnTo>
                          <a:pt x="18" y="19"/>
                        </a:lnTo>
                        <a:lnTo>
                          <a:pt x="17" y="19"/>
                        </a:lnTo>
                        <a:lnTo>
                          <a:pt x="15" y="19"/>
                        </a:lnTo>
                        <a:lnTo>
                          <a:pt x="14" y="19"/>
                        </a:lnTo>
                        <a:lnTo>
                          <a:pt x="13" y="19"/>
                        </a:lnTo>
                        <a:lnTo>
                          <a:pt x="11" y="20"/>
                        </a:lnTo>
                        <a:lnTo>
                          <a:pt x="9" y="20"/>
                        </a:lnTo>
                        <a:lnTo>
                          <a:pt x="8" y="21"/>
                        </a:lnTo>
                        <a:lnTo>
                          <a:pt x="7" y="22"/>
                        </a:lnTo>
                        <a:lnTo>
                          <a:pt x="7" y="24"/>
                        </a:lnTo>
                        <a:lnTo>
                          <a:pt x="6" y="25"/>
                        </a:lnTo>
                        <a:lnTo>
                          <a:pt x="6" y="27"/>
                        </a:lnTo>
                        <a:lnTo>
                          <a:pt x="6" y="50"/>
                        </a:lnTo>
                        <a:lnTo>
                          <a:pt x="0" y="50"/>
                        </a:lnTo>
                        <a:lnTo>
                          <a:pt x="0" y="0"/>
                        </a:lnTo>
                        <a:close/>
                      </a:path>
                    </a:pathLst>
                  </a:custGeom>
                  <a:solidFill>
                    <a:srgbClr val="000000"/>
                  </a:solidFill>
                  <a:ln w="9525">
                    <a:solidFill>
                      <a:srgbClr val="FF0066"/>
                    </a:solidFill>
                    <a:round/>
                    <a:headEnd/>
                    <a:tailEnd/>
                  </a:ln>
                </p:spPr>
                <p:txBody>
                  <a:bodyPr/>
                  <a:lstStyle/>
                  <a:p>
                    <a:endParaRPr lang="en-US" dirty="0"/>
                  </a:p>
                </p:txBody>
              </p:sp>
            </p:grpSp>
          </p:grpSp>
          <p:sp>
            <p:nvSpPr>
              <p:cNvPr id="18482" name="Freeform 496"/>
              <p:cNvSpPr>
                <a:spLocks/>
              </p:cNvSpPr>
              <p:nvPr/>
            </p:nvSpPr>
            <p:spPr bwMode="auto">
              <a:xfrm>
                <a:off x="2100" y="336"/>
                <a:ext cx="46" cy="49"/>
              </a:xfrm>
              <a:custGeom>
                <a:avLst/>
                <a:gdLst>
                  <a:gd name="T0" fmla="*/ 21 w 46"/>
                  <a:gd name="T1" fmla="*/ 49 h 49"/>
                  <a:gd name="T2" fmla="*/ 7 w 46"/>
                  <a:gd name="T3" fmla="*/ 9 h 49"/>
                  <a:gd name="T4" fmla="*/ 7 w 46"/>
                  <a:gd name="T5" fmla="*/ 49 h 49"/>
                  <a:gd name="T6" fmla="*/ 0 w 46"/>
                  <a:gd name="T7" fmla="*/ 49 h 49"/>
                  <a:gd name="T8" fmla="*/ 0 w 46"/>
                  <a:gd name="T9" fmla="*/ 0 h 49"/>
                  <a:gd name="T10" fmla="*/ 9 w 46"/>
                  <a:gd name="T11" fmla="*/ 0 h 49"/>
                  <a:gd name="T12" fmla="*/ 23 w 46"/>
                  <a:gd name="T13" fmla="*/ 42 h 49"/>
                  <a:gd name="T14" fmla="*/ 38 w 46"/>
                  <a:gd name="T15" fmla="*/ 0 h 49"/>
                  <a:gd name="T16" fmla="*/ 46 w 46"/>
                  <a:gd name="T17" fmla="*/ 0 h 49"/>
                  <a:gd name="T18" fmla="*/ 46 w 46"/>
                  <a:gd name="T19" fmla="*/ 49 h 49"/>
                  <a:gd name="T20" fmla="*/ 40 w 46"/>
                  <a:gd name="T21" fmla="*/ 49 h 49"/>
                  <a:gd name="T22" fmla="*/ 40 w 46"/>
                  <a:gd name="T23" fmla="*/ 9 h 49"/>
                  <a:gd name="T24" fmla="*/ 27 w 46"/>
                  <a:gd name="T25" fmla="*/ 49 h 49"/>
                  <a:gd name="T26" fmla="*/ 21 w 46"/>
                  <a:gd name="T27" fmla="*/ 49 h 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49"/>
                  <a:gd name="T44" fmla="*/ 46 w 46"/>
                  <a:gd name="T45" fmla="*/ 49 h 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49">
                    <a:moveTo>
                      <a:pt x="21" y="49"/>
                    </a:moveTo>
                    <a:lnTo>
                      <a:pt x="7" y="9"/>
                    </a:lnTo>
                    <a:lnTo>
                      <a:pt x="7" y="49"/>
                    </a:lnTo>
                    <a:lnTo>
                      <a:pt x="0" y="49"/>
                    </a:lnTo>
                    <a:lnTo>
                      <a:pt x="0" y="0"/>
                    </a:lnTo>
                    <a:lnTo>
                      <a:pt x="9" y="0"/>
                    </a:lnTo>
                    <a:lnTo>
                      <a:pt x="23" y="42"/>
                    </a:lnTo>
                    <a:lnTo>
                      <a:pt x="38" y="0"/>
                    </a:lnTo>
                    <a:lnTo>
                      <a:pt x="46" y="0"/>
                    </a:lnTo>
                    <a:lnTo>
                      <a:pt x="46" y="49"/>
                    </a:lnTo>
                    <a:lnTo>
                      <a:pt x="40" y="49"/>
                    </a:lnTo>
                    <a:lnTo>
                      <a:pt x="40" y="9"/>
                    </a:lnTo>
                    <a:lnTo>
                      <a:pt x="27" y="49"/>
                    </a:lnTo>
                    <a:lnTo>
                      <a:pt x="21" y="49"/>
                    </a:lnTo>
                    <a:close/>
                  </a:path>
                </a:pathLst>
              </a:custGeom>
              <a:solidFill>
                <a:srgbClr val="000000"/>
              </a:solidFill>
              <a:ln w="9525">
                <a:solidFill>
                  <a:srgbClr val="FF0066"/>
                </a:solidFill>
                <a:round/>
                <a:headEnd/>
                <a:tailEnd/>
              </a:ln>
            </p:spPr>
            <p:txBody>
              <a:bodyPr/>
              <a:lstStyle/>
              <a:p>
                <a:endParaRPr lang="en-US" dirty="0"/>
              </a:p>
            </p:txBody>
          </p:sp>
          <p:sp>
            <p:nvSpPr>
              <p:cNvPr id="18483" name="Freeform 497"/>
              <p:cNvSpPr>
                <a:spLocks noEditPoints="1"/>
              </p:cNvSpPr>
              <p:nvPr/>
            </p:nvSpPr>
            <p:spPr bwMode="auto">
              <a:xfrm>
                <a:off x="2143" y="349"/>
                <a:ext cx="31" cy="38"/>
              </a:xfrm>
              <a:custGeom>
                <a:avLst/>
                <a:gdLst>
                  <a:gd name="T0" fmla="*/ 15 w 31"/>
                  <a:gd name="T1" fmla="*/ 38 h 38"/>
                  <a:gd name="T2" fmla="*/ 10 w 31"/>
                  <a:gd name="T3" fmla="*/ 37 h 38"/>
                  <a:gd name="T4" fmla="*/ 6 w 31"/>
                  <a:gd name="T5" fmla="*/ 34 h 38"/>
                  <a:gd name="T6" fmla="*/ 1 w 31"/>
                  <a:gd name="T7" fmla="*/ 29 h 38"/>
                  <a:gd name="T8" fmla="*/ 0 w 31"/>
                  <a:gd name="T9" fmla="*/ 18 h 38"/>
                  <a:gd name="T10" fmla="*/ 1 w 31"/>
                  <a:gd name="T11" fmla="*/ 9 h 38"/>
                  <a:gd name="T12" fmla="*/ 6 w 31"/>
                  <a:gd name="T13" fmla="*/ 3 h 38"/>
                  <a:gd name="T14" fmla="*/ 10 w 31"/>
                  <a:gd name="T15" fmla="*/ 1 h 38"/>
                  <a:gd name="T16" fmla="*/ 15 w 31"/>
                  <a:gd name="T17" fmla="*/ 0 h 38"/>
                  <a:gd name="T18" fmla="*/ 21 w 31"/>
                  <a:gd name="T19" fmla="*/ 1 h 38"/>
                  <a:gd name="T20" fmla="*/ 25 w 31"/>
                  <a:gd name="T21" fmla="*/ 3 h 38"/>
                  <a:gd name="T22" fmla="*/ 30 w 31"/>
                  <a:gd name="T23" fmla="*/ 9 h 38"/>
                  <a:gd name="T24" fmla="*/ 31 w 31"/>
                  <a:gd name="T25" fmla="*/ 18 h 38"/>
                  <a:gd name="T26" fmla="*/ 30 w 31"/>
                  <a:gd name="T27" fmla="*/ 29 h 38"/>
                  <a:gd name="T28" fmla="*/ 25 w 31"/>
                  <a:gd name="T29" fmla="*/ 34 h 38"/>
                  <a:gd name="T30" fmla="*/ 21 w 31"/>
                  <a:gd name="T31" fmla="*/ 37 h 38"/>
                  <a:gd name="T32" fmla="*/ 15 w 31"/>
                  <a:gd name="T33" fmla="*/ 38 h 38"/>
                  <a:gd name="T34" fmla="*/ 15 w 31"/>
                  <a:gd name="T35" fmla="*/ 6 h 38"/>
                  <a:gd name="T36" fmla="*/ 10 w 31"/>
                  <a:gd name="T37" fmla="*/ 7 h 38"/>
                  <a:gd name="T38" fmla="*/ 8 w 31"/>
                  <a:gd name="T39" fmla="*/ 10 h 38"/>
                  <a:gd name="T40" fmla="*/ 6 w 31"/>
                  <a:gd name="T41" fmla="*/ 14 h 38"/>
                  <a:gd name="T42" fmla="*/ 6 w 31"/>
                  <a:gd name="T43" fmla="*/ 18 h 38"/>
                  <a:gd name="T44" fmla="*/ 6 w 31"/>
                  <a:gd name="T45" fmla="*/ 23 h 38"/>
                  <a:gd name="T46" fmla="*/ 8 w 31"/>
                  <a:gd name="T47" fmla="*/ 27 h 38"/>
                  <a:gd name="T48" fmla="*/ 10 w 31"/>
                  <a:gd name="T49" fmla="*/ 31 h 38"/>
                  <a:gd name="T50" fmla="*/ 15 w 31"/>
                  <a:gd name="T51" fmla="*/ 32 h 38"/>
                  <a:gd name="T52" fmla="*/ 20 w 31"/>
                  <a:gd name="T53" fmla="*/ 31 h 38"/>
                  <a:gd name="T54" fmla="*/ 23 w 31"/>
                  <a:gd name="T55" fmla="*/ 27 h 38"/>
                  <a:gd name="T56" fmla="*/ 25 w 31"/>
                  <a:gd name="T57" fmla="*/ 23 h 38"/>
                  <a:gd name="T58" fmla="*/ 25 w 31"/>
                  <a:gd name="T59" fmla="*/ 18 h 38"/>
                  <a:gd name="T60" fmla="*/ 25 w 31"/>
                  <a:gd name="T61" fmla="*/ 14 h 38"/>
                  <a:gd name="T62" fmla="*/ 23 w 31"/>
                  <a:gd name="T63" fmla="*/ 10 h 38"/>
                  <a:gd name="T64" fmla="*/ 20 w 31"/>
                  <a:gd name="T65" fmla="*/ 7 h 38"/>
                  <a:gd name="T66" fmla="*/ 15 w 31"/>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5" y="38"/>
                    </a:moveTo>
                    <a:lnTo>
                      <a:pt x="10" y="37"/>
                    </a:lnTo>
                    <a:lnTo>
                      <a:pt x="6" y="34"/>
                    </a:lnTo>
                    <a:lnTo>
                      <a:pt x="1" y="29"/>
                    </a:lnTo>
                    <a:lnTo>
                      <a:pt x="0" y="18"/>
                    </a:lnTo>
                    <a:lnTo>
                      <a:pt x="1" y="9"/>
                    </a:lnTo>
                    <a:lnTo>
                      <a:pt x="6" y="3"/>
                    </a:lnTo>
                    <a:lnTo>
                      <a:pt x="10" y="1"/>
                    </a:lnTo>
                    <a:lnTo>
                      <a:pt x="15" y="0"/>
                    </a:lnTo>
                    <a:lnTo>
                      <a:pt x="21" y="1"/>
                    </a:lnTo>
                    <a:lnTo>
                      <a:pt x="25" y="3"/>
                    </a:lnTo>
                    <a:lnTo>
                      <a:pt x="30" y="9"/>
                    </a:lnTo>
                    <a:lnTo>
                      <a:pt x="31" y="18"/>
                    </a:lnTo>
                    <a:lnTo>
                      <a:pt x="30" y="29"/>
                    </a:lnTo>
                    <a:lnTo>
                      <a:pt x="25" y="34"/>
                    </a:lnTo>
                    <a:lnTo>
                      <a:pt x="21" y="37"/>
                    </a:lnTo>
                    <a:lnTo>
                      <a:pt x="15" y="38"/>
                    </a:lnTo>
                    <a:close/>
                    <a:moveTo>
                      <a:pt x="15" y="6"/>
                    </a:moveTo>
                    <a:lnTo>
                      <a:pt x="10" y="7"/>
                    </a:lnTo>
                    <a:lnTo>
                      <a:pt x="8" y="10"/>
                    </a:lnTo>
                    <a:lnTo>
                      <a:pt x="6" y="14"/>
                    </a:lnTo>
                    <a:lnTo>
                      <a:pt x="6" y="18"/>
                    </a:lnTo>
                    <a:lnTo>
                      <a:pt x="6" y="23"/>
                    </a:lnTo>
                    <a:lnTo>
                      <a:pt x="8" y="27"/>
                    </a:lnTo>
                    <a:lnTo>
                      <a:pt x="10" y="31"/>
                    </a:lnTo>
                    <a:lnTo>
                      <a:pt x="15" y="32"/>
                    </a:lnTo>
                    <a:lnTo>
                      <a:pt x="20" y="31"/>
                    </a:lnTo>
                    <a:lnTo>
                      <a:pt x="23" y="27"/>
                    </a:lnTo>
                    <a:lnTo>
                      <a:pt x="25" y="23"/>
                    </a:lnTo>
                    <a:lnTo>
                      <a:pt x="25" y="18"/>
                    </a:lnTo>
                    <a:lnTo>
                      <a:pt x="25" y="14"/>
                    </a:lnTo>
                    <a:lnTo>
                      <a:pt x="23" y="10"/>
                    </a:lnTo>
                    <a:lnTo>
                      <a:pt x="20" y="7"/>
                    </a:lnTo>
                    <a:lnTo>
                      <a:pt x="15" y="6"/>
                    </a:lnTo>
                    <a:close/>
                  </a:path>
                </a:pathLst>
              </a:custGeom>
              <a:solidFill>
                <a:srgbClr val="000000"/>
              </a:solidFill>
              <a:ln w="9525">
                <a:solidFill>
                  <a:srgbClr val="FF0066"/>
                </a:solidFill>
                <a:round/>
                <a:headEnd/>
                <a:tailEnd/>
              </a:ln>
            </p:spPr>
            <p:txBody>
              <a:bodyPr/>
              <a:lstStyle/>
              <a:p>
                <a:endParaRPr lang="en-US" dirty="0"/>
              </a:p>
            </p:txBody>
          </p:sp>
          <p:sp>
            <p:nvSpPr>
              <p:cNvPr id="18484" name="Freeform 498"/>
              <p:cNvSpPr>
                <a:spLocks/>
              </p:cNvSpPr>
              <p:nvPr/>
            </p:nvSpPr>
            <p:spPr bwMode="auto">
              <a:xfrm>
                <a:off x="2181" y="349"/>
                <a:ext cx="28" cy="36"/>
              </a:xfrm>
              <a:custGeom>
                <a:avLst/>
                <a:gdLst>
                  <a:gd name="T0" fmla="*/ 6 w 28"/>
                  <a:gd name="T1" fmla="*/ 1 h 36"/>
                  <a:gd name="T2" fmla="*/ 6 w 28"/>
                  <a:gd name="T3" fmla="*/ 6 h 36"/>
                  <a:gd name="T4" fmla="*/ 6 w 28"/>
                  <a:gd name="T5" fmla="*/ 6 h 36"/>
                  <a:gd name="T6" fmla="*/ 7 w 28"/>
                  <a:gd name="T7" fmla="*/ 4 h 36"/>
                  <a:gd name="T8" fmla="*/ 8 w 28"/>
                  <a:gd name="T9" fmla="*/ 3 h 36"/>
                  <a:gd name="T10" fmla="*/ 8 w 28"/>
                  <a:gd name="T11" fmla="*/ 2 h 36"/>
                  <a:gd name="T12" fmla="*/ 9 w 28"/>
                  <a:gd name="T13" fmla="*/ 1 h 36"/>
                  <a:gd name="T14" fmla="*/ 12 w 28"/>
                  <a:gd name="T15" fmla="*/ 0 h 36"/>
                  <a:gd name="T16" fmla="*/ 13 w 28"/>
                  <a:gd name="T17" fmla="*/ 0 h 36"/>
                  <a:gd name="T18" fmla="*/ 15 w 28"/>
                  <a:gd name="T19" fmla="*/ 0 h 36"/>
                  <a:gd name="T20" fmla="*/ 16 w 28"/>
                  <a:gd name="T21" fmla="*/ 0 h 36"/>
                  <a:gd name="T22" fmla="*/ 17 w 28"/>
                  <a:gd name="T23" fmla="*/ 0 h 36"/>
                  <a:gd name="T24" fmla="*/ 20 w 28"/>
                  <a:gd name="T25" fmla="*/ 0 h 36"/>
                  <a:gd name="T26" fmla="*/ 21 w 28"/>
                  <a:gd name="T27" fmla="*/ 0 h 36"/>
                  <a:gd name="T28" fmla="*/ 22 w 28"/>
                  <a:gd name="T29" fmla="*/ 1 h 36"/>
                  <a:gd name="T30" fmla="*/ 23 w 28"/>
                  <a:gd name="T31" fmla="*/ 1 h 36"/>
                  <a:gd name="T32" fmla="*/ 25 w 28"/>
                  <a:gd name="T33" fmla="*/ 3 h 36"/>
                  <a:gd name="T34" fmla="*/ 27 w 28"/>
                  <a:gd name="T35" fmla="*/ 6 h 36"/>
                  <a:gd name="T36" fmla="*/ 28 w 28"/>
                  <a:gd name="T37" fmla="*/ 9 h 36"/>
                  <a:gd name="T38" fmla="*/ 28 w 28"/>
                  <a:gd name="T39" fmla="*/ 36 h 36"/>
                  <a:gd name="T40" fmla="*/ 22 w 28"/>
                  <a:gd name="T41" fmla="*/ 36 h 36"/>
                  <a:gd name="T42" fmla="*/ 22 w 28"/>
                  <a:gd name="T43" fmla="*/ 11 h 36"/>
                  <a:gd name="T44" fmla="*/ 21 w 28"/>
                  <a:gd name="T45" fmla="*/ 8 h 36"/>
                  <a:gd name="T46" fmla="*/ 20 w 28"/>
                  <a:gd name="T47" fmla="*/ 6 h 36"/>
                  <a:gd name="T48" fmla="*/ 17 w 28"/>
                  <a:gd name="T49" fmla="*/ 4 h 36"/>
                  <a:gd name="T50" fmla="*/ 15 w 28"/>
                  <a:gd name="T51" fmla="*/ 4 h 36"/>
                  <a:gd name="T52" fmla="*/ 12 w 28"/>
                  <a:gd name="T53" fmla="*/ 6 h 36"/>
                  <a:gd name="T54" fmla="*/ 9 w 28"/>
                  <a:gd name="T55" fmla="*/ 7 h 36"/>
                  <a:gd name="T56" fmla="*/ 7 w 28"/>
                  <a:gd name="T57" fmla="*/ 11 h 36"/>
                  <a:gd name="T58" fmla="*/ 6 w 28"/>
                  <a:gd name="T59" fmla="*/ 17 h 36"/>
                  <a:gd name="T60" fmla="*/ 6 w 28"/>
                  <a:gd name="T61" fmla="*/ 36 h 36"/>
                  <a:gd name="T62" fmla="*/ 0 w 28"/>
                  <a:gd name="T63" fmla="*/ 36 h 36"/>
                  <a:gd name="T64" fmla="*/ 0 w 28"/>
                  <a:gd name="T65" fmla="*/ 1 h 36"/>
                  <a:gd name="T66" fmla="*/ 6 w 28"/>
                  <a:gd name="T67" fmla="*/ 1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6"/>
                  <a:gd name="T104" fmla="*/ 28 w 28"/>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6">
                    <a:moveTo>
                      <a:pt x="6" y="1"/>
                    </a:moveTo>
                    <a:lnTo>
                      <a:pt x="6" y="6"/>
                    </a:lnTo>
                    <a:lnTo>
                      <a:pt x="7" y="4"/>
                    </a:lnTo>
                    <a:lnTo>
                      <a:pt x="8" y="3"/>
                    </a:lnTo>
                    <a:lnTo>
                      <a:pt x="8" y="2"/>
                    </a:lnTo>
                    <a:lnTo>
                      <a:pt x="9" y="1"/>
                    </a:lnTo>
                    <a:lnTo>
                      <a:pt x="12" y="0"/>
                    </a:lnTo>
                    <a:lnTo>
                      <a:pt x="13" y="0"/>
                    </a:lnTo>
                    <a:lnTo>
                      <a:pt x="15" y="0"/>
                    </a:lnTo>
                    <a:lnTo>
                      <a:pt x="16" y="0"/>
                    </a:lnTo>
                    <a:lnTo>
                      <a:pt x="17" y="0"/>
                    </a:lnTo>
                    <a:lnTo>
                      <a:pt x="20" y="0"/>
                    </a:lnTo>
                    <a:lnTo>
                      <a:pt x="21" y="0"/>
                    </a:lnTo>
                    <a:lnTo>
                      <a:pt x="22" y="1"/>
                    </a:lnTo>
                    <a:lnTo>
                      <a:pt x="23" y="1"/>
                    </a:lnTo>
                    <a:lnTo>
                      <a:pt x="25" y="3"/>
                    </a:lnTo>
                    <a:lnTo>
                      <a:pt x="27" y="6"/>
                    </a:lnTo>
                    <a:lnTo>
                      <a:pt x="28" y="9"/>
                    </a:lnTo>
                    <a:lnTo>
                      <a:pt x="28" y="36"/>
                    </a:lnTo>
                    <a:lnTo>
                      <a:pt x="22" y="36"/>
                    </a:lnTo>
                    <a:lnTo>
                      <a:pt x="22" y="11"/>
                    </a:lnTo>
                    <a:lnTo>
                      <a:pt x="21" y="8"/>
                    </a:lnTo>
                    <a:lnTo>
                      <a:pt x="20" y="6"/>
                    </a:lnTo>
                    <a:lnTo>
                      <a:pt x="17" y="4"/>
                    </a:lnTo>
                    <a:lnTo>
                      <a:pt x="15" y="4"/>
                    </a:lnTo>
                    <a:lnTo>
                      <a:pt x="12" y="6"/>
                    </a:lnTo>
                    <a:lnTo>
                      <a:pt x="9" y="7"/>
                    </a:lnTo>
                    <a:lnTo>
                      <a:pt x="7" y="11"/>
                    </a:lnTo>
                    <a:lnTo>
                      <a:pt x="6" y="17"/>
                    </a:lnTo>
                    <a:lnTo>
                      <a:pt x="6" y="36"/>
                    </a:lnTo>
                    <a:lnTo>
                      <a:pt x="0" y="36"/>
                    </a:lnTo>
                    <a:lnTo>
                      <a:pt x="0" y="1"/>
                    </a:lnTo>
                    <a:lnTo>
                      <a:pt x="6" y="1"/>
                    </a:lnTo>
                    <a:close/>
                  </a:path>
                </a:pathLst>
              </a:custGeom>
              <a:solidFill>
                <a:srgbClr val="000000"/>
              </a:solidFill>
              <a:ln w="9525">
                <a:solidFill>
                  <a:srgbClr val="FF0066"/>
                </a:solidFill>
                <a:round/>
                <a:headEnd/>
                <a:tailEnd/>
              </a:ln>
            </p:spPr>
            <p:txBody>
              <a:bodyPr/>
              <a:lstStyle/>
              <a:p>
                <a:endParaRPr lang="en-US" dirty="0"/>
              </a:p>
            </p:txBody>
          </p:sp>
          <p:sp>
            <p:nvSpPr>
              <p:cNvPr id="18485" name="Freeform 499"/>
              <p:cNvSpPr>
                <a:spLocks/>
              </p:cNvSpPr>
              <p:nvPr/>
            </p:nvSpPr>
            <p:spPr bwMode="auto">
              <a:xfrm>
                <a:off x="2213" y="340"/>
                <a:ext cx="16" cy="47"/>
              </a:xfrm>
              <a:custGeom>
                <a:avLst/>
                <a:gdLst>
                  <a:gd name="T0" fmla="*/ 11 w 16"/>
                  <a:gd name="T1" fmla="*/ 10 h 47"/>
                  <a:gd name="T2" fmla="*/ 16 w 16"/>
                  <a:gd name="T3" fmla="*/ 10 h 47"/>
                  <a:gd name="T4" fmla="*/ 16 w 16"/>
                  <a:gd name="T5" fmla="*/ 15 h 47"/>
                  <a:gd name="T6" fmla="*/ 11 w 16"/>
                  <a:gd name="T7" fmla="*/ 15 h 47"/>
                  <a:gd name="T8" fmla="*/ 11 w 16"/>
                  <a:gd name="T9" fmla="*/ 39 h 47"/>
                  <a:gd name="T10" fmla="*/ 11 w 16"/>
                  <a:gd name="T11" fmla="*/ 40 h 47"/>
                  <a:gd name="T12" fmla="*/ 12 w 16"/>
                  <a:gd name="T13" fmla="*/ 41 h 47"/>
                  <a:gd name="T14" fmla="*/ 14 w 16"/>
                  <a:gd name="T15" fmla="*/ 41 h 47"/>
                  <a:gd name="T16" fmla="*/ 16 w 16"/>
                  <a:gd name="T17" fmla="*/ 41 h 47"/>
                  <a:gd name="T18" fmla="*/ 16 w 16"/>
                  <a:gd name="T19" fmla="*/ 46 h 47"/>
                  <a:gd name="T20" fmla="*/ 15 w 16"/>
                  <a:gd name="T21" fmla="*/ 47 h 47"/>
                  <a:gd name="T22" fmla="*/ 13 w 16"/>
                  <a:gd name="T23" fmla="*/ 47 h 47"/>
                  <a:gd name="T24" fmla="*/ 12 w 16"/>
                  <a:gd name="T25" fmla="*/ 47 h 47"/>
                  <a:gd name="T26" fmla="*/ 9 w 16"/>
                  <a:gd name="T27" fmla="*/ 47 h 47"/>
                  <a:gd name="T28" fmla="*/ 7 w 16"/>
                  <a:gd name="T29" fmla="*/ 46 h 47"/>
                  <a:gd name="T30" fmla="*/ 6 w 16"/>
                  <a:gd name="T31" fmla="*/ 45 h 47"/>
                  <a:gd name="T32" fmla="*/ 5 w 16"/>
                  <a:gd name="T33" fmla="*/ 42 h 47"/>
                  <a:gd name="T34" fmla="*/ 5 w 16"/>
                  <a:gd name="T35" fmla="*/ 41 h 47"/>
                  <a:gd name="T36" fmla="*/ 5 w 16"/>
                  <a:gd name="T37" fmla="*/ 15 h 47"/>
                  <a:gd name="T38" fmla="*/ 0 w 16"/>
                  <a:gd name="T39" fmla="*/ 15 h 47"/>
                  <a:gd name="T40" fmla="*/ 0 w 16"/>
                  <a:gd name="T41" fmla="*/ 10 h 47"/>
                  <a:gd name="T42" fmla="*/ 5 w 16"/>
                  <a:gd name="T43" fmla="*/ 10 h 47"/>
                  <a:gd name="T44" fmla="*/ 5 w 16"/>
                  <a:gd name="T45" fmla="*/ 0 h 47"/>
                  <a:gd name="T46" fmla="*/ 11 w 16"/>
                  <a:gd name="T47" fmla="*/ 0 h 47"/>
                  <a:gd name="T48" fmla="*/ 11 w 16"/>
                  <a:gd name="T49" fmla="*/ 10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47"/>
                  <a:gd name="T77" fmla="*/ 16 w 16"/>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47">
                    <a:moveTo>
                      <a:pt x="11" y="10"/>
                    </a:moveTo>
                    <a:lnTo>
                      <a:pt x="16" y="10"/>
                    </a:lnTo>
                    <a:lnTo>
                      <a:pt x="16" y="15"/>
                    </a:lnTo>
                    <a:lnTo>
                      <a:pt x="11" y="15"/>
                    </a:lnTo>
                    <a:lnTo>
                      <a:pt x="11" y="39"/>
                    </a:lnTo>
                    <a:lnTo>
                      <a:pt x="11" y="40"/>
                    </a:lnTo>
                    <a:lnTo>
                      <a:pt x="12" y="41"/>
                    </a:lnTo>
                    <a:lnTo>
                      <a:pt x="14" y="41"/>
                    </a:lnTo>
                    <a:lnTo>
                      <a:pt x="16" y="41"/>
                    </a:lnTo>
                    <a:lnTo>
                      <a:pt x="16" y="46"/>
                    </a:lnTo>
                    <a:lnTo>
                      <a:pt x="15" y="47"/>
                    </a:lnTo>
                    <a:lnTo>
                      <a:pt x="13" y="47"/>
                    </a:lnTo>
                    <a:lnTo>
                      <a:pt x="12" y="47"/>
                    </a:lnTo>
                    <a:lnTo>
                      <a:pt x="9" y="47"/>
                    </a:lnTo>
                    <a:lnTo>
                      <a:pt x="7" y="46"/>
                    </a:lnTo>
                    <a:lnTo>
                      <a:pt x="6" y="45"/>
                    </a:lnTo>
                    <a:lnTo>
                      <a:pt x="5" y="42"/>
                    </a:lnTo>
                    <a:lnTo>
                      <a:pt x="5" y="41"/>
                    </a:lnTo>
                    <a:lnTo>
                      <a:pt x="5" y="15"/>
                    </a:lnTo>
                    <a:lnTo>
                      <a:pt x="0" y="15"/>
                    </a:lnTo>
                    <a:lnTo>
                      <a:pt x="0" y="10"/>
                    </a:lnTo>
                    <a:lnTo>
                      <a:pt x="5" y="10"/>
                    </a:lnTo>
                    <a:lnTo>
                      <a:pt x="5" y="0"/>
                    </a:lnTo>
                    <a:lnTo>
                      <a:pt x="11" y="0"/>
                    </a:lnTo>
                    <a:lnTo>
                      <a:pt x="11" y="10"/>
                    </a:lnTo>
                    <a:close/>
                  </a:path>
                </a:pathLst>
              </a:custGeom>
              <a:solidFill>
                <a:srgbClr val="000000"/>
              </a:solidFill>
              <a:ln w="9525">
                <a:solidFill>
                  <a:srgbClr val="FF0066"/>
                </a:solidFill>
                <a:round/>
                <a:headEnd/>
                <a:tailEnd/>
              </a:ln>
            </p:spPr>
            <p:txBody>
              <a:bodyPr/>
              <a:lstStyle/>
              <a:p>
                <a:endParaRPr lang="en-US" dirty="0"/>
              </a:p>
            </p:txBody>
          </p:sp>
          <p:sp>
            <p:nvSpPr>
              <p:cNvPr id="18486" name="Freeform 500"/>
              <p:cNvSpPr>
                <a:spLocks noEditPoints="1"/>
              </p:cNvSpPr>
              <p:nvPr/>
            </p:nvSpPr>
            <p:spPr bwMode="auto">
              <a:xfrm>
                <a:off x="2232" y="349"/>
                <a:ext cx="33" cy="38"/>
              </a:xfrm>
              <a:custGeom>
                <a:avLst/>
                <a:gdLst>
                  <a:gd name="T0" fmla="*/ 30 w 33"/>
                  <a:gd name="T1" fmla="*/ 32 h 38"/>
                  <a:gd name="T2" fmla="*/ 31 w 33"/>
                  <a:gd name="T3" fmla="*/ 32 h 38"/>
                  <a:gd name="T4" fmla="*/ 32 w 33"/>
                  <a:gd name="T5" fmla="*/ 32 h 38"/>
                  <a:gd name="T6" fmla="*/ 33 w 33"/>
                  <a:gd name="T7" fmla="*/ 32 h 38"/>
                  <a:gd name="T8" fmla="*/ 33 w 33"/>
                  <a:gd name="T9" fmla="*/ 37 h 38"/>
                  <a:gd name="T10" fmla="*/ 31 w 33"/>
                  <a:gd name="T11" fmla="*/ 37 h 38"/>
                  <a:gd name="T12" fmla="*/ 28 w 33"/>
                  <a:gd name="T13" fmla="*/ 38 h 38"/>
                  <a:gd name="T14" fmla="*/ 25 w 33"/>
                  <a:gd name="T15" fmla="*/ 36 h 38"/>
                  <a:gd name="T16" fmla="*/ 24 w 33"/>
                  <a:gd name="T17" fmla="*/ 32 h 38"/>
                  <a:gd name="T18" fmla="*/ 18 w 33"/>
                  <a:gd name="T19" fmla="*/ 36 h 38"/>
                  <a:gd name="T20" fmla="*/ 12 w 33"/>
                  <a:gd name="T21" fmla="*/ 38 h 38"/>
                  <a:gd name="T22" fmla="*/ 3 w 33"/>
                  <a:gd name="T23" fmla="*/ 34 h 38"/>
                  <a:gd name="T24" fmla="*/ 0 w 33"/>
                  <a:gd name="T25" fmla="*/ 26 h 38"/>
                  <a:gd name="T26" fmla="*/ 3 w 33"/>
                  <a:gd name="T27" fmla="*/ 19 h 38"/>
                  <a:gd name="T28" fmla="*/ 8 w 33"/>
                  <a:gd name="T29" fmla="*/ 17 h 38"/>
                  <a:gd name="T30" fmla="*/ 15 w 33"/>
                  <a:gd name="T31" fmla="*/ 16 h 38"/>
                  <a:gd name="T32" fmla="*/ 20 w 33"/>
                  <a:gd name="T33" fmla="*/ 15 h 38"/>
                  <a:gd name="T34" fmla="*/ 23 w 33"/>
                  <a:gd name="T35" fmla="*/ 15 h 38"/>
                  <a:gd name="T36" fmla="*/ 24 w 33"/>
                  <a:gd name="T37" fmla="*/ 12 h 38"/>
                  <a:gd name="T38" fmla="*/ 23 w 33"/>
                  <a:gd name="T39" fmla="*/ 7 h 38"/>
                  <a:gd name="T40" fmla="*/ 17 w 33"/>
                  <a:gd name="T41" fmla="*/ 4 h 38"/>
                  <a:gd name="T42" fmla="*/ 11 w 33"/>
                  <a:gd name="T43" fmla="*/ 6 h 38"/>
                  <a:gd name="T44" fmla="*/ 8 w 33"/>
                  <a:gd name="T45" fmla="*/ 9 h 38"/>
                  <a:gd name="T46" fmla="*/ 2 w 33"/>
                  <a:gd name="T47" fmla="*/ 11 h 38"/>
                  <a:gd name="T48" fmla="*/ 2 w 33"/>
                  <a:gd name="T49" fmla="*/ 6 h 38"/>
                  <a:gd name="T50" fmla="*/ 5 w 33"/>
                  <a:gd name="T51" fmla="*/ 2 h 38"/>
                  <a:gd name="T52" fmla="*/ 10 w 33"/>
                  <a:gd name="T53" fmla="*/ 0 h 38"/>
                  <a:gd name="T54" fmla="*/ 14 w 33"/>
                  <a:gd name="T55" fmla="*/ 0 h 38"/>
                  <a:gd name="T56" fmla="*/ 17 w 33"/>
                  <a:gd name="T57" fmla="*/ 0 h 38"/>
                  <a:gd name="T58" fmla="*/ 20 w 33"/>
                  <a:gd name="T59" fmla="*/ 0 h 38"/>
                  <a:gd name="T60" fmla="*/ 24 w 33"/>
                  <a:gd name="T61" fmla="*/ 1 h 38"/>
                  <a:gd name="T62" fmla="*/ 28 w 33"/>
                  <a:gd name="T63" fmla="*/ 4 h 38"/>
                  <a:gd name="T64" fmla="*/ 30 w 33"/>
                  <a:gd name="T65" fmla="*/ 31 h 38"/>
                  <a:gd name="T66" fmla="*/ 20 w 33"/>
                  <a:gd name="T67" fmla="*/ 19 h 38"/>
                  <a:gd name="T68" fmla="*/ 12 w 33"/>
                  <a:gd name="T69" fmla="*/ 21 h 38"/>
                  <a:gd name="T70" fmla="*/ 9 w 33"/>
                  <a:gd name="T71" fmla="*/ 22 h 38"/>
                  <a:gd name="T72" fmla="*/ 7 w 33"/>
                  <a:gd name="T73" fmla="*/ 25 h 38"/>
                  <a:gd name="T74" fmla="*/ 7 w 33"/>
                  <a:gd name="T75" fmla="*/ 29 h 38"/>
                  <a:gd name="T76" fmla="*/ 10 w 33"/>
                  <a:gd name="T77" fmla="*/ 32 h 38"/>
                  <a:gd name="T78" fmla="*/ 17 w 33"/>
                  <a:gd name="T79" fmla="*/ 32 h 38"/>
                  <a:gd name="T80" fmla="*/ 23 w 33"/>
                  <a:gd name="T81" fmla="*/ 26 h 38"/>
                  <a:gd name="T82" fmla="*/ 24 w 33"/>
                  <a:gd name="T83" fmla="*/ 18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30" y="31"/>
                    </a:moveTo>
                    <a:lnTo>
                      <a:pt x="30" y="32"/>
                    </a:lnTo>
                    <a:lnTo>
                      <a:pt x="31" y="32"/>
                    </a:lnTo>
                    <a:lnTo>
                      <a:pt x="32" y="32"/>
                    </a:lnTo>
                    <a:lnTo>
                      <a:pt x="33" y="32"/>
                    </a:lnTo>
                    <a:lnTo>
                      <a:pt x="33" y="37"/>
                    </a:lnTo>
                    <a:lnTo>
                      <a:pt x="32" y="37"/>
                    </a:lnTo>
                    <a:lnTo>
                      <a:pt x="31" y="37"/>
                    </a:lnTo>
                    <a:lnTo>
                      <a:pt x="30" y="38"/>
                    </a:lnTo>
                    <a:lnTo>
                      <a:pt x="28" y="38"/>
                    </a:lnTo>
                    <a:lnTo>
                      <a:pt x="27" y="37"/>
                    </a:lnTo>
                    <a:lnTo>
                      <a:pt x="25" y="36"/>
                    </a:lnTo>
                    <a:lnTo>
                      <a:pt x="24" y="34"/>
                    </a:lnTo>
                    <a:lnTo>
                      <a:pt x="24" y="32"/>
                    </a:lnTo>
                    <a:lnTo>
                      <a:pt x="22" y="34"/>
                    </a:lnTo>
                    <a:lnTo>
                      <a:pt x="18" y="36"/>
                    </a:lnTo>
                    <a:lnTo>
                      <a:pt x="16" y="37"/>
                    </a:lnTo>
                    <a:lnTo>
                      <a:pt x="12" y="38"/>
                    </a:lnTo>
                    <a:lnTo>
                      <a:pt x="7" y="37"/>
                    </a:lnTo>
                    <a:lnTo>
                      <a:pt x="3" y="34"/>
                    </a:lnTo>
                    <a:lnTo>
                      <a:pt x="1" y="31"/>
                    </a:lnTo>
                    <a:lnTo>
                      <a:pt x="0" y="26"/>
                    </a:lnTo>
                    <a:lnTo>
                      <a:pt x="1" y="23"/>
                    </a:lnTo>
                    <a:lnTo>
                      <a:pt x="3" y="19"/>
                    </a:lnTo>
                    <a:lnTo>
                      <a:pt x="5" y="18"/>
                    </a:lnTo>
                    <a:lnTo>
                      <a:pt x="8" y="17"/>
                    </a:lnTo>
                    <a:lnTo>
                      <a:pt x="11" y="16"/>
                    </a:lnTo>
                    <a:lnTo>
                      <a:pt x="15" y="16"/>
                    </a:lnTo>
                    <a:lnTo>
                      <a:pt x="18" y="15"/>
                    </a:lnTo>
                    <a:lnTo>
                      <a:pt x="20" y="15"/>
                    </a:lnTo>
                    <a:lnTo>
                      <a:pt x="22" y="15"/>
                    </a:lnTo>
                    <a:lnTo>
                      <a:pt x="23" y="15"/>
                    </a:lnTo>
                    <a:lnTo>
                      <a:pt x="24" y="14"/>
                    </a:lnTo>
                    <a:lnTo>
                      <a:pt x="24" y="12"/>
                    </a:lnTo>
                    <a:lnTo>
                      <a:pt x="24" y="8"/>
                    </a:lnTo>
                    <a:lnTo>
                      <a:pt x="23" y="7"/>
                    </a:lnTo>
                    <a:lnTo>
                      <a:pt x="20" y="6"/>
                    </a:lnTo>
                    <a:lnTo>
                      <a:pt x="17" y="4"/>
                    </a:lnTo>
                    <a:lnTo>
                      <a:pt x="15" y="4"/>
                    </a:lnTo>
                    <a:lnTo>
                      <a:pt x="11" y="6"/>
                    </a:lnTo>
                    <a:lnTo>
                      <a:pt x="9" y="7"/>
                    </a:lnTo>
                    <a:lnTo>
                      <a:pt x="8" y="9"/>
                    </a:lnTo>
                    <a:lnTo>
                      <a:pt x="7" y="11"/>
                    </a:lnTo>
                    <a:lnTo>
                      <a:pt x="2" y="11"/>
                    </a:lnTo>
                    <a:lnTo>
                      <a:pt x="2" y="8"/>
                    </a:lnTo>
                    <a:lnTo>
                      <a:pt x="2" y="6"/>
                    </a:lnTo>
                    <a:lnTo>
                      <a:pt x="3" y="4"/>
                    </a:lnTo>
                    <a:lnTo>
                      <a:pt x="5" y="2"/>
                    </a:lnTo>
                    <a:lnTo>
                      <a:pt x="8" y="1"/>
                    </a:lnTo>
                    <a:lnTo>
                      <a:pt x="10" y="0"/>
                    </a:lnTo>
                    <a:lnTo>
                      <a:pt x="11" y="0"/>
                    </a:lnTo>
                    <a:lnTo>
                      <a:pt x="14" y="0"/>
                    </a:lnTo>
                    <a:lnTo>
                      <a:pt x="15" y="0"/>
                    </a:lnTo>
                    <a:lnTo>
                      <a:pt x="17" y="0"/>
                    </a:lnTo>
                    <a:lnTo>
                      <a:pt x="18" y="0"/>
                    </a:lnTo>
                    <a:lnTo>
                      <a:pt x="20" y="0"/>
                    </a:lnTo>
                    <a:lnTo>
                      <a:pt x="22" y="0"/>
                    </a:lnTo>
                    <a:lnTo>
                      <a:pt x="24" y="1"/>
                    </a:lnTo>
                    <a:lnTo>
                      <a:pt x="27" y="2"/>
                    </a:lnTo>
                    <a:lnTo>
                      <a:pt x="28" y="4"/>
                    </a:lnTo>
                    <a:lnTo>
                      <a:pt x="30" y="7"/>
                    </a:lnTo>
                    <a:lnTo>
                      <a:pt x="30" y="31"/>
                    </a:lnTo>
                    <a:close/>
                    <a:moveTo>
                      <a:pt x="24" y="18"/>
                    </a:moveTo>
                    <a:lnTo>
                      <a:pt x="20" y="19"/>
                    </a:lnTo>
                    <a:lnTo>
                      <a:pt x="16" y="21"/>
                    </a:lnTo>
                    <a:lnTo>
                      <a:pt x="12" y="21"/>
                    </a:lnTo>
                    <a:lnTo>
                      <a:pt x="9" y="22"/>
                    </a:lnTo>
                    <a:lnTo>
                      <a:pt x="8" y="23"/>
                    </a:lnTo>
                    <a:lnTo>
                      <a:pt x="7" y="25"/>
                    </a:lnTo>
                    <a:lnTo>
                      <a:pt x="5" y="26"/>
                    </a:lnTo>
                    <a:lnTo>
                      <a:pt x="7" y="29"/>
                    </a:lnTo>
                    <a:lnTo>
                      <a:pt x="8" y="31"/>
                    </a:lnTo>
                    <a:lnTo>
                      <a:pt x="10" y="32"/>
                    </a:lnTo>
                    <a:lnTo>
                      <a:pt x="12" y="32"/>
                    </a:lnTo>
                    <a:lnTo>
                      <a:pt x="17" y="32"/>
                    </a:lnTo>
                    <a:lnTo>
                      <a:pt x="20" y="30"/>
                    </a:lnTo>
                    <a:lnTo>
                      <a:pt x="23" y="26"/>
                    </a:lnTo>
                    <a:lnTo>
                      <a:pt x="24" y="25"/>
                    </a:lnTo>
                    <a:lnTo>
                      <a:pt x="24" y="18"/>
                    </a:lnTo>
                    <a:close/>
                  </a:path>
                </a:pathLst>
              </a:custGeom>
              <a:solidFill>
                <a:srgbClr val="000000"/>
              </a:solidFill>
              <a:ln w="9525">
                <a:solidFill>
                  <a:srgbClr val="FF0066"/>
                </a:solidFill>
                <a:round/>
                <a:headEnd/>
                <a:tailEnd/>
              </a:ln>
            </p:spPr>
            <p:txBody>
              <a:bodyPr/>
              <a:lstStyle/>
              <a:p>
                <a:endParaRPr lang="en-US" dirty="0"/>
              </a:p>
            </p:txBody>
          </p:sp>
          <p:sp>
            <p:nvSpPr>
              <p:cNvPr id="18487" name="Freeform 501"/>
              <p:cNvSpPr>
                <a:spLocks/>
              </p:cNvSpPr>
              <p:nvPr/>
            </p:nvSpPr>
            <p:spPr bwMode="auto">
              <a:xfrm>
                <a:off x="2270" y="349"/>
                <a:ext cx="28" cy="36"/>
              </a:xfrm>
              <a:custGeom>
                <a:avLst/>
                <a:gdLst>
                  <a:gd name="T0" fmla="*/ 5 w 28"/>
                  <a:gd name="T1" fmla="*/ 1 h 36"/>
                  <a:gd name="T2" fmla="*/ 5 w 28"/>
                  <a:gd name="T3" fmla="*/ 6 h 36"/>
                  <a:gd name="T4" fmla="*/ 5 w 28"/>
                  <a:gd name="T5" fmla="*/ 6 h 36"/>
                  <a:gd name="T6" fmla="*/ 7 w 28"/>
                  <a:gd name="T7" fmla="*/ 4 h 36"/>
                  <a:gd name="T8" fmla="*/ 8 w 28"/>
                  <a:gd name="T9" fmla="*/ 3 h 36"/>
                  <a:gd name="T10" fmla="*/ 9 w 28"/>
                  <a:gd name="T11" fmla="*/ 2 h 36"/>
                  <a:gd name="T12" fmla="*/ 10 w 28"/>
                  <a:gd name="T13" fmla="*/ 1 h 36"/>
                  <a:gd name="T14" fmla="*/ 11 w 28"/>
                  <a:gd name="T15" fmla="*/ 0 h 36"/>
                  <a:gd name="T16" fmla="*/ 14 w 28"/>
                  <a:gd name="T17" fmla="*/ 0 h 36"/>
                  <a:gd name="T18" fmla="*/ 15 w 28"/>
                  <a:gd name="T19" fmla="*/ 0 h 36"/>
                  <a:gd name="T20" fmla="*/ 17 w 28"/>
                  <a:gd name="T21" fmla="*/ 0 h 36"/>
                  <a:gd name="T22" fmla="*/ 18 w 28"/>
                  <a:gd name="T23" fmla="*/ 0 h 36"/>
                  <a:gd name="T24" fmla="*/ 20 w 28"/>
                  <a:gd name="T25" fmla="*/ 0 h 36"/>
                  <a:gd name="T26" fmla="*/ 22 w 28"/>
                  <a:gd name="T27" fmla="*/ 0 h 36"/>
                  <a:gd name="T28" fmla="*/ 23 w 28"/>
                  <a:gd name="T29" fmla="*/ 1 h 36"/>
                  <a:gd name="T30" fmla="*/ 24 w 28"/>
                  <a:gd name="T31" fmla="*/ 1 h 36"/>
                  <a:gd name="T32" fmla="*/ 26 w 28"/>
                  <a:gd name="T33" fmla="*/ 3 h 36"/>
                  <a:gd name="T34" fmla="*/ 27 w 28"/>
                  <a:gd name="T35" fmla="*/ 6 h 36"/>
                  <a:gd name="T36" fmla="*/ 28 w 28"/>
                  <a:gd name="T37" fmla="*/ 9 h 36"/>
                  <a:gd name="T38" fmla="*/ 28 w 28"/>
                  <a:gd name="T39" fmla="*/ 36 h 36"/>
                  <a:gd name="T40" fmla="*/ 23 w 28"/>
                  <a:gd name="T41" fmla="*/ 36 h 36"/>
                  <a:gd name="T42" fmla="*/ 23 w 28"/>
                  <a:gd name="T43" fmla="*/ 11 h 36"/>
                  <a:gd name="T44" fmla="*/ 22 w 28"/>
                  <a:gd name="T45" fmla="*/ 8 h 36"/>
                  <a:gd name="T46" fmla="*/ 20 w 28"/>
                  <a:gd name="T47" fmla="*/ 6 h 36"/>
                  <a:gd name="T48" fmla="*/ 18 w 28"/>
                  <a:gd name="T49" fmla="*/ 4 h 36"/>
                  <a:gd name="T50" fmla="*/ 16 w 28"/>
                  <a:gd name="T51" fmla="*/ 4 h 36"/>
                  <a:gd name="T52" fmla="*/ 12 w 28"/>
                  <a:gd name="T53" fmla="*/ 6 h 36"/>
                  <a:gd name="T54" fmla="*/ 9 w 28"/>
                  <a:gd name="T55" fmla="*/ 7 h 36"/>
                  <a:gd name="T56" fmla="*/ 7 w 28"/>
                  <a:gd name="T57" fmla="*/ 11 h 36"/>
                  <a:gd name="T58" fmla="*/ 5 w 28"/>
                  <a:gd name="T59" fmla="*/ 17 h 36"/>
                  <a:gd name="T60" fmla="*/ 5 w 28"/>
                  <a:gd name="T61" fmla="*/ 36 h 36"/>
                  <a:gd name="T62" fmla="*/ 0 w 28"/>
                  <a:gd name="T63" fmla="*/ 36 h 36"/>
                  <a:gd name="T64" fmla="*/ 0 w 28"/>
                  <a:gd name="T65" fmla="*/ 1 h 36"/>
                  <a:gd name="T66" fmla="*/ 5 w 28"/>
                  <a:gd name="T67" fmla="*/ 1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6"/>
                  <a:gd name="T104" fmla="*/ 28 w 28"/>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6">
                    <a:moveTo>
                      <a:pt x="5" y="1"/>
                    </a:moveTo>
                    <a:lnTo>
                      <a:pt x="5" y="6"/>
                    </a:lnTo>
                    <a:lnTo>
                      <a:pt x="7" y="4"/>
                    </a:lnTo>
                    <a:lnTo>
                      <a:pt x="8" y="3"/>
                    </a:lnTo>
                    <a:lnTo>
                      <a:pt x="9" y="2"/>
                    </a:lnTo>
                    <a:lnTo>
                      <a:pt x="10" y="1"/>
                    </a:lnTo>
                    <a:lnTo>
                      <a:pt x="11" y="0"/>
                    </a:lnTo>
                    <a:lnTo>
                      <a:pt x="14" y="0"/>
                    </a:lnTo>
                    <a:lnTo>
                      <a:pt x="15" y="0"/>
                    </a:lnTo>
                    <a:lnTo>
                      <a:pt x="17" y="0"/>
                    </a:lnTo>
                    <a:lnTo>
                      <a:pt x="18" y="0"/>
                    </a:lnTo>
                    <a:lnTo>
                      <a:pt x="20" y="0"/>
                    </a:lnTo>
                    <a:lnTo>
                      <a:pt x="22" y="0"/>
                    </a:lnTo>
                    <a:lnTo>
                      <a:pt x="23" y="1"/>
                    </a:lnTo>
                    <a:lnTo>
                      <a:pt x="24" y="1"/>
                    </a:lnTo>
                    <a:lnTo>
                      <a:pt x="26" y="3"/>
                    </a:lnTo>
                    <a:lnTo>
                      <a:pt x="27" y="6"/>
                    </a:lnTo>
                    <a:lnTo>
                      <a:pt x="28" y="9"/>
                    </a:lnTo>
                    <a:lnTo>
                      <a:pt x="28" y="36"/>
                    </a:lnTo>
                    <a:lnTo>
                      <a:pt x="23" y="36"/>
                    </a:lnTo>
                    <a:lnTo>
                      <a:pt x="23" y="11"/>
                    </a:lnTo>
                    <a:lnTo>
                      <a:pt x="22" y="8"/>
                    </a:lnTo>
                    <a:lnTo>
                      <a:pt x="20" y="6"/>
                    </a:lnTo>
                    <a:lnTo>
                      <a:pt x="18" y="4"/>
                    </a:lnTo>
                    <a:lnTo>
                      <a:pt x="16" y="4"/>
                    </a:lnTo>
                    <a:lnTo>
                      <a:pt x="12" y="6"/>
                    </a:lnTo>
                    <a:lnTo>
                      <a:pt x="9" y="7"/>
                    </a:lnTo>
                    <a:lnTo>
                      <a:pt x="7" y="11"/>
                    </a:lnTo>
                    <a:lnTo>
                      <a:pt x="5" y="17"/>
                    </a:lnTo>
                    <a:lnTo>
                      <a:pt x="5" y="36"/>
                    </a:lnTo>
                    <a:lnTo>
                      <a:pt x="0" y="36"/>
                    </a:lnTo>
                    <a:lnTo>
                      <a:pt x="0" y="1"/>
                    </a:lnTo>
                    <a:lnTo>
                      <a:pt x="5" y="1"/>
                    </a:lnTo>
                    <a:close/>
                  </a:path>
                </a:pathLst>
              </a:custGeom>
              <a:solidFill>
                <a:srgbClr val="000000"/>
              </a:solidFill>
              <a:ln w="9525">
                <a:solidFill>
                  <a:srgbClr val="FF0066"/>
                </a:solidFill>
                <a:round/>
                <a:headEnd/>
                <a:tailEnd/>
              </a:ln>
            </p:spPr>
            <p:txBody>
              <a:bodyPr/>
              <a:lstStyle/>
              <a:p>
                <a:endParaRPr lang="en-US" dirty="0"/>
              </a:p>
            </p:txBody>
          </p:sp>
          <p:sp>
            <p:nvSpPr>
              <p:cNvPr id="18488" name="Freeform 502"/>
              <p:cNvSpPr>
                <a:spLocks noEditPoints="1"/>
              </p:cNvSpPr>
              <p:nvPr/>
            </p:nvSpPr>
            <p:spPr bwMode="auto">
              <a:xfrm>
                <a:off x="2304" y="349"/>
                <a:ext cx="34" cy="38"/>
              </a:xfrm>
              <a:custGeom>
                <a:avLst/>
                <a:gdLst>
                  <a:gd name="T0" fmla="*/ 29 w 34"/>
                  <a:gd name="T1" fmla="*/ 32 h 38"/>
                  <a:gd name="T2" fmla="*/ 31 w 34"/>
                  <a:gd name="T3" fmla="*/ 32 h 38"/>
                  <a:gd name="T4" fmla="*/ 32 w 34"/>
                  <a:gd name="T5" fmla="*/ 32 h 38"/>
                  <a:gd name="T6" fmla="*/ 32 w 34"/>
                  <a:gd name="T7" fmla="*/ 32 h 38"/>
                  <a:gd name="T8" fmla="*/ 34 w 34"/>
                  <a:gd name="T9" fmla="*/ 37 h 38"/>
                  <a:gd name="T10" fmla="*/ 31 w 34"/>
                  <a:gd name="T11" fmla="*/ 37 h 38"/>
                  <a:gd name="T12" fmla="*/ 29 w 34"/>
                  <a:gd name="T13" fmla="*/ 38 h 38"/>
                  <a:gd name="T14" fmla="*/ 26 w 34"/>
                  <a:gd name="T15" fmla="*/ 36 h 38"/>
                  <a:gd name="T16" fmla="*/ 23 w 34"/>
                  <a:gd name="T17" fmla="*/ 32 h 38"/>
                  <a:gd name="T18" fmla="*/ 19 w 34"/>
                  <a:gd name="T19" fmla="*/ 36 h 38"/>
                  <a:gd name="T20" fmla="*/ 13 w 34"/>
                  <a:gd name="T21" fmla="*/ 38 h 38"/>
                  <a:gd name="T22" fmla="*/ 4 w 34"/>
                  <a:gd name="T23" fmla="*/ 34 h 38"/>
                  <a:gd name="T24" fmla="*/ 0 w 34"/>
                  <a:gd name="T25" fmla="*/ 26 h 38"/>
                  <a:gd name="T26" fmla="*/ 3 w 34"/>
                  <a:gd name="T27" fmla="*/ 19 h 38"/>
                  <a:gd name="T28" fmla="*/ 7 w 34"/>
                  <a:gd name="T29" fmla="*/ 17 h 38"/>
                  <a:gd name="T30" fmla="*/ 15 w 34"/>
                  <a:gd name="T31" fmla="*/ 16 h 38"/>
                  <a:gd name="T32" fmla="*/ 21 w 34"/>
                  <a:gd name="T33" fmla="*/ 15 h 38"/>
                  <a:gd name="T34" fmla="*/ 22 w 34"/>
                  <a:gd name="T35" fmla="*/ 15 h 38"/>
                  <a:gd name="T36" fmla="*/ 23 w 34"/>
                  <a:gd name="T37" fmla="*/ 12 h 38"/>
                  <a:gd name="T38" fmla="*/ 22 w 34"/>
                  <a:gd name="T39" fmla="*/ 7 h 38"/>
                  <a:gd name="T40" fmla="*/ 18 w 34"/>
                  <a:gd name="T41" fmla="*/ 4 h 38"/>
                  <a:gd name="T42" fmla="*/ 11 w 34"/>
                  <a:gd name="T43" fmla="*/ 6 h 38"/>
                  <a:gd name="T44" fmla="*/ 7 w 34"/>
                  <a:gd name="T45" fmla="*/ 9 h 38"/>
                  <a:gd name="T46" fmla="*/ 1 w 34"/>
                  <a:gd name="T47" fmla="*/ 11 h 38"/>
                  <a:gd name="T48" fmla="*/ 3 w 34"/>
                  <a:gd name="T49" fmla="*/ 6 h 38"/>
                  <a:gd name="T50" fmla="*/ 6 w 34"/>
                  <a:gd name="T51" fmla="*/ 2 h 38"/>
                  <a:gd name="T52" fmla="*/ 9 w 34"/>
                  <a:gd name="T53" fmla="*/ 0 h 38"/>
                  <a:gd name="T54" fmla="*/ 13 w 34"/>
                  <a:gd name="T55" fmla="*/ 0 h 38"/>
                  <a:gd name="T56" fmla="*/ 16 w 34"/>
                  <a:gd name="T57" fmla="*/ 0 h 38"/>
                  <a:gd name="T58" fmla="*/ 20 w 34"/>
                  <a:gd name="T59" fmla="*/ 0 h 38"/>
                  <a:gd name="T60" fmla="*/ 24 w 34"/>
                  <a:gd name="T61" fmla="*/ 1 h 38"/>
                  <a:gd name="T62" fmla="*/ 28 w 34"/>
                  <a:gd name="T63" fmla="*/ 4 h 38"/>
                  <a:gd name="T64" fmla="*/ 29 w 34"/>
                  <a:gd name="T65" fmla="*/ 31 h 38"/>
                  <a:gd name="T66" fmla="*/ 20 w 34"/>
                  <a:gd name="T67" fmla="*/ 19 h 38"/>
                  <a:gd name="T68" fmla="*/ 13 w 34"/>
                  <a:gd name="T69" fmla="*/ 21 h 38"/>
                  <a:gd name="T70" fmla="*/ 8 w 34"/>
                  <a:gd name="T71" fmla="*/ 22 h 38"/>
                  <a:gd name="T72" fmla="*/ 6 w 34"/>
                  <a:gd name="T73" fmla="*/ 25 h 38"/>
                  <a:gd name="T74" fmla="*/ 7 w 34"/>
                  <a:gd name="T75" fmla="*/ 29 h 38"/>
                  <a:gd name="T76" fmla="*/ 9 w 34"/>
                  <a:gd name="T77" fmla="*/ 32 h 38"/>
                  <a:gd name="T78" fmla="*/ 18 w 34"/>
                  <a:gd name="T79" fmla="*/ 32 h 38"/>
                  <a:gd name="T80" fmla="*/ 22 w 34"/>
                  <a:gd name="T81" fmla="*/ 26 h 38"/>
                  <a:gd name="T82" fmla="*/ 23 w 34"/>
                  <a:gd name="T83" fmla="*/ 18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38"/>
                  <a:gd name="T128" fmla="*/ 34 w 34"/>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38">
                    <a:moveTo>
                      <a:pt x="29" y="31"/>
                    </a:moveTo>
                    <a:lnTo>
                      <a:pt x="29" y="32"/>
                    </a:lnTo>
                    <a:lnTo>
                      <a:pt x="30" y="32"/>
                    </a:lnTo>
                    <a:lnTo>
                      <a:pt x="31" y="32"/>
                    </a:lnTo>
                    <a:lnTo>
                      <a:pt x="32" y="32"/>
                    </a:lnTo>
                    <a:lnTo>
                      <a:pt x="34" y="32"/>
                    </a:lnTo>
                    <a:lnTo>
                      <a:pt x="34" y="37"/>
                    </a:lnTo>
                    <a:lnTo>
                      <a:pt x="32" y="37"/>
                    </a:lnTo>
                    <a:lnTo>
                      <a:pt x="31" y="37"/>
                    </a:lnTo>
                    <a:lnTo>
                      <a:pt x="30" y="38"/>
                    </a:lnTo>
                    <a:lnTo>
                      <a:pt x="29" y="38"/>
                    </a:lnTo>
                    <a:lnTo>
                      <a:pt x="28" y="37"/>
                    </a:lnTo>
                    <a:lnTo>
                      <a:pt x="26" y="36"/>
                    </a:lnTo>
                    <a:lnTo>
                      <a:pt x="24" y="34"/>
                    </a:lnTo>
                    <a:lnTo>
                      <a:pt x="23" y="32"/>
                    </a:lnTo>
                    <a:lnTo>
                      <a:pt x="21" y="34"/>
                    </a:lnTo>
                    <a:lnTo>
                      <a:pt x="19" y="36"/>
                    </a:lnTo>
                    <a:lnTo>
                      <a:pt x="16" y="37"/>
                    </a:lnTo>
                    <a:lnTo>
                      <a:pt x="13" y="38"/>
                    </a:lnTo>
                    <a:lnTo>
                      <a:pt x="7" y="37"/>
                    </a:lnTo>
                    <a:lnTo>
                      <a:pt x="4" y="34"/>
                    </a:lnTo>
                    <a:lnTo>
                      <a:pt x="1" y="31"/>
                    </a:lnTo>
                    <a:lnTo>
                      <a:pt x="0" y="26"/>
                    </a:lnTo>
                    <a:lnTo>
                      <a:pt x="1" y="23"/>
                    </a:lnTo>
                    <a:lnTo>
                      <a:pt x="3" y="19"/>
                    </a:lnTo>
                    <a:lnTo>
                      <a:pt x="5" y="18"/>
                    </a:lnTo>
                    <a:lnTo>
                      <a:pt x="7" y="17"/>
                    </a:lnTo>
                    <a:lnTo>
                      <a:pt x="12" y="16"/>
                    </a:lnTo>
                    <a:lnTo>
                      <a:pt x="15" y="16"/>
                    </a:lnTo>
                    <a:lnTo>
                      <a:pt x="19" y="15"/>
                    </a:lnTo>
                    <a:lnTo>
                      <a:pt x="21" y="15"/>
                    </a:lnTo>
                    <a:lnTo>
                      <a:pt x="22" y="15"/>
                    </a:lnTo>
                    <a:lnTo>
                      <a:pt x="23" y="14"/>
                    </a:lnTo>
                    <a:lnTo>
                      <a:pt x="23" y="12"/>
                    </a:lnTo>
                    <a:lnTo>
                      <a:pt x="23" y="8"/>
                    </a:lnTo>
                    <a:lnTo>
                      <a:pt x="22" y="7"/>
                    </a:lnTo>
                    <a:lnTo>
                      <a:pt x="20" y="6"/>
                    </a:lnTo>
                    <a:lnTo>
                      <a:pt x="18" y="4"/>
                    </a:lnTo>
                    <a:lnTo>
                      <a:pt x="14" y="4"/>
                    </a:lnTo>
                    <a:lnTo>
                      <a:pt x="11" y="6"/>
                    </a:lnTo>
                    <a:lnTo>
                      <a:pt x="8" y="7"/>
                    </a:lnTo>
                    <a:lnTo>
                      <a:pt x="7" y="9"/>
                    </a:lnTo>
                    <a:lnTo>
                      <a:pt x="7" y="11"/>
                    </a:lnTo>
                    <a:lnTo>
                      <a:pt x="1" y="11"/>
                    </a:lnTo>
                    <a:lnTo>
                      <a:pt x="3" y="8"/>
                    </a:lnTo>
                    <a:lnTo>
                      <a:pt x="3" y="6"/>
                    </a:lnTo>
                    <a:lnTo>
                      <a:pt x="4" y="4"/>
                    </a:lnTo>
                    <a:lnTo>
                      <a:pt x="6" y="2"/>
                    </a:lnTo>
                    <a:lnTo>
                      <a:pt x="8" y="1"/>
                    </a:lnTo>
                    <a:lnTo>
                      <a:pt x="9" y="0"/>
                    </a:lnTo>
                    <a:lnTo>
                      <a:pt x="11" y="0"/>
                    </a:lnTo>
                    <a:lnTo>
                      <a:pt x="13" y="0"/>
                    </a:lnTo>
                    <a:lnTo>
                      <a:pt x="15" y="0"/>
                    </a:lnTo>
                    <a:lnTo>
                      <a:pt x="16" y="0"/>
                    </a:lnTo>
                    <a:lnTo>
                      <a:pt x="19" y="0"/>
                    </a:lnTo>
                    <a:lnTo>
                      <a:pt x="20" y="0"/>
                    </a:lnTo>
                    <a:lnTo>
                      <a:pt x="21" y="0"/>
                    </a:lnTo>
                    <a:lnTo>
                      <a:pt x="24" y="1"/>
                    </a:lnTo>
                    <a:lnTo>
                      <a:pt x="27" y="2"/>
                    </a:lnTo>
                    <a:lnTo>
                      <a:pt x="28" y="4"/>
                    </a:lnTo>
                    <a:lnTo>
                      <a:pt x="29" y="7"/>
                    </a:lnTo>
                    <a:lnTo>
                      <a:pt x="29" y="31"/>
                    </a:lnTo>
                    <a:close/>
                    <a:moveTo>
                      <a:pt x="23" y="18"/>
                    </a:moveTo>
                    <a:lnTo>
                      <a:pt x="20" y="19"/>
                    </a:lnTo>
                    <a:lnTo>
                      <a:pt x="16" y="21"/>
                    </a:lnTo>
                    <a:lnTo>
                      <a:pt x="13" y="21"/>
                    </a:lnTo>
                    <a:lnTo>
                      <a:pt x="9" y="22"/>
                    </a:lnTo>
                    <a:lnTo>
                      <a:pt x="8" y="22"/>
                    </a:lnTo>
                    <a:lnTo>
                      <a:pt x="7" y="23"/>
                    </a:lnTo>
                    <a:lnTo>
                      <a:pt x="6" y="25"/>
                    </a:lnTo>
                    <a:lnTo>
                      <a:pt x="6" y="26"/>
                    </a:lnTo>
                    <a:lnTo>
                      <a:pt x="7" y="29"/>
                    </a:lnTo>
                    <a:lnTo>
                      <a:pt x="8" y="31"/>
                    </a:lnTo>
                    <a:lnTo>
                      <a:pt x="9" y="32"/>
                    </a:lnTo>
                    <a:lnTo>
                      <a:pt x="12" y="32"/>
                    </a:lnTo>
                    <a:lnTo>
                      <a:pt x="18" y="32"/>
                    </a:lnTo>
                    <a:lnTo>
                      <a:pt x="21" y="30"/>
                    </a:lnTo>
                    <a:lnTo>
                      <a:pt x="22" y="26"/>
                    </a:lnTo>
                    <a:lnTo>
                      <a:pt x="23" y="25"/>
                    </a:lnTo>
                    <a:lnTo>
                      <a:pt x="23" y="18"/>
                    </a:lnTo>
                    <a:close/>
                  </a:path>
                </a:pathLst>
              </a:custGeom>
              <a:solidFill>
                <a:srgbClr val="000000"/>
              </a:solidFill>
              <a:ln w="9525">
                <a:solidFill>
                  <a:srgbClr val="FF0066"/>
                </a:solidFill>
                <a:round/>
                <a:headEnd/>
                <a:tailEnd/>
              </a:ln>
            </p:spPr>
            <p:txBody>
              <a:bodyPr/>
              <a:lstStyle/>
              <a:p>
                <a:endParaRPr lang="en-US" dirty="0"/>
              </a:p>
            </p:txBody>
          </p:sp>
          <p:sp>
            <p:nvSpPr>
              <p:cNvPr id="18489" name="Freeform 503"/>
              <p:cNvSpPr>
                <a:spLocks/>
              </p:cNvSpPr>
              <p:nvPr/>
            </p:nvSpPr>
            <p:spPr bwMode="auto">
              <a:xfrm>
                <a:off x="2208" y="912"/>
                <a:ext cx="61" cy="50"/>
              </a:xfrm>
              <a:custGeom>
                <a:avLst/>
                <a:gdLst>
                  <a:gd name="T0" fmla="*/ 54 w 61"/>
                  <a:gd name="T1" fmla="*/ 0 h 50"/>
                  <a:gd name="T2" fmla="*/ 61 w 61"/>
                  <a:gd name="T3" fmla="*/ 0 h 50"/>
                  <a:gd name="T4" fmla="*/ 48 w 61"/>
                  <a:gd name="T5" fmla="*/ 50 h 50"/>
                  <a:gd name="T6" fmla="*/ 41 w 61"/>
                  <a:gd name="T7" fmla="*/ 50 h 50"/>
                  <a:gd name="T8" fmla="*/ 30 w 61"/>
                  <a:gd name="T9" fmla="*/ 9 h 50"/>
                  <a:gd name="T10" fmla="*/ 20 w 61"/>
                  <a:gd name="T11" fmla="*/ 50 h 50"/>
                  <a:gd name="T12" fmla="*/ 13 w 61"/>
                  <a:gd name="T13" fmla="*/ 50 h 50"/>
                  <a:gd name="T14" fmla="*/ 0 w 61"/>
                  <a:gd name="T15" fmla="*/ 0 h 50"/>
                  <a:gd name="T16" fmla="*/ 7 w 61"/>
                  <a:gd name="T17" fmla="*/ 0 h 50"/>
                  <a:gd name="T18" fmla="*/ 16 w 61"/>
                  <a:gd name="T19" fmla="*/ 39 h 50"/>
                  <a:gd name="T20" fmla="*/ 28 w 61"/>
                  <a:gd name="T21" fmla="*/ 0 h 50"/>
                  <a:gd name="T22" fmla="*/ 33 w 61"/>
                  <a:gd name="T23" fmla="*/ 0 h 50"/>
                  <a:gd name="T24" fmla="*/ 45 w 61"/>
                  <a:gd name="T25" fmla="*/ 39 h 50"/>
                  <a:gd name="T26" fmla="*/ 54 w 61"/>
                  <a:gd name="T27" fmla="*/ 0 h 5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50"/>
                  <a:gd name="T44" fmla="*/ 61 w 61"/>
                  <a:gd name="T45" fmla="*/ 50 h 5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50">
                    <a:moveTo>
                      <a:pt x="54" y="0"/>
                    </a:moveTo>
                    <a:lnTo>
                      <a:pt x="61" y="0"/>
                    </a:lnTo>
                    <a:lnTo>
                      <a:pt x="48" y="50"/>
                    </a:lnTo>
                    <a:lnTo>
                      <a:pt x="41" y="50"/>
                    </a:lnTo>
                    <a:lnTo>
                      <a:pt x="30" y="9"/>
                    </a:lnTo>
                    <a:lnTo>
                      <a:pt x="20" y="50"/>
                    </a:lnTo>
                    <a:lnTo>
                      <a:pt x="13" y="50"/>
                    </a:lnTo>
                    <a:lnTo>
                      <a:pt x="0" y="0"/>
                    </a:lnTo>
                    <a:lnTo>
                      <a:pt x="7" y="0"/>
                    </a:lnTo>
                    <a:lnTo>
                      <a:pt x="16" y="39"/>
                    </a:lnTo>
                    <a:lnTo>
                      <a:pt x="28" y="0"/>
                    </a:lnTo>
                    <a:lnTo>
                      <a:pt x="33" y="0"/>
                    </a:lnTo>
                    <a:lnTo>
                      <a:pt x="45" y="39"/>
                    </a:lnTo>
                    <a:lnTo>
                      <a:pt x="54" y="0"/>
                    </a:lnTo>
                    <a:close/>
                  </a:path>
                </a:pathLst>
              </a:custGeom>
              <a:solidFill>
                <a:srgbClr val="000000"/>
              </a:solidFill>
              <a:ln w="9525">
                <a:solidFill>
                  <a:srgbClr val="FF0066"/>
                </a:solidFill>
                <a:round/>
                <a:headEnd/>
                <a:tailEnd/>
              </a:ln>
            </p:spPr>
            <p:txBody>
              <a:bodyPr/>
              <a:lstStyle/>
              <a:p>
                <a:endParaRPr lang="en-US" dirty="0"/>
              </a:p>
            </p:txBody>
          </p:sp>
          <p:sp>
            <p:nvSpPr>
              <p:cNvPr id="18490" name="Freeform 504"/>
              <p:cNvSpPr>
                <a:spLocks/>
              </p:cNvSpPr>
              <p:nvPr/>
            </p:nvSpPr>
            <p:spPr bwMode="auto">
              <a:xfrm>
                <a:off x="2273" y="912"/>
                <a:ext cx="31" cy="49"/>
              </a:xfrm>
              <a:custGeom>
                <a:avLst/>
                <a:gdLst>
                  <a:gd name="T0" fmla="*/ 31 w 31"/>
                  <a:gd name="T1" fmla="*/ 0 h 49"/>
                  <a:gd name="T2" fmla="*/ 15 w 31"/>
                  <a:gd name="T3" fmla="*/ 44 h 49"/>
                  <a:gd name="T4" fmla="*/ 14 w 31"/>
                  <a:gd name="T5" fmla="*/ 45 h 49"/>
                  <a:gd name="T6" fmla="*/ 13 w 31"/>
                  <a:gd name="T7" fmla="*/ 47 h 49"/>
                  <a:gd name="T8" fmla="*/ 10 w 31"/>
                  <a:gd name="T9" fmla="*/ 48 h 49"/>
                  <a:gd name="T10" fmla="*/ 9 w 31"/>
                  <a:gd name="T11" fmla="*/ 48 h 49"/>
                  <a:gd name="T12" fmla="*/ 8 w 31"/>
                  <a:gd name="T13" fmla="*/ 49 h 49"/>
                  <a:gd name="T14" fmla="*/ 7 w 31"/>
                  <a:gd name="T15" fmla="*/ 49 h 49"/>
                  <a:gd name="T16" fmla="*/ 6 w 31"/>
                  <a:gd name="T17" fmla="*/ 49 h 49"/>
                  <a:gd name="T18" fmla="*/ 5 w 31"/>
                  <a:gd name="T19" fmla="*/ 49 h 49"/>
                  <a:gd name="T20" fmla="*/ 4 w 31"/>
                  <a:gd name="T21" fmla="*/ 49 h 49"/>
                  <a:gd name="T22" fmla="*/ 4 w 31"/>
                  <a:gd name="T23" fmla="*/ 49 h 49"/>
                  <a:gd name="T24" fmla="*/ 2 w 31"/>
                  <a:gd name="T25" fmla="*/ 49 h 49"/>
                  <a:gd name="T26" fmla="*/ 2 w 31"/>
                  <a:gd name="T27" fmla="*/ 49 h 49"/>
                  <a:gd name="T28" fmla="*/ 2 w 31"/>
                  <a:gd name="T29" fmla="*/ 44 h 49"/>
                  <a:gd name="T30" fmla="*/ 4 w 31"/>
                  <a:gd name="T31" fmla="*/ 45 h 49"/>
                  <a:gd name="T32" fmla="*/ 5 w 31"/>
                  <a:gd name="T33" fmla="*/ 45 h 49"/>
                  <a:gd name="T34" fmla="*/ 5 w 31"/>
                  <a:gd name="T35" fmla="*/ 45 h 49"/>
                  <a:gd name="T36" fmla="*/ 6 w 31"/>
                  <a:gd name="T37" fmla="*/ 45 h 49"/>
                  <a:gd name="T38" fmla="*/ 7 w 31"/>
                  <a:gd name="T39" fmla="*/ 44 h 49"/>
                  <a:gd name="T40" fmla="*/ 8 w 31"/>
                  <a:gd name="T41" fmla="*/ 43 h 49"/>
                  <a:gd name="T42" fmla="*/ 8 w 31"/>
                  <a:gd name="T43" fmla="*/ 43 h 49"/>
                  <a:gd name="T44" fmla="*/ 9 w 31"/>
                  <a:gd name="T45" fmla="*/ 41 h 49"/>
                  <a:gd name="T46" fmla="*/ 12 w 31"/>
                  <a:gd name="T47" fmla="*/ 36 h 49"/>
                  <a:gd name="T48" fmla="*/ 0 w 31"/>
                  <a:gd name="T49" fmla="*/ 0 h 49"/>
                  <a:gd name="T50" fmla="*/ 6 w 31"/>
                  <a:gd name="T51" fmla="*/ 0 h 49"/>
                  <a:gd name="T52" fmla="*/ 15 w 31"/>
                  <a:gd name="T53" fmla="*/ 26 h 49"/>
                  <a:gd name="T54" fmla="*/ 24 w 31"/>
                  <a:gd name="T55" fmla="*/ 0 h 49"/>
                  <a:gd name="T56" fmla="*/ 31 w 31"/>
                  <a:gd name="T57" fmla="*/ 0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
                  <a:gd name="T88" fmla="*/ 0 h 49"/>
                  <a:gd name="T89" fmla="*/ 31 w 3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 h="49">
                    <a:moveTo>
                      <a:pt x="31" y="0"/>
                    </a:moveTo>
                    <a:lnTo>
                      <a:pt x="15" y="44"/>
                    </a:lnTo>
                    <a:lnTo>
                      <a:pt x="14" y="45"/>
                    </a:lnTo>
                    <a:lnTo>
                      <a:pt x="13" y="47"/>
                    </a:lnTo>
                    <a:lnTo>
                      <a:pt x="10" y="48"/>
                    </a:lnTo>
                    <a:lnTo>
                      <a:pt x="9" y="48"/>
                    </a:lnTo>
                    <a:lnTo>
                      <a:pt x="8" y="49"/>
                    </a:lnTo>
                    <a:lnTo>
                      <a:pt x="7" y="49"/>
                    </a:lnTo>
                    <a:lnTo>
                      <a:pt x="6" y="49"/>
                    </a:lnTo>
                    <a:lnTo>
                      <a:pt x="5" y="49"/>
                    </a:lnTo>
                    <a:lnTo>
                      <a:pt x="4" y="49"/>
                    </a:lnTo>
                    <a:lnTo>
                      <a:pt x="2" y="49"/>
                    </a:lnTo>
                    <a:lnTo>
                      <a:pt x="2" y="44"/>
                    </a:lnTo>
                    <a:lnTo>
                      <a:pt x="4" y="45"/>
                    </a:lnTo>
                    <a:lnTo>
                      <a:pt x="5" y="45"/>
                    </a:lnTo>
                    <a:lnTo>
                      <a:pt x="6" y="45"/>
                    </a:lnTo>
                    <a:lnTo>
                      <a:pt x="7" y="44"/>
                    </a:lnTo>
                    <a:lnTo>
                      <a:pt x="8" y="43"/>
                    </a:lnTo>
                    <a:lnTo>
                      <a:pt x="9" y="41"/>
                    </a:lnTo>
                    <a:lnTo>
                      <a:pt x="12" y="36"/>
                    </a:lnTo>
                    <a:lnTo>
                      <a:pt x="0" y="0"/>
                    </a:lnTo>
                    <a:lnTo>
                      <a:pt x="6" y="0"/>
                    </a:lnTo>
                    <a:lnTo>
                      <a:pt x="15" y="26"/>
                    </a:lnTo>
                    <a:lnTo>
                      <a:pt x="24" y="0"/>
                    </a:lnTo>
                    <a:lnTo>
                      <a:pt x="31" y="0"/>
                    </a:lnTo>
                    <a:close/>
                  </a:path>
                </a:pathLst>
              </a:custGeom>
              <a:solidFill>
                <a:srgbClr val="000000"/>
              </a:solidFill>
              <a:ln w="9525">
                <a:solidFill>
                  <a:srgbClr val="FF0066"/>
                </a:solidFill>
                <a:round/>
                <a:headEnd/>
                <a:tailEnd/>
              </a:ln>
            </p:spPr>
            <p:txBody>
              <a:bodyPr/>
              <a:lstStyle/>
              <a:p>
                <a:endParaRPr lang="en-US" dirty="0"/>
              </a:p>
            </p:txBody>
          </p:sp>
        </p:grpSp>
        <p:grpSp>
          <p:nvGrpSpPr>
            <p:cNvPr id="29" name="Group 505"/>
            <p:cNvGrpSpPr>
              <a:grpSpLocks/>
            </p:cNvGrpSpPr>
            <p:nvPr/>
          </p:nvGrpSpPr>
          <p:grpSpPr bwMode="auto">
            <a:xfrm>
              <a:off x="465" y="864"/>
              <a:ext cx="1167" cy="926"/>
              <a:chOff x="-73" y="700"/>
              <a:chExt cx="1167" cy="926"/>
            </a:xfrm>
          </p:grpSpPr>
          <p:sp>
            <p:nvSpPr>
              <p:cNvPr id="18451" name="Freeform 506"/>
              <p:cNvSpPr>
                <a:spLocks/>
              </p:cNvSpPr>
              <p:nvPr/>
            </p:nvSpPr>
            <p:spPr bwMode="auto">
              <a:xfrm>
                <a:off x="566" y="750"/>
                <a:ext cx="477" cy="876"/>
              </a:xfrm>
              <a:custGeom>
                <a:avLst/>
                <a:gdLst>
                  <a:gd name="T0" fmla="*/ 36 w 477"/>
                  <a:gd name="T1" fmla="*/ 433 h 876"/>
                  <a:gd name="T2" fmla="*/ 29 w 477"/>
                  <a:gd name="T3" fmla="*/ 381 h 876"/>
                  <a:gd name="T4" fmla="*/ 29 w 477"/>
                  <a:gd name="T5" fmla="*/ 0 h 876"/>
                  <a:gd name="T6" fmla="*/ 124 w 477"/>
                  <a:gd name="T7" fmla="*/ 3 h 876"/>
                  <a:gd name="T8" fmla="*/ 124 w 477"/>
                  <a:gd name="T9" fmla="*/ 187 h 876"/>
                  <a:gd name="T10" fmla="*/ 201 w 477"/>
                  <a:gd name="T11" fmla="*/ 250 h 876"/>
                  <a:gd name="T12" fmla="*/ 201 w 477"/>
                  <a:gd name="T13" fmla="*/ 452 h 876"/>
                  <a:gd name="T14" fmla="*/ 262 w 477"/>
                  <a:gd name="T15" fmla="*/ 452 h 876"/>
                  <a:gd name="T16" fmla="*/ 348 w 477"/>
                  <a:gd name="T17" fmla="*/ 625 h 876"/>
                  <a:gd name="T18" fmla="*/ 477 w 477"/>
                  <a:gd name="T19" fmla="*/ 625 h 876"/>
                  <a:gd name="T20" fmla="*/ 477 w 477"/>
                  <a:gd name="T21" fmla="*/ 876 h 876"/>
                  <a:gd name="T22" fmla="*/ 35 w 477"/>
                  <a:gd name="T23" fmla="*/ 876 h 876"/>
                  <a:gd name="T24" fmla="*/ 36 w 477"/>
                  <a:gd name="T25" fmla="*/ 691 h 876"/>
                  <a:gd name="T26" fmla="*/ 0 w 477"/>
                  <a:gd name="T27" fmla="*/ 656 h 876"/>
                  <a:gd name="T28" fmla="*/ 36 w 477"/>
                  <a:gd name="T29" fmla="*/ 622 h 876"/>
                  <a:gd name="T30" fmla="*/ 36 w 477"/>
                  <a:gd name="T31" fmla="*/ 433 h 876"/>
                  <a:gd name="T32" fmla="*/ 36 w 477"/>
                  <a:gd name="T33" fmla="*/ 433 h 8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7"/>
                  <a:gd name="T52" fmla="*/ 0 h 876"/>
                  <a:gd name="T53" fmla="*/ 477 w 477"/>
                  <a:gd name="T54" fmla="*/ 876 h 87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7" h="876">
                    <a:moveTo>
                      <a:pt x="36" y="433"/>
                    </a:moveTo>
                    <a:lnTo>
                      <a:pt x="29" y="381"/>
                    </a:lnTo>
                    <a:lnTo>
                      <a:pt x="29" y="0"/>
                    </a:lnTo>
                    <a:lnTo>
                      <a:pt x="124" y="3"/>
                    </a:lnTo>
                    <a:lnTo>
                      <a:pt x="124" y="187"/>
                    </a:lnTo>
                    <a:lnTo>
                      <a:pt x="201" y="250"/>
                    </a:lnTo>
                    <a:lnTo>
                      <a:pt x="201" y="452"/>
                    </a:lnTo>
                    <a:lnTo>
                      <a:pt x="262" y="452"/>
                    </a:lnTo>
                    <a:lnTo>
                      <a:pt x="348" y="625"/>
                    </a:lnTo>
                    <a:lnTo>
                      <a:pt x="477" y="625"/>
                    </a:lnTo>
                    <a:lnTo>
                      <a:pt x="477" y="876"/>
                    </a:lnTo>
                    <a:lnTo>
                      <a:pt x="35" y="876"/>
                    </a:lnTo>
                    <a:lnTo>
                      <a:pt x="36" y="691"/>
                    </a:lnTo>
                    <a:lnTo>
                      <a:pt x="0" y="656"/>
                    </a:lnTo>
                    <a:lnTo>
                      <a:pt x="36" y="622"/>
                    </a:lnTo>
                    <a:lnTo>
                      <a:pt x="36" y="433"/>
                    </a:lnTo>
                    <a:close/>
                  </a:path>
                </a:pathLst>
              </a:custGeom>
              <a:solidFill>
                <a:srgbClr val="000000"/>
              </a:solidFill>
              <a:ln w="9525">
                <a:solidFill>
                  <a:srgbClr val="FFCC00"/>
                </a:solidFill>
                <a:round/>
                <a:headEnd/>
                <a:tailEnd/>
              </a:ln>
            </p:spPr>
            <p:txBody>
              <a:bodyPr/>
              <a:lstStyle/>
              <a:p>
                <a:endParaRPr lang="en-US" dirty="0"/>
              </a:p>
            </p:txBody>
          </p:sp>
          <p:sp>
            <p:nvSpPr>
              <p:cNvPr id="18452" name="Freeform 507"/>
              <p:cNvSpPr>
                <a:spLocks/>
              </p:cNvSpPr>
              <p:nvPr/>
            </p:nvSpPr>
            <p:spPr bwMode="auto">
              <a:xfrm>
                <a:off x="602" y="700"/>
                <a:ext cx="492" cy="886"/>
              </a:xfrm>
              <a:custGeom>
                <a:avLst/>
                <a:gdLst>
                  <a:gd name="T0" fmla="*/ 486 w 492"/>
                  <a:gd name="T1" fmla="*/ 623 h 886"/>
                  <a:gd name="T2" fmla="*/ 359 w 492"/>
                  <a:gd name="T3" fmla="*/ 623 h 886"/>
                  <a:gd name="T4" fmla="*/ 275 w 492"/>
                  <a:gd name="T5" fmla="*/ 453 h 886"/>
                  <a:gd name="T6" fmla="*/ 273 w 492"/>
                  <a:gd name="T7" fmla="*/ 451 h 886"/>
                  <a:gd name="T8" fmla="*/ 269 w 492"/>
                  <a:gd name="T9" fmla="*/ 451 h 886"/>
                  <a:gd name="T10" fmla="*/ 214 w 492"/>
                  <a:gd name="T11" fmla="*/ 451 h 886"/>
                  <a:gd name="T12" fmla="*/ 214 w 492"/>
                  <a:gd name="T13" fmla="*/ 254 h 886"/>
                  <a:gd name="T14" fmla="*/ 214 w 492"/>
                  <a:gd name="T15" fmla="*/ 250 h 886"/>
                  <a:gd name="T16" fmla="*/ 212 w 492"/>
                  <a:gd name="T17" fmla="*/ 249 h 886"/>
                  <a:gd name="T18" fmla="*/ 137 w 492"/>
                  <a:gd name="T19" fmla="*/ 188 h 886"/>
                  <a:gd name="T20" fmla="*/ 137 w 492"/>
                  <a:gd name="T21" fmla="*/ 8 h 886"/>
                  <a:gd name="T22" fmla="*/ 137 w 492"/>
                  <a:gd name="T23" fmla="*/ 4 h 886"/>
                  <a:gd name="T24" fmla="*/ 131 w 492"/>
                  <a:gd name="T25" fmla="*/ 4 h 886"/>
                  <a:gd name="T26" fmla="*/ 38 w 492"/>
                  <a:gd name="T27" fmla="*/ 0 h 886"/>
                  <a:gd name="T28" fmla="*/ 32 w 492"/>
                  <a:gd name="T29" fmla="*/ 0 h 886"/>
                  <a:gd name="T30" fmla="*/ 32 w 492"/>
                  <a:gd name="T31" fmla="*/ 6 h 886"/>
                  <a:gd name="T32" fmla="*/ 32 w 492"/>
                  <a:gd name="T33" fmla="*/ 385 h 886"/>
                  <a:gd name="T34" fmla="*/ 32 w 492"/>
                  <a:gd name="T35" fmla="*/ 385 h 886"/>
                  <a:gd name="T36" fmla="*/ 32 w 492"/>
                  <a:gd name="T37" fmla="*/ 386 h 886"/>
                  <a:gd name="T38" fmla="*/ 38 w 492"/>
                  <a:gd name="T39" fmla="*/ 437 h 886"/>
                  <a:gd name="T40" fmla="*/ 38 w 492"/>
                  <a:gd name="T41" fmla="*/ 623 h 886"/>
                  <a:gd name="T42" fmla="*/ 5 w 492"/>
                  <a:gd name="T43" fmla="*/ 656 h 886"/>
                  <a:gd name="T44" fmla="*/ 0 w 492"/>
                  <a:gd name="T45" fmla="*/ 660 h 886"/>
                  <a:gd name="T46" fmla="*/ 5 w 492"/>
                  <a:gd name="T47" fmla="*/ 664 h 886"/>
                  <a:gd name="T48" fmla="*/ 38 w 492"/>
                  <a:gd name="T49" fmla="*/ 697 h 886"/>
                  <a:gd name="T50" fmla="*/ 38 w 492"/>
                  <a:gd name="T51" fmla="*/ 880 h 886"/>
                  <a:gd name="T52" fmla="*/ 38 w 492"/>
                  <a:gd name="T53" fmla="*/ 886 h 886"/>
                  <a:gd name="T54" fmla="*/ 44 w 492"/>
                  <a:gd name="T55" fmla="*/ 886 h 886"/>
                  <a:gd name="T56" fmla="*/ 486 w 492"/>
                  <a:gd name="T57" fmla="*/ 886 h 886"/>
                  <a:gd name="T58" fmla="*/ 492 w 492"/>
                  <a:gd name="T59" fmla="*/ 886 h 886"/>
                  <a:gd name="T60" fmla="*/ 492 w 492"/>
                  <a:gd name="T61" fmla="*/ 880 h 886"/>
                  <a:gd name="T62" fmla="*/ 492 w 492"/>
                  <a:gd name="T63" fmla="*/ 629 h 886"/>
                  <a:gd name="T64" fmla="*/ 492 w 492"/>
                  <a:gd name="T65" fmla="*/ 623 h 886"/>
                  <a:gd name="T66" fmla="*/ 486 w 492"/>
                  <a:gd name="T67" fmla="*/ 623 h 8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92"/>
                  <a:gd name="T103" fmla="*/ 0 h 886"/>
                  <a:gd name="T104" fmla="*/ 492 w 492"/>
                  <a:gd name="T105" fmla="*/ 886 h 8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92" h="886">
                    <a:moveTo>
                      <a:pt x="486" y="623"/>
                    </a:moveTo>
                    <a:lnTo>
                      <a:pt x="359" y="623"/>
                    </a:lnTo>
                    <a:lnTo>
                      <a:pt x="275" y="453"/>
                    </a:lnTo>
                    <a:lnTo>
                      <a:pt x="273" y="451"/>
                    </a:lnTo>
                    <a:lnTo>
                      <a:pt x="269" y="451"/>
                    </a:lnTo>
                    <a:lnTo>
                      <a:pt x="214" y="451"/>
                    </a:lnTo>
                    <a:lnTo>
                      <a:pt x="214" y="254"/>
                    </a:lnTo>
                    <a:lnTo>
                      <a:pt x="214" y="250"/>
                    </a:lnTo>
                    <a:lnTo>
                      <a:pt x="212" y="249"/>
                    </a:lnTo>
                    <a:lnTo>
                      <a:pt x="137" y="188"/>
                    </a:lnTo>
                    <a:lnTo>
                      <a:pt x="137" y="8"/>
                    </a:lnTo>
                    <a:lnTo>
                      <a:pt x="137" y="4"/>
                    </a:lnTo>
                    <a:lnTo>
                      <a:pt x="131" y="4"/>
                    </a:lnTo>
                    <a:lnTo>
                      <a:pt x="38" y="0"/>
                    </a:lnTo>
                    <a:lnTo>
                      <a:pt x="32" y="0"/>
                    </a:lnTo>
                    <a:lnTo>
                      <a:pt x="32" y="6"/>
                    </a:lnTo>
                    <a:lnTo>
                      <a:pt x="32" y="385"/>
                    </a:lnTo>
                    <a:lnTo>
                      <a:pt x="32" y="386"/>
                    </a:lnTo>
                    <a:lnTo>
                      <a:pt x="38" y="437"/>
                    </a:lnTo>
                    <a:lnTo>
                      <a:pt x="38" y="623"/>
                    </a:lnTo>
                    <a:lnTo>
                      <a:pt x="5" y="656"/>
                    </a:lnTo>
                    <a:lnTo>
                      <a:pt x="0" y="660"/>
                    </a:lnTo>
                    <a:lnTo>
                      <a:pt x="5" y="664"/>
                    </a:lnTo>
                    <a:lnTo>
                      <a:pt x="38" y="697"/>
                    </a:lnTo>
                    <a:lnTo>
                      <a:pt x="38" y="880"/>
                    </a:lnTo>
                    <a:lnTo>
                      <a:pt x="38" y="886"/>
                    </a:lnTo>
                    <a:lnTo>
                      <a:pt x="44" y="886"/>
                    </a:lnTo>
                    <a:lnTo>
                      <a:pt x="486" y="886"/>
                    </a:lnTo>
                    <a:lnTo>
                      <a:pt x="492" y="886"/>
                    </a:lnTo>
                    <a:lnTo>
                      <a:pt x="492" y="880"/>
                    </a:lnTo>
                    <a:lnTo>
                      <a:pt x="492" y="629"/>
                    </a:lnTo>
                    <a:lnTo>
                      <a:pt x="492" y="623"/>
                    </a:lnTo>
                    <a:lnTo>
                      <a:pt x="486" y="623"/>
                    </a:lnTo>
                    <a:close/>
                  </a:path>
                </a:pathLst>
              </a:custGeom>
              <a:solidFill>
                <a:srgbClr val="000000"/>
              </a:solidFill>
              <a:ln w="9525">
                <a:solidFill>
                  <a:srgbClr val="FFCC00"/>
                </a:solidFill>
                <a:round/>
                <a:headEnd/>
                <a:tailEnd/>
              </a:ln>
            </p:spPr>
            <p:txBody>
              <a:bodyPr/>
              <a:lstStyle/>
              <a:p>
                <a:endParaRPr lang="en-US" dirty="0"/>
              </a:p>
            </p:txBody>
          </p:sp>
          <p:sp>
            <p:nvSpPr>
              <p:cNvPr id="18453" name="Freeform 508"/>
              <p:cNvSpPr>
                <a:spLocks/>
              </p:cNvSpPr>
              <p:nvPr/>
            </p:nvSpPr>
            <p:spPr bwMode="auto">
              <a:xfrm>
                <a:off x="618" y="712"/>
                <a:ext cx="464" cy="863"/>
              </a:xfrm>
              <a:custGeom>
                <a:avLst/>
                <a:gdLst>
                  <a:gd name="T0" fmla="*/ 187 w 464"/>
                  <a:gd name="T1" fmla="*/ 244 h 863"/>
                  <a:gd name="T2" fmla="*/ 187 w 464"/>
                  <a:gd name="T3" fmla="*/ 443 h 863"/>
                  <a:gd name="T4" fmla="*/ 187 w 464"/>
                  <a:gd name="T5" fmla="*/ 449 h 863"/>
                  <a:gd name="T6" fmla="*/ 192 w 464"/>
                  <a:gd name="T7" fmla="*/ 449 h 863"/>
                  <a:gd name="T8" fmla="*/ 250 w 464"/>
                  <a:gd name="T9" fmla="*/ 449 h 863"/>
                  <a:gd name="T10" fmla="*/ 334 w 464"/>
                  <a:gd name="T11" fmla="*/ 619 h 863"/>
                  <a:gd name="T12" fmla="*/ 336 w 464"/>
                  <a:gd name="T13" fmla="*/ 623 h 863"/>
                  <a:gd name="T14" fmla="*/ 340 w 464"/>
                  <a:gd name="T15" fmla="*/ 623 h 863"/>
                  <a:gd name="T16" fmla="*/ 464 w 464"/>
                  <a:gd name="T17" fmla="*/ 623 h 863"/>
                  <a:gd name="T18" fmla="*/ 464 w 464"/>
                  <a:gd name="T19" fmla="*/ 863 h 863"/>
                  <a:gd name="T20" fmla="*/ 34 w 464"/>
                  <a:gd name="T21" fmla="*/ 863 h 863"/>
                  <a:gd name="T22" fmla="*/ 34 w 464"/>
                  <a:gd name="T23" fmla="*/ 683 h 863"/>
                  <a:gd name="T24" fmla="*/ 34 w 464"/>
                  <a:gd name="T25" fmla="*/ 679 h 863"/>
                  <a:gd name="T26" fmla="*/ 32 w 464"/>
                  <a:gd name="T27" fmla="*/ 678 h 863"/>
                  <a:gd name="T28" fmla="*/ 0 w 464"/>
                  <a:gd name="T29" fmla="*/ 648 h 863"/>
                  <a:gd name="T30" fmla="*/ 32 w 464"/>
                  <a:gd name="T31" fmla="*/ 617 h 863"/>
                  <a:gd name="T32" fmla="*/ 34 w 464"/>
                  <a:gd name="T33" fmla="*/ 616 h 863"/>
                  <a:gd name="T34" fmla="*/ 34 w 464"/>
                  <a:gd name="T35" fmla="*/ 614 h 863"/>
                  <a:gd name="T36" fmla="*/ 34 w 464"/>
                  <a:gd name="T37" fmla="*/ 424 h 863"/>
                  <a:gd name="T38" fmla="*/ 28 w 464"/>
                  <a:gd name="T39" fmla="*/ 424 h 863"/>
                  <a:gd name="T40" fmla="*/ 34 w 464"/>
                  <a:gd name="T41" fmla="*/ 424 h 863"/>
                  <a:gd name="T42" fmla="*/ 28 w 464"/>
                  <a:gd name="T43" fmla="*/ 373 h 863"/>
                  <a:gd name="T44" fmla="*/ 28 w 464"/>
                  <a:gd name="T45" fmla="*/ 0 h 863"/>
                  <a:gd name="T46" fmla="*/ 110 w 464"/>
                  <a:gd name="T47" fmla="*/ 2 h 863"/>
                  <a:gd name="T48" fmla="*/ 110 w 464"/>
                  <a:gd name="T49" fmla="*/ 179 h 863"/>
                  <a:gd name="T50" fmla="*/ 110 w 464"/>
                  <a:gd name="T51" fmla="*/ 182 h 863"/>
                  <a:gd name="T52" fmla="*/ 112 w 464"/>
                  <a:gd name="T53" fmla="*/ 184 h 863"/>
                  <a:gd name="T54" fmla="*/ 187 w 464"/>
                  <a:gd name="T55" fmla="*/ 244 h 86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64"/>
                  <a:gd name="T85" fmla="*/ 0 h 863"/>
                  <a:gd name="T86" fmla="*/ 464 w 464"/>
                  <a:gd name="T87" fmla="*/ 863 h 86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64" h="863">
                    <a:moveTo>
                      <a:pt x="187" y="244"/>
                    </a:moveTo>
                    <a:lnTo>
                      <a:pt x="187" y="443"/>
                    </a:lnTo>
                    <a:lnTo>
                      <a:pt x="187" y="449"/>
                    </a:lnTo>
                    <a:lnTo>
                      <a:pt x="192" y="449"/>
                    </a:lnTo>
                    <a:lnTo>
                      <a:pt x="250" y="449"/>
                    </a:lnTo>
                    <a:lnTo>
                      <a:pt x="334" y="619"/>
                    </a:lnTo>
                    <a:lnTo>
                      <a:pt x="336" y="623"/>
                    </a:lnTo>
                    <a:lnTo>
                      <a:pt x="340" y="623"/>
                    </a:lnTo>
                    <a:lnTo>
                      <a:pt x="464" y="623"/>
                    </a:lnTo>
                    <a:lnTo>
                      <a:pt x="464" y="863"/>
                    </a:lnTo>
                    <a:lnTo>
                      <a:pt x="34" y="863"/>
                    </a:lnTo>
                    <a:lnTo>
                      <a:pt x="34" y="683"/>
                    </a:lnTo>
                    <a:lnTo>
                      <a:pt x="34" y="679"/>
                    </a:lnTo>
                    <a:lnTo>
                      <a:pt x="32" y="678"/>
                    </a:lnTo>
                    <a:lnTo>
                      <a:pt x="0" y="648"/>
                    </a:lnTo>
                    <a:lnTo>
                      <a:pt x="32" y="617"/>
                    </a:lnTo>
                    <a:lnTo>
                      <a:pt x="34" y="616"/>
                    </a:lnTo>
                    <a:lnTo>
                      <a:pt x="34" y="614"/>
                    </a:lnTo>
                    <a:lnTo>
                      <a:pt x="34" y="424"/>
                    </a:lnTo>
                    <a:lnTo>
                      <a:pt x="28" y="424"/>
                    </a:lnTo>
                    <a:lnTo>
                      <a:pt x="34" y="424"/>
                    </a:lnTo>
                    <a:lnTo>
                      <a:pt x="28" y="373"/>
                    </a:lnTo>
                    <a:lnTo>
                      <a:pt x="28" y="0"/>
                    </a:lnTo>
                    <a:lnTo>
                      <a:pt x="110" y="2"/>
                    </a:lnTo>
                    <a:lnTo>
                      <a:pt x="110" y="179"/>
                    </a:lnTo>
                    <a:lnTo>
                      <a:pt x="110" y="182"/>
                    </a:lnTo>
                    <a:lnTo>
                      <a:pt x="112" y="184"/>
                    </a:lnTo>
                    <a:lnTo>
                      <a:pt x="187" y="244"/>
                    </a:lnTo>
                    <a:close/>
                  </a:path>
                </a:pathLst>
              </a:custGeom>
              <a:solidFill>
                <a:srgbClr val="FFFFFF"/>
              </a:solidFill>
              <a:ln w="9525">
                <a:solidFill>
                  <a:srgbClr val="FFCC00"/>
                </a:solidFill>
                <a:round/>
                <a:headEnd/>
                <a:tailEnd/>
              </a:ln>
            </p:spPr>
            <p:txBody>
              <a:bodyPr/>
              <a:lstStyle/>
              <a:p>
                <a:endParaRPr lang="en-US" dirty="0"/>
              </a:p>
            </p:txBody>
          </p:sp>
          <p:sp>
            <p:nvSpPr>
              <p:cNvPr id="18454" name="Freeform 509"/>
              <p:cNvSpPr>
                <a:spLocks noEditPoints="1"/>
              </p:cNvSpPr>
              <p:nvPr/>
            </p:nvSpPr>
            <p:spPr bwMode="auto">
              <a:xfrm>
                <a:off x="794" y="1396"/>
                <a:ext cx="31" cy="51"/>
              </a:xfrm>
              <a:custGeom>
                <a:avLst/>
                <a:gdLst>
                  <a:gd name="T0" fmla="*/ 31 w 31"/>
                  <a:gd name="T1" fmla="*/ 49 h 51"/>
                  <a:gd name="T2" fmla="*/ 27 w 31"/>
                  <a:gd name="T3" fmla="*/ 45 h 51"/>
                  <a:gd name="T4" fmla="*/ 25 w 31"/>
                  <a:gd name="T5" fmla="*/ 47 h 51"/>
                  <a:gd name="T6" fmla="*/ 21 w 31"/>
                  <a:gd name="T7" fmla="*/ 49 h 51"/>
                  <a:gd name="T8" fmla="*/ 19 w 31"/>
                  <a:gd name="T9" fmla="*/ 51 h 51"/>
                  <a:gd name="T10" fmla="*/ 15 w 31"/>
                  <a:gd name="T11" fmla="*/ 51 h 51"/>
                  <a:gd name="T12" fmla="*/ 12 w 31"/>
                  <a:gd name="T13" fmla="*/ 51 h 51"/>
                  <a:gd name="T14" fmla="*/ 8 w 31"/>
                  <a:gd name="T15" fmla="*/ 49 h 51"/>
                  <a:gd name="T16" fmla="*/ 3 w 31"/>
                  <a:gd name="T17" fmla="*/ 43 h 51"/>
                  <a:gd name="T18" fmla="*/ 0 w 31"/>
                  <a:gd name="T19" fmla="*/ 33 h 51"/>
                  <a:gd name="T20" fmla="*/ 1 w 31"/>
                  <a:gd name="T21" fmla="*/ 24 h 51"/>
                  <a:gd name="T22" fmla="*/ 5 w 31"/>
                  <a:gd name="T23" fmla="*/ 17 h 51"/>
                  <a:gd name="T24" fmla="*/ 10 w 31"/>
                  <a:gd name="T25" fmla="*/ 14 h 51"/>
                  <a:gd name="T26" fmla="*/ 15 w 31"/>
                  <a:gd name="T27" fmla="*/ 13 h 51"/>
                  <a:gd name="T28" fmla="*/ 19 w 31"/>
                  <a:gd name="T29" fmla="*/ 14 h 51"/>
                  <a:gd name="T30" fmla="*/ 22 w 31"/>
                  <a:gd name="T31" fmla="*/ 15 h 51"/>
                  <a:gd name="T32" fmla="*/ 25 w 31"/>
                  <a:gd name="T33" fmla="*/ 16 h 51"/>
                  <a:gd name="T34" fmla="*/ 26 w 31"/>
                  <a:gd name="T35" fmla="*/ 18 h 51"/>
                  <a:gd name="T36" fmla="*/ 26 w 31"/>
                  <a:gd name="T37" fmla="*/ 0 h 51"/>
                  <a:gd name="T38" fmla="*/ 16 w 31"/>
                  <a:gd name="T39" fmla="*/ 45 h 51"/>
                  <a:gd name="T40" fmla="*/ 20 w 31"/>
                  <a:gd name="T41" fmla="*/ 44 h 51"/>
                  <a:gd name="T42" fmla="*/ 23 w 31"/>
                  <a:gd name="T43" fmla="*/ 41 h 51"/>
                  <a:gd name="T44" fmla="*/ 26 w 31"/>
                  <a:gd name="T45" fmla="*/ 30 h 51"/>
                  <a:gd name="T46" fmla="*/ 23 w 31"/>
                  <a:gd name="T47" fmla="*/ 22 h 51"/>
                  <a:gd name="T48" fmla="*/ 20 w 31"/>
                  <a:gd name="T49" fmla="*/ 20 h 51"/>
                  <a:gd name="T50" fmla="*/ 16 w 31"/>
                  <a:gd name="T51" fmla="*/ 18 h 51"/>
                  <a:gd name="T52" fmla="*/ 12 w 31"/>
                  <a:gd name="T53" fmla="*/ 20 h 51"/>
                  <a:gd name="T54" fmla="*/ 8 w 31"/>
                  <a:gd name="T55" fmla="*/ 22 h 51"/>
                  <a:gd name="T56" fmla="*/ 6 w 31"/>
                  <a:gd name="T57" fmla="*/ 31 h 51"/>
                  <a:gd name="T58" fmla="*/ 10 w 31"/>
                  <a:gd name="T59" fmla="*/ 43 h 51"/>
                  <a:gd name="T60" fmla="*/ 13 w 31"/>
                  <a:gd name="T61" fmla="*/ 45 h 51"/>
                  <a:gd name="T62" fmla="*/ 16 w 31"/>
                  <a:gd name="T63" fmla="*/ 45 h 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1"/>
                  <a:gd name="T97" fmla="*/ 0 h 51"/>
                  <a:gd name="T98" fmla="*/ 31 w 31"/>
                  <a:gd name="T99" fmla="*/ 51 h 5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1" h="51">
                    <a:moveTo>
                      <a:pt x="31" y="0"/>
                    </a:moveTo>
                    <a:lnTo>
                      <a:pt x="31" y="49"/>
                    </a:lnTo>
                    <a:lnTo>
                      <a:pt x="27" y="49"/>
                    </a:lnTo>
                    <a:lnTo>
                      <a:pt x="27" y="45"/>
                    </a:lnTo>
                    <a:lnTo>
                      <a:pt x="26" y="46"/>
                    </a:lnTo>
                    <a:lnTo>
                      <a:pt x="25" y="47"/>
                    </a:lnTo>
                    <a:lnTo>
                      <a:pt x="22" y="48"/>
                    </a:lnTo>
                    <a:lnTo>
                      <a:pt x="21" y="49"/>
                    </a:lnTo>
                    <a:lnTo>
                      <a:pt x="20" y="51"/>
                    </a:lnTo>
                    <a:lnTo>
                      <a:pt x="19" y="51"/>
                    </a:lnTo>
                    <a:lnTo>
                      <a:pt x="16" y="51"/>
                    </a:lnTo>
                    <a:lnTo>
                      <a:pt x="15" y="51"/>
                    </a:lnTo>
                    <a:lnTo>
                      <a:pt x="14" y="51"/>
                    </a:lnTo>
                    <a:lnTo>
                      <a:pt x="12" y="51"/>
                    </a:lnTo>
                    <a:lnTo>
                      <a:pt x="11" y="51"/>
                    </a:lnTo>
                    <a:lnTo>
                      <a:pt x="8" y="49"/>
                    </a:lnTo>
                    <a:lnTo>
                      <a:pt x="5" y="46"/>
                    </a:lnTo>
                    <a:lnTo>
                      <a:pt x="3" y="43"/>
                    </a:lnTo>
                    <a:lnTo>
                      <a:pt x="1" y="38"/>
                    </a:lnTo>
                    <a:lnTo>
                      <a:pt x="0" y="33"/>
                    </a:lnTo>
                    <a:lnTo>
                      <a:pt x="0" y="29"/>
                    </a:lnTo>
                    <a:lnTo>
                      <a:pt x="1" y="24"/>
                    </a:lnTo>
                    <a:lnTo>
                      <a:pt x="3" y="21"/>
                    </a:lnTo>
                    <a:lnTo>
                      <a:pt x="5" y="17"/>
                    </a:lnTo>
                    <a:lnTo>
                      <a:pt x="7" y="15"/>
                    </a:lnTo>
                    <a:lnTo>
                      <a:pt x="10" y="14"/>
                    </a:lnTo>
                    <a:lnTo>
                      <a:pt x="13" y="13"/>
                    </a:lnTo>
                    <a:lnTo>
                      <a:pt x="15" y="13"/>
                    </a:lnTo>
                    <a:lnTo>
                      <a:pt x="18" y="13"/>
                    </a:lnTo>
                    <a:lnTo>
                      <a:pt x="19" y="14"/>
                    </a:lnTo>
                    <a:lnTo>
                      <a:pt x="21" y="14"/>
                    </a:lnTo>
                    <a:lnTo>
                      <a:pt x="22" y="15"/>
                    </a:lnTo>
                    <a:lnTo>
                      <a:pt x="23" y="16"/>
                    </a:lnTo>
                    <a:lnTo>
                      <a:pt x="25" y="16"/>
                    </a:lnTo>
                    <a:lnTo>
                      <a:pt x="26" y="17"/>
                    </a:lnTo>
                    <a:lnTo>
                      <a:pt x="26" y="18"/>
                    </a:lnTo>
                    <a:lnTo>
                      <a:pt x="26" y="0"/>
                    </a:lnTo>
                    <a:lnTo>
                      <a:pt x="31" y="0"/>
                    </a:lnTo>
                    <a:close/>
                    <a:moveTo>
                      <a:pt x="16" y="45"/>
                    </a:moveTo>
                    <a:lnTo>
                      <a:pt x="19" y="45"/>
                    </a:lnTo>
                    <a:lnTo>
                      <a:pt x="20" y="44"/>
                    </a:lnTo>
                    <a:lnTo>
                      <a:pt x="22" y="43"/>
                    </a:lnTo>
                    <a:lnTo>
                      <a:pt x="23" y="41"/>
                    </a:lnTo>
                    <a:lnTo>
                      <a:pt x="26" y="36"/>
                    </a:lnTo>
                    <a:lnTo>
                      <a:pt x="26" y="30"/>
                    </a:lnTo>
                    <a:lnTo>
                      <a:pt x="25" y="25"/>
                    </a:lnTo>
                    <a:lnTo>
                      <a:pt x="23" y="22"/>
                    </a:lnTo>
                    <a:lnTo>
                      <a:pt x="22" y="21"/>
                    </a:lnTo>
                    <a:lnTo>
                      <a:pt x="20" y="20"/>
                    </a:lnTo>
                    <a:lnTo>
                      <a:pt x="19" y="18"/>
                    </a:lnTo>
                    <a:lnTo>
                      <a:pt x="16" y="18"/>
                    </a:lnTo>
                    <a:lnTo>
                      <a:pt x="14" y="18"/>
                    </a:lnTo>
                    <a:lnTo>
                      <a:pt x="12" y="20"/>
                    </a:lnTo>
                    <a:lnTo>
                      <a:pt x="11" y="21"/>
                    </a:lnTo>
                    <a:lnTo>
                      <a:pt x="8" y="22"/>
                    </a:lnTo>
                    <a:lnTo>
                      <a:pt x="7" y="26"/>
                    </a:lnTo>
                    <a:lnTo>
                      <a:pt x="6" y="31"/>
                    </a:lnTo>
                    <a:lnTo>
                      <a:pt x="7" y="37"/>
                    </a:lnTo>
                    <a:lnTo>
                      <a:pt x="10" y="43"/>
                    </a:lnTo>
                    <a:lnTo>
                      <a:pt x="11" y="44"/>
                    </a:lnTo>
                    <a:lnTo>
                      <a:pt x="13" y="45"/>
                    </a:lnTo>
                    <a:lnTo>
                      <a:pt x="14" y="45"/>
                    </a:lnTo>
                    <a:lnTo>
                      <a:pt x="16" y="45"/>
                    </a:lnTo>
                    <a:close/>
                  </a:path>
                </a:pathLst>
              </a:custGeom>
              <a:solidFill>
                <a:srgbClr val="000000"/>
              </a:solidFill>
              <a:ln w="9525">
                <a:solidFill>
                  <a:srgbClr val="FFCC00"/>
                </a:solidFill>
                <a:round/>
                <a:headEnd/>
                <a:tailEnd/>
              </a:ln>
            </p:spPr>
            <p:txBody>
              <a:bodyPr/>
              <a:lstStyle/>
              <a:p>
                <a:endParaRPr lang="en-US" dirty="0"/>
              </a:p>
            </p:txBody>
          </p:sp>
          <p:sp>
            <p:nvSpPr>
              <p:cNvPr id="18455" name="Freeform 510"/>
              <p:cNvSpPr>
                <a:spLocks noEditPoints="1"/>
              </p:cNvSpPr>
              <p:nvPr/>
            </p:nvSpPr>
            <p:spPr bwMode="auto">
              <a:xfrm>
                <a:off x="831" y="1409"/>
                <a:ext cx="32" cy="38"/>
              </a:xfrm>
              <a:custGeom>
                <a:avLst/>
                <a:gdLst>
                  <a:gd name="T0" fmla="*/ 29 w 32"/>
                  <a:gd name="T1" fmla="*/ 32 h 38"/>
                  <a:gd name="T2" fmla="*/ 30 w 32"/>
                  <a:gd name="T3" fmla="*/ 33 h 38"/>
                  <a:gd name="T4" fmla="*/ 32 w 32"/>
                  <a:gd name="T5" fmla="*/ 33 h 38"/>
                  <a:gd name="T6" fmla="*/ 32 w 32"/>
                  <a:gd name="T7" fmla="*/ 33 h 38"/>
                  <a:gd name="T8" fmla="*/ 32 w 32"/>
                  <a:gd name="T9" fmla="*/ 36 h 38"/>
                  <a:gd name="T10" fmla="*/ 31 w 32"/>
                  <a:gd name="T11" fmla="*/ 38 h 38"/>
                  <a:gd name="T12" fmla="*/ 29 w 32"/>
                  <a:gd name="T13" fmla="*/ 38 h 38"/>
                  <a:gd name="T14" fmla="*/ 24 w 32"/>
                  <a:gd name="T15" fmla="*/ 36 h 38"/>
                  <a:gd name="T16" fmla="*/ 23 w 32"/>
                  <a:gd name="T17" fmla="*/ 33 h 38"/>
                  <a:gd name="T18" fmla="*/ 19 w 32"/>
                  <a:gd name="T19" fmla="*/ 35 h 38"/>
                  <a:gd name="T20" fmla="*/ 12 w 32"/>
                  <a:gd name="T21" fmla="*/ 38 h 38"/>
                  <a:gd name="T22" fmla="*/ 2 w 32"/>
                  <a:gd name="T23" fmla="*/ 34 h 38"/>
                  <a:gd name="T24" fmla="*/ 0 w 32"/>
                  <a:gd name="T25" fmla="*/ 26 h 38"/>
                  <a:gd name="T26" fmla="*/ 2 w 32"/>
                  <a:gd name="T27" fmla="*/ 19 h 38"/>
                  <a:gd name="T28" fmla="*/ 7 w 32"/>
                  <a:gd name="T29" fmla="*/ 17 h 38"/>
                  <a:gd name="T30" fmla="*/ 15 w 32"/>
                  <a:gd name="T31" fmla="*/ 16 h 38"/>
                  <a:gd name="T32" fmla="*/ 20 w 32"/>
                  <a:gd name="T33" fmla="*/ 16 h 38"/>
                  <a:gd name="T34" fmla="*/ 22 w 32"/>
                  <a:gd name="T35" fmla="*/ 15 h 38"/>
                  <a:gd name="T36" fmla="*/ 23 w 32"/>
                  <a:gd name="T37" fmla="*/ 12 h 38"/>
                  <a:gd name="T38" fmla="*/ 22 w 32"/>
                  <a:gd name="T39" fmla="*/ 7 h 38"/>
                  <a:gd name="T40" fmla="*/ 16 w 32"/>
                  <a:gd name="T41" fmla="*/ 5 h 38"/>
                  <a:gd name="T42" fmla="*/ 11 w 32"/>
                  <a:gd name="T43" fmla="*/ 7 h 38"/>
                  <a:gd name="T44" fmla="*/ 7 w 32"/>
                  <a:gd name="T45" fmla="*/ 10 h 38"/>
                  <a:gd name="T46" fmla="*/ 1 w 32"/>
                  <a:gd name="T47" fmla="*/ 11 h 38"/>
                  <a:gd name="T48" fmla="*/ 2 w 32"/>
                  <a:gd name="T49" fmla="*/ 7 h 38"/>
                  <a:gd name="T50" fmla="*/ 5 w 32"/>
                  <a:gd name="T51" fmla="*/ 3 h 38"/>
                  <a:gd name="T52" fmla="*/ 9 w 32"/>
                  <a:gd name="T53" fmla="*/ 1 h 38"/>
                  <a:gd name="T54" fmla="*/ 13 w 32"/>
                  <a:gd name="T55" fmla="*/ 0 h 38"/>
                  <a:gd name="T56" fmla="*/ 16 w 32"/>
                  <a:gd name="T57" fmla="*/ 0 h 38"/>
                  <a:gd name="T58" fmla="*/ 20 w 32"/>
                  <a:gd name="T59" fmla="*/ 0 h 38"/>
                  <a:gd name="T60" fmla="*/ 24 w 32"/>
                  <a:gd name="T61" fmla="*/ 2 h 38"/>
                  <a:gd name="T62" fmla="*/ 28 w 32"/>
                  <a:gd name="T63" fmla="*/ 5 h 38"/>
                  <a:gd name="T64" fmla="*/ 29 w 32"/>
                  <a:gd name="T65" fmla="*/ 31 h 38"/>
                  <a:gd name="T66" fmla="*/ 20 w 32"/>
                  <a:gd name="T67" fmla="*/ 20 h 38"/>
                  <a:gd name="T68" fmla="*/ 13 w 32"/>
                  <a:gd name="T69" fmla="*/ 20 h 38"/>
                  <a:gd name="T70" fmla="*/ 8 w 32"/>
                  <a:gd name="T71" fmla="*/ 23 h 38"/>
                  <a:gd name="T72" fmla="*/ 6 w 32"/>
                  <a:gd name="T73" fmla="*/ 25 h 38"/>
                  <a:gd name="T74" fmla="*/ 6 w 32"/>
                  <a:gd name="T75" fmla="*/ 30 h 38"/>
                  <a:gd name="T76" fmla="*/ 9 w 32"/>
                  <a:gd name="T77" fmla="*/ 33 h 38"/>
                  <a:gd name="T78" fmla="*/ 17 w 32"/>
                  <a:gd name="T79" fmla="*/ 32 h 38"/>
                  <a:gd name="T80" fmla="*/ 22 w 32"/>
                  <a:gd name="T81" fmla="*/ 27 h 38"/>
                  <a:gd name="T82" fmla="*/ 23 w 32"/>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
                  <a:gd name="T127" fmla="*/ 0 h 38"/>
                  <a:gd name="T128" fmla="*/ 32 w 32"/>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 h="38">
                    <a:moveTo>
                      <a:pt x="29" y="31"/>
                    </a:moveTo>
                    <a:lnTo>
                      <a:pt x="29" y="32"/>
                    </a:lnTo>
                    <a:lnTo>
                      <a:pt x="30" y="32"/>
                    </a:lnTo>
                    <a:lnTo>
                      <a:pt x="30" y="33"/>
                    </a:lnTo>
                    <a:lnTo>
                      <a:pt x="31" y="33"/>
                    </a:lnTo>
                    <a:lnTo>
                      <a:pt x="32" y="33"/>
                    </a:lnTo>
                    <a:lnTo>
                      <a:pt x="32" y="36"/>
                    </a:lnTo>
                    <a:lnTo>
                      <a:pt x="31" y="38"/>
                    </a:lnTo>
                    <a:lnTo>
                      <a:pt x="30" y="38"/>
                    </a:lnTo>
                    <a:lnTo>
                      <a:pt x="29" y="38"/>
                    </a:lnTo>
                    <a:lnTo>
                      <a:pt x="27" y="38"/>
                    </a:lnTo>
                    <a:lnTo>
                      <a:pt x="24" y="36"/>
                    </a:lnTo>
                    <a:lnTo>
                      <a:pt x="23" y="34"/>
                    </a:lnTo>
                    <a:lnTo>
                      <a:pt x="23" y="33"/>
                    </a:lnTo>
                    <a:lnTo>
                      <a:pt x="21" y="34"/>
                    </a:lnTo>
                    <a:lnTo>
                      <a:pt x="19" y="35"/>
                    </a:lnTo>
                    <a:lnTo>
                      <a:pt x="15" y="38"/>
                    </a:lnTo>
                    <a:lnTo>
                      <a:pt x="12" y="38"/>
                    </a:lnTo>
                    <a:lnTo>
                      <a:pt x="7" y="36"/>
                    </a:lnTo>
                    <a:lnTo>
                      <a:pt x="2" y="34"/>
                    </a:lnTo>
                    <a:lnTo>
                      <a:pt x="0" y="31"/>
                    </a:lnTo>
                    <a:lnTo>
                      <a:pt x="0" y="26"/>
                    </a:lnTo>
                    <a:lnTo>
                      <a:pt x="1" y="23"/>
                    </a:lnTo>
                    <a:lnTo>
                      <a:pt x="2" y="19"/>
                    </a:lnTo>
                    <a:lnTo>
                      <a:pt x="5" y="18"/>
                    </a:lnTo>
                    <a:lnTo>
                      <a:pt x="7" y="17"/>
                    </a:lnTo>
                    <a:lnTo>
                      <a:pt x="12" y="16"/>
                    </a:lnTo>
                    <a:lnTo>
                      <a:pt x="15" y="16"/>
                    </a:lnTo>
                    <a:lnTo>
                      <a:pt x="17" y="16"/>
                    </a:lnTo>
                    <a:lnTo>
                      <a:pt x="20" y="16"/>
                    </a:lnTo>
                    <a:lnTo>
                      <a:pt x="21" y="15"/>
                    </a:lnTo>
                    <a:lnTo>
                      <a:pt x="22" y="15"/>
                    </a:lnTo>
                    <a:lnTo>
                      <a:pt x="23" y="13"/>
                    </a:lnTo>
                    <a:lnTo>
                      <a:pt x="23" y="12"/>
                    </a:lnTo>
                    <a:lnTo>
                      <a:pt x="23" y="9"/>
                    </a:lnTo>
                    <a:lnTo>
                      <a:pt x="22" y="7"/>
                    </a:lnTo>
                    <a:lnTo>
                      <a:pt x="20" y="5"/>
                    </a:lnTo>
                    <a:lnTo>
                      <a:pt x="16" y="5"/>
                    </a:lnTo>
                    <a:lnTo>
                      <a:pt x="14" y="5"/>
                    </a:lnTo>
                    <a:lnTo>
                      <a:pt x="11" y="7"/>
                    </a:lnTo>
                    <a:lnTo>
                      <a:pt x="8" y="8"/>
                    </a:lnTo>
                    <a:lnTo>
                      <a:pt x="7" y="10"/>
                    </a:lnTo>
                    <a:lnTo>
                      <a:pt x="7" y="11"/>
                    </a:lnTo>
                    <a:lnTo>
                      <a:pt x="1" y="11"/>
                    </a:lnTo>
                    <a:lnTo>
                      <a:pt x="1" y="8"/>
                    </a:lnTo>
                    <a:lnTo>
                      <a:pt x="2" y="7"/>
                    </a:lnTo>
                    <a:lnTo>
                      <a:pt x="4" y="4"/>
                    </a:lnTo>
                    <a:lnTo>
                      <a:pt x="5" y="3"/>
                    </a:lnTo>
                    <a:lnTo>
                      <a:pt x="7" y="1"/>
                    </a:lnTo>
                    <a:lnTo>
                      <a:pt x="9" y="1"/>
                    </a:lnTo>
                    <a:lnTo>
                      <a:pt x="11" y="0"/>
                    </a:lnTo>
                    <a:lnTo>
                      <a:pt x="13" y="0"/>
                    </a:lnTo>
                    <a:lnTo>
                      <a:pt x="15" y="0"/>
                    </a:lnTo>
                    <a:lnTo>
                      <a:pt x="16" y="0"/>
                    </a:lnTo>
                    <a:lnTo>
                      <a:pt x="17" y="0"/>
                    </a:lnTo>
                    <a:lnTo>
                      <a:pt x="20" y="0"/>
                    </a:lnTo>
                    <a:lnTo>
                      <a:pt x="21" y="1"/>
                    </a:lnTo>
                    <a:lnTo>
                      <a:pt x="24" y="2"/>
                    </a:lnTo>
                    <a:lnTo>
                      <a:pt x="27" y="3"/>
                    </a:lnTo>
                    <a:lnTo>
                      <a:pt x="28" y="5"/>
                    </a:lnTo>
                    <a:lnTo>
                      <a:pt x="29" y="8"/>
                    </a:lnTo>
                    <a:lnTo>
                      <a:pt x="29" y="31"/>
                    </a:lnTo>
                    <a:close/>
                    <a:moveTo>
                      <a:pt x="23" y="19"/>
                    </a:moveTo>
                    <a:lnTo>
                      <a:pt x="20" y="20"/>
                    </a:lnTo>
                    <a:lnTo>
                      <a:pt x="16" y="20"/>
                    </a:lnTo>
                    <a:lnTo>
                      <a:pt x="13" y="20"/>
                    </a:lnTo>
                    <a:lnTo>
                      <a:pt x="9" y="22"/>
                    </a:lnTo>
                    <a:lnTo>
                      <a:pt x="8" y="23"/>
                    </a:lnTo>
                    <a:lnTo>
                      <a:pt x="7" y="24"/>
                    </a:lnTo>
                    <a:lnTo>
                      <a:pt x="6" y="25"/>
                    </a:lnTo>
                    <a:lnTo>
                      <a:pt x="6" y="27"/>
                    </a:lnTo>
                    <a:lnTo>
                      <a:pt x="6" y="30"/>
                    </a:lnTo>
                    <a:lnTo>
                      <a:pt x="7" y="32"/>
                    </a:lnTo>
                    <a:lnTo>
                      <a:pt x="9" y="33"/>
                    </a:lnTo>
                    <a:lnTo>
                      <a:pt x="12" y="33"/>
                    </a:lnTo>
                    <a:lnTo>
                      <a:pt x="17" y="32"/>
                    </a:lnTo>
                    <a:lnTo>
                      <a:pt x="21" y="30"/>
                    </a:lnTo>
                    <a:lnTo>
                      <a:pt x="22" y="27"/>
                    </a:lnTo>
                    <a:lnTo>
                      <a:pt x="23" y="26"/>
                    </a:lnTo>
                    <a:lnTo>
                      <a:pt x="23" y="19"/>
                    </a:lnTo>
                    <a:close/>
                  </a:path>
                </a:pathLst>
              </a:custGeom>
              <a:solidFill>
                <a:srgbClr val="000000"/>
              </a:solidFill>
              <a:ln w="9525">
                <a:solidFill>
                  <a:srgbClr val="FFCC00"/>
                </a:solidFill>
                <a:round/>
                <a:headEnd/>
                <a:tailEnd/>
              </a:ln>
            </p:spPr>
            <p:txBody>
              <a:bodyPr/>
              <a:lstStyle/>
              <a:p>
                <a:endParaRPr lang="en-US" dirty="0"/>
              </a:p>
            </p:txBody>
          </p:sp>
          <p:sp>
            <p:nvSpPr>
              <p:cNvPr id="18456" name="Freeform 511"/>
              <p:cNvSpPr>
                <a:spLocks/>
              </p:cNvSpPr>
              <p:nvPr/>
            </p:nvSpPr>
            <p:spPr bwMode="auto">
              <a:xfrm>
                <a:off x="869" y="1396"/>
                <a:ext cx="28" cy="49"/>
              </a:xfrm>
              <a:custGeom>
                <a:avLst/>
                <a:gdLst>
                  <a:gd name="T0" fmla="*/ 0 w 28"/>
                  <a:gd name="T1" fmla="*/ 0 h 49"/>
                  <a:gd name="T2" fmla="*/ 6 w 28"/>
                  <a:gd name="T3" fmla="*/ 0 h 49"/>
                  <a:gd name="T4" fmla="*/ 6 w 28"/>
                  <a:gd name="T5" fmla="*/ 18 h 49"/>
                  <a:gd name="T6" fmla="*/ 7 w 28"/>
                  <a:gd name="T7" fmla="*/ 17 h 49"/>
                  <a:gd name="T8" fmla="*/ 8 w 28"/>
                  <a:gd name="T9" fmla="*/ 16 h 49"/>
                  <a:gd name="T10" fmla="*/ 9 w 28"/>
                  <a:gd name="T11" fmla="*/ 15 h 49"/>
                  <a:gd name="T12" fmla="*/ 12 w 28"/>
                  <a:gd name="T13" fmla="*/ 14 h 49"/>
                  <a:gd name="T14" fmla="*/ 13 w 28"/>
                  <a:gd name="T15" fmla="*/ 13 h 49"/>
                  <a:gd name="T16" fmla="*/ 14 w 28"/>
                  <a:gd name="T17" fmla="*/ 13 h 49"/>
                  <a:gd name="T18" fmla="*/ 15 w 28"/>
                  <a:gd name="T19" fmla="*/ 13 h 49"/>
                  <a:gd name="T20" fmla="*/ 16 w 28"/>
                  <a:gd name="T21" fmla="*/ 13 h 49"/>
                  <a:gd name="T22" fmla="*/ 17 w 28"/>
                  <a:gd name="T23" fmla="*/ 13 h 49"/>
                  <a:gd name="T24" fmla="*/ 19 w 28"/>
                  <a:gd name="T25" fmla="*/ 13 h 49"/>
                  <a:gd name="T26" fmla="*/ 21 w 28"/>
                  <a:gd name="T27" fmla="*/ 13 h 49"/>
                  <a:gd name="T28" fmla="*/ 22 w 28"/>
                  <a:gd name="T29" fmla="*/ 14 h 49"/>
                  <a:gd name="T30" fmla="*/ 24 w 28"/>
                  <a:gd name="T31" fmla="*/ 16 h 49"/>
                  <a:gd name="T32" fmla="*/ 27 w 28"/>
                  <a:gd name="T33" fmla="*/ 18 h 49"/>
                  <a:gd name="T34" fmla="*/ 28 w 28"/>
                  <a:gd name="T35" fmla="*/ 21 h 49"/>
                  <a:gd name="T36" fmla="*/ 28 w 28"/>
                  <a:gd name="T37" fmla="*/ 22 h 49"/>
                  <a:gd name="T38" fmla="*/ 28 w 28"/>
                  <a:gd name="T39" fmla="*/ 49 h 49"/>
                  <a:gd name="T40" fmla="*/ 22 w 28"/>
                  <a:gd name="T41" fmla="*/ 49 h 49"/>
                  <a:gd name="T42" fmla="*/ 22 w 28"/>
                  <a:gd name="T43" fmla="*/ 25 h 49"/>
                  <a:gd name="T44" fmla="*/ 22 w 28"/>
                  <a:gd name="T45" fmla="*/ 23 h 49"/>
                  <a:gd name="T46" fmla="*/ 21 w 28"/>
                  <a:gd name="T47" fmla="*/ 21 h 49"/>
                  <a:gd name="T48" fmla="*/ 20 w 28"/>
                  <a:gd name="T49" fmla="*/ 20 h 49"/>
                  <a:gd name="T50" fmla="*/ 19 w 28"/>
                  <a:gd name="T51" fmla="*/ 18 h 49"/>
                  <a:gd name="T52" fmla="*/ 17 w 28"/>
                  <a:gd name="T53" fmla="*/ 18 h 49"/>
                  <a:gd name="T54" fmla="*/ 16 w 28"/>
                  <a:gd name="T55" fmla="*/ 18 h 49"/>
                  <a:gd name="T56" fmla="*/ 14 w 28"/>
                  <a:gd name="T57" fmla="*/ 18 h 49"/>
                  <a:gd name="T58" fmla="*/ 13 w 28"/>
                  <a:gd name="T59" fmla="*/ 18 h 49"/>
                  <a:gd name="T60" fmla="*/ 12 w 28"/>
                  <a:gd name="T61" fmla="*/ 18 h 49"/>
                  <a:gd name="T62" fmla="*/ 11 w 28"/>
                  <a:gd name="T63" fmla="*/ 20 h 49"/>
                  <a:gd name="T64" fmla="*/ 8 w 28"/>
                  <a:gd name="T65" fmla="*/ 20 h 49"/>
                  <a:gd name="T66" fmla="*/ 7 w 28"/>
                  <a:gd name="T67" fmla="*/ 21 h 49"/>
                  <a:gd name="T68" fmla="*/ 6 w 28"/>
                  <a:gd name="T69" fmla="*/ 22 h 49"/>
                  <a:gd name="T70" fmla="*/ 6 w 28"/>
                  <a:gd name="T71" fmla="*/ 23 h 49"/>
                  <a:gd name="T72" fmla="*/ 6 w 28"/>
                  <a:gd name="T73" fmla="*/ 24 h 49"/>
                  <a:gd name="T74" fmla="*/ 6 w 28"/>
                  <a:gd name="T75" fmla="*/ 26 h 49"/>
                  <a:gd name="T76" fmla="*/ 6 w 28"/>
                  <a:gd name="T77" fmla="*/ 49 h 49"/>
                  <a:gd name="T78" fmla="*/ 0 w 28"/>
                  <a:gd name="T79" fmla="*/ 49 h 49"/>
                  <a:gd name="T80" fmla="*/ 0 w 28"/>
                  <a:gd name="T81" fmla="*/ 0 h 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
                  <a:gd name="T124" fmla="*/ 0 h 49"/>
                  <a:gd name="T125" fmla="*/ 28 w 28"/>
                  <a:gd name="T126" fmla="*/ 49 h 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 h="49">
                    <a:moveTo>
                      <a:pt x="0" y="0"/>
                    </a:moveTo>
                    <a:lnTo>
                      <a:pt x="6" y="0"/>
                    </a:lnTo>
                    <a:lnTo>
                      <a:pt x="6" y="18"/>
                    </a:lnTo>
                    <a:lnTo>
                      <a:pt x="7" y="17"/>
                    </a:lnTo>
                    <a:lnTo>
                      <a:pt x="8" y="16"/>
                    </a:lnTo>
                    <a:lnTo>
                      <a:pt x="9" y="15"/>
                    </a:lnTo>
                    <a:lnTo>
                      <a:pt x="12" y="14"/>
                    </a:lnTo>
                    <a:lnTo>
                      <a:pt x="13" y="13"/>
                    </a:lnTo>
                    <a:lnTo>
                      <a:pt x="14" y="13"/>
                    </a:lnTo>
                    <a:lnTo>
                      <a:pt x="15" y="13"/>
                    </a:lnTo>
                    <a:lnTo>
                      <a:pt x="16" y="13"/>
                    </a:lnTo>
                    <a:lnTo>
                      <a:pt x="17" y="13"/>
                    </a:lnTo>
                    <a:lnTo>
                      <a:pt x="19" y="13"/>
                    </a:lnTo>
                    <a:lnTo>
                      <a:pt x="21" y="13"/>
                    </a:lnTo>
                    <a:lnTo>
                      <a:pt x="22" y="14"/>
                    </a:lnTo>
                    <a:lnTo>
                      <a:pt x="24" y="16"/>
                    </a:lnTo>
                    <a:lnTo>
                      <a:pt x="27" y="18"/>
                    </a:lnTo>
                    <a:lnTo>
                      <a:pt x="28" y="21"/>
                    </a:lnTo>
                    <a:lnTo>
                      <a:pt x="28" y="22"/>
                    </a:lnTo>
                    <a:lnTo>
                      <a:pt x="28" y="49"/>
                    </a:lnTo>
                    <a:lnTo>
                      <a:pt x="22" y="49"/>
                    </a:lnTo>
                    <a:lnTo>
                      <a:pt x="22" y="25"/>
                    </a:lnTo>
                    <a:lnTo>
                      <a:pt x="22" y="23"/>
                    </a:lnTo>
                    <a:lnTo>
                      <a:pt x="21" y="21"/>
                    </a:lnTo>
                    <a:lnTo>
                      <a:pt x="20" y="20"/>
                    </a:lnTo>
                    <a:lnTo>
                      <a:pt x="19" y="18"/>
                    </a:lnTo>
                    <a:lnTo>
                      <a:pt x="17" y="18"/>
                    </a:lnTo>
                    <a:lnTo>
                      <a:pt x="16" y="18"/>
                    </a:lnTo>
                    <a:lnTo>
                      <a:pt x="14" y="18"/>
                    </a:lnTo>
                    <a:lnTo>
                      <a:pt x="13" y="18"/>
                    </a:lnTo>
                    <a:lnTo>
                      <a:pt x="12" y="18"/>
                    </a:lnTo>
                    <a:lnTo>
                      <a:pt x="11" y="20"/>
                    </a:lnTo>
                    <a:lnTo>
                      <a:pt x="8" y="20"/>
                    </a:lnTo>
                    <a:lnTo>
                      <a:pt x="7" y="21"/>
                    </a:lnTo>
                    <a:lnTo>
                      <a:pt x="6" y="22"/>
                    </a:lnTo>
                    <a:lnTo>
                      <a:pt x="6" y="23"/>
                    </a:lnTo>
                    <a:lnTo>
                      <a:pt x="6" y="24"/>
                    </a:lnTo>
                    <a:lnTo>
                      <a:pt x="6" y="26"/>
                    </a:lnTo>
                    <a:lnTo>
                      <a:pt x="6" y="49"/>
                    </a:lnTo>
                    <a:lnTo>
                      <a:pt x="0" y="49"/>
                    </a:lnTo>
                    <a:lnTo>
                      <a:pt x="0" y="0"/>
                    </a:lnTo>
                    <a:close/>
                  </a:path>
                </a:pathLst>
              </a:custGeom>
              <a:solidFill>
                <a:srgbClr val="000000"/>
              </a:solidFill>
              <a:ln w="9525">
                <a:solidFill>
                  <a:srgbClr val="FFCC00"/>
                </a:solidFill>
                <a:round/>
                <a:headEnd/>
                <a:tailEnd/>
              </a:ln>
            </p:spPr>
            <p:txBody>
              <a:bodyPr/>
              <a:lstStyle/>
              <a:p>
                <a:endParaRPr lang="en-US" dirty="0"/>
              </a:p>
            </p:txBody>
          </p:sp>
          <p:sp>
            <p:nvSpPr>
              <p:cNvPr id="18457" name="Freeform 512"/>
              <p:cNvSpPr>
                <a:spLocks noEditPoints="1"/>
              </p:cNvSpPr>
              <p:nvPr/>
            </p:nvSpPr>
            <p:spPr bwMode="auto">
              <a:xfrm>
                <a:off x="903" y="1409"/>
                <a:ext cx="32" cy="38"/>
              </a:xfrm>
              <a:custGeom>
                <a:avLst/>
                <a:gdLst>
                  <a:gd name="T0" fmla="*/ 16 w 32"/>
                  <a:gd name="T1" fmla="*/ 38 h 38"/>
                  <a:gd name="T2" fmla="*/ 10 w 32"/>
                  <a:gd name="T3" fmla="*/ 36 h 38"/>
                  <a:gd name="T4" fmla="*/ 5 w 32"/>
                  <a:gd name="T5" fmla="*/ 34 h 38"/>
                  <a:gd name="T6" fmla="*/ 1 w 32"/>
                  <a:gd name="T7" fmla="*/ 28 h 38"/>
                  <a:gd name="T8" fmla="*/ 0 w 32"/>
                  <a:gd name="T9" fmla="*/ 19 h 38"/>
                  <a:gd name="T10" fmla="*/ 1 w 32"/>
                  <a:gd name="T11" fmla="*/ 9 h 38"/>
                  <a:gd name="T12" fmla="*/ 5 w 32"/>
                  <a:gd name="T13" fmla="*/ 3 h 38"/>
                  <a:gd name="T14" fmla="*/ 10 w 32"/>
                  <a:gd name="T15" fmla="*/ 1 h 38"/>
                  <a:gd name="T16" fmla="*/ 16 w 32"/>
                  <a:gd name="T17" fmla="*/ 0 h 38"/>
                  <a:gd name="T18" fmla="*/ 20 w 32"/>
                  <a:gd name="T19" fmla="*/ 1 h 38"/>
                  <a:gd name="T20" fmla="*/ 26 w 32"/>
                  <a:gd name="T21" fmla="*/ 3 h 38"/>
                  <a:gd name="T22" fmla="*/ 31 w 32"/>
                  <a:gd name="T23" fmla="*/ 9 h 38"/>
                  <a:gd name="T24" fmla="*/ 32 w 32"/>
                  <a:gd name="T25" fmla="*/ 19 h 38"/>
                  <a:gd name="T26" fmla="*/ 31 w 32"/>
                  <a:gd name="T27" fmla="*/ 28 h 38"/>
                  <a:gd name="T28" fmla="*/ 26 w 32"/>
                  <a:gd name="T29" fmla="*/ 34 h 38"/>
                  <a:gd name="T30" fmla="*/ 20 w 32"/>
                  <a:gd name="T31" fmla="*/ 36 h 38"/>
                  <a:gd name="T32" fmla="*/ 16 w 32"/>
                  <a:gd name="T33" fmla="*/ 38 h 38"/>
                  <a:gd name="T34" fmla="*/ 16 w 32"/>
                  <a:gd name="T35" fmla="*/ 5 h 38"/>
                  <a:gd name="T36" fmla="*/ 11 w 32"/>
                  <a:gd name="T37" fmla="*/ 7 h 38"/>
                  <a:gd name="T38" fmla="*/ 8 w 32"/>
                  <a:gd name="T39" fmla="*/ 10 h 38"/>
                  <a:gd name="T40" fmla="*/ 5 w 32"/>
                  <a:gd name="T41" fmla="*/ 15 h 38"/>
                  <a:gd name="T42" fmla="*/ 5 w 32"/>
                  <a:gd name="T43" fmla="*/ 19 h 38"/>
                  <a:gd name="T44" fmla="*/ 5 w 32"/>
                  <a:gd name="T45" fmla="*/ 24 h 38"/>
                  <a:gd name="T46" fmla="*/ 8 w 32"/>
                  <a:gd name="T47" fmla="*/ 27 h 38"/>
                  <a:gd name="T48" fmla="*/ 11 w 32"/>
                  <a:gd name="T49" fmla="*/ 31 h 38"/>
                  <a:gd name="T50" fmla="*/ 16 w 32"/>
                  <a:gd name="T51" fmla="*/ 32 h 38"/>
                  <a:gd name="T52" fmla="*/ 20 w 32"/>
                  <a:gd name="T53" fmla="*/ 31 h 38"/>
                  <a:gd name="T54" fmla="*/ 24 w 32"/>
                  <a:gd name="T55" fmla="*/ 27 h 38"/>
                  <a:gd name="T56" fmla="*/ 25 w 32"/>
                  <a:gd name="T57" fmla="*/ 24 h 38"/>
                  <a:gd name="T58" fmla="*/ 26 w 32"/>
                  <a:gd name="T59" fmla="*/ 19 h 38"/>
                  <a:gd name="T60" fmla="*/ 25 w 32"/>
                  <a:gd name="T61" fmla="*/ 15 h 38"/>
                  <a:gd name="T62" fmla="*/ 24 w 32"/>
                  <a:gd name="T63" fmla="*/ 10 h 38"/>
                  <a:gd name="T64" fmla="*/ 20 w 32"/>
                  <a:gd name="T65" fmla="*/ 7 h 38"/>
                  <a:gd name="T66" fmla="*/ 16 w 32"/>
                  <a:gd name="T67" fmla="*/ 5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
                  <a:gd name="T103" fmla="*/ 0 h 38"/>
                  <a:gd name="T104" fmla="*/ 32 w 32"/>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 h="38">
                    <a:moveTo>
                      <a:pt x="16" y="38"/>
                    </a:moveTo>
                    <a:lnTo>
                      <a:pt x="10" y="36"/>
                    </a:lnTo>
                    <a:lnTo>
                      <a:pt x="5" y="34"/>
                    </a:lnTo>
                    <a:lnTo>
                      <a:pt x="1" y="28"/>
                    </a:lnTo>
                    <a:lnTo>
                      <a:pt x="0" y="19"/>
                    </a:lnTo>
                    <a:lnTo>
                      <a:pt x="1" y="9"/>
                    </a:lnTo>
                    <a:lnTo>
                      <a:pt x="5" y="3"/>
                    </a:lnTo>
                    <a:lnTo>
                      <a:pt x="10" y="1"/>
                    </a:lnTo>
                    <a:lnTo>
                      <a:pt x="16" y="0"/>
                    </a:lnTo>
                    <a:lnTo>
                      <a:pt x="20" y="1"/>
                    </a:lnTo>
                    <a:lnTo>
                      <a:pt x="26" y="3"/>
                    </a:lnTo>
                    <a:lnTo>
                      <a:pt x="31" y="9"/>
                    </a:lnTo>
                    <a:lnTo>
                      <a:pt x="32" y="19"/>
                    </a:lnTo>
                    <a:lnTo>
                      <a:pt x="31" y="28"/>
                    </a:lnTo>
                    <a:lnTo>
                      <a:pt x="26" y="34"/>
                    </a:lnTo>
                    <a:lnTo>
                      <a:pt x="20" y="36"/>
                    </a:lnTo>
                    <a:lnTo>
                      <a:pt x="16" y="38"/>
                    </a:lnTo>
                    <a:close/>
                    <a:moveTo>
                      <a:pt x="16" y="5"/>
                    </a:moveTo>
                    <a:lnTo>
                      <a:pt x="11" y="7"/>
                    </a:lnTo>
                    <a:lnTo>
                      <a:pt x="8" y="10"/>
                    </a:lnTo>
                    <a:lnTo>
                      <a:pt x="5" y="15"/>
                    </a:lnTo>
                    <a:lnTo>
                      <a:pt x="5" y="19"/>
                    </a:lnTo>
                    <a:lnTo>
                      <a:pt x="5" y="24"/>
                    </a:lnTo>
                    <a:lnTo>
                      <a:pt x="8" y="27"/>
                    </a:lnTo>
                    <a:lnTo>
                      <a:pt x="11" y="31"/>
                    </a:lnTo>
                    <a:lnTo>
                      <a:pt x="16" y="32"/>
                    </a:lnTo>
                    <a:lnTo>
                      <a:pt x="20" y="31"/>
                    </a:lnTo>
                    <a:lnTo>
                      <a:pt x="24" y="27"/>
                    </a:lnTo>
                    <a:lnTo>
                      <a:pt x="25" y="24"/>
                    </a:lnTo>
                    <a:lnTo>
                      <a:pt x="26" y="19"/>
                    </a:lnTo>
                    <a:lnTo>
                      <a:pt x="25" y="15"/>
                    </a:lnTo>
                    <a:lnTo>
                      <a:pt x="24" y="10"/>
                    </a:lnTo>
                    <a:lnTo>
                      <a:pt x="20" y="7"/>
                    </a:lnTo>
                    <a:lnTo>
                      <a:pt x="16" y="5"/>
                    </a:lnTo>
                    <a:close/>
                  </a:path>
                </a:pathLst>
              </a:custGeom>
              <a:solidFill>
                <a:srgbClr val="000000"/>
              </a:solidFill>
              <a:ln w="9525">
                <a:solidFill>
                  <a:srgbClr val="FFCC00"/>
                </a:solidFill>
                <a:round/>
                <a:headEnd/>
                <a:tailEnd/>
              </a:ln>
            </p:spPr>
            <p:txBody>
              <a:bodyPr/>
              <a:lstStyle/>
              <a:p>
                <a:endParaRPr lang="en-US" dirty="0"/>
              </a:p>
            </p:txBody>
          </p:sp>
          <p:sp>
            <p:nvSpPr>
              <p:cNvPr id="18458" name="Freeform 513"/>
              <p:cNvSpPr>
                <a:spLocks/>
              </p:cNvSpPr>
              <p:nvPr/>
            </p:nvSpPr>
            <p:spPr bwMode="auto">
              <a:xfrm>
                <a:off x="-31" y="753"/>
                <a:ext cx="633" cy="472"/>
              </a:xfrm>
              <a:custGeom>
                <a:avLst/>
                <a:gdLst>
                  <a:gd name="T0" fmla="*/ 633 w 633"/>
                  <a:gd name="T1" fmla="*/ 430 h 472"/>
                  <a:gd name="T2" fmla="*/ 425 w 633"/>
                  <a:gd name="T3" fmla="*/ 430 h 472"/>
                  <a:gd name="T4" fmla="*/ 192 w 633"/>
                  <a:gd name="T5" fmla="*/ 472 h 472"/>
                  <a:gd name="T6" fmla="*/ 151 w 633"/>
                  <a:gd name="T7" fmla="*/ 396 h 472"/>
                  <a:gd name="T8" fmla="*/ 58 w 633"/>
                  <a:gd name="T9" fmla="*/ 368 h 472"/>
                  <a:gd name="T10" fmla="*/ 0 w 633"/>
                  <a:gd name="T11" fmla="*/ 74 h 472"/>
                  <a:gd name="T12" fmla="*/ 86 w 633"/>
                  <a:gd name="T13" fmla="*/ 74 h 472"/>
                  <a:gd name="T14" fmla="*/ 76 w 633"/>
                  <a:gd name="T15" fmla="*/ 0 h 472"/>
                  <a:gd name="T16" fmla="*/ 626 w 633"/>
                  <a:gd name="T17" fmla="*/ 0 h 472"/>
                  <a:gd name="T18" fmla="*/ 626 w 633"/>
                  <a:gd name="T19" fmla="*/ 376 h 472"/>
                  <a:gd name="T20" fmla="*/ 633 w 633"/>
                  <a:gd name="T21" fmla="*/ 430 h 47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33"/>
                  <a:gd name="T34" fmla="*/ 0 h 472"/>
                  <a:gd name="T35" fmla="*/ 633 w 633"/>
                  <a:gd name="T36" fmla="*/ 472 h 47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33" h="472">
                    <a:moveTo>
                      <a:pt x="633" y="430"/>
                    </a:moveTo>
                    <a:lnTo>
                      <a:pt x="425" y="430"/>
                    </a:lnTo>
                    <a:lnTo>
                      <a:pt x="192" y="472"/>
                    </a:lnTo>
                    <a:lnTo>
                      <a:pt x="151" y="396"/>
                    </a:lnTo>
                    <a:lnTo>
                      <a:pt x="58" y="368"/>
                    </a:lnTo>
                    <a:lnTo>
                      <a:pt x="0" y="74"/>
                    </a:lnTo>
                    <a:lnTo>
                      <a:pt x="86" y="74"/>
                    </a:lnTo>
                    <a:lnTo>
                      <a:pt x="76" y="0"/>
                    </a:lnTo>
                    <a:lnTo>
                      <a:pt x="626" y="0"/>
                    </a:lnTo>
                    <a:lnTo>
                      <a:pt x="626" y="376"/>
                    </a:lnTo>
                    <a:lnTo>
                      <a:pt x="633" y="430"/>
                    </a:lnTo>
                    <a:close/>
                  </a:path>
                </a:pathLst>
              </a:custGeom>
              <a:solidFill>
                <a:srgbClr val="000000"/>
              </a:solidFill>
              <a:ln w="9525">
                <a:solidFill>
                  <a:srgbClr val="FFCC00"/>
                </a:solidFill>
                <a:round/>
                <a:headEnd/>
                <a:tailEnd/>
              </a:ln>
            </p:spPr>
            <p:txBody>
              <a:bodyPr/>
              <a:lstStyle/>
              <a:p>
                <a:endParaRPr lang="en-US" dirty="0"/>
              </a:p>
            </p:txBody>
          </p:sp>
          <p:sp>
            <p:nvSpPr>
              <p:cNvPr id="18459" name="Freeform 514"/>
              <p:cNvSpPr>
                <a:spLocks/>
              </p:cNvSpPr>
              <p:nvPr/>
            </p:nvSpPr>
            <p:spPr bwMode="auto">
              <a:xfrm>
                <a:off x="7" y="704"/>
                <a:ext cx="645" cy="481"/>
              </a:xfrm>
              <a:custGeom>
                <a:avLst/>
                <a:gdLst>
                  <a:gd name="T0" fmla="*/ 639 w 645"/>
                  <a:gd name="T1" fmla="*/ 432 h 481"/>
                  <a:gd name="T2" fmla="*/ 645 w 645"/>
                  <a:gd name="T3" fmla="*/ 432 h 481"/>
                  <a:gd name="T4" fmla="*/ 639 w 645"/>
                  <a:gd name="T5" fmla="*/ 377 h 481"/>
                  <a:gd name="T6" fmla="*/ 639 w 645"/>
                  <a:gd name="T7" fmla="*/ 4 h 481"/>
                  <a:gd name="T8" fmla="*/ 639 w 645"/>
                  <a:gd name="T9" fmla="*/ 0 h 481"/>
                  <a:gd name="T10" fmla="*/ 633 w 645"/>
                  <a:gd name="T11" fmla="*/ 0 h 481"/>
                  <a:gd name="T12" fmla="*/ 81 w 645"/>
                  <a:gd name="T13" fmla="*/ 0 h 481"/>
                  <a:gd name="T14" fmla="*/ 74 w 645"/>
                  <a:gd name="T15" fmla="*/ 0 h 481"/>
                  <a:gd name="T16" fmla="*/ 76 w 645"/>
                  <a:gd name="T17" fmla="*/ 5 h 481"/>
                  <a:gd name="T18" fmla="*/ 85 w 645"/>
                  <a:gd name="T19" fmla="*/ 71 h 481"/>
                  <a:gd name="T20" fmla="*/ 7 w 645"/>
                  <a:gd name="T21" fmla="*/ 71 h 481"/>
                  <a:gd name="T22" fmla="*/ 0 w 645"/>
                  <a:gd name="T23" fmla="*/ 71 h 481"/>
                  <a:gd name="T24" fmla="*/ 1 w 645"/>
                  <a:gd name="T25" fmla="*/ 77 h 481"/>
                  <a:gd name="T26" fmla="*/ 58 w 645"/>
                  <a:gd name="T27" fmla="*/ 372 h 481"/>
                  <a:gd name="T28" fmla="*/ 60 w 645"/>
                  <a:gd name="T29" fmla="*/ 374 h 481"/>
                  <a:gd name="T30" fmla="*/ 63 w 645"/>
                  <a:gd name="T31" fmla="*/ 375 h 481"/>
                  <a:gd name="T32" fmla="*/ 153 w 645"/>
                  <a:gd name="T33" fmla="*/ 404 h 481"/>
                  <a:gd name="T34" fmla="*/ 193 w 645"/>
                  <a:gd name="T35" fmla="*/ 478 h 481"/>
                  <a:gd name="T36" fmla="*/ 194 w 645"/>
                  <a:gd name="T37" fmla="*/ 481 h 481"/>
                  <a:gd name="T38" fmla="*/ 199 w 645"/>
                  <a:gd name="T39" fmla="*/ 480 h 481"/>
                  <a:gd name="T40" fmla="*/ 430 w 645"/>
                  <a:gd name="T41" fmla="*/ 437 h 481"/>
                  <a:gd name="T42" fmla="*/ 639 w 645"/>
                  <a:gd name="T43" fmla="*/ 437 h 481"/>
                  <a:gd name="T44" fmla="*/ 639 w 645"/>
                  <a:gd name="T45" fmla="*/ 432 h 4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45"/>
                  <a:gd name="T70" fmla="*/ 0 h 481"/>
                  <a:gd name="T71" fmla="*/ 645 w 645"/>
                  <a:gd name="T72" fmla="*/ 481 h 48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45" h="481">
                    <a:moveTo>
                      <a:pt x="639" y="432"/>
                    </a:moveTo>
                    <a:lnTo>
                      <a:pt x="645" y="432"/>
                    </a:lnTo>
                    <a:lnTo>
                      <a:pt x="639" y="377"/>
                    </a:lnTo>
                    <a:lnTo>
                      <a:pt x="639" y="4"/>
                    </a:lnTo>
                    <a:lnTo>
                      <a:pt x="639" y="0"/>
                    </a:lnTo>
                    <a:lnTo>
                      <a:pt x="633" y="0"/>
                    </a:lnTo>
                    <a:lnTo>
                      <a:pt x="81" y="0"/>
                    </a:lnTo>
                    <a:lnTo>
                      <a:pt x="74" y="0"/>
                    </a:lnTo>
                    <a:lnTo>
                      <a:pt x="76" y="5"/>
                    </a:lnTo>
                    <a:lnTo>
                      <a:pt x="85" y="71"/>
                    </a:lnTo>
                    <a:lnTo>
                      <a:pt x="7" y="71"/>
                    </a:lnTo>
                    <a:lnTo>
                      <a:pt x="0" y="71"/>
                    </a:lnTo>
                    <a:lnTo>
                      <a:pt x="1" y="77"/>
                    </a:lnTo>
                    <a:lnTo>
                      <a:pt x="58" y="372"/>
                    </a:lnTo>
                    <a:lnTo>
                      <a:pt x="60" y="374"/>
                    </a:lnTo>
                    <a:lnTo>
                      <a:pt x="63" y="375"/>
                    </a:lnTo>
                    <a:lnTo>
                      <a:pt x="153" y="404"/>
                    </a:lnTo>
                    <a:lnTo>
                      <a:pt x="193" y="478"/>
                    </a:lnTo>
                    <a:lnTo>
                      <a:pt x="194" y="481"/>
                    </a:lnTo>
                    <a:lnTo>
                      <a:pt x="199" y="480"/>
                    </a:lnTo>
                    <a:lnTo>
                      <a:pt x="430" y="437"/>
                    </a:lnTo>
                    <a:lnTo>
                      <a:pt x="639" y="437"/>
                    </a:lnTo>
                    <a:lnTo>
                      <a:pt x="639" y="432"/>
                    </a:lnTo>
                    <a:close/>
                  </a:path>
                </a:pathLst>
              </a:custGeom>
              <a:solidFill>
                <a:srgbClr val="000000"/>
              </a:solidFill>
              <a:ln w="9525">
                <a:solidFill>
                  <a:srgbClr val="FFCC00"/>
                </a:solidFill>
                <a:round/>
                <a:headEnd/>
                <a:tailEnd/>
              </a:ln>
            </p:spPr>
            <p:txBody>
              <a:bodyPr/>
              <a:lstStyle/>
              <a:p>
                <a:endParaRPr lang="en-US" dirty="0"/>
              </a:p>
            </p:txBody>
          </p:sp>
          <p:sp>
            <p:nvSpPr>
              <p:cNvPr id="18460" name="Freeform 515"/>
              <p:cNvSpPr>
                <a:spLocks/>
              </p:cNvSpPr>
              <p:nvPr/>
            </p:nvSpPr>
            <p:spPr bwMode="auto">
              <a:xfrm>
                <a:off x="19" y="714"/>
                <a:ext cx="621" cy="458"/>
              </a:xfrm>
              <a:custGeom>
                <a:avLst/>
                <a:gdLst>
                  <a:gd name="T0" fmla="*/ 417 w 621"/>
                  <a:gd name="T1" fmla="*/ 417 h 458"/>
                  <a:gd name="T2" fmla="*/ 189 w 621"/>
                  <a:gd name="T3" fmla="*/ 458 h 458"/>
                  <a:gd name="T4" fmla="*/ 150 w 621"/>
                  <a:gd name="T5" fmla="*/ 387 h 458"/>
                  <a:gd name="T6" fmla="*/ 149 w 621"/>
                  <a:gd name="T7" fmla="*/ 385 h 458"/>
                  <a:gd name="T8" fmla="*/ 147 w 621"/>
                  <a:gd name="T9" fmla="*/ 384 h 458"/>
                  <a:gd name="T10" fmla="*/ 57 w 621"/>
                  <a:gd name="T11" fmla="*/ 356 h 458"/>
                  <a:gd name="T12" fmla="*/ 0 w 621"/>
                  <a:gd name="T13" fmla="*/ 71 h 458"/>
                  <a:gd name="T14" fmla="*/ 80 w 621"/>
                  <a:gd name="T15" fmla="*/ 71 h 458"/>
                  <a:gd name="T16" fmla="*/ 86 w 621"/>
                  <a:gd name="T17" fmla="*/ 71 h 458"/>
                  <a:gd name="T18" fmla="*/ 86 w 621"/>
                  <a:gd name="T19" fmla="*/ 66 h 458"/>
                  <a:gd name="T20" fmla="*/ 75 w 621"/>
                  <a:gd name="T21" fmla="*/ 0 h 458"/>
                  <a:gd name="T22" fmla="*/ 615 w 621"/>
                  <a:gd name="T23" fmla="*/ 0 h 458"/>
                  <a:gd name="T24" fmla="*/ 615 w 621"/>
                  <a:gd name="T25" fmla="*/ 367 h 458"/>
                  <a:gd name="T26" fmla="*/ 615 w 621"/>
                  <a:gd name="T27" fmla="*/ 369 h 458"/>
                  <a:gd name="T28" fmla="*/ 615 w 621"/>
                  <a:gd name="T29" fmla="*/ 369 h 458"/>
                  <a:gd name="T30" fmla="*/ 621 w 621"/>
                  <a:gd name="T31" fmla="*/ 417 h 458"/>
                  <a:gd name="T32" fmla="*/ 418 w 621"/>
                  <a:gd name="T33" fmla="*/ 417 h 458"/>
                  <a:gd name="T34" fmla="*/ 418 w 621"/>
                  <a:gd name="T35" fmla="*/ 417 h 458"/>
                  <a:gd name="T36" fmla="*/ 417 w 621"/>
                  <a:gd name="T37" fmla="*/ 417 h 45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1"/>
                  <a:gd name="T58" fmla="*/ 0 h 458"/>
                  <a:gd name="T59" fmla="*/ 621 w 621"/>
                  <a:gd name="T60" fmla="*/ 458 h 45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1" h="458">
                    <a:moveTo>
                      <a:pt x="417" y="417"/>
                    </a:moveTo>
                    <a:lnTo>
                      <a:pt x="189" y="458"/>
                    </a:lnTo>
                    <a:lnTo>
                      <a:pt x="150" y="387"/>
                    </a:lnTo>
                    <a:lnTo>
                      <a:pt x="149" y="385"/>
                    </a:lnTo>
                    <a:lnTo>
                      <a:pt x="147" y="384"/>
                    </a:lnTo>
                    <a:lnTo>
                      <a:pt x="57" y="356"/>
                    </a:lnTo>
                    <a:lnTo>
                      <a:pt x="0" y="71"/>
                    </a:lnTo>
                    <a:lnTo>
                      <a:pt x="80" y="71"/>
                    </a:lnTo>
                    <a:lnTo>
                      <a:pt x="86" y="71"/>
                    </a:lnTo>
                    <a:lnTo>
                      <a:pt x="86" y="66"/>
                    </a:lnTo>
                    <a:lnTo>
                      <a:pt x="75" y="0"/>
                    </a:lnTo>
                    <a:lnTo>
                      <a:pt x="615" y="0"/>
                    </a:lnTo>
                    <a:lnTo>
                      <a:pt x="615" y="367"/>
                    </a:lnTo>
                    <a:lnTo>
                      <a:pt x="615" y="369"/>
                    </a:lnTo>
                    <a:lnTo>
                      <a:pt x="621" y="417"/>
                    </a:lnTo>
                    <a:lnTo>
                      <a:pt x="418" y="417"/>
                    </a:lnTo>
                    <a:lnTo>
                      <a:pt x="417" y="417"/>
                    </a:lnTo>
                    <a:close/>
                  </a:path>
                </a:pathLst>
              </a:custGeom>
              <a:solidFill>
                <a:srgbClr val="FFFFFF"/>
              </a:solidFill>
              <a:ln w="9525">
                <a:solidFill>
                  <a:srgbClr val="FFCC00"/>
                </a:solidFill>
                <a:round/>
                <a:headEnd/>
                <a:tailEnd/>
              </a:ln>
            </p:spPr>
            <p:txBody>
              <a:bodyPr/>
              <a:lstStyle/>
              <a:p>
                <a:endParaRPr lang="en-US" dirty="0"/>
              </a:p>
            </p:txBody>
          </p:sp>
          <p:sp>
            <p:nvSpPr>
              <p:cNvPr id="18461" name="Freeform 516"/>
              <p:cNvSpPr>
                <a:spLocks/>
              </p:cNvSpPr>
              <p:nvPr/>
            </p:nvSpPr>
            <p:spPr bwMode="auto">
              <a:xfrm>
                <a:off x="171" y="887"/>
                <a:ext cx="61" cy="48"/>
              </a:xfrm>
              <a:custGeom>
                <a:avLst/>
                <a:gdLst>
                  <a:gd name="T0" fmla="*/ 54 w 61"/>
                  <a:gd name="T1" fmla="*/ 0 h 48"/>
                  <a:gd name="T2" fmla="*/ 61 w 61"/>
                  <a:gd name="T3" fmla="*/ 0 h 48"/>
                  <a:gd name="T4" fmla="*/ 49 w 61"/>
                  <a:gd name="T5" fmla="*/ 48 h 48"/>
                  <a:gd name="T6" fmla="*/ 42 w 61"/>
                  <a:gd name="T7" fmla="*/ 48 h 48"/>
                  <a:gd name="T8" fmla="*/ 30 w 61"/>
                  <a:gd name="T9" fmla="*/ 9 h 48"/>
                  <a:gd name="T10" fmla="*/ 20 w 61"/>
                  <a:gd name="T11" fmla="*/ 48 h 48"/>
                  <a:gd name="T12" fmla="*/ 13 w 61"/>
                  <a:gd name="T13" fmla="*/ 48 h 48"/>
                  <a:gd name="T14" fmla="*/ 0 w 61"/>
                  <a:gd name="T15" fmla="*/ 0 h 48"/>
                  <a:gd name="T16" fmla="*/ 7 w 61"/>
                  <a:gd name="T17" fmla="*/ 0 h 48"/>
                  <a:gd name="T18" fmla="*/ 16 w 61"/>
                  <a:gd name="T19" fmla="*/ 39 h 48"/>
                  <a:gd name="T20" fmla="*/ 27 w 61"/>
                  <a:gd name="T21" fmla="*/ 0 h 48"/>
                  <a:gd name="T22" fmla="*/ 34 w 61"/>
                  <a:gd name="T23" fmla="*/ 0 h 48"/>
                  <a:gd name="T24" fmla="*/ 45 w 61"/>
                  <a:gd name="T25" fmla="*/ 39 h 48"/>
                  <a:gd name="T26" fmla="*/ 54 w 61"/>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
                  <a:gd name="T43" fmla="*/ 0 h 48"/>
                  <a:gd name="T44" fmla="*/ 61 w 61"/>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 h="48">
                    <a:moveTo>
                      <a:pt x="54" y="0"/>
                    </a:moveTo>
                    <a:lnTo>
                      <a:pt x="61" y="0"/>
                    </a:lnTo>
                    <a:lnTo>
                      <a:pt x="49" y="48"/>
                    </a:lnTo>
                    <a:lnTo>
                      <a:pt x="42" y="48"/>
                    </a:lnTo>
                    <a:lnTo>
                      <a:pt x="30" y="9"/>
                    </a:lnTo>
                    <a:lnTo>
                      <a:pt x="20" y="48"/>
                    </a:lnTo>
                    <a:lnTo>
                      <a:pt x="13" y="48"/>
                    </a:lnTo>
                    <a:lnTo>
                      <a:pt x="0" y="0"/>
                    </a:lnTo>
                    <a:lnTo>
                      <a:pt x="7" y="0"/>
                    </a:lnTo>
                    <a:lnTo>
                      <a:pt x="16" y="39"/>
                    </a:lnTo>
                    <a:lnTo>
                      <a:pt x="27" y="0"/>
                    </a:lnTo>
                    <a:lnTo>
                      <a:pt x="34" y="0"/>
                    </a:lnTo>
                    <a:lnTo>
                      <a:pt x="45" y="39"/>
                    </a:lnTo>
                    <a:lnTo>
                      <a:pt x="54" y="0"/>
                    </a:lnTo>
                    <a:close/>
                  </a:path>
                </a:pathLst>
              </a:custGeom>
              <a:solidFill>
                <a:srgbClr val="000000"/>
              </a:solidFill>
              <a:ln w="9525">
                <a:solidFill>
                  <a:srgbClr val="FFCC00"/>
                </a:solidFill>
                <a:round/>
                <a:headEnd/>
                <a:tailEnd/>
              </a:ln>
            </p:spPr>
            <p:txBody>
              <a:bodyPr/>
              <a:lstStyle/>
              <a:p>
                <a:endParaRPr lang="en-US" dirty="0"/>
              </a:p>
            </p:txBody>
          </p:sp>
          <p:sp>
            <p:nvSpPr>
              <p:cNvPr id="18462" name="Freeform 517"/>
              <p:cNvSpPr>
                <a:spLocks noEditPoints="1"/>
              </p:cNvSpPr>
              <p:nvPr/>
            </p:nvSpPr>
            <p:spPr bwMode="auto">
              <a:xfrm>
                <a:off x="235" y="899"/>
                <a:ext cx="33" cy="38"/>
              </a:xfrm>
              <a:custGeom>
                <a:avLst/>
                <a:gdLst>
                  <a:gd name="T0" fmla="*/ 28 w 33"/>
                  <a:gd name="T1" fmla="*/ 32 h 38"/>
                  <a:gd name="T2" fmla="*/ 31 w 33"/>
                  <a:gd name="T3" fmla="*/ 33 h 38"/>
                  <a:gd name="T4" fmla="*/ 32 w 33"/>
                  <a:gd name="T5" fmla="*/ 33 h 38"/>
                  <a:gd name="T6" fmla="*/ 32 w 33"/>
                  <a:gd name="T7" fmla="*/ 33 h 38"/>
                  <a:gd name="T8" fmla="*/ 33 w 33"/>
                  <a:gd name="T9" fmla="*/ 37 h 38"/>
                  <a:gd name="T10" fmla="*/ 31 w 33"/>
                  <a:gd name="T11" fmla="*/ 37 h 38"/>
                  <a:gd name="T12" fmla="*/ 28 w 33"/>
                  <a:gd name="T13" fmla="*/ 38 h 38"/>
                  <a:gd name="T14" fmla="*/ 25 w 33"/>
                  <a:gd name="T15" fmla="*/ 36 h 38"/>
                  <a:gd name="T16" fmla="*/ 23 w 33"/>
                  <a:gd name="T17" fmla="*/ 33 h 38"/>
                  <a:gd name="T18" fmla="*/ 18 w 33"/>
                  <a:gd name="T19" fmla="*/ 36 h 38"/>
                  <a:gd name="T20" fmla="*/ 12 w 33"/>
                  <a:gd name="T21" fmla="*/ 38 h 38"/>
                  <a:gd name="T22" fmla="*/ 3 w 33"/>
                  <a:gd name="T23" fmla="*/ 35 h 38"/>
                  <a:gd name="T24" fmla="*/ 0 w 33"/>
                  <a:gd name="T25" fmla="*/ 27 h 38"/>
                  <a:gd name="T26" fmla="*/ 2 w 33"/>
                  <a:gd name="T27" fmla="*/ 20 h 38"/>
                  <a:gd name="T28" fmla="*/ 7 w 33"/>
                  <a:gd name="T29" fmla="*/ 18 h 38"/>
                  <a:gd name="T30" fmla="*/ 15 w 33"/>
                  <a:gd name="T31" fmla="*/ 17 h 38"/>
                  <a:gd name="T32" fmla="*/ 20 w 33"/>
                  <a:gd name="T33" fmla="*/ 15 h 38"/>
                  <a:gd name="T34" fmla="*/ 22 w 33"/>
                  <a:gd name="T35" fmla="*/ 15 h 38"/>
                  <a:gd name="T36" fmla="*/ 23 w 33"/>
                  <a:gd name="T37" fmla="*/ 13 h 38"/>
                  <a:gd name="T38" fmla="*/ 22 w 33"/>
                  <a:gd name="T39" fmla="*/ 7 h 38"/>
                  <a:gd name="T40" fmla="*/ 17 w 33"/>
                  <a:gd name="T41" fmla="*/ 5 h 38"/>
                  <a:gd name="T42" fmla="*/ 10 w 33"/>
                  <a:gd name="T43" fmla="*/ 6 h 38"/>
                  <a:gd name="T44" fmla="*/ 7 w 33"/>
                  <a:gd name="T45" fmla="*/ 10 h 38"/>
                  <a:gd name="T46" fmla="*/ 1 w 33"/>
                  <a:gd name="T47" fmla="*/ 12 h 38"/>
                  <a:gd name="T48" fmla="*/ 2 w 33"/>
                  <a:gd name="T49" fmla="*/ 6 h 38"/>
                  <a:gd name="T50" fmla="*/ 5 w 33"/>
                  <a:gd name="T51" fmla="*/ 3 h 38"/>
                  <a:gd name="T52" fmla="*/ 9 w 33"/>
                  <a:gd name="T53" fmla="*/ 0 h 38"/>
                  <a:gd name="T54" fmla="*/ 12 w 33"/>
                  <a:gd name="T55" fmla="*/ 0 h 38"/>
                  <a:gd name="T56" fmla="*/ 16 w 33"/>
                  <a:gd name="T57" fmla="*/ 0 h 38"/>
                  <a:gd name="T58" fmla="*/ 19 w 33"/>
                  <a:gd name="T59" fmla="*/ 0 h 38"/>
                  <a:gd name="T60" fmla="*/ 24 w 33"/>
                  <a:gd name="T61" fmla="*/ 2 h 38"/>
                  <a:gd name="T62" fmla="*/ 27 w 33"/>
                  <a:gd name="T63" fmla="*/ 5 h 38"/>
                  <a:gd name="T64" fmla="*/ 28 w 33"/>
                  <a:gd name="T65" fmla="*/ 32 h 38"/>
                  <a:gd name="T66" fmla="*/ 19 w 33"/>
                  <a:gd name="T67" fmla="*/ 20 h 38"/>
                  <a:gd name="T68" fmla="*/ 12 w 33"/>
                  <a:gd name="T69" fmla="*/ 21 h 38"/>
                  <a:gd name="T70" fmla="*/ 8 w 33"/>
                  <a:gd name="T71" fmla="*/ 22 h 38"/>
                  <a:gd name="T72" fmla="*/ 5 w 33"/>
                  <a:gd name="T73" fmla="*/ 26 h 38"/>
                  <a:gd name="T74" fmla="*/ 7 w 33"/>
                  <a:gd name="T75" fmla="*/ 29 h 38"/>
                  <a:gd name="T76" fmla="*/ 9 w 33"/>
                  <a:gd name="T77" fmla="*/ 33 h 38"/>
                  <a:gd name="T78" fmla="*/ 17 w 33"/>
                  <a:gd name="T79" fmla="*/ 33 h 38"/>
                  <a:gd name="T80" fmla="*/ 22 w 33"/>
                  <a:gd name="T81" fmla="*/ 27 h 38"/>
                  <a:gd name="T82" fmla="*/ 23 w 33"/>
                  <a:gd name="T83" fmla="*/ 19 h 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3"/>
                  <a:gd name="T127" fmla="*/ 0 h 38"/>
                  <a:gd name="T128" fmla="*/ 33 w 33"/>
                  <a:gd name="T129" fmla="*/ 38 h 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3" h="38">
                    <a:moveTo>
                      <a:pt x="28" y="32"/>
                    </a:moveTo>
                    <a:lnTo>
                      <a:pt x="28" y="32"/>
                    </a:lnTo>
                    <a:lnTo>
                      <a:pt x="30" y="32"/>
                    </a:lnTo>
                    <a:lnTo>
                      <a:pt x="31" y="33"/>
                    </a:lnTo>
                    <a:lnTo>
                      <a:pt x="32" y="33"/>
                    </a:lnTo>
                    <a:lnTo>
                      <a:pt x="33" y="33"/>
                    </a:lnTo>
                    <a:lnTo>
                      <a:pt x="33" y="37"/>
                    </a:lnTo>
                    <a:lnTo>
                      <a:pt x="32" y="37"/>
                    </a:lnTo>
                    <a:lnTo>
                      <a:pt x="31" y="37"/>
                    </a:lnTo>
                    <a:lnTo>
                      <a:pt x="30" y="38"/>
                    </a:lnTo>
                    <a:lnTo>
                      <a:pt x="28" y="38"/>
                    </a:lnTo>
                    <a:lnTo>
                      <a:pt x="27" y="37"/>
                    </a:lnTo>
                    <a:lnTo>
                      <a:pt x="25" y="36"/>
                    </a:lnTo>
                    <a:lnTo>
                      <a:pt x="24" y="35"/>
                    </a:lnTo>
                    <a:lnTo>
                      <a:pt x="23" y="33"/>
                    </a:lnTo>
                    <a:lnTo>
                      <a:pt x="20" y="35"/>
                    </a:lnTo>
                    <a:lnTo>
                      <a:pt x="18" y="36"/>
                    </a:lnTo>
                    <a:lnTo>
                      <a:pt x="16" y="37"/>
                    </a:lnTo>
                    <a:lnTo>
                      <a:pt x="12" y="38"/>
                    </a:lnTo>
                    <a:lnTo>
                      <a:pt x="7" y="37"/>
                    </a:lnTo>
                    <a:lnTo>
                      <a:pt x="3" y="35"/>
                    </a:lnTo>
                    <a:lnTo>
                      <a:pt x="1" y="32"/>
                    </a:lnTo>
                    <a:lnTo>
                      <a:pt x="0" y="27"/>
                    </a:lnTo>
                    <a:lnTo>
                      <a:pt x="1" y="24"/>
                    </a:lnTo>
                    <a:lnTo>
                      <a:pt x="2" y="20"/>
                    </a:lnTo>
                    <a:lnTo>
                      <a:pt x="4" y="19"/>
                    </a:lnTo>
                    <a:lnTo>
                      <a:pt x="7" y="18"/>
                    </a:lnTo>
                    <a:lnTo>
                      <a:pt x="11" y="17"/>
                    </a:lnTo>
                    <a:lnTo>
                      <a:pt x="15" y="17"/>
                    </a:lnTo>
                    <a:lnTo>
                      <a:pt x="18" y="15"/>
                    </a:lnTo>
                    <a:lnTo>
                      <a:pt x="20" y="15"/>
                    </a:lnTo>
                    <a:lnTo>
                      <a:pt x="22" y="15"/>
                    </a:lnTo>
                    <a:lnTo>
                      <a:pt x="23" y="14"/>
                    </a:lnTo>
                    <a:lnTo>
                      <a:pt x="23" y="13"/>
                    </a:lnTo>
                    <a:lnTo>
                      <a:pt x="23" y="9"/>
                    </a:lnTo>
                    <a:lnTo>
                      <a:pt x="22" y="7"/>
                    </a:lnTo>
                    <a:lnTo>
                      <a:pt x="20" y="6"/>
                    </a:lnTo>
                    <a:lnTo>
                      <a:pt x="17" y="5"/>
                    </a:lnTo>
                    <a:lnTo>
                      <a:pt x="13" y="5"/>
                    </a:lnTo>
                    <a:lnTo>
                      <a:pt x="10" y="6"/>
                    </a:lnTo>
                    <a:lnTo>
                      <a:pt x="8" y="7"/>
                    </a:lnTo>
                    <a:lnTo>
                      <a:pt x="7" y="10"/>
                    </a:lnTo>
                    <a:lnTo>
                      <a:pt x="7" y="12"/>
                    </a:lnTo>
                    <a:lnTo>
                      <a:pt x="1" y="12"/>
                    </a:lnTo>
                    <a:lnTo>
                      <a:pt x="2" y="9"/>
                    </a:lnTo>
                    <a:lnTo>
                      <a:pt x="2" y="6"/>
                    </a:lnTo>
                    <a:lnTo>
                      <a:pt x="3" y="5"/>
                    </a:lnTo>
                    <a:lnTo>
                      <a:pt x="5" y="3"/>
                    </a:lnTo>
                    <a:lnTo>
                      <a:pt x="8" y="2"/>
                    </a:lnTo>
                    <a:lnTo>
                      <a:pt x="9" y="0"/>
                    </a:lnTo>
                    <a:lnTo>
                      <a:pt x="10" y="0"/>
                    </a:lnTo>
                    <a:lnTo>
                      <a:pt x="12" y="0"/>
                    </a:lnTo>
                    <a:lnTo>
                      <a:pt x="15" y="0"/>
                    </a:lnTo>
                    <a:lnTo>
                      <a:pt x="16" y="0"/>
                    </a:lnTo>
                    <a:lnTo>
                      <a:pt x="18" y="0"/>
                    </a:lnTo>
                    <a:lnTo>
                      <a:pt x="19" y="0"/>
                    </a:lnTo>
                    <a:lnTo>
                      <a:pt x="20" y="0"/>
                    </a:lnTo>
                    <a:lnTo>
                      <a:pt x="24" y="2"/>
                    </a:lnTo>
                    <a:lnTo>
                      <a:pt x="26" y="3"/>
                    </a:lnTo>
                    <a:lnTo>
                      <a:pt x="27" y="5"/>
                    </a:lnTo>
                    <a:lnTo>
                      <a:pt x="28" y="7"/>
                    </a:lnTo>
                    <a:lnTo>
                      <a:pt x="28" y="32"/>
                    </a:lnTo>
                    <a:close/>
                    <a:moveTo>
                      <a:pt x="23" y="19"/>
                    </a:moveTo>
                    <a:lnTo>
                      <a:pt x="19" y="20"/>
                    </a:lnTo>
                    <a:lnTo>
                      <a:pt x="16" y="21"/>
                    </a:lnTo>
                    <a:lnTo>
                      <a:pt x="12" y="21"/>
                    </a:lnTo>
                    <a:lnTo>
                      <a:pt x="9" y="22"/>
                    </a:lnTo>
                    <a:lnTo>
                      <a:pt x="8" y="22"/>
                    </a:lnTo>
                    <a:lnTo>
                      <a:pt x="7" y="24"/>
                    </a:lnTo>
                    <a:lnTo>
                      <a:pt x="5" y="26"/>
                    </a:lnTo>
                    <a:lnTo>
                      <a:pt x="5" y="27"/>
                    </a:lnTo>
                    <a:lnTo>
                      <a:pt x="7" y="29"/>
                    </a:lnTo>
                    <a:lnTo>
                      <a:pt x="8" y="32"/>
                    </a:lnTo>
                    <a:lnTo>
                      <a:pt x="9" y="33"/>
                    </a:lnTo>
                    <a:lnTo>
                      <a:pt x="11" y="33"/>
                    </a:lnTo>
                    <a:lnTo>
                      <a:pt x="17" y="33"/>
                    </a:lnTo>
                    <a:lnTo>
                      <a:pt x="20" y="30"/>
                    </a:lnTo>
                    <a:lnTo>
                      <a:pt x="22" y="27"/>
                    </a:lnTo>
                    <a:lnTo>
                      <a:pt x="23" y="26"/>
                    </a:lnTo>
                    <a:lnTo>
                      <a:pt x="23" y="19"/>
                    </a:lnTo>
                    <a:close/>
                  </a:path>
                </a:pathLst>
              </a:custGeom>
              <a:solidFill>
                <a:srgbClr val="000000"/>
              </a:solidFill>
              <a:ln w="9525">
                <a:solidFill>
                  <a:srgbClr val="FFCC00"/>
                </a:solidFill>
                <a:round/>
                <a:headEnd/>
                <a:tailEnd/>
              </a:ln>
            </p:spPr>
            <p:txBody>
              <a:bodyPr/>
              <a:lstStyle/>
              <a:p>
                <a:endParaRPr lang="en-US" dirty="0"/>
              </a:p>
            </p:txBody>
          </p:sp>
          <p:sp>
            <p:nvSpPr>
              <p:cNvPr id="18463" name="Freeform 518"/>
              <p:cNvSpPr>
                <a:spLocks/>
              </p:cNvSpPr>
              <p:nvPr/>
            </p:nvSpPr>
            <p:spPr bwMode="auto">
              <a:xfrm>
                <a:off x="270" y="899"/>
                <a:ext cx="29" cy="38"/>
              </a:xfrm>
              <a:custGeom>
                <a:avLst/>
                <a:gdLst>
                  <a:gd name="T0" fmla="*/ 6 w 29"/>
                  <a:gd name="T1" fmla="*/ 28 h 38"/>
                  <a:gd name="T2" fmla="*/ 10 w 29"/>
                  <a:gd name="T3" fmla="*/ 32 h 38"/>
                  <a:gd name="T4" fmla="*/ 13 w 29"/>
                  <a:gd name="T5" fmla="*/ 34 h 38"/>
                  <a:gd name="T6" fmla="*/ 15 w 29"/>
                  <a:gd name="T7" fmla="*/ 34 h 38"/>
                  <a:gd name="T8" fmla="*/ 18 w 29"/>
                  <a:gd name="T9" fmla="*/ 33 h 38"/>
                  <a:gd name="T10" fmla="*/ 20 w 29"/>
                  <a:gd name="T11" fmla="*/ 33 h 38"/>
                  <a:gd name="T12" fmla="*/ 22 w 29"/>
                  <a:gd name="T13" fmla="*/ 30 h 38"/>
                  <a:gd name="T14" fmla="*/ 23 w 29"/>
                  <a:gd name="T15" fmla="*/ 28 h 38"/>
                  <a:gd name="T16" fmla="*/ 23 w 29"/>
                  <a:gd name="T17" fmla="*/ 26 h 38"/>
                  <a:gd name="T18" fmla="*/ 21 w 29"/>
                  <a:gd name="T19" fmla="*/ 24 h 38"/>
                  <a:gd name="T20" fmla="*/ 15 w 29"/>
                  <a:gd name="T21" fmla="*/ 22 h 38"/>
                  <a:gd name="T22" fmla="*/ 10 w 29"/>
                  <a:gd name="T23" fmla="*/ 20 h 38"/>
                  <a:gd name="T24" fmla="*/ 5 w 29"/>
                  <a:gd name="T25" fmla="*/ 18 h 38"/>
                  <a:gd name="T26" fmla="*/ 2 w 29"/>
                  <a:gd name="T27" fmla="*/ 14 h 38"/>
                  <a:gd name="T28" fmla="*/ 3 w 29"/>
                  <a:gd name="T29" fmla="*/ 6 h 38"/>
                  <a:gd name="T30" fmla="*/ 10 w 29"/>
                  <a:gd name="T31" fmla="*/ 2 h 38"/>
                  <a:gd name="T32" fmla="*/ 21 w 29"/>
                  <a:gd name="T33" fmla="*/ 2 h 38"/>
                  <a:gd name="T34" fmla="*/ 27 w 29"/>
                  <a:gd name="T35" fmla="*/ 7 h 38"/>
                  <a:gd name="T36" fmla="*/ 21 w 29"/>
                  <a:gd name="T37" fmla="*/ 11 h 38"/>
                  <a:gd name="T38" fmla="*/ 20 w 29"/>
                  <a:gd name="T39" fmla="*/ 7 h 38"/>
                  <a:gd name="T40" fmla="*/ 13 w 29"/>
                  <a:gd name="T41" fmla="*/ 5 h 38"/>
                  <a:gd name="T42" fmla="*/ 8 w 29"/>
                  <a:gd name="T43" fmla="*/ 6 h 38"/>
                  <a:gd name="T44" fmla="*/ 7 w 29"/>
                  <a:gd name="T45" fmla="*/ 10 h 38"/>
                  <a:gd name="T46" fmla="*/ 6 w 29"/>
                  <a:gd name="T47" fmla="*/ 12 h 38"/>
                  <a:gd name="T48" fmla="*/ 8 w 29"/>
                  <a:gd name="T49" fmla="*/ 14 h 38"/>
                  <a:gd name="T50" fmla="*/ 12 w 29"/>
                  <a:gd name="T51" fmla="*/ 15 h 38"/>
                  <a:gd name="T52" fmla="*/ 16 w 29"/>
                  <a:gd name="T53" fmla="*/ 17 h 38"/>
                  <a:gd name="T54" fmla="*/ 21 w 29"/>
                  <a:gd name="T55" fmla="*/ 18 h 38"/>
                  <a:gd name="T56" fmla="*/ 25 w 29"/>
                  <a:gd name="T57" fmla="*/ 19 h 38"/>
                  <a:gd name="T58" fmla="*/ 28 w 29"/>
                  <a:gd name="T59" fmla="*/ 24 h 38"/>
                  <a:gd name="T60" fmla="*/ 29 w 29"/>
                  <a:gd name="T61" fmla="*/ 28 h 38"/>
                  <a:gd name="T62" fmla="*/ 27 w 29"/>
                  <a:gd name="T63" fmla="*/ 33 h 38"/>
                  <a:gd name="T64" fmla="*/ 22 w 29"/>
                  <a:gd name="T65" fmla="*/ 36 h 38"/>
                  <a:gd name="T66" fmla="*/ 19 w 29"/>
                  <a:gd name="T67" fmla="*/ 37 h 38"/>
                  <a:gd name="T68" fmla="*/ 15 w 29"/>
                  <a:gd name="T69" fmla="*/ 38 h 38"/>
                  <a:gd name="T70" fmla="*/ 12 w 29"/>
                  <a:gd name="T71" fmla="*/ 38 h 38"/>
                  <a:gd name="T72" fmla="*/ 10 w 29"/>
                  <a:gd name="T73" fmla="*/ 37 h 38"/>
                  <a:gd name="T74" fmla="*/ 2 w 29"/>
                  <a:gd name="T75" fmla="*/ 33 h 38"/>
                  <a:gd name="T76" fmla="*/ 0 w 29"/>
                  <a:gd name="T77" fmla="*/ 26 h 3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
                  <a:gd name="T118" fmla="*/ 0 h 38"/>
                  <a:gd name="T119" fmla="*/ 29 w 29"/>
                  <a:gd name="T120" fmla="*/ 38 h 3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 h="38">
                    <a:moveTo>
                      <a:pt x="5" y="26"/>
                    </a:moveTo>
                    <a:lnTo>
                      <a:pt x="6" y="28"/>
                    </a:lnTo>
                    <a:lnTo>
                      <a:pt x="7" y="30"/>
                    </a:lnTo>
                    <a:lnTo>
                      <a:pt x="10" y="32"/>
                    </a:lnTo>
                    <a:lnTo>
                      <a:pt x="12" y="33"/>
                    </a:lnTo>
                    <a:lnTo>
                      <a:pt x="13" y="34"/>
                    </a:lnTo>
                    <a:lnTo>
                      <a:pt x="14" y="34"/>
                    </a:lnTo>
                    <a:lnTo>
                      <a:pt x="15" y="34"/>
                    </a:lnTo>
                    <a:lnTo>
                      <a:pt x="16" y="34"/>
                    </a:lnTo>
                    <a:lnTo>
                      <a:pt x="18" y="33"/>
                    </a:lnTo>
                    <a:lnTo>
                      <a:pt x="19" y="33"/>
                    </a:lnTo>
                    <a:lnTo>
                      <a:pt x="20" y="33"/>
                    </a:lnTo>
                    <a:lnTo>
                      <a:pt x="21" y="32"/>
                    </a:lnTo>
                    <a:lnTo>
                      <a:pt x="22" y="30"/>
                    </a:lnTo>
                    <a:lnTo>
                      <a:pt x="22" y="29"/>
                    </a:lnTo>
                    <a:lnTo>
                      <a:pt x="23" y="28"/>
                    </a:lnTo>
                    <a:lnTo>
                      <a:pt x="23" y="27"/>
                    </a:lnTo>
                    <a:lnTo>
                      <a:pt x="23" y="26"/>
                    </a:lnTo>
                    <a:lnTo>
                      <a:pt x="22" y="25"/>
                    </a:lnTo>
                    <a:lnTo>
                      <a:pt x="21" y="24"/>
                    </a:lnTo>
                    <a:lnTo>
                      <a:pt x="19" y="22"/>
                    </a:lnTo>
                    <a:lnTo>
                      <a:pt x="15" y="22"/>
                    </a:lnTo>
                    <a:lnTo>
                      <a:pt x="13" y="21"/>
                    </a:lnTo>
                    <a:lnTo>
                      <a:pt x="10" y="20"/>
                    </a:lnTo>
                    <a:lnTo>
                      <a:pt x="6" y="19"/>
                    </a:lnTo>
                    <a:lnTo>
                      <a:pt x="5" y="18"/>
                    </a:lnTo>
                    <a:lnTo>
                      <a:pt x="3" y="17"/>
                    </a:lnTo>
                    <a:lnTo>
                      <a:pt x="2" y="14"/>
                    </a:lnTo>
                    <a:lnTo>
                      <a:pt x="2" y="11"/>
                    </a:lnTo>
                    <a:lnTo>
                      <a:pt x="3" y="6"/>
                    </a:lnTo>
                    <a:lnTo>
                      <a:pt x="5" y="3"/>
                    </a:lnTo>
                    <a:lnTo>
                      <a:pt x="10" y="2"/>
                    </a:lnTo>
                    <a:lnTo>
                      <a:pt x="14" y="0"/>
                    </a:lnTo>
                    <a:lnTo>
                      <a:pt x="21" y="2"/>
                    </a:lnTo>
                    <a:lnTo>
                      <a:pt x="25" y="4"/>
                    </a:lnTo>
                    <a:lnTo>
                      <a:pt x="27" y="7"/>
                    </a:lnTo>
                    <a:lnTo>
                      <a:pt x="27" y="11"/>
                    </a:lnTo>
                    <a:lnTo>
                      <a:pt x="21" y="11"/>
                    </a:lnTo>
                    <a:lnTo>
                      <a:pt x="21" y="10"/>
                    </a:lnTo>
                    <a:lnTo>
                      <a:pt x="20" y="7"/>
                    </a:lnTo>
                    <a:lnTo>
                      <a:pt x="18" y="6"/>
                    </a:lnTo>
                    <a:lnTo>
                      <a:pt x="13" y="5"/>
                    </a:lnTo>
                    <a:lnTo>
                      <a:pt x="11" y="5"/>
                    </a:lnTo>
                    <a:lnTo>
                      <a:pt x="8" y="6"/>
                    </a:lnTo>
                    <a:lnTo>
                      <a:pt x="7" y="9"/>
                    </a:lnTo>
                    <a:lnTo>
                      <a:pt x="7" y="10"/>
                    </a:lnTo>
                    <a:lnTo>
                      <a:pt x="6" y="11"/>
                    </a:lnTo>
                    <a:lnTo>
                      <a:pt x="6" y="12"/>
                    </a:lnTo>
                    <a:lnTo>
                      <a:pt x="7" y="13"/>
                    </a:lnTo>
                    <a:lnTo>
                      <a:pt x="8" y="14"/>
                    </a:lnTo>
                    <a:lnTo>
                      <a:pt x="11" y="15"/>
                    </a:lnTo>
                    <a:lnTo>
                      <a:pt x="12" y="15"/>
                    </a:lnTo>
                    <a:lnTo>
                      <a:pt x="14" y="15"/>
                    </a:lnTo>
                    <a:lnTo>
                      <a:pt x="16" y="17"/>
                    </a:lnTo>
                    <a:lnTo>
                      <a:pt x="19" y="17"/>
                    </a:lnTo>
                    <a:lnTo>
                      <a:pt x="21" y="18"/>
                    </a:lnTo>
                    <a:lnTo>
                      <a:pt x="22" y="18"/>
                    </a:lnTo>
                    <a:lnTo>
                      <a:pt x="25" y="19"/>
                    </a:lnTo>
                    <a:lnTo>
                      <a:pt x="27" y="21"/>
                    </a:lnTo>
                    <a:lnTo>
                      <a:pt x="28" y="24"/>
                    </a:lnTo>
                    <a:lnTo>
                      <a:pt x="29" y="26"/>
                    </a:lnTo>
                    <a:lnTo>
                      <a:pt x="29" y="28"/>
                    </a:lnTo>
                    <a:lnTo>
                      <a:pt x="28" y="30"/>
                    </a:lnTo>
                    <a:lnTo>
                      <a:pt x="27" y="33"/>
                    </a:lnTo>
                    <a:lnTo>
                      <a:pt x="25" y="35"/>
                    </a:lnTo>
                    <a:lnTo>
                      <a:pt x="22" y="36"/>
                    </a:lnTo>
                    <a:lnTo>
                      <a:pt x="21" y="37"/>
                    </a:lnTo>
                    <a:lnTo>
                      <a:pt x="19" y="37"/>
                    </a:lnTo>
                    <a:lnTo>
                      <a:pt x="18" y="37"/>
                    </a:lnTo>
                    <a:lnTo>
                      <a:pt x="15" y="38"/>
                    </a:lnTo>
                    <a:lnTo>
                      <a:pt x="14" y="38"/>
                    </a:lnTo>
                    <a:lnTo>
                      <a:pt x="12" y="38"/>
                    </a:lnTo>
                    <a:lnTo>
                      <a:pt x="11" y="38"/>
                    </a:lnTo>
                    <a:lnTo>
                      <a:pt x="10" y="37"/>
                    </a:lnTo>
                    <a:lnTo>
                      <a:pt x="4" y="35"/>
                    </a:lnTo>
                    <a:lnTo>
                      <a:pt x="2" y="33"/>
                    </a:lnTo>
                    <a:lnTo>
                      <a:pt x="0" y="29"/>
                    </a:lnTo>
                    <a:lnTo>
                      <a:pt x="0" y="26"/>
                    </a:lnTo>
                    <a:lnTo>
                      <a:pt x="5" y="26"/>
                    </a:lnTo>
                    <a:close/>
                  </a:path>
                </a:pathLst>
              </a:custGeom>
              <a:solidFill>
                <a:srgbClr val="000000"/>
              </a:solidFill>
              <a:ln w="9525">
                <a:solidFill>
                  <a:srgbClr val="FFCC00"/>
                </a:solidFill>
                <a:round/>
                <a:headEnd/>
                <a:tailEnd/>
              </a:ln>
            </p:spPr>
            <p:txBody>
              <a:bodyPr/>
              <a:lstStyle/>
              <a:p>
                <a:endParaRPr lang="en-US" dirty="0"/>
              </a:p>
            </p:txBody>
          </p:sp>
          <p:sp>
            <p:nvSpPr>
              <p:cNvPr id="18464" name="Freeform 519"/>
              <p:cNvSpPr>
                <a:spLocks/>
              </p:cNvSpPr>
              <p:nvPr/>
            </p:nvSpPr>
            <p:spPr bwMode="auto">
              <a:xfrm>
                <a:off x="305" y="887"/>
                <a:ext cx="28" cy="48"/>
              </a:xfrm>
              <a:custGeom>
                <a:avLst/>
                <a:gdLst>
                  <a:gd name="T0" fmla="*/ 0 w 28"/>
                  <a:gd name="T1" fmla="*/ 0 h 48"/>
                  <a:gd name="T2" fmla="*/ 6 w 28"/>
                  <a:gd name="T3" fmla="*/ 0 h 48"/>
                  <a:gd name="T4" fmla="*/ 6 w 28"/>
                  <a:gd name="T5" fmla="*/ 17 h 48"/>
                  <a:gd name="T6" fmla="*/ 7 w 28"/>
                  <a:gd name="T7" fmla="*/ 16 h 48"/>
                  <a:gd name="T8" fmla="*/ 8 w 28"/>
                  <a:gd name="T9" fmla="*/ 15 h 48"/>
                  <a:gd name="T10" fmla="*/ 10 w 28"/>
                  <a:gd name="T11" fmla="*/ 15 h 48"/>
                  <a:gd name="T12" fmla="*/ 11 w 28"/>
                  <a:gd name="T13" fmla="*/ 14 h 48"/>
                  <a:gd name="T14" fmla="*/ 13 w 28"/>
                  <a:gd name="T15" fmla="*/ 12 h 48"/>
                  <a:gd name="T16" fmla="*/ 14 w 28"/>
                  <a:gd name="T17" fmla="*/ 12 h 48"/>
                  <a:gd name="T18" fmla="*/ 15 w 28"/>
                  <a:gd name="T19" fmla="*/ 12 h 48"/>
                  <a:gd name="T20" fmla="*/ 16 w 28"/>
                  <a:gd name="T21" fmla="*/ 12 h 48"/>
                  <a:gd name="T22" fmla="*/ 17 w 28"/>
                  <a:gd name="T23" fmla="*/ 12 h 48"/>
                  <a:gd name="T24" fmla="*/ 19 w 28"/>
                  <a:gd name="T25" fmla="*/ 12 h 48"/>
                  <a:gd name="T26" fmla="*/ 21 w 28"/>
                  <a:gd name="T27" fmla="*/ 12 h 48"/>
                  <a:gd name="T28" fmla="*/ 22 w 28"/>
                  <a:gd name="T29" fmla="*/ 14 h 48"/>
                  <a:gd name="T30" fmla="*/ 25 w 28"/>
                  <a:gd name="T31" fmla="*/ 15 h 48"/>
                  <a:gd name="T32" fmla="*/ 26 w 28"/>
                  <a:gd name="T33" fmla="*/ 17 h 48"/>
                  <a:gd name="T34" fmla="*/ 28 w 28"/>
                  <a:gd name="T35" fmla="*/ 21 h 48"/>
                  <a:gd name="T36" fmla="*/ 28 w 28"/>
                  <a:gd name="T37" fmla="*/ 22 h 48"/>
                  <a:gd name="T38" fmla="*/ 28 w 28"/>
                  <a:gd name="T39" fmla="*/ 48 h 48"/>
                  <a:gd name="T40" fmla="*/ 22 w 28"/>
                  <a:gd name="T41" fmla="*/ 48 h 48"/>
                  <a:gd name="T42" fmla="*/ 22 w 28"/>
                  <a:gd name="T43" fmla="*/ 24 h 48"/>
                  <a:gd name="T44" fmla="*/ 22 w 28"/>
                  <a:gd name="T45" fmla="*/ 22 h 48"/>
                  <a:gd name="T46" fmla="*/ 21 w 28"/>
                  <a:gd name="T47" fmla="*/ 19 h 48"/>
                  <a:gd name="T48" fmla="*/ 21 w 28"/>
                  <a:gd name="T49" fmla="*/ 18 h 48"/>
                  <a:gd name="T50" fmla="*/ 19 w 28"/>
                  <a:gd name="T51" fmla="*/ 18 h 48"/>
                  <a:gd name="T52" fmla="*/ 18 w 28"/>
                  <a:gd name="T53" fmla="*/ 17 h 48"/>
                  <a:gd name="T54" fmla="*/ 16 w 28"/>
                  <a:gd name="T55" fmla="*/ 17 h 48"/>
                  <a:gd name="T56" fmla="*/ 15 w 28"/>
                  <a:gd name="T57" fmla="*/ 17 h 48"/>
                  <a:gd name="T58" fmla="*/ 13 w 28"/>
                  <a:gd name="T59" fmla="*/ 17 h 48"/>
                  <a:gd name="T60" fmla="*/ 11 w 28"/>
                  <a:gd name="T61" fmla="*/ 17 h 48"/>
                  <a:gd name="T62" fmla="*/ 10 w 28"/>
                  <a:gd name="T63" fmla="*/ 18 h 48"/>
                  <a:gd name="T64" fmla="*/ 9 w 28"/>
                  <a:gd name="T65" fmla="*/ 19 h 48"/>
                  <a:gd name="T66" fmla="*/ 8 w 28"/>
                  <a:gd name="T67" fmla="*/ 21 h 48"/>
                  <a:gd name="T68" fmla="*/ 7 w 28"/>
                  <a:gd name="T69" fmla="*/ 22 h 48"/>
                  <a:gd name="T70" fmla="*/ 7 w 28"/>
                  <a:gd name="T71" fmla="*/ 23 h 48"/>
                  <a:gd name="T72" fmla="*/ 6 w 28"/>
                  <a:gd name="T73" fmla="*/ 24 h 48"/>
                  <a:gd name="T74" fmla="*/ 6 w 28"/>
                  <a:gd name="T75" fmla="*/ 25 h 48"/>
                  <a:gd name="T76" fmla="*/ 6 w 28"/>
                  <a:gd name="T77" fmla="*/ 48 h 48"/>
                  <a:gd name="T78" fmla="*/ 0 w 28"/>
                  <a:gd name="T79" fmla="*/ 48 h 48"/>
                  <a:gd name="T80" fmla="*/ 0 w 28"/>
                  <a:gd name="T81" fmla="*/ 0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
                  <a:gd name="T124" fmla="*/ 0 h 48"/>
                  <a:gd name="T125" fmla="*/ 28 w 28"/>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 h="48">
                    <a:moveTo>
                      <a:pt x="0" y="0"/>
                    </a:moveTo>
                    <a:lnTo>
                      <a:pt x="6" y="0"/>
                    </a:lnTo>
                    <a:lnTo>
                      <a:pt x="6" y="17"/>
                    </a:lnTo>
                    <a:lnTo>
                      <a:pt x="7" y="16"/>
                    </a:lnTo>
                    <a:lnTo>
                      <a:pt x="8" y="15"/>
                    </a:lnTo>
                    <a:lnTo>
                      <a:pt x="10" y="15"/>
                    </a:lnTo>
                    <a:lnTo>
                      <a:pt x="11" y="14"/>
                    </a:lnTo>
                    <a:lnTo>
                      <a:pt x="13" y="12"/>
                    </a:lnTo>
                    <a:lnTo>
                      <a:pt x="14" y="12"/>
                    </a:lnTo>
                    <a:lnTo>
                      <a:pt x="15" y="12"/>
                    </a:lnTo>
                    <a:lnTo>
                      <a:pt x="16" y="12"/>
                    </a:lnTo>
                    <a:lnTo>
                      <a:pt x="17" y="12"/>
                    </a:lnTo>
                    <a:lnTo>
                      <a:pt x="19" y="12"/>
                    </a:lnTo>
                    <a:lnTo>
                      <a:pt x="21" y="12"/>
                    </a:lnTo>
                    <a:lnTo>
                      <a:pt x="22" y="14"/>
                    </a:lnTo>
                    <a:lnTo>
                      <a:pt x="25" y="15"/>
                    </a:lnTo>
                    <a:lnTo>
                      <a:pt x="26" y="17"/>
                    </a:lnTo>
                    <a:lnTo>
                      <a:pt x="28" y="21"/>
                    </a:lnTo>
                    <a:lnTo>
                      <a:pt x="28" y="22"/>
                    </a:lnTo>
                    <a:lnTo>
                      <a:pt x="28" y="48"/>
                    </a:lnTo>
                    <a:lnTo>
                      <a:pt x="22" y="48"/>
                    </a:lnTo>
                    <a:lnTo>
                      <a:pt x="22" y="24"/>
                    </a:lnTo>
                    <a:lnTo>
                      <a:pt x="22" y="22"/>
                    </a:lnTo>
                    <a:lnTo>
                      <a:pt x="21" y="19"/>
                    </a:lnTo>
                    <a:lnTo>
                      <a:pt x="21" y="18"/>
                    </a:lnTo>
                    <a:lnTo>
                      <a:pt x="19" y="18"/>
                    </a:lnTo>
                    <a:lnTo>
                      <a:pt x="18" y="17"/>
                    </a:lnTo>
                    <a:lnTo>
                      <a:pt x="16" y="17"/>
                    </a:lnTo>
                    <a:lnTo>
                      <a:pt x="15" y="17"/>
                    </a:lnTo>
                    <a:lnTo>
                      <a:pt x="13" y="17"/>
                    </a:lnTo>
                    <a:lnTo>
                      <a:pt x="11" y="17"/>
                    </a:lnTo>
                    <a:lnTo>
                      <a:pt x="10" y="18"/>
                    </a:lnTo>
                    <a:lnTo>
                      <a:pt x="9" y="19"/>
                    </a:lnTo>
                    <a:lnTo>
                      <a:pt x="8" y="21"/>
                    </a:lnTo>
                    <a:lnTo>
                      <a:pt x="7" y="22"/>
                    </a:lnTo>
                    <a:lnTo>
                      <a:pt x="7" y="23"/>
                    </a:lnTo>
                    <a:lnTo>
                      <a:pt x="6" y="24"/>
                    </a:lnTo>
                    <a:lnTo>
                      <a:pt x="6" y="25"/>
                    </a:lnTo>
                    <a:lnTo>
                      <a:pt x="6" y="48"/>
                    </a:lnTo>
                    <a:lnTo>
                      <a:pt x="0" y="48"/>
                    </a:lnTo>
                    <a:lnTo>
                      <a:pt x="0" y="0"/>
                    </a:lnTo>
                    <a:close/>
                  </a:path>
                </a:pathLst>
              </a:custGeom>
              <a:solidFill>
                <a:srgbClr val="000000"/>
              </a:solidFill>
              <a:ln w="9525">
                <a:solidFill>
                  <a:srgbClr val="FFCC00"/>
                </a:solidFill>
                <a:round/>
                <a:headEnd/>
                <a:tailEnd/>
              </a:ln>
            </p:spPr>
            <p:txBody>
              <a:bodyPr/>
              <a:lstStyle/>
              <a:p>
                <a:endParaRPr lang="en-US" dirty="0"/>
              </a:p>
            </p:txBody>
          </p:sp>
          <p:sp>
            <p:nvSpPr>
              <p:cNvPr id="18465" name="Freeform 520"/>
              <p:cNvSpPr>
                <a:spLocks noEditPoints="1"/>
              </p:cNvSpPr>
              <p:nvPr/>
            </p:nvSpPr>
            <p:spPr bwMode="auto">
              <a:xfrm>
                <a:off x="341" y="887"/>
                <a:ext cx="5" cy="48"/>
              </a:xfrm>
              <a:custGeom>
                <a:avLst/>
                <a:gdLst>
                  <a:gd name="T0" fmla="*/ 5 w 5"/>
                  <a:gd name="T1" fmla="*/ 48 h 48"/>
                  <a:gd name="T2" fmla="*/ 0 w 5"/>
                  <a:gd name="T3" fmla="*/ 48 h 48"/>
                  <a:gd name="T4" fmla="*/ 0 w 5"/>
                  <a:gd name="T5" fmla="*/ 14 h 48"/>
                  <a:gd name="T6" fmla="*/ 5 w 5"/>
                  <a:gd name="T7" fmla="*/ 14 h 48"/>
                  <a:gd name="T8" fmla="*/ 5 w 5"/>
                  <a:gd name="T9" fmla="*/ 48 h 48"/>
                  <a:gd name="T10" fmla="*/ 5 w 5"/>
                  <a:gd name="T11" fmla="*/ 7 h 48"/>
                  <a:gd name="T12" fmla="*/ 0 w 5"/>
                  <a:gd name="T13" fmla="*/ 7 h 48"/>
                  <a:gd name="T14" fmla="*/ 0 w 5"/>
                  <a:gd name="T15" fmla="*/ 0 h 48"/>
                  <a:gd name="T16" fmla="*/ 5 w 5"/>
                  <a:gd name="T17" fmla="*/ 0 h 48"/>
                  <a:gd name="T18" fmla="*/ 5 w 5"/>
                  <a:gd name="T19" fmla="*/ 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
                  <a:gd name="T31" fmla="*/ 0 h 48"/>
                  <a:gd name="T32" fmla="*/ 5 w 5"/>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 h="48">
                    <a:moveTo>
                      <a:pt x="5" y="48"/>
                    </a:moveTo>
                    <a:lnTo>
                      <a:pt x="0" y="48"/>
                    </a:lnTo>
                    <a:lnTo>
                      <a:pt x="0" y="14"/>
                    </a:lnTo>
                    <a:lnTo>
                      <a:pt x="5" y="14"/>
                    </a:lnTo>
                    <a:lnTo>
                      <a:pt x="5" y="48"/>
                    </a:lnTo>
                    <a:close/>
                    <a:moveTo>
                      <a:pt x="5" y="7"/>
                    </a:moveTo>
                    <a:lnTo>
                      <a:pt x="0" y="7"/>
                    </a:lnTo>
                    <a:lnTo>
                      <a:pt x="0" y="0"/>
                    </a:lnTo>
                    <a:lnTo>
                      <a:pt x="5" y="0"/>
                    </a:lnTo>
                    <a:lnTo>
                      <a:pt x="5" y="7"/>
                    </a:lnTo>
                    <a:close/>
                  </a:path>
                </a:pathLst>
              </a:custGeom>
              <a:solidFill>
                <a:srgbClr val="000000"/>
              </a:solidFill>
              <a:ln w="9525">
                <a:solidFill>
                  <a:srgbClr val="FFCC00"/>
                </a:solidFill>
                <a:round/>
                <a:headEnd/>
                <a:tailEnd/>
              </a:ln>
            </p:spPr>
            <p:txBody>
              <a:bodyPr/>
              <a:lstStyle/>
              <a:p>
                <a:endParaRPr lang="en-US" dirty="0"/>
              </a:p>
            </p:txBody>
          </p:sp>
          <p:sp>
            <p:nvSpPr>
              <p:cNvPr id="18466" name="Freeform 521"/>
              <p:cNvSpPr>
                <a:spLocks/>
              </p:cNvSpPr>
              <p:nvPr/>
            </p:nvSpPr>
            <p:spPr bwMode="auto">
              <a:xfrm>
                <a:off x="354" y="899"/>
                <a:ext cx="28" cy="36"/>
              </a:xfrm>
              <a:custGeom>
                <a:avLst/>
                <a:gdLst>
                  <a:gd name="T0" fmla="*/ 6 w 28"/>
                  <a:gd name="T1" fmla="*/ 2 h 36"/>
                  <a:gd name="T2" fmla="*/ 6 w 28"/>
                  <a:gd name="T3" fmla="*/ 5 h 36"/>
                  <a:gd name="T4" fmla="*/ 6 w 28"/>
                  <a:gd name="T5" fmla="*/ 5 h 36"/>
                  <a:gd name="T6" fmla="*/ 7 w 28"/>
                  <a:gd name="T7" fmla="*/ 4 h 36"/>
                  <a:gd name="T8" fmla="*/ 8 w 28"/>
                  <a:gd name="T9" fmla="*/ 3 h 36"/>
                  <a:gd name="T10" fmla="*/ 8 w 28"/>
                  <a:gd name="T11" fmla="*/ 3 h 36"/>
                  <a:gd name="T12" fmla="*/ 10 w 28"/>
                  <a:gd name="T13" fmla="*/ 2 h 36"/>
                  <a:gd name="T14" fmla="*/ 12 w 28"/>
                  <a:gd name="T15" fmla="*/ 0 h 36"/>
                  <a:gd name="T16" fmla="*/ 13 w 28"/>
                  <a:gd name="T17" fmla="*/ 0 h 36"/>
                  <a:gd name="T18" fmla="*/ 15 w 28"/>
                  <a:gd name="T19" fmla="*/ 0 h 36"/>
                  <a:gd name="T20" fmla="*/ 17 w 28"/>
                  <a:gd name="T21" fmla="*/ 0 h 36"/>
                  <a:gd name="T22" fmla="*/ 19 w 28"/>
                  <a:gd name="T23" fmla="*/ 0 h 36"/>
                  <a:gd name="T24" fmla="*/ 21 w 28"/>
                  <a:gd name="T25" fmla="*/ 0 h 36"/>
                  <a:gd name="T26" fmla="*/ 22 w 28"/>
                  <a:gd name="T27" fmla="*/ 0 h 36"/>
                  <a:gd name="T28" fmla="*/ 22 w 28"/>
                  <a:gd name="T29" fmla="*/ 2 h 36"/>
                  <a:gd name="T30" fmla="*/ 25 w 28"/>
                  <a:gd name="T31" fmla="*/ 2 h 36"/>
                  <a:gd name="T32" fmla="*/ 26 w 28"/>
                  <a:gd name="T33" fmla="*/ 3 h 36"/>
                  <a:gd name="T34" fmla="*/ 28 w 28"/>
                  <a:gd name="T35" fmla="*/ 5 h 36"/>
                  <a:gd name="T36" fmla="*/ 28 w 28"/>
                  <a:gd name="T37" fmla="*/ 9 h 36"/>
                  <a:gd name="T38" fmla="*/ 28 w 28"/>
                  <a:gd name="T39" fmla="*/ 36 h 36"/>
                  <a:gd name="T40" fmla="*/ 22 w 28"/>
                  <a:gd name="T41" fmla="*/ 36 h 36"/>
                  <a:gd name="T42" fmla="*/ 22 w 28"/>
                  <a:gd name="T43" fmla="*/ 12 h 36"/>
                  <a:gd name="T44" fmla="*/ 22 w 28"/>
                  <a:gd name="T45" fmla="*/ 9 h 36"/>
                  <a:gd name="T46" fmla="*/ 21 w 28"/>
                  <a:gd name="T47" fmla="*/ 6 h 36"/>
                  <a:gd name="T48" fmla="*/ 19 w 28"/>
                  <a:gd name="T49" fmla="*/ 5 h 36"/>
                  <a:gd name="T50" fmla="*/ 15 w 28"/>
                  <a:gd name="T51" fmla="*/ 5 h 36"/>
                  <a:gd name="T52" fmla="*/ 12 w 28"/>
                  <a:gd name="T53" fmla="*/ 6 h 36"/>
                  <a:gd name="T54" fmla="*/ 10 w 28"/>
                  <a:gd name="T55" fmla="*/ 7 h 36"/>
                  <a:gd name="T56" fmla="*/ 7 w 28"/>
                  <a:gd name="T57" fmla="*/ 12 h 36"/>
                  <a:gd name="T58" fmla="*/ 6 w 28"/>
                  <a:gd name="T59" fmla="*/ 18 h 36"/>
                  <a:gd name="T60" fmla="*/ 6 w 28"/>
                  <a:gd name="T61" fmla="*/ 36 h 36"/>
                  <a:gd name="T62" fmla="*/ 0 w 28"/>
                  <a:gd name="T63" fmla="*/ 36 h 36"/>
                  <a:gd name="T64" fmla="*/ 0 w 28"/>
                  <a:gd name="T65" fmla="*/ 2 h 36"/>
                  <a:gd name="T66" fmla="*/ 6 w 28"/>
                  <a:gd name="T67" fmla="*/ 2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6"/>
                  <a:gd name="T104" fmla="*/ 28 w 28"/>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6">
                    <a:moveTo>
                      <a:pt x="6" y="2"/>
                    </a:moveTo>
                    <a:lnTo>
                      <a:pt x="6" y="5"/>
                    </a:lnTo>
                    <a:lnTo>
                      <a:pt x="7" y="4"/>
                    </a:lnTo>
                    <a:lnTo>
                      <a:pt x="8" y="3"/>
                    </a:lnTo>
                    <a:lnTo>
                      <a:pt x="10" y="2"/>
                    </a:lnTo>
                    <a:lnTo>
                      <a:pt x="12" y="0"/>
                    </a:lnTo>
                    <a:lnTo>
                      <a:pt x="13" y="0"/>
                    </a:lnTo>
                    <a:lnTo>
                      <a:pt x="15" y="0"/>
                    </a:lnTo>
                    <a:lnTo>
                      <a:pt x="17" y="0"/>
                    </a:lnTo>
                    <a:lnTo>
                      <a:pt x="19" y="0"/>
                    </a:lnTo>
                    <a:lnTo>
                      <a:pt x="21" y="0"/>
                    </a:lnTo>
                    <a:lnTo>
                      <a:pt x="22" y="0"/>
                    </a:lnTo>
                    <a:lnTo>
                      <a:pt x="22" y="2"/>
                    </a:lnTo>
                    <a:lnTo>
                      <a:pt x="25" y="2"/>
                    </a:lnTo>
                    <a:lnTo>
                      <a:pt x="26" y="3"/>
                    </a:lnTo>
                    <a:lnTo>
                      <a:pt x="28" y="5"/>
                    </a:lnTo>
                    <a:lnTo>
                      <a:pt x="28" y="9"/>
                    </a:lnTo>
                    <a:lnTo>
                      <a:pt x="28" y="36"/>
                    </a:lnTo>
                    <a:lnTo>
                      <a:pt x="22" y="36"/>
                    </a:lnTo>
                    <a:lnTo>
                      <a:pt x="22" y="12"/>
                    </a:lnTo>
                    <a:lnTo>
                      <a:pt x="22" y="9"/>
                    </a:lnTo>
                    <a:lnTo>
                      <a:pt x="21" y="6"/>
                    </a:lnTo>
                    <a:lnTo>
                      <a:pt x="19" y="5"/>
                    </a:lnTo>
                    <a:lnTo>
                      <a:pt x="15" y="5"/>
                    </a:lnTo>
                    <a:lnTo>
                      <a:pt x="12" y="6"/>
                    </a:lnTo>
                    <a:lnTo>
                      <a:pt x="10" y="7"/>
                    </a:lnTo>
                    <a:lnTo>
                      <a:pt x="7" y="12"/>
                    </a:lnTo>
                    <a:lnTo>
                      <a:pt x="6" y="18"/>
                    </a:lnTo>
                    <a:lnTo>
                      <a:pt x="6" y="36"/>
                    </a:lnTo>
                    <a:lnTo>
                      <a:pt x="0" y="36"/>
                    </a:lnTo>
                    <a:lnTo>
                      <a:pt x="0" y="2"/>
                    </a:lnTo>
                    <a:lnTo>
                      <a:pt x="6" y="2"/>
                    </a:lnTo>
                    <a:close/>
                  </a:path>
                </a:pathLst>
              </a:custGeom>
              <a:solidFill>
                <a:srgbClr val="000000"/>
              </a:solidFill>
              <a:ln w="9525">
                <a:solidFill>
                  <a:srgbClr val="FFCC00"/>
                </a:solidFill>
                <a:round/>
                <a:headEnd/>
                <a:tailEnd/>
              </a:ln>
            </p:spPr>
            <p:txBody>
              <a:bodyPr/>
              <a:lstStyle/>
              <a:p>
                <a:endParaRPr lang="en-US" dirty="0"/>
              </a:p>
            </p:txBody>
          </p:sp>
          <p:sp>
            <p:nvSpPr>
              <p:cNvPr id="18467" name="Freeform 522"/>
              <p:cNvSpPr>
                <a:spLocks noEditPoints="1"/>
              </p:cNvSpPr>
              <p:nvPr/>
            </p:nvSpPr>
            <p:spPr bwMode="auto">
              <a:xfrm>
                <a:off x="388" y="899"/>
                <a:ext cx="31" cy="51"/>
              </a:xfrm>
              <a:custGeom>
                <a:avLst/>
                <a:gdLst>
                  <a:gd name="T0" fmla="*/ 31 w 31"/>
                  <a:gd name="T1" fmla="*/ 30 h 51"/>
                  <a:gd name="T2" fmla="*/ 29 w 31"/>
                  <a:gd name="T3" fmla="*/ 42 h 51"/>
                  <a:gd name="T4" fmla="*/ 22 w 31"/>
                  <a:gd name="T5" fmla="*/ 50 h 51"/>
                  <a:gd name="T6" fmla="*/ 19 w 31"/>
                  <a:gd name="T7" fmla="*/ 50 h 51"/>
                  <a:gd name="T8" fmla="*/ 16 w 31"/>
                  <a:gd name="T9" fmla="*/ 51 h 51"/>
                  <a:gd name="T10" fmla="*/ 12 w 31"/>
                  <a:gd name="T11" fmla="*/ 51 h 51"/>
                  <a:gd name="T12" fmla="*/ 8 w 31"/>
                  <a:gd name="T13" fmla="*/ 50 h 51"/>
                  <a:gd name="T14" fmla="*/ 2 w 31"/>
                  <a:gd name="T15" fmla="*/ 45 h 51"/>
                  <a:gd name="T16" fmla="*/ 1 w 31"/>
                  <a:gd name="T17" fmla="*/ 41 h 51"/>
                  <a:gd name="T18" fmla="*/ 7 w 31"/>
                  <a:gd name="T19" fmla="*/ 42 h 51"/>
                  <a:gd name="T20" fmla="*/ 8 w 31"/>
                  <a:gd name="T21" fmla="*/ 44 h 51"/>
                  <a:gd name="T22" fmla="*/ 11 w 31"/>
                  <a:gd name="T23" fmla="*/ 45 h 51"/>
                  <a:gd name="T24" fmla="*/ 14 w 31"/>
                  <a:gd name="T25" fmla="*/ 47 h 51"/>
                  <a:gd name="T26" fmla="*/ 16 w 31"/>
                  <a:gd name="T27" fmla="*/ 47 h 51"/>
                  <a:gd name="T28" fmla="*/ 18 w 31"/>
                  <a:gd name="T29" fmla="*/ 45 h 51"/>
                  <a:gd name="T30" fmla="*/ 22 w 31"/>
                  <a:gd name="T31" fmla="*/ 44 h 51"/>
                  <a:gd name="T32" fmla="*/ 24 w 31"/>
                  <a:gd name="T33" fmla="*/ 41 h 51"/>
                  <a:gd name="T34" fmla="*/ 25 w 31"/>
                  <a:gd name="T35" fmla="*/ 37 h 51"/>
                  <a:gd name="T36" fmla="*/ 25 w 31"/>
                  <a:gd name="T37" fmla="*/ 34 h 51"/>
                  <a:gd name="T38" fmla="*/ 23 w 31"/>
                  <a:gd name="T39" fmla="*/ 35 h 51"/>
                  <a:gd name="T40" fmla="*/ 17 w 31"/>
                  <a:gd name="T41" fmla="*/ 37 h 51"/>
                  <a:gd name="T42" fmla="*/ 11 w 31"/>
                  <a:gd name="T43" fmla="*/ 37 h 51"/>
                  <a:gd name="T44" fmla="*/ 8 w 31"/>
                  <a:gd name="T45" fmla="*/ 36 h 51"/>
                  <a:gd name="T46" fmla="*/ 3 w 31"/>
                  <a:gd name="T47" fmla="*/ 33 h 51"/>
                  <a:gd name="T48" fmla="*/ 0 w 31"/>
                  <a:gd name="T49" fmla="*/ 26 h 51"/>
                  <a:gd name="T50" fmla="*/ 0 w 31"/>
                  <a:gd name="T51" fmla="*/ 17 h 51"/>
                  <a:gd name="T52" fmla="*/ 2 w 31"/>
                  <a:gd name="T53" fmla="*/ 10 h 51"/>
                  <a:gd name="T54" fmla="*/ 4 w 31"/>
                  <a:gd name="T55" fmla="*/ 5 h 51"/>
                  <a:gd name="T56" fmla="*/ 10 w 31"/>
                  <a:gd name="T57" fmla="*/ 2 h 51"/>
                  <a:gd name="T58" fmla="*/ 17 w 31"/>
                  <a:gd name="T59" fmla="*/ 0 h 51"/>
                  <a:gd name="T60" fmla="*/ 23 w 31"/>
                  <a:gd name="T61" fmla="*/ 3 h 51"/>
                  <a:gd name="T62" fmla="*/ 25 w 31"/>
                  <a:gd name="T63" fmla="*/ 5 h 51"/>
                  <a:gd name="T64" fmla="*/ 31 w 31"/>
                  <a:gd name="T65" fmla="*/ 2 h 51"/>
                  <a:gd name="T66" fmla="*/ 21 w 31"/>
                  <a:gd name="T67" fmla="*/ 7 h 51"/>
                  <a:gd name="T68" fmla="*/ 17 w 31"/>
                  <a:gd name="T69" fmla="*/ 6 h 51"/>
                  <a:gd name="T70" fmla="*/ 14 w 31"/>
                  <a:gd name="T71" fmla="*/ 6 h 51"/>
                  <a:gd name="T72" fmla="*/ 9 w 31"/>
                  <a:gd name="T73" fmla="*/ 10 h 51"/>
                  <a:gd name="T74" fmla="*/ 7 w 31"/>
                  <a:gd name="T75" fmla="*/ 13 h 51"/>
                  <a:gd name="T76" fmla="*/ 6 w 31"/>
                  <a:gd name="T77" fmla="*/ 17 h 51"/>
                  <a:gd name="T78" fmla="*/ 6 w 31"/>
                  <a:gd name="T79" fmla="*/ 21 h 51"/>
                  <a:gd name="T80" fmla="*/ 7 w 31"/>
                  <a:gd name="T81" fmla="*/ 27 h 51"/>
                  <a:gd name="T82" fmla="*/ 9 w 31"/>
                  <a:gd name="T83" fmla="*/ 30 h 51"/>
                  <a:gd name="T84" fmla="*/ 12 w 31"/>
                  <a:gd name="T85" fmla="*/ 33 h 51"/>
                  <a:gd name="T86" fmla="*/ 17 w 31"/>
                  <a:gd name="T87" fmla="*/ 33 h 51"/>
                  <a:gd name="T88" fmla="*/ 21 w 31"/>
                  <a:gd name="T89" fmla="*/ 32 h 51"/>
                  <a:gd name="T90" fmla="*/ 24 w 31"/>
                  <a:gd name="T91" fmla="*/ 25 h 51"/>
                  <a:gd name="T92" fmla="*/ 24 w 31"/>
                  <a:gd name="T93" fmla="*/ 13 h 5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
                  <a:gd name="T142" fmla="*/ 0 h 51"/>
                  <a:gd name="T143" fmla="*/ 31 w 31"/>
                  <a:gd name="T144" fmla="*/ 51 h 5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 h="51">
                    <a:moveTo>
                      <a:pt x="31" y="2"/>
                    </a:moveTo>
                    <a:lnTo>
                      <a:pt x="31" y="30"/>
                    </a:lnTo>
                    <a:lnTo>
                      <a:pt x="30" y="36"/>
                    </a:lnTo>
                    <a:lnTo>
                      <a:pt x="29" y="42"/>
                    </a:lnTo>
                    <a:lnTo>
                      <a:pt x="26" y="47"/>
                    </a:lnTo>
                    <a:lnTo>
                      <a:pt x="22" y="50"/>
                    </a:lnTo>
                    <a:lnTo>
                      <a:pt x="21" y="50"/>
                    </a:lnTo>
                    <a:lnTo>
                      <a:pt x="19" y="50"/>
                    </a:lnTo>
                    <a:lnTo>
                      <a:pt x="17" y="51"/>
                    </a:lnTo>
                    <a:lnTo>
                      <a:pt x="16" y="51"/>
                    </a:lnTo>
                    <a:lnTo>
                      <a:pt x="14" y="51"/>
                    </a:lnTo>
                    <a:lnTo>
                      <a:pt x="12" y="51"/>
                    </a:lnTo>
                    <a:lnTo>
                      <a:pt x="10" y="51"/>
                    </a:lnTo>
                    <a:lnTo>
                      <a:pt x="8" y="50"/>
                    </a:lnTo>
                    <a:lnTo>
                      <a:pt x="4" y="48"/>
                    </a:lnTo>
                    <a:lnTo>
                      <a:pt x="2" y="45"/>
                    </a:lnTo>
                    <a:lnTo>
                      <a:pt x="1" y="43"/>
                    </a:lnTo>
                    <a:lnTo>
                      <a:pt x="1" y="41"/>
                    </a:lnTo>
                    <a:lnTo>
                      <a:pt x="7" y="41"/>
                    </a:lnTo>
                    <a:lnTo>
                      <a:pt x="7" y="42"/>
                    </a:lnTo>
                    <a:lnTo>
                      <a:pt x="7" y="43"/>
                    </a:lnTo>
                    <a:lnTo>
                      <a:pt x="8" y="44"/>
                    </a:lnTo>
                    <a:lnTo>
                      <a:pt x="10" y="45"/>
                    </a:lnTo>
                    <a:lnTo>
                      <a:pt x="11" y="45"/>
                    </a:lnTo>
                    <a:lnTo>
                      <a:pt x="12" y="45"/>
                    </a:lnTo>
                    <a:lnTo>
                      <a:pt x="14" y="47"/>
                    </a:lnTo>
                    <a:lnTo>
                      <a:pt x="15" y="47"/>
                    </a:lnTo>
                    <a:lnTo>
                      <a:pt x="16" y="47"/>
                    </a:lnTo>
                    <a:lnTo>
                      <a:pt x="17" y="45"/>
                    </a:lnTo>
                    <a:lnTo>
                      <a:pt x="18" y="45"/>
                    </a:lnTo>
                    <a:lnTo>
                      <a:pt x="19" y="45"/>
                    </a:lnTo>
                    <a:lnTo>
                      <a:pt x="22" y="44"/>
                    </a:lnTo>
                    <a:lnTo>
                      <a:pt x="23" y="42"/>
                    </a:lnTo>
                    <a:lnTo>
                      <a:pt x="24" y="41"/>
                    </a:lnTo>
                    <a:lnTo>
                      <a:pt x="24" y="40"/>
                    </a:lnTo>
                    <a:lnTo>
                      <a:pt x="25" y="37"/>
                    </a:lnTo>
                    <a:lnTo>
                      <a:pt x="25" y="36"/>
                    </a:lnTo>
                    <a:lnTo>
                      <a:pt x="25" y="34"/>
                    </a:lnTo>
                    <a:lnTo>
                      <a:pt x="25" y="33"/>
                    </a:lnTo>
                    <a:lnTo>
                      <a:pt x="23" y="35"/>
                    </a:lnTo>
                    <a:lnTo>
                      <a:pt x="21" y="36"/>
                    </a:lnTo>
                    <a:lnTo>
                      <a:pt x="17" y="37"/>
                    </a:lnTo>
                    <a:lnTo>
                      <a:pt x="14" y="38"/>
                    </a:lnTo>
                    <a:lnTo>
                      <a:pt x="11" y="37"/>
                    </a:lnTo>
                    <a:lnTo>
                      <a:pt x="10" y="37"/>
                    </a:lnTo>
                    <a:lnTo>
                      <a:pt x="8" y="36"/>
                    </a:lnTo>
                    <a:lnTo>
                      <a:pt x="6" y="35"/>
                    </a:lnTo>
                    <a:lnTo>
                      <a:pt x="3" y="33"/>
                    </a:lnTo>
                    <a:lnTo>
                      <a:pt x="1" y="29"/>
                    </a:lnTo>
                    <a:lnTo>
                      <a:pt x="0" y="26"/>
                    </a:lnTo>
                    <a:lnTo>
                      <a:pt x="0" y="21"/>
                    </a:lnTo>
                    <a:lnTo>
                      <a:pt x="0" y="17"/>
                    </a:lnTo>
                    <a:lnTo>
                      <a:pt x="1" y="13"/>
                    </a:lnTo>
                    <a:lnTo>
                      <a:pt x="2" y="10"/>
                    </a:lnTo>
                    <a:lnTo>
                      <a:pt x="3" y="6"/>
                    </a:lnTo>
                    <a:lnTo>
                      <a:pt x="4" y="5"/>
                    </a:lnTo>
                    <a:lnTo>
                      <a:pt x="8" y="3"/>
                    </a:lnTo>
                    <a:lnTo>
                      <a:pt x="10" y="2"/>
                    </a:lnTo>
                    <a:lnTo>
                      <a:pt x="15" y="0"/>
                    </a:lnTo>
                    <a:lnTo>
                      <a:pt x="17" y="0"/>
                    </a:lnTo>
                    <a:lnTo>
                      <a:pt x="21" y="2"/>
                    </a:lnTo>
                    <a:lnTo>
                      <a:pt x="23" y="3"/>
                    </a:lnTo>
                    <a:lnTo>
                      <a:pt x="25" y="5"/>
                    </a:lnTo>
                    <a:lnTo>
                      <a:pt x="25" y="2"/>
                    </a:lnTo>
                    <a:lnTo>
                      <a:pt x="31" y="2"/>
                    </a:lnTo>
                    <a:close/>
                    <a:moveTo>
                      <a:pt x="22" y="9"/>
                    </a:moveTo>
                    <a:lnTo>
                      <a:pt x="21" y="7"/>
                    </a:lnTo>
                    <a:lnTo>
                      <a:pt x="19" y="7"/>
                    </a:lnTo>
                    <a:lnTo>
                      <a:pt x="17" y="6"/>
                    </a:lnTo>
                    <a:lnTo>
                      <a:pt x="16" y="6"/>
                    </a:lnTo>
                    <a:lnTo>
                      <a:pt x="14" y="6"/>
                    </a:lnTo>
                    <a:lnTo>
                      <a:pt x="11" y="7"/>
                    </a:lnTo>
                    <a:lnTo>
                      <a:pt x="9" y="10"/>
                    </a:lnTo>
                    <a:lnTo>
                      <a:pt x="8" y="12"/>
                    </a:lnTo>
                    <a:lnTo>
                      <a:pt x="7" y="13"/>
                    </a:lnTo>
                    <a:lnTo>
                      <a:pt x="7" y="15"/>
                    </a:lnTo>
                    <a:lnTo>
                      <a:pt x="6" y="17"/>
                    </a:lnTo>
                    <a:lnTo>
                      <a:pt x="6" y="19"/>
                    </a:lnTo>
                    <a:lnTo>
                      <a:pt x="6" y="21"/>
                    </a:lnTo>
                    <a:lnTo>
                      <a:pt x="6" y="24"/>
                    </a:lnTo>
                    <a:lnTo>
                      <a:pt x="7" y="27"/>
                    </a:lnTo>
                    <a:lnTo>
                      <a:pt x="8" y="29"/>
                    </a:lnTo>
                    <a:lnTo>
                      <a:pt x="9" y="30"/>
                    </a:lnTo>
                    <a:lnTo>
                      <a:pt x="11" y="32"/>
                    </a:lnTo>
                    <a:lnTo>
                      <a:pt x="12" y="33"/>
                    </a:lnTo>
                    <a:lnTo>
                      <a:pt x="15" y="33"/>
                    </a:lnTo>
                    <a:lnTo>
                      <a:pt x="17" y="33"/>
                    </a:lnTo>
                    <a:lnTo>
                      <a:pt x="18" y="32"/>
                    </a:lnTo>
                    <a:lnTo>
                      <a:pt x="21" y="32"/>
                    </a:lnTo>
                    <a:lnTo>
                      <a:pt x="22" y="30"/>
                    </a:lnTo>
                    <a:lnTo>
                      <a:pt x="24" y="25"/>
                    </a:lnTo>
                    <a:lnTo>
                      <a:pt x="25" y="19"/>
                    </a:lnTo>
                    <a:lnTo>
                      <a:pt x="24" y="13"/>
                    </a:lnTo>
                    <a:lnTo>
                      <a:pt x="22" y="9"/>
                    </a:lnTo>
                    <a:close/>
                  </a:path>
                </a:pathLst>
              </a:custGeom>
              <a:solidFill>
                <a:srgbClr val="000000"/>
              </a:solidFill>
              <a:ln w="9525">
                <a:solidFill>
                  <a:srgbClr val="FFCC00"/>
                </a:solidFill>
                <a:round/>
                <a:headEnd/>
                <a:tailEnd/>
              </a:ln>
            </p:spPr>
            <p:txBody>
              <a:bodyPr/>
              <a:lstStyle/>
              <a:p>
                <a:endParaRPr lang="en-US" dirty="0"/>
              </a:p>
            </p:txBody>
          </p:sp>
          <p:sp>
            <p:nvSpPr>
              <p:cNvPr id="18468" name="Freeform 523"/>
              <p:cNvSpPr>
                <a:spLocks/>
              </p:cNvSpPr>
              <p:nvPr/>
            </p:nvSpPr>
            <p:spPr bwMode="auto">
              <a:xfrm>
                <a:off x="422" y="890"/>
                <a:ext cx="16" cy="47"/>
              </a:xfrm>
              <a:custGeom>
                <a:avLst/>
                <a:gdLst>
                  <a:gd name="T0" fmla="*/ 11 w 16"/>
                  <a:gd name="T1" fmla="*/ 11 h 47"/>
                  <a:gd name="T2" fmla="*/ 16 w 16"/>
                  <a:gd name="T3" fmla="*/ 11 h 47"/>
                  <a:gd name="T4" fmla="*/ 16 w 16"/>
                  <a:gd name="T5" fmla="*/ 15 h 47"/>
                  <a:gd name="T6" fmla="*/ 11 w 16"/>
                  <a:gd name="T7" fmla="*/ 15 h 47"/>
                  <a:gd name="T8" fmla="*/ 11 w 16"/>
                  <a:gd name="T9" fmla="*/ 39 h 47"/>
                  <a:gd name="T10" fmla="*/ 11 w 16"/>
                  <a:gd name="T11" fmla="*/ 41 h 47"/>
                  <a:gd name="T12" fmla="*/ 12 w 16"/>
                  <a:gd name="T13" fmla="*/ 42 h 47"/>
                  <a:gd name="T14" fmla="*/ 14 w 16"/>
                  <a:gd name="T15" fmla="*/ 42 h 47"/>
                  <a:gd name="T16" fmla="*/ 16 w 16"/>
                  <a:gd name="T17" fmla="*/ 42 h 47"/>
                  <a:gd name="T18" fmla="*/ 16 w 16"/>
                  <a:gd name="T19" fmla="*/ 46 h 47"/>
                  <a:gd name="T20" fmla="*/ 15 w 16"/>
                  <a:gd name="T21" fmla="*/ 47 h 47"/>
                  <a:gd name="T22" fmla="*/ 14 w 16"/>
                  <a:gd name="T23" fmla="*/ 47 h 47"/>
                  <a:gd name="T24" fmla="*/ 12 w 16"/>
                  <a:gd name="T25" fmla="*/ 47 h 47"/>
                  <a:gd name="T26" fmla="*/ 11 w 16"/>
                  <a:gd name="T27" fmla="*/ 47 h 47"/>
                  <a:gd name="T28" fmla="*/ 8 w 16"/>
                  <a:gd name="T29" fmla="*/ 46 h 47"/>
                  <a:gd name="T30" fmla="*/ 6 w 16"/>
                  <a:gd name="T31" fmla="*/ 44 h 47"/>
                  <a:gd name="T32" fmla="*/ 5 w 16"/>
                  <a:gd name="T33" fmla="*/ 43 h 47"/>
                  <a:gd name="T34" fmla="*/ 5 w 16"/>
                  <a:gd name="T35" fmla="*/ 42 h 47"/>
                  <a:gd name="T36" fmla="*/ 5 w 16"/>
                  <a:gd name="T37" fmla="*/ 15 h 47"/>
                  <a:gd name="T38" fmla="*/ 0 w 16"/>
                  <a:gd name="T39" fmla="*/ 15 h 47"/>
                  <a:gd name="T40" fmla="*/ 0 w 16"/>
                  <a:gd name="T41" fmla="*/ 11 h 47"/>
                  <a:gd name="T42" fmla="*/ 5 w 16"/>
                  <a:gd name="T43" fmla="*/ 11 h 47"/>
                  <a:gd name="T44" fmla="*/ 5 w 16"/>
                  <a:gd name="T45" fmla="*/ 0 h 47"/>
                  <a:gd name="T46" fmla="*/ 11 w 16"/>
                  <a:gd name="T47" fmla="*/ 0 h 47"/>
                  <a:gd name="T48" fmla="*/ 11 w 16"/>
                  <a:gd name="T49" fmla="*/ 11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
                  <a:gd name="T76" fmla="*/ 0 h 47"/>
                  <a:gd name="T77" fmla="*/ 16 w 16"/>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 h="47">
                    <a:moveTo>
                      <a:pt x="11" y="11"/>
                    </a:moveTo>
                    <a:lnTo>
                      <a:pt x="16" y="11"/>
                    </a:lnTo>
                    <a:lnTo>
                      <a:pt x="16" y="15"/>
                    </a:lnTo>
                    <a:lnTo>
                      <a:pt x="11" y="15"/>
                    </a:lnTo>
                    <a:lnTo>
                      <a:pt x="11" y="39"/>
                    </a:lnTo>
                    <a:lnTo>
                      <a:pt x="11" y="41"/>
                    </a:lnTo>
                    <a:lnTo>
                      <a:pt x="12" y="42"/>
                    </a:lnTo>
                    <a:lnTo>
                      <a:pt x="14" y="42"/>
                    </a:lnTo>
                    <a:lnTo>
                      <a:pt x="16" y="42"/>
                    </a:lnTo>
                    <a:lnTo>
                      <a:pt x="16" y="46"/>
                    </a:lnTo>
                    <a:lnTo>
                      <a:pt x="15" y="47"/>
                    </a:lnTo>
                    <a:lnTo>
                      <a:pt x="14" y="47"/>
                    </a:lnTo>
                    <a:lnTo>
                      <a:pt x="12" y="47"/>
                    </a:lnTo>
                    <a:lnTo>
                      <a:pt x="11" y="47"/>
                    </a:lnTo>
                    <a:lnTo>
                      <a:pt x="8" y="46"/>
                    </a:lnTo>
                    <a:lnTo>
                      <a:pt x="6" y="44"/>
                    </a:lnTo>
                    <a:lnTo>
                      <a:pt x="5" y="43"/>
                    </a:lnTo>
                    <a:lnTo>
                      <a:pt x="5" y="42"/>
                    </a:lnTo>
                    <a:lnTo>
                      <a:pt x="5" y="15"/>
                    </a:lnTo>
                    <a:lnTo>
                      <a:pt x="0" y="15"/>
                    </a:lnTo>
                    <a:lnTo>
                      <a:pt x="0" y="11"/>
                    </a:lnTo>
                    <a:lnTo>
                      <a:pt x="5" y="11"/>
                    </a:lnTo>
                    <a:lnTo>
                      <a:pt x="5" y="0"/>
                    </a:lnTo>
                    <a:lnTo>
                      <a:pt x="11" y="0"/>
                    </a:lnTo>
                    <a:lnTo>
                      <a:pt x="11" y="11"/>
                    </a:lnTo>
                    <a:close/>
                  </a:path>
                </a:pathLst>
              </a:custGeom>
              <a:solidFill>
                <a:srgbClr val="000000"/>
              </a:solidFill>
              <a:ln w="9525">
                <a:solidFill>
                  <a:srgbClr val="FFCC00"/>
                </a:solidFill>
                <a:round/>
                <a:headEnd/>
                <a:tailEnd/>
              </a:ln>
            </p:spPr>
            <p:txBody>
              <a:bodyPr/>
              <a:lstStyle/>
              <a:p>
                <a:endParaRPr lang="en-US" dirty="0"/>
              </a:p>
            </p:txBody>
          </p:sp>
          <p:sp>
            <p:nvSpPr>
              <p:cNvPr id="18469" name="Freeform 524"/>
              <p:cNvSpPr>
                <a:spLocks noEditPoints="1"/>
              </p:cNvSpPr>
              <p:nvPr/>
            </p:nvSpPr>
            <p:spPr bwMode="auto">
              <a:xfrm>
                <a:off x="442" y="899"/>
                <a:ext cx="31" cy="38"/>
              </a:xfrm>
              <a:custGeom>
                <a:avLst/>
                <a:gdLst>
                  <a:gd name="T0" fmla="*/ 15 w 31"/>
                  <a:gd name="T1" fmla="*/ 38 h 38"/>
                  <a:gd name="T2" fmla="*/ 10 w 31"/>
                  <a:gd name="T3" fmla="*/ 37 h 38"/>
                  <a:gd name="T4" fmla="*/ 6 w 31"/>
                  <a:gd name="T5" fmla="*/ 35 h 38"/>
                  <a:gd name="T6" fmla="*/ 1 w 31"/>
                  <a:gd name="T7" fmla="*/ 29 h 38"/>
                  <a:gd name="T8" fmla="*/ 0 w 31"/>
                  <a:gd name="T9" fmla="*/ 19 h 38"/>
                  <a:gd name="T10" fmla="*/ 1 w 31"/>
                  <a:gd name="T11" fmla="*/ 10 h 38"/>
                  <a:gd name="T12" fmla="*/ 6 w 31"/>
                  <a:gd name="T13" fmla="*/ 4 h 38"/>
                  <a:gd name="T14" fmla="*/ 10 w 31"/>
                  <a:gd name="T15" fmla="*/ 2 h 38"/>
                  <a:gd name="T16" fmla="*/ 15 w 31"/>
                  <a:gd name="T17" fmla="*/ 0 h 38"/>
                  <a:gd name="T18" fmla="*/ 21 w 31"/>
                  <a:gd name="T19" fmla="*/ 2 h 38"/>
                  <a:gd name="T20" fmla="*/ 25 w 31"/>
                  <a:gd name="T21" fmla="*/ 4 h 38"/>
                  <a:gd name="T22" fmla="*/ 30 w 31"/>
                  <a:gd name="T23" fmla="*/ 10 h 38"/>
                  <a:gd name="T24" fmla="*/ 31 w 31"/>
                  <a:gd name="T25" fmla="*/ 19 h 38"/>
                  <a:gd name="T26" fmla="*/ 30 w 31"/>
                  <a:gd name="T27" fmla="*/ 29 h 38"/>
                  <a:gd name="T28" fmla="*/ 25 w 31"/>
                  <a:gd name="T29" fmla="*/ 35 h 38"/>
                  <a:gd name="T30" fmla="*/ 21 w 31"/>
                  <a:gd name="T31" fmla="*/ 37 h 38"/>
                  <a:gd name="T32" fmla="*/ 15 w 31"/>
                  <a:gd name="T33" fmla="*/ 38 h 38"/>
                  <a:gd name="T34" fmla="*/ 15 w 31"/>
                  <a:gd name="T35" fmla="*/ 6 h 38"/>
                  <a:gd name="T36" fmla="*/ 10 w 31"/>
                  <a:gd name="T37" fmla="*/ 7 h 38"/>
                  <a:gd name="T38" fmla="*/ 8 w 31"/>
                  <a:gd name="T39" fmla="*/ 11 h 38"/>
                  <a:gd name="T40" fmla="*/ 6 w 31"/>
                  <a:gd name="T41" fmla="*/ 14 h 38"/>
                  <a:gd name="T42" fmla="*/ 6 w 31"/>
                  <a:gd name="T43" fmla="*/ 19 h 38"/>
                  <a:gd name="T44" fmla="*/ 6 w 31"/>
                  <a:gd name="T45" fmla="*/ 24 h 38"/>
                  <a:gd name="T46" fmla="*/ 8 w 31"/>
                  <a:gd name="T47" fmla="*/ 28 h 38"/>
                  <a:gd name="T48" fmla="*/ 10 w 31"/>
                  <a:gd name="T49" fmla="*/ 32 h 38"/>
                  <a:gd name="T50" fmla="*/ 15 w 31"/>
                  <a:gd name="T51" fmla="*/ 33 h 38"/>
                  <a:gd name="T52" fmla="*/ 20 w 31"/>
                  <a:gd name="T53" fmla="*/ 32 h 38"/>
                  <a:gd name="T54" fmla="*/ 23 w 31"/>
                  <a:gd name="T55" fmla="*/ 28 h 38"/>
                  <a:gd name="T56" fmla="*/ 25 w 31"/>
                  <a:gd name="T57" fmla="*/ 24 h 38"/>
                  <a:gd name="T58" fmla="*/ 25 w 31"/>
                  <a:gd name="T59" fmla="*/ 19 h 38"/>
                  <a:gd name="T60" fmla="*/ 25 w 31"/>
                  <a:gd name="T61" fmla="*/ 14 h 38"/>
                  <a:gd name="T62" fmla="*/ 23 w 31"/>
                  <a:gd name="T63" fmla="*/ 11 h 38"/>
                  <a:gd name="T64" fmla="*/ 20 w 31"/>
                  <a:gd name="T65" fmla="*/ 7 h 38"/>
                  <a:gd name="T66" fmla="*/ 15 w 31"/>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
                  <a:gd name="T103" fmla="*/ 0 h 38"/>
                  <a:gd name="T104" fmla="*/ 31 w 31"/>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 h="38">
                    <a:moveTo>
                      <a:pt x="15" y="38"/>
                    </a:moveTo>
                    <a:lnTo>
                      <a:pt x="10" y="37"/>
                    </a:lnTo>
                    <a:lnTo>
                      <a:pt x="6" y="35"/>
                    </a:lnTo>
                    <a:lnTo>
                      <a:pt x="1" y="29"/>
                    </a:lnTo>
                    <a:lnTo>
                      <a:pt x="0" y="19"/>
                    </a:lnTo>
                    <a:lnTo>
                      <a:pt x="1" y="10"/>
                    </a:lnTo>
                    <a:lnTo>
                      <a:pt x="6" y="4"/>
                    </a:lnTo>
                    <a:lnTo>
                      <a:pt x="10" y="2"/>
                    </a:lnTo>
                    <a:lnTo>
                      <a:pt x="15" y="0"/>
                    </a:lnTo>
                    <a:lnTo>
                      <a:pt x="21" y="2"/>
                    </a:lnTo>
                    <a:lnTo>
                      <a:pt x="25" y="4"/>
                    </a:lnTo>
                    <a:lnTo>
                      <a:pt x="30" y="10"/>
                    </a:lnTo>
                    <a:lnTo>
                      <a:pt x="31" y="19"/>
                    </a:lnTo>
                    <a:lnTo>
                      <a:pt x="30" y="29"/>
                    </a:lnTo>
                    <a:lnTo>
                      <a:pt x="25" y="35"/>
                    </a:lnTo>
                    <a:lnTo>
                      <a:pt x="21" y="37"/>
                    </a:lnTo>
                    <a:lnTo>
                      <a:pt x="15" y="38"/>
                    </a:lnTo>
                    <a:close/>
                    <a:moveTo>
                      <a:pt x="15" y="6"/>
                    </a:moveTo>
                    <a:lnTo>
                      <a:pt x="10" y="7"/>
                    </a:lnTo>
                    <a:lnTo>
                      <a:pt x="8" y="11"/>
                    </a:lnTo>
                    <a:lnTo>
                      <a:pt x="6" y="14"/>
                    </a:lnTo>
                    <a:lnTo>
                      <a:pt x="6" y="19"/>
                    </a:lnTo>
                    <a:lnTo>
                      <a:pt x="6" y="24"/>
                    </a:lnTo>
                    <a:lnTo>
                      <a:pt x="8" y="28"/>
                    </a:lnTo>
                    <a:lnTo>
                      <a:pt x="10" y="32"/>
                    </a:lnTo>
                    <a:lnTo>
                      <a:pt x="15" y="33"/>
                    </a:lnTo>
                    <a:lnTo>
                      <a:pt x="20" y="32"/>
                    </a:lnTo>
                    <a:lnTo>
                      <a:pt x="23" y="28"/>
                    </a:lnTo>
                    <a:lnTo>
                      <a:pt x="25" y="24"/>
                    </a:lnTo>
                    <a:lnTo>
                      <a:pt x="25" y="19"/>
                    </a:lnTo>
                    <a:lnTo>
                      <a:pt x="25" y="14"/>
                    </a:lnTo>
                    <a:lnTo>
                      <a:pt x="23" y="11"/>
                    </a:lnTo>
                    <a:lnTo>
                      <a:pt x="20" y="7"/>
                    </a:lnTo>
                    <a:lnTo>
                      <a:pt x="15" y="6"/>
                    </a:lnTo>
                    <a:close/>
                  </a:path>
                </a:pathLst>
              </a:custGeom>
              <a:solidFill>
                <a:srgbClr val="000000"/>
              </a:solidFill>
              <a:ln w="9525">
                <a:solidFill>
                  <a:srgbClr val="FFCC00"/>
                </a:solidFill>
                <a:round/>
                <a:headEnd/>
                <a:tailEnd/>
              </a:ln>
            </p:spPr>
            <p:txBody>
              <a:bodyPr/>
              <a:lstStyle/>
              <a:p>
                <a:endParaRPr lang="en-US" dirty="0"/>
              </a:p>
            </p:txBody>
          </p:sp>
          <p:sp>
            <p:nvSpPr>
              <p:cNvPr id="18470" name="Freeform 525"/>
              <p:cNvSpPr>
                <a:spLocks/>
              </p:cNvSpPr>
              <p:nvPr/>
            </p:nvSpPr>
            <p:spPr bwMode="auto">
              <a:xfrm>
                <a:off x="480" y="899"/>
                <a:ext cx="28" cy="36"/>
              </a:xfrm>
              <a:custGeom>
                <a:avLst/>
                <a:gdLst>
                  <a:gd name="T0" fmla="*/ 6 w 28"/>
                  <a:gd name="T1" fmla="*/ 2 h 36"/>
                  <a:gd name="T2" fmla="*/ 6 w 28"/>
                  <a:gd name="T3" fmla="*/ 5 h 36"/>
                  <a:gd name="T4" fmla="*/ 6 w 28"/>
                  <a:gd name="T5" fmla="*/ 5 h 36"/>
                  <a:gd name="T6" fmla="*/ 7 w 28"/>
                  <a:gd name="T7" fmla="*/ 4 h 36"/>
                  <a:gd name="T8" fmla="*/ 8 w 28"/>
                  <a:gd name="T9" fmla="*/ 3 h 36"/>
                  <a:gd name="T10" fmla="*/ 8 w 28"/>
                  <a:gd name="T11" fmla="*/ 3 h 36"/>
                  <a:gd name="T12" fmla="*/ 9 w 28"/>
                  <a:gd name="T13" fmla="*/ 2 h 36"/>
                  <a:gd name="T14" fmla="*/ 11 w 28"/>
                  <a:gd name="T15" fmla="*/ 0 h 36"/>
                  <a:gd name="T16" fmla="*/ 13 w 28"/>
                  <a:gd name="T17" fmla="*/ 0 h 36"/>
                  <a:gd name="T18" fmla="*/ 15 w 28"/>
                  <a:gd name="T19" fmla="*/ 0 h 36"/>
                  <a:gd name="T20" fmla="*/ 16 w 28"/>
                  <a:gd name="T21" fmla="*/ 0 h 36"/>
                  <a:gd name="T22" fmla="*/ 17 w 28"/>
                  <a:gd name="T23" fmla="*/ 0 h 36"/>
                  <a:gd name="T24" fmla="*/ 20 w 28"/>
                  <a:gd name="T25" fmla="*/ 0 h 36"/>
                  <a:gd name="T26" fmla="*/ 21 w 28"/>
                  <a:gd name="T27" fmla="*/ 0 h 36"/>
                  <a:gd name="T28" fmla="*/ 22 w 28"/>
                  <a:gd name="T29" fmla="*/ 2 h 36"/>
                  <a:gd name="T30" fmla="*/ 23 w 28"/>
                  <a:gd name="T31" fmla="*/ 2 h 36"/>
                  <a:gd name="T32" fmla="*/ 25 w 28"/>
                  <a:gd name="T33" fmla="*/ 3 h 36"/>
                  <a:gd name="T34" fmla="*/ 26 w 28"/>
                  <a:gd name="T35" fmla="*/ 5 h 36"/>
                  <a:gd name="T36" fmla="*/ 28 w 28"/>
                  <a:gd name="T37" fmla="*/ 9 h 36"/>
                  <a:gd name="T38" fmla="*/ 28 w 28"/>
                  <a:gd name="T39" fmla="*/ 36 h 36"/>
                  <a:gd name="T40" fmla="*/ 22 w 28"/>
                  <a:gd name="T41" fmla="*/ 36 h 36"/>
                  <a:gd name="T42" fmla="*/ 22 w 28"/>
                  <a:gd name="T43" fmla="*/ 12 h 36"/>
                  <a:gd name="T44" fmla="*/ 21 w 28"/>
                  <a:gd name="T45" fmla="*/ 9 h 36"/>
                  <a:gd name="T46" fmla="*/ 20 w 28"/>
                  <a:gd name="T47" fmla="*/ 6 h 36"/>
                  <a:gd name="T48" fmla="*/ 17 w 28"/>
                  <a:gd name="T49" fmla="*/ 5 h 36"/>
                  <a:gd name="T50" fmla="*/ 15 w 28"/>
                  <a:gd name="T51" fmla="*/ 5 h 36"/>
                  <a:gd name="T52" fmla="*/ 11 w 28"/>
                  <a:gd name="T53" fmla="*/ 6 h 36"/>
                  <a:gd name="T54" fmla="*/ 9 w 28"/>
                  <a:gd name="T55" fmla="*/ 7 h 36"/>
                  <a:gd name="T56" fmla="*/ 7 w 28"/>
                  <a:gd name="T57" fmla="*/ 12 h 36"/>
                  <a:gd name="T58" fmla="*/ 6 w 28"/>
                  <a:gd name="T59" fmla="*/ 18 h 36"/>
                  <a:gd name="T60" fmla="*/ 6 w 28"/>
                  <a:gd name="T61" fmla="*/ 36 h 36"/>
                  <a:gd name="T62" fmla="*/ 0 w 28"/>
                  <a:gd name="T63" fmla="*/ 36 h 36"/>
                  <a:gd name="T64" fmla="*/ 0 w 28"/>
                  <a:gd name="T65" fmla="*/ 2 h 36"/>
                  <a:gd name="T66" fmla="*/ 6 w 28"/>
                  <a:gd name="T67" fmla="*/ 2 h 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8"/>
                  <a:gd name="T103" fmla="*/ 0 h 36"/>
                  <a:gd name="T104" fmla="*/ 28 w 28"/>
                  <a:gd name="T105" fmla="*/ 36 h 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8" h="36">
                    <a:moveTo>
                      <a:pt x="6" y="2"/>
                    </a:moveTo>
                    <a:lnTo>
                      <a:pt x="6" y="5"/>
                    </a:lnTo>
                    <a:lnTo>
                      <a:pt x="7" y="4"/>
                    </a:lnTo>
                    <a:lnTo>
                      <a:pt x="8" y="3"/>
                    </a:lnTo>
                    <a:lnTo>
                      <a:pt x="9" y="2"/>
                    </a:lnTo>
                    <a:lnTo>
                      <a:pt x="11" y="0"/>
                    </a:lnTo>
                    <a:lnTo>
                      <a:pt x="13" y="0"/>
                    </a:lnTo>
                    <a:lnTo>
                      <a:pt x="15" y="0"/>
                    </a:lnTo>
                    <a:lnTo>
                      <a:pt x="16" y="0"/>
                    </a:lnTo>
                    <a:lnTo>
                      <a:pt x="17" y="0"/>
                    </a:lnTo>
                    <a:lnTo>
                      <a:pt x="20" y="0"/>
                    </a:lnTo>
                    <a:lnTo>
                      <a:pt x="21" y="0"/>
                    </a:lnTo>
                    <a:lnTo>
                      <a:pt x="22" y="2"/>
                    </a:lnTo>
                    <a:lnTo>
                      <a:pt x="23" y="2"/>
                    </a:lnTo>
                    <a:lnTo>
                      <a:pt x="25" y="3"/>
                    </a:lnTo>
                    <a:lnTo>
                      <a:pt x="26" y="5"/>
                    </a:lnTo>
                    <a:lnTo>
                      <a:pt x="28" y="9"/>
                    </a:lnTo>
                    <a:lnTo>
                      <a:pt x="28" y="36"/>
                    </a:lnTo>
                    <a:lnTo>
                      <a:pt x="22" y="36"/>
                    </a:lnTo>
                    <a:lnTo>
                      <a:pt x="22" y="12"/>
                    </a:lnTo>
                    <a:lnTo>
                      <a:pt x="21" y="9"/>
                    </a:lnTo>
                    <a:lnTo>
                      <a:pt x="20" y="6"/>
                    </a:lnTo>
                    <a:lnTo>
                      <a:pt x="17" y="5"/>
                    </a:lnTo>
                    <a:lnTo>
                      <a:pt x="15" y="5"/>
                    </a:lnTo>
                    <a:lnTo>
                      <a:pt x="11" y="6"/>
                    </a:lnTo>
                    <a:lnTo>
                      <a:pt x="9" y="7"/>
                    </a:lnTo>
                    <a:lnTo>
                      <a:pt x="7" y="12"/>
                    </a:lnTo>
                    <a:lnTo>
                      <a:pt x="6" y="18"/>
                    </a:lnTo>
                    <a:lnTo>
                      <a:pt x="6" y="36"/>
                    </a:lnTo>
                    <a:lnTo>
                      <a:pt x="0" y="36"/>
                    </a:lnTo>
                    <a:lnTo>
                      <a:pt x="0" y="2"/>
                    </a:lnTo>
                    <a:lnTo>
                      <a:pt x="6" y="2"/>
                    </a:lnTo>
                    <a:close/>
                  </a:path>
                </a:pathLst>
              </a:custGeom>
              <a:solidFill>
                <a:srgbClr val="000000"/>
              </a:solidFill>
              <a:ln w="9525">
                <a:solidFill>
                  <a:srgbClr val="FFCC00"/>
                </a:solidFill>
                <a:round/>
                <a:headEnd/>
                <a:tailEnd/>
              </a:ln>
            </p:spPr>
            <p:txBody>
              <a:bodyPr/>
              <a:lstStyle/>
              <a:p>
                <a:endParaRPr lang="en-US" dirty="0"/>
              </a:p>
            </p:txBody>
          </p:sp>
          <p:sp>
            <p:nvSpPr>
              <p:cNvPr id="18471" name="Freeform 526"/>
              <p:cNvSpPr>
                <a:spLocks/>
              </p:cNvSpPr>
              <p:nvPr/>
            </p:nvSpPr>
            <p:spPr bwMode="auto">
              <a:xfrm>
                <a:off x="-73" y="1121"/>
                <a:ext cx="675" cy="505"/>
              </a:xfrm>
              <a:custGeom>
                <a:avLst/>
                <a:gdLst>
                  <a:gd name="T0" fmla="*/ 675 w 675"/>
                  <a:gd name="T1" fmla="*/ 505 h 505"/>
                  <a:gd name="T2" fmla="*/ 0 w 675"/>
                  <a:gd name="T3" fmla="*/ 505 h 505"/>
                  <a:gd name="T4" fmla="*/ 14 w 675"/>
                  <a:gd name="T5" fmla="*/ 323 h 505"/>
                  <a:gd name="T6" fmla="*/ 80 w 675"/>
                  <a:gd name="T7" fmla="*/ 215 h 505"/>
                  <a:gd name="T8" fmla="*/ 100 w 675"/>
                  <a:gd name="T9" fmla="*/ 0 h 505"/>
                  <a:gd name="T10" fmla="*/ 193 w 675"/>
                  <a:gd name="T11" fmla="*/ 28 h 505"/>
                  <a:gd name="T12" fmla="*/ 234 w 675"/>
                  <a:gd name="T13" fmla="*/ 104 h 505"/>
                  <a:gd name="T14" fmla="*/ 467 w 675"/>
                  <a:gd name="T15" fmla="*/ 62 h 505"/>
                  <a:gd name="T16" fmla="*/ 675 w 675"/>
                  <a:gd name="T17" fmla="*/ 62 h 505"/>
                  <a:gd name="T18" fmla="*/ 675 w 675"/>
                  <a:gd name="T19" fmla="*/ 251 h 505"/>
                  <a:gd name="T20" fmla="*/ 639 w 675"/>
                  <a:gd name="T21" fmla="*/ 285 h 505"/>
                  <a:gd name="T22" fmla="*/ 675 w 675"/>
                  <a:gd name="T23" fmla="*/ 320 h 505"/>
                  <a:gd name="T24" fmla="*/ 675 w 675"/>
                  <a:gd name="T25" fmla="*/ 505 h 5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5"/>
                  <a:gd name="T40" fmla="*/ 0 h 505"/>
                  <a:gd name="T41" fmla="*/ 675 w 675"/>
                  <a:gd name="T42" fmla="*/ 505 h 5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5" h="505">
                    <a:moveTo>
                      <a:pt x="675" y="505"/>
                    </a:moveTo>
                    <a:lnTo>
                      <a:pt x="0" y="505"/>
                    </a:lnTo>
                    <a:lnTo>
                      <a:pt x="14" y="323"/>
                    </a:lnTo>
                    <a:lnTo>
                      <a:pt x="80" y="215"/>
                    </a:lnTo>
                    <a:lnTo>
                      <a:pt x="100" y="0"/>
                    </a:lnTo>
                    <a:lnTo>
                      <a:pt x="193" y="28"/>
                    </a:lnTo>
                    <a:lnTo>
                      <a:pt x="234" y="104"/>
                    </a:lnTo>
                    <a:lnTo>
                      <a:pt x="467" y="62"/>
                    </a:lnTo>
                    <a:lnTo>
                      <a:pt x="675" y="62"/>
                    </a:lnTo>
                    <a:lnTo>
                      <a:pt x="675" y="251"/>
                    </a:lnTo>
                    <a:lnTo>
                      <a:pt x="639" y="285"/>
                    </a:lnTo>
                    <a:lnTo>
                      <a:pt x="675" y="320"/>
                    </a:lnTo>
                    <a:lnTo>
                      <a:pt x="675" y="505"/>
                    </a:lnTo>
                    <a:close/>
                  </a:path>
                </a:pathLst>
              </a:custGeom>
              <a:solidFill>
                <a:srgbClr val="000000"/>
              </a:solidFill>
              <a:ln w="9525">
                <a:solidFill>
                  <a:srgbClr val="FFCC00"/>
                </a:solidFill>
                <a:round/>
                <a:headEnd/>
                <a:tailEnd/>
              </a:ln>
            </p:spPr>
            <p:txBody>
              <a:bodyPr/>
              <a:lstStyle/>
              <a:p>
                <a:endParaRPr lang="en-US" dirty="0"/>
              </a:p>
            </p:txBody>
          </p:sp>
          <p:sp>
            <p:nvSpPr>
              <p:cNvPr id="18472" name="Freeform 527"/>
              <p:cNvSpPr>
                <a:spLocks/>
              </p:cNvSpPr>
              <p:nvPr/>
            </p:nvSpPr>
            <p:spPr bwMode="auto">
              <a:xfrm>
                <a:off x="-35" y="1067"/>
                <a:ext cx="687" cy="519"/>
              </a:xfrm>
              <a:custGeom>
                <a:avLst/>
                <a:gdLst>
                  <a:gd name="T0" fmla="*/ 685 w 687"/>
                  <a:gd name="T1" fmla="*/ 323 h 519"/>
                  <a:gd name="T2" fmla="*/ 653 w 687"/>
                  <a:gd name="T3" fmla="*/ 293 h 519"/>
                  <a:gd name="T4" fmla="*/ 685 w 687"/>
                  <a:gd name="T5" fmla="*/ 262 h 519"/>
                  <a:gd name="T6" fmla="*/ 687 w 687"/>
                  <a:gd name="T7" fmla="*/ 261 h 519"/>
                  <a:gd name="T8" fmla="*/ 687 w 687"/>
                  <a:gd name="T9" fmla="*/ 259 h 519"/>
                  <a:gd name="T10" fmla="*/ 687 w 687"/>
                  <a:gd name="T11" fmla="*/ 69 h 519"/>
                  <a:gd name="T12" fmla="*/ 687 w 687"/>
                  <a:gd name="T13" fmla="*/ 64 h 519"/>
                  <a:gd name="T14" fmla="*/ 681 w 687"/>
                  <a:gd name="T15" fmla="*/ 64 h 519"/>
                  <a:gd name="T16" fmla="*/ 472 w 687"/>
                  <a:gd name="T17" fmla="*/ 64 h 519"/>
                  <a:gd name="T18" fmla="*/ 472 w 687"/>
                  <a:gd name="T19" fmla="*/ 64 h 519"/>
                  <a:gd name="T20" fmla="*/ 471 w 687"/>
                  <a:gd name="T21" fmla="*/ 64 h 519"/>
                  <a:gd name="T22" fmla="*/ 243 w 687"/>
                  <a:gd name="T23" fmla="*/ 105 h 519"/>
                  <a:gd name="T24" fmla="*/ 204 w 687"/>
                  <a:gd name="T25" fmla="*/ 34 h 519"/>
                  <a:gd name="T26" fmla="*/ 203 w 687"/>
                  <a:gd name="T27" fmla="*/ 32 h 519"/>
                  <a:gd name="T28" fmla="*/ 201 w 687"/>
                  <a:gd name="T29" fmla="*/ 31 h 519"/>
                  <a:gd name="T30" fmla="*/ 107 w 687"/>
                  <a:gd name="T31" fmla="*/ 2 h 519"/>
                  <a:gd name="T32" fmla="*/ 102 w 687"/>
                  <a:gd name="T33" fmla="*/ 0 h 519"/>
                  <a:gd name="T34" fmla="*/ 100 w 687"/>
                  <a:gd name="T35" fmla="*/ 6 h 519"/>
                  <a:gd name="T36" fmla="*/ 80 w 687"/>
                  <a:gd name="T37" fmla="*/ 221 h 519"/>
                  <a:gd name="T38" fmla="*/ 16 w 687"/>
                  <a:gd name="T39" fmla="*/ 328 h 519"/>
                  <a:gd name="T40" fmla="*/ 15 w 687"/>
                  <a:gd name="T41" fmla="*/ 329 h 519"/>
                  <a:gd name="T42" fmla="*/ 15 w 687"/>
                  <a:gd name="T43" fmla="*/ 330 h 519"/>
                  <a:gd name="T44" fmla="*/ 0 w 687"/>
                  <a:gd name="T45" fmla="*/ 513 h 519"/>
                  <a:gd name="T46" fmla="*/ 0 w 687"/>
                  <a:gd name="T47" fmla="*/ 519 h 519"/>
                  <a:gd name="T48" fmla="*/ 6 w 687"/>
                  <a:gd name="T49" fmla="*/ 519 h 519"/>
                  <a:gd name="T50" fmla="*/ 681 w 687"/>
                  <a:gd name="T51" fmla="*/ 519 h 519"/>
                  <a:gd name="T52" fmla="*/ 687 w 687"/>
                  <a:gd name="T53" fmla="*/ 519 h 519"/>
                  <a:gd name="T54" fmla="*/ 687 w 687"/>
                  <a:gd name="T55" fmla="*/ 513 h 519"/>
                  <a:gd name="T56" fmla="*/ 687 w 687"/>
                  <a:gd name="T57" fmla="*/ 328 h 519"/>
                  <a:gd name="T58" fmla="*/ 687 w 687"/>
                  <a:gd name="T59" fmla="*/ 324 h 519"/>
                  <a:gd name="T60" fmla="*/ 685 w 687"/>
                  <a:gd name="T61" fmla="*/ 323 h 51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687"/>
                  <a:gd name="T94" fmla="*/ 0 h 519"/>
                  <a:gd name="T95" fmla="*/ 687 w 687"/>
                  <a:gd name="T96" fmla="*/ 519 h 51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687" h="519">
                    <a:moveTo>
                      <a:pt x="685" y="323"/>
                    </a:moveTo>
                    <a:lnTo>
                      <a:pt x="653" y="293"/>
                    </a:lnTo>
                    <a:lnTo>
                      <a:pt x="685" y="262"/>
                    </a:lnTo>
                    <a:lnTo>
                      <a:pt x="687" y="261"/>
                    </a:lnTo>
                    <a:lnTo>
                      <a:pt x="687" y="259"/>
                    </a:lnTo>
                    <a:lnTo>
                      <a:pt x="687" y="69"/>
                    </a:lnTo>
                    <a:lnTo>
                      <a:pt x="687" y="64"/>
                    </a:lnTo>
                    <a:lnTo>
                      <a:pt x="681" y="64"/>
                    </a:lnTo>
                    <a:lnTo>
                      <a:pt x="472" y="64"/>
                    </a:lnTo>
                    <a:lnTo>
                      <a:pt x="471" y="64"/>
                    </a:lnTo>
                    <a:lnTo>
                      <a:pt x="243" y="105"/>
                    </a:lnTo>
                    <a:lnTo>
                      <a:pt x="204" y="34"/>
                    </a:lnTo>
                    <a:lnTo>
                      <a:pt x="203" y="32"/>
                    </a:lnTo>
                    <a:lnTo>
                      <a:pt x="201" y="31"/>
                    </a:lnTo>
                    <a:lnTo>
                      <a:pt x="107" y="2"/>
                    </a:lnTo>
                    <a:lnTo>
                      <a:pt x="102" y="0"/>
                    </a:lnTo>
                    <a:lnTo>
                      <a:pt x="100" y="6"/>
                    </a:lnTo>
                    <a:lnTo>
                      <a:pt x="80" y="221"/>
                    </a:lnTo>
                    <a:lnTo>
                      <a:pt x="16" y="328"/>
                    </a:lnTo>
                    <a:lnTo>
                      <a:pt x="15" y="329"/>
                    </a:lnTo>
                    <a:lnTo>
                      <a:pt x="15" y="330"/>
                    </a:lnTo>
                    <a:lnTo>
                      <a:pt x="0" y="513"/>
                    </a:lnTo>
                    <a:lnTo>
                      <a:pt x="0" y="519"/>
                    </a:lnTo>
                    <a:lnTo>
                      <a:pt x="6" y="519"/>
                    </a:lnTo>
                    <a:lnTo>
                      <a:pt x="681" y="519"/>
                    </a:lnTo>
                    <a:lnTo>
                      <a:pt x="687" y="519"/>
                    </a:lnTo>
                    <a:lnTo>
                      <a:pt x="687" y="513"/>
                    </a:lnTo>
                    <a:lnTo>
                      <a:pt x="687" y="328"/>
                    </a:lnTo>
                    <a:lnTo>
                      <a:pt x="687" y="324"/>
                    </a:lnTo>
                    <a:lnTo>
                      <a:pt x="685" y="323"/>
                    </a:lnTo>
                    <a:close/>
                  </a:path>
                </a:pathLst>
              </a:custGeom>
              <a:solidFill>
                <a:srgbClr val="000000"/>
              </a:solidFill>
              <a:ln w="9525">
                <a:solidFill>
                  <a:srgbClr val="FFCC00"/>
                </a:solidFill>
                <a:round/>
                <a:headEnd/>
                <a:tailEnd/>
              </a:ln>
            </p:spPr>
            <p:txBody>
              <a:bodyPr/>
              <a:lstStyle/>
              <a:p>
                <a:endParaRPr lang="en-US" dirty="0"/>
              </a:p>
            </p:txBody>
          </p:sp>
          <p:sp>
            <p:nvSpPr>
              <p:cNvPr id="18473" name="Freeform 528"/>
              <p:cNvSpPr>
                <a:spLocks/>
              </p:cNvSpPr>
              <p:nvPr/>
            </p:nvSpPr>
            <p:spPr bwMode="auto">
              <a:xfrm>
                <a:off x="-23" y="1081"/>
                <a:ext cx="663" cy="494"/>
              </a:xfrm>
              <a:custGeom>
                <a:avLst/>
                <a:gdLst>
                  <a:gd name="T0" fmla="*/ 14 w 663"/>
                  <a:gd name="T1" fmla="*/ 318 h 494"/>
                  <a:gd name="T2" fmla="*/ 78 w 663"/>
                  <a:gd name="T3" fmla="*/ 211 h 494"/>
                  <a:gd name="T4" fmla="*/ 79 w 663"/>
                  <a:gd name="T5" fmla="*/ 210 h 494"/>
                  <a:gd name="T6" fmla="*/ 79 w 663"/>
                  <a:gd name="T7" fmla="*/ 209 h 494"/>
                  <a:gd name="T8" fmla="*/ 99 w 663"/>
                  <a:gd name="T9" fmla="*/ 0 h 494"/>
                  <a:gd name="T10" fmla="*/ 183 w 663"/>
                  <a:gd name="T11" fmla="*/ 27 h 494"/>
                  <a:gd name="T12" fmla="*/ 223 w 663"/>
                  <a:gd name="T13" fmla="*/ 101 h 494"/>
                  <a:gd name="T14" fmla="*/ 224 w 663"/>
                  <a:gd name="T15" fmla="*/ 104 h 494"/>
                  <a:gd name="T16" fmla="*/ 229 w 663"/>
                  <a:gd name="T17" fmla="*/ 103 h 494"/>
                  <a:gd name="T18" fmla="*/ 460 w 663"/>
                  <a:gd name="T19" fmla="*/ 60 h 494"/>
                  <a:gd name="T20" fmla="*/ 663 w 663"/>
                  <a:gd name="T21" fmla="*/ 60 h 494"/>
                  <a:gd name="T22" fmla="*/ 663 w 663"/>
                  <a:gd name="T23" fmla="*/ 242 h 494"/>
                  <a:gd name="T24" fmla="*/ 630 w 663"/>
                  <a:gd name="T25" fmla="*/ 275 h 494"/>
                  <a:gd name="T26" fmla="*/ 625 w 663"/>
                  <a:gd name="T27" fmla="*/ 279 h 494"/>
                  <a:gd name="T28" fmla="*/ 630 w 663"/>
                  <a:gd name="T29" fmla="*/ 283 h 494"/>
                  <a:gd name="T30" fmla="*/ 663 w 663"/>
                  <a:gd name="T31" fmla="*/ 316 h 494"/>
                  <a:gd name="T32" fmla="*/ 663 w 663"/>
                  <a:gd name="T33" fmla="*/ 494 h 494"/>
                  <a:gd name="T34" fmla="*/ 0 w 663"/>
                  <a:gd name="T35" fmla="*/ 494 h 494"/>
                  <a:gd name="T36" fmla="*/ 14 w 663"/>
                  <a:gd name="T37" fmla="*/ 318 h 4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3"/>
                  <a:gd name="T58" fmla="*/ 0 h 494"/>
                  <a:gd name="T59" fmla="*/ 663 w 663"/>
                  <a:gd name="T60" fmla="*/ 494 h 4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3" h="494">
                    <a:moveTo>
                      <a:pt x="14" y="318"/>
                    </a:moveTo>
                    <a:lnTo>
                      <a:pt x="78" y="211"/>
                    </a:lnTo>
                    <a:lnTo>
                      <a:pt x="79" y="210"/>
                    </a:lnTo>
                    <a:lnTo>
                      <a:pt x="79" y="209"/>
                    </a:lnTo>
                    <a:lnTo>
                      <a:pt x="99" y="0"/>
                    </a:lnTo>
                    <a:lnTo>
                      <a:pt x="183" y="27"/>
                    </a:lnTo>
                    <a:lnTo>
                      <a:pt x="223" y="101"/>
                    </a:lnTo>
                    <a:lnTo>
                      <a:pt x="224" y="104"/>
                    </a:lnTo>
                    <a:lnTo>
                      <a:pt x="229" y="103"/>
                    </a:lnTo>
                    <a:lnTo>
                      <a:pt x="460" y="60"/>
                    </a:lnTo>
                    <a:lnTo>
                      <a:pt x="663" y="60"/>
                    </a:lnTo>
                    <a:lnTo>
                      <a:pt x="663" y="242"/>
                    </a:lnTo>
                    <a:lnTo>
                      <a:pt x="630" y="275"/>
                    </a:lnTo>
                    <a:lnTo>
                      <a:pt x="625" y="279"/>
                    </a:lnTo>
                    <a:lnTo>
                      <a:pt x="630" y="283"/>
                    </a:lnTo>
                    <a:lnTo>
                      <a:pt x="663" y="316"/>
                    </a:lnTo>
                    <a:lnTo>
                      <a:pt x="663" y="494"/>
                    </a:lnTo>
                    <a:lnTo>
                      <a:pt x="0" y="494"/>
                    </a:lnTo>
                    <a:lnTo>
                      <a:pt x="14" y="318"/>
                    </a:lnTo>
                    <a:close/>
                  </a:path>
                </a:pathLst>
              </a:custGeom>
              <a:solidFill>
                <a:srgbClr val="FFFFFF"/>
              </a:solidFill>
              <a:ln w="9525">
                <a:solidFill>
                  <a:srgbClr val="FFCC00"/>
                </a:solidFill>
                <a:round/>
                <a:headEnd/>
                <a:tailEnd/>
              </a:ln>
            </p:spPr>
            <p:txBody>
              <a:bodyPr/>
              <a:lstStyle/>
              <a:p>
                <a:endParaRPr lang="en-US" dirty="0"/>
              </a:p>
            </p:txBody>
          </p:sp>
          <p:sp>
            <p:nvSpPr>
              <p:cNvPr id="18474" name="Freeform 529"/>
              <p:cNvSpPr>
                <a:spLocks noEditPoints="1"/>
              </p:cNvSpPr>
              <p:nvPr/>
            </p:nvSpPr>
            <p:spPr bwMode="auto">
              <a:xfrm>
                <a:off x="205" y="1345"/>
                <a:ext cx="47" cy="51"/>
              </a:xfrm>
              <a:custGeom>
                <a:avLst/>
                <a:gdLst>
                  <a:gd name="T0" fmla="*/ 42 w 47"/>
                  <a:gd name="T1" fmla="*/ 9 h 51"/>
                  <a:gd name="T2" fmla="*/ 47 w 47"/>
                  <a:gd name="T3" fmla="*/ 20 h 51"/>
                  <a:gd name="T4" fmla="*/ 47 w 47"/>
                  <a:gd name="T5" fmla="*/ 31 h 51"/>
                  <a:gd name="T6" fmla="*/ 42 w 47"/>
                  <a:gd name="T7" fmla="*/ 42 h 51"/>
                  <a:gd name="T8" fmla="*/ 35 w 47"/>
                  <a:gd name="T9" fmla="*/ 48 h 51"/>
                  <a:gd name="T10" fmla="*/ 27 w 47"/>
                  <a:gd name="T11" fmla="*/ 51 h 51"/>
                  <a:gd name="T12" fmla="*/ 18 w 47"/>
                  <a:gd name="T13" fmla="*/ 51 h 51"/>
                  <a:gd name="T14" fmla="*/ 10 w 47"/>
                  <a:gd name="T15" fmla="*/ 48 h 51"/>
                  <a:gd name="T16" fmla="*/ 4 w 47"/>
                  <a:gd name="T17" fmla="*/ 42 h 51"/>
                  <a:gd name="T18" fmla="*/ 0 w 47"/>
                  <a:gd name="T19" fmla="*/ 31 h 51"/>
                  <a:gd name="T20" fmla="*/ 0 w 47"/>
                  <a:gd name="T21" fmla="*/ 20 h 51"/>
                  <a:gd name="T22" fmla="*/ 4 w 47"/>
                  <a:gd name="T23" fmla="*/ 9 h 51"/>
                  <a:gd name="T24" fmla="*/ 10 w 47"/>
                  <a:gd name="T25" fmla="*/ 4 h 51"/>
                  <a:gd name="T26" fmla="*/ 18 w 47"/>
                  <a:gd name="T27" fmla="*/ 0 h 51"/>
                  <a:gd name="T28" fmla="*/ 27 w 47"/>
                  <a:gd name="T29" fmla="*/ 0 h 51"/>
                  <a:gd name="T30" fmla="*/ 35 w 47"/>
                  <a:gd name="T31" fmla="*/ 4 h 51"/>
                  <a:gd name="T32" fmla="*/ 11 w 47"/>
                  <a:gd name="T33" fmla="*/ 11 h 51"/>
                  <a:gd name="T34" fmla="*/ 7 w 47"/>
                  <a:gd name="T35" fmla="*/ 18 h 51"/>
                  <a:gd name="T36" fmla="*/ 5 w 47"/>
                  <a:gd name="T37" fmla="*/ 26 h 51"/>
                  <a:gd name="T38" fmla="*/ 7 w 47"/>
                  <a:gd name="T39" fmla="*/ 34 h 51"/>
                  <a:gd name="T40" fmla="*/ 11 w 47"/>
                  <a:gd name="T41" fmla="*/ 41 h 51"/>
                  <a:gd name="T42" fmla="*/ 16 w 47"/>
                  <a:gd name="T43" fmla="*/ 44 h 51"/>
                  <a:gd name="T44" fmla="*/ 23 w 47"/>
                  <a:gd name="T45" fmla="*/ 45 h 51"/>
                  <a:gd name="T46" fmla="*/ 30 w 47"/>
                  <a:gd name="T47" fmla="*/ 44 h 51"/>
                  <a:gd name="T48" fmla="*/ 34 w 47"/>
                  <a:gd name="T49" fmla="*/ 41 h 51"/>
                  <a:gd name="T50" fmla="*/ 39 w 47"/>
                  <a:gd name="T51" fmla="*/ 34 h 51"/>
                  <a:gd name="T52" fmla="*/ 40 w 47"/>
                  <a:gd name="T53" fmla="*/ 26 h 51"/>
                  <a:gd name="T54" fmla="*/ 39 w 47"/>
                  <a:gd name="T55" fmla="*/ 18 h 51"/>
                  <a:gd name="T56" fmla="*/ 34 w 47"/>
                  <a:gd name="T57" fmla="*/ 11 h 51"/>
                  <a:gd name="T58" fmla="*/ 30 w 47"/>
                  <a:gd name="T59" fmla="*/ 7 h 51"/>
                  <a:gd name="T60" fmla="*/ 23 w 47"/>
                  <a:gd name="T61" fmla="*/ 6 h 51"/>
                  <a:gd name="T62" fmla="*/ 16 w 47"/>
                  <a:gd name="T63" fmla="*/ 7 h 51"/>
                  <a:gd name="T64" fmla="*/ 11 w 47"/>
                  <a:gd name="T65" fmla="*/ 11 h 5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7"/>
                  <a:gd name="T100" fmla="*/ 0 h 51"/>
                  <a:gd name="T101" fmla="*/ 47 w 47"/>
                  <a:gd name="T102" fmla="*/ 51 h 5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7" h="51">
                    <a:moveTo>
                      <a:pt x="38" y="5"/>
                    </a:moveTo>
                    <a:lnTo>
                      <a:pt x="42" y="9"/>
                    </a:lnTo>
                    <a:lnTo>
                      <a:pt x="45" y="15"/>
                    </a:lnTo>
                    <a:lnTo>
                      <a:pt x="47" y="20"/>
                    </a:lnTo>
                    <a:lnTo>
                      <a:pt x="47" y="26"/>
                    </a:lnTo>
                    <a:lnTo>
                      <a:pt x="47" y="31"/>
                    </a:lnTo>
                    <a:lnTo>
                      <a:pt x="45" y="36"/>
                    </a:lnTo>
                    <a:lnTo>
                      <a:pt x="42" y="42"/>
                    </a:lnTo>
                    <a:lnTo>
                      <a:pt x="38" y="46"/>
                    </a:lnTo>
                    <a:lnTo>
                      <a:pt x="35" y="48"/>
                    </a:lnTo>
                    <a:lnTo>
                      <a:pt x="32" y="50"/>
                    </a:lnTo>
                    <a:lnTo>
                      <a:pt x="27" y="51"/>
                    </a:lnTo>
                    <a:lnTo>
                      <a:pt x="23" y="51"/>
                    </a:lnTo>
                    <a:lnTo>
                      <a:pt x="18" y="51"/>
                    </a:lnTo>
                    <a:lnTo>
                      <a:pt x="14" y="50"/>
                    </a:lnTo>
                    <a:lnTo>
                      <a:pt x="10" y="48"/>
                    </a:lnTo>
                    <a:lnTo>
                      <a:pt x="8" y="46"/>
                    </a:lnTo>
                    <a:lnTo>
                      <a:pt x="4" y="42"/>
                    </a:lnTo>
                    <a:lnTo>
                      <a:pt x="1" y="36"/>
                    </a:lnTo>
                    <a:lnTo>
                      <a:pt x="0" y="31"/>
                    </a:lnTo>
                    <a:lnTo>
                      <a:pt x="0" y="26"/>
                    </a:lnTo>
                    <a:lnTo>
                      <a:pt x="0" y="20"/>
                    </a:lnTo>
                    <a:lnTo>
                      <a:pt x="2" y="15"/>
                    </a:lnTo>
                    <a:lnTo>
                      <a:pt x="4" y="9"/>
                    </a:lnTo>
                    <a:lnTo>
                      <a:pt x="8" y="5"/>
                    </a:lnTo>
                    <a:lnTo>
                      <a:pt x="10" y="4"/>
                    </a:lnTo>
                    <a:lnTo>
                      <a:pt x="14" y="1"/>
                    </a:lnTo>
                    <a:lnTo>
                      <a:pt x="18" y="0"/>
                    </a:lnTo>
                    <a:lnTo>
                      <a:pt x="23" y="0"/>
                    </a:lnTo>
                    <a:lnTo>
                      <a:pt x="27" y="0"/>
                    </a:lnTo>
                    <a:lnTo>
                      <a:pt x="32" y="1"/>
                    </a:lnTo>
                    <a:lnTo>
                      <a:pt x="35" y="4"/>
                    </a:lnTo>
                    <a:lnTo>
                      <a:pt x="38" y="5"/>
                    </a:lnTo>
                    <a:close/>
                    <a:moveTo>
                      <a:pt x="11" y="11"/>
                    </a:moveTo>
                    <a:lnTo>
                      <a:pt x="9" y="14"/>
                    </a:lnTo>
                    <a:lnTo>
                      <a:pt x="7" y="18"/>
                    </a:lnTo>
                    <a:lnTo>
                      <a:pt x="5" y="21"/>
                    </a:lnTo>
                    <a:lnTo>
                      <a:pt x="5" y="26"/>
                    </a:lnTo>
                    <a:lnTo>
                      <a:pt x="5" y="30"/>
                    </a:lnTo>
                    <a:lnTo>
                      <a:pt x="7" y="34"/>
                    </a:lnTo>
                    <a:lnTo>
                      <a:pt x="9" y="37"/>
                    </a:lnTo>
                    <a:lnTo>
                      <a:pt x="11" y="41"/>
                    </a:lnTo>
                    <a:lnTo>
                      <a:pt x="14" y="43"/>
                    </a:lnTo>
                    <a:lnTo>
                      <a:pt x="16" y="44"/>
                    </a:lnTo>
                    <a:lnTo>
                      <a:pt x="19" y="45"/>
                    </a:lnTo>
                    <a:lnTo>
                      <a:pt x="23" y="45"/>
                    </a:lnTo>
                    <a:lnTo>
                      <a:pt x="26" y="45"/>
                    </a:lnTo>
                    <a:lnTo>
                      <a:pt x="30" y="44"/>
                    </a:lnTo>
                    <a:lnTo>
                      <a:pt x="32" y="43"/>
                    </a:lnTo>
                    <a:lnTo>
                      <a:pt x="34" y="41"/>
                    </a:lnTo>
                    <a:lnTo>
                      <a:pt x="37" y="37"/>
                    </a:lnTo>
                    <a:lnTo>
                      <a:pt x="39" y="34"/>
                    </a:lnTo>
                    <a:lnTo>
                      <a:pt x="40" y="30"/>
                    </a:lnTo>
                    <a:lnTo>
                      <a:pt x="40" y="26"/>
                    </a:lnTo>
                    <a:lnTo>
                      <a:pt x="40" y="21"/>
                    </a:lnTo>
                    <a:lnTo>
                      <a:pt x="39" y="18"/>
                    </a:lnTo>
                    <a:lnTo>
                      <a:pt x="37" y="14"/>
                    </a:lnTo>
                    <a:lnTo>
                      <a:pt x="34" y="11"/>
                    </a:lnTo>
                    <a:lnTo>
                      <a:pt x="32" y="8"/>
                    </a:lnTo>
                    <a:lnTo>
                      <a:pt x="30" y="7"/>
                    </a:lnTo>
                    <a:lnTo>
                      <a:pt x="26" y="6"/>
                    </a:lnTo>
                    <a:lnTo>
                      <a:pt x="23" y="6"/>
                    </a:lnTo>
                    <a:lnTo>
                      <a:pt x="19" y="6"/>
                    </a:lnTo>
                    <a:lnTo>
                      <a:pt x="16" y="7"/>
                    </a:lnTo>
                    <a:lnTo>
                      <a:pt x="14" y="8"/>
                    </a:lnTo>
                    <a:lnTo>
                      <a:pt x="11" y="11"/>
                    </a:lnTo>
                    <a:close/>
                  </a:path>
                </a:pathLst>
              </a:custGeom>
              <a:solidFill>
                <a:srgbClr val="000000"/>
              </a:solidFill>
              <a:ln w="9525">
                <a:solidFill>
                  <a:srgbClr val="FFCC00"/>
                </a:solidFill>
                <a:round/>
                <a:headEnd/>
                <a:tailEnd/>
              </a:ln>
            </p:spPr>
            <p:txBody>
              <a:bodyPr/>
              <a:lstStyle/>
              <a:p>
                <a:endParaRPr lang="en-US" dirty="0"/>
              </a:p>
            </p:txBody>
          </p:sp>
          <p:sp>
            <p:nvSpPr>
              <p:cNvPr id="18475" name="Freeform 530"/>
              <p:cNvSpPr>
                <a:spLocks/>
              </p:cNvSpPr>
              <p:nvPr/>
            </p:nvSpPr>
            <p:spPr bwMode="auto">
              <a:xfrm>
                <a:off x="258" y="1358"/>
                <a:ext cx="16" cy="37"/>
              </a:xfrm>
              <a:custGeom>
                <a:avLst/>
                <a:gdLst>
                  <a:gd name="T0" fmla="*/ 0 w 16"/>
                  <a:gd name="T1" fmla="*/ 1 h 37"/>
                  <a:gd name="T2" fmla="*/ 4 w 16"/>
                  <a:gd name="T3" fmla="*/ 1 h 37"/>
                  <a:gd name="T4" fmla="*/ 4 w 16"/>
                  <a:gd name="T5" fmla="*/ 7 h 37"/>
                  <a:gd name="T6" fmla="*/ 5 w 16"/>
                  <a:gd name="T7" fmla="*/ 7 h 37"/>
                  <a:gd name="T8" fmla="*/ 7 w 16"/>
                  <a:gd name="T9" fmla="*/ 5 h 37"/>
                  <a:gd name="T10" fmla="*/ 9 w 16"/>
                  <a:gd name="T11" fmla="*/ 2 h 37"/>
                  <a:gd name="T12" fmla="*/ 10 w 16"/>
                  <a:gd name="T13" fmla="*/ 1 h 37"/>
                  <a:gd name="T14" fmla="*/ 12 w 16"/>
                  <a:gd name="T15" fmla="*/ 0 h 37"/>
                  <a:gd name="T16" fmla="*/ 16 w 16"/>
                  <a:gd name="T17" fmla="*/ 0 h 37"/>
                  <a:gd name="T18" fmla="*/ 16 w 16"/>
                  <a:gd name="T19" fmla="*/ 7 h 37"/>
                  <a:gd name="T20" fmla="*/ 15 w 16"/>
                  <a:gd name="T21" fmla="*/ 7 h 37"/>
                  <a:gd name="T22" fmla="*/ 14 w 16"/>
                  <a:gd name="T23" fmla="*/ 7 h 37"/>
                  <a:gd name="T24" fmla="*/ 12 w 16"/>
                  <a:gd name="T25" fmla="*/ 7 h 37"/>
                  <a:gd name="T26" fmla="*/ 11 w 16"/>
                  <a:gd name="T27" fmla="*/ 7 h 37"/>
                  <a:gd name="T28" fmla="*/ 8 w 16"/>
                  <a:gd name="T29" fmla="*/ 9 h 37"/>
                  <a:gd name="T30" fmla="*/ 7 w 16"/>
                  <a:gd name="T31" fmla="*/ 11 h 37"/>
                  <a:gd name="T32" fmla="*/ 4 w 16"/>
                  <a:gd name="T33" fmla="*/ 15 h 37"/>
                  <a:gd name="T34" fmla="*/ 4 w 16"/>
                  <a:gd name="T35" fmla="*/ 18 h 37"/>
                  <a:gd name="T36" fmla="*/ 4 w 16"/>
                  <a:gd name="T37" fmla="*/ 37 h 37"/>
                  <a:gd name="T38" fmla="*/ 0 w 16"/>
                  <a:gd name="T39" fmla="*/ 37 h 37"/>
                  <a:gd name="T40" fmla="*/ 0 w 16"/>
                  <a:gd name="T41" fmla="*/ 1 h 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
                  <a:gd name="T64" fmla="*/ 0 h 37"/>
                  <a:gd name="T65" fmla="*/ 16 w 16"/>
                  <a:gd name="T66" fmla="*/ 37 h 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 h="37">
                    <a:moveTo>
                      <a:pt x="0" y="1"/>
                    </a:moveTo>
                    <a:lnTo>
                      <a:pt x="4" y="1"/>
                    </a:lnTo>
                    <a:lnTo>
                      <a:pt x="4" y="7"/>
                    </a:lnTo>
                    <a:lnTo>
                      <a:pt x="5" y="7"/>
                    </a:lnTo>
                    <a:lnTo>
                      <a:pt x="7" y="5"/>
                    </a:lnTo>
                    <a:lnTo>
                      <a:pt x="9" y="2"/>
                    </a:lnTo>
                    <a:lnTo>
                      <a:pt x="10" y="1"/>
                    </a:lnTo>
                    <a:lnTo>
                      <a:pt x="12" y="0"/>
                    </a:lnTo>
                    <a:lnTo>
                      <a:pt x="16" y="0"/>
                    </a:lnTo>
                    <a:lnTo>
                      <a:pt x="16" y="7"/>
                    </a:lnTo>
                    <a:lnTo>
                      <a:pt x="15" y="7"/>
                    </a:lnTo>
                    <a:lnTo>
                      <a:pt x="14" y="7"/>
                    </a:lnTo>
                    <a:lnTo>
                      <a:pt x="12" y="7"/>
                    </a:lnTo>
                    <a:lnTo>
                      <a:pt x="11" y="7"/>
                    </a:lnTo>
                    <a:lnTo>
                      <a:pt x="8" y="9"/>
                    </a:lnTo>
                    <a:lnTo>
                      <a:pt x="7" y="11"/>
                    </a:lnTo>
                    <a:lnTo>
                      <a:pt x="4" y="15"/>
                    </a:lnTo>
                    <a:lnTo>
                      <a:pt x="4" y="18"/>
                    </a:lnTo>
                    <a:lnTo>
                      <a:pt x="4" y="37"/>
                    </a:lnTo>
                    <a:lnTo>
                      <a:pt x="0" y="37"/>
                    </a:lnTo>
                    <a:lnTo>
                      <a:pt x="0" y="1"/>
                    </a:lnTo>
                    <a:close/>
                  </a:path>
                </a:pathLst>
              </a:custGeom>
              <a:solidFill>
                <a:srgbClr val="000000"/>
              </a:solidFill>
              <a:ln w="9525">
                <a:solidFill>
                  <a:srgbClr val="FFCC00"/>
                </a:solidFill>
                <a:round/>
                <a:headEnd/>
                <a:tailEnd/>
              </a:ln>
            </p:spPr>
            <p:txBody>
              <a:bodyPr/>
              <a:lstStyle/>
              <a:p>
                <a:endParaRPr lang="en-US" dirty="0"/>
              </a:p>
            </p:txBody>
          </p:sp>
          <p:sp>
            <p:nvSpPr>
              <p:cNvPr id="18476" name="Freeform 531"/>
              <p:cNvSpPr>
                <a:spLocks noEditPoints="1"/>
              </p:cNvSpPr>
              <p:nvPr/>
            </p:nvSpPr>
            <p:spPr bwMode="auto">
              <a:xfrm>
                <a:off x="276" y="1358"/>
                <a:ext cx="32" cy="38"/>
              </a:xfrm>
              <a:custGeom>
                <a:avLst/>
                <a:gdLst>
                  <a:gd name="T0" fmla="*/ 6 w 32"/>
                  <a:gd name="T1" fmla="*/ 23 h 38"/>
                  <a:gd name="T2" fmla="*/ 7 w 32"/>
                  <a:gd name="T3" fmla="*/ 26 h 38"/>
                  <a:gd name="T4" fmla="*/ 9 w 32"/>
                  <a:gd name="T5" fmla="*/ 30 h 38"/>
                  <a:gd name="T6" fmla="*/ 13 w 32"/>
                  <a:gd name="T7" fmla="*/ 33 h 38"/>
                  <a:gd name="T8" fmla="*/ 21 w 32"/>
                  <a:gd name="T9" fmla="*/ 32 h 38"/>
                  <a:gd name="T10" fmla="*/ 24 w 32"/>
                  <a:gd name="T11" fmla="*/ 28 h 38"/>
                  <a:gd name="T12" fmla="*/ 31 w 32"/>
                  <a:gd name="T13" fmla="*/ 26 h 38"/>
                  <a:gd name="T14" fmla="*/ 30 w 32"/>
                  <a:gd name="T15" fmla="*/ 29 h 38"/>
                  <a:gd name="T16" fmla="*/ 28 w 32"/>
                  <a:gd name="T17" fmla="*/ 33 h 38"/>
                  <a:gd name="T18" fmla="*/ 23 w 32"/>
                  <a:gd name="T19" fmla="*/ 37 h 38"/>
                  <a:gd name="T20" fmla="*/ 16 w 32"/>
                  <a:gd name="T21" fmla="*/ 38 h 38"/>
                  <a:gd name="T22" fmla="*/ 9 w 32"/>
                  <a:gd name="T23" fmla="*/ 37 h 38"/>
                  <a:gd name="T24" fmla="*/ 4 w 32"/>
                  <a:gd name="T25" fmla="*/ 32 h 38"/>
                  <a:gd name="T26" fmla="*/ 1 w 32"/>
                  <a:gd name="T27" fmla="*/ 26 h 38"/>
                  <a:gd name="T28" fmla="*/ 0 w 32"/>
                  <a:gd name="T29" fmla="*/ 20 h 38"/>
                  <a:gd name="T30" fmla="*/ 1 w 32"/>
                  <a:gd name="T31" fmla="*/ 11 h 38"/>
                  <a:gd name="T32" fmla="*/ 5 w 32"/>
                  <a:gd name="T33" fmla="*/ 6 h 38"/>
                  <a:gd name="T34" fmla="*/ 10 w 32"/>
                  <a:gd name="T35" fmla="*/ 1 h 38"/>
                  <a:gd name="T36" fmla="*/ 17 w 32"/>
                  <a:gd name="T37" fmla="*/ 0 h 38"/>
                  <a:gd name="T38" fmla="*/ 23 w 32"/>
                  <a:gd name="T39" fmla="*/ 2 h 38"/>
                  <a:gd name="T40" fmla="*/ 28 w 32"/>
                  <a:gd name="T41" fmla="*/ 6 h 38"/>
                  <a:gd name="T42" fmla="*/ 32 w 32"/>
                  <a:gd name="T43" fmla="*/ 13 h 38"/>
                  <a:gd name="T44" fmla="*/ 32 w 32"/>
                  <a:gd name="T45" fmla="*/ 22 h 38"/>
                  <a:gd name="T46" fmla="*/ 25 w 32"/>
                  <a:gd name="T47" fmla="*/ 16 h 38"/>
                  <a:gd name="T48" fmla="*/ 25 w 32"/>
                  <a:gd name="T49" fmla="*/ 11 h 38"/>
                  <a:gd name="T50" fmla="*/ 23 w 32"/>
                  <a:gd name="T51" fmla="*/ 8 h 38"/>
                  <a:gd name="T52" fmla="*/ 21 w 32"/>
                  <a:gd name="T53" fmla="*/ 6 h 38"/>
                  <a:gd name="T54" fmla="*/ 17 w 32"/>
                  <a:gd name="T55" fmla="*/ 5 h 38"/>
                  <a:gd name="T56" fmla="*/ 13 w 32"/>
                  <a:gd name="T57" fmla="*/ 6 h 38"/>
                  <a:gd name="T58" fmla="*/ 9 w 32"/>
                  <a:gd name="T59" fmla="*/ 8 h 38"/>
                  <a:gd name="T60" fmla="*/ 8 w 32"/>
                  <a:gd name="T61" fmla="*/ 11 h 38"/>
                  <a:gd name="T62" fmla="*/ 7 w 32"/>
                  <a:gd name="T63" fmla="*/ 16 h 3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2"/>
                  <a:gd name="T97" fmla="*/ 0 h 38"/>
                  <a:gd name="T98" fmla="*/ 32 w 32"/>
                  <a:gd name="T99" fmla="*/ 38 h 3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2" h="38">
                    <a:moveTo>
                      <a:pt x="6" y="22"/>
                    </a:moveTo>
                    <a:lnTo>
                      <a:pt x="6" y="23"/>
                    </a:lnTo>
                    <a:lnTo>
                      <a:pt x="6" y="25"/>
                    </a:lnTo>
                    <a:lnTo>
                      <a:pt x="7" y="26"/>
                    </a:lnTo>
                    <a:lnTo>
                      <a:pt x="8" y="29"/>
                    </a:lnTo>
                    <a:lnTo>
                      <a:pt x="9" y="30"/>
                    </a:lnTo>
                    <a:lnTo>
                      <a:pt x="10" y="32"/>
                    </a:lnTo>
                    <a:lnTo>
                      <a:pt x="13" y="33"/>
                    </a:lnTo>
                    <a:lnTo>
                      <a:pt x="16" y="33"/>
                    </a:lnTo>
                    <a:lnTo>
                      <a:pt x="21" y="32"/>
                    </a:lnTo>
                    <a:lnTo>
                      <a:pt x="23" y="30"/>
                    </a:lnTo>
                    <a:lnTo>
                      <a:pt x="24" y="28"/>
                    </a:lnTo>
                    <a:lnTo>
                      <a:pt x="25" y="26"/>
                    </a:lnTo>
                    <a:lnTo>
                      <a:pt x="31" y="26"/>
                    </a:lnTo>
                    <a:lnTo>
                      <a:pt x="31" y="28"/>
                    </a:lnTo>
                    <a:lnTo>
                      <a:pt x="30" y="29"/>
                    </a:lnTo>
                    <a:lnTo>
                      <a:pt x="29" y="31"/>
                    </a:lnTo>
                    <a:lnTo>
                      <a:pt x="28" y="33"/>
                    </a:lnTo>
                    <a:lnTo>
                      <a:pt x="25" y="36"/>
                    </a:lnTo>
                    <a:lnTo>
                      <a:pt x="23" y="37"/>
                    </a:lnTo>
                    <a:lnTo>
                      <a:pt x="20" y="38"/>
                    </a:lnTo>
                    <a:lnTo>
                      <a:pt x="16" y="38"/>
                    </a:lnTo>
                    <a:lnTo>
                      <a:pt x="13" y="38"/>
                    </a:lnTo>
                    <a:lnTo>
                      <a:pt x="9" y="37"/>
                    </a:lnTo>
                    <a:lnTo>
                      <a:pt x="6" y="35"/>
                    </a:lnTo>
                    <a:lnTo>
                      <a:pt x="4" y="32"/>
                    </a:lnTo>
                    <a:lnTo>
                      <a:pt x="2" y="30"/>
                    </a:lnTo>
                    <a:lnTo>
                      <a:pt x="1" y="26"/>
                    </a:lnTo>
                    <a:lnTo>
                      <a:pt x="0" y="23"/>
                    </a:lnTo>
                    <a:lnTo>
                      <a:pt x="0" y="20"/>
                    </a:lnTo>
                    <a:lnTo>
                      <a:pt x="0" y="15"/>
                    </a:lnTo>
                    <a:lnTo>
                      <a:pt x="1" y="11"/>
                    </a:lnTo>
                    <a:lnTo>
                      <a:pt x="2" y="8"/>
                    </a:lnTo>
                    <a:lnTo>
                      <a:pt x="5" y="6"/>
                    </a:lnTo>
                    <a:lnTo>
                      <a:pt x="7" y="3"/>
                    </a:lnTo>
                    <a:lnTo>
                      <a:pt x="10" y="1"/>
                    </a:lnTo>
                    <a:lnTo>
                      <a:pt x="14" y="0"/>
                    </a:lnTo>
                    <a:lnTo>
                      <a:pt x="17" y="0"/>
                    </a:lnTo>
                    <a:lnTo>
                      <a:pt x="21" y="1"/>
                    </a:lnTo>
                    <a:lnTo>
                      <a:pt x="23" y="2"/>
                    </a:lnTo>
                    <a:lnTo>
                      <a:pt x="25" y="3"/>
                    </a:lnTo>
                    <a:lnTo>
                      <a:pt x="28" y="6"/>
                    </a:lnTo>
                    <a:lnTo>
                      <a:pt x="30" y="9"/>
                    </a:lnTo>
                    <a:lnTo>
                      <a:pt x="32" y="13"/>
                    </a:lnTo>
                    <a:lnTo>
                      <a:pt x="32" y="17"/>
                    </a:lnTo>
                    <a:lnTo>
                      <a:pt x="32" y="22"/>
                    </a:lnTo>
                    <a:lnTo>
                      <a:pt x="6" y="22"/>
                    </a:lnTo>
                    <a:close/>
                    <a:moveTo>
                      <a:pt x="25" y="16"/>
                    </a:moveTo>
                    <a:lnTo>
                      <a:pt x="25" y="14"/>
                    </a:lnTo>
                    <a:lnTo>
                      <a:pt x="25" y="11"/>
                    </a:lnTo>
                    <a:lnTo>
                      <a:pt x="24" y="9"/>
                    </a:lnTo>
                    <a:lnTo>
                      <a:pt x="23" y="8"/>
                    </a:lnTo>
                    <a:lnTo>
                      <a:pt x="23" y="7"/>
                    </a:lnTo>
                    <a:lnTo>
                      <a:pt x="21" y="6"/>
                    </a:lnTo>
                    <a:lnTo>
                      <a:pt x="20" y="6"/>
                    </a:lnTo>
                    <a:lnTo>
                      <a:pt x="17" y="5"/>
                    </a:lnTo>
                    <a:lnTo>
                      <a:pt x="15" y="5"/>
                    </a:lnTo>
                    <a:lnTo>
                      <a:pt x="13" y="6"/>
                    </a:lnTo>
                    <a:lnTo>
                      <a:pt x="12" y="7"/>
                    </a:lnTo>
                    <a:lnTo>
                      <a:pt x="9" y="8"/>
                    </a:lnTo>
                    <a:lnTo>
                      <a:pt x="8" y="9"/>
                    </a:lnTo>
                    <a:lnTo>
                      <a:pt x="8" y="11"/>
                    </a:lnTo>
                    <a:lnTo>
                      <a:pt x="7" y="14"/>
                    </a:lnTo>
                    <a:lnTo>
                      <a:pt x="7" y="16"/>
                    </a:lnTo>
                    <a:lnTo>
                      <a:pt x="25" y="16"/>
                    </a:lnTo>
                    <a:close/>
                  </a:path>
                </a:pathLst>
              </a:custGeom>
              <a:solidFill>
                <a:srgbClr val="000000"/>
              </a:solidFill>
              <a:ln w="9525">
                <a:solidFill>
                  <a:srgbClr val="FFCC00"/>
                </a:solidFill>
                <a:round/>
                <a:headEnd/>
                <a:tailEnd/>
              </a:ln>
            </p:spPr>
            <p:txBody>
              <a:bodyPr/>
              <a:lstStyle/>
              <a:p>
                <a:endParaRPr lang="en-US" dirty="0"/>
              </a:p>
            </p:txBody>
          </p:sp>
          <p:sp>
            <p:nvSpPr>
              <p:cNvPr id="18477" name="Freeform 532"/>
              <p:cNvSpPr>
                <a:spLocks noEditPoints="1"/>
              </p:cNvSpPr>
              <p:nvPr/>
            </p:nvSpPr>
            <p:spPr bwMode="auto">
              <a:xfrm>
                <a:off x="312" y="1358"/>
                <a:ext cx="31" cy="52"/>
              </a:xfrm>
              <a:custGeom>
                <a:avLst/>
                <a:gdLst>
                  <a:gd name="T0" fmla="*/ 31 w 31"/>
                  <a:gd name="T1" fmla="*/ 31 h 52"/>
                  <a:gd name="T2" fmla="*/ 29 w 31"/>
                  <a:gd name="T3" fmla="*/ 43 h 52"/>
                  <a:gd name="T4" fmla="*/ 22 w 31"/>
                  <a:gd name="T5" fmla="*/ 49 h 52"/>
                  <a:gd name="T6" fmla="*/ 19 w 31"/>
                  <a:gd name="T7" fmla="*/ 51 h 52"/>
                  <a:gd name="T8" fmla="*/ 16 w 31"/>
                  <a:gd name="T9" fmla="*/ 52 h 52"/>
                  <a:gd name="T10" fmla="*/ 12 w 31"/>
                  <a:gd name="T11" fmla="*/ 52 h 52"/>
                  <a:gd name="T12" fmla="*/ 8 w 31"/>
                  <a:gd name="T13" fmla="*/ 51 h 52"/>
                  <a:gd name="T14" fmla="*/ 2 w 31"/>
                  <a:gd name="T15" fmla="*/ 46 h 52"/>
                  <a:gd name="T16" fmla="*/ 1 w 31"/>
                  <a:gd name="T17" fmla="*/ 40 h 52"/>
                  <a:gd name="T18" fmla="*/ 7 w 31"/>
                  <a:gd name="T19" fmla="*/ 41 h 52"/>
                  <a:gd name="T20" fmla="*/ 8 w 31"/>
                  <a:gd name="T21" fmla="*/ 45 h 52"/>
                  <a:gd name="T22" fmla="*/ 11 w 31"/>
                  <a:gd name="T23" fmla="*/ 46 h 52"/>
                  <a:gd name="T24" fmla="*/ 14 w 31"/>
                  <a:gd name="T25" fmla="*/ 46 h 52"/>
                  <a:gd name="T26" fmla="*/ 16 w 31"/>
                  <a:gd name="T27" fmla="*/ 46 h 52"/>
                  <a:gd name="T28" fmla="*/ 18 w 31"/>
                  <a:gd name="T29" fmla="*/ 46 h 52"/>
                  <a:gd name="T30" fmla="*/ 22 w 31"/>
                  <a:gd name="T31" fmla="*/ 45 h 52"/>
                  <a:gd name="T32" fmla="*/ 23 w 31"/>
                  <a:gd name="T33" fmla="*/ 41 h 52"/>
                  <a:gd name="T34" fmla="*/ 25 w 31"/>
                  <a:gd name="T35" fmla="*/ 38 h 52"/>
                  <a:gd name="T36" fmla="*/ 25 w 31"/>
                  <a:gd name="T37" fmla="*/ 35 h 52"/>
                  <a:gd name="T38" fmla="*/ 23 w 31"/>
                  <a:gd name="T39" fmla="*/ 35 h 52"/>
                  <a:gd name="T40" fmla="*/ 17 w 31"/>
                  <a:gd name="T41" fmla="*/ 37 h 52"/>
                  <a:gd name="T42" fmla="*/ 11 w 31"/>
                  <a:gd name="T43" fmla="*/ 38 h 52"/>
                  <a:gd name="T44" fmla="*/ 8 w 31"/>
                  <a:gd name="T45" fmla="*/ 36 h 52"/>
                  <a:gd name="T46" fmla="*/ 3 w 31"/>
                  <a:gd name="T47" fmla="*/ 32 h 52"/>
                  <a:gd name="T48" fmla="*/ 0 w 31"/>
                  <a:gd name="T49" fmla="*/ 25 h 52"/>
                  <a:gd name="T50" fmla="*/ 0 w 31"/>
                  <a:gd name="T51" fmla="*/ 17 h 52"/>
                  <a:gd name="T52" fmla="*/ 2 w 31"/>
                  <a:gd name="T53" fmla="*/ 9 h 52"/>
                  <a:gd name="T54" fmla="*/ 4 w 31"/>
                  <a:gd name="T55" fmla="*/ 5 h 52"/>
                  <a:gd name="T56" fmla="*/ 10 w 31"/>
                  <a:gd name="T57" fmla="*/ 1 h 52"/>
                  <a:gd name="T58" fmla="*/ 17 w 31"/>
                  <a:gd name="T59" fmla="*/ 0 h 52"/>
                  <a:gd name="T60" fmla="*/ 23 w 31"/>
                  <a:gd name="T61" fmla="*/ 3 h 52"/>
                  <a:gd name="T62" fmla="*/ 25 w 31"/>
                  <a:gd name="T63" fmla="*/ 6 h 52"/>
                  <a:gd name="T64" fmla="*/ 31 w 31"/>
                  <a:gd name="T65" fmla="*/ 1 h 52"/>
                  <a:gd name="T66" fmla="*/ 21 w 31"/>
                  <a:gd name="T67" fmla="*/ 8 h 52"/>
                  <a:gd name="T68" fmla="*/ 17 w 31"/>
                  <a:gd name="T69" fmla="*/ 7 h 52"/>
                  <a:gd name="T70" fmla="*/ 12 w 31"/>
                  <a:gd name="T71" fmla="*/ 7 h 52"/>
                  <a:gd name="T72" fmla="*/ 9 w 31"/>
                  <a:gd name="T73" fmla="*/ 9 h 52"/>
                  <a:gd name="T74" fmla="*/ 7 w 31"/>
                  <a:gd name="T75" fmla="*/ 14 h 52"/>
                  <a:gd name="T76" fmla="*/ 6 w 31"/>
                  <a:gd name="T77" fmla="*/ 17 h 52"/>
                  <a:gd name="T78" fmla="*/ 6 w 31"/>
                  <a:gd name="T79" fmla="*/ 22 h 52"/>
                  <a:gd name="T80" fmla="*/ 7 w 31"/>
                  <a:gd name="T81" fmla="*/ 26 h 52"/>
                  <a:gd name="T82" fmla="*/ 9 w 31"/>
                  <a:gd name="T83" fmla="*/ 30 h 52"/>
                  <a:gd name="T84" fmla="*/ 12 w 31"/>
                  <a:gd name="T85" fmla="*/ 32 h 52"/>
                  <a:gd name="T86" fmla="*/ 17 w 31"/>
                  <a:gd name="T87" fmla="*/ 33 h 52"/>
                  <a:gd name="T88" fmla="*/ 21 w 31"/>
                  <a:gd name="T89" fmla="*/ 31 h 52"/>
                  <a:gd name="T90" fmla="*/ 24 w 31"/>
                  <a:gd name="T91" fmla="*/ 25 h 52"/>
                  <a:gd name="T92" fmla="*/ 24 w 31"/>
                  <a:gd name="T93" fmla="*/ 14 h 5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
                  <a:gd name="T142" fmla="*/ 0 h 52"/>
                  <a:gd name="T143" fmla="*/ 31 w 31"/>
                  <a:gd name="T144" fmla="*/ 52 h 5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 h="52">
                    <a:moveTo>
                      <a:pt x="31" y="1"/>
                    </a:moveTo>
                    <a:lnTo>
                      <a:pt x="31" y="31"/>
                    </a:lnTo>
                    <a:lnTo>
                      <a:pt x="30" y="37"/>
                    </a:lnTo>
                    <a:lnTo>
                      <a:pt x="29" y="43"/>
                    </a:lnTo>
                    <a:lnTo>
                      <a:pt x="26" y="47"/>
                    </a:lnTo>
                    <a:lnTo>
                      <a:pt x="22" y="49"/>
                    </a:lnTo>
                    <a:lnTo>
                      <a:pt x="21" y="51"/>
                    </a:lnTo>
                    <a:lnTo>
                      <a:pt x="19" y="51"/>
                    </a:lnTo>
                    <a:lnTo>
                      <a:pt x="17" y="51"/>
                    </a:lnTo>
                    <a:lnTo>
                      <a:pt x="16" y="52"/>
                    </a:lnTo>
                    <a:lnTo>
                      <a:pt x="14" y="52"/>
                    </a:lnTo>
                    <a:lnTo>
                      <a:pt x="12" y="52"/>
                    </a:lnTo>
                    <a:lnTo>
                      <a:pt x="10" y="52"/>
                    </a:lnTo>
                    <a:lnTo>
                      <a:pt x="8" y="51"/>
                    </a:lnTo>
                    <a:lnTo>
                      <a:pt x="4" y="48"/>
                    </a:lnTo>
                    <a:lnTo>
                      <a:pt x="2" y="46"/>
                    </a:lnTo>
                    <a:lnTo>
                      <a:pt x="1" y="43"/>
                    </a:lnTo>
                    <a:lnTo>
                      <a:pt x="1" y="40"/>
                    </a:lnTo>
                    <a:lnTo>
                      <a:pt x="7" y="40"/>
                    </a:lnTo>
                    <a:lnTo>
                      <a:pt x="7" y="41"/>
                    </a:lnTo>
                    <a:lnTo>
                      <a:pt x="7" y="43"/>
                    </a:lnTo>
                    <a:lnTo>
                      <a:pt x="8" y="45"/>
                    </a:lnTo>
                    <a:lnTo>
                      <a:pt x="10" y="46"/>
                    </a:lnTo>
                    <a:lnTo>
                      <a:pt x="11" y="46"/>
                    </a:lnTo>
                    <a:lnTo>
                      <a:pt x="12" y="46"/>
                    </a:lnTo>
                    <a:lnTo>
                      <a:pt x="14" y="46"/>
                    </a:lnTo>
                    <a:lnTo>
                      <a:pt x="15" y="46"/>
                    </a:lnTo>
                    <a:lnTo>
                      <a:pt x="16" y="46"/>
                    </a:lnTo>
                    <a:lnTo>
                      <a:pt x="17" y="46"/>
                    </a:lnTo>
                    <a:lnTo>
                      <a:pt x="18" y="46"/>
                    </a:lnTo>
                    <a:lnTo>
                      <a:pt x="19" y="46"/>
                    </a:lnTo>
                    <a:lnTo>
                      <a:pt x="22" y="45"/>
                    </a:lnTo>
                    <a:lnTo>
                      <a:pt x="23" y="43"/>
                    </a:lnTo>
                    <a:lnTo>
                      <a:pt x="23" y="41"/>
                    </a:lnTo>
                    <a:lnTo>
                      <a:pt x="24" y="40"/>
                    </a:lnTo>
                    <a:lnTo>
                      <a:pt x="25" y="38"/>
                    </a:lnTo>
                    <a:lnTo>
                      <a:pt x="25" y="36"/>
                    </a:lnTo>
                    <a:lnTo>
                      <a:pt x="25" y="35"/>
                    </a:lnTo>
                    <a:lnTo>
                      <a:pt x="25" y="32"/>
                    </a:lnTo>
                    <a:lnTo>
                      <a:pt x="23" y="35"/>
                    </a:lnTo>
                    <a:lnTo>
                      <a:pt x="21" y="36"/>
                    </a:lnTo>
                    <a:lnTo>
                      <a:pt x="17" y="37"/>
                    </a:lnTo>
                    <a:lnTo>
                      <a:pt x="14" y="38"/>
                    </a:lnTo>
                    <a:lnTo>
                      <a:pt x="11" y="38"/>
                    </a:lnTo>
                    <a:lnTo>
                      <a:pt x="10" y="37"/>
                    </a:lnTo>
                    <a:lnTo>
                      <a:pt x="8" y="36"/>
                    </a:lnTo>
                    <a:lnTo>
                      <a:pt x="6" y="35"/>
                    </a:lnTo>
                    <a:lnTo>
                      <a:pt x="3" y="32"/>
                    </a:lnTo>
                    <a:lnTo>
                      <a:pt x="1" y="29"/>
                    </a:lnTo>
                    <a:lnTo>
                      <a:pt x="0" y="25"/>
                    </a:lnTo>
                    <a:lnTo>
                      <a:pt x="0" y="22"/>
                    </a:lnTo>
                    <a:lnTo>
                      <a:pt x="0" y="17"/>
                    </a:lnTo>
                    <a:lnTo>
                      <a:pt x="0" y="13"/>
                    </a:lnTo>
                    <a:lnTo>
                      <a:pt x="2" y="9"/>
                    </a:lnTo>
                    <a:lnTo>
                      <a:pt x="3" y="6"/>
                    </a:lnTo>
                    <a:lnTo>
                      <a:pt x="4" y="5"/>
                    </a:lnTo>
                    <a:lnTo>
                      <a:pt x="8" y="2"/>
                    </a:lnTo>
                    <a:lnTo>
                      <a:pt x="10" y="1"/>
                    </a:lnTo>
                    <a:lnTo>
                      <a:pt x="15" y="0"/>
                    </a:lnTo>
                    <a:lnTo>
                      <a:pt x="17" y="0"/>
                    </a:lnTo>
                    <a:lnTo>
                      <a:pt x="21" y="1"/>
                    </a:lnTo>
                    <a:lnTo>
                      <a:pt x="23" y="3"/>
                    </a:lnTo>
                    <a:lnTo>
                      <a:pt x="25" y="6"/>
                    </a:lnTo>
                    <a:lnTo>
                      <a:pt x="25" y="1"/>
                    </a:lnTo>
                    <a:lnTo>
                      <a:pt x="31" y="1"/>
                    </a:lnTo>
                    <a:close/>
                    <a:moveTo>
                      <a:pt x="22" y="9"/>
                    </a:moveTo>
                    <a:lnTo>
                      <a:pt x="21" y="8"/>
                    </a:lnTo>
                    <a:lnTo>
                      <a:pt x="19" y="8"/>
                    </a:lnTo>
                    <a:lnTo>
                      <a:pt x="17" y="7"/>
                    </a:lnTo>
                    <a:lnTo>
                      <a:pt x="15" y="7"/>
                    </a:lnTo>
                    <a:lnTo>
                      <a:pt x="12" y="7"/>
                    </a:lnTo>
                    <a:lnTo>
                      <a:pt x="11" y="8"/>
                    </a:lnTo>
                    <a:lnTo>
                      <a:pt x="9" y="9"/>
                    </a:lnTo>
                    <a:lnTo>
                      <a:pt x="7" y="11"/>
                    </a:lnTo>
                    <a:lnTo>
                      <a:pt x="7" y="14"/>
                    </a:lnTo>
                    <a:lnTo>
                      <a:pt x="7" y="15"/>
                    </a:lnTo>
                    <a:lnTo>
                      <a:pt x="6" y="17"/>
                    </a:lnTo>
                    <a:lnTo>
                      <a:pt x="6" y="20"/>
                    </a:lnTo>
                    <a:lnTo>
                      <a:pt x="6" y="22"/>
                    </a:lnTo>
                    <a:lnTo>
                      <a:pt x="6" y="24"/>
                    </a:lnTo>
                    <a:lnTo>
                      <a:pt x="7" y="26"/>
                    </a:lnTo>
                    <a:lnTo>
                      <a:pt x="8" y="29"/>
                    </a:lnTo>
                    <a:lnTo>
                      <a:pt x="9" y="30"/>
                    </a:lnTo>
                    <a:lnTo>
                      <a:pt x="11" y="31"/>
                    </a:lnTo>
                    <a:lnTo>
                      <a:pt x="12" y="32"/>
                    </a:lnTo>
                    <a:lnTo>
                      <a:pt x="15" y="33"/>
                    </a:lnTo>
                    <a:lnTo>
                      <a:pt x="17" y="33"/>
                    </a:lnTo>
                    <a:lnTo>
                      <a:pt x="18" y="32"/>
                    </a:lnTo>
                    <a:lnTo>
                      <a:pt x="21" y="31"/>
                    </a:lnTo>
                    <a:lnTo>
                      <a:pt x="22" y="30"/>
                    </a:lnTo>
                    <a:lnTo>
                      <a:pt x="24" y="25"/>
                    </a:lnTo>
                    <a:lnTo>
                      <a:pt x="25" y="20"/>
                    </a:lnTo>
                    <a:lnTo>
                      <a:pt x="24" y="14"/>
                    </a:lnTo>
                    <a:lnTo>
                      <a:pt x="22" y="9"/>
                    </a:lnTo>
                    <a:close/>
                  </a:path>
                </a:pathLst>
              </a:custGeom>
              <a:solidFill>
                <a:srgbClr val="000000"/>
              </a:solidFill>
              <a:ln w="9525">
                <a:solidFill>
                  <a:srgbClr val="FFCC00"/>
                </a:solidFill>
                <a:round/>
                <a:headEnd/>
                <a:tailEnd/>
              </a:ln>
            </p:spPr>
            <p:txBody>
              <a:bodyPr/>
              <a:lstStyle/>
              <a:p>
                <a:endParaRPr lang="en-US" dirty="0"/>
              </a:p>
            </p:txBody>
          </p:sp>
          <p:sp>
            <p:nvSpPr>
              <p:cNvPr id="18478" name="Freeform 533"/>
              <p:cNvSpPr>
                <a:spLocks noEditPoints="1"/>
              </p:cNvSpPr>
              <p:nvPr/>
            </p:nvSpPr>
            <p:spPr bwMode="auto">
              <a:xfrm>
                <a:off x="348" y="1358"/>
                <a:ext cx="32" cy="38"/>
              </a:xfrm>
              <a:custGeom>
                <a:avLst/>
                <a:gdLst>
                  <a:gd name="T0" fmla="*/ 16 w 32"/>
                  <a:gd name="T1" fmla="*/ 38 h 38"/>
                  <a:gd name="T2" fmla="*/ 11 w 32"/>
                  <a:gd name="T3" fmla="*/ 37 h 38"/>
                  <a:gd name="T4" fmla="*/ 5 w 32"/>
                  <a:gd name="T5" fmla="*/ 35 h 38"/>
                  <a:gd name="T6" fmla="*/ 1 w 32"/>
                  <a:gd name="T7" fmla="*/ 29 h 38"/>
                  <a:gd name="T8" fmla="*/ 0 w 32"/>
                  <a:gd name="T9" fmla="*/ 20 h 38"/>
                  <a:gd name="T10" fmla="*/ 1 w 32"/>
                  <a:gd name="T11" fmla="*/ 9 h 38"/>
                  <a:gd name="T12" fmla="*/ 5 w 32"/>
                  <a:gd name="T13" fmla="*/ 3 h 38"/>
                  <a:gd name="T14" fmla="*/ 11 w 32"/>
                  <a:gd name="T15" fmla="*/ 1 h 38"/>
                  <a:gd name="T16" fmla="*/ 16 w 32"/>
                  <a:gd name="T17" fmla="*/ 0 h 38"/>
                  <a:gd name="T18" fmla="*/ 21 w 32"/>
                  <a:gd name="T19" fmla="*/ 1 h 38"/>
                  <a:gd name="T20" fmla="*/ 26 w 32"/>
                  <a:gd name="T21" fmla="*/ 3 h 38"/>
                  <a:gd name="T22" fmla="*/ 31 w 32"/>
                  <a:gd name="T23" fmla="*/ 9 h 38"/>
                  <a:gd name="T24" fmla="*/ 32 w 32"/>
                  <a:gd name="T25" fmla="*/ 20 h 38"/>
                  <a:gd name="T26" fmla="*/ 31 w 32"/>
                  <a:gd name="T27" fmla="*/ 29 h 38"/>
                  <a:gd name="T28" fmla="*/ 26 w 32"/>
                  <a:gd name="T29" fmla="*/ 35 h 38"/>
                  <a:gd name="T30" fmla="*/ 21 w 32"/>
                  <a:gd name="T31" fmla="*/ 37 h 38"/>
                  <a:gd name="T32" fmla="*/ 16 w 32"/>
                  <a:gd name="T33" fmla="*/ 38 h 38"/>
                  <a:gd name="T34" fmla="*/ 16 w 32"/>
                  <a:gd name="T35" fmla="*/ 6 h 38"/>
                  <a:gd name="T36" fmla="*/ 11 w 32"/>
                  <a:gd name="T37" fmla="*/ 7 h 38"/>
                  <a:gd name="T38" fmla="*/ 8 w 32"/>
                  <a:gd name="T39" fmla="*/ 10 h 38"/>
                  <a:gd name="T40" fmla="*/ 6 w 32"/>
                  <a:gd name="T41" fmla="*/ 15 h 38"/>
                  <a:gd name="T42" fmla="*/ 5 w 32"/>
                  <a:gd name="T43" fmla="*/ 20 h 38"/>
                  <a:gd name="T44" fmla="*/ 6 w 32"/>
                  <a:gd name="T45" fmla="*/ 24 h 38"/>
                  <a:gd name="T46" fmla="*/ 8 w 32"/>
                  <a:gd name="T47" fmla="*/ 28 h 38"/>
                  <a:gd name="T48" fmla="*/ 11 w 32"/>
                  <a:gd name="T49" fmla="*/ 31 h 38"/>
                  <a:gd name="T50" fmla="*/ 16 w 32"/>
                  <a:gd name="T51" fmla="*/ 32 h 38"/>
                  <a:gd name="T52" fmla="*/ 20 w 32"/>
                  <a:gd name="T53" fmla="*/ 31 h 38"/>
                  <a:gd name="T54" fmla="*/ 24 w 32"/>
                  <a:gd name="T55" fmla="*/ 28 h 38"/>
                  <a:gd name="T56" fmla="*/ 26 w 32"/>
                  <a:gd name="T57" fmla="*/ 24 h 38"/>
                  <a:gd name="T58" fmla="*/ 26 w 32"/>
                  <a:gd name="T59" fmla="*/ 20 h 38"/>
                  <a:gd name="T60" fmla="*/ 26 w 32"/>
                  <a:gd name="T61" fmla="*/ 15 h 38"/>
                  <a:gd name="T62" fmla="*/ 24 w 32"/>
                  <a:gd name="T63" fmla="*/ 10 h 38"/>
                  <a:gd name="T64" fmla="*/ 20 w 32"/>
                  <a:gd name="T65" fmla="*/ 7 h 38"/>
                  <a:gd name="T66" fmla="*/ 16 w 32"/>
                  <a:gd name="T67" fmla="*/ 6 h 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
                  <a:gd name="T103" fmla="*/ 0 h 38"/>
                  <a:gd name="T104" fmla="*/ 32 w 32"/>
                  <a:gd name="T105" fmla="*/ 38 h 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 h="38">
                    <a:moveTo>
                      <a:pt x="16" y="38"/>
                    </a:moveTo>
                    <a:lnTo>
                      <a:pt x="11" y="37"/>
                    </a:lnTo>
                    <a:lnTo>
                      <a:pt x="5" y="35"/>
                    </a:lnTo>
                    <a:lnTo>
                      <a:pt x="1" y="29"/>
                    </a:lnTo>
                    <a:lnTo>
                      <a:pt x="0" y="20"/>
                    </a:lnTo>
                    <a:lnTo>
                      <a:pt x="1" y="9"/>
                    </a:lnTo>
                    <a:lnTo>
                      <a:pt x="5" y="3"/>
                    </a:lnTo>
                    <a:lnTo>
                      <a:pt x="11" y="1"/>
                    </a:lnTo>
                    <a:lnTo>
                      <a:pt x="16" y="0"/>
                    </a:lnTo>
                    <a:lnTo>
                      <a:pt x="21" y="1"/>
                    </a:lnTo>
                    <a:lnTo>
                      <a:pt x="26" y="3"/>
                    </a:lnTo>
                    <a:lnTo>
                      <a:pt x="31" y="9"/>
                    </a:lnTo>
                    <a:lnTo>
                      <a:pt x="32" y="20"/>
                    </a:lnTo>
                    <a:lnTo>
                      <a:pt x="31" y="29"/>
                    </a:lnTo>
                    <a:lnTo>
                      <a:pt x="26" y="35"/>
                    </a:lnTo>
                    <a:lnTo>
                      <a:pt x="21" y="37"/>
                    </a:lnTo>
                    <a:lnTo>
                      <a:pt x="16" y="38"/>
                    </a:lnTo>
                    <a:close/>
                    <a:moveTo>
                      <a:pt x="16" y="6"/>
                    </a:moveTo>
                    <a:lnTo>
                      <a:pt x="11" y="7"/>
                    </a:lnTo>
                    <a:lnTo>
                      <a:pt x="8" y="10"/>
                    </a:lnTo>
                    <a:lnTo>
                      <a:pt x="6" y="15"/>
                    </a:lnTo>
                    <a:lnTo>
                      <a:pt x="5" y="20"/>
                    </a:lnTo>
                    <a:lnTo>
                      <a:pt x="6" y="24"/>
                    </a:lnTo>
                    <a:lnTo>
                      <a:pt x="8" y="28"/>
                    </a:lnTo>
                    <a:lnTo>
                      <a:pt x="11" y="31"/>
                    </a:lnTo>
                    <a:lnTo>
                      <a:pt x="16" y="32"/>
                    </a:lnTo>
                    <a:lnTo>
                      <a:pt x="20" y="31"/>
                    </a:lnTo>
                    <a:lnTo>
                      <a:pt x="24" y="28"/>
                    </a:lnTo>
                    <a:lnTo>
                      <a:pt x="26" y="24"/>
                    </a:lnTo>
                    <a:lnTo>
                      <a:pt x="26" y="20"/>
                    </a:lnTo>
                    <a:lnTo>
                      <a:pt x="26" y="15"/>
                    </a:lnTo>
                    <a:lnTo>
                      <a:pt x="24" y="10"/>
                    </a:lnTo>
                    <a:lnTo>
                      <a:pt x="20" y="7"/>
                    </a:lnTo>
                    <a:lnTo>
                      <a:pt x="16" y="6"/>
                    </a:lnTo>
                    <a:close/>
                  </a:path>
                </a:pathLst>
              </a:custGeom>
              <a:solidFill>
                <a:srgbClr val="000000"/>
              </a:solidFill>
              <a:ln w="9525">
                <a:solidFill>
                  <a:srgbClr val="FFCC00"/>
                </a:solidFill>
                <a:round/>
                <a:headEnd/>
                <a:tailEnd/>
              </a:ln>
            </p:spPr>
            <p:txBody>
              <a:bodyPr/>
              <a:lstStyle/>
              <a:p>
                <a:endParaRPr lang="en-US" dirty="0"/>
              </a:p>
            </p:txBody>
          </p:sp>
          <p:sp>
            <p:nvSpPr>
              <p:cNvPr id="18479" name="Freeform 534"/>
              <p:cNvSpPr>
                <a:spLocks/>
              </p:cNvSpPr>
              <p:nvPr/>
            </p:nvSpPr>
            <p:spPr bwMode="auto">
              <a:xfrm>
                <a:off x="387" y="1358"/>
                <a:ext cx="27" cy="37"/>
              </a:xfrm>
              <a:custGeom>
                <a:avLst/>
                <a:gdLst>
                  <a:gd name="T0" fmla="*/ 5 w 27"/>
                  <a:gd name="T1" fmla="*/ 1 h 37"/>
                  <a:gd name="T2" fmla="*/ 5 w 27"/>
                  <a:gd name="T3" fmla="*/ 6 h 37"/>
                  <a:gd name="T4" fmla="*/ 5 w 27"/>
                  <a:gd name="T5" fmla="*/ 6 h 37"/>
                  <a:gd name="T6" fmla="*/ 7 w 27"/>
                  <a:gd name="T7" fmla="*/ 5 h 37"/>
                  <a:gd name="T8" fmla="*/ 8 w 27"/>
                  <a:gd name="T9" fmla="*/ 3 h 37"/>
                  <a:gd name="T10" fmla="*/ 8 w 27"/>
                  <a:gd name="T11" fmla="*/ 2 h 37"/>
                  <a:gd name="T12" fmla="*/ 9 w 27"/>
                  <a:gd name="T13" fmla="*/ 2 h 37"/>
                  <a:gd name="T14" fmla="*/ 10 w 27"/>
                  <a:gd name="T15" fmla="*/ 1 h 37"/>
                  <a:gd name="T16" fmla="*/ 12 w 27"/>
                  <a:gd name="T17" fmla="*/ 1 h 37"/>
                  <a:gd name="T18" fmla="*/ 13 w 27"/>
                  <a:gd name="T19" fmla="*/ 0 h 37"/>
                  <a:gd name="T20" fmla="*/ 16 w 27"/>
                  <a:gd name="T21" fmla="*/ 0 h 37"/>
                  <a:gd name="T22" fmla="*/ 17 w 27"/>
                  <a:gd name="T23" fmla="*/ 0 h 37"/>
                  <a:gd name="T24" fmla="*/ 19 w 27"/>
                  <a:gd name="T25" fmla="*/ 0 h 37"/>
                  <a:gd name="T26" fmla="*/ 20 w 27"/>
                  <a:gd name="T27" fmla="*/ 1 h 37"/>
                  <a:gd name="T28" fmla="*/ 22 w 27"/>
                  <a:gd name="T29" fmla="*/ 1 h 37"/>
                  <a:gd name="T30" fmla="*/ 23 w 27"/>
                  <a:gd name="T31" fmla="*/ 2 h 37"/>
                  <a:gd name="T32" fmla="*/ 25 w 27"/>
                  <a:gd name="T33" fmla="*/ 3 h 37"/>
                  <a:gd name="T34" fmla="*/ 26 w 27"/>
                  <a:gd name="T35" fmla="*/ 6 h 37"/>
                  <a:gd name="T36" fmla="*/ 27 w 27"/>
                  <a:gd name="T37" fmla="*/ 9 h 37"/>
                  <a:gd name="T38" fmla="*/ 27 w 27"/>
                  <a:gd name="T39" fmla="*/ 37 h 37"/>
                  <a:gd name="T40" fmla="*/ 22 w 27"/>
                  <a:gd name="T41" fmla="*/ 37 h 37"/>
                  <a:gd name="T42" fmla="*/ 22 w 27"/>
                  <a:gd name="T43" fmla="*/ 13 h 37"/>
                  <a:gd name="T44" fmla="*/ 20 w 27"/>
                  <a:gd name="T45" fmla="*/ 9 h 37"/>
                  <a:gd name="T46" fmla="*/ 19 w 27"/>
                  <a:gd name="T47" fmla="*/ 7 h 37"/>
                  <a:gd name="T48" fmla="*/ 17 w 27"/>
                  <a:gd name="T49" fmla="*/ 6 h 37"/>
                  <a:gd name="T50" fmla="*/ 15 w 27"/>
                  <a:gd name="T51" fmla="*/ 6 h 37"/>
                  <a:gd name="T52" fmla="*/ 11 w 27"/>
                  <a:gd name="T53" fmla="*/ 6 h 37"/>
                  <a:gd name="T54" fmla="*/ 8 w 27"/>
                  <a:gd name="T55" fmla="*/ 8 h 37"/>
                  <a:gd name="T56" fmla="*/ 5 w 27"/>
                  <a:gd name="T57" fmla="*/ 11 h 37"/>
                  <a:gd name="T58" fmla="*/ 5 w 27"/>
                  <a:gd name="T59" fmla="*/ 18 h 37"/>
                  <a:gd name="T60" fmla="*/ 5 w 27"/>
                  <a:gd name="T61" fmla="*/ 37 h 37"/>
                  <a:gd name="T62" fmla="*/ 0 w 27"/>
                  <a:gd name="T63" fmla="*/ 37 h 37"/>
                  <a:gd name="T64" fmla="*/ 0 w 27"/>
                  <a:gd name="T65" fmla="*/ 1 h 37"/>
                  <a:gd name="T66" fmla="*/ 5 w 27"/>
                  <a:gd name="T67" fmla="*/ 1 h 3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37"/>
                  <a:gd name="T104" fmla="*/ 27 w 27"/>
                  <a:gd name="T105" fmla="*/ 37 h 3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37">
                    <a:moveTo>
                      <a:pt x="5" y="1"/>
                    </a:moveTo>
                    <a:lnTo>
                      <a:pt x="5" y="6"/>
                    </a:lnTo>
                    <a:lnTo>
                      <a:pt x="7" y="5"/>
                    </a:lnTo>
                    <a:lnTo>
                      <a:pt x="8" y="3"/>
                    </a:lnTo>
                    <a:lnTo>
                      <a:pt x="8" y="2"/>
                    </a:lnTo>
                    <a:lnTo>
                      <a:pt x="9" y="2"/>
                    </a:lnTo>
                    <a:lnTo>
                      <a:pt x="10" y="1"/>
                    </a:lnTo>
                    <a:lnTo>
                      <a:pt x="12" y="1"/>
                    </a:lnTo>
                    <a:lnTo>
                      <a:pt x="13" y="0"/>
                    </a:lnTo>
                    <a:lnTo>
                      <a:pt x="16" y="0"/>
                    </a:lnTo>
                    <a:lnTo>
                      <a:pt x="17" y="0"/>
                    </a:lnTo>
                    <a:lnTo>
                      <a:pt x="19" y="0"/>
                    </a:lnTo>
                    <a:lnTo>
                      <a:pt x="20" y="1"/>
                    </a:lnTo>
                    <a:lnTo>
                      <a:pt x="22" y="1"/>
                    </a:lnTo>
                    <a:lnTo>
                      <a:pt x="23" y="2"/>
                    </a:lnTo>
                    <a:lnTo>
                      <a:pt x="25" y="3"/>
                    </a:lnTo>
                    <a:lnTo>
                      <a:pt x="26" y="6"/>
                    </a:lnTo>
                    <a:lnTo>
                      <a:pt x="27" y="9"/>
                    </a:lnTo>
                    <a:lnTo>
                      <a:pt x="27" y="37"/>
                    </a:lnTo>
                    <a:lnTo>
                      <a:pt x="22" y="37"/>
                    </a:lnTo>
                    <a:lnTo>
                      <a:pt x="22" y="13"/>
                    </a:lnTo>
                    <a:lnTo>
                      <a:pt x="20" y="9"/>
                    </a:lnTo>
                    <a:lnTo>
                      <a:pt x="19" y="7"/>
                    </a:lnTo>
                    <a:lnTo>
                      <a:pt x="17" y="6"/>
                    </a:lnTo>
                    <a:lnTo>
                      <a:pt x="15" y="6"/>
                    </a:lnTo>
                    <a:lnTo>
                      <a:pt x="11" y="6"/>
                    </a:lnTo>
                    <a:lnTo>
                      <a:pt x="8" y="8"/>
                    </a:lnTo>
                    <a:lnTo>
                      <a:pt x="5" y="11"/>
                    </a:lnTo>
                    <a:lnTo>
                      <a:pt x="5" y="18"/>
                    </a:lnTo>
                    <a:lnTo>
                      <a:pt x="5" y="37"/>
                    </a:lnTo>
                    <a:lnTo>
                      <a:pt x="0" y="37"/>
                    </a:lnTo>
                    <a:lnTo>
                      <a:pt x="0" y="1"/>
                    </a:lnTo>
                    <a:lnTo>
                      <a:pt x="5" y="1"/>
                    </a:lnTo>
                    <a:close/>
                  </a:path>
                </a:pathLst>
              </a:custGeom>
              <a:solidFill>
                <a:srgbClr val="000000"/>
              </a:solidFill>
              <a:ln w="9525">
                <a:solidFill>
                  <a:srgbClr val="FFCC00"/>
                </a:solidFill>
                <a:round/>
                <a:headEnd/>
                <a:tailEnd/>
              </a:ln>
            </p:spPr>
            <p:txBody>
              <a:bodyPr/>
              <a:lstStyle/>
              <a:p>
                <a:endParaRPr lang="en-US" dirty="0"/>
              </a:p>
            </p:txBody>
          </p:sp>
          <p:sp>
            <p:nvSpPr>
              <p:cNvPr id="18480" name="Rectangle 535"/>
              <p:cNvSpPr>
                <a:spLocks noChangeArrowheads="1"/>
              </p:cNvSpPr>
              <p:nvPr/>
            </p:nvSpPr>
            <p:spPr bwMode="auto">
              <a:xfrm>
                <a:off x="768" y="1391"/>
                <a:ext cx="5" cy="49"/>
              </a:xfrm>
              <a:prstGeom prst="rect">
                <a:avLst/>
              </a:prstGeom>
              <a:solidFill>
                <a:srgbClr val="000000"/>
              </a:solidFill>
              <a:ln w="9525">
                <a:solidFill>
                  <a:srgbClr val="FFCC00"/>
                </a:solidFill>
                <a:miter lim="800000"/>
                <a:headEnd/>
                <a:tailEnd/>
              </a:ln>
            </p:spPr>
            <p:txBody>
              <a:bodyPr/>
              <a:lstStyle/>
              <a:p>
                <a:endParaRPr lang="en-US" dirty="0"/>
              </a:p>
            </p:txBody>
          </p:sp>
        </p:grpSp>
      </p:grpSp>
      <p:sp>
        <p:nvSpPr>
          <p:cNvPr id="115251" name="Text Box 563"/>
          <p:cNvSpPr txBox="1">
            <a:spLocks noChangeArrowheads="1"/>
          </p:cNvSpPr>
          <p:nvPr/>
        </p:nvSpPr>
        <p:spPr bwMode="auto">
          <a:xfrm>
            <a:off x="1371600" y="1524000"/>
            <a:ext cx="5867400" cy="457200"/>
          </a:xfrm>
          <a:prstGeom prst="rect">
            <a:avLst/>
          </a:prstGeom>
          <a:noFill/>
          <a:ln w="9525">
            <a:noFill/>
            <a:miter lim="800000"/>
            <a:headEnd/>
            <a:tailEnd/>
          </a:ln>
          <a:effectLst/>
        </p:spPr>
        <p:txBody>
          <a:bodyPr>
            <a:spAutoFit/>
          </a:bodyPr>
          <a:lstStyle/>
          <a:p>
            <a:pPr algn="ctr">
              <a:defRPr/>
            </a:pPr>
            <a:r>
              <a:rPr lang="en-US" b="1" dirty="0">
                <a:effectLst>
                  <a:outerShdw blurRad="38100" dist="38100" dir="2700000" algn="tl">
                    <a:srgbClr val="C0C0C0"/>
                  </a:outerShdw>
                </a:effectLst>
              </a:rPr>
              <a:t>ELEVEN REGIONS</a:t>
            </a:r>
          </a:p>
        </p:txBody>
      </p:sp>
      <p:sp>
        <p:nvSpPr>
          <p:cNvPr id="18438" name="Text Box 564"/>
          <p:cNvSpPr txBox="1">
            <a:spLocks noChangeArrowheads="1"/>
          </p:cNvSpPr>
          <p:nvPr/>
        </p:nvSpPr>
        <p:spPr bwMode="auto">
          <a:xfrm>
            <a:off x="7772400" y="4019550"/>
            <a:ext cx="827088" cy="639763"/>
          </a:xfrm>
          <a:prstGeom prst="rect">
            <a:avLst/>
          </a:prstGeom>
          <a:noFill/>
          <a:ln w="9525">
            <a:noFill/>
            <a:miter lim="800000"/>
            <a:headEnd/>
            <a:tailEnd/>
          </a:ln>
        </p:spPr>
        <p:txBody>
          <a:bodyPr wrap="none">
            <a:spAutoFit/>
          </a:bodyPr>
          <a:lstStyle/>
          <a:p>
            <a:pPr algn="ctr"/>
            <a:r>
              <a:rPr lang="en-US" sz="1200" b="1" dirty="0"/>
              <a:t>District</a:t>
            </a:r>
          </a:p>
          <a:p>
            <a:pPr algn="ctr"/>
            <a:r>
              <a:rPr lang="en-US" sz="1200" b="1" dirty="0"/>
              <a:t>Of</a:t>
            </a:r>
          </a:p>
          <a:p>
            <a:pPr algn="ctr"/>
            <a:r>
              <a:rPr lang="en-US" sz="1200" b="1" dirty="0"/>
              <a:t>Columbia</a:t>
            </a:r>
          </a:p>
        </p:txBody>
      </p:sp>
      <p:sp>
        <p:nvSpPr>
          <p:cNvPr id="18439" name="Line 565"/>
          <p:cNvSpPr>
            <a:spLocks noChangeShapeType="1"/>
          </p:cNvSpPr>
          <p:nvPr/>
        </p:nvSpPr>
        <p:spPr bwMode="auto">
          <a:xfrm flipH="1" flipV="1">
            <a:off x="7467600" y="3810000"/>
            <a:ext cx="228600" cy="228600"/>
          </a:xfrm>
          <a:prstGeom prst="line">
            <a:avLst/>
          </a:prstGeom>
          <a:noFill/>
          <a:ln w="28575">
            <a:solidFill>
              <a:schemeClr val="tx1"/>
            </a:solidFill>
            <a:round/>
            <a:headEnd type="triangle" w="med" len="med"/>
            <a:tailEnd type="triangle" w="med" len="med"/>
          </a:ln>
        </p:spPr>
        <p:txBody>
          <a:bodyPr/>
          <a:lstStyle/>
          <a:p>
            <a:endParaRPr lang="en-US" dirty="0"/>
          </a:p>
        </p:txBody>
      </p:sp>
      <p:sp>
        <p:nvSpPr>
          <p:cNvPr id="18440" name="Rectangle 568"/>
          <p:cNvSpPr>
            <a:spLocks noChangeArrowheads="1"/>
          </p:cNvSpPr>
          <p:nvPr/>
        </p:nvSpPr>
        <p:spPr bwMode="auto">
          <a:xfrm>
            <a:off x="1066800" y="609600"/>
            <a:ext cx="6881813" cy="558800"/>
          </a:xfrm>
          <a:prstGeom prst="rect">
            <a:avLst/>
          </a:prstGeom>
          <a:noFill/>
          <a:ln w="12700">
            <a:noFill/>
            <a:miter lim="800000"/>
            <a:headEnd/>
            <a:tailEnd/>
          </a:ln>
        </p:spPr>
        <p:txBody>
          <a:bodyPr lIns="90488" tIns="44450" rIns="90488" bIns="44450" anchor="b"/>
          <a:lstStyle/>
          <a:p>
            <a:pPr algn="ctr" eaLnBrk="0" hangingPunct="0"/>
            <a:r>
              <a:rPr kumimoji="1" lang="en-US" sz="3600" b="1" dirty="0">
                <a:solidFill>
                  <a:schemeClr val="tx2"/>
                </a:solidFill>
                <a:latin typeface="Tahoma" pitchFamily="34" charset="0"/>
                <a:ea typeface="Tahoma" pitchFamily="34" charset="0"/>
                <a:cs typeface="Tahoma" pitchFamily="34" charset="0"/>
              </a:rPr>
              <a:t>BIG STRUCTURE</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ooter Placeholder 2">
            <a:extLst>
              <a:ext uri="{FF2B5EF4-FFF2-40B4-BE49-F238E27FC236}">
                <a16:creationId xmlns:a16="http://schemas.microsoft.com/office/drawing/2014/main" id="{70704560-A940-41B8-869F-1C8D925D4BE3}"/>
              </a:ext>
            </a:extLst>
          </p:cNvPr>
          <p:cNvSpPr>
            <a:spLocks noGrp="1"/>
          </p:cNvSpPr>
          <p:nvPr>
            <p:ph type="ftr" sz="quarter" idx="11"/>
          </p:nvPr>
        </p:nvSpPr>
        <p:spPr/>
        <p:txBody>
          <a:bodyPr/>
          <a:lstStyle/>
          <a:p>
            <a:r>
              <a:rPr lang="en-US" altLang="en-US" dirty="0"/>
              <a:t>3-8</a:t>
            </a:r>
          </a:p>
        </p:txBody>
      </p:sp>
      <p:sp>
        <p:nvSpPr>
          <p:cNvPr id="256002" name="Freeform 2">
            <a:extLst>
              <a:ext uri="{FF2B5EF4-FFF2-40B4-BE49-F238E27FC236}">
                <a16:creationId xmlns:a16="http://schemas.microsoft.com/office/drawing/2014/main" id="{8A40370D-2BF4-408A-92AD-B8348980F649}"/>
              </a:ext>
            </a:extLst>
          </p:cNvPr>
          <p:cNvSpPr>
            <a:spLocks/>
          </p:cNvSpPr>
          <p:nvPr/>
        </p:nvSpPr>
        <p:spPr bwMode="auto">
          <a:xfrm>
            <a:off x="5022850" y="4311650"/>
            <a:ext cx="9525" cy="6350"/>
          </a:xfrm>
          <a:custGeom>
            <a:avLst/>
            <a:gdLst>
              <a:gd name="T0" fmla="*/ 0 w 6"/>
              <a:gd name="T1" fmla="*/ 0 h 4"/>
              <a:gd name="T2" fmla="*/ 3 w 6"/>
              <a:gd name="T3" fmla="*/ 4 h 4"/>
              <a:gd name="T4" fmla="*/ 6 w 6"/>
              <a:gd name="T5" fmla="*/ 4 h 4"/>
              <a:gd name="T6" fmla="*/ 0 w 6"/>
              <a:gd name="T7" fmla="*/ 0 h 4"/>
            </a:gdLst>
            <a:ahLst/>
            <a:cxnLst>
              <a:cxn ang="0">
                <a:pos x="T0" y="T1"/>
              </a:cxn>
              <a:cxn ang="0">
                <a:pos x="T2" y="T3"/>
              </a:cxn>
              <a:cxn ang="0">
                <a:pos x="T4" y="T5"/>
              </a:cxn>
              <a:cxn ang="0">
                <a:pos x="T6" y="T7"/>
              </a:cxn>
            </a:cxnLst>
            <a:rect l="0" t="0" r="r" b="b"/>
            <a:pathLst>
              <a:path w="6" h="4">
                <a:moveTo>
                  <a:pt x="0" y="0"/>
                </a:moveTo>
                <a:lnTo>
                  <a:pt x="3" y="4"/>
                </a:lnTo>
                <a:lnTo>
                  <a:pt x="6"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56003" name="Freeform 3">
            <a:extLst>
              <a:ext uri="{FF2B5EF4-FFF2-40B4-BE49-F238E27FC236}">
                <a16:creationId xmlns:a16="http://schemas.microsoft.com/office/drawing/2014/main" id="{3966AA9F-46F5-4BAB-A1F0-CF4D4C7D7E80}"/>
              </a:ext>
            </a:extLst>
          </p:cNvPr>
          <p:cNvSpPr>
            <a:spLocks/>
          </p:cNvSpPr>
          <p:nvPr/>
        </p:nvSpPr>
        <p:spPr bwMode="auto">
          <a:xfrm>
            <a:off x="4911725" y="5059363"/>
            <a:ext cx="9525" cy="9525"/>
          </a:xfrm>
          <a:custGeom>
            <a:avLst/>
            <a:gdLst>
              <a:gd name="T0" fmla="*/ 6 w 6"/>
              <a:gd name="T1" fmla="*/ 6 h 6"/>
              <a:gd name="T2" fmla="*/ 5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5" y="0"/>
                </a:lnTo>
                <a:lnTo>
                  <a:pt x="0"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pic>
        <p:nvPicPr>
          <p:cNvPr id="256004" name="Picture 4" descr="HAND0049">
            <a:extLst>
              <a:ext uri="{FF2B5EF4-FFF2-40B4-BE49-F238E27FC236}">
                <a16:creationId xmlns:a16="http://schemas.microsoft.com/office/drawing/2014/main" id="{39A387C3-DFC5-4CE1-B8A6-1449843405B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6463" y="3124200"/>
            <a:ext cx="229393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05" name="Group 5">
            <a:extLst>
              <a:ext uri="{FF2B5EF4-FFF2-40B4-BE49-F238E27FC236}">
                <a16:creationId xmlns:a16="http://schemas.microsoft.com/office/drawing/2014/main" id="{4CA55CE4-03BC-4D46-B505-E00D9FB2E604}"/>
              </a:ext>
            </a:extLst>
          </p:cNvPr>
          <p:cNvGrpSpPr>
            <a:grpSpLocks noChangeAspect="1"/>
          </p:cNvGrpSpPr>
          <p:nvPr/>
        </p:nvGrpSpPr>
        <p:grpSpPr bwMode="auto">
          <a:xfrm>
            <a:off x="3049588" y="1319213"/>
            <a:ext cx="3043237" cy="4522787"/>
            <a:chOff x="4896" y="828"/>
            <a:chExt cx="638" cy="948"/>
          </a:xfrm>
        </p:grpSpPr>
        <p:sp>
          <p:nvSpPr>
            <p:cNvPr id="256006" name="Freeform 6">
              <a:extLst>
                <a:ext uri="{FF2B5EF4-FFF2-40B4-BE49-F238E27FC236}">
                  <a16:creationId xmlns:a16="http://schemas.microsoft.com/office/drawing/2014/main" id="{94656F64-5935-4465-9571-A89721B18C48}"/>
                </a:ext>
              </a:extLst>
            </p:cNvPr>
            <p:cNvSpPr>
              <a:spLocks noChangeAspect="1"/>
            </p:cNvSpPr>
            <p:nvPr/>
          </p:nvSpPr>
          <p:spPr bwMode="auto">
            <a:xfrm>
              <a:off x="4928" y="1104"/>
              <a:ext cx="160" cy="288"/>
            </a:xfrm>
            <a:custGeom>
              <a:avLst/>
              <a:gdLst>
                <a:gd name="T0" fmla="*/ 0 w 160"/>
                <a:gd name="T1" fmla="*/ 8 h 288"/>
                <a:gd name="T2" fmla="*/ 148 w 160"/>
                <a:gd name="T3" fmla="*/ 0 h 288"/>
                <a:gd name="T4" fmla="*/ 138 w 160"/>
                <a:gd name="T5" fmla="*/ 44 h 288"/>
                <a:gd name="T6" fmla="*/ 160 w 160"/>
                <a:gd name="T7" fmla="*/ 106 h 288"/>
                <a:gd name="T8" fmla="*/ 95 w 160"/>
                <a:gd name="T9" fmla="*/ 188 h 288"/>
                <a:gd name="T10" fmla="*/ 87 w 160"/>
                <a:gd name="T11" fmla="*/ 288 h 288"/>
                <a:gd name="T12" fmla="*/ 0 w 160"/>
                <a:gd name="T13" fmla="*/ 288 h 288"/>
                <a:gd name="T14" fmla="*/ 0 w 160"/>
                <a:gd name="T15" fmla="*/ 8 h 2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0" h="288">
                  <a:moveTo>
                    <a:pt x="0" y="8"/>
                  </a:moveTo>
                  <a:lnTo>
                    <a:pt x="148" y="0"/>
                  </a:lnTo>
                  <a:lnTo>
                    <a:pt x="138" y="44"/>
                  </a:lnTo>
                  <a:lnTo>
                    <a:pt x="160" y="106"/>
                  </a:lnTo>
                  <a:lnTo>
                    <a:pt x="95" y="188"/>
                  </a:lnTo>
                  <a:lnTo>
                    <a:pt x="87" y="288"/>
                  </a:lnTo>
                  <a:lnTo>
                    <a:pt x="0" y="288"/>
                  </a:lnTo>
                  <a:lnTo>
                    <a:pt x="0" y="8"/>
                  </a:lnTo>
                  <a:close/>
                </a:path>
              </a:pathLst>
            </a:custGeom>
            <a:solidFill>
              <a:srgbClr val="000000"/>
            </a:solidFill>
            <a:ln w="9525">
              <a:solidFill>
                <a:srgbClr val="6600CC"/>
              </a:solidFill>
              <a:round/>
              <a:headEnd/>
              <a:tailEnd/>
            </a:ln>
          </p:spPr>
          <p:txBody>
            <a:bodyPr/>
            <a:lstStyle/>
            <a:p>
              <a:endParaRPr lang="en-US" dirty="0"/>
            </a:p>
          </p:txBody>
        </p:sp>
        <p:sp>
          <p:nvSpPr>
            <p:cNvPr id="256007" name="Freeform 7">
              <a:extLst>
                <a:ext uri="{FF2B5EF4-FFF2-40B4-BE49-F238E27FC236}">
                  <a16:creationId xmlns:a16="http://schemas.microsoft.com/office/drawing/2014/main" id="{B35F6854-2F48-4824-861B-4B95A5848132}"/>
                </a:ext>
              </a:extLst>
            </p:cNvPr>
            <p:cNvSpPr>
              <a:spLocks noChangeAspect="1"/>
            </p:cNvSpPr>
            <p:nvPr/>
          </p:nvSpPr>
          <p:spPr bwMode="auto">
            <a:xfrm>
              <a:off x="4943" y="1296"/>
              <a:ext cx="481" cy="286"/>
            </a:xfrm>
            <a:custGeom>
              <a:avLst/>
              <a:gdLst>
                <a:gd name="T0" fmla="*/ 0 w 481"/>
                <a:gd name="T1" fmla="*/ 208 h 286"/>
                <a:gd name="T2" fmla="*/ 302 w 481"/>
                <a:gd name="T3" fmla="*/ 208 h 286"/>
                <a:gd name="T4" fmla="*/ 332 w 481"/>
                <a:gd name="T5" fmla="*/ 286 h 286"/>
                <a:gd name="T6" fmla="*/ 358 w 481"/>
                <a:gd name="T7" fmla="*/ 267 h 286"/>
                <a:gd name="T8" fmla="*/ 364 w 481"/>
                <a:gd name="T9" fmla="*/ 221 h 286"/>
                <a:gd name="T10" fmla="*/ 405 w 481"/>
                <a:gd name="T11" fmla="*/ 237 h 286"/>
                <a:gd name="T12" fmla="*/ 481 w 481"/>
                <a:gd name="T13" fmla="*/ 176 h 286"/>
                <a:gd name="T14" fmla="*/ 447 w 481"/>
                <a:gd name="T15" fmla="*/ 117 h 286"/>
                <a:gd name="T16" fmla="*/ 413 w 481"/>
                <a:gd name="T17" fmla="*/ 139 h 286"/>
                <a:gd name="T18" fmla="*/ 422 w 481"/>
                <a:gd name="T19" fmla="*/ 157 h 286"/>
                <a:gd name="T20" fmla="*/ 399 w 481"/>
                <a:gd name="T21" fmla="*/ 174 h 286"/>
                <a:gd name="T22" fmla="*/ 320 w 481"/>
                <a:gd name="T23" fmla="*/ 133 h 286"/>
                <a:gd name="T24" fmla="*/ 320 w 481"/>
                <a:gd name="T25" fmla="*/ 98 h 286"/>
                <a:gd name="T26" fmla="*/ 361 w 481"/>
                <a:gd name="T27" fmla="*/ 58 h 286"/>
                <a:gd name="T28" fmla="*/ 317 w 481"/>
                <a:gd name="T29" fmla="*/ 0 h 286"/>
                <a:gd name="T30" fmla="*/ 243 w 481"/>
                <a:gd name="T31" fmla="*/ 70 h 286"/>
                <a:gd name="T32" fmla="*/ 15 w 481"/>
                <a:gd name="T33" fmla="*/ 70 h 286"/>
                <a:gd name="T34" fmla="*/ 0 w 481"/>
                <a:gd name="T35" fmla="*/ 20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81" h="286">
                  <a:moveTo>
                    <a:pt x="0" y="208"/>
                  </a:moveTo>
                  <a:lnTo>
                    <a:pt x="302" y="208"/>
                  </a:lnTo>
                  <a:lnTo>
                    <a:pt x="332" y="286"/>
                  </a:lnTo>
                  <a:lnTo>
                    <a:pt x="358" y="267"/>
                  </a:lnTo>
                  <a:lnTo>
                    <a:pt x="364" y="221"/>
                  </a:lnTo>
                  <a:lnTo>
                    <a:pt x="405" y="237"/>
                  </a:lnTo>
                  <a:lnTo>
                    <a:pt x="481" y="176"/>
                  </a:lnTo>
                  <a:lnTo>
                    <a:pt x="447" y="117"/>
                  </a:lnTo>
                  <a:lnTo>
                    <a:pt x="413" y="139"/>
                  </a:lnTo>
                  <a:lnTo>
                    <a:pt x="422" y="157"/>
                  </a:lnTo>
                  <a:lnTo>
                    <a:pt x="399" y="174"/>
                  </a:lnTo>
                  <a:lnTo>
                    <a:pt x="320" y="133"/>
                  </a:lnTo>
                  <a:lnTo>
                    <a:pt x="320" y="98"/>
                  </a:lnTo>
                  <a:lnTo>
                    <a:pt x="361" y="58"/>
                  </a:lnTo>
                  <a:lnTo>
                    <a:pt x="317" y="0"/>
                  </a:lnTo>
                  <a:lnTo>
                    <a:pt x="243" y="70"/>
                  </a:lnTo>
                  <a:lnTo>
                    <a:pt x="15" y="70"/>
                  </a:lnTo>
                  <a:lnTo>
                    <a:pt x="0" y="208"/>
                  </a:lnTo>
                  <a:close/>
                </a:path>
              </a:pathLst>
            </a:custGeom>
            <a:solidFill>
              <a:srgbClr val="000000"/>
            </a:solidFill>
            <a:ln w="9525">
              <a:solidFill>
                <a:srgbClr val="6600CC"/>
              </a:solidFill>
              <a:round/>
              <a:headEnd/>
              <a:tailEnd/>
            </a:ln>
          </p:spPr>
          <p:txBody>
            <a:bodyPr/>
            <a:lstStyle/>
            <a:p>
              <a:endParaRPr lang="en-US" dirty="0"/>
            </a:p>
          </p:txBody>
        </p:sp>
        <p:sp>
          <p:nvSpPr>
            <p:cNvPr id="256008" name="Freeform 8">
              <a:extLst>
                <a:ext uri="{FF2B5EF4-FFF2-40B4-BE49-F238E27FC236}">
                  <a16:creationId xmlns:a16="http://schemas.microsoft.com/office/drawing/2014/main" id="{8EDD7724-E619-4755-A1E8-6939461B4DCE}"/>
                </a:ext>
              </a:extLst>
            </p:cNvPr>
            <p:cNvSpPr>
              <a:spLocks noChangeAspect="1"/>
            </p:cNvSpPr>
            <p:nvPr/>
          </p:nvSpPr>
          <p:spPr bwMode="auto">
            <a:xfrm>
              <a:off x="4940" y="1527"/>
              <a:ext cx="196" cy="201"/>
            </a:xfrm>
            <a:custGeom>
              <a:avLst/>
              <a:gdLst>
                <a:gd name="T0" fmla="*/ 0 w 196"/>
                <a:gd name="T1" fmla="*/ 0 h 201"/>
                <a:gd name="T2" fmla="*/ 196 w 196"/>
                <a:gd name="T3" fmla="*/ 0 h 201"/>
                <a:gd name="T4" fmla="*/ 193 w 196"/>
                <a:gd name="T5" fmla="*/ 160 h 201"/>
                <a:gd name="T6" fmla="*/ 32 w 196"/>
                <a:gd name="T7" fmla="*/ 201 h 201"/>
                <a:gd name="T8" fmla="*/ 4 w 196"/>
                <a:gd name="T9" fmla="*/ 164 h 201"/>
                <a:gd name="T10" fmla="*/ 0 w 196"/>
                <a:gd name="T11" fmla="*/ 0 h 201"/>
              </a:gdLst>
              <a:ahLst/>
              <a:cxnLst>
                <a:cxn ang="0">
                  <a:pos x="T0" y="T1"/>
                </a:cxn>
                <a:cxn ang="0">
                  <a:pos x="T2" y="T3"/>
                </a:cxn>
                <a:cxn ang="0">
                  <a:pos x="T4" y="T5"/>
                </a:cxn>
                <a:cxn ang="0">
                  <a:pos x="T6" y="T7"/>
                </a:cxn>
                <a:cxn ang="0">
                  <a:pos x="T8" y="T9"/>
                </a:cxn>
                <a:cxn ang="0">
                  <a:pos x="T10" y="T11"/>
                </a:cxn>
              </a:cxnLst>
              <a:rect l="0" t="0" r="r" b="b"/>
              <a:pathLst>
                <a:path w="196" h="201">
                  <a:moveTo>
                    <a:pt x="0" y="0"/>
                  </a:moveTo>
                  <a:lnTo>
                    <a:pt x="196" y="0"/>
                  </a:lnTo>
                  <a:lnTo>
                    <a:pt x="193" y="160"/>
                  </a:lnTo>
                  <a:lnTo>
                    <a:pt x="32" y="201"/>
                  </a:lnTo>
                  <a:lnTo>
                    <a:pt x="4" y="164"/>
                  </a:lnTo>
                  <a:lnTo>
                    <a:pt x="0" y="0"/>
                  </a:lnTo>
                  <a:close/>
                </a:path>
              </a:pathLst>
            </a:custGeom>
            <a:solidFill>
              <a:srgbClr val="000000"/>
            </a:solidFill>
            <a:ln w="9525">
              <a:solidFill>
                <a:srgbClr val="6600CC"/>
              </a:solidFill>
              <a:round/>
              <a:headEnd/>
              <a:tailEnd/>
            </a:ln>
          </p:spPr>
          <p:txBody>
            <a:bodyPr/>
            <a:lstStyle/>
            <a:p>
              <a:endParaRPr lang="en-US" dirty="0"/>
            </a:p>
          </p:txBody>
        </p:sp>
        <p:grpSp>
          <p:nvGrpSpPr>
            <p:cNvPr id="256009" name="Group 9">
              <a:extLst>
                <a:ext uri="{FF2B5EF4-FFF2-40B4-BE49-F238E27FC236}">
                  <a16:creationId xmlns:a16="http://schemas.microsoft.com/office/drawing/2014/main" id="{B80D1489-DC54-4CDD-8538-3AA0BF87F896}"/>
                </a:ext>
              </a:extLst>
            </p:cNvPr>
            <p:cNvGrpSpPr>
              <a:grpSpLocks noChangeAspect="1"/>
            </p:cNvGrpSpPr>
            <p:nvPr/>
          </p:nvGrpSpPr>
          <p:grpSpPr bwMode="auto">
            <a:xfrm>
              <a:off x="4896" y="828"/>
              <a:ext cx="638" cy="948"/>
              <a:chOff x="4695" y="826"/>
              <a:chExt cx="638" cy="948"/>
            </a:xfrm>
          </p:grpSpPr>
          <p:sp>
            <p:nvSpPr>
              <p:cNvPr id="256010" name="Freeform 10">
                <a:extLst>
                  <a:ext uri="{FF2B5EF4-FFF2-40B4-BE49-F238E27FC236}">
                    <a16:creationId xmlns:a16="http://schemas.microsoft.com/office/drawing/2014/main" id="{709A0D0A-33F8-4520-9314-4E48BFA2FE5D}"/>
                  </a:ext>
                </a:extLst>
              </p:cNvPr>
              <p:cNvSpPr>
                <a:spLocks noChangeAspect="1"/>
              </p:cNvSpPr>
              <p:nvPr/>
            </p:nvSpPr>
            <p:spPr bwMode="auto">
              <a:xfrm>
                <a:off x="4895" y="876"/>
                <a:ext cx="385" cy="480"/>
              </a:xfrm>
              <a:custGeom>
                <a:avLst/>
                <a:gdLst>
                  <a:gd name="T0" fmla="*/ 79 w 385"/>
                  <a:gd name="T1" fmla="*/ 480 h 480"/>
                  <a:gd name="T2" fmla="*/ 222 w 385"/>
                  <a:gd name="T3" fmla="*/ 417 h 480"/>
                  <a:gd name="T4" fmla="*/ 240 w 385"/>
                  <a:gd name="T5" fmla="*/ 377 h 480"/>
                  <a:gd name="T6" fmla="*/ 281 w 385"/>
                  <a:gd name="T7" fmla="*/ 384 h 480"/>
                  <a:gd name="T8" fmla="*/ 385 w 385"/>
                  <a:gd name="T9" fmla="*/ 317 h 480"/>
                  <a:gd name="T10" fmla="*/ 271 w 385"/>
                  <a:gd name="T11" fmla="*/ 194 h 480"/>
                  <a:gd name="T12" fmla="*/ 243 w 385"/>
                  <a:gd name="T13" fmla="*/ 35 h 480"/>
                  <a:gd name="T14" fmla="*/ 182 w 385"/>
                  <a:gd name="T15" fmla="*/ 0 h 480"/>
                  <a:gd name="T16" fmla="*/ 155 w 385"/>
                  <a:gd name="T17" fmla="*/ 22 h 480"/>
                  <a:gd name="T18" fmla="*/ 117 w 385"/>
                  <a:gd name="T19" fmla="*/ 7 h 480"/>
                  <a:gd name="T20" fmla="*/ 56 w 385"/>
                  <a:gd name="T21" fmla="*/ 88 h 480"/>
                  <a:gd name="T22" fmla="*/ 39 w 385"/>
                  <a:gd name="T23" fmla="*/ 204 h 480"/>
                  <a:gd name="T24" fmla="*/ 0 w 385"/>
                  <a:gd name="T25" fmla="*/ 216 h 480"/>
                  <a:gd name="T26" fmla="*/ 79 w 385"/>
                  <a:gd name="T27" fmla="*/ 480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5" h="480">
                    <a:moveTo>
                      <a:pt x="79" y="480"/>
                    </a:moveTo>
                    <a:lnTo>
                      <a:pt x="222" y="417"/>
                    </a:lnTo>
                    <a:lnTo>
                      <a:pt x="240" y="377"/>
                    </a:lnTo>
                    <a:lnTo>
                      <a:pt x="281" y="384"/>
                    </a:lnTo>
                    <a:lnTo>
                      <a:pt x="385" y="317"/>
                    </a:lnTo>
                    <a:lnTo>
                      <a:pt x="271" y="194"/>
                    </a:lnTo>
                    <a:lnTo>
                      <a:pt x="243" y="35"/>
                    </a:lnTo>
                    <a:lnTo>
                      <a:pt x="182" y="0"/>
                    </a:lnTo>
                    <a:lnTo>
                      <a:pt x="155" y="22"/>
                    </a:lnTo>
                    <a:lnTo>
                      <a:pt x="117" y="7"/>
                    </a:lnTo>
                    <a:lnTo>
                      <a:pt x="56" y="88"/>
                    </a:lnTo>
                    <a:lnTo>
                      <a:pt x="39" y="204"/>
                    </a:lnTo>
                    <a:lnTo>
                      <a:pt x="0" y="216"/>
                    </a:lnTo>
                    <a:lnTo>
                      <a:pt x="79" y="480"/>
                    </a:lnTo>
                    <a:close/>
                  </a:path>
                </a:pathLst>
              </a:custGeom>
              <a:solidFill>
                <a:srgbClr val="000000"/>
              </a:solidFill>
              <a:ln w="9525">
                <a:solidFill>
                  <a:srgbClr val="6600CC"/>
                </a:solidFill>
                <a:round/>
                <a:headEnd/>
                <a:tailEnd/>
              </a:ln>
            </p:spPr>
            <p:txBody>
              <a:bodyPr/>
              <a:lstStyle/>
              <a:p>
                <a:endParaRPr lang="en-US" dirty="0"/>
              </a:p>
            </p:txBody>
          </p:sp>
          <p:sp>
            <p:nvSpPr>
              <p:cNvPr id="256011" name="Freeform 11">
                <a:extLst>
                  <a:ext uri="{FF2B5EF4-FFF2-40B4-BE49-F238E27FC236}">
                    <a16:creationId xmlns:a16="http://schemas.microsoft.com/office/drawing/2014/main" id="{D968A0E0-C471-43E5-8229-F94893B69B60}"/>
                  </a:ext>
                </a:extLst>
              </p:cNvPr>
              <p:cNvSpPr>
                <a:spLocks noChangeAspect="1"/>
              </p:cNvSpPr>
              <p:nvPr/>
            </p:nvSpPr>
            <p:spPr bwMode="auto">
              <a:xfrm>
                <a:off x="4932" y="826"/>
                <a:ext cx="401" cy="490"/>
              </a:xfrm>
              <a:custGeom>
                <a:avLst/>
                <a:gdLst>
                  <a:gd name="T0" fmla="*/ 396 w 401"/>
                  <a:gd name="T1" fmla="*/ 318 h 490"/>
                  <a:gd name="T2" fmla="*/ 283 w 401"/>
                  <a:gd name="T3" fmla="*/ 197 h 490"/>
                  <a:gd name="T4" fmla="*/ 256 w 401"/>
                  <a:gd name="T5" fmla="*/ 40 h 490"/>
                  <a:gd name="T6" fmla="*/ 256 w 401"/>
                  <a:gd name="T7" fmla="*/ 38 h 490"/>
                  <a:gd name="T8" fmla="*/ 253 w 401"/>
                  <a:gd name="T9" fmla="*/ 37 h 490"/>
                  <a:gd name="T10" fmla="*/ 191 w 401"/>
                  <a:gd name="T11" fmla="*/ 2 h 490"/>
                  <a:gd name="T12" fmla="*/ 188 w 401"/>
                  <a:gd name="T13" fmla="*/ 0 h 490"/>
                  <a:gd name="T14" fmla="*/ 185 w 401"/>
                  <a:gd name="T15" fmla="*/ 2 h 490"/>
                  <a:gd name="T16" fmla="*/ 160 w 401"/>
                  <a:gd name="T17" fmla="*/ 22 h 490"/>
                  <a:gd name="T18" fmla="*/ 126 w 401"/>
                  <a:gd name="T19" fmla="*/ 8 h 490"/>
                  <a:gd name="T20" fmla="*/ 122 w 401"/>
                  <a:gd name="T21" fmla="*/ 7 h 490"/>
                  <a:gd name="T22" fmla="*/ 120 w 401"/>
                  <a:gd name="T23" fmla="*/ 10 h 490"/>
                  <a:gd name="T24" fmla="*/ 58 w 401"/>
                  <a:gd name="T25" fmla="*/ 91 h 490"/>
                  <a:gd name="T26" fmla="*/ 57 w 401"/>
                  <a:gd name="T27" fmla="*/ 92 h 490"/>
                  <a:gd name="T28" fmla="*/ 57 w 401"/>
                  <a:gd name="T29" fmla="*/ 93 h 490"/>
                  <a:gd name="T30" fmla="*/ 42 w 401"/>
                  <a:gd name="T31" fmla="*/ 206 h 490"/>
                  <a:gd name="T32" fmla="*/ 6 w 401"/>
                  <a:gd name="T33" fmla="*/ 216 h 490"/>
                  <a:gd name="T34" fmla="*/ 0 w 401"/>
                  <a:gd name="T35" fmla="*/ 217 h 490"/>
                  <a:gd name="T36" fmla="*/ 1 w 401"/>
                  <a:gd name="T37" fmla="*/ 223 h 490"/>
                  <a:gd name="T38" fmla="*/ 81 w 401"/>
                  <a:gd name="T39" fmla="*/ 485 h 490"/>
                  <a:gd name="T40" fmla="*/ 83 w 401"/>
                  <a:gd name="T41" fmla="*/ 490 h 490"/>
                  <a:gd name="T42" fmla="*/ 89 w 401"/>
                  <a:gd name="T43" fmla="*/ 488 h 490"/>
                  <a:gd name="T44" fmla="*/ 232 w 401"/>
                  <a:gd name="T45" fmla="*/ 426 h 490"/>
                  <a:gd name="T46" fmla="*/ 234 w 401"/>
                  <a:gd name="T47" fmla="*/ 426 h 490"/>
                  <a:gd name="T48" fmla="*/ 235 w 401"/>
                  <a:gd name="T49" fmla="*/ 424 h 490"/>
                  <a:gd name="T50" fmla="*/ 250 w 401"/>
                  <a:gd name="T51" fmla="*/ 387 h 490"/>
                  <a:gd name="T52" fmla="*/ 287 w 401"/>
                  <a:gd name="T53" fmla="*/ 394 h 490"/>
                  <a:gd name="T54" fmla="*/ 289 w 401"/>
                  <a:gd name="T55" fmla="*/ 394 h 490"/>
                  <a:gd name="T56" fmla="*/ 291 w 401"/>
                  <a:gd name="T57" fmla="*/ 393 h 490"/>
                  <a:gd name="T58" fmla="*/ 395 w 401"/>
                  <a:gd name="T59" fmla="*/ 326 h 490"/>
                  <a:gd name="T60" fmla="*/ 401 w 401"/>
                  <a:gd name="T61" fmla="*/ 322 h 490"/>
                  <a:gd name="T62" fmla="*/ 396 w 401"/>
                  <a:gd name="T63" fmla="*/ 318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 h="490">
                    <a:moveTo>
                      <a:pt x="396" y="318"/>
                    </a:moveTo>
                    <a:lnTo>
                      <a:pt x="283" y="197"/>
                    </a:lnTo>
                    <a:lnTo>
                      <a:pt x="256" y="40"/>
                    </a:lnTo>
                    <a:lnTo>
                      <a:pt x="256" y="38"/>
                    </a:lnTo>
                    <a:lnTo>
                      <a:pt x="253" y="37"/>
                    </a:lnTo>
                    <a:lnTo>
                      <a:pt x="191" y="2"/>
                    </a:lnTo>
                    <a:lnTo>
                      <a:pt x="188" y="0"/>
                    </a:lnTo>
                    <a:lnTo>
                      <a:pt x="185" y="2"/>
                    </a:lnTo>
                    <a:lnTo>
                      <a:pt x="160" y="22"/>
                    </a:lnTo>
                    <a:lnTo>
                      <a:pt x="126" y="8"/>
                    </a:lnTo>
                    <a:lnTo>
                      <a:pt x="122" y="7"/>
                    </a:lnTo>
                    <a:lnTo>
                      <a:pt x="120" y="10"/>
                    </a:lnTo>
                    <a:lnTo>
                      <a:pt x="58" y="91"/>
                    </a:lnTo>
                    <a:lnTo>
                      <a:pt x="57" y="92"/>
                    </a:lnTo>
                    <a:lnTo>
                      <a:pt x="57" y="93"/>
                    </a:lnTo>
                    <a:lnTo>
                      <a:pt x="42" y="206"/>
                    </a:lnTo>
                    <a:lnTo>
                      <a:pt x="6" y="216"/>
                    </a:lnTo>
                    <a:lnTo>
                      <a:pt x="0" y="217"/>
                    </a:lnTo>
                    <a:lnTo>
                      <a:pt x="1" y="223"/>
                    </a:lnTo>
                    <a:lnTo>
                      <a:pt x="81" y="485"/>
                    </a:lnTo>
                    <a:lnTo>
                      <a:pt x="83" y="490"/>
                    </a:lnTo>
                    <a:lnTo>
                      <a:pt x="89" y="488"/>
                    </a:lnTo>
                    <a:lnTo>
                      <a:pt x="232" y="426"/>
                    </a:lnTo>
                    <a:lnTo>
                      <a:pt x="234" y="426"/>
                    </a:lnTo>
                    <a:lnTo>
                      <a:pt x="235" y="424"/>
                    </a:lnTo>
                    <a:lnTo>
                      <a:pt x="250" y="387"/>
                    </a:lnTo>
                    <a:lnTo>
                      <a:pt x="287" y="394"/>
                    </a:lnTo>
                    <a:lnTo>
                      <a:pt x="289" y="394"/>
                    </a:lnTo>
                    <a:lnTo>
                      <a:pt x="291" y="393"/>
                    </a:lnTo>
                    <a:lnTo>
                      <a:pt x="395" y="326"/>
                    </a:lnTo>
                    <a:lnTo>
                      <a:pt x="401" y="322"/>
                    </a:lnTo>
                    <a:lnTo>
                      <a:pt x="396" y="318"/>
                    </a:lnTo>
                    <a:close/>
                  </a:path>
                </a:pathLst>
              </a:custGeom>
              <a:solidFill>
                <a:srgbClr val="000000"/>
              </a:solidFill>
              <a:ln w="9525">
                <a:solidFill>
                  <a:srgbClr val="6600CC"/>
                </a:solidFill>
                <a:round/>
                <a:headEnd/>
                <a:tailEnd/>
              </a:ln>
            </p:spPr>
            <p:txBody>
              <a:bodyPr/>
              <a:lstStyle/>
              <a:p>
                <a:endParaRPr lang="en-US" dirty="0"/>
              </a:p>
            </p:txBody>
          </p:sp>
          <p:sp>
            <p:nvSpPr>
              <p:cNvPr id="256012" name="Freeform 12">
                <a:extLst>
                  <a:ext uri="{FF2B5EF4-FFF2-40B4-BE49-F238E27FC236}">
                    <a16:creationId xmlns:a16="http://schemas.microsoft.com/office/drawing/2014/main" id="{F40F3206-CA87-424C-95E4-65D47D7DB272}"/>
                  </a:ext>
                </a:extLst>
              </p:cNvPr>
              <p:cNvSpPr>
                <a:spLocks noChangeAspect="1"/>
              </p:cNvSpPr>
              <p:nvPr/>
            </p:nvSpPr>
            <p:spPr bwMode="auto">
              <a:xfrm>
                <a:off x="4946" y="840"/>
                <a:ext cx="370" cy="462"/>
              </a:xfrm>
              <a:custGeom>
                <a:avLst/>
                <a:gdLst>
                  <a:gd name="T0" fmla="*/ 273 w 370"/>
                  <a:gd name="T1" fmla="*/ 368 h 462"/>
                  <a:gd name="T2" fmla="*/ 234 w 370"/>
                  <a:gd name="T3" fmla="*/ 361 h 462"/>
                  <a:gd name="T4" fmla="*/ 229 w 370"/>
                  <a:gd name="T5" fmla="*/ 361 h 462"/>
                  <a:gd name="T6" fmla="*/ 228 w 370"/>
                  <a:gd name="T7" fmla="*/ 365 h 462"/>
                  <a:gd name="T8" fmla="*/ 212 w 370"/>
                  <a:gd name="T9" fmla="*/ 403 h 462"/>
                  <a:gd name="T10" fmla="*/ 76 w 370"/>
                  <a:gd name="T11" fmla="*/ 462 h 462"/>
                  <a:gd name="T12" fmla="*/ 0 w 370"/>
                  <a:gd name="T13" fmla="*/ 212 h 462"/>
                  <a:gd name="T14" fmla="*/ 33 w 370"/>
                  <a:gd name="T15" fmla="*/ 202 h 462"/>
                  <a:gd name="T16" fmla="*/ 37 w 370"/>
                  <a:gd name="T17" fmla="*/ 201 h 462"/>
                  <a:gd name="T18" fmla="*/ 38 w 370"/>
                  <a:gd name="T19" fmla="*/ 198 h 462"/>
                  <a:gd name="T20" fmla="*/ 54 w 370"/>
                  <a:gd name="T21" fmla="*/ 83 h 462"/>
                  <a:gd name="T22" fmla="*/ 112 w 370"/>
                  <a:gd name="T23" fmla="*/ 6 h 462"/>
                  <a:gd name="T24" fmla="*/ 145 w 370"/>
                  <a:gd name="T25" fmla="*/ 20 h 462"/>
                  <a:gd name="T26" fmla="*/ 148 w 370"/>
                  <a:gd name="T27" fmla="*/ 21 h 462"/>
                  <a:gd name="T28" fmla="*/ 151 w 370"/>
                  <a:gd name="T29" fmla="*/ 19 h 462"/>
                  <a:gd name="T30" fmla="*/ 175 w 370"/>
                  <a:gd name="T31" fmla="*/ 0 h 462"/>
                  <a:gd name="T32" fmla="*/ 231 w 370"/>
                  <a:gd name="T33" fmla="*/ 31 h 462"/>
                  <a:gd name="T34" fmla="*/ 258 w 370"/>
                  <a:gd name="T35" fmla="*/ 186 h 462"/>
                  <a:gd name="T36" fmla="*/ 259 w 370"/>
                  <a:gd name="T37" fmla="*/ 188 h 462"/>
                  <a:gd name="T38" fmla="*/ 260 w 370"/>
                  <a:gd name="T39" fmla="*/ 190 h 462"/>
                  <a:gd name="T40" fmla="*/ 370 w 370"/>
                  <a:gd name="T41" fmla="*/ 306 h 462"/>
                  <a:gd name="T42" fmla="*/ 273 w 370"/>
                  <a:gd name="T43" fmla="*/ 368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0" h="462">
                    <a:moveTo>
                      <a:pt x="273" y="368"/>
                    </a:moveTo>
                    <a:lnTo>
                      <a:pt x="234" y="361"/>
                    </a:lnTo>
                    <a:lnTo>
                      <a:pt x="229" y="361"/>
                    </a:lnTo>
                    <a:lnTo>
                      <a:pt x="228" y="365"/>
                    </a:lnTo>
                    <a:lnTo>
                      <a:pt x="212" y="403"/>
                    </a:lnTo>
                    <a:lnTo>
                      <a:pt x="76" y="462"/>
                    </a:lnTo>
                    <a:lnTo>
                      <a:pt x="0" y="212"/>
                    </a:lnTo>
                    <a:lnTo>
                      <a:pt x="33" y="202"/>
                    </a:lnTo>
                    <a:lnTo>
                      <a:pt x="37" y="201"/>
                    </a:lnTo>
                    <a:lnTo>
                      <a:pt x="38" y="198"/>
                    </a:lnTo>
                    <a:lnTo>
                      <a:pt x="54" y="83"/>
                    </a:lnTo>
                    <a:lnTo>
                      <a:pt x="112" y="6"/>
                    </a:lnTo>
                    <a:lnTo>
                      <a:pt x="145" y="20"/>
                    </a:lnTo>
                    <a:lnTo>
                      <a:pt x="148" y="21"/>
                    </a:lnTo>
                    <a:lnTo>
                      <a:pt x="151" y="19"/>
                    </a:lnTo>
                    <a:lnTo>
                      <a:pt x="175" y="0"/>
                    </a:lnTo>
                    <a:lnTo>
                      <a:pt x="231" y="31"/>
                    </a:lnTo>
                    <a:lnTo>
                      <a:pt x="258" y="186"/>
                    </a:lnTo>
                    <a:lnTo>
                      <a:pt x="259" y="188"/>
                    </a:lnTo>
                    <a:lnTo>
                      <a:pt x="260" y="190"/>
                    </a:lnTo>
                    <a:lnTo>
                      <a:pt x="370" y="306"/>
                    </a:lnTo>
                    <a:lnTo>
                      <a:pt x="273" y="368"/>
                    </a:lnTo>
                    <a:close/>
                  </a:path>
                </a:pathLst>
              </a:custGeom>
              <a:solidFill>
                <a:srgbClr val="FFFFFF"/>
              </a:solidFill>
              <a:ln w="9525">
                <a:solidFill>
                  <a:srgbClr val="6600CC"/>
                </a:solidFill>
                <a:round/>
                <a:headEnd/>
                <a:tailEnd/>
              </a:ln>
            </p:spPr>
            <p:txBody>
              <a:bodyPr/>
              <a:lstStyle/>
              <a:p>
                <a:endParaRPr lang="en-US" dirty="0"/>
              </a:p>
            </p:txBody>
          </p:sp>
          <p:sp>
            <p:nvSpPr>
              <p:cNvPr id="256013" name="Freeform 13">
                <a:extLst>
                  <a:ext uri="{FF2B5EF4-FFF2-40B4-BE49-F238E27FC236}">
                    <a16:creationId xmlns:a16="http://schemas.microsoft.com/office/drawing/2014/main" id="{0BCF4417-1DCD-4A9F-99C1-C739DC6A7137}"/>
                  </a:ext>
                </a:extLst>
              </p:cNvPr>
              <p:cNvSpPr>
                <a:spLocks noChangeAspect="1"/>
              </p:cNvSpPr>
              <p:nvPr/>
            </p:nvSpPr>
            <p:spPr bwMode="auto">
              <a:xfrm>
                <a:off x="5039" y="1077"/>
                <a:ext cx="46" cy="49"/>
              </a:xfrm>
              <a:custGeom>
                <a:avLst/>
                <a:gdLst>
                  <a:gd name="T0" fmla="*/ 20 w 46"/>
                  <a:gd name="T1" fmla="*/ 49 h 49"/>
                  <a:gd name="T2" fmla="*/ 7 w 46"/>
                  <a:gd name="T3" fmla="*/ 9 h 49"/>
                  <a:gd name="T4" fmla="*/ 7 w 46"/>
                  <a:gd name="T5" fmla="*/ 49 h 49"/>
                  <a:gd name="T6" fmla="*/ 0 w 46"/>
                  <a:gd name="T7" fmla="*/ 49 h 49"/>
                  <a:gd name="T8" fmla="*/ 0 w 46"/>
                  <a:gd name="T9" fmla="*/ 0 h 49"/>
                  <a:gd name="T10" fmla="*/ 9 w 46"/>
                  <a:gd name="T11" fmla="*/ 0 h 49"/>
                  <a:gd name="T12" fmla="*/ 23 w 46"/>
                  <a:gd name="T13" fmla="*/ 41 h 49"/>
                  <a:gd name="T14" fmla="*/ 37 w 46"/>
                  <a:gd name="T15" fmla="*/ 0 h 49"/>
                  <a:gd name="T16" fmla="*/ 46 w 46"/>
                  <a:gd name="T17" fmla="*/ 0 h 49"/>
                  <a:gd name="T18" fmla="*/ 46 w 46"/>
                  <a:gd name="T19" fmla="*/ 49 h 49"/>
                  <a:gd name="T20" fmla="*/ 39 w 46"/>
                  <a:gd name="T21" fmla="*/ 49 h 49"/>
                  <a:gd name="T22" fmla="*/ 39 w 46"/>
                  <a:gd name="T23" fmla="*/ 9 h 49"/>
                  <a:gd name="T24" fmla="*/ 27 w 46"/>
                  <a:gd name="T25" fmla="*/ 49 h 49"/>
                  <a:gd name="T26" fmla="*/ 20 w 46"/>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9">
                    <a:moveTo>
                      <a:pt x="20" y="49"/>
                    </a:moveTo>
                    <a:lnTo>
                      <a:pt x="7" y="9"/>
                    </a:lnTo>
                    <a:lnTo>
                      <a:pt x="7" y="49"/>
                    </a:lnTo>
                    <a:lnTo>
                      <a:pt x="0" y="49"/>
                    </a:lnTo>
                    <a:lnTo>
                      <a:pt x="0" y="0"/>
                    </a:lnTo>
                    <a:lnTo>
                      <a:pt x="9" y="0"/>
                    </a:lnTo>
                    <a:lnTo>
                      <a:pt x="23" y="41"/>
                    </a:lnTo>
                    <a:lnTo>
                      <a:pt x="37" y="0"/>
                    </a:lnTo>
                    <a:lnTo>
                      <a:pt x="46" y="0"/>
                    </a:lnTo>
                    <a:lnTo>
                      <a:pt x="46" y="49"/>
                    </a:lnTo>
                    <a:lnTo>
                      <a:pt x="39" y="49"/>
                    </a:lnTo>
                    <a:lnTo>
                      <a:pt x="39" y="9"/>
                    </a:lnTo>
                    <a:lnTo>
                      <a:pt x="27" y="49"/>
                    </a:lnTo>
                    <a:lnTo>
                      <a:pt x="20" y="49"/>
                    </a:lnTo>
                    <a:close/>
                  </a:path>
                </a:pathLst>
              </a:custGeom>
              <a:solidFill>
                <a:srgbClr val="000000"/>
              </a:solidFill>
              <a:ln w="9525">
                <a:solidFill>
                  <a:srgbClr val="6600CC"/>
                </a:solidFill>
                <a:round/>
                <a:headEnd/>
                <a:tailEnd/>
              </a:ln>
            </p:spPr>
            <p:txBody>
              <a:bodyPr/>
              <a:lstStyle/>
              <a:p>
                <a:endParaRPr lang="en-US" dirty="0"/>
              </a:p>
            </p:txBody>
          </p:sp>
          <p:sp>
            <p:nvSpPr>
              <p:cNvPr id="256014" name="Freeform 14">
                <a:extLst>
                  <a:ext uri="{FF2B5EF4-FFF2-40B4-BE49-F238E27FC236}">
                    <a16:creationId xmlns:a16="http://schemas.microsoft.com/office/drawing/2014/main" id="{C3AA279F-82C6-467A-942B-481CDB383B99}"/>
                  </a:ext>
                </a:extLst>
              </p:cNvPr>
              <p:cNvSpPr>
                <a:spLocks noChangeAspect="1" noEditPoints="1"/>
              </p:cNvSpPr>
              <p:nvPr/>
            </p:nvSpPr>
            <p:spPr bwMode="auto">
              <a:xfrm>
                <a:off x="5091" y="1090"/>
                <a:ext cx="33" cy="38"/>
              </a:xfrm>
              <a:custGeom>
                <a:avLst/>
                <a:gdLst>
                  <a:gd name="T0" fmla="*/ 30 w 33"/>
                  <a:gd name="T1" fmla="*/ 32 h 38"/>
                  <a:gd name="T2" fmla="*/ 31 w 33"/>
                  <a:gd name="T3" fmla="*/ 33 h 38"/>
                  <a:gd name="T4" fmla="*/ 32 w 33"/>
                  <a:gd name="T5" fmla="*/ 33 h 38"/>
                  <a:gd name="T6" fmla="*/ 33 w 33"/>
                  <a:gd name="T7" fmla="*/ 33 h 38"/>
                  <a:gd name="T8" fmla="*/ 33 w 33"/>
                  <a:gd name="T9" fmla="*/ 36 h 38"/>
                  <a:gd name="T10" fmla="*/ 31 w 33"/>
                  <a:gd name="T11" fmla="*/ 38 h 38"/>
                  <a:gd name="T12" fmla="*/ 29 w 33"/>
                  <a:gd name="T13" fmla="*/ 38 h 38"/>
                  <a:gd name="T14" fmla="*/ 25 w 33"/>
                  <a:gd name="T15" fmla="*/ 35 h 38"/>
                  <a:gd name="T16" fmla="*/ 24 w 33"/>
                  <a:gd name="T17" fmla="*/ 32 h 38"/>
                  <a:gd name="T18" fmla="*/ 18 w 33"/>
                  <a:gd name="T19" fmla="*/ 35 h 38"/>
                  <a:gd name="T20" fmla="*/ 13 w 33"/>
                  <a:gd name="T21" fmla="*/ 38 h 38"/>
                  <a:gd name="T22" fmla="*/ 3 w 33"/>
                  <a:gd name="T23" fmla="*/ 34 h 38"/>
                  <a:gd name="T24" fmla="*/ 0 w 33"/>
                  <a:gd name="T25" fmla="*/ 26 h 38"/>
                  <a:gd name="T26" fmla="*/ 3 w 33"/>
                  <a:gd name="T27" fmla="*/ 19 h 38"/>
                  <a:gd name="T28" fmla="*/ 8 w 33"/>
                  <a:gd name="T29" fmla="*/ 17 h 38"/>
                  <a:gd name="T30" fmla="*/ 15 w 33"/>
                  <a:gd name="T31" fmla="*/ 16 h 38"/>
                  <a:gd name="T32" fmla="*/ 21 w 33"/>
                  <a:gd name="T33" fmla="*/ 16 h 38"/>
                  <a:gd name="T34" fmla="*/ 23 w 33"/>
                  <a:gd name="T35" fmla="*/ 15 h 38"/>
                  <a:gd name="T36" fmla="*/ 24 w 33"/>
                  <a:gd name="T37" fmla="*/ 12 h 38"/>
                  <a:gd name="T38" fmla="*/ 23 w 33"/>
                  <a:gd name="T39" fmla="*/ 6 h 38"/>
                  <a:gd name="T40" fmla="*/ 17 w 33"/>
                  <a:gd name="T41" fmla="*/ 4 h 38"/>
                  <a:gd name="T42" fmla="*/ 12 w 33"/>
                  <a:gd name="T43" fmla="*/ 5 h 38"/>
                  <a:gd name="T44" fmla="*/ 8 w 33"/>
                  <a:gd name="T45" fmla="*/ 10 h 38"/>
                  <a:gd name="T46" fmla="*/ 2 w 33"/>
                  <a:gd name="T47" fmla="*/ 11 h 38"/>
                  <a:gd name="T48" fmla="*/ 2 w 33"/>
                  <a:gd name="T49" fmla="*/ 6 h 38"/>
                  <a:gd name="T50" fmla="*/ 6 w 33"/>
                  <a:gd name="T51" fmla="*/ 3 h 38"/>
                  <a:gd name="T52" fmla="*/ 10 w 33"/>
                  <a:gd name="T53" fmla="*/ 1 h 38"/>
                  <a:gd name="T54" fmla="*/ 14 w 33"/>
                  <a:gd name="T55" fmla="*/ 0 h 38"/>
                  <a:gd name="T56" fmla="*/ 17 w 33"/>
                  <a:gd name="T57" fmla="*/ 0 h 38"/>
                  <a:gd name="T58" fmla="*/ 21 w 33"/>
                  <a:gd name="T59" fmla="*/ 0 h 38"/>
                  <a:gd name="T60" fmla="*/ 25 w 33"/>
                  <a:gd name="T61" fmla="*/ 1 h 38"/>
                  <a:gd name="T62" fmla="*/ 29 w 33"/>
                  <a:gd name="T63" fmla="*/ 4 h 38"/>
                  <a:gd name="T64" fmla="*/ 30 w 33"/>
                  <a:gd name="T65" fmla="*/ 31 h 38"/>
                  <a:gd name="T66" fmla="*/ 21 w 33"/>
                  <a:gd name="T67" fmla="*/ 20 h 38"/>
                  <a:gd name="T68" fmla="*/ 13 w 33"/>
                  <a:gd name="T69" fmla="*/ 20 h 38"/>
                  <a:gd name="T70" fmla="*/ 9 w 33"/>
                  <a:gd name="T71" fmla="*/ 23 h 38"/>
                  <a:gd name="T72" fmla="*/ 7 w 33"/>
                  <a:gd name="T73" fmla="*/ 25 h 38"/>
                  <a:gd name="T74" fmla="*/ 7 w 33"/>
                  <a:gd name="T75" fmla="*/ 30 h 38"/>
                  <a:gd name="T76" fmla="*/ 10 w 33"/>
                  <a:gd name="T77" fmla="*/ 33 h 38"/>
                  <a:gd name="T78" fmla="*/ 17 w 33"/>
                  <a:gd name="T79" fmla="*/ 32 h 38"/>
                  <a:gd name="T80" fmla="*/ 23 w 33"/>
                  <a:gd name="T81" fmla="*/ 27 h 38"/>
                  <a:gd name="T82" fmla="*/ 24 w 33"/>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30" y="31"/>
                    </a:moveTo>
                    <a:lnTo>
                      <a:pt x="30" y="32"/>
                    </a:lnTo>
                    <a:lnTo>
                      <a:pt x="31" y="32"/>
                    </a:lnTo>
                    <a:lnTo>
                      <a:pt x="31" y="33"/>
                    </a:lnTo>
                    <a:lnTo>
                      <a:pt x="32" y="33"/>
                    </a:lnTo>
                    <a:lnTo>
                      <a:pt x="32" y="33"/>
                    </a:lnTo>
                    <a:lnTo>
                      <a:pt x="33" y="33"/>
                    </a:lnTo>
                    <a:lnTo>
                      <a:pt x="33" y="33"/>
                    </a:lnTo>
                    <a:lnTo>
                      <a:pt x="33" y="32"/>
                    </a:lnTo>
                    <a:lnTo>
                      <a:pt x="33" y="36"/>
                    </a:lnTo>
                    <a:lnTo>
                      <a:pt x="32" y="38"/>
                    </a:lnTo>
                    <a:lnTo>
                      <a:pt x="31" y="38"/>
                    </a:lnTo>
                    <a:lnTo>
                      <a:pt x="30" y="38"/>
                    </a:lnTo>
                    <a:lnTo>
                      <a:pt x="29" y="38"/>
                    </a:lnTo>
                    <a:lnTo>
                      <a:pt x="28" y="36"/>
                    </a:lnTo>
                    <a:lnTo>
                      <a:pt x="25" y="35"/>
                    </a:lnTo>
                    <a:lnTo>
                      <a:pt x="24" y="34"/>
                    </a:lnTo>
                    <a:lnTo>
                      <a:pt x="24" y="32"/>
                    </a:lnTo>
                    <a:lnTo>
                      <a:pt x="22" y="34"/>
                    </a:lnTo>
                    <a:lnTo>
                      <a:pt x="18" y="35"/>
                    </a:lnTo>
                    <a:lnTo>
                      <a:pt x="16" y="36"/>
                    </a:lnTo>
                    <a:lnTo>
                      <a:pt x="13" y="38"/>
                    </a:lnTo>
                    <a:lnTo>
                      <a:pt x="7" y="36"/>
                    </a:lnTo>
                    <a:lnTo>
                      <a:pt x="3" y="34"/>
                    </a:lnTo>
                    <a:lnTo>
                      <a:pt x="1" y="31"/>
                    </a:lnTo>
                    <a:lnTo>
                      <a:pt x="0" y="26"/>
                    </a:lnTo>
                    <a:lnTo>
                      <a:pt x="1" y="23"/>
                    </a:lnTo>
                    <a:lnTo>
                      <a:pt x="3" y="19"/>
                    </a:lnTo>
                    <a:lnTo>
                      <a:pt x="6" y="18"/>
                    </a:lnTo>
                    <a:lnTo>
                      <a:pt x="8" y="17"/>
                    </a:lnTo>
                    <a:lnTo>
                      <a:pt x="12" y="16"/>
                    </a:lnTo>
                    <a:lnTo>
                      <a:pt x="15" y="16"/>
                    </a:lnTo>
                    <a:lnTo>
                      <a:pt x="18" y="16"/>
                    </a:lnTo>
                    <a:lnTo>
                      <a:pt x="21" y="16"/>
                    </a:lnTo>
                    <a:lnTo>
                      <a:pt x="22" y="15"/>
                    </a:lnTo>
                    <a:lnTo>
                      <a:pt x="23" y="15"/>
                    </a:lnTo>
                    <a:lnTo>
                      <a:pt x="24" y="13"/>
                    </a:lnTo>
                    <a:lnTo>
                      <a:pt x="24" y="12"/>
                    </a:lnTo>
                    <a:lnTo>
                      <a:pt x="24" y="9"/>
                    </a:lnTo>
                    <a:lnTo>
                      <a:pt x="23" y="6"/>
                    </a:lnTo>
                    <a:lnTo>
                      <a:pt x="21" y="5"/>
                    </a:lnTo>
                    <a:lnTo>
                      <a:pt x="17" y="4"/>
                    </a:lnTo>
                    <a:lnTo>
                      <a:pt x="15" y="4"/>
                    </a:lnTo>
                    <a:lnTo>
                      <a:pt x="12" y="5"/>
                    </a:lnTo>
                    <a:lnTo>
                      <a:pt x="9" y="8"/>
                    </a:lnTo>
                    <a:lnTo>
                      <a:pt x="8" y="10"/>
                    </a:lnTo>
                    <a:lnTo>
                      <a:pt x="7" y="11"/>
                    </a:lnTo>
                    <a:lnTo>
                      <a:pt x="2" y="11"/>
                    </a:lnTo>
                    <a:lnTo>
                      <a:pt x="2" y="8"/>
                    </a:lnTo>
                    <a:lnTo>
                      <a:pt x="2" y="6"/>
                    </a:lnTo>
                    <a:lnTo>
                      <a:pt x="3" y="4"/>
                    </a:lnTo>
                    <a:lnTo>
                      <a:pt x="6" y="3"/>
                    </a:lnTo>
                    <a:lnTo>
                      <a:pt x="8" y="1"/>
                    </a:lnTo>
                    <a:lnTo>
                      <a:pt x="10" y="1"/>
                    </a:lnTo>
                    <a:lnTo>
                      <a:pt x="12" y="0"/>
                    </a:lnTo>
                    <a:lnTo>
                      <a:pt x="14" y="0"/>
                    </a:lnTo>
                    <a:lnTo>
                      <a:pt x="15" y="0"/>
                    </a:lnTo>
                    <a:lnTo>
                      <a:pt x="17" y="0"/>
                    </a:lnTo>
                    <a:lnTo>
                      <a:pt x="18" y="0"/>
                    </a:lnTo>
                    <a:lnTo>
                      <a:pt x="21" y="0"/>
                    </a:lnTo>
                    <a:lnTo>
                      <a:pt x="22" y="1"/>
                    </a:lnTo>
                    <a:lnTo>
                      <a:pt x="25" y="1"/>
                    </a:lnTo>
                    <a:lnTo>
                      <a:pt x="28" y="2"/>
                    </a:lnTo>
                    <a:lnTo>
                      <a:pt x="29" y="4"/>
                    </a:lnTo>
                    <a:lnTo>
                      <a:pt x="30" y="6"/>
                    </a:lnTo>
                    <a:lnTo>
                      <a:pt x="30" y="31"/>
                    </a:lnTo>
                    <a:close/>
                    <a:moveTo>
                      <a:pt x="24" y="19"/>
                    </a:moveTo>
                    <a:lnTo>
                      <a:pt x="21" y="20"/>
                    </a:lnTo>
                    <a:lnTo>
                      <a:pt x="16" y="20"/>
                    </a:lnTo>
                    <a:lnTo>
                      <a:pt x="13" y="20"/>
                    </a:lnTo>
                    <a:lnTo>
                      <a:pt x="9" y="21"/>
                    </a:lnTo>
                    <a:lnTo>
                      <a:pt x="9" y="23"/>
                    </a:lnTo>
                    <a:lnTo>
                      <a:pt x="8" y="24"/>
                    </a:lnTo>
                    <a:lnTo>
                      <a:pt x="7" y="25"/>
                    </a:lnTo>
                    <a:lnTo>
                      <a:pt x="6" y="26"/>
                    </a:lnTo>
                    <a:lnTo>
                      <a:pt x="7" y="30"/>
                    </a:lnTo>
                    <a:lnTo>
                      <a:pt x="8" y="31"/>
                    </a:lnTo>
                    <a:lnTo>
                      <a:pt x="10" y="33"/>
                    </a:lnTo>
                    <a:lnTo>
                      <a:pt x="13" y="33"/>
                    </a:lnTo>
                    <a:lnTo>
                      <a:pt x="17" y="32"/>
                    </a:lnTo>
                    <a:lnTo>
                      <a:pt x="21" y="30"/>
                    </a:lnTo>
                    <a:lnTo>
                      <a:pt x="23" y="27"/>
                    </a:lnTo>
                    <a:lnTo>
                      <a:pt x="24" y="26"/>
                    </a:lnTo>
                    <a:lnTo>
                      <a:pt x="24" y="19"/>
                    </a:lnTo>
                    <a:close/>
                  </a:path>
                </a:pathLst>
              </a:custGeom>
              <a:solidFill>
                <a:srgbClr val="000000"/>
              </a:solidFill>
              <a:ln w="9525">
                <a:solidFill>
                  <a:srgbClr val="6600CC"/>
                </a:solidFill>
                <a:round/>
                <a:headEnd/>
                <a:tailEnd/>
              </a:ln>
            </p:spPr>
            <p:txBody>
              <a:bodyPr/>
              <a:lstStyle/>
              <a:p>
                <a:endParaRPr lang="en-US" dirty="0"/>
              </a:p>
            </p:txBody>
          </p:sp>
          <p:sp>
            <p:nvSpPr>
              <p:cNvPr id="256015" name="Freeform 15">
                <a:extLst>
                  <a:ext uri="{FF2B5EF4-FFF2-40B4-BE49-F238E27FC236}">
                    <a16:creationId xmlns:a16="http://schemas.microsoft.com/office/drawing/2014/main" id="{4B96C9B7-BAF6-4B36-A64C-767A1729A816}"/>
                  </a:ext>
                </a:extLst>
              </p:cNvPr>
              <p:cNvSpPr>
                <a:spLocks noChangeAspect="1" noEditPoints="1"/>
              </p:cNvSpPr>
              <p:nvPr/>
            </p:nvSpPr>
            <p:spPr bwMode="auto">
              <a:xfrm>
                <a:off x="5129" y="1077"/>
                <a:ext cx="6" cy="49"/>
              </a:xfrm>
              <a:custGeom>
                <a:avLst/>
                <a:gdLst>
                  <a:gd name="T0" fmla="*/ 6 w 6"/>
                  <a:gd name="T1" fmla="*/ 49 h 49"/>
                  <a:gd name="T2" fmla="*/ 0 w 6"/>
                  <a:gd name="T3" fmla="*/ 49 h 49"/>
                  <a:gd name="T4" fmla="*/ 0 w 6"/>
                  <a:gd name="T5" fmla="*/ 14 h 49"/>
                  <a:gd name="T6" fmla="*/ 6 w 6"/>
                  <a:gd name="T7" fmla="*/ 14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9">
                    <a:moveTo>
                      <a:pt x="6" y="49"/>
                    </a:moveTo>
                    <a:lnTo>
                      <a:pt x="0" y="49"/>
                    </a:lnTo>
                    <a:lnTo>
                      <a:pt x="0" y="14"/>
                    </a:lnTo>
                    <a:lnTo>
                      <a:pt x="6" y="14"/>
                    </a:lnTo>
                    <a:lnTo>
                      <a:pt x="6" y="49"/>
                    </a:lnTo>
                    <a:close/>
                    <a:moveTo>
                      <a:pt x="6" y="7"/>
                    </a:moveTo>
                    <a:lnTo>
                      <a:pt x="0" y="7"/>
                    </a:lnTo>
                    <a:lnTo>
                      <a:pt x="0" y="0"/>
                    </a:lnTo>
                    <a:lnTo>
                      <a:pt x="6" y="0"/>
                    </a:lnTo>
                    <a:lnTo>
                      <a:pt x="6" y="7"/>
                    </a:lnTo>
                    <a:close/>
                  </a:path>
                </a:pathLst>
              </a:custGeom>
              <a:solidFill>
                <a:srgbClr val="000000"/>
              </a:solidFill>
              <a:ln w="9525">
                <a:solidFill>
                  <a:srgbClr val="6600CC"/>
                </a:solidFill>
                <a:round/>
                <a:headEnd/>
                <a:tailEnd/>
              </a:ln>
            </p:spPr>
            <p:txBody>
              <a:bodyPr/>
              <a:lstStyle/>
              <a:p>
                <a:endParaRPr lang="en-US" dirty="0"/>
              </a:p>
            </p:txBody>
          </p:sp>
          <p:sp>
            <p:nvSpPr>
              <p:cNvPr id="256016" name="Freeform 16">
                <a:extLst>
                  <a:ext uri="{FF2B5EF4-FFF2-40B4-BE49-F238E27FC236}">
                    <a16:creationId xmlns:a16="http://schemas.microsoft.com/office/drawing/2014/main" id="{33D13043-AAE4-48F6-91FE-A4EE3EF9A07B}"/>
                  </a:ext>
                </a:extLst>
              </p:cNvPr>
              <p:cNvSpPr>
                <a:spLocks noChangeAspect="1"/>
              </p:cNvSpPr>
              <p:nvPr/>
            </p:nvSpPr>
            <p:spPr bwMode="auto">
              <a:xfrm>
                <a:off x="5143" y="1090"/>
                <a:ext cx="27" cy="36"/>
              </a:xfrm>
              <a:custGeom>
                <a:avLst/>
                <a:gdLst>
                  <a:gd name="T0" fmla="*/ 6 w 27"/>
                  <a:gd name="T1" fmla="*/ 1 h 36"/>
                  <a:gd name="T2" fmla="*/ 6 w 27"/>
                  <a:gd name="T3" fmla="*/ 5 h 36"/>
                  <a:gd name="T4" fmla="*/ 6 w 27"/>
                  <a:gd name="T5" fmla="*/ 5 h 36"/>
                  <a:gd name="T6" fmla="*/ 7 w 27"/>
                  <a:gd name="T7" fmla="*/ 4 h 36"/>
                  <a:gd name="T8" fmla="*/ 8 w 27"/>
                  <a:gd name="T9" fmla="*/ 3 h 36"/>
                  <a:gd name="T10" fmla="*/ 9 w 27"/>
                  <a:gd name="T11" fmla="*/ 2 h 36"/>
                  <a:gd name="T12" fmla="*/ 10 w 27"/>
                  <a:gd name="T13" fmla="*/ 1 h 36"/>
                  <a:gd name="T14" fmla="*/ 11 w 27"/>
                  <a:gd name="T15" fmla="*/ 0 h 36"/>
                  <a:gd name="T16" fmla="*/ 13 w 27"/>
                  <a:gd name="T17" fmla="*/ 0 h 36"/>
                  <a:gd name="T18" fmla="*/ 15 w 27"/>
                  <a:gd name="T19" fmla="*/ 0 h 36"/>
                  <a:gd name="T20" fmla="*/ 17 w 27"/>
                  <a:gd name="T21" fmla="*/ 0 h 36"/>
                  <a:gd name="T22" fmla="*/ 18 w 27"/>
                  <a:gd name="T23" fmla="*/ 0 h 36"/>
                  <a:gd name="T24" fmla="*/ 21 w 27"/>
                  <a:gd name="T25" fmla="*/ 0 h 36"/>
                  <a:gd name="T26" fmla="*/ 22 w 27"/>
                  <a:gd name="T27" fmla="*/ 1 h 36"/>
                  <a:gd name="T28" fmla="*/ 23 w 27"/>
                  <a:gd name="T29" fmla="*/ 1 h 36"/>
                  <a:gd name="T30" fmla="*/ 24 w 27"/>
                  <a:gd name="T31" fmla="*/ 2 h 36"/>
                  <a:gd name="T32" fmla="*/ 25 w 27"/>
                  <a:gd name="T33" fmla="*/ 3 h 36"/>
                  <a:gd name="T34" fmla="*/ 27 w 27"/>
                  <a:gd name="T35" fmla="*/ 5 h 36"/>
                  <a:gd name="T36" fmla="*/ 27 w 27"/>
                  <a:gd name="T37" fmla="*/ 9 h 36"/>
                  <a:gd name="T38" fmla="*/ 27 w 27"/>
                  <a:gd name="T39" fmla="*/ 36 h 36"/>
                  <a:gd name="T40" fmla="*/ 23 w 27"/>
                  <a:gd name="T41" fmla="*/ 36 h 36"/>
                  <a:gd name="T42" fmla="*/ 23 w 27"/>
                  <a:gd name="T43" fmla="*/ 11 h 36"/>
                  <a:gd name="T44" fmla="*/ 22 w 27"/>
                  <a:gd name="T45" fmla="*/ 8 h 36"/>
                  <a:gd name="T46" fmla="*/ 21 w 27"/>
                  <a:gd name="T47" fmla="*/ 5 h 36"/>
                  <a:gd name="T48" fmla="*/ 18 w 27"/>
                  <a:gd name="T49" fmla="*/ 4 h 36"/>
                  <a:gd name="T50" fmla="*/ 15 w 27"/>
                  <a:gd name="T51" fmla="*/ 4 h 36"/>
                  <a:gd name="T52" fmla="*/ 11 w 27"/>
                  <a:gd name="T53" fmla="*/ 5 h 36"/>
                  <a:gd name="T54" fmla="*/ 9 w 27"/>
                  <a:gd name="T55" fmla="*/ 6 h 36"/>
                  <a:gd name="T56" fmla="*/ 7 w 27"/>
                  <a:gd name="T57" fmla="*/ 11 h 36"/>
                  <a:gd name="T58" fmla="*/ 6 w 27"/>
                  <a:gd name="T59" fmla="*/ 17 h 36"/>
                  <a:gd name="T60" fmla="*/ 6 w 27"/>
                  <a:gd name="T61" fmla="*/ 36 h 36"/>
                  <a:gd name="T62" fmla="*/ 0 w 27"/>
                  <a:gd name="T63" fmla="*/ 36 h 36"/>
                  <a:gd name="T64" fmla="*/ 0 w 27"/>
                  <a:gd name="T65" fmla="*/ 1 h 36"/>
                  <a:gd name="T66" fmla="*/ 6 w 27"/>
                  <a:gd name="T6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36">
                    <a:moveTo>
                      <a:pt x="6" y="1"/>
                    </a:moveTo>
                    <a:lnTo>
                      <a:pt x="6" y="5"/>
                    </a:lnTo>
                    <a:lnTo>
                      <a:pt x="6" y="5"/>
                    </a:lnTo>
                    <a:lnTo>
                      <a:pt x="7" y="4"/>
                    </a:lnTo>
                    <a:lnTo>
                      <a:pt x="8" y="3"/>
                    </a:lnTo>
                    <a:lnTo>
                      <a:pt x="9" y="2"/>
                    </a:lnTo>
                    <a:lnTo>
                      <a:pt x="10" y="1"/>
                    </a:lnTo>
                    <a:lnTo>
                      <a:pt x="11" y="0"/>
                    </a:lnTo>
                    <a:lnTo>
                      <a:pt x="13" y="0"/>
                    </a:lnTo>
                    <a:lnTo>
                      <a:pt x="15" y="0"/>
                    </a:lnTo>
                    <a:lnTo>
                      <a:pt x="17" y="0"/>
                    </a:lnTo>
                    <a:lnTo>
                      <a:pt x="18" y="0"/>
                    </a:lnTo>
                    <a:lnTo>
                      <a:pt x="21" y="0"/>
                    </a:lnTo>
                    <a:lnTo>
                      <a:pt x="22" y="1"/>
                    </a:lnTo>
                    <a:lnTo>
                      <a:pt x="23" y="1"/>
                    </a:lnTo>
                    <a:lnTo>
                      <a:pt x="24" y="2"/>
                    </a:lnTo>
                    <a:lnTo>
                      <a:pt x="25" y="3"/>
                    </a:lnTo>
                    <a:lnTo>
                      <a:pt x="27" y="5"/>
                    </a:lnTo>
                    <a:lnTo>
                      <a:pt x="27" y="9"/>
                    </a:lnTo>
                    <a:lnTo>
                      <a:pt x="27" y="36"/>
                    </a:lnTo>
                    <a:lnTo>
                      <a:pt x="23" y="36"/>
                    </a:lnTo>
                    <a:lnTo>
                      <a:pt x="23" y="11"/>
                    </a:lnTo>
                    <a:lnTo>
                      <a:pt x="22" y="8"/>
                    </a:lnTo>
                    <a:lnTo>
                      <a:pt x="21" y="5"/>
                    </a:lnTo>
                    <a:lnTo>
                      <a:pt x="18" y="4"/>
                    </a:lnTo>
                    <a:lnTo>
                      <a:pt x="15" y="4"/>
                    </a:lnTo>
                    <a:lnTo>
                      <a:pt x="11" y="5"/>
                    </a:lnTo>
                    <a:lnTo>
                      <a:pt x="9" y="6"/>
                    </a:lnTo>
                    <a:lnTo>
                      <a:pt x="7" y="11"/>
                    </a:lnTo>
                    <a:lnTo>
                      <a:pt x="6" y="17"/>
                    </a:lnTo>
                    <a:lnTo>
                      <a:pt x="6" y="36"/>
                    </a:lnTo>
                    <a:lnTo>
                      <a:pt x="0" y="36"/>
                    </a:lnTo>
                    <a:lnTo>
                      <a:pt x="0" y="1"/>
                    </a:lnTo>
                    <a:lnTo>
                      <a:pt x="6" y="1"/>
                    </a:lnTo>
                    <a:close/>
                  </a:path>
                </a:pathLst>
              </a:custGeom>
              <a:solidFill>
                <a:srgbClr val="000000"/>
              </a:solidFill>
              <a:ln w="9525">
                <a:solidFill>
                  <a:srgbClr val="6600CC"/>
                </a:solidFill>
                <a:round/>
                <a:headEnd/>
                <a:tailEnd/>
              </a:ln>
            </p:spPr>
            <p:txBody>
              <a:bodyPr/>
              <a:lstStyle/>
              <a:p>
                <a:endParaRPr lang="en-US" dirty="0"/>
              </a:p>
            </p:txBody>
          </p:sp>
          <p:sp>
            <p:nvSpPr>
              <p:cNvPr id="256017" name="Freeform 17">
                <a:extLst>
                  <a:ext uri="{FF2B5EF4-FFF2-40B4-BE49-F238E27FC236}">
                    <a16:creationId xmlns:a16="http://schemas.microsoft.com/office/drawing/2014/main" id="{7A0C9E48-7B97-4FF6-9104-0E5F5F26D640}"/>
                  </a:ext>
                </a:extLst>
              </p:cNvPr>
              <p:cNvSpPr>
                <a:spLocks noChangeAspect="1" noEditPoints="1"/>
              </p:cNvSpPr>
              <p:nvPr/>
            </p:nvSpPr>
            <p:spPr bwMode="auto">
              <a:xfrm>
                <a:off x="5177" y="1090"/>
                <a:ext cx="31" cy="38"/>
              </a:xfrm>
              <a:custGeom>
                <a:avLst/>
                <a:gdLst>
                  <a:gd name="T0" fmla="*/ 6 w 31"/>
                  <a:gd name="T1" fmla="*/ 23 h 38"/>
                  <a:gd name="T2" fmla="*/ 7 w 31"/>
                  <a:gd name="T3" fmla="*/ 26 h 38"/>
                  <a:gd name="T4" fmla="*/ 10 w 31"/>
                  <a:gd name="T5" fmla="*/ 30 h 38"/>
                  <a:gd name="T6" fmla="*/ 13 w 31"/>
                  <a:gd name="T7" fmla="*/ 33 h 38"/>
                  <a:gd name="T8" fmla="*/ 20 w 31"/>
                  <a:gd name="T9" fmla="*/ 32 h 38"/>
                  <a:gd name="T10" fmla="*/ 25 w 31"/>
                  <a:gd name="T11" fmla="*/ 27 h 38"/>
                  <a:gd name="T12" fmla="*/ 31 w 31"/>
                  <a:gd name="T13" fmla="*/ 25 h 38"/>
                  <a:gd name="T14" fmla="*/ 30 w 31"/>
                  <a:gd name="T15" fmla="*/ 28 h 38"/>
                  <a:gd name="T16" fmla="*/ 28 w 31"/>
                  <a:gd name="T17" fmla="*/ 32 h 38"/>
                  <a:gd name="T18" fmla="*/ 23 w 31"/>
                  <a:gd name="T19" fmla="*/ 36 h 38"/>
                  <a:gd name="T20" fmla="*/ 17 w 31"/>
                  <a:gd name="T21" fmla="*/ 38 h 38"/>
                  <a:gd name="T22" fmla="*/ 10 w 31"/>
                  <a:gd name="T23" fmla="*/ 36 h 38"/>
                  <a:gd name="T24" fmla="*/ 4 w 31"/>
                  <a:gd name="T25" fmla="*/ 32 h 38"/>
                  <a:gd name="T26" fmla="*/ 2 w 31"/>
                  <a:gd name="T27" fmla="*/ 26 h 38"/>
                  <a:gd name="T28" fmla="*/ 0 w 31"/>
                  <a:gd name="T29" fmla="*/ 18 h 38"/>
                  <a:gd name="T30" fmla="*/ 2 w 31"/>
                  <a:gd name="T31" fmla="*/ 11 h 38"/>
                  <a:gd name="T32" fmla="*/ 4 w 31"/>
                  <a:gd name="T33" fmla="*/ 5 h 38"/>
                  <a:gd name="T34" fmla="*/ 11 w 31"/>
                  <a:gd name="T35" fmla="*/ 1 h 38"/>
                  <a:gd name="T36" fmla="*/ 18 w 31"/>
                  <a:gd name="T37" fmla="*/ 0 h 38"/>
                  <a:gd name="T38" fmla="*/ 23 w 31"/>
                  <a:gd name="T39" fmla="*/ 1 h 38"/>
                  <a:gd name="T40" fmla="*/ 28 w 31"/>
                  <a:gd name="T41" fmla="*/ 4 h 38"/>
                  <a:gd name="T42" fmla="*/ 31 w 31"/>
                  <a:gd name="T43" fmla="*/ 12 h 38"/>
                  <a:gd name="T44" fmla="*/ 31 w 31"/>
                  <a:gd name="T45" fmla="*/ 20 h 38"/>
                  <a:gd name="T46" fmla="*/ 26 w 31"/>
                  <a:gd name="T47" fmla="*/ 16 h 38"/>
                  <a:gd name="T48" fmla="*/ 25 w 31"/>
                  <a:gd name="T49" fmla="*/ 11 h 38"/>
                  <a:gd name="T50" fmla="*/ 23 w 31"/>
                  <a:gd name="T51" fmla="*/ 8 h 38"/>
                  <a:gd name="T52" fmla="*/ 21 w 31"/>
                  <a:gd name="T53" fmla="*/ 5 h 38"/>
                  <a:gd name="T54" fmla="*/ 17 w 31"/>
                  <a:gd name="T55" fmla="*/ 4 h 38"/>
                  <a:gd name="T56" fmla="*/ 13 w 31"/>
                  <a:gd name="T57" fmla="*/ 5 h 38"/>
                  <a:gd name="T58" fmla="*/ 10 w 31"/>
                  <a:gd name="T59" fmla="*/ 8 h 38"/>
                  <a:gd name="T60" fmla="*/ 7 w 31"/>
                  <a:gd name="T61" fmla="*/ 10 h 38"/>
                  <a:gd name="T62" fmla="*/ 6 w 31"/>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8">
                    <a:moveTo>
                      <a:pt x="6" y="20"/>
                    </a:moveTo>
                    <a:lnTo>
                      <a:pt x="6" y="23"/>
                    </a:lnTo>
                    <a:lnTo>
                      <a:pt x="6" y="24"/>
                    </a:lnTo>
                    <a:lnTo>
                      <a:pt x="7" y="26"/>
                    </a:lnTo>
                    <a:lnTo>
                      <a:pt x="8" y="28"/>
                    </a:lnTo>
                    <a:lnTo>
                      <a:pt x="10" y="30"/>
                    </a:lnTo>
                    <a:lnTo>
                      <a:pt x="11" y="32"/>
                    </a:lnTo>
                    <a:lnTo>
                      <a:pt x="13" y="33"/>
                    </a:lnTo>
                    <a:lnTo>
                      <a:pt x="15" y="33"/>
                    </a:lnTo>
                    <a:lnTo>
                      <a:pt x="20" y="32"/>
                    </a:lnTo>
                    <a:lnTo>
                      <a:pt x="23" y="30"/>
                    </a:lnTo>
                    <a:lnTo>
                      <a:pt x="25" y="27"/>
                    </a:lnTo>
                    <a:lnTo>
                      <a:pt x="26" y="25"/>
                    </a:lnTo>
                    <a:lnTo>
                      <a:pt x="31" y="25"/>
                    </a:lnTo>
                    <a:lnTo>
                      <a:pt x="30" y="26"/>
                    </a:lnTo>
                    <a:lnTo>
                      <a:pt x="30" y="28"/>
                    </a:lnTo>
                    <a:lnTo>
                      <a:pt x="29" y="30"/>
                    </a:lnTo>
                    <a:lnTo>
                      <a:pt x="28" y="32"/>
                    </a:lnTo>
                    <a:lnTo>
                      <a:pt x="26" y="34"/>
                    </a:lnTo>
                    <a:lnTo>
                      <a:pt x="23" y="36"/>
                    </a:lnTo>
                    <a:lnTo>
                      <a:pt x="20" y="38"/>
                    </a:lnTo>
                    <a:lnTo>
                      <a:pt x="17" y="38"/>
                    </a:lnTo>
                    <a:lnTo>
                      <a:pt x="13" y="38"/>
                    </a:lnTo>
                    <a:lnTo>
                      <a:pt x="10" y="36"/>
                    </a:lnTo>
                    <a:lnTo>
                      <a:pt x="6" y="34"/>
                    </a:lnTo>
                    <a:lnTo>
                      <a:pt x="4" y="32"/>
                    </a:lnTo>
                    <a:lnTo>
                      <a:pt x="3" y="30"/>
                    </a:lnTo>
                    <a:lnTo>
                      <a:pt x="2" y="26"/>
                    </a:lnTo>
                    <a:lnTo>
                      <a:pt x="0" y="23"/>
                    </a:lnTo>
                    <a:lnTo>
                      <a:pt x="0" y="18"/>
                    </a:lnTo>
                    <a:lnTo>
                      <a:pt x="0" y="15"/>
                    </a:lnTo>
                    <a:lnTo>
                      <a:pt x="2" y="11"/>
                    </a:lnTo>
                    <a:lnTo>
                      <a:pt x="3" y="8"/>
                    </a:lnTo>
                    <a:lnTo>
                      <a:pt x="4" y="5"/>
                    </a:lnTo>
                    <a:lnTo>
                      <a:pt x="7" y="3"/>
                    </a:lnTo>
                    <a:lnTo>
                      <a:pt x="11" y="1"/>
                    </a:lnTo>
                    <a:lnTo>
                      <a:pt x="14" y="0"/>
                    </a:lnTo>
                    <a:lnTo>
                      <a:pt x="18" y="0"/>
                    </a:lnTo>
                    <a:lnTo>
                      <a:pt x="20" y="0"/>
                    </a:lnTo>
                    <a:lnTo>
                      <a:pt x="23" y="1"/>
                    </a:lnTo>
                    <a:lnTo>
                      <a:pt x="26" y="3"/>
                    </a:lnTo>
                    <a:lnTo>
                      <a:pt x="28" y="4"/>
                    </a:lnTo>
                    <a:lnTo>
                      <a:pt x="30" y="9"/>
                    </a:lnTo>
                    <a:lnTo>
                      <a:pt x="31" y="12"/>
                    </a:lnTo>
                    <a:lnTo>
                      <a:pt x="31" y="16"/>
                    </a:lnTo>
                    <a:lnTo>
                      <a:pt x="31" y="20"/>
                    </a:lnTo>
                    <a:lnTo>
                      <a:pt x="6" y="20"/>
                    </a:lnTo>
                    <a:close/>
                    <a:moveTo>
                      <a:pt x="26" y="16"/>
                    </a:moveTo>
                    <a:lnTo>
                      <a:pt x="26" y="13"/>
                    </a:lnTo>
                    <a:lnTo>
                      <a:pt x="25" y="11"/>
                    </a:lnTo>
                    <a:lnTo>
                      <a:pt x="23" y="9"/>
                    </a:lnTo>
                    <a:lnTo>
                      <a:pt x="23" y="8"/>
                    </a:lnTo>
                    <a:lnTo>
                      <a:pt x="22" y="6"/>
                    </a:lnTo>
                    <a:lnTo>
                      <a:pt x="21" y="5"/>
                    </a:lnTo>
                    <a:lnTo>
                      <a:pt x="19" y="4"/>
                    </a:lnTo>
                    <a:lnTo>
                      <a:pt x="17" y="4"/>
                    </a:lnTo>
                    <a:lnTo>
                      <a:pt x="14" y="4"/>
                    </a:lnTo>
                    <a:lnTo>
                      <a:pt x="13" y="5"/>
                    </a:lnTo>
                    <a:lnTo>
                      <a:pt x="11" y="6"/>
                    </a:lnTo>
                    <a:lnTo>
                      <a:pt x="10" y="8"/>
                    </a:lnTo>
                    <a:lnTo>
                      <a:pt x="8" y="9"/>
                    </a:lnTo>
                    <a:lnTo>
                      <a:pt x="7" y="10"/>
                    </a:lnTo>
                    <a:lnTo>
                      <a:pt x="6" y="13"/>
                    </a:lnTo>
                    <a:lnTo>
                      <a:pt x="6" y="16"/>
                    </a:lnTo>
                    <a:lnTo>
                      <a:pt x="26" y="16"/>
                    </a:lnTo>
                    <a:close/>
                  </a:path>
                </a:pathLst>
              </a:custGeom>
              <a:solidFill>
                <a:srgbClr val="000000"/>
              </a:solidFill>
              <a:ln w="9525">
                <a:solidFill>
                  <a:srgbClr val="6600CC"/>
                </a:solidFill>
                <a:round/>
                <a:headEnd/>
                <a:tailEnd/>
              </a:ln>
            </p:spPr>
            <p:txBody>
              <a:bodyPr/>
              <a:lstStyle/>
              <a:p>
                <a:endParaRPr lang="en-US" dirty="0"/>
              </a:p>
            </p:txBody>
          </p:sp>
          <p:sp>
            <p:nvSpPr>
              <p:cNvPr id="256018" name="Freeform 18">
                <a:extLst>
                  <a:ext uri="{FF2B5EF4-FFF2-40B4-BE49-F238E27FC236}">
                    <a16:creationId xmlns:a16="http://schemas.microsoft.com/office/drawing/2014/main" id="{98C7E2D3-1532-48F3-A857-32C2F7B174FD}"/>
                  </a:ext>
                </a:extLst>
              </p:cNvPr>
              <p:cNvSpPr>
                <a:spLocks noChangeAspect="1"/>
              </p:cNvSpPr>
              <p:nvPr/>
            </p:nvSpPr>
            <p:spPr bwMode="auto">
              <a:xfrm>
                <a:off x="4759" y="1092"/>
                <a:ext cx="215" cy="334"/>
              </a:xfrm>
              <a:custGeom>
                <a:avLst/>
                <a:gdLst>
                  <a:gd name="T0" fmla="*/ 61 w 215"/>
                  <a:gd name="T1" fmla="*/ 46 h 334"/>
                  <a:gd name="T2" fmla="*/ 65 w 215"/>
                  <a:gd name="T3" fmla="*/ 15 h 334"/>
                  <a:gd name="T4" fmla="*/ 136 w 215"/>
                  <a:gd name="T5" fmla="*/ 0 h 334"/>
                  <a:gd name="T6" fmla="*/ 215 w 215"/>
                  <a:gd name="T7" fmla="*/ 264 h 334"/>
                  <a:gd name="T8" fmla="*/ 141 w 215"/>
                  <a:gd name="T9" fmla="*/ 334 h 334"/>
                  <a:gd name="T10" fmla="*/ 0 w 215"/>
                  <a:gd name="T11" fmla="*/ 334 h 334"/>
                  <a:gd name="T12" fmla="*/ 8 w 215"/>
                  <a:gd name="T13" fmla="*/ 234 h 334"/>
                  <a:gd name="T14" fmla="*/ 73 w 215"/>
                  <a:gd name="T15" fmla="*/ 152 h 334"/>
                  <a:gd name="T16" fmla="*/ 51 w 215"/>
                  <a:gd name="T17" fmla="*/ 90 h 334"/>
                  <a:gd name="T18" fmla="*/ 61 w 215"/>
                  <a:gd name="T19" fmla="*/ 4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5" h="334">
                    <a:moveTo>
                      <a:pt x="61" y="46"/>
                    </a:moveTo>
                    <a:lnTo>
                      <a:pt x="65" y="15"/>
                    </a:lnTo>
                    <a:lnTo>
                      <a:pt x="136" y="0"/>
                    </a:lnTo>
                    <a:lnTo>
                      <a:pt x="215" y="264"/>
                    </a:lnTo>
                    <a:lnTo>
                      <a:pt x="141" y="334"/>
                    </a:lnTo>
                    <a:lnTo>
                      <a:pt x="0" y="334"/>
                    </a:lnTo>
                    <a:lnTo>
                      <a:pt x="8" y="234"/>
                    </a:lnTo>
                    <a:lnTo>
                      <a:pt x="73" y="152"/>
                    </a:lnTo>
                    <a:lnTo>
                      <a:pt x="51" y="90"/>
                    </a:lnTo>
                    <a:lnTo>
                      <a:pt x="61" y="46"/>
                    </a:lnTo>
                    <a:close/>
                  </a:path>
                </a:pathLst>
              </a:custGeom>
              <a:solidFill>
                <a:srgbClr val="000000"/>
              </a:solidFill>
              <a:ln w="9525">
                <a:solidFill>
                  <a:srgbClr val="6600CC"/>
                </a:solidFill>
                <a:round/>
                <a:headEnd/>
                <a:tailEnd/>
              </a:ln>
            </p:spPr>
            <p:txBody>
              <a:bodyPr/>
              <a:lstStyle/>
              <a:p>
                <a:endParaRPr lang="en-US" dirty="0"/>
              </a:p>
            </p:txBody>
          </p:sp>
          <p:sp>
            <p:nvSpPr>
              <p:cNvPr id="256019" name="Freeform 19">
                <a:extLst>
                  <a:ext uri="{FF2B5EF4-FFF2-40B4-BE49-F238E27FC236}">
                    <a16:creationId xmlns:a16="http://schemas.microsoft.com/office/drawing/2014/main" id="{F3F24769-2F1F-4E52-B862-6F01A141609F}"/>
                  </a:ext>
                </a:extLst>
              </p:cNvPr>
              <p:cNvSpPr>
                <a:spLocks noChangeAspect="1"/>
              </p:cNvSpPr>
              <p:nvPr/>
            </p:nvSpPr>
            <p:spPr bwMode="auto">
              <a:xfrm>
                <a:off x="4797" y="1041"/>
                <a:ext cx="227" cy="343"/>
              </a:xfrm>
              <a:custGeom>
                <a:avLst/>
                <a:gdLst>
                  <a:gd name="T0" fmla="*/ 226 w 227"/>
                  <a:gd name="T1" fmla="*/ 266 h 343"/>
                  <a:gd name="T2" fmla="*/ 148 w 227"/>
                  <a:gd name="T3" fmla="*/ 5 h 343"/>
                  <a:gd name="T4" fmla="*/ 145 w 227"/>
                  <a:gd name="T5" fmla="*/ 0 h 343"/>
                  <a:gd name="T6" fmla="*/ 141 w 227"/>
                  <a:gd name="T7" fmla="*/ 1 h 343"/>
                  <a:gd name="T8" fmla="*/ 69 w 227"/>
                  <a:gd name="T9" fmla="*/ 16 h 343"/>
                  <a:gd name="T10" fmla="*/ 66 w 227"/>
                  <a:gd name="T11" fmla="*/ 17 h 343"/>
                  <a:gd name="T12" fmla="*/ 65 w 227"/>
                  <a:gd name="T13" fmla="*/ 21 h 343"/>
                  <a:gd name="T14" fmla="*/ 61 w 227"/>
                  <a:gd name="T15" fmla="*/ 52 h 343"/>
                  <a:gd name="T16" fmla="*/ 51 w 227"/>
                  <a:gd name="T17" fmla="*/ 95 h 343"/>
                  <a:gd name="T18" fmla="*/ 51 w 227"/>
                  <a:gd name="T19" fmla="*/ 97 h 343"/>
                  <a:gd name="T20" fmla="*/ 51 w 227"/>
                  <a:gd name="T21" fmla="*/ 98 h 343"/>
                  <a:gd name="T22" fmla="*/ 72 w 227"/>
                  <a:gd name="T23" fmla="*/ 156 h 343"/>
                  <a:gd name="T24" fmla="*/ 11 w 227"/>
                  <a:gd name="T25" fmla="*/ 234 h 343"/>
                  <a:gd name="T26" fmla="*/ 10 w 227"/>
                  <a:gd name="T27" fmla="*/ 235 h 343"/>
                  <a:gd name="T28" fmla="*/ 10 w 227"/>
                  <a:gd name="T29" fmla="*/ 237 h 343"/>
                  <a:gd name="T30" fmla="*/ 0 w 227"/>
                  <a:gd name="T31" fmla="*/ 338 h 343"/>
                  <a:gd name="T32" fmla="*/ 0 w 227"/>
                  <a:gd name="T33" fmla="*/ 343 h 343"/>
                  <a:gd name="T34" fmla="*/ 6 w 227"/>
                  <a:gd name="T35" fmla="*/ 343 h 343"/>
                  <a:gd name="T36" fmla="*/ 147 w 227"/>
                  <a:gd name="T37" fmla="*/ 343 h 343"/>
                  <a:gd name="T38" fmla="*/ 149 w 227"/>
                  <a:gd name="T39" fmla="*/ 343 h 343"/>
                  <a:gd name="T40" fmla="*/ 150 w 227"/>
                  <a:gd name="T41" fmla="*/ 342 h 343"/>
                  <a:gd name="T42" fmla="*/ 225 w 227"/>
                  <a:gd name="T43" fmla="*/ 272 h 343"/>
                  <a:gd name="T44" fmla="*/ 227 w 227"/>
                  <a:gd name="T45" fmla="*/ 270 h 343"/>
                  <a:gd name="T46" fmla="*/ 226 w 227"/>
                  <a:gd name="T47" fmla="*/ 266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7" h="343">
                    <a:moveTo>
                      <a:pt x="226" y="266"/>
                    </a:moveTo>
                    <a:lnTo>
                      <a:pt x="148" y="5"/>
                    </a:lnTo>
                    <a:lnTo>
                      <a:pt x="145" y="0"/>
                    </a:lnTo>
                    <a:lnTo>
                      <a:pt x="141" y="1"/>
                    </a:lnTo>
                    <a:lnTo>
                      <a:pt x="69" y="16"/>
                    </a:lnTo>
                    <a:lnTo>
                      <a:pt x="66" y="17"/>
                    </a:lnTo>
                    <a:lnTo>
                      <a:pt x="65" y="21"/>
                    </a:lnTo>
                    <a:lnTo>
                      <a:pt x="61" y="52"/>
                    </a:lnTo>
                    <a:lnTo>
                      <a:pt x="51" y="95"/>
                    </a:lnTo>
                    <a:lnTo>
                      <a:pt x="51" y="97"/>
                    </a:lnTo>
                    <a:lnTo>
                      <a:pt x="51" y="98"/>
                    </a:lnTo>
                    <a:lnTo>
                      <a:pt x="72" y="156"/>
                    </a:lnTo>
                    <a:lnTo>
                      <a:pt x="11" y="234"/>
                    </a:lnTo>
                    <a:lnTo>
                      <a:pt x="10" y="235"/>
                    </a:lnTo>
                    <a:lnTo>
                      <a:pt x="10" y="237"/>
                    </a:lnTo>
                    <a:lnTo>
                      <a:pt x="0" y="338"/>
                    </a:lnTo>
                    <a:lnTo>
                      <a:pt x="0" y="343"/>
                    </a:lnTo>
                    <a:lnTo>
                      <a:pt x="6" y="343"/>
                    </a:lnTo>
                    <a:lnTo>
                      <a:pt x="147" y="343"/>
                    </a:lnTo>
                    <a:lnTo>
                      <a:pt x="149" y="343"/>
                    </a:lnTo>
                    <a:lnTo>
                      <a:pt x="150" y="342"/>
                    </a:lnTo>
                    <a:lnTo>
                      <a:pt x="225" y="272"/>
                    </a:lnTo>
                    <a:lnTo>
                      <a:pt x="227" y="270"/>
                    </a:lnTo>
                    <a:lnTo>
                      <a:pt x="226" y="266"/>
                    </a:lnTo>
                    <a:close/>
                  </a:path>
                </a:pathLst>
              </a:custGeom>
              <a:solidFill>
                <a:srgbClr val="000000"/>
              </a:solidFill>
              <a:ln w="9525">
                <a:solidFill>
                  <a:srgbClr val="6600CC"/>
                </a:solidFill>
                <a:round/>
                <a:headEnd/>
                <a:tailEnd/>
              </a:ln>
            </p:spPr>
            <p:txBody>
              <a:bodyPr/>
              <a:lstStyle/>
              <a:p>
                <a:endParaRPr lang="en-US" dirty="0"/>
              </a:p>
            </p:txBody>
          </p:sp>
          <p:sp>
            <p:nvSpPr>
              <p:cNvPr id="256020" name="Freeform 20">
                <a:extLst>
                  <a:ext uri="{FF2B5EF4-FFF2-40B4-BE49-F238E27FC236}">
                    <a16:creationId xmlns:a16="http://schemas.microsoft.com/office/drawing/2014/main" id="{DC9DBE6D-B364-41F0-B808-4FB7C7EE9A80}"/>
                  </a:ext>
                </a:extLst>
              </p:cNvPr>
              <p:cNvSpPr>
                <a:spLocks noChangeAspect="1"/>
              </p:cNvSpPr>
              <p:nvPr/>
            </p:nvSpPr>
            <p:spPr bwMode="auto">
              <a:xfrm>
                <a:off x="4810" y="1054"/>
                <a:ext cx="202" cy="319"/>
              </a:xfrm>
              <a:custGeom>
                <a:avLst/>
                <a:gdLst>
                  <a:gd name="T0" fmla="*/ 131 w 202"/>
                  <a:gd name="T1" fmla="*/ 319 h 319"/>
                  <a:gd name="T2" fmla="*/ 0 w 202"/>
                  <a:gd name="T3" fmla="*/ 319 h 319"/>
                  <a:gd name="T4" fmla="*/ 7 w 202"/>
                  <a:gd name="T5" fmla="*/ 227 h 319"/>
                  <a:gd name="T6" fmla="*/ 70 w 202"/>
                  <a:gd name="T7" fmla="*/ 146 h 319"/>
                  <a:gd name="T8" fmla="*/ 71 w 202"/>
                  <a:gd name="T9" fmla="*/ 144 h 319"/>
                  <a:gd name="T10" fmla="*/ 70 w 202"/>
                  <a:gd name="T11" fmla="*/ 142 h 319"/>
                  <a:gd name="T12" fmla="*/ 50 w 202"/>
                  <a:gd name="T13" fmla="*/ 83 h 319"/>
                  <a:gd name="T14" fmla="*/ 60 w 202"/>
                  <a:gd name="T15" fmla="*/ 41 h 319"/>
                  <a:gd name="T16" fmla="*/ 60 w 202"/>
                  <a:gd name="T17" fmla="*/ 40 h 319"/>
                  <a:gd name="T18" fmla="*/ 60 w 202"/>
                  <a:gd name="T19" fmla="*/ 40 h 319"/>
                  <a:gd name="T20" fmla="*/ 62 w 202"/>
                  <a:gd name="T21" fmla="*/ 14 h 319"/>
                  <a:gd name="T22" fmla="*/ 126 w 202"/>
                  <a:gd name="T23" fmla="*/ 0 h 319"/>
                  <a:gd name="T24" fmla="*/ 202 w 202"/>
                  <a:gd name="T25" fmla="*/ 253 h 319"/>
                  <a:gd name="T26" fmla="*/ 131 w 202"/>
                  <a:gd name="T2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2" h="319">
                    <a:moveTo>
                      <a:pt x="131" y="319"/>
                    </a:moveTo>
                    <a:lnTo>
                      <a:pt x="0" y="319"/>
                    </a:lnTo>
                    <a:lnTo>
                      <a:pt x="7" y="227"/>
                    </a:lnTo>
                    <a:lnTo>
                      <a:pt x="70" y="146"/>
                    </a:lnTo>
                    <a:lnTo>
                      <a:pt x="71" y="144"/>
                    </a:lnTo>
                    <a:lnTo>
                      <a:pt x="70" y="142"/>
                    </a:lnTo>
                    <a:lnTo>
                      <a:pt x="50" y="83"/>
                    </a:lnTo>
                    <a:lnTo>
                      <a:pt x="60" y="41"/>
                    </a:lnTo>
                    <a:lnTo>
                      <a:pt x="60" y="40"/>
                    </a:lnTo>
                    <a:lnTo>
                      <a:pt x="60" y="40"/>
                    </a:lnTo>
                    <a:lnTo>
                      <a:pt x="62" y="14"/>
                    </a:lnTo>
                    <a:lnTo>
                      <a:pt x="126" y="0"/>
                    </a:lnTo>
                    <a:lnTo>
                      <a:pt x="202" y="253"/>
                    </a:lnTo>
                    <a:lnTo>
                      <a:pt x="131" y="319"/>
                    </a:lnTo>
                    <a:close/>
                  </a:path>
                </a:pathLst>
              </a:custGeom>
              <a:solidFill>
                <a:srgbClr val="FFFFFF"/>
              </a:solidFill>
              <a:ln w="9525">
                <a:solidFill>
                  <a:srgbClr val="6600CC"/>
                </a:solidFill>
                <a:round/>
                <a:headEnd/>
                <a:tailEnd/>
              </a:ln>
            </p:spPr>
            <p:txBody>
              <a:bodyPr/>
              <a:lstStyle/>
              <a:p>
                <a:endParaRPr lang="en-US" dirty="0"/>
              </a:p>
            </p:txBody>
          </p:sp>
          <p:sp>
            <p:nvSpPr>
              <p:cNvPr id="256021" name="Freeform 21">
                <a:extLst>
                  <a:ext uri="{FF2B5EF4-FFF2-40B4-BE49-F238E27FC236}">
                    <a16:creationId xmlns:a16="http://schemas.microsoft.com/office/drawing/2014/main" id="{E65B6381-0BD1-4600-841F-80F70A9BEE71}"/>
                  </a:ext>
                </a:extLst>
              </p:cNvPr>
              <p:cNvSpPr>
                <a:spLocks noChangeAspect="1"/>
              </p:cNvSpPr>
              <p:nvPr/>
            </p:nvSpPr>
            <p:spPr bwMode="auto">
              <a:xfrm>
                <a:off x="4868" y="1251"/>
                <a:ext cx="39" cy="48"/>
              </a:xfrm>
              <a:custGeom>
                <a:avLst/>
                <a:gdLst>
                  <a:gd name="T0" fmla="*/ 31 w 39"/>
                  <a:gd name="T1" fmla="*/ 48 h 48"/>
                  <a:gd name="T2" fmla="*/ 7 w 39"/>
                  <a:gd name="T3" fmla="*/ 9 h 48"/>
                  <a:gd name="T4" fmla="*/ 7 w 39"/>
                  <a:gd name="T5" fmla="*/ 48 h 48"/>
                  <a:gd name="T6" fmla="*/ 0 w 39"/>
                  <a:gd name="T7" fmla="*/ 48 h 48"/>
                  <a:gd name="T8" fmla="*/ 0 w 39"/>
                  <a:gd name="T9" fmla="*/ 0 h 48"/>
                  <a:gd name="T10" fmla="*/ 8 w 39"/>
                  <a:gd name="T11" fmla="*/ 0 h 48"/>
                  <a:gd name="T12" fmla="*/ 32 w 39"/>
                  <a:gd name="T13" fmla="*/ 39 h 48"/>
                  <a:gd name="T14" fmla="*/ 32 w 39"/>
                  <a:gd name="T15" fmla="*/ 0 h 48"/>
                  <a:gd name="T16" fmla="*/ 39 w 39"/>
                  <a:gd name="T17" fmla="*/ 0 h 48"/>
                  <a:gd name="T18" fmla="*/ 39 w 39"/>
                  <a:gd name="T19" fmla="*/ 48 h 48"/>
                  <a:gd name="T20" fmla="*/ 31 w 39"/>
                  <a:gd name="T21"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8">
                    <a:moveTo>
                      <a:pt x="31" y="48"/>
                    </a:moveTo>
                    <a:lnTo>
                      <a:pt x="7" y="9"/>
                    </a:lnTo>
                    <a:lnTo>
                      <a:pt x="7" y="48"/>
                    </a:lnTo>
                    <a:lnTo>
                      <a:pt x="0" y="48"/>
                    </a:lnTo>
                    <a:lnTo>
                      <a:pt x="0" y="0"/>
                    </a:lnTo>
                    <a:lnTo>
                      <a:pt x="8" y="0"/>
                    </a:lnTo>
                    <a:lnTo>
                      <a:pt x="32" y="39"/>
                    </a:lnTo>
                    <a:lnTo>
                      <a:pt x="32" y="0"/>
                    </a:lnTo>
                    <a:lnTo>
                      <a:pt x="39" y="0"/>
                    </a:lnTo>
                    <a:lnTo>
                      <a:pt x="39" y="48"/>
                    </a:lnTo>
                    <a:lnTo>
                      <a:pt x="31" y="48"/>
                    </a:lnTo>
                    <a:close/>
                  </a:path>
                </a:pathLst>
              </a:custGeom>
              <a:solidFill>
                <a:srgbClr val="000000"/>
              </a:solidFill>
              <a:ln w="9525">
                <a:solidFill>
                  <a:srgbClr val="6600CC"/>
                </a:solidFill>
                <a:round/>
                <a:headEnd/>
                <a:tailEnd/>
              </a:ln>
            </p:spPr>
            <p:txBody>
              <a:bodyPr/>
              <a:lstStyle/>
              <a:p>
                <a:endParaRPr lang="en-US" dirty="0"/>
              </a:p>
            </p:txBody>
          </p:sp>
          <p:sp>
            <p:nvSpPr>
              <p:cNvPr id="256022" name="Rectangle 22">
                <a:extLst>
                  <a:ext uri="{FF2B5EF4-FFF2-40B4-BE49-F238E27FC236}">
                    <a16:creationId xmlns:a16="http://schemas.microsoft.com/office/drawing/2014/main" id="{2E6B1FAF-053B-45CB-9DA9-595FC579432C}"/>
                  </a:ext>
                </a:extLst>
              </p:cNvPr>
              <p:cNvSpPr>
                <a:spLocks noChangeAspect="1" noChangeArrowheads="1"/>
              </p:cNvSpPr>
              <p:nvPr/>
            </p:nvSpPr>
            <p:spPr bwMode="auto">
              <a:xfrm>
                <a:off x="4914" y="1292"/>
                <a:ext cx="7" cy="7"/>
              </a:xfrm>
              <a:prstGeom prst="rect">
                <a:avLst/>
              </a:prstGeom>
              <a:solidFill>
                <a:srgbClr val="000000"/>
              </a:solidFill>
              <a:ln w="9525">
                <a:solidFill>
                  <a:srgbClr val="6600CC"/>
                </a:solidFill>
                <a:miter lim="800000"/>
                <a:headEnd/>
                <a:tailEnd/>
              </a:ln>
            </p:spPr>
            <p:txBody>
              <a:bodyPr/>
              <a:lstStyle/>
              <a:p>
                <a:endParaRPr lang="en-US" dirty="0"/>
              </a:p>
            </p:txBody>
          </p:sp>
          <p:sp>
            <p:nvSpPr>
              <p:cNvPr id="256023" name="Freeform 23">
                <a:extLst>
                  <a:ext uri="{FF2B5EF4-FFF2-40B4-BE49-F238E27FC236}">
                    <a16:creationId xmlns:a16="http://schemas.microsoft.com/office/drawing/2014/main" id="{12533F2C-3BF5-4314-AA1C-2E17CAE0B6C2}"/>
                  </a:ext>
                </a:extLst>
              </p:cNvPr>
              <p:cNvSpPr>
                <a:spLocks noChangeAspect="1"/>
              </p:cNvSpPr>
              <p:nvPr/>
            </p:nvSpPr>
            <p:spPr bwMode="auto">
              <a:xfrm>
                <a:off x="4927" y="1251"/>
                <a:ext cx="38" cy="48"/>
              </a:xfrm>
              <a:custGeom>
                <a:avLst/>
                <a:gdLst>
                  <a:gd name="T0" fmla="*/ 32 w 38"/>
                  <a:gd name="T1" fmla="*/ 26 h 48"/>
                  <a:gd name="T2" fmla="*/ 7 w 38"/>
                  <a:gd name="T3" fmla="*/ 26 h 48"/>
                  <a:gd name="T4" fmla="*/ 7 w 38"/>
                  <a:gd name="T5" fmla="*/ 48 h 48"/>
                  <a:gd name="T6" fmla="*/ 0 w 38"/>
                  <a:gd name="T7" fmla="*/ 48 h 48"/>
                  <a:gd name="T8" fmla="*/ 0 w 38"/>
                  <a:gd name="T9" fmla="*/ 0 h 48"/>
                  <a:gd name="T10" fmla="*/ 7 w 38"/>
                  <a:gd name="T11" fmla="*/ 0 h 48"/>
                  <a:gd name="T12" fmla="*/ 7 w 38"/>
                  <a:gd name="T13" fmla="*/ 21 h 48"/>
                  <a:gd name="T14" fmla="*/ 32 w 38"/>
                  <a:gd name="T15" fmla="*/ 21 h 48"/>
                  <a:gd name="T16" fmla="*/ 32 w 38"/>
                  <a:gd name="T17" fmla="*/ 0 h 48"/>
                  <a:gd name="T18" fmla="*/ 38 w 38"/>
                  <a:gd name="T19" fmla="*/ 0 h 48"/>
                  <a:gd name="T20" fmla="*/ 38 w 38"/>
                  <a:gd name="T21" fmla="*/ 48 h 48"/>
                  <a:gd name="T22" fmla="*/ 32 w 38"/>
                  <a:gd name="T23" fmla="*/ 48 h 48"/>
                  <a:gd name="T24" fmla="*/ 32 w 38"/>
                  <a:gd name="T25" fmla="*/ 2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8">
                    <a:moveTo>
                      <a:pt x="32" y="26"/>
                    </a:moveTo>
                    <a:lnTo>
                      <a:pt x="7" y="26"/>
                    </a:lnTo>
                    <a:lnTo>
                      <a:pt x="7" y="48"/>
                    </a:lnTo>
                    <a:lnTo>
                      <a:pt x="0" y="48"/>
                    </a:lnTo>
                    <a:lnTo>
                      <a:pt x="0" y="0"/>
                    </a:lnTo>
                    <a:lnTo>
                      <a:pt x="7" y="0"/>
                    </a:lnTo>
                    <a:lnTo>
                      <a:pt x="7" y="21"/>
                    </a:lnTo>
                    <a:lnTo>
                      <a:pt x="32" y="21"/>
                    </a:lnTo>
                    <a:lnTo>
                      <a:pt x="32" y="0"/>
                    </a:lnTo>
                    <a:lnTo>
                      <a:pt x="38" y="0"/>
                    </a:lnTo>
                    <a:lnTo>
                      <a:pt x="38" y="48"/>
                    </a:lnTo>
                    <a:lnTo>
                      <a:pt x="32" y="48"/>
                    </a:lnTo>
                    <a:lnTo>
                      <a:pt x="32" y="26"/>
                    </a:lnTo>
                    <a:close/>
                  </a:path>
                </a:pathLst>
              </a:custGeom>
              <a:solidFill>
                <a:srgbClr val="000000"/>
              </a:solidFill>
              <a:ln w="9525">
                <a:solidFill>
                  <a:srgbClr val="6600CC"/>
                </a:solidFill>
                <a:round/>
                <a:headEnd/>
                <a:tailEnd/>
              </a:ln>
            </p:spPr>
            <p:txBody>
              <a:bodyPr/>
              <a:lstStyle/>
              <a:p>
                <a:endParaRPr lang="en-US" dirty="0"/>
              </a:p>
            </p:txBody>
          </p:sp>
          <p:sp>
            <p:nvSpPr>
              <p:cNvPr id="256024" name="Rectangle 24">
                <a:extLst>
                  <a:ext uri="{FF2B5EF4-FFF2-40B4-BE49-F238E27FC236}">
                    <a16:creationId xmlns:a16="http://schemas.microsoft.com/office/drawing/2014/main" id="{004837BB-61FA-4501-928D-D053F35721D5}"/>
                  </a:ext>
                </a:extLst>
              </p:cNvPr>
              <p:cNvSpPr>
                <a:spLocks noChangeAspect="1" noChangeArrowheads="1"/>
              </p:cNvSpPr>
              <p:nvPr/>
            </p:nvSpPr>
            <p:spPr bwMode="auto">
              <a:xfrm>
                <a:off x="4972" y="1292"/>
                <a:ext cx="7" cy="7"/>
              </a:xfrm>
              <a:prstGeom prst="rect">
                <a:avLst/>
              </a:prstGeom>
              <a:solidFill>
                <a:srgbClr val="000000"/>
              </a:solidFill>
              <a:ln w="9525">
                <a:solidFill>
                  <a:srgbClr val="6600CC"/>
                </a:solidFill>
                <a:miter lim="800000"/>
                <a:headEnd/>
                <a:tailEnd/>
              </a:ln>
            </p:spPr>
            <p:txBody>
              <a:bodyPr/>
              <a:lstStyle/>
              <a:p>
                <a:endParaRPr lang="en-US" dirty="0"/>
              </a:p>
            </p:txBody>
          </p:sp>
          <p:sp>
            <p:nvSpPr>
              <p:cNvPr id="256025" name="Freeform 25">
                <a:extLst>
                  <a:ext uri="{FF2B5EF4-FFF2-40B4-BE49-F238E27FC236}">
                    <a16:creationId xmlns:a16="http://schemas.microsoft.com/office/drawing/2014/main" id="{65C9D1D7-4B92-446B-80FA-568E92D4DBDA}"/>
                  </a:ext>
                </a:extLst>
              </p:cNvPr>
              <p:cNvSpPr>
                <a:spLocks noChangeAspect="1"/>
              </p:cNvSpPr>
              <p:nvPr/>
            </p:nvSpPr>
            <p:spPr bwMode="auto">
              <a:xfrm>
                <a:off x="4711" y="1087"/>
                <a:ext cx="170" cy="297"/>
              </a:xfrm>
              <a:custGeom>
                <a:avLst/>
                <a:gdLst>
                  <a:gd name="T0" fmla="*/ 170 w 170"/>
                  <a:gd name="T1" fmla="*/ 111 h 297"/>
                  <a:gd name="T2" fmla="*/ 169 w 170"/>
                  <a:gd name="T3" fmla="*/ 109 h 297"/>
                  <a:gd name="T4" fmla="*/ 149 w 170"/>
                  <a:gd name="T5" fmla="*/ 50 h 297"/>
                  <a:gd name="T6" fmla="*/ 159 w 170"/>
                  <a:gd name="T7" fmla="*/ 8 h 297"/>
                  <a:gd name="T8" fmla="*/ 160 w 170"/>
                  <a:gd name="T9" fmla="*/ 0 h 297"/>
                  <a:gd name="T10" fmla="*/ 153 w 170"/>
                  <a:gd name="T11" fmla="*/ 1 h 297"/>
                  <a:gd name="T12" fmla="*/ 5 w 170"/>
                  <a:gd name="T13" fmla="*/ 9 h 297"/>
                  <a:gd name="T14" fmla="*/ 0 w 170"/>
                  <a:gd name="T15" fmla="*/ 11 h 297"/>
                  <a:gd name="T16" fmla="*/ 0 w 170"/>
                  <a:gd name="T17" fmla="*/ 15 h 297"/>
                  <a:gd name="T18" fmla="*/ 0 w 170"/>
                  <a:gd name="T19" fmla="*/ 292 h 297"/>
                  <a:gd name="T20" fmla="*/ 0 w 170"/>
                  <a:gd name="T21" fmla="*/ 297 h 297"/>
                  <a:gd name="T22" fmla="*/ 6 w 170"/>
                  <a:gd name="T23" fmla="*/ 297 h 297"/>
                  <a:gd name="T24" fmla="*/ 92 w 170"/>
                  <a:gd name="T25" fmla="*/ 297 h 297"/>
                  <a:gd name="T26" fmla="*/ 98 w 170"/>
                  <a:gd name="T27" fmla="*/ 297 h 297"/>
                  <a:gd name="T28" fmla="*/ 98 w 170"/>
                  <a:gd name="T29" fmla="*/ 293 h 297"/>
                  <a:gd name="T30" fmla="*/ 106 w 170"/>
                  <a:gd name="T31" fmla="*/ 194 h 297"/>
                  <a:gd name="T32" fmla="*/ 169 w 170"/>
                  <a:gd name="T33" fmla="*/ 113 h 297"/>
                  <a:gd name="T34" fmla="*/ 170 w 170"/>
                  <a:gd name="T35" fmla="*/ 111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 h="297">
                    <a:moveTo>
                      <a:pt x="170" y="111"/>
                    </a:moveTo>
                    <a:lnTo>
                      <a:pt x="169" y="109"/>
                    </a:lnTo>
                    <a:lnTo>
                      <a:pt x="149" y="50"/>
                    </a:lnTo>
                    <a:lnTo>
                      <a:pt x="159" y="8"/>
                    </a:lnTo>
                    <a:lnTo>
                      <a:pt x="160" y="0"/>
                    </a:lnTo>
                    <a:lnTo>
                      <a:pt x="153" y="1"/>
                    </a:lnTo>
                    <a:lnTo>
                      <a:pt x="5" y="9"/>
                    </a:lnTo>
                    <a:lnTo>
                      <a:pt x="0" y="11"/>
                    </a:lnTo>
                    <a:lnTo>
                      <a:pt x="0" y="15"/>
                    </a:lnTo>
                    <a:lnTo>
                      <a:pt x="0" y="292"/>
                    </a:lnTo>
                    <a:lnTo>
                      <a:pt x="0" y="297"/>
                    </a:lnTo>
                    <a:lnTo>
                      <a:pt x="6" y="297"/>
                    </a:lnTo>
                    <a:lnTo>
                      <a:pt x="92" y="297"/>
                    </a:lnTo>
                    <a:lnTo>
                      <a:pt x="98" y="297"/>
                    </a:lnTo>
                    <a:lnTo>
                      <a:pt x="98" y="293"/>
                    </a:lnTo>
                    <a:lnTo>
                      <a:pt x="106" y="194"/>
                    </a:lnTo>
                    <a:lnTo>
                      <a:pt x="169" y="113"/>
                    </a:lnTo>
                    <a:lnTo>
                      <a:pt x="170" y="111"/>
                    </a:lnTo>
                    <a:close/>
                  </a:path>
                </a:pathLst>
              </a:custGeom>
              <a:solidFill>
                <a:srgbClr val="000000"/>
              </a:solidFill>
              <a:ln w="9525">
                <a:solidFill>
                  <a:srgbClr val="6600CC"/>
                </a:solidFill>
                <a:round/>
                <a:headEnd/>
                <a:tailEnd/>
              </a:ln>
            </p:spPr>
            <p:txBody>
              <a:bodyPr/>
              <a:lstStyle/>
              <a:p>
                <a:endParaRPr lang="en-US" dirty="0"/>
              </a:p>
            </p:txBody>
          </p:sp>
          <p:sp>
            <p:nvSpPr>
              <p:cNvPr id="256026" name="Freeform 26">
                <a:extLst>
                  <a:ext uri="{FF2B5EF4-FFF2-40B4-BE49-F238E27FC236}">
                    <a16:creationId xmlns:a16="http://schemas.microsoft.com/office/drawing/2014/main" id="{98DBD64C-108F-4305-BABE-7BDF2CACCF7B}"/>
                  </a:ext>
                </a:extLst>
              </p:cNvPr>
              <p:cNvSpPr>
                <a:spLocks noChangeAspect="1"/>
              </p:cNvSpPr>
              <p:nvPr/>
            </p:nvSpPr>
            <p:spPr bwMode="auto">
              <a:xfrm>
                <a:off x="4723" y="1100"/>
                <a:ext cx="146" cy="273"/>
              </a:xfrm>
              <a:custGeom>
                <a:avLst/>
                <a:gdLst>
                  <a:gd name="T0" fmla="*/ 85 w 146"/>
                  <a:gd name="T1" fmla="*/ 175 h 273"/>
                  <a:gd name="T2" fmla="*/ 84 w 146"/>
                  <a:gd name="T3" fmla="*/ 176 h 273"/>
                  <a:gd name="T4" fmla="*/ 84 w 146"/>
                  <a:gd name="T5" fmla="*/ 178 h 273"/>
                  <a:gd name="T6" fmla="*/ 76 w 146"/>
                  <a:gd name="T7" fmla="*/ 273 h 273"/>
                  <a:gd name="T8" fmla="*/ 0 w 146"/>
                  <a:gd name="T9" fmla="*/ 273 h 273"/>
                  <a:gd name="T10" fmla="*/ 0 w 146"/>
                  <a:gd name="T11" fmla="*/ 8 h 273"/>
                  <a:gd name="T12" fmla="*/ 134 w 146"/>
                  <a:gd name="T13" fmla="*/ 0 h 273"/>
                  <a:gd name="T14" fmla="*/ 125 w 146"/>
                  <a:gd name="T15" fmla="*/ 36 h 273"/>
                  <a:gd name="T16" fmla="*/ 125 w 146"/>
                  <a:gd name="T17" fmla="*/ 38 h 273"/>
                  <a:gd name="T18" fmla="*/ 125 w 146"/>
                  <a:gd name="T19" fmla="*/ 39 h 273"/>
                  <a:gd name="T20" fmla="*/ 146 w 146"/>
                  <a:gd name="T21" fmla="*/ 97 h 273"/>
                  <a:gd name="T22" fmla="*/ 85 w 146"/>
                  <a:gd name="T23" fmla="*/ 175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273">
                    <a:moveTo>
                      <a:pt x="85" y="175"/>
                    </a:moveTo>
                    <a:lnTo>
                      <a:pt x="84" y="176"/>
                    </a:lnTo>
                    <a:lnTo>
                      <a:pt x="84" y="178"/>
                    </a:lnTo>
                    <a:lnTo>
                      <a:pt x="76" y="273"/>
                    </a:lnTo>
                    <a:lnTo>
                      <a:pt x="0" y="273"/>
                    </a:lnTo>
                    <a:lnTo>
                      <a:pt x="0" y="8"/>
                    </a:lnTo>
                    <a:lnTo>
                      <a:pt x="134" y="0"/>
                    </a:lnTo>
                    <a:lnTo>
                      <a:pt x="125" y="36"/>
                    </a:lnTo>
                    <a:lnTo>
                      <a:pt x="125" y="38"/>
                    </a:lnTo>
                    <a:lnTo>
                      <a:pt x="125" y="39"/>
                    </a:lnTo>
                    <a:lnTo>
                      <a:pt x="146" y="97"/>
                    </a:lnTo>
                    <a:lnTo>
                      <a:pt x="85" y="175"/>
                    </a:lnTo>
                    <a:close/>
                  </a:path>
                </a:pathLst>
              </a:custGeom>
              <a:solidFill>
                <a:srgbClr val="FFFFFF"/>
              </a:solidFill>
              <a:ln w="9525">
                <a:solidFill>
                  <a:srgbClr val="6600CC"/>
                </a:solidFill>
                <a:round/>
                <a:headEnd/>
                <a:tailEnd/>
              </a:ln>
            </p:spPr>
            <p:txBody>
              <a:bodyPr/>
              <a:lstStyle/>
              <a:p>
                <a:endParaRPr lang="en-US" dirty="0"/>
              </a:p>
            </p:txBody>
          </p:sp>
          <p:sp>
            <p:nvSpPr>
              <p:cNvPr id="256027" name="Freeform 27">
                <a:extLst>
                  <a:ext uri="{FF2B5EF4-FFF2-40B4-BE49-F238E27FC236}">
                    <a16:creationId xmlns:a16="http://schemas.microsoft.com/office/drawing/2014/main" id="{915F63F1-A23E-4152-8577-D14AB3C26D19}"/>
                  </a:ext>
                </a:extLst>
              </p:cNvPr>
              <p:cNvSpPr>
                <a:spLocks noChangeAspect="1"/>
              </p:cNvSpPr>
              <p:nvPr/>
            </p:nvSpPr>
            <p:spPr bwMode="auto">
              <a:xfrm>
                <a:off x="4747" y="1178"/>
                <a:ext cx="41" cy="49"/>
              </a:xfrm>
              <a:custGeom>
                <a:avLst/>
                <a:gdLst>
                  <a:gd name="T0" fmla="*/ 34 w 41"/>
                  <a:gd name="T1" fmla="*/ 0 h 49"/>
                  <a:gd name="T2" fmla="*/ 41 w 41"/>
                  <a:gd name="T3" fmla="*/ 0 h 49"/>
                  <a:gd name="T4" fmla="*/ 24 w 41"/>
                  <a:gd name="T5" fmla="*/ 49 h 49"/>
                  <a:gd name="T6" fmla="*/ 17 w 41"/>
                  <a:gd name="T7" fmla="*/ 49 h 49"/>
                  <a:gd name="T8" fmla="*/ 0 w 41"/>
                  <a:gd name="T9" fmla="*/ 0 h 49"/>
                  <a:gd name="T10" fmla="*/ 7 w 41"/>
                  <a:gd name="T11" fmla="*/ 0 h 49"/>
                  <a:gd name="T12" fmla="*/ 20 w 41"/>
                  <a:gd name="T13" fmla="*/ 42 h 49"/>
                  <a:gd name="T14" fmla="*/ 34 w 41"/>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49">
                    <a:moveTo>
                      <a:pt x="34" y="0"/>
                    </a:moveTo>
                    <a:lnTo>
                      <a:pt x="41" y="0"/>
                    </a:lnTo>
                    <a:lnTo>
                      <a:pt x="24" y="49"/>
                    </a:lnTo>
                    <a:lnTo>
                      <a:pt x="17" y="49"/>
                    </a:lnTo>
                    <a:lnTo>
                      <a:pt x="0" y="0"/>
                    </a:lnTo>
                    <a:lnTo>
                      <a:pt x="7" y="0"/>
                    </a:lnTo>
                    <a:lnTo>
                      <a:pt x="20" y="42"/>
                    </a:lnTo>
                    <a:lnTo>
                      <a:pt x="34" y="0"/>
                    </a:lnTo>
                    <a:close/>
                  </a:path>
                </a:pathLst>
              </a:custGeom>
              <a:solidFill>
                <a:srgbClr val="000000"/>
              </a:solidFill>
              <a:ln w="9525">
                <a:solidFill>
                  <a:srgbClr val="6600CC"/>
                </a:solidFill>
                <a:round/>
                <a:headEnd/>
                <a:tailEnd/>
              </a:ln>
            </p:spPr>
            <p:txBody>
              <a:bodyPr/>
              <a:lstStyle/>
              <a:p>
                <a:endParaRPr lang="en-US" dirty="0"/>
              </a:p>
            </p:txBody>
          </p:sp>
          <p:sp>
            <p:nvSpPr>
              <p:cNvPr id="256028" name="Freeform 28">
                <a:extLst>
                  <a:ext uri="{FF2B5EF4-FFF2-40B4-BE49-F238E27FC236}">
                    <a16:creationId xmlns:a16="http://schemas.microsoft.com/office/drawing/2014/main" id="{2E798CFD-7BEC-4822-B0B4-83C320DBE1F1}"/>
                  </a:ext>
                </a:extLst>
              </p:cNvPr>
              <p:cNvSpPr>
                <a:spLocks noChangeAspect="1"/>
              </p:cNvSpPr>
              <p:nvPr/>
            </p:nvSpPr>
            <p:spPr bwMode="auto">
              <a:xfrm>
                <a:off x="4789" y="1182"/>
                <a:ext cx="16" cy="46"/>
              </a:xfrm>
              <a:custGeom>
                <a:avLst/>
                <a:gdLst>
                  <a:gd name="T0" fmla="*/ 11 w 16"/>
                  <a:gd name="T1" fmla="*/ 9 h 46"/>
                  <a:gd name="T2" fmla="*/ 16 w 16"/>
                  <a:gd name="T3" fmla="*/ 9 h 46"/>
                  <a:gd name="T4" fmla="*/ 16 w 16"/>
                  <a:gd name="T5" fmla="*/ 15 h 46"/>
                  <a:gd name="T6" fmla="*/ 11 w 16"/>
                  <a:gd name="T7" fmla="*/ 15 h 46"/>
                  <a:gd name="T8" fmla="*/ 11 w 16"/>
                  <a:gd name="T9" fmla="*/ 39 h 46"/>
                  <a:gd name="T10" fmla="*/ 11 w 16"/>
                  <a:gd name="T11" fmla="*/ 40 h 46"/>
                  <a:gd name="T12" fmla="*/ 12 w 16"/>
                  <a:gd name="T13" fmla="*/ 41 h 46"/>
                  <a:gd name="T14" fmla="*/ 14 w 16"/>
                  <a:gd name="T15" fmla="*/ 41 h 46"/>
                  <a:gd name="T16" fmla="*/ 16 w 16"/>
                  <a:gd name="T17" fmla="*/ 41 h 46"/>
                  <a:gd name="T18" fmla="*/ 16 w 16"/>
                  <a:gd name="T19" fmla="*/ 46 h 46"/>
                  <a:gd name="T20" fmla="*/ 15 w 16"/>
                  <a:gd name="T21" fmla="*/ 46 h 46"/>
                  <a:gd name="T22" fmla="*/ 13 w 16"/>
                  <a:gd name="T23" fmla="*/ 46 h 46"/>
                  <a:gd name="T24" fmla="*/ 12 w 16"/>
                  <a:gd name="T25" fmla="*/ 46 h 46"/>
                  <a:gd name="T26" fmla="*/ 10 w 16"/>
                  <a:gd name="T27" fmla="*/ 46 h 46"/>
                  <a:gd name="T28" fmla="*/ 7 w 16"/>
                  <a:gd name="T29" fmla="*/ 46 h 46"/>
                  <a:gd name="T30" fmla="*/ 6 w 16"/>
                  <a:gd name="T31" fmla="*/ 43 h 46"/>
                  <a:gd name="T32" fmla="*/ 5 w 16"/>
                  <a:gd name="T33" fmla="*/ 42 h 46"/>
                  <a:gd name="T34" fmla="*/ 5 w 16"/>
                  <a:gd name="T35" fmla="*/ 41 h 46"/>
                  <a:gd name="T36" fmla="*/ 5 w 16"/>
                  <a:gd name="T37" fmla="*/ 15 h 46"/>
                  <a:gd name="T38" fmla="*/ 0 w 16"/>
                  <a:gd name="T39" fmla="*/ 15 h 46"/>
                  <a:gd name="T40" fmla="*/ 0 w 16"/>
                  <a:gd name="T41" fmla="*/ 9 h 46"/>
                  <a:gd name="T42" fmla="*/ 5 w 16"/>
                  <a:gd name="T43" fmla="*/ 9 h 46"/>
                  <a:gd name="T44" fmla="*/ 5 w 16"/>
                  <a:gd name="T45" fmla="*/ 0 h 46"/>
                  <a:gd name="T46" fmla="*/ 11 w 16"/>
                  <a:gd name="T47" fmla="*/ 0 h 46"/>
                  <a:gd name="T48" fmla="*/ 11 w 16"/>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46">
                    <a:moveTo>
                      <a:pt x="11" y="9"/>
                    </a:moveTo>
                    <a:lnTo>
                      <a:pt x="16" y="9"/>
                    </a:lnTo>
                    <a:lnTo>
                      <a:pt x="16" y="15"/>
                    </a:lnTo>
                    <a:lnTo>
                      <a:pt x="11" y="15"/>
                    </a:lnTo>
                    <a:lnTo>
                      <a:pt x="11" y="39"/>
                    </a:lnTo>
                    <a:lnTo>
                      <a:pt x="11" y="40"/>
                    </a:lnTo>
                    <a:lnTo>
                      <a:pt x="12" y="41"/>
                    </a:lnTo>
                    <a:lnTo>
                      <a:pt x="14" y="41"/>
                    </a:lnTo>
                    <a:lnTo>
                      <a:pt x="16" y="41"/>
                    </a:lnTo>
                    <a:lnTo>
                      <a:pt x="16" y="46"/>
                    </a:lnTo>
                    <a:lnTo>
                      <a:pt x="15" y="46"/>
                    </a:lnTo>
                    <a:lnTo>
                      <a:pt x="13" y="46"/>
                    </a:lnTo>
                    <a:lnTo>
                      <a:pt x="12" y="46"/>
                    </a:lnTo>
                    <a:lnTo>
                      <a:pt x="10" y="46"/>
                    </a:lnTo>
                    <a:lnTo>
                      <a:pt x="7" y="46"/>
                    </a:lnTo>
                    <a:lnTo>
                      <a:pt x="6" y="43"/>
                    </a:lnTo>
                    <a:lnTo>
                      <a:pt x="5" y="42"/>
                    </a:lnTo>
                    <a:lnTo>
                      <a:pt x="5" y="41"/>
                    </a:lnTo>
                    <a:lnTo>
                      <a:pt x="5" y="15"/>
                    </a:lnTo>
                    <a:lnTo>
                      <a:pt x="0" y="15"/>
                    </a:lnTo>
                    <a:lnTo>
                      <a:pt x="0" y="9"/>
                    </a:lnTo>
                    <a:lnTo>
                      <a:pt x="5" y="9"/>
                    </a:lnTo>
                    <a:lnTo>
                      <a:pt x="5" y="0"/>
                    </a:lnTo>
                    <a:lnTo>
                      <a:pt x="11" y="0"/>
                    </a:lnTo>
                    <a:lnTo>
                      <a:pt x="11" y="9"/>
                    </a:lnTo>
                    <a:close/>
                  </a:path>
                </a:pathLst>
              </a:custGeom>
              <a:solidFill>
                <a:srgbClr val="000000"/>
              </a:solidFill>
              <a:ln w="9525">
                <a:solidFill>
                  <a:srgbClr val="6600CC"/>
                </a:solidFill>
                <a:round/>
                <a:headEnd/>
                <a:tailEnd/>
              </a:ln>
            </p:spPr>
            <p:txBody>
              <a:bodyPr/>
              <a:lstStyle/>
              <a:p>
                <a:endParaRPr lang="en-US" dirty="0"/>
              </a:p>
            </p:txBody>
          </p:sp>
          <p:sp>
            <p:nvSpPr>
              <p:cNvPr id="256029" name="Rectangle 29">
                <a:extLst>
                  <a:ext uri="{FF2B5EF4-FFF2-40B4-BE49-F238E27FC236}">
                    <a16:creationId xmlns:a16="http://schemas.microsoft.com/office/drawing/2014/main" id="{2E53FA5E-ED8E-4043-AF5B-588A00E73F60}"/>
                  </a:ext>
                </a:extLst>
              </p:cNvPr>
              <p:cNvSpPr>
                <a:spLocks noChangeAspect="1" noChangeArrowheads="1"/>
              </p:cNvSpPr>
              <p:nvPr/>
            </p:nvSpPr>
            <p:spPr bwMode="auto">
              <a:xfrm>
                <a:off x="4811" y="1220"/>
                <a:ext cx="7" cy="7"/>
              </a:xfrm>
              <a:prstGeom prst="rect">
                <a:avLst/>
              </a:prstGeom>
              <a:solidFill>
                <a:srgbClr val="000000"/>
              </a:solidFill>
              <a:ln w="9525">
                <a:solidFill>
                  <a:srgbClr val="6600CC"/>
                </a:solidFill>
                <a:miter lim="800000"/>
                <a:headEnd/>
                <a:tailEnd/>
              </a:ln>
            </p:spPr>
            <p:txBody>
              <a:bodyPr/>
              <a:lstStyle/>
              <a:p>
                <a:endParaRPr lang="en-US" dirty="0"/>
              </a:p>
            </p:txBody>
          </p:sp>
          <p:sp>
            <p:nvSpPr>
              <p:cNvPr id="256030" name="Freeform 30">
                <a:extLst>
                  <a:ext uri="{FF2B5EF4-FFF2-40B4-BE49-F238E27FC236}">
                    <a16:creationId xmlns:a16="http://schemas.microsoft.com/office/drawing/2014/main" id="{628B89BD-F9E2-4887-B38B-5077E75F9E30}"/>
                  </a:ext>
                </a:extLst>
              </p:cNvPr>
              <p:cNvSpPr>
                <a:spLocks noChangeAspect="1"/>
              </p:cNvSpPr>
              <p:nvPr/>
            </p:nvSpPr>
            <p:spPr bwMode="auto">
              <a:xfrm>
                <a:off x="4695" y="1302"/>
                <a:ext cx="495" cy="302"/>
              </a:xfrm>
              <a:custGeom>
                <a:avLst/>
                <a:gdLst>
                  <a:gd name="T0" fmla="*/ 493 w 495"/>
                  <a:gd name="T1" fmla="*/ 180 h 302"/>
                  <a:gd name="T2" fmla="*/ 458 w 495"/>
                  <a:gd name="T3" fmla="*/ 122 h 302"/>
                  <a:gd name="T4" fmla="*/ 455 w 495"/>
                  <a:gd name="T5" fmla="*/ 117 h 302"/>
                  <a:gd name="T6" fmla="*/ 450 w 495"/>
                  <a:gd name="T7" fmla="*/ 120 h 302"/>
                  <a:gd name="T8" fmla="*/ 416 w 495"/>
                  <a:gd name="T9" fmla="*/ 142 h 302"/>
                  <a:gd name="T10" fmla="*/ 412 w 495"/>
                  <a:gd name="T11" fmla="*/ 145 h 302"/>
                  <a:gd name="T12" fmla="*/ 414 w 495"/>
                  <a:gd name="T13" fmla="*/ 149 h 302"/>
                  <a:gd name="T14" fmla="*/ 421 w 495"/>
                  <a:gd name="T15" fmla="*/ 163 h 302"/>
                  <a:gd name="T16" fmla="*/ 405 w 495"/>
                  <a:gd name="T17" fmla="*/ 175 h 302"/>
                  <a:gd name="T18" fmla="*/ 333 w 495"/>
                  <a:gd name="T19" fmla="*/ 138 h 302"/>
                  <a:gd name="T20" fmla="*/ 333 w 495"/>
                  <a:gd name="T21" fmla="*/ 108 h 302"/>
                  <a:gd name="T22" fmla="*/ 372 w 495"/>
                  <a:gd name="T23" fmla="*/ 70 h 302"/>
                  <a:gd name="T24" fmla="*/ 375 w 495"/>
                  <a:gd name="T25" fmla="*/ 66 h 302"/>
                  <a:gd name="T26" fmla="*/ 372 w 495"/>
                  <a:gd name="T27" fmla="*/ 63 h 302"/>
                  <a:gd name="T28" fmla="*/ 328 w 495"/>
                  <a:gd name="T29" fmla="*/ 4 h 302"/>
                  <a:gd name="T30" fmla="*/ 323 w 495"/>
                  <a:gd name="T31" fmla="*/ 0 h 302"/>
                  <a:gd name="T32" fmla="*/ 319 w 495"/>
                  <a:gd name="T33" fmla="*/ 3 h 302"/>
                  <a:gd name="T34" fmla="*/ 246 w 495"/>
                  <a:gd name="T35" fmla="*/ 71 h 302"/>
                  <a:gd name="T36" fmla="*/ 22 w 495"/>
                  <a:gd name="T37" fmla="*/ 71 h 302"/>
                  <a:gd name="T38" fmla="*/ 16 w 495"/>
                  <a:gd name="T39" fmla="*/ 71 h 302"/>
                  <a:gd name="T40" fmla="*/ 16 w 495"/>
                  <a:gd name="T41" fmla="*/ 77 h 302"/>
                  <a:gd name="T42" fmla="*/ 0 w 495"/>
                  <a:gd name="T43" fmla="*/ 216 h 302"/>
                  <a:gd name="T44" fmla="*/ 0 w 495"/>
                  <a:gd name="T45" fmla="*/ 222 h 302"/>
                  <a:gd name="T46" fmla="*/ 6 w 495"/>
                  <a:gd name="T47" fmla="*/ 222 h 302"/>
                  <a:gd name="T48" fmla="*/ 304 w 495"/>
                  <a:gd name="T49" fmla="*/ 222 h 302"/>
                  <a:gd name="T50" fmla="*/ 332 w 495"/>
                  <a:gd name="T51" fmla="*/ 296 h 302"/>
                  <a:gd name="T52" fmla="*/ 335 w 495"/>
                  <a:gd name="T53" fmla="*/ 302 h 302"/>
                  <a:gd name="T54" fmla="*/ 341 w 495"/>
                  <a:gd name="T55" fmla="*/ 298 h 302"/>
                  <a:gd name="T56" fmla="*/ 367 w 495"/>
                  <a:gd name="T57" fmla="*/ 278 h 302"/>
                  <a:gd name="T58" fmla="*/ 370 w 495"/>
                  <a:gd name="T59" fmla="*/ 277 h 302"/>
                  <a:gd name="T60" fmla="*/ 370 w 495"/>
                  <a:gd name="T61" fmla="*/ 275 h 302"/>
                  <a:gd name="T62" fmla="*/ 374 w 495"/>
                  <a:gd name="T63" fmla="*/ 236 h 302"/>
                  <a:gd name="T64" fmla="*/ 410 w 495"/>
                  <a:gd name="T65" fmla="*/ 249 h 302"/>
                  <a:gd name="T66" fmla="*/ 413 w 495"/>
                  <a:gd name="T67" fmla="*/ 251 h 302"/>
                  <a:gd name="T68" fmla="*/ 416 w 495"/>
                  <a:gd name="T69" fmla="*/ 248 h 302"/>
                  <a:gd name="T70" fmla="*/ 490 w 495"/>
                  <a:gd name="T71" fmla="*/ 188 h 302"/>
                  <a:gd name="T72" fmla="*/ 495 w 495"/>
                  <a:gd name="T73" fmla="*/ 185 h 302"/>
                  <a:gd name="T74" fmla="*/ 493 w 495"/>
                  <a:gd name="T75" fmla="*/ 18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95" h="302">
                    <a:moveTo>
                      <a:pt x="493" y="180"/>
                    </a:moveTo>
                    <a:lnTo>
                      <a:pt x="458" y="122"/>
                    </a:lnTo>
                    <a:lnTo>
                      <a:pt x="455" y="117"/>
                    </a:lnTo>
                    <a:lnTo>
                      <a:pt x="450" y="120"/>
                    </a:lnTo>
                    <a:lnTo>
                      <a:pt x="416" y="142"/>
                    </a:lnTo>
                    <a:lnTo>
                      <a:pt x="412" y="145"/>
                    </a:lnTo>
                    <a:lnTo>
                      <a:pt x="414" y="149"/>
                    </a:lnTo>
                    <a:lnTo>
                      <a:pt x="421" y="163"/>
                    </a:lnTo>
                    <a:lnTo>
                      <a:pt x="405" y="175"/>
                    </a:lnTo>
                    <a:lnTo>
                      <a:pt x="333" y="138"/>
                    </a:lnTo>
                    <a:lnTo>
                      <a:pt x="333" y="108"/>
                    </a:lnTo>
                    <a:lnTo>
                      <a:pt x="372" y="70"/>
                    </a:lnTo>
                    <a:lnTo>
                      <a:pt x="375" y="66"/>
                    </a:lnTo>
                    <a:lnTo>
                      <a:pt x="372" y="63"/>
                    </a:lnTo>
                    <a:lnTo>
                      <a:pt x="328" y="4"/>
                    </a:lnTo>
                    <a:lnTo>
                      <a:pt x="323" y="0"/>
                    </a:lnTo>
                    <a:lnTo>
                      <a:pt x="319" y="3"/>
                    </a:lnTo>
                    <a:lnTo>
                      <a:pt x="246" y="71"/>
                    </a:lnTo>
                    <a:lnTo>
                      <a:pt x="22" y="71"/>
                    </a:lnTo>
                    <a:lnTo>
                      <a:pt x="16" y="71"/>
                    </a:lnTo>
                    <a:lnTo>
                      <a:pt x="16" y="77"/>
                    </a:lnTo>
                    <a:lnTo>
                      <a:pt x="0" y="216"/>
                    </a:lnTo>
                    <a:lnTo>
                      <a:pt x="0" y="222"/>
                    </a:lnTo>
                    <a:lnTo>
                      <a:pt x="6" y="222"/>
                    </a:lnTo>
                    <a:lnTo>
                      <a:pt x="304" y="222"/>
                    </a:lnTo>
                    <a:lnTo>
                      <a:pt x="332" y="296"/>
                    </a:lnTo>
                    <a:lnTo>
                      <a:pt x="335" y="302"/>
                    </a:lnTo>
                    <a:lnTo>
                      <a:pt x="341" y="298"/>
                    </a:lnTo>
                    <a:lnTo>
                      <a:pt x="367" y="278"/>
                    </a:lnTo>
                    <a:lnTo>
                      <a:pt x="370" y="277"/>
                    </a:lnTo>
                    <a:lnTo>
                      <a:pt x="370" y="275"/>
                    </a:lnTo>
                    <a:lnTo>
                      <a:pt x="374" y="236"/>
                    </a:lnTo>
                    <a:lnTo>
                      <a:pt x="410" y="249"/>
                    </a:lnTo>
                    <a:lnTo>
                      <a:pt x="413" y="251"/>
                    </a:lnTo>
                    <a:lnTo>
                      <a:pt x="416" y="248"/>
                    </a:lnTo>
                    <a:lnTo>
                      <a:pt x="490" y="188"/>
                    </a:lnTo>
                    <a:lnTo>
                      <a:pt x="495" y="185"/>
                    </a:lnTo>
                    <a:lnTo>
                      <a:pt x="493" y="180"/>
                    </a:lnTo>
                    <a:close/>
                  </a:path>
                </a:pathLst>
              </a:custGeom>
              <a:solidFill>
                <a:srgbClr val="000000"/>
              </a:solidFill>
              <a:ln w="9525">
                <a:solidFill>
                  <a:srgbClr val="6600CC"/>
                </a:solidFill>
                <a:round/>
                <a:headEnd/>
                <a:tailEnd/>
              </a:ln>
            </p:spPr>
            <p:txBody>
              <a:bodyPr/>
              <a:lstStyle/>
              <a:p>
                <a:endParaRPr lang="en-US" dirty="0"/>
              </a:p>
            </p:txBody>
          </p:sp>
          <p:sp>
            <p:nvSpPr>
              <p:cNvPr id="256031" name="Freeform 31">
                <a:extLst>
                  <a:ext uri="{FF2B5EF4-FFF2-40B4-BE49-F238E27FC236}">
                    <a16:creationId xmlns:a16="http://schemas.microsoft.com/office/drawing/2014/main" id="{55CE5560-6814-409E-89F8-D1E75C913691}"/>
                  </a:ext>
                </a:extLst>
              </p:cNvPr>
              <p:cNvSpPr>
                <a:spLocks noChangeAspect="1"/>
              </p:cNvSpPr>
              <p:nvPr/>
            </p:nvSpPr>
            <p:spPr bwMode="auto">
              <a:xfrm>
                <a:off x="4708" y="1318"/>
                <a:ext cx="467" cy="269"/>
              </a:xfrm>
              <a:custGeom>
                <a:avLst/>
                <a:gdLst>
                  <a:gd name="T0" fmla="*/ 398 w 467"/>
                  <a:gd name="T1" fmla="*/ 222 h 269"/>
                  <a:gd name="T2" fmla="*/ 359 w 467"/>
                  <a:gd name="T3" fmla="*/ 207 h 269"/>
                  <a:gd name="T4" fmla="*/ 352 w 467"/>
                  <a:gd name="T5" fmla="*/ 205 h 269"/>
                  <a:gd name="T6" fmla="*/ 352 w 467"/>
                  <a:gd name="T7" fmla="*/ 212 h 269"/>
                  <a:gd name="T8" fmla="*/ 346 w 467"/>
                  <a:gd name="T9" fmla="*/ 255 h 269"/>
                  <a:gd name="T10" fmla="*/ 327 w 467"/>
                  <a:gd name="T11" fmla="*/ 269 h 269"/>
                  <a:gd name="T12" fmla="*/ 300 w 467"/>
                  <a:gd name="T13" fmla="*/ 198 h 269"/>
                  <a:gd name="T14" fmla="*/ 299 w 467"/>
                  <a:gd name="T15" fmla="*/ 194 h 269"/>
                  <a:gd name="T16" fmla="*/ 295 w 467"/>
                  <a:gd name="T17" fmla="*/ 194 h 269"/>
                  <a:gd name="T18" fmla="*/ 0 w 467"/>
                  <a:gd name="T19" fmla="*/ 194 h 269"/>
                  <a:gd name="T20" fmla="*/ 13 w 467"/>
                  <a:gd name="T21" fmla="*/ 66 h 269"/>
                  <a:gd name="T22" fmla="*/ 236 w 467"/>
                  <a:gd name="T23" fmla="*/ 66 h 269"/>
                  <a:gd name="T24" fmla="*/ 238 w 467"/>
                  <a:gd name="T25" fmla="*/ 66 h 269"/>
                  <a:gd name="T26" fmla="*/ 239 w 467"/>
                  <a:gd name="T27" fmla="*/ 65 h 269"/>
                  <a:gd name="T28" fmla="*/ 309 w 467"/>
                  <a:gd name="T29" fmla="*/ 0 h 269"/>
                  <a:gd name="T30" fmla="*/ 347 w 467"/>
                  <a:gd name="T31" fmla="*/ 49 h 269"/>
                  <a:gd name="T32" fmla="*/ 309 w 467"/>
                  <a:gd name="T33" fmla="*/ 85 h 269"/>
                  <a:gd name="T34" fmla="*/ 308 w 467"/>
                  <a:gd name="T35" fmla="*/ 87 h 269"/>
                  <a:gd name="T36" fmla="*/ 308 w 467"/>
                  <a:gd name="T37" fmla="*/ 89 h 269"/>
                  <a:gd name="T38" fmla="*/ 308 w 467"/>
                  <a:gd name="T39" fmla="*/ 125 h 269"/>
                  <a:gd name="T40" fmla="*/ 308 w 467"/>
                  <a:gd name="T41" fmla="*/ 129 h 269"/>
                  <a:gd name="T42" fmla="*/ 310 w 467"/>
                  <a:gd name="T43" fmla="*/ 130 h 269"/>
                  <a:gd name="T44" fmla="*/ 390 w 467"/>
                  <a:gd name="T45" fmla="*/ 170 h 269"/>
                  <a:gd name="T46" fmla="*/ 392 w 467"/>
                  <a:gd name="T47" fmla="*/ 172 h 269"/>
                  <a:gd name="T48" fmla="*/ 396 w 467"/>
                  <a:gd name="T49" fmla="*/ 170 h 269"/>
                  <a:gd name="T50" fmla="*/ 419 w 467"/>
                  <a:gd name="T51" fmla="*/ 154 h 269"/>
                  <a:gd name="T52" fmla="*/ 423 w 467"/>
                  <a:gd name="T53" fmla="*/ 151 h 269"/>
                  <a:gd name="T54" fmla="*/ 421 w 467"/>
                  <a:gd name="T55" fmla="*/ 146 h 269"/>
                  <a:gd name="T56" fmla="*/ 413 w 467"/>
                  <a:gd name="T57" fmla="*/ 132 h 269"/>
                  <a:gd name="T58" fmla="*/ 438 w 467"/>
                  <a:gd name="T59" fmla="*/ 117 h 269"/>
                  <a:gd name="T60" fmla="*/ 467 w 467"/>
                  <a:gd name="T61" fmla="*/ 167 h 269"/>
                  <a:gd name="T62" fmla="*/ 398 w 467"/>
                  <a:gd name="T63" fmla="*/ 222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7" h="269">
                    <a:moveTo>
                      <a:pt x="398" y="222"/>
                    </a:moveTo>
                    <a:lnTo>
                      <a:pt x="359" y="207"/>
                    </a:lnTo>
                    <a:lnTo>
                      <a:pt x="352" y="205"/>
                    </a:lnTo>
                    <a:lnTo>
                      <a:pt x="352" y="212"/>
                    </a:lnTo>
                    <a:lnTo>
                      <a:pt x="346" y="255"/>
                    </a:lnTo>
                    <a:lnTo>
                      <a:pt x="327" y="269"/>
                    </a:lnTo>
                    <a:lnTo>
                      <a:pt x="300" y="198"/>
                    </a:lnTo>
                    <a:lnTo>
                      <a:pt x="299" y="194"/>
                    </a:lnTo>
                    <a:lnTo>
                      <a:pt x="295" y="194"/>
                    </a:lnTo>
                    <a:lnTo>
                      <a:pt x="0" y="194"/>
                    </a:lnTo>
                    <a:lnTo>
                      <a:pt x="13" y="66"/>
                    </a:lnTo>
                    <a:lnTo>
                      <a:pt x="236" y="66"/>
                    </a:lnTo>
                    <a:lnTo>
                      <a:pt x="238" y="66"/>
                    </a:lnTo>
                    <a:lnTo>
                      <a:pt x="239" y="65"/>
                    </a:lnTo>
                    <a:lnTo>
                      <a:pt x="309" y="0"/>
                    </a:lnTo>
                    <a:lnTo>
                      <a:pt x="347" y="49"/>
                    </a:lnTo>
                    <a:lnTo>
                      <a:pt x="309" y="85"/>
                    </a:lnTo>
                    <a:lnTo>
                      <a:pt x="308" y="87"/>
                    </a:lnTo>
                    <a:lnTo>
                      <a:pt x="308" y="89"/>
                    </a:lnTo>
                    <a:lnTo>
                      <a:pt x="308" y="125"/>
                    </a:lnTo>
                    <a:lnTo>
                      <a:pt x="308" y="129"/>
                    </a:lnTo>
                    <a:lnTo>
                      <a:pt x="310" y="130"/>
                    </a:lnTo>
                    <a:lnTo>
                      <a:pt x="390" y="170"/>
                    </a:lnTo>
                    <a:lnTo>
                      <a:pt x="392" y="172"/>
                    </a:lnTo>
                    <a:lnTo>
                      <a:pt x="396" y="170"/>
                    </a:lnTo>
                    <a:lnTo>
                      <a:pt x="419" y="154"/>
                    </a:lnTo>
                    <a:lnTo>
                      <a:pt x="423" y="151"/>
                    </a:lnTo>
                    <a:lnTo>
                      <a:pt x="421" y="146"/>
                    </a:lnTo>
                    <a:lnTo>
                      <a:pt x="413" y="132"/>
                    </a:lnTo>
                    <a:lnTo>
                      <a:pt x="438" y="117"/>
                    </a:lnTo>
                    <a:lnTo>
                      <a:pt x="467" y="167"/>
                    </a:lnTo>
                    <a:lnTo>
                      <a:pt x="398" y="222"/>
                    </a:lnTo>
                    <a:close/>
                  </a:path>
                </a:pathLst>
              </a:custGeom>
              <a:solidFill>
                <a:srgbClr val="FFFFFF"/>
              </a:solidFill>
              <a:ln w="9525">
                <a:solidFill>
                  <a:srgbClr val="6600CC"/>
                </a:solidFill>
                <a:round/>
                <a:headEnd/>
                <a:tailEnd/>
              </a:ln>
            </p:spPr>
            <p:txBody>
              <a:bodyPr/>
              <a:lstStyle/>
              <a:p>
                <a:endParaRPr lang="en-US" dirty="0"/>
              </a:p>
            </p:txBody>
          </p:sp>
          <p:sp>
            <p:nvSpPr>
              <p:cNvPr id="256032" name="Freeform 32">
                <a:extLst>
                  <a:ext uri="{FF2B5EF4-FFF2-40B4-BE49-F238E27FC236}">
                    <a16:creationId xmlns:a16="http://schemas.microsoft.com/office/drawing/2014/main" id="{2AD19F52-11DB-4585-8E63-B5DF3A57CF06}"/>
                  </a:ext>
                </a:extLst>
              </p:cNvPr>
              <p:cNvSpPr>
                <a:spLocks noChangeAspect="1"/>
              </p:cNvSpPr>
              <p:nvPr/>
            </p:nvSpPr>
            <p:spPr bwMode="auto">
              <a:xfrm>
                <a:off x="4795" y="1427"/>
                <a:ext cx="46" cy="48"/>
              </a:xfrm>
              <a:custGeom>
                <a:avLst/>
                <a:gdLst>
                  <a:gd name="T0" fmla="*/ 20 w 46"/>
                  <a:gd name="T1" fmla="*/ 48 h 48"/>
                  <a:gd name="T2" fmla="*/ 6 w 46"/>
                  <a:gd name="T3" fmla="*/ 9 h 48"/>
                  <a:gd name="T4" fmla="*/ 6 w 46"/>
                  <a:gd name="T5" fmla="*/ 48 h 48"/>
                  <a:gd name="T6" fmla="*/ 0 w 46"/>
                  <a:gd name="T7" fmla="*/ 48 h 48"/>
                  <a:gd name="T8" fmla="*/ 0 w 46"/>
                  <a:gd name="T9" fmla="*/ 0 h 48"/>
                  <a:gd name="T10" fmla="*/ 8 w 46"/>
                  <a:gd name="T11" fmla="*/ 0 h 48"/>
                  <a:gd name="T12" fmla="*/ 23 w 46"/>
                  <a:gd name="T13" fmla="*/ 42 h 48"/>
                  <a:gd name="T14" fmla="*/ 37 w 46"/>
                  <a:gd name="T15" fmla="*/ 0 h 48"/>
                  <a:gd name="T16" fmla="*/ 46 w 46"/>
                  <a:gd name="T17" fmla="*/ 0 h 48"/>
                  <a:gd name="T18" fmla="*/ 46 w 46"/>
                  <a:gd name="T19" fmla="*/ 48 h 48"/>
                  <a:gd name="T20" fmla="*/ 39 w 46"/>
                  <a:gd name="T21" fmla="*/ 48 h 48"/>
                  <a:gd name="T22" fmla="*/ 39 w 46"/>
                  <a:gd name="T23" fmla="*/ 9 h 48"/>
                  <a:gd name="T24" fmla="*/ 27 w 46"/>
                  <a:gd name="T25" fmla="*/ 48 h 48"/>
                  <a:gd name="T26" fmla="*/ 20 w 46"/>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8">
                    <a:moveTo>
                      <a:pt x="20" y="48"/>
                    </a:moveTo>
                    <a:lnTo>
                      <a:pt x="6" y="9"/>
                    </a:lnTo>
                    <a:lnTo>
                      <a:pt x="6" y="48"/>
                    </a:lnTo>
                    <a:lnTo>
                      <a:pt x="0" y="48"/>
                    </a:lnTo>
                    <a:lnTo>
                      <a:pt x="0" y="0"/>
                    </a:lnTo>
                    <a:lnTo>
                      <a:pt x="8" y="0"/>
                    </a:lnTo>
                    <a:lnTo>
                      <a:pt x="23" y="42"/>
                    </a:lnTo>
                    <a:lnTo>
                      <a:pt x="37" y="0"/>
                    </a:lnTo>
                    <a:lnTo>
                      <a:pt x="46" y="0"/>
                    </a:lnTo>
                    <a:lnTo>
                      <a:pt x="46" y="48"/>
                    </a:lnTo>
                    <a:lnTo>
                      <a:pt x="39" y="48"/>
                    </a:lnTo>
                    <a:lnTo>
                      <a:pt x="39" y="9"/>
                    </a:lnTo>
                    <a:lnTo>
                      <a:pt x="27" y="48"/>
                    </a:lnTo>
                    <a:lnTo>
                      <a:pt x="20" y="48"/>
                    </a:lnTo>
                    <a:close/>
                  </a:path>
                </a:pathLst>
              </a:custGeom>
              <a:solidFill>
                <a:srgbClr val="000000"/>
              </a:solidFill>
              <a:ln w="9525">
                <a:solidFill>
                  <a:srgbClr val="6600CC"/>
                </a:solidFill>
                <a:round/>
                <a:headEnd/>
                <a:tailEnd/>
              </a:ln>
            </p:spPr>
            <p:txBody>
              <a:bodyPr/>
              <a:lstStyle/>
              <a:p>
                <a:endParaRPr lang="en-US" dirty="0"/>
              </a:p>
            </p:txBody>
          </p:sp>
          <p:sp>
            <p:nvSpPr>
              <p:cNvPr id="256033" name="Freeform 33">
                <a:extLst>
                  <a:ext uri="{FF2B5EF4-FFF2-40B4-BE49-F238E27FC236}">
                    <a16:creationId xmlns:a16="http://schemas.microsoft.com/office/drawing/2014/main" id="{D608CE5B-F337-4907-B7F0-96A949BBDCBB}"/>
                  </a:ext>
                </a:extLst>
              </p:cNvPr>
              <p:cNvSpPr>
                <a:spLocks noChangeAspect="1" noEditPoints="1"/>
              </p:cNvSpPr>
              <p:nvPr/>
            </p:nvSpPr>
            <p:spPr bwMode="auto">
              <a:xfrm>
                <a:off x="4847" y="1440"/>
                <a:ext cx="33" cy="38"/>
              </a:xfrm>
              <a:custGeom>
                <a:avLst/>
                <a:gdLst>
                  <a:gd name="T0" fmla="*/ 30 w 33"/>
                  <a:gd name="T1" fmla="*/ 32 h 38"/>
                  <a:gd name="T2" fmla="*/ 31 w 33"/>
                  <a:gd name="T3" fmla="*/ 32 h 38"/>
                  <a:gd name="T4" fmla="*/ 32 w 33"/>
                  <a:gd name="T5" fmla="*/ 32 h 38"/>
                  <a:gd name="T6" fmla="*/ 33 w 33"/>
                  <a:gd name="T7" fmla="*/ 32 h 38"/>
                  <a:gd name="T8" fmla="*/ 33 w 33"/>
                  <a:gd name="T9" fmla="*/ 37 h 38"/>
                  <a:gd name="T10" fmla="*/ 31 w 33"/>
                  <a:gd name="T11" fmla="*/ 38 h 38"/>
                  <a:gd name="T12" fmla="*/ 29 w 33"/>
                  <a:gd name="T13" fmla="*/ 38 h 38"/>
                  <a:gd name="T14" fmla="*/ 25 w 33"/>
                  <a:gd name="T15" fmla="*/ 35 h 38"/>
                  <a:gd name="T16" fmla="*/ 24 w 33"/>
                  <a:gd name="T17" fmla="*/ 32 h 38"/>
                  <a:gd name="T18" fmla="*/ 18 w 33"/>
                  <a:gd name="T19" fmla="*/ 35 h 38"/>
                  <a:gd name="T20" fmla="*/ 13 w 33"/>
                  <a:gd name="T21" fmla="*/ 38 h 38"/>
                  <a:gd name="T22" fmla="*/ 3 w 33"/>
                  <a:gd name="T23" fmla="*/ 34 h 38"/>
                  <a:gd name="T24" fmla="*/ 0 w 33"/>
                  <a:gd name="T25" fmla="*/ 26 h 38"/>
                  <a:gd name="T26" fmla="*/ 2 w 33"/>
                  <a:gd name="T27" fmla="*/ 19 h 38"/>
                  <a:gd name="T28" fmla="*/ 8 w 33"/>
                  <a:gd name="T29" fmla="*/ 17 h 38"/>
                  <a:gd name="T30" fmla="*/ 15 w 33"/>
                  <a:gd name="T31" fmla="*/ 16 h 38"/>
                  <a:gd name="T32" fmla="*/ 21 w 33"/>
                  <a:gd name="T33" fmla="*/ 15 h 38"/>
                  <a:gd name="T34" fmla="*/ 22 w 33"/>
                  <a:gd name="T35" fmla="*/ 15 h 38"/>
                  <a:gd name="T36" fmla="*/ 23 w 33"/>
                  <a:gd name="T37" fmla="*/ 12 h 38"/>
                  <a:gd name="T38" fmla="*/ 22 w 33"/>
                  <a:gd name="T39" fmla="*/ 7 h 38"/>
                  <a:gd name="T40" fmla="*/ 17 w 33"/>
                  <a:gd name="T41" fmla="*/ 4 h 38"/>
                  <a:gd name="T42" fmla="*/ 10 w 33"/>
                  <a:gd name="T43" fmla="*/ 5 h 38"/>
                  <a:gd name="T44" fmla="*/ 7 w 33"/>
                  <a:gd name="T45" fmla="*/ 9 h 38"/>
                  <a:gd name="T46" fmla="*/ 2 w 33"/>
                  <a:gd name="T47" fmla="*/ 11 h 38"/>
                  <a:gd name="T48" fmla="*/ 2 w 33"/>
                  <a:gd name="T49" fmla="*/ 5 h 38"/>
                  <a:gd name="T50" fmla="*/ 6 w 33"/>
                  <a:gd name="T51" fmla="*/ 2 h 38"/>
                  <a:gd name="T52" fmla="*/ 9 w 33"/>
                  <a:gd name="T53" fmla="*/ 0 h 38"/>
                  <a:gd name="T54" fmla="*/ 13 w 33"/>
                  <a:gd name="T55" fmla="*/ 0 h 38"/>
                  <a:gd name="T56" fmla="*/ 16 w 33"/>
                  <a:gd name="T57" fmla="*/ 0 h 38"/>
                  <a:gd name="T58" fmla="*/ 19 w 33"/>
                  <a:gd name="T59" fmla="*/ 0 h 38"/>
                  <a:gd name="T60" fmla="*/ 24 w 33"/>
                  <a:gd name="T61" fmla="*/ 1 h 38"/>
                  <a:gd name="T62" fmla="*/ 29 w 33"/>
                  <a:gd name="T63" fmla="*/ 4 h 38"/>
                  <a:gd name="T64" fmla="*/ 30 w 33"/>
                  <a:gd name="T65" fmla="*/ 31 h 38"/>
                  <a:gd name="T66" fmla="*/ 19 w 33"/>
                  <a:gd name="T67" fmla="*/ 19 h 38"/>
                  <a:gd name="T68" fmla="*/ 13 w 33"/>
                  <a:gd name="T69" fmla="*/ 20 h 38"/>
                  <a:gd name="T70" fmla="*/ 8 w 33"/>
                  <a:gd name="T71" fmla="*/ 23 h 38"/>
                  <a:gd name="T72" fmla="*/ 6 w 33"/>
                  <a:gd name="T73" fmla="*/ 25 h 38"/>
                  <a:gd name="T74" fmla="*/ 7 w 33"/>
                  <a:gd name="T75" fmla="*/ 29 h 38"/>
                  <a:gd name="T76" fmla="*/ 10 w 33"/>
                  <a:gd name="T77" fmla="*/ 32 h 38"/>
                  <a:gd name="T78" fmla="*/ 17 w 33"/>
                  <a:gd name="T79" fmla="*/ 32 h 38"/>
                  <a:gd name="T80" fmla="*/ 22 w 33"/>
                  <a:gd name="T81" fmla="*/ 26 h 38"/>
                  <a:gd name="T82" fmla="*/ 23 w 33"/>
                  <a:gd name="T8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30" y="31"/>
                    </a:moveTo>
                    <a:lnTo>
                      <a:pt x="30" y="32"/>
                    </a:lnTo>
                    <a:lnTo>
                      <a:pt x="31" y="32"/>
                    </a:lnTo>
                    <a:lnTo>
                      <a:pt x="31" y="32"/>
                    </a:lnTo>
                    <a:lnTo>
                      <a:pt x="32" y="32"/>
                    </a:lnTo>
                    <a:lnTo>
                      <a:pt x="32" y="32"/>
                    </a:lnTo>
                    <a:lnTo>
                      <a:pt x="33" y="32"/>
                    </a:lnTo>
                    <a:lnTo>
                      <a:pt x="33" y="32"/>
                    </a:lnTo>
                    <a:lnTo>
                      <a:pt x="33" y="32"/>
                    </a:lnTo>
                    <a:lnTo>
                      <a:pt x="33" y="37"/>
                    </a:lnTo>
                    <a:lnTo>
                      <a:pt x="32" y="38"/>
                    </a:lnTo>
                    <a:lnTo>
                      <a:pt x="31" y="38"/>
                    </a:lnTo>
                    <a:lnTo>
                      <a:pt x="30" y="38"/>
                    </a:lnTo>
                    <a:lnTo>
                      <a:pt x="29" y="38"/>
                    </a:lnTo>
                    <a:lnTo>
                      <a:pt x="28" y="37"/>
                    </a:lnTo>
                    <a:lnTo>
                      <a:pt x="25" y="35"/>
                    </a:lnTo>
                    <a:lnTo>
                      <a:pt x="24" y="34"/>
                    </a:lnTo>
                    <a:lnTo>
                      <a:pt x="24" y="32"/>
                    </a:lnTo>
                    <a:lnTo>
                      <a:pt x="22" y="34"/>
                    </a:lnTo>
                    <a:lnTo>
                      <a:pt x="18" y="35"/>
                    </a:lnTo>
                    <a:lnTo>
                      <a:pt x="16" y="37"/>
                    </a:lnTo>
                    <a:lnTo>
                      <a:pt x="13" y="38"/>
                    </a:lnTo>
                    <a:lnTo>
                      <a:pt x="7" y="37"/>
                    </a:lnTo>
                    <a:lnTo>
                      <a:pt x="3" y="34"/>
                    </a:lnTo>
                    <a:lnTo>
                      <a:pt x="1" y="31"/>
                    </a:lnTo>
                    <a:lnTo>
                      <a:pt x="0" y="26"/>
                    </a:lnTo>
                    <a:lnTo>
                      <a:pt x="1" y="23"/>
                    </a:lnTo>
                    <a:lnTo>
                      <a:pt x="2" y="19"/>
                    </a:lnTo>
                    <a:lnTo>
                      <a:pt x="4" y="18"/>
                    </a:lnTo>
                    <a:lnTo>
                      <a:pt x="8" y="17"/>
                    </a:lnTo>
                    <a:lnTo>
                      <a:pt x="11" y="16"/>
                    </a:lnTo>
                    <a:lnTo>
                      <a:pt x="15" y="16"/>
                    </a:lnTo>
                    <a:lnTo>
                      <a:pt x="18" y="16"/>
                    </a:lnTo>
                    <a:lnTo>
                      <a:pt x="21" y="15"/>
                    </a:lnTo>
                    <a:lnTo>
                      <a:pt x="22" y="15"/>
                    </a:lnTo>
                    <a:lnTo>
                      <a:pt x="22" y="15"/>
                    </a:lnTo>
                    <a:lnTo>
                      <a:pt x="23" y="14"/>
                    </a:lnTo>
                    <a:lnTo>
                      <a:pt x="23" y="12"/>
                    </a:lnTo>
                    <a:lnTo>
                      <a:pt x="23" y="8"/>
                    </a:lnTo>
                    <a:lnTo>
                      <a:pt x="22" y="7"/>
                    </a:lnTo>
                    <a:lnTo>
                      <a:pt x="21" y="5"/>
                    </a:lnTo>
                    <a:lnTo>
                      <a:pt x="17" y="4"/>
                    </a:lnTo>
                    <a:lnTo>
                      <a:pt x="14" y="4"/>
                    </a:lnTo>
                    <a:lnTo>
                      <a:pt x="10" y="5"/>
                    </a:lnTo>
                    <a:lnTo>
                      <a:pt x="8" y="7"/>
                    </a:lnTo>
                    <a:lnTo>
                      <a:pt x="7" y="9"/>
                    </a:lnTo>
                    <a:lnTo>
                      <a:pt x="7" y="11"/>
                    </a:lnTo>
                    <a:lnTo>
                      <a:pt x="2" y="11"/>
                    </a:lnTo>
                    <a:lnTo>
                      <a:pt x="2" y="8"/>
                    </a:lnTo>
                    <a:lnTo>
                      <a:pt x="2" y="5"/>
                    </a:lnTo>
                    <a:lnTo>
                      <a:pt x="3" y="4"/>
                    </a:lnTo>
                    <a:lnTo>
                      <a:pt x="6" y="2"/>
                    </a:lnTo>
                    <a:lnTo>
                      <a:pt x="8" y="1"/>
                    </a:lnTo>
                    <a:lnTo>
                      <a:pt x="9" y="0"/>
                    </a:lnTo>
                    <a:lnTo>
                      <a:pt x="10" y="0"/>
                    </a:lnTo>
                    <a:lnTo>
                      <a:pt x="13" y="0"/>
                    </a:lnTo>
                    <a:lnTo>
                      <a:pt x="15" y="0"/>
                    </a:lnTo>
                    <a:lnTo>
                      <a:pt x="16" y="0"/>
                    </a:lnTo>
                    <a:lnTo>
                      <a:pt x="18" y="0"/>
                    </a:lnTo>
                    <a:lnTo>
                      <a:pt x="19" y="0"/>
                    </a:lnTo>
                    <a:lnTo>
                      <a:pt x="21" y="0"/>
                    </a:lnTo>
                    <a:lnTo>
                      <a:pt x="24" y="1"/>
                    </a:lnTo>
                    <a:lnTo>
                      <a:pt x="26" y="2"/>
                    </a:lnTo>
                    <a:lnTo>
                      <a:pt x="29" y="4"/>
                    </a:lnTo>
                    <a:lnTo>
                      <a:pt x="30" y="7"/>
                    </a:lnTo>
                    <a:lnTo>
                      <a:pt x="30" y="31"/>
                    </a:lnTo>
                    <a:close/>
                    <a:moveTo>
                      <a:pt x="23" y="18"/>
                    </a:moveTo>
                    <a:lnTo>
                      <a:pt x="19" y="19"/>
                    </a:lnTo>
                    <a:lnTo>
                      <a:pt x="16" y="20"/>
                    </a:lnTo>
                    <a:lnTo>
                      <a:pt x="13" y="20"/>
                    </a:lnTo>
                    <a:lnTo>
                      <a:pt x="9" y="22"/>
                    </a:lnTo>
                    <a:lnTo>
                      <a:pt x="8" y="23"/>
                    </a:lnTo>
                    <a:lnTo>
                      <a:pt x="7" y="24"/>
                    </a:lnTo>
                    <a:lnTo>
                      <a:pt x="6" y="25"/>
                    </a:lnTo>
                    <a:lnTo>
                      <a:pt x="6" y="26"/>
                    </a:lnTo>
                    <a:lnTo>
                      <a:pt x="7" y="29"/>
                    </a:lnTo>
                    <a:lnTo>
                      <a:pt x="8" y="31"/>
                    </a:lnTo>
                    <a:lnTo>
                      <a:pt x="10" y="32"/>
                    </a:lnTo>
                    <a:lnTo>
                      <a:pt x="13" y="32"/>
                    </a:lnTo>
                    <a:lnTo>
                      <a:pt x="17" y="32"/>
                    </a:lnTo>
                    <a:lnTo>
                      <a:pt x="21" y="30"/>
                    </a:lnTo>
                    <a:lnTo>
                      <a:pt x="22" y="26"/>
                    </a:lnTo>
                    <a:lnTo>
                      <a:pt x="23" y="25"/>
                    </a:lnTo>
                    <a:lnTo>
                      <a:pt x="23" y="18"/>
                    </a:lnTo>
                    <a:close/>
                  </a:path>
                </a:pathLst>
              </a:custGeom>
              <a:solidFill>
                <a:srgbClr val="000000"/>
              </a:solidFill>
              <a:ln w="9525">
                <a:solidFill>
                  <a:srgbClr val="6600CC"/>
                </a:solidFill>
                <a:round/>
                <a:headEnd/>
                <a:tailEnd/>
              </a:ln>
            </p:spPr>
            <p:txBody>
              <a:bodyPr/>
              <a:lstStyle/>
              <a:p>
                <a:endParaRPr lang="en-US" dirty="0"/>
              </a:p>
            </p:txBody>
          </p:sp>
          <p:sp>
            <p:nvSpPr>
              <p:cNvPr id="256034" name="Freeform 34">
                <a:extLst>
                  <a:ext uri="{FF2B5EF4-FFF2-40B4-BE49-F238E27FC236}">
                    <a16:creationId xmlns:a16="http://schemas.microsoft.com/office/drawing/2014/main" id="{48CEBFB1-453C-4386-AD8C-4260D7D93B23}"/>
                  </a:ext>
                </a:extLst>
              </p:cNvPr>
              <p:cNvSpPr>
                <a:spLocks noChangeAspect="1"/>
              </p:cNvSpPr>
              <p:nvPr/>
            </p:nvSpPr>
            <p:spPr bwMode="auto">
              <a:xfrm>
                <a:off x="4883" y="1440"/>
                <a:ext cx="28" cy="38"/>
              </a:xfrm>
              <a:custGeom>
                <a:avLst/>
                <a:gdLst>
                  <a:gd name="T0" fmla="*/ 5 w 28"/>
                  <a:gd name="T1" fmla="*/ 27 h 38"/>
                  <a:gd name="T2" fmla="*/ 9 w 28"/>
                  <a:gd name="T3" fmla="*/ 31 h 38"/>
                  <a:gd name="T4" fmla="*/ 12 w 28"/>
                  <a:gd name="T5" fmla="*/ 33 h 38"/>
                  <a:gd name="T6" fmla="*/ 15 w 28"/>
                  <a:gd name="T7" fmla="*/ 33 h 38"/>
                  <a:gd name="T8" fmla="*/ 17 w 28"/>
                  <a:gd name="T9" fmla="*/ 32 h 38"/>
                  <a:gd name="T10" fmla="*/ 19 w 28"/>
                  <a:gd name="T11" fmla="*/ 32 h 38"/>
                  <a:gd name="T12" fmla="*/ 21 w 28"/>
                  <a:gd name="T13" fmla="*/ 30 h 38"/>
                  <a:gd name="T14" fmla="*/ 23 w 28"/>
                  <a:gd name="T15" fmla="*/ 27 h 38"/>
                  <a:gd name="T16" fmla="*/ 23 w 28"/>
                  <a:gd name="T17" fmla="*/ 25 h 38"/>
                  <a:gd name="T18" fmla="*/ 20 w 28"/>
                  <a:gd name="T19" fmla="*/ 23 h 38"/>
                  <a:gd name="T20" fmla="*/ 16 w 28"/>
                  <a:gd name="T21" fmla="*/ 22 h 38"/>
                  <a:gd name="T22" fmla="*/ 9 w 28"/>
                  <a:gd name="T23" fmla="*/ 19 h 38"/>
                  <a:gd name="T24" fmla="*/ 4 w 28"/>
                  <a:gd name="T25" fmla="*/ 18 h 38"/>
                  <a:gd name="T26" fmla="*/ 1 w 28"/>
                  <a:gd name="T27" fmla="*/ 14 h 38"/>
                  <a:gd name="T28" fmla="*/ 2 w 28"/>
                  <a:gd name="T29" fmla="*/ 5 h 38"/>
                  <a:gd name="T30" fmla="*/ 9 w 28"/>
                  <a:gd name="T31" fmla="*/ 1 h 38"/>
                  <a:gd name="T32" fmla="*/ 20 w 28"/>
                  <a:gd name="T33" fmla="*/ 1 h 38"/>
                  <a:gd name="T34" fmla="*/ 26 w 28"/>
                  <a:gd name="T35" fmla="*/ 7 h 38"/>
                  <a:gd name="T36" fmla="*/ 21 w 28"/>
                  <a:gd name="T37" fmla="*/ 10 h 38"/>
                  <a:gd name="T38" fmla="*/ 20 w 28"/>
                  <a:gd name="T39" fmla="*/ 7 h 38"/>
                  <a:gd name="T40" fmla="*/ 13 w 28"/>
                  <a:gd name="T41" fmla="*/ 4 h 38"/>
                  <a:gd name="T42" fmla="*/ 9 w 28"/>
                  <a:gd name="T43" fmla="*/ 5 h 38"/>
                  <a:gd name="T44" fmla="*/ 6 w 28"/>
                  <a:gd name="T45" fmla="*/ 9 h 38"/>
                  <a:gd name="T46" fmla="*/ 5 w 28"/>
                  <a:gd name="T47" fmla="*/ 11 h 38"/>
                  <a:gd name="T48" fmla="*/ 8 w 28"/>
                  <a:gd name="T49" fmla="*/ 14 h 38"/>
                  <a:gd name="T50" fmla="*/ 11 w 28"/>
                  <a:gd name="T51" fmla="*/ 15 h 38"/>
                  <a:gd name="T52" fmla="*/ 16 w 28"/>
                  <a:gd name="T53" fmla="*/ 16 h 38"/>
                  <a:gd name="T54" fmla="*/ 20 w 28"/>
                  <a:gd name="T55" fmla="*/ 17 h 38"/>
                  <a:gd name="T56" fmla="*/ 24 w 28"/>
                  <a:gd name="T57" fmla="*/ 18 h 38"/>
                  <a:gd name="T58" fmla="*/ 27 w 28"/>
                  <a:gd name="T59" fmla="*/ 23 h 38"/>
                  <a:gd name="T60" fmla="*/ 28 w 28"/>
                  <a:gd name="T61" fmla="*/ 27 h 38"/>
                  <a:gd name="T62" fmla="*/ 26 w 28"/>
                  <a:gd name="T63" fmla="*/ 32 h 38"/>
                  <a:gd name="T64" fmla="*/ 21 w 28"/>
                  <a:gd name="T65" fmla="*/ 35 h 38"/>
                  <a:gd name="T66" fmla="*/ 19 w 28"/>
                  <a:gd name="T67" fmla="*/ 37 h 38"/>
                  <a:gd name="T68" fmla="*/ 16 w 28"/>
                  <a:gd name="T69" fmla="*/ 38 h 38"/>
                  <a:gd name="T70" fmla="*/ 12 w 28"/>
                  <a:gd name="T71" fmla="*/ 38 h 38"/>
                  <a:gd name="T72" fmla="*/ 9 w 28"/>
                  <a:gd name="T73" fmla="*/ 37 h 38"/>
                  <a:gd name="T74" fmla="*/ 1 w 28"/>
                  <a:gd name="T75" fmla="*/ 32 h 38"/>
                  <a:gd name="T76" fmla="*/ 0 w 28"/>
                  <a:gd name="T77"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8">
                    <a:moveTo>
                      <a:pt x="5" y="25"/>
                    </a:moveTo>
                    <a:lnTo>
                      <a:pt x="5" y="27"/>
                    </a:lnTo>
                    <a:lnTo>
                      <a:pt x="6" y="30"/>
                    </a:lnTo>
                    <a:lnTo>
                      <a:pt x="9" y="31"/>
                    </a:lnTo>
                    <a:lnTo>
                      <a:pt x="11" y="32"/>
                    </a:lnTo>
                    <a:lnTo>
                      <a:pt x="12" y="33"/>
                    </a:lnTo>
                    <a:lnTo>
                      <a:pt x="13" y="33"/>
                    </a:lnTo>
                    <a:lnTo>
                      <a:pt x="15" y="33"/>
                    </a:lnTo>
                    <a:lnTo>
                      <a:pt x="16" y="33"/>
                    </a:lnTo>
                    <a:lnTo>
                      <a:pt x="17" y="32"/>
                    </a:lnTo>
                    <a:lnTo>
                      <a:pt x="18" y="32"/>
                    </a:lnTo>
                    <a:lnTo>
                      <a:pt x="19" y="32"/>
                    </a:lnTo>
                    <a:lnTo>
                      <a:pt x="20" y="31"/>
                    </a:lnTo>
                    <a:lnTo>
                      <a:pt x="21" y="30"/>
                    </a:lnTo>
                    <a:lnTo>
                      <a:pt x="21" y="29"/>
                    </a:lnTo>
                    <a:lnTo>
                      <a:pt x="23" y="27"/>
                    </a:lnTo>
                    <a:lnTo>
                      <a:pt x="23" y="26"/>
                    </a:lnTo>
                    <a:lnTo>
                      <a:pt x="23" y="25"/>
                    </a:lnTo>
                    <a:lnTo>
                      <a:pt x="21" y="24"/>
                    </a:lnTo>
                    <a:lnTo>
                      <a:pt x="20" y="23"/>
                    </a:lnTo>
                    <a:lnTo>
                      <a:pt x="19" y="23"/>
                    </a:lnTo>
                    <a:lnTo>
                      <a:pt x="16" y="22"/>
                    </a:lnTo>
                    <a:lnTo>
                      <a:pt x="12" y="20"/>
                    </a:lnTo>
                    <a:lnTo>
                      <a:pt x="9" y="19"/>
                    </a:lnTo>
                    <a:lnTo>
                      <a:pt x="5" y="18"/>
                    </a:lnTo>
                    <a:lnTo>
                      <a:pt x="4" y="18"/>
                    </a:lnTo>
                    <a:lnTo>
                      <a:pt x="2" y="16"/>
                    </a:lnTo>
                    <a:lnTo>
                      <a:pt x="1" y="14"/>
                    </a:lnTo>
                    <a:lnTo>
                      <a:pt x="1" y="10"/>
                    </a:lnTo>
                    <a:lnTo>
                      <a:pt x="2" y="5"/>
                    </a:lnTo>
                    <a:lnTo>
                      <a:pt x="4" y="2"/>
                    </a:lnTo>
                    <a:lnTo>
                      <a:pt x="9" y="1"/>
                    </a:lnTo>
                    <a:lnTo>
                      <a:pt x="13" y="0"/>
                    </a:lnTo>
                    <a:lnTo>
                      <a:pt x="20" y="1"/>
                    </a:lnTo>
                    <a:lnTo>
                      <a:pt x="24" y="3"/>
                    </a:lnTo>
                    <a:lnTo>
                      <a:pt x="26" y="7"/>
                    </a:lnTo>
                    <a:lnTo>
                      <a:pt x="26" y="10"/>
                    </a:lnTo>
                    <a:lnTo>
                      <a:pt x="21" y="10"/>
                    </a:lnTo>
                    <a:lnTo>
                      <a:pt x="21" y="9"/>
                    </a:lnTo>
                    <a:lnTo>
                      <a:pt x="20" y="7"/>
                    </a:lnTo>
                    <a:lnTo>
                      <a:pt x="18" y="5"/>
                    </a:lnTo>
                    <a:lnTo>
                      <a:pt x="13" y="4"/>
                    </a:lnTo>
                    <a:lnTo>
                      <a:pt x="11" y="4"/>
                    </a:lnTo>
                    <a:lnTo>
                      <a:pt x="9" y="5"/>
                    </a:lnTo>
                    <a:lnTo>
                      <a:pt x="8" y="8"/>
                    </a:lnTo>
                    <a:lnTo>
                      <a:pt x="6" y="9"/>
                    </a:lnTo>
                    <a:lnTo>
                      <a:pt x="5" y="10"/>
                    </a:lnTo>
                    <a:lnTo>
                      <a:pt x="5" y="11"/>
                    </a:lnTo>
                    <a:lnTo>
                      <a:pt x="6" y="12"/>
                    </a:lnTo>
                    <a:lnTo>
                      <a:pt x="8" y="14"/>
                    </a:lnTo>
                    <a:lnTo>
                      <a:pt x="10" y="15"/>
                    </a:lnTo>
                    <a:lnTo>
                      <a:pt x="11" y="15"/>
                    </a:lnTo>
                    <a:lnTo>
                      <a:pt x="13" y="15"/>
                    </a:lnTo>
                    <a:lnTo>
                      <a:pt x="16" y="16"/>
                    </a:lnTo>
                    <a:lnTo>
                      <a:pt x="18" y="17"/>
                    </a:lnTo>
                    <a:lnTo>
                      <a:pt x="20" y="17"/>
                    </a:lnTo>
                    <a:lnTo>
                      <a:pt x="21" y="17"/>
                    </a:lnTo>
                    <a:lnTo>
                      <a:pt x="24" y="18"/>
                    </a:lnTo>
                    <a:lnTo>
                      <a:pt x="26" y="20"/>
                    </a:lnTo>
                    <a:lnTo>
                      <a:pt x="27" y="23"/>
                    </a:lnTo>
                    <a:lnTo>
                      <a:pt x="28" y="25"/>
                    </a:lnTo>
                    <a:lnTo>
                      <a:pt x="28" y="27"/>
                    </a:lnTo>
                    <a:lnTo>
                      <a:pt x="27" y="30"/>
                    </a:lnTo>
                    <a:lnTo>
                      <a:pt x="26" y="32"/>
                    </a:lnTo>
                    <a:lnTo>
                      <a:pt x="24" y="34"/>
                    </a:lnTo>
                    <a:lnTo>
                      <a:pt x="21" y="35"/>
                    </a:lnTo>
                    <a:lnTo>
                      <a:pt x="20" y="37"/>
                    </a:lnTo>
                    <a:lnTo>
                      <a:pt x="19" y="37"/>
                    </a:lnTo>
                    <a:lnTo>
                      <a:pt x="17" y="38"/>
                    </a:lnTo>
                    <a:lnTo>
                      <a:pt x="16" y="38"/>
                    </a:lnTo>
                    <a:lnTo>
                      <a:pt x="15" y="38"/>
                    </a:lnTo>
                    <a:lnTo>
                      <a:pt x="12" y="38"/>
                    </a:lnTo>
                    <a:lnTo>
                      <a:pt x="11" y="38"/>
                    </a:lnTo>
                    <a:lnTo>
                      <a:pt x="9" y="37"/>
                    </a:lnTo>
                    <a:lnTo>
                      <a:pt x="4" y="34"/>
                    </a:lnTo>
                    <a:lnTo>
                      <a:pt x="1" y="32"/>
                    </a:lnTo>
                    <a:lnTo>
                      <a:pt x="0" y="29"/>
                    </a:lnTo>
                    <a:lnTo>
                      <a:pt x="0" y="25"/>
                    </a:lnTo>
                    <a:lnTo>
                      <a:pt x="5" y="25"/>
                    </a:lnTo>
                    <a:close/>
                  </a:path>
                </a:pathLst>
              </a:custGeom>
              <a:solidFill>
                <a:srgbClr val="000000"/>
              </a:solidFill>
              <a:ln w="9525">
                <a:solidFill>
                  <a:srgbClr val="6600CC"/>
                </a:solidFill>
                <a:round/>
                <a:headEnd/>
                <a:tailEnd/>
              </a:ln>
            </p:spPr>
            <p:txBody>
              <a:bodyPr/>
              <a:lstStyle/>
              <a:p>
                <a:endParaRPr lang="en-US" dirty="0"/>
              </a:p>
            </p:txBody>
          </p:sp>
          <p:sp>
            <p:nvSpPr>
              <p:cNvPr id="256035" name="Freeform 35">
                <a:extLst>
                  <a:ext uri="{FF2B5EF4-FFF2-40B4-BE49-F238E27FC236}">
                    <a16:creationId xmlns:a16="http://schemas.microsoft.com/office/drawing/2014/main" id="{7F2BF394-CA99-45EC-9CA8-0D3BAE726BE1}"/>
                  </a:ext>
                </a:extLst>
              </p:cNvPr>
              <p:cNvSpPr>
                <a:spLocks noChangeAspect="1"/>
              </p:cNvSpPr>
              <p:nvPr/>
            </p:nvSpPr>
            <p:spPr bwMode="auto">
              <a:xfrm>
                <a:off x="4915" y="1440"/>
                <a:ext cx="29" cy="38"/>
              </a:xfrm>
              <a:custGeom>
                <a:avLst/>
                <a:gdLst>
                  <a:gd name="T0" fmla="*/ 6 w 29"/>
                  <a:gd name="T1" fmla="*/ 27 h 38"/>
                  <a:gd name="T2" fmla="*/ 9 w 29"/>
                  <a:gd name="T3" fmla="*/ 31 h 38"/>
                  <a:gd name="T4" fmla="*/ 12 w 29"/>
                  <a:gd name="T5" fmla="*/ 33 h 38"/>
                  <a:gd name="T6" fmla="*/ 15 w 29"/>
                  <a:gd name="T7" fmla="*/ 33 h 38"/>
                  <a:gd name="T8" fmla="*/ 17 w 29"/>
                  <a:gd name="T9" fmla="*/ 32 h 38"/>
                  <a:gd name="T10" fmla="*/ 19 w 29"/>
                  <a:gd name="T11" fmla="*/ 32 h 38"/>
                  <a:gd name="T12" fmla="*/ 22 w 29"/>
                  <a:gd name="T13" fmla="*/ 30 h 38"/>
                  <a:gd name="T14" fmla="*/ 23 w 29"/>
                  <a:gd name="T15" fmla="*/ 27 h 38"/>
                  <a:gd name="T16" fmla="*/ 23 w 29"/>
                  <a:gd name="T17" fmla="*/ 25 h 38"/>
                  <a:gd name="T18" fmla="*/ 21 w 29"/>
                  <a:gd name="T19" fmla="*/ 23 h 38"/>
                  <a:gd name="T20" fmla="*/ 16 w 29"/>
                  <a:gd name="T21" fmla="*/ 22 h 38"/>
                  <a:gd name="T22" fmla="*/ 9 w 29"/>
                  <a:gd name="T23" fmla="*/ 19 h 38"/>
                  <a:gd name="T24" fmla="*/ 4 w 29"/>
                  <a:gd name="T25" fmla="*/ 18 h 38"/>
                  <a:gd name="T26" fmla="*/ 1 w 29"/>
                  <a:gd name="T27" fmla="*/ 14 h 38"/>
                  <a:gd name="T28" fmla="*/ 2 w 29"/>
                  <a:gd name="T29" fmla="*/ 5 h 38"/>
                  <a:gd name="T30" fmla="*/ 9 w 29"/>
                  <a:gd name="T31" fmla="*/ 1 h 38"/>
                  <a:gd name="T32" fmla="*/ 21 w 29"/>
                  <a:gd name="T33" fmla="*/ 1 h 38"/>
                  <a:gd name="T34" fmla="*/ 26 w 29"/>
                  <a:gd name="T35" fmla="*/ 7 h 38"/>
                  <a:gd name="T36" fmla="*/ 22 w 29"/>
                  <a:gd name="T37" fmla="*/ 10 h 38"/>
                  <a:gd name="T38" fmla="*/ 21 w 29"/>
                  <a:gd name="T39" fmla="*/ 7 h 38"/>
                  <a:gd name="T40" fmla="*/ 14 w 29"/>
                  <a:gd name="T41" fmla="*/ 4 h 38"/>
                  <a:gd name="T42" fmla="*/ 9 w 29"/>
                  <a:gd name="T43" fmla="*/ 5 h 38"/>
                  <a:gd name="T44" fmla="*/ 7 w 29"/>
                  <a:gd name="T45" fmla="*/ 9 h 38"/>
                  <a:gd name="T46" fmla="*/ 6 w 29"/>
                  <a:gd name="T47" fmla="*/ 11 h 38"/>
                  <a:gd name="T48" fmla="*/ 8 w 29"/>
                  <a:gd name="T49" fmla="*/ 14 h 38"/>
                  <a:gd name="T50" fmla="*/ 11 w 29"/>
                  <a:gd name="T51" fmla="*/ 15 h 38"/>
                  <a:gd name="T52" fmla="*/ 16 w 29"/>
                  <a:gd name="T53" fmla="*/ 16 h 38"/>
                  <a:gd name="T54" fmla="*/ 21 w 29"/>
                  <a:gd name="T55" fmla="*/ 17 h 38"/>
                  <a:gd name="T56" fmla="*/ 24 w 29"/>
                  <a:gd name="T57" fmla="*/ 18 h 38"/>
                  <a:gd name="T58" fmla="*/ 27 w 29"/>
                  <a:gd name="T59" fmla="*/ 23 h 38"/>
                  <a:gd name="T60" fmla="*/ 29 w 29"/>
                  <a:gd name="T61" fmla="*/ 27 h 38"/>
                  <a:gd name="T62" fmla="*/ 26 w 29"/>
                  <a:gd name="T63" fmla="*/ 32 h 38"/>
                  <a:gd name="T64" fmla="*/ 22 w 29"/>
                  <a:gd name="T65" fmla="*/ 35 h 38"/>
                  <a:gd name="T66" fmla="*/ 19 w 29"/>
                  <a:gd name="T67" fmla="*/ 37 h 38"/>
                  <a:gd name="T68" fmla="*/ 16 w 29"/>
                  <a:gd name="T69" fmla="*/ 38 h 38"/>
                  <a:gd name="T70" fmla="*/ 12 w 29"/>
                  <a:gd name="T71" fmla="*/ 38 h 38"/>
                  <a:gd name="T72" fmla="*/ 9 w 29"/>
                  <a:gd name="T73" fmla="*/ 37 h 38"/>
                  <a:gd name="T74" fmla="*/ 1 w 29"/>
                  <a:gd name="T75" fmla="*/ 32 h 38"/>
                  <a:gd name="T76" fmla="*/ 0 w 29"/>
                  <a:gd name="T77"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38">
                    <a:moveTo>
                      <a:pt x="6" y="25"/>
                    </a:moveTo>
                    <a:lnTo>
                      <a:pt x="6" y="27"/>
                    </a:lnTo>
                    <a:lnTo>
                      <a:pt x="7" y="30"/>
                    </a:lnTo>
                    <a:lnTo>
                      <a:pt x="9" y="31"/>
                    </a:lnTo>
                    <a:lnTo>
                      <a:pt x="11" y="32"/>
                    </a:lnTo>
                    <a:lnTo>
                      <a:pt x="12" y="33"/>
                    </a:lnTo>
                    <a:lnTo>
                      <a:pt x="14" y="33"/>
                    </a:lnTo>
                    <a:lnTo>
                      <a:pt x="15" y="33"/>
                    </a:lnTo>
                    <a:lnTo>
                      <a:pt x="16" y="33"/>
                    </a:lnTo>
                    <a:lnTo>
                      <a:pt x="17" y="32"/>
                    </a:lnTo>
                    <a:lnTo>
                      <a:pt x="18" y="32"/>
                    </a:lnTo>
                    <a:lnTo>
                      <a:pt x="19" y="32"/>
                    </a:lnTo>
                    <a:lnTo>
                      <a:pt x="21" y="31"/>
                    </a:lnTo>
                    <a:lnTo>
                      <a:pt x="22" y="30"/>
                    </a:lnTo>
                    <a:lnTo>
                      <a:pt x="22" y="29"/>
                    </a:lnTo>
                    <a:lnTo>
                      <a:pt x="23" y="27"/>
                    </a:lnTo>
                    <a:lnTo>
                      <a:pt x="23" y="26"/>
                    </a:lnTo>
                    <a:lnTo>
                      <a:pt x="23" y="25"/>
                    </a:lnTo>
                    <a:lnTo>
                      <a:pt x="22" y="24"/>
                    </a:lnTo>
                    <a:lnTo>
                      <a:pt x="21" y="23"/>
                    </a:lnTo>
                    <a:lnTo>
                      <a:pt x="19" y="23"/>
                    </a:lnTo>
                    <a:lnTo>
                      <a:pt x="16" y="22"/>
                    </a:lnTo>
                    <a:lnTo>
                      <a:pt x="12" y="20"/>
                    </a:lnTo>
                    <a:lnTo>
                      <a:pt x="9" y="19"/>
                    </a:lnTo>
                    <a:lnTo>
                      <a:pt x="6" y="18"/>
                    </a:lnTo>
                    <a:lnTo>
                      <a:pt x="4" y="18"/>
                    </a:lnTo>
                    <a:lnTo>
                      <a:pt x="2" y="16"/>
                    </a:lnTo>
                    <a:lnTo>
                      <a:pt x="1" y="14"/>
                    </a:lnTo>
                    <a:lnTo>
                      <a:pt x="1" y="10"/>
                    </a:lnTo>
                    <a:lnTo>
                      <a:pt x="2" y="5"/>
                    </a:lnTo>
                    <a:lnTo>
                      <a:pt x="4" y="2"/>
                    </a:lnTo>
                    <a:lnTo>
                      <a:pt x="9" y="1"/>
                    </a:lnTo>
                    <a:lnTo>
                      <a:pt x="14" y="0"/>
                    </a:lnTo>
                    <a:lnTo>
                      <a:pt x="21" y="1"/>
                    </a:lnTo>
                    <a:lnTo>
                      <a:pt x="24" y="3"/>
                    </a:lnTo>
                    <a:lnTo>
                      <a:pt x="26" y="7"/>
                    </a:lnTo>
                    <a:lnTo>
                      <a:pt x="26" y="10"/>
                    </a:lnTo>
                    <a:lnTo>
                      <a:pt x="22" y="10"/>
                    </a:lnTo>
                    <a:lnTo>
                      <a:pt x="22" y="9"/>
                    </a:lnTo>
                    <a:lnTo>
                      <a:pt x="21" y="7"/>
                    </a:lnTo>
                    <a:lnTo>
                      <a:pt x="18" y="5"/>
                    </a:lnTo>
                    <a:lnTo>
                      <a:pt x="14" y="4"/>
                    </a:lnTo>
                    <a:lnTo>
                      <a:pt x="11" y="4"/>
                    </a:lnTo>
                    <a:lnTo>
                      <a:pt x="9" y="5"/>
                    </a:lnTo>
                    <a:lnTo>
                      <a:pt x="8" y="8"/>
                    </a:lnTo>
                    <a:lnTo>
                      <a:pt x="7" y="9"/>
                    </a:lnTo>
                    <a:lnTo>
                      <a:pt x="6" y="10"/>
                    </a:lnTo>
                    <a:lnTo>
                      <a:pt x="6" y="11"/>
                    </a:lnTo>
                    <a:lnTo>
                      <a:pt x="7" y="12"/>
                    </a:lnTo>
                    <a:lnTo>
                      <a:pt x="8" y="14"/>
                    </a:lnTo>
                    <a:lnTo>
                      <a:pt x="10" y="15"/>
                    </a:lnTo>
                    <a:lnTo>
                      <a:pt x="11" y="15"/>
                    </a:lnTo>
                    <a:lnTo>
                      <a:pt x="14" y="15"/>
                    </a:lnTo>
                    <a:lnTo>
                      <a:pt x="16" y="16"/>
                    </a:lnTo>
                    <a:lnTo>
                      <a:pt x="18" y="17"/>
                    </a:lnTo>
                    <a:lnTo>
                      <a:pt x="21" y="17"/>
                    </a:lnTo>
                    <a:lnTo>
                      <a:pt x="22" y="17"/>
                    </a:lnTo>
                    <a:lnTo>
                      <a:pt x="24" y="18"/>
                    </a:lnTo>
                    <a:lnTo>
                      <a:pt x="26" y="20"/>
                    </a:lnTo>
                    <a:lnTo>
                      <a:pt x="27" y="23"/>
                    </a:lnTo>
                    <a:lnTo>
                      <a:pt x="29" y="25"/>
                    </a:lnTo>
                    <a:lnTo>
                      <a:pt x="29" y="27"/>
                    </a:lnTo>
                    <a:lnTo>
                      <a:pt x="27" y="30"/>
                    </a:lnTo>
                    <a:lnTo>
                      <a:pt x="26" y="32"/>
                    </a:lnTo>
                    <a:lnTo>
                      <a:pt x="24" y="34"/>
                    </a:lnTo>
                    <a:lnTo>
                      <a:pt x="22" y="35"/>
                    </a:lnTo>
                    <a:lnTo>
                      <a:pt x="21" y="37"/>
                    </a:lnTo>
                    <a:lnTo>
                      <a:pt x="19" y="37"/>
                    </a:lnTo>
                    <a:lnTo>
                      <a:pt x="17" y="38"/>
                    </a:lnTo>
                    <a:lnTo>
                      <a:pt x="16" y="38"/>
                    </a:lnTo>
                    <a:lnTo>
                      <a:pt x="15" y="38"/>
                    </a:lnTo>
                    <a:lnTo>
                      <a:pt x="12" y="38"/>
                    </a:lnTo>
                    <a:lnTo>
                      <a:pt x="11" y="38"/>
                    </a:lnTo>
                    <a:lnTo>
                      <a:pt x="9" y="37"/>
                    </a:lnTo>
                    <a:lnTo>
                      <a:pt x="4" y="34"/>
                    </a:lnTo>
                    <a:lnTo>
                      <a:pt x="1" y="32"/>
                    </a:lnTo>
                    <a:lnTo>
                      <a:pt x="0" y="29"/>
                    </a:lnTo>
                    <a:lnTo>
                      <a:pt x="0" y="25"/>
                    </a:lnTo>
                    <a:lnTo>
                      <a:pt x="6" y="25"/>
                    </a:lnTo>
                    <a:close/>
                  </a:path>
                </a:pathLst>
              </a:custGeom>
              <a:solidFill>
                <a:srgbClr val="000000"/>
              </a:solidFill>
              <a:ln w="9525">
                <a:solidFill>
                  <a:srgbClr val="6600CC"/>
                </a:solidFill>
                <a:round/>
                <a:headEnd/>
                <a:tailEnd/>
              </a:ln>
            </p:spPr>
            <p:txBody>
              <a:bodyPr/>
              <a:lstStyle/>
              <a:p>
                <a:endParaRPr lang="en-US" dirty="0"/>
              </a:p>
            </p:txBody>
          </p:sp>
          <p:sp>
            <p:nvSpPr>
              <p:cNvPr id="256036" name="Rectangle 36">
                <a:extLst>
                  <a:ext uri="{FF2B5EF4-FFF2-40B4-BE49-F238E27FC236}">
                    <a16:creationId xmlns:a16="http://schemas.microsoft.com/office/drawing/2014/main" id="{767D68F5-2D8D-47FA-A351-885B71A35401}"/>
                  </a:ext>
                </a:extLst>
              </p:cNvPr>
              <p:cNvSpPr>
                <a:spLocks noChangeAspect="1" noChangeArrowheads="1"/>
              </p:cNvSpPr>
              <p:nvPr/>
            </p:nvSpPr>
            <p:spPr bwMode="auto">
              <a:xfrm>
                <a:off x="4951" y="1469"/>
                <a:ext cx="6" cy="6"/>
              </a:xfrm>
              <a:prstGeom prst="rect">
                <a:avLst/>
              </a:prstGeom>
              <a:solidFill>
                <a:srgbClr val="000000"/>
              </a:solidFill>
              <a:ln w="9525">
                <a:solidFill>
                  <a:srgbClr val="6600CC"/>
                </a:solidFill>
                <a:miter lim="800000"/>
                <a:headEnd/>
                <a:tailEnd/>
              </a:ln>
            </p:spPr>
            <p:txBody>
              <a:bodyPr/>
              <a:lstStyle/>
              <a:p>
                <a:endParaRPr lang="en-US" dirty="0"/>
              </a:p>
            </p:txBody>
          </p:sp>
          <p:sp>
            <p:nvSpPr>
              <p:cNvPr id="256037" name="Freeform 37">
                <a:extLst>
                  <a:ext uri="{FF2B5EF4-FFF2-40B4-BE49-F238E27FC236}">
                    <a16:creationId xmlns:a16="http://schemas.microsoft.com/office/drawing/2014/main" id="{EFD6D59E-8AAE-4096-964F-CC22CA79386E}"/>
                  </a:ext>
                </a:extLst>
              </p:cNvPr>
              <p:cNvSpPr>
                <a:spLocks noChangeAspect="1"/>
              </p:cNvSpPr>
              <p:nvPr/>
            </p:nvSpPr>
            <p:spPr bwMode="auto">
              <a:xfrm>
                <a:off x="4850" y="1564"/>
                <a:ext cx="139" cy="160"/>
              </a:xfrm>
              <a:custGeom>
                <a:avLst/>
                <a:gdLst>
                  <a:gd name="T0" fmla="*/ 0 w 139"/>
                  <a:gd name="T1" fmla="*/ 160 h 160"/>
                  <a:gd name="T2" fmla="*/ 139 w 139"/>
                  <a:gd name="T3" fmla="*/ 78 h 160"/>
                  <a:gd name="T4" fmla="*/ 109 w 139"/>
                  <a:gd name="T5" fmla="*/ 0 h 160"/>
                  <a:gd name="T6" fmla="*/ 3 w 139"/>
                  <a:gd name="T7" fmla="*/ 0 h 160"/>
                  <a:gd name="T8" fmla="*/ 0 w 139"/>
                  <a:gd name="T9" fmla="*/ 160 h 160"/>
                </a:gdLst>
                <a:ahLst/>
                <a:cxnLst>
                  <a:cxn ang="0">
                    <a:pos x="T0" y="T1"/>
                  </a:cxn>
                  <a:cxn ang="0">
                    <a:pos x="T2" y="T3"/>
                  </a:cxn>
                  <a:cxn ang="0">
                    <a:pos x="T4" y="T5"/>
                  </a:cxn>
                  <a:cxn ang="0">
                    <a:pos x="T6" y="T7"/>
                  </a:cxn>
                  <a:cxn ang="0">
                    <a:pos x="T8" y="T9"/>
                  </a:cxn>
                </a:cxnLst>
                <a:rect l="0" t="0" r="r" b="b"/>
                <a:pathLst>
                  <a:path w="139" h="160">
                    <a:moveTo>
                      <a:pt x="0" y="160"/>
                    </a:moveTo>
                    <a:lnTo>
                      <a:pt x="139" y="78"/>
                    </a:lnTo>
                    <a:lnTo>
                      <a:pt x="109" y="0"/>
                    </a:lnTo>
                    <a:lnTo>
                      <a:pt x="3" y="0"/>
                    </a:lnTo>
                    <a:lnTo>
                      <a:pt x="0" y="160"/>
                    </a:lnTo>
                    <a:close/>
                  </a:path>
                </a:pathLst>
              </a:custGeom>
              <a:solidFill>
                <a:srgbClr val="000000"/>
              </a:solidFill>
              <a:ln w="9525">
                <a:solidFill>
                  <a:srgbClr val="6600CC"/>
                </a:solidFill>
                <a:round/>
                <a:headEnd/>
                <a:tailEnd/>
              </a:ln>
            </p:spPr>
            <p:txBody>
              <a:bodyPr/>
              <a:lstStyle/>
              <a:p>
                <a:endParaRPr lang="en-US" dirty="0"/>
              </a:p>
            </p:txBody>
          </p:sp>
          <p:sp>
            <p:nvSpPr>
              <p:cNvPr id="256038" name="Freeform 38">
                <a:extLst>
                  <a:ext uri="{FF2B5EF4-FFF2-40B4-BE49-F238E27FC236}">
                    <a16:creationId xmlns:a16="http://schemas.microsoft.com/office/drawing/2014/main" id="{2AA090AA-51C1-4F17-B03D-E22CD031D1F6}"/>
                  </a:ext>
                </a:extLst>
              </p:cNvPr>
              <p:cNvSpPr>
                <a:spLocks noChangeAspect="1"/>
              </p:cNvSpPr>
              <p:nvPr/>
            </p:nvSpPr>
            <p:spPr bwMode="auto">
              <a:xfrm>
                <a:off x="4889" y="1512"/>
                <a:ext cx="150" cy="177"/>
              </a:xfrm>
              <a:custGeom>
                <a:avLst/>
                <a:gdLst>
                  <a:gd name="T0" fmla="*/ 148 w 150"/>
                  <a:gd name="T1" fmla="*/ 82 h 177"/>
                  <a:gd name="T2" fmla="*/ 119 w 150"/>
                  <a:gd name="T3" fmla="*/ 4 h 177"/>
                  <a:gd name="T4" fmla="*/ 118 w 150"/>
                  <a:gd name="T5" fmla="*/ 0 h 177"/>
                  <a:gd name="T6" fmla="*/ 114 w 150"/>
                  <a:gd name="T7" fmla="*/ 0 h 177"/>
                  <a:gd name="T8" fmla="*/ 9 w 150"/>
                  <a:gd name="T9" fmla="*/ 0 h 177"/>
                  <a:gd name="T10" fmla="*/ 3 w 150"/>
                  <a:gd name="T11" fmla="*/ 0 h 177"/>
                  <a:gd name="T12" fmla="*/ 3 w 150"/>
                  <a:gd name="T13" fmla="*/ 6 h 177"/>
                  <a:gd name="T14" fmla="*/ 0 w 150"/>
                  <a:gd name="T15" fmla="*/ 166 h 177"/>
                  <a:gd name="T16" fmla="*/ 0 w 150"/>
                  <a:gd name="T17" fmla="*/ 177 h 177"/>
                  <a:gd name="T18" fmla="*/ 9 w 150"/>
                  <a:gd name="T19" fmla="*/ 171 h 177"/>
                  <a:gd name="T20" fmla="*/ 146 w 150"/>
                  <a:gd name="T21" fmla="*/ 89 h 177"/>
                  <a:gd name="T22" fmla="*/ 150 w 150"/>
                  <a:gd name="T23" fmla="*/ 87 h 177"/>
                  <a:gd name="T24" fmla="*/ 148 w 150"/>
                  <a:gd name="T25" fmla="*/ 8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77">
                    <a:moveTo>
                      <a:pt x="148" y="82"/>
                    </a:moveTo>
                    <a:lnTo>
                      <a:pt x="119" y="4"/>
                    </a:lnTo>
                    <a:lnTo>
                      <a:pt x="118" y="0"/>
                    </a:lnTo>
                    <a:lnTo>
                      <a:pt x="114" y="0"/>
                    </a:lnTo>
                    <a:lnTo>
                      <a:pt x="9" y="0"/>
                    </a:lnTo>
                    <a:lnTo>
                      <a:pt x="3" y="0"/>
                    </a:lnTo>
                    <a:lnTo>
                      <a:pt x="3" y="6"/>
                    </a:lnTo>
                    <a:lnTo>
                      <a:pt x="0" y="166"/>
                    </a:lnTo>
                    <a:lnTo>
                      <a:pt x="0" y="177"/>
                    </a:lnTo>
                    <a:lnTo>
                      <a:pt x="9" y="171"/>
                    </a:lnTo>
                    <a:lnTo>
                      <a:pt x="146" y="89"/>
                    </a:lnTo>
                    <a:lnTo>
                      <a:pt x="150" y="87"/>
                    </a:lnTo>
                    <a:lnTo>
                      <a:pt x="148" y="82"/>
                    </a:lnTo>
                    <a:close/>
                  </a:path>
                </a:pathLst>
              </a:custGeom>
              <a:solidFill>
                <a:srgbClr val="000000"/>
              </a:solidFill>
              <a:ln w="9525">
                <a:solidFill>
                  <a:srgbClr val="6600CC"/>
                </a:solidFill>
                <a:round/>
                <a:headEnd/>
                <a:tailEnd/>
              </a:ln>
            </p:spPr>
            <p:txBody>
              <a:bodyPr/>
              <a:lstStyle/>
              <a:p>
                <a:endParaRPr lang="en-US" dirty="0"/>
              </a:p>
            </p:txBody>
          </p:sp>
          <p:sp>
            <p:nvSpPr>
              <p:cNvPr id="256039" name="Freeform 39">
                <a:extLst>
                  <a:ext uri="{FF2B5EF4-FFF2-40B4-BE49-F238E27FC236}">
                    <a16:creationId xmlns:a16="http://schemas.microsoft.com/office/drawing/2014/main" id="{9658731F-B6DD-459A-A425-29DA83BC9C08}"/>
                  </a:ext>
                </a:extLst>
              </p:cNvPr>
              <p:cNvSpPr>
                <a:spLocks noChangeAspect="1"/>
              </p:cNvSpPr>
              <p:nvPr/>
            </p:nvSpPr>
            <p:spPr bwMode="auto">
              <a:xfrm>
                <a:off x="4901" y="1524"/>
                <a:ext cx="124" cy="145"/>
              </a:xfrm>
              <a:custGeom>
                <a:avLst/>
                <a:gdLst>
                  <a:gd name="T0" fmla="*/ 124 w 124"/>
                  <a:gd name="T1" fmla="*/ 69 h 145"/>
                  <a:gd name="T2" fmla="*/ 0 w 124"/>
                  <a:gd name="T3" fmla="*/ 145 h 145"/>
                  <a:gd name="T4" fmla="*/ 2 w 124"/>
                  <a:gd name="T5" fmla="*/ 0 h 145"/>
                  <a:gd name="T6" fmla="*/ 98 w 124"/>
                  <a:gd name="T7" fmla="*/ 0 h 145"/>
                  <a:gd name="T8" fmla="*/ 124 w 124"/>
                  <a:gd name="T9" fmla="*/ 69 h 145"/>
                </a:gdLst>
                <a:ahLst/>
                <a:cxnLst>
                  <a:cxn ang="0">
                    <a:pos x="T0" y="T1"/>
                  </a:cxn>
                  <a:cxn ang="0">
                    <a:pos x="T2" y="T3"/>
                  </a:cxn>
                  <a:cxn ang="0">
                    <a:pos x="T4" y="T5"/>
                  </a:cxn>
                  <a:cxn ang="0">
                    <a:pos x="T6" y="T7"/>
                  </a:cxn>
                  <a:cxn ang="0">
                    <a:pos x="T8" y="T9"/>
                  </a:cxn>
                </a:cxnLst>
                <a:rect l="0" t="0" r="r" b="b"/>
                <a:pathLst>
                  <a:path w="124" h="145">
                    <a:moveTo>
                      <a:pt x="124" y="69"/>
                    </a:moveTo>
                    <a:lnTo>
                      <a:pt x="0" y="145"/>
                    </a:lnTo>
                    <a:lnTo>
                      <a:pt x="2" y="0"/>
                    </a:lnTo>
                    <a:lnTo>
                      <a:pt x="98" y="0"/>
                    </a:lnTo>
                    <a:lnTo>
                      <a:pt x="124" y="69"/>
                    </a:lnTo>
                    <a:close/>
                  </a:path>
                </a:pathLst>
              </a:custGeom>
              <a:solidFill>
                <a:srgbClr val="FFFFFF"/>
              </a:solidFill>
              <a:ln w="9525">
                <a:solidFill>
                  <a:srgbClr val="6600CC"/>
                </a:solidFill>
                <a:round/>
                <a:headEnd/>
                <a:tailEnd/>
              </a:ln>
            </p:spPr>
            <p:txBody>
              <a:bodyPr/>
              <a:lstStyle/>
              <a:p>
                <a:endParaRPr lang="en-US" dirty="0"/>
              </a:p>
            </p:txBody>
          </p:sp>
          <p:sp>
            <p:nvSpPr>
              <p:cNvPr id="256040" name="Freeform 40">
                <a:extLst>
                  <a:ext uri="{FF2B5EF4-FFF2-40B4-BE49-F238E27FC236}">
                    <a16:creationId xmlns:a16="http://schemas.microsoft.com/office/drawing/2014/main" id="{336864E6-1ABE-4C56-B372-3280C0FA748F}"/>
                  </a:ext>
                </a:extLst>
              </p:cNvPr>
              <p:cNvSpPr>
                <a:spLocks noChangeAspect="1" noEditPoints="1"/>
              </p:cNvSpPr>
              <p:nvPr/>
            </p:nvSpPr>
            <p:spPr bwMode="auto">
              <a:xfrm>
                <a:off x="4918" y="1550"/>
                <a:ext cx="39" cy="49"/>
              </a:xfrm>
              <a:custGeom>
                <a:avLst/>
                <a:gdLst>
                  <a:gd name="T0" fmla="*/ 0 w 39"/>
                  <a:gd name="T1" fmla="*/ 0 h 49"/>
                  <a:gd name="T2" fmla="*/ 22 w 39"/>
                  <a:gd name="T3" fmla="*/ 0 h 49"/>
                  <a:gd name="T4" fmla="*/ 28 w 39"/>
                  <a:gd name="T5" fmla="*/ 0 h 49"/>
                  <a:gd name="T6" fmla="*/ 33 w 39"/>
                  <a:gd name="T7" fmla="*/ 3 h 49"/>
                  <a:gd name="T8" fmla="*/ 36 w 39"/>
                  <a:gd name="T9" fmla="*/ 6 h 49"/>
                  <a:gd name="T10" fmla="*/ 38 w 39"/>
                  <a:gd name="T11" fmla="*/ 13 h 49"/>
                  <a:gd name="T12" fmla="*/ 38 w 39"/>
                  <a:gd name="T13" fmla="*/ 16 h 49"/>
                  <a:gd name="T14" fmla="*/ 37 w 39"/>
                  <a:gd name="T15" fmla="*/ 20 h 49"/>
                  <a:gd name="T16" fmla="*/ 35 w 39"/>
                  <a:gd name="T17" fmla="*/ 22 h 49"/>
                  <a:gd name="T18" fmla="*/ 31 w 39"/>
                  <a:gd name="T19" fmla="*/ 25 h 49"/>
                  <a:gd name="T20" fmla="*/ 35 w 39"/>
                  <a:gd name="T21" fmla="*/ 27 h 49"/>
                  <a:gd name="T22" fmla="*/ 36 w 39"/>
                  <a:gd name="T23" fmla="*/ 29 h 49"/>
                  <a:gd name="T24" fmla="*/ 37 w 39"/>
                  <a:gd name="T25" fmla="*/ 33 h 49"/>
                  <a:gd name="T26" fmla="*/ 37 w 39"/>
                  <a:gd name="T27" fmla="*/ 37 h 49"/>
                  <a:gd name="T28" fmla="*/ 37 w 39"/>
                  <a:gd name="T29" fmla="*/ 42 h 49"/>
                  <a:gd name="T30" fmla="*/ 37 w 39"/>
                  <a:gd name="T31" fmla="*/ 44 h 49"/>
                  <a:gd name="T32" fmla="*/ 38 w 39"/>
                  <a:gd name="T33" fmla="*/ 46 h 49"/>
                  <a:gd name="T34" fmla="*/ 39 w 39"/>
                  <a:gd name="T35" fmla="*/ 48 h 49"/>
                  <a:gd name="T36" fmla="*/ 39 w 39"/>
                  <a:gd name="T37" fmla="*/ 49 h 49"/>
                  <a:gd name="T38" fmla="*/ 33 w 39"/>
                  <a:gd name="T39" fmla="*/ 49 h 49"/>
                  <a:gd name="T40" fmla="*/ 31 w 39"/>
                  <a:gd name="T41" fmla="*/ 48 h 49"/>
                  <a:gd name="T42" fmla="*/ 31 w 39"/>
                  <a:gd name="T43" fmla="*/ 45 h 49"/>
                  <a:gd name="T44" fmla="*/ 31 w 39"/>
                  <a:gd name="T45" fmla="*/ 44 h 49"/>
                  <a:gd name="T46" fmla="*/ 31 w 39"/>
                  <a:gd name="T47" fmla="*/ 43 h 49"/>
                  <a:gd name="T48" fmla="*/ 31 w 39"/>
                  <a:gd name="T49" fmla="*/ 38 h 49"/>
                  <a:gd name="T50" fmla="*/ 31 w 39"/>
                  <a:gd name="T51" fmla="*/ 34 h 49"/>
                  <a:gd name="T52" fmla="*/ 29 w 39"/>
                  <a:gd name="T53" fmla="*/ 29 h 49"/>
                  <a:gd name="T54" fmla="*/ 23 w 39"/>
                  <a:gd name="T55" fmla="*/ 28 h 49"/>
                  <a:gd name="T56" fmla="*/ 7 w 39"/>
                  <a:gd name="T57" fmla="*/ 28 h 49"/>
                  <a:gd name="T58" fmla="*/ 7 w 39"/>
                  <a:gd name="T59" fmla="*/ 49 h 49"/>
                  <a:gd name="T60" fmla="*/ 0 w 39"/>
                  <a:gd name="T61" fmla="*/ 49 h 49"/>
                  <a:gd name="T62" fmla="*/ 0 w 39"/>
                  <a:gd name="T63" fmla="*/ 0 h 49"/>
                  <a:gd name="T64" fmla="*/ 7 w 39"/>
                  <a:gd name="T65" fmla="*/ 6 h 49"/>
                  <a:gd name="T66" fmla="*/ 7 w 39"/>
                  <a:gd name="T67" fmla="*/ 22 h 49"/>
                  <a:gd name="T68" fmla="*/ 22 w 39"/>
                  <a:gd name="T69" fmla="*/ 22 h 49"/>
                  <a:gd name="T70" fmla="*/ 26 w 39"/>
                  <a:gd name="T71" fmla="*/ 22 h 49"/>
                  <a:gd name="T72" fmla="*/ 29 w 39"/>
                  <a:gd name="T73" fmla="*/ 21 h 49"/>
                  <a:gd name="T74" fmla="*/ 30 w 39"/>
                  <a:gd name="T75" fmla="*/ 19 h 49"/>
                  <a:gd name="T76" fmla="*/ 31 w 39"/>
                  <a:gd name="T77" fmla="*/ 15 h 49"/>
                  <a:gd name="T78" fmla="*/ 31 w 39"/>
                  <a:gd name="T79" fmla="*/ 11 h 49"/>
                  <a:gd name="T80" fmla="*/ 29 w 39"/>
                  <a:gd name="T81" fmla="*/ 7 h 49"/>
                  <a:gd name="T82" fmla="*/ 26 w 39"/>
                  <a:gd name="T83" fmla="*/ 6 h 49"/>
                  <a:gd name="T84" fmla="*/ 22 w 39"/>
                  <a:gd name="T85" fmla="*/ 6 h 49"/>
                  <a:gd name="T86" fmla="*/ 7 w 39"/>
                  <a:gd name="T87"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 h="49">
                    <a:moveTo>
                      <a:pt x="0" y="0"/>
                    </a:moveTo>
                    <a:lnTo>
                      <a:pt x="22" y="0"/>
                    </a:lnTo>
                    <a:lnTo>
                      <a:pt x="28" y="0"/>
                    </a:lnTo>
                    <a:lnTo>
                      <a:pt x="33" y="3"/>
                    </a:lnTo>
                    <a:lnTo>
                      <a:pt x="36" y="6"/>
                    </a:lnTo>
                    <a:lnTo>
                      <a:pt x="38" y="13"/>
                    </a:lnTo>
                    <a:lnTo>
                      <a:pt x="38" y="16"/>
                    </a:lnTo>
                    <a:lnTo>
                      <a:pt x="37" y="20"/>
                    </a:lnTo>
                    <a:lnTo>
                      <a:pt x="35" y="22"/>
                    </a:lnTo>
                    <a:lnTo>
                      <a:pt x="31" y="25"/>
                    </a:lnTo>
                    <a:lnTo>
                      <a:pt x="35" y="27"/>
                    </a:lnTo>
                    <a:lnTo>
                      <a:pt x="36" y="29"/>
                    </a:lnTo>
                    <a:lnTo>
                      <a:pt x="37" y="33"/>
                    </a:lnTo>
                    <a:lnTo>
                      <a:pt x="37" y="37"/>
                    </a:lnTo>
                    <a:lnTo>
                      <a:pt x="37" y="42"/>
                    </a:lnTo>
                    <a:lnTo>
                      <a:pt x="37" y="44"/>
                    </a:lnTo>
                    <a:lnTo>
                      <a:pt x="38" y="46"/>
                    </a:lnTo>
                    <a:lnTo>
                      <a:pt x="39" y="48"/>
                    </a:lnTo>
                    <a:lnTo>
                      <a:pt x="39" y="49"/>
                    </a:lnTo>
                    <a:lnTo>
                      <a:pt x="33" y="49"/>
                    </a:lnTo>
                    <a:lnTo>
                      <a:pt x="31" y="48"/>
                    </a:lnTo>
                    <a:lnTo>
                      <a:pt x="31" y="45"/>
                    </a:lnTo>
                    <a:lnTo>
                      <a:pt x="31" y="44"/>
                    </a:lnTo>
                    <a:lnTo>
                      <a:pt x="31" y="43"/>
                    </a:lnTo>
                    <a:lnTo>
                      <a:pt x="31" y="38"/>
                    </a:lnTo>
                    <a:lnTo>
                      <a:pt x="31" y="34"/>
                    </a:lnTo>
                    <a:lnTo>
                      <a:pt x="29" y="29"/>
                    </a:lnTo>
                    <a:lnTo>
                      <a:pt x="23" y="28"/>
                    </a:lnTo>
                    <a:lnTo>
                      <a:pt x="7" y="28"/>
                    </a:lnTo>
                    <a:lnTo>
                      <a:pt x="7" y="49"/>
                    </a:lnTo>
                    <a:lnTo>
                      <a:pt x="0" y="49"/>
                    </a:lnTo>
                    <a:lnTo>
                      <a:pt x="0" y="0"/>
                    </a:lnTo>
                    <a:close/>
                    <a:moveTo>
                      <a:pt x="7" y="6"/>
                    </a:moveTo>
                    <a:lnTo>
                      <a:pt x="7" y="22"/>
                    </a:lnTo>
                    <a:lnTo>
                      <a:pt x="22" y="22"/>
                    </a:lnTo>
                    <a:lnTo>
                      <a:pt x="26" y="22"/>
                    </a:lnTo>
                    <a:lnTo>
                      <a:pt x="29" y="21"/>
                    </a:lnTo>
                    <a:lnTo>
                      <a:pt x="30" y="19"/>
                    </a:lnTo>
                    <a:lnTo>
                      <a:pt x="31" y="15"/>
                    </a:lnTo>
                    <a:lnTo>
                      <a:pt x="31" y="11"/>
                    </a:lnTo>
                    <a:lnTo>
                      <a:pt x="29" y="7"/>
                    </a:lnTo>
                    <a:lnTo>
                      <a:pt x="26" y="6"/>
                    </a:lnTo>
                    <a:lnTo>
                      <a:pt x="22" y="6"/>
                    </a:lnTo>
                    <a:lnTo>
                      <a:pt x="7" y="6"/>
                    </a:lnTo>
                    <a:close/>
                  </a:path>
                </a:pathLst>
              </a:custGeom>
              <a:solidFill>
                <a:srgbClr val="000000"/>
              </a:solidFill>
              <a:ln w="9525">
                <a:solidFill>
                  <a:srgbClr val="6600CC"/>
                </a:solidFill>
                <a:round/>
                <a:headEnd/>
                <a:tailEnd/>
              </a:ln>
            </p:spPr>
            <p:txBody>
              <a:bodyPr/>
              <a:lstStyle/>
              <a:p>
                <a:endParaRPr lang="en-US" dirty="0"/>
              </a:p>
            </p:txBody>
          </p:sp>
          <p:sp>
            <p:nvSpPr>
              <p:cNvPr id="256041" name="Rectangle 41">
                <a:extLst>
                  <a:ext uri="{FF2B5EF4-FFF2-40B4-BE49-F238E27FC236}">
                    <a16:creationId xmlns:a16="http://schemas.microsoft.com/office/drawing/2014/main" id="{651C645E-FC54-41D1-98AE-36410BF2E0C8}"/>
                  </a:ext>
                </a:extLst>
              </p:cNvPr>
              <p:cNvSpPr>
                <a:spLocks noChangeAspect="1" noChangeArrowheads="1"/>
              </p:cNvSpPr>
              <p:nvPr/>
            </p:nvSpPr>
            <p:spPr bwMode="auto">
              <a:xfrm>
                <a:off x="4964" y="1592"/>
                <a:ext cx="7" cy="7"/>
              </a:xfrm>
              <a:prstGeom prst="rect">
                <a:avLst/>
              </a:prstGeom>
              <a:solidFill>
                <a:srgbClr val="000000"/>
              </a:solidFill>
              <a:ln w="9525">
                <a:solidFill>
                  <a:srgbClr val="6600CC"/>
                </a:solidFill>
                <a:miter lim="800000"/>
                <a:headEnd/>
                <a:tailEnd/>
              </a:ln>
            </p:spPr>
            <p:txBody>
              <a:bodyPr/>
              <a:lstStyle/>
              <a:p>
                <a:endParaRPr lang="en-US" dirty="0"/>
              </a:p>
            </p:txBody>
          </p:sp>
          <p:sp>
            <p:nvSpPr>
              <p:cNvPr id="256042" name="Rectangle 42">
                <a:extLst>
                  <a:ext uri="{FF2B5EF4-FFF2-40B4-BE49-F238E27FC236}">
                    <a16:creationId xmlns:a16="http://schemas.microsoft.com/office/drawing/2014/main" id="{DB2A50A2-654A-4399-8E74-B422452F4D78}"/>
                  </a:ext>
                </a:extLst>
              </p:cNvPr>
              <p:cNvSpPr>
                <a:spLocks noChangeAspect="1" noChangeArrowheads="1"/>
              </p:cNvSpPr>
              <p:nvPr/>
            </p:nvSpPr>
            <p:spPr bwMode="auto">
              <a:xfrm>
                <a:off x="4980" y="1550"/>
                <a:ext cx="7" cy="49"/>
              </a:xfrm>
              <a:prstGeom prst="rect">
                <a:avLst/>
              </a:prstGeom>
              <a:solidFill>
                <a:srgbClr val="000000"/>
              </a:solidFill>
              <a:ln w="9525">
                <a:solidFill>
                  <a:srgbClr val="6600CC"/>
                </a:solidFill>
                <a:miter lim="800000"/>
                <a:headEnd/>
                <a:tailEnd/>
              </a:ln>
            </p:spPr>
            <p:txBody>
              <a:bodyPr/>
              <a:lstStyle/>
              <a:p>
                <a:endParaRPr lang="en-US" dirty="0"/>
              </a:p>
            </p:txBody>
          </p:sp>
          <p:sp>
            <p:nvSpPr>
              <p:cNvPr id="256043" name="Rectangle 43">
                <a:extLst>
                  <a:ext uri="{FF2B5EF4-FFF2-40B4-BE49-F238E27FC236}">
                    <a16:creationId xmlns:a16="http://schemas.microsoft.com/office/drawing/2014/main" id="{46F67F04-6C94-492B-9A0C-9228D891485A}"/>
                  </a:ext>
                </a:extLst>
              </p:cNvPr>
              <p:cNvSpPr>
                <a:spLocks noChangeAspect="1" noChangeArrowheads="1"/>
              </p:cNvSpPr>
              <p:nvPr/>
            </p:nvSpPr>
            <p:spPr bwMode="auto">
              <a:xfrm>
                <a:off x="4995" y="1592"/>
                <a:ext cx="7" cy="7"/>
              </a:xfrm>
              <a:prstGeom prst="rect">
                <a:avLst/>
              </a:prstGeom>
              <a:solidFill>
                <a:srgbClr val="000000"/>
              </a:solidFill>
              <a:ln w="9525">
                <a:solidFill>
                  <a:srgbClr val="6600CC"/>
                </a:solidFill>
                <a:miter lim="800000"/>
                <a:headEnd/>
                <a:tailEnd/>
              </a:ln>
            </p:spPr>
            <p:txBody>
              <a:bodyPr/>
              <a:lstStyle/>
              <a:p>
                <a:endParaRPr lang="en-US" dirty="0"/>
              </a:p>
            </p:txBody>
          </p:sp>
          <p:sp>
            <p:nvSpPr>
              <p:cNvPr id="256044" name="Freeform 44">
                <a:extLst>
                  <a:ext uri="{FF2B5EF4-FFF2-40B4-BE49-F238E27FC236}">
                    <a16:creationId xmlns:a16="http://schemas.microsoft.com/office/drawing/2014/main" id="{040064B9-BCB6-4E4A-87D3-B4C7DF5989CC}"/>
                  </a:ext>
                </a:extLst>
              </p:cNvPr>
              <p:cNvSpPr>
                <a:spLocks noChangeAspect="1"/>
              </p:cNvSpPr>
              <p:nvPr/>
            </p:nvSpPr>
            <p:spPr bwMode="auto">
              <a:xfrm>
                <a:off x="4695" y="1512"/>
                <a:ext cx="208" cy="213"/>
              </a:xfrm>
              <a:custGeom>
                <a:avLst/>
                <a:gdLst>
                  <a:gd name="T0" fmla="*/ 203 w 208"/>
                  <a:gd name="T1" fmla="*/ 0 h 213"/>
                  <a:gd name="T2" fmla="*/ 6 w 208"/>
                  <a:gd name="T3" fmla="*/ 0 h 213"/>
                  <a:gd name="T4" fmla="*/ 0 w 208"/>
                  <a:gd name="T5" fmla="*/ 0 h 213"/>
                  <a:gd name="T6" fmla="*/ 0 w 208"/>
                  <a:gd name="T7" fmla="*/ 6 h 213"/>
                  <a:gd name="T8" fmla="*/ 4 w 208"/>
                  <a:gd name="T9" fmla="*/ 170 h 213"/>
                  <a:gd name="T10" fmla="*/ 4 w 208"/>
                  <a:gd name="T11" fmla="*/ 172 h 213"/>
                  <a:gd name="T12" fmla="*/ 6 w 208"/>
                  <a:gd name="T13" fmla="*/ 173 h 213"/>
                  <a:gd name="T14" fmla="*/ 33 w 208"/>
                  <a:gd name="T15" fmla="*/ 210 h 213"/>
                  <a:gd name="T16" fmla="*/ 36 w 208"/>
                  <a:gd name="T17" fmla="*/ 213 h 213"/>
                  <a:gd name="T18" fmla="*/ 39 w 208"/>
                  <a:gd name="T19" fmla="*/ 212 h 213"/>
                  <a:gd name="T20" fmla="*/ 201 w 208"/>
                  <a:gd name="T21" fmla="*/ 172 h 213"/>
                  <a:gd name="T22" fmla="*/ 206 w 208"/>
                  <a:gd name="T23" fmla="*/ 171 h 213"/>
                  <a:gd name="T24" fmla="*/ 206 w 208"/>
                  <a:gd name="T25" fmla="*/ 166 h 213"/>
                  <a:gd name="T26" fmla="*/ 208 w 208"/>
                  <a:gd name="T27" fmla="*/ 6 h 213"/>
                  <a:gd name="T28" fmla="*/ 208 w 208"/>
                  <a:gd name="T29" fmla="*/ 0 h 213"/>
                  <a:gd name="T30" fmla="*/ 203 w 208"/>
                  <a:gd name="T31"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08" h="213">
                    <a:moveTo>
                      <a:pt x="203" y="0"/>
                    </a:moveTo>
                    <a:lnTo>
                      <a:pt x="6" y="0"/>
                    </a:lnTo>
                    <a:lnTo>
                      <a:pt x="0" y="0"/>
                    </a:lnTo>
                    <a:lnTo>
                      <a:pt x="0" y="6"/>
                    </a:lnTo>
                    <a:lnTo>
                      <a:pt x="4" y="170"/>
                    </a:lnTo>
                    <a:lnTo>
                      <a:pt x="4" y="172"/>
                    </a:lnTo>
                    <a:lnTo>
                      <a:pt x="6" y="173"/>
                    </a:lnTo>
                    <a:lnTo>
                      <a:pt x="33" y="210"/>
                    </a:lnTo>
                    <a:lnTo>
                      <a:pt x="36" y="213"/>
                    </a:lnTo>
                    <a:lnTo>
                      <a:pt x="39" y="212"/>
                    </a:lnTo>
                    <a:lnTo>
                      <a:pt x="201" y="172"/>
                    </a:lnTo>
                    <a:lnTo>
                      <a:pt x="206" y="171"/>
                    </a:lnTo>
                    <a:lnTo>
                      <a:pt x="206" y="166"/>
                    </a:lnTo>
                    <a:lnTo>
                      <a:pt x="208" y="6"/>
                    </a:lnTo>
                    <a:lnTo>
                      <a:pt x="208" y="0"/>
                    </a:lnTo>
                    <a:lnTo>
                      <a:pt x="203" y="0"/>
                    </a:lnTo>
                    <a:close/>
                  </a:path>
                </a:pathLst>
              </a:custGeom>
              <a:solidFill>
                <a:srgbClr val="000000"/>
              </a:solidFill>
              <a:ln w="9525">
                <a:solidFill>
                  <a:srgbClr val="6600CC"/>
                </a:solidFill>
                <a:round/>
                <a:headEnd/>
                <a:tailEnd/>
              </a:ln>
            </p:spPr>
            <p:txBody>
              <a:bodyPr/>
              <a:lstStyle/>
              <a:p>
                <a:endParaRPr lang="en-US" dirty="0"/>
              </a:p>
            </p:txBody>
          </p:sp>
          <p:sp>
            <p:nvSpPr>
              <p:cNvPr id="256045" name="Freeform 45">
                <a:extLst>
                  <a:ext uri="{FF2B5EF4-FFF2-40B4-BE49-F238E27FC236}">
                    <a16:creationId xmlns:a16="http://schemas.microsoft.com/office/drawing/2014/main" id="{E3F6DD76-2755-4121-92A8-E828CDDAAF8A}"/>
                  </a:ext>
                </a:extLst>
              </p:cNvPr>
              <p:cNvSpPr>
                <a:spLocks noChangeAspect="1"/>
              </p:cNvSpPr>
              <p:nvPr/>
            </p:nvSpPr>
            <p:spPr bwMode="auto">
              <a:xfrm>
                <a:off x="4706" y="1524"/>
                <a:ext cx="186" cy="189"/>
              </a:xfrm>
              <a:custGeom>
                <a:avLst/>
                <a:gdLst>
                  <a:gd name="T0" fmla="*/ 5 w 186"/>
                  <a:gd name="T1" fmla="*/ 155 h 189"/>
                  <a:gd name="T2" fmla="*/ 0 w 186"/>
                  <a:gd name="T3" fmla="*/ 0 h 189"/>
                  <a:gd name="T4" fmla="*/ 186 w 186"/>
                  <a:gd name="T5" fmla="*/ 0 h 189"/>
                  <a:gd name="T6" fmla="*/ 183 w 186"/>
                  <a:gd name="T7" fmla="*/ 150 h 189"/>
                  <a:gd name="T8" fmla="*/ 29 w 186"/>
                  <a:gd name="T9" fmla="*/ 189 h 189"/>
                  <a:gd name="T10" fmla="*/ 5 w 186"/>
                  <a:gd name="T11" fmla="*/ 155 h 189"/>
                </a:gdLst>
                <a:ahLst/>
                <a:cxnLst>
                  <a:cxn ang="0">
                    <a:pos x="T0" y="T1"/>
                  </a:cxn>
                  <a:cxn ang="0">
                    <a:pos x="T2" y="T3"/>
                  </a:cxn>
                  <a:cxn ang="0">
                    <a:pos x="T4" y="T5"/>
                  </a:cxn>
                  <a:cxn ang="0">
                    <a:pos x="T6" y="T7"/>
                  </a:cxn>
                  <a:cxn ang="0">
                    <a:pos x="T8" y="T9"/>
                  </a:cxn>
                  <a:cxn ang="0">
                    <a:pos x="T10" y="T11"/>
                  </a:cxn>
                </a:cxnLst>
                <a:rect l="0" t="0" r="r" b="b"/>
                <a:pathLst>
                  <a:path w="186" h="189">
                    <a:moveTo>
                      <a:pt x="5" y="155"/>
                    </a:moveTo>
                    <a:lnTo>
                      <a:pt x="0" y="0"/>
                    </a:lnTo>
                    <a:lnTo>
                      <a:pt x="186" y="0"/>
                    </a:lnTo>
                    <a:lnTo>
                      <a:pt x="183" y="150"/>
                    </a:lnTo>
                    <a:lnTo>
                      <a:pt x="29" y="189"/>
                    </a:lnTo>
                    <a:lnTo>
                      <a:pt x="5" y="155"/>
                    </a:lnTo>
                    <a:close/>
                  </a:path>
                </a:pathLst>
              </a:custGeom>
              <a:solidFill>
                <a:srgbClr val="FFFFFF"/>
              </a:solidFill>
              <a:ln w="9525">
                <a:solidFill>
                  <a:srgbClr val="6600CC"/>
                </a:solidFill>
                <a:round/>
                <a:headEnd/>
                <a:tailEnd/>
              </a:ln>
            </p:spPr>
            <p:txBody>
              <a:bodyPr/>
              <a:lstStyle/>
              <a:p>
                <a:endParaRPr lang="en-US" dirty="0"/>
              </a:p>
            </p:txBody>
          </p:sp>
          <p:sp>
            <p:nvSpPr>
              <p:cNvPr id="256046" name="Freeform 46">
                <a:extLst>
                  <a:ext uri="{FF2B5EF4-FFF2-40B4-BE49-F238E27FC236}">
                    <a16:creationId xmlns:a16="http://schemas.microsoft.com/office/drawing/2014/main" id="{0AE8DDFD-06BD-4DF7-8E6D-DB2CAF7927EC}"/>
                  </a:ext>
                </a:extLst>
              </p:cNvPr>
              <p:cNvSpPr>
                <a:spLocks noChangeAspect="1"/>
              </p:cNvSpPr>
              <p:nvPr/>
            </p:nvSpPr>
            <p:spPr bwMode="auto">
              <a:xfrm>
                <a:off x="4717" y="1572"/>
                <a:ext cx="42" cy="51"/>
              </a:xfrm>
              <a:custGeom>
                <a:avLst/>
                <a:gdLst>
                  <a:gd name="T0" fmla="*/ 35 w 42"/>
                  <a:gd name="T1" fmla="*/ 15 h 51"/>
                  <a:gd name="T2" fmla="*/ 33 w 42"/>
                  <a:gd name="T3" fmla="*/ 11 h 51"/>
                  <a:gd name="T4" fmla="*/ 31 w 42"/>
                  <a:gd name="T5" fmla="*/ 8 h 51"/>
                  <a:gd name="T6" fmla="*/ 26 w 42"/>
                  <a:gd name="T7" fmla="*/ 6 h 51"/>
                  <a:gd name="T8" fmla="*/ 22 w 42"/>
                  <a:gd name="T9" fmla="*/ 5 h 51"/>
                  <a:gd name="T10" fmla="*/ 19 w 42"/>
                  <a:gd name="T11" fmla="*/ 5 h 51"/>
                  <a:gd name="T12" fmla="*/ 17 w 42"/>
                  <a:gd name="T13" fmla="*/ 6 h 51"/>
                  <a:gd name="T14" fmla="*/ 14 w 42"/>
                  <a:gd name="T15" fmla="*/ 8 h 51"/>
                  <a:gd name="T16" fmla="*/ 11 w 42"/>
                  <a:gd name="T17" fmla="*/ 11 h 51"/>
                  <a:gd name="T18" fmla="*/ 10 w 42"/>
                  <a:gd name="T19" fmla="*/ 13 h 51"/>
                  <a:gd name="T20" fmla="*/ 8 w 42"/>
                  <a:gd name="T21" fmla="*/ 16 h 51"/>
                  <a:gd name="T22" fmla="*/ 7 w 42"/>
                  <a:gd name="T23" fmla="*/ 21 h 51"/>
                  <a:gd name="T24" fmla="*/ 7 w 42"/>
                  <a:gd name="T25" fmla="*/ 26 h 51"/>
                  <a:gd name="T26" fmla="*/ 7 w 42"/>
                  <a:gd name="T27" fmla="*/ 30 h 51"/>
                  <a:gd name="T28" fmla="*/ 8 w 42"/>
                  <a:gd name="T29" fmla="*/ 34 h 51"/>
                  <a:gd name="T30" fmla="*/ 10 w 42"/>
                  <a:gd name="T31" fmla="*/ 37 h 51"/>
                  <a:gd name="T32" fmla="*/ 11 w 42"/>
                  <a:gd name="T33" fmla="*/ 41 h 51"/>
                  <a:gd name="T34" fmla="*/ 14 w 42"/>
                  <a:gd name="T35" fmla="*/ 43 h 51"/>
                  <a:gd name="T36" fmla="*/ 17 w 42"/>
                  <a:gd name="T37" fmla="*/ 44 h 51"/>
                  <a:gd name="T38" fmla="*/ 19 w 42"/>
                  <a:gd name="T39" fmla="*/ 45 h 51"/>
                  <a:gd name="T40" fmla="*/ 22 w 42"/>
                  <a:gd name="T41" fmla="*/ 45 h 51"/>
                  <a:gd name="T42" fmla="*/ 27 w 42"/>
                  <a:gd name="T43" fmla="*/ 44 h 51"/>
                  <a:gd name="T44" fmla="*/ 31 w 42"/>
                  <a:gd name="T45" fmla="*/ 42 h 51"/>
                  <a:gd name="T46" fmla="*/ 34 w 42"/>
                  <a:gd name="T47" fmla="*/ 37 h 51"/>
                  <a:gd name="T48" fmla="*/ 37 w 42"/>
                  <a:gd name="T49" fmla="*/ 31 h 51"/>
                  <a:gd name="T50" fmla="*/ 42 w 42"/>
                  <a:gd name="T51" fmla="*/ 31 h 51"/>
                  <a:gd name="T52" fmla="*/ 40 w 42"/>
                  <a:gd name="T53" fmla="*/ 39 h 51"/>
                  <a:gd name="T54" fmla="*/ 35 w 42"/>
                  <a:gd name="T55" fmla="*/ 45 h 51"/>
                  <a:gd name="T56" fmla="*/ 30 w 42"/>
                  <a:gd name="T57" fmla="*/ 50 h 51"/>
                  <a:gd name="T58" fmla="*/ 22 w 42"/>
                  <a:gd name="T59" fmla="*/ 51 h 51"/>
                  <a:gd name="T60" fmla="*/ 17 w 42"/>
                  <a:gd name="T61" fmla="*/ 51 h 51"/>
                  <a:gd name="T62" fmla="*/ 14 w 42"/>
                  <a:gd name="T63" fmla="*/ 49 h 51"/>
                  <a:gd name="T64" fmla="*/ 10 w 42"/>
                  <a:gd name="T65" fmla="*/ 47 h 51"/>
                  <a:gd name="T66" fmla="*/ 8 w 42"/>
                  <a:gd name="T67" fmla="*/ 46 h 51"/>
                  <a:gd name="T68" fmla="*/ 4 w 42"/>
                  <a:gd name="T69" fmla="*/ 42 h 51"/>
                  <a:gd name="T70" fmla="*/ 2 w 42"/>
                  <a:gd name="T71" fmla="*/ 36 h 51"/>
                  <a:gd name="T72" fmla="*/ 0 w 42"/>
                  <a:gd name="T73" fmla="*/ 31 h 51"/>
                  <a:gd name="T74" fmla="*/ 0 w 42"/>
                  <a:gd name="T75" fmla="*/ 26 h 51"/>
                  <a:gd name="T76" fmla="*/ 1 w 42"/>
                  <a:gd name="T77" fmla="*/ 20 h 51"/>
                  <a:gd name="T78" fmla="*/ 2 w 42"/>
                  <a:gd name="T79" fmla="*/ 15 h 51"/>
                  <a:gd name="T80" fmla="*/ 4 w 42"/>
                  <a:gd name="T81" fmla="*/ 9 h 51"/>
                  <a:gd name="T82" fmla="*/ 8 w 42"/>
                  <a:gd name="T83" fmla="*/ 5 h 51"/>
                  <a:gd name="T84" fmla="*/ 10 w 42"/>
                  <a:gd name="T85" fmla="*/ 4 h 51"/>
                  <a:gd name="T86" fmla="*/ 14 w 42"/>
                  <a:gd name="T87" fmla="*/ 1 h 51"/>
                  <a:gd name="T88" fmla="*/ 17 w 42"/>
                  <a:gd name="T89" fmla="*/ 0 h 51"/>
                  <a:gd name="T90" fmla="*/ 22 w 42"/>
                  <a:gd name="T91" fmla="*/ 0 h 51"/>
                  <a:gd name="T92" fmla="*/ 29 w 42"/>
                  <a:gd name="T93" fmla="*/ 0 h 51"/>
                  <a:gd name="T94" fmla="*/ 34 w 42"/>
                  <a:gd name="T95" fmla="*/ 4 h 51"/>
                  <a:gd name="T96" fmla="*/ 39 w 42"/>
                  <a:gd name="T97" fmla="*/ 8 h 51"/>
                  <a:gd name="T98" fmla="*/ 41 w 42"/>
                  <a:gd name="T99" fmla="*/ 15 h 51"/>
                  <a:gd name="T100" fmla="*/ 35 w 42"/>
                  <a:gd name="T101"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 h="51">
                    <a:moveTo>
                      <a:pt x="35" y="15"/>
                    </a:moveTo>
                    <a:lnTo>
                      <a:pt x="33" y="11"/>
                    </a:lnTo>
                    <a:lnTo>
                      <a:pt x="31" y="8"/>
                    </a:lnTo>
                    <a:lnTo>
                      <a:pt x="26" y="6"/>
                    </a:lnTo>
                    <a:lnTo>
                      <a:pt x="22" y="5"/>
                    </a:lnTo>
                    <a:lnTo>
                      <a:pt x="19" y="5"/>
                    </a:lnTo>
                    <a:lnTo>
                      <a:pt x="17" y="6"/>
                    </a:lnTo>
                    <a:lnTo>
                      <a:pt x="14" y="8"/>
                    </a:lnTo>
                    <a:lnTo>
                      <a:pt x="11" y="11"/>
                    </a:lnTo>
                    <a:lnTo>
                      <a:pt x="10" y="13"/>
                    </a:lnTo>
                    <a:lnTo>
                      <a:pt x="8" y="16"/>
                    </a:lnTo>
                    <a:lnTo>
                      <a:pt x="7" y="21"/>
                    </a:lnTo>
                    <a:lnTo>
                      <a:pt x="7" y="26"/>
                    </a:lnTo>
                    <a:lnTo>
                      <a:pt x="7" y="30"/>
                    </a:lnTo>
                    <a:lnTo>
                      <a:pt x="8" y="34"/>
                    </a:lnTo>
                    <a:lnTo>
                      <a:pt x="10" y="37"/>
                    </a:lnTo>
                    <a:lnTo>
                      <a:pt x="11" y="41"/>
                    </a:lnTo>
                    <a:lnTo>
                      <a:pt x="14" y="43"/>
                    </a:lnTo>
                    <a:lnTo>
                      <a:pt x="17" y="44"/>
                    </a:lnTo>
                    <a:lnTo>
                      <a:pt x="19" y="45"/>
                    </a:lnTo>
                    <a:lnTo>
                      <a:pt x="22" y="45"/>
                    </a:lnTo>
                    <a:lnTo>
                      <a:pt x="27" y="44"/>
                    </a:lnTo>
                    <a:lnTo>
                      <a:pt x="31" y="42"/>
                    </a:lnTo>
                    <a:lnTo>
                      <a:pt x="34" y="37"/>
                    </a:lnTo>
                    <a:lnTo>
                      <a:pt x="37" y="31"/>
                    </a:lnTo>
                    <a:lnTo>
                      <a:pt x="42" y="31"/>
                    </a:lnTo>
                    <a:lnTo>
                      <a:pt x="40" y="39"/>
                    </a:lnTo>
                    <a:lnTo>
                      <a:pt x="35" y="45"/>
                    </a:lnTo>
                    <a:lnTo>
                      <a:pt x="30" y="50"/>
                    </a:lnTo>
                    <a:lnTo>
                      <a:pt x="22" y="51"/>
                    </a:lnTo>
                    <a:lnTo>
                      <a:pt x="17" y="51"/>
                    </a:lnTo>
                    <a:lnTo>
                      <a:pt x="14" y="49"/>
                    </a:lnTo>
                    <a:lnTo>
                      <a:pt x="10" y="47"/>
                    </a:lnTo>
                    <a:lnTo>
                      <a:pt x="8" y="46"/>
                    </a:lnTo>
                    <a:lnTo>
                      <a:pt x="4" y="42"/>
                    </a:lnTo>
                    <a:lnTo>
                      <a:pt x="2" y="36"/>
                    </a:lnTo>
                    <a:lnTo>
                      <a:pt x="0" y="31"/>
                    </a:lnTo>
                    <a:lnTo>
                      <a:pt x="0" y="26"/>
                    </a:lnTo>
                    <a:lnTo>
                      <a:pt x="1" y="20"/>
                    </a:lnTo>
                    <a:lnTo>
                      <a:pt x="2" y="15"/>
                    </a:lnTo>
                    <a:lnTo>
                      <a:pt x="4" y="9"/>
                    </a:lnTo>
                    <a:lnTo>
                      <a:pt x="8" y="5"/>
                    </a:lnTo>
                    <a:lnTo>
                      <a:pt x="10" y="4"/>
                    </a:lnTo>
                    <a:lnTo>
                      <a:pt x="14" y="1"/>
                    </a:lnTo>
                    <a:lnTo>
                      <a:pt x="17" y="0"/>
                    </a:lnTo>
                    <a:lnTo>
                      <a:pt x="22" y="0"/>
                    </a:lnTo>
                    <a:lnTo>
                      <a:pt x="29" y="0"/>
                    </a:lnTo>
                    <a:lnTo>
                      <a:pt x="34" y="4"/>
                    </a:lnTo>
                    <a:lnTo>
                      <a:pt x="39" y="8"/>
                    </a:lnTo>
                    <a:lnTo>
                      <a:pt x="41" y="15"/>
                    </a:lnTo>
                    <a:lnTo>
                      <a:pt x="35" y="15"/>
                    </a:lnTo>
                    <a:close/>
                  </a:path>
                </a:pathLst>
              </a:custGeom>
              <a:solidFill>
                <a:srgbClr val="000000"/>
              </a:solidFill>
              <a:ln w="9525">
                <a:solidFill>
                  <a:srgbClr val="6600CC"/>
                </a:solidFill>
                <a:round/>
                <a:headEnd/>
                <a:tailEnd/>
              </a:ln>
            </p:spPr>
            <p:txBody>
              <a:bodyPr/>
              <a:lstStyle/>
              <a:p>
                <a:endParaRPr lang="en-US" dirty="0"/>
              </a:p>
            </p:txBody>
          </p:sp>
          <p:sp>
            <p:nvSpPr>
              <p:cNvPr id="256047" name="Freeform 47">
                <a:extLst>
                  <a:ext uri="{FF2B5EF4-FFF2-40B4-BE49-F238E27FC236}">
                    <a16:creationId xmlns:a16="http://schemas.microsoft.com/office/drawing/2014/main" id="{44158AE3-8BB2-4E52-9514-F4BF60F92383}"/>
                  </a:ext>
                </a:extLst>
              </p:cNvPr>
              <p:cNvSpPr>
                <a:spLocks noChangeAspect="1" noEditPoints="1"/>
              </p:cNvSpPr>
              <p:nvPr/>
            </p:nvSpPr>
            <p:spPr bwMode="auto">
              <a:xfrm>
                <a:off x="4764" y="1585"/>
                <a:ext cx="31" cy="38"/>
              </a:xfrm>
              <a:custGeom>
                <a:avLst/>
                <a:gdLst>
                  <a:gd name="T0" fmla="*/ 16 w 31"/>
                  <a:gd name="T1" fmla="*/ 38 h 38"/>
                  <a:gd name="T2" fmla="*/ 10 w 31"/>
                  <a:gd name="T3" fmla="*/ 37 h 38"/>
                  <a:gd name="T4" fmla="*/ 6 w 31"/>
                  <a:gd name="T5" fmla="*/ 34 h 38"/>
                  <a:gd name="T6" fmla="*/ 1 w 31"/>
                  <a:gd name="T7" fmla="*/ 29 h 38"/>
                  <a:gd name="T8" fmla="*/ 0 w 31"/>
                  <a:gd name="T9" fmla="*/ 19 h 38"/>
                  <a:gd name="T10" fmla="*/ 1 w 31"/>
                  <a:gd name="T11" fmla="*/ 9 h 38"/>
                  <a:gd name="T12" fmla="*/ 6 w 31"/>
                  <a:gd name="T13" fmla="*/ 3 h 38"/>
                  <a:gd name="T14" fmla="*/ 10 w 31"/>
                  <a:gd name="T15" fmla="*/ 1 h 38"/>
                  <a:gd name="T16" fmla="*/ 16 w 31"/>
                  <a:gd name="T17" fmla="*/ 0 h 38"/>
                  <a:gd name="T18" fmla="*/ 21 w 31"/>
                  <a:gd name="T19" fmla="*/ 1 h 38"/>
                  <a:gd name="T20" fmla="*/ 25 w 31"/>
                  <a:gd name="T21" fmla="*/ 3 h 38"/>
                  <a:gd name="T22" fmla="*/ 30 w 31"/>
                  <a:gd name="T23" fmla="*/ 9 h 38"/>
                  <a:gd name="T24" fmla="*/ 31 w 31"/>
                  <a:gd name="T25" fmla="*/ 19 h 38"/>
                  <a:gd name="T26" fmla="*/ 30 w 31"/>
                  <a:gd name="T27" fmla="*/ 29 h 38"/>
                  <a:gd name="T28" fmla="*/ 25 w 31"/>
                  <a:gd name="T29" fmla="*/ 34 h 38"/>
                  <a:gd name="T30" fmla="*/ 21 w 31"/>
                  <a:gd name="T31" fmla="*/ 37 h 38"/>
                  <a:gd name="T32" fmla="*/ 16 w 31"/>
                  <a:gd name="T33" fmla="*/ 38 h 38"/>
                  <a:gd name="T34" fmla="*/ 16 w 31"/>
                  <a:gd name="T35" fmla="*/ 6 h 38"/>
                  <a:gd name="T36" fmla="*/ 11 w 31"/>
                  <a:gd name="T37" fmla="*/ 7 h 38"/>
                  <a:gd name="T38" fmla="*/ 8 w 31"/>
                  <a:gd name="T39" fmla="*/ 10 h 38"/>
                  <a:gd name="T40" fmla="*/ 6 w 31"/>
                  <a:gd name="T41" fmla="*/ 15 h 38"/>
                  <a:gd name="T42" fmla="*/ 6 w 31"/>
                  <a:gd name="T43" fmla="*/ 19 h 38"/>
                  <a:gd name="T44" fmla="*/ 6 w 31"/>
                  <a:gd name="T45" fmla="*/ 24 h 38"/>
                  <a:gd name="T46" fmla="*/ 8 w 31"/>
                  <a:gd name="T47" fmla="*/ 28 h 38"/>
                  <a:gd name="T48" fmla="*/ 11 w 31"/>
                  <a:gd name="T49" fmla="*/ 31 h 38"/>
                  <a:gd name="T50" fmla="*/ 16 w 31"/>
                  <a:gd name="T51" fmla="*/ 32 h 38"/>
                  <a:gd name="T52" fmla="*/ 21 w 31"/>
                  <a:gd name="T53" fmla="*/ 31 h 38"/>
                  <a:gd name="T54" fmla="*/ 23 w 31"/>
                  <a:gd name="T55" fmla="*/ 28 h 38"/>
                  <a:gd name="T56" fmla="*/ 25 w 31"/>
                  <a:gd name="T57" fmla="*/ 24 h 38"/>
                  <a:gd name="T58" fmla="*/ 25 w 31"/>
                  <a:gd name="T59" fmla="*/ 19 h 38"/>
                  <a:gd name="T60" fmla="*/ 25 w 31"/>
                  <a:gd name="T61" fmla="*/ 15 h 38"/>
                  <a:gd name="T62" fmla="*/ 23 w 31"/>
                  <a:gd name="T63" fmla="*/ 10 h 38"/>
                  <a:gd name="T64" fmla="*/ 21 w 31"/>
                  <a:gd name="T65" fmla="*/ 7 h 38"/>
                  <a:gd name="T66" fmla="*/ 16 w 31"/>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6" y="38"/>
                    </a:moveTo>
                    <a:lnTo>
                      <a:pt x="10" y="37"/>
                    </a:lnTo>
                    <a:lnTo>
                      <a:pt x="6" y="34"/>
                    </a:lnTo>
                    <a:lnTo>
                      <a:pt x="1" y="29"/>
                    </a:lnTo>
                    <a:lnTo>
                      <a:pt x="0" y="19"/>
                    </a:lnTo>
                    <a:lnTo>
                      <a:pt x="1" y="9"/>
                    </a:lnTo>
                    <a:lnTo>
                      <a:pt x="6" y="3"/>
                    </a:lnTo>
                    <a:lnTo>
                      <a:pt x="10" y="1"/>
                    </a:lnTo>
                    <a:lnTo>
                      <a:pt x="16" y="0"/>
                    </a:lnTo>
                    <a:lnTo>
                      <a:pt x="21" y="1"/>
                    </a:lnTo>
                    <a:lnTo>
                      <a:pt x="25" y="3"/>
                    </a:lnTo>
                    <a:lnTo>
                      <a:pt x="30" y="9"/>
                    </a:lnTo>
                    <a:lnTo>
                      <a:pt x="31" y="19"/>
                    </a:lnTo>
                    <a:lnTo>
                      <a:pt x="30" y="29"/>
                    </a:lnTo>
                    <a:lnTo>
                      <a:pt x="25" y="34"/>
                    </a:lnTo>
                    <a:lnTo>
                      <a:pt x="21" y="37"/>
                    </a:lnTo>
                    <a:lnTo>
                      <a:pt x="16" y="38"/>
                    </a:lnTo>
                    <a:close/>
                    <a:moveTo>
                      <a:pt x="16" y="6"/>
                    </a:moveTo>
                    <a:lnTo>
                      <a:pt x="11" y="7"/>
                    </a:lnTo>
                    <a:lnTo>
                      <a:pt x="8" y="10"/>
                    </a:lnTo>
                    <a:lnTo>
                      <a:pt x="6" y="15"/>
                    </a:lnTo>
                    <a:lnTo>
                      <a:pt x="6" y="19"/>
                    </a:lnTo>
                    <a:lnTo>
                      <a:pt x="6" y="24"/>
                    </a:lnTo>
                    <a:lnTo>
                      <a:pt x="8" y="28"/>
                    </a:lnTo>
                    <a:lnTo>
                      <a:pt x="11" y="31"/>
                    </a:lnTo>
                    <a:lnTo>
                      <a:pt x="16" y="32"/>
                    </a:lnTo>
                    <a:lnTo>
                      <a:pt x="21" y="31"/>
                    </a:lnTo>
                    <a:lnTo>
                      <a:pt x="23" y="28"/>
                    </a:lnTo>
                    <a:lnTo>
                      <a:pt x="25" y="24"/>
                    </a:lnTo>
                    <a:lnTo>
                      <a:pt x="25" y="19"/>
                    </a:lnTo>
                    <a:lnTo>
                      <a:pt x="25" y="15"/>
                    </a:lnTo>
                    <a:lnTo>
                      <a:pt x="23" y="10"/>
                    </a:lnTo>
                    <a:lnTo>
                      <a:pt x="21" y="7"/>
                    </a:lnTo>
                    <a:lnTo>
                      <a:pt x="16" y="6"/>
                    </a:lnTo>
                    <a:close/>
                  </a:path>
                </a:pathLst>
              </a:custGeom>
              <a:solidFill>
                <a:srgbClr val="000000"/>
              </a:solidFill>
              <a:ln w="9525">
                <a:solidFill>
                  <a:srgbClr val="6600CC"/>
                </a:solidFill>
                <a:round/>
                <a:headEnd/>
                <a:tailEnd/>
              </a:ln>
            </p:spPr>
            <p:txBody>
              <a:bodyPr/>
              <a:lstStyle/>
              <a:p>
                <a:endParaRPr lang="en-US" dirty="0"/>
              </a:p>
            </p:txBody>
          </p:sp>
          <p:sp>
            <p:nvSpPr>
              <p:cNvPr id="256048" name="Freeform 48">
                <a:extLst>
                  <a:ext uri="{FF2B5EF4-FFF2-40B4-BE49-F238E27FC236}">
                    <a16:creationId xmlns:a16="http://schemas.microsoft.com/office/drawing/2014/main" id="{F0AC0D32-6C29-4D3C-9FF7-434C7C00427B}"/>
                  </a:ext>
                </a:extLst>
              </p:cNvPr>
              <p:cNvSpPr>
                <a:spLocks noChangeAspect="1"/>
              </p:cNvSpPr>
              <p:nvPr/>
            </p:nvSpPr>
            <p:spPr bwMode="auto">
              <a:xfrm>
                <a:off x="4802" y="1585"/>
                <a:ext cx="28" cy="37"/>
              </a:xfrm>
              <a:custGeom>
                <a:avLst/>
                <a:gdLst>
                  <a:gd name="T0" fmla="*/ 6 w 28"/>
                  <a:gd name="T1" fmla="*/ 1 h 37"/>
                  <a:gd name="T2" fmla="*/ 6 w 28"/>
                  <a:gd name="T3" fmla="*/ 6 h 37"/>
                  <a:gd name="T4" fmla="*/ 6 w 28"/>
                  <a:gd name="T5" fmla="*/ 6 h 37"/>
                  <a:gd name="T6" fmla="*/ 7 w 28"/>
                  <a:gd name="T7" fmla="*/ 4 h 37"/>
                  <a:gd name="T8" fmla="*/ 8 w 28"/>
                  <a:gd name="T9" fmla="*/ 3 h 37"/>
                  <a:gd name="T10" fmla="*/ 8 w 28"/>
                  <a:gd name="T11" fmla="*/ 2 h 37"/>
                  <a:gd name="T12" fmla="*/ 9 w 28"/>
                  <a:gd name="T13" fmla="*/ 2 h 37"/>
                  <a:gd name="T14" fmla="*/ 11 w 28"/>
                  <a:gd name="T15" fmla="*/ 1 h 37"/>
                  <a:gd name="T16" fmla="*/ 13 w 28"/>
                  <a:gd name="T17" fmla="*/ 1 h 37"/>
                  <a:gd name="T18" fmla="*/ 15 w 28"/>
                  <a:gd name="T19" fmla="*/ 0 h 37"/>
                  <a:gd name="T20" fmla="*/ 16 w 28"/>
                  <a:gd name="T21" fmla="*/ 0 h 37"/>
                  <a:gd name="T22" fmla="*/ 18 w 28"/>
                  <a:gd name="T23" fmla="*/ 0 h 37"/>
                  <a:gd name="T24" fmla="*/ 21 w 28"/>
                  <a:gd name="T25" fmla="*/ 0 h 37"/>
                  <a:gd name="T26" fmla="*/ 22 w 28"/>
                  <a:gd name="T27" fmla="*/ 1 h 37"/>
                  <a:gd name="T28" fmla="*/ 22 w 28"/>
                  <a:gd name="T29" fmla="*/ 1 h 37"/>
                  <a:gd name="T30" fmla="*/ 24 w 28"/>
                  <a:gd name="T31" fmla="*/ 2 h 37"/>
                  <a:gd name="T32" fmla="*/ 25 w 28"/>
                  <a:gd name="T33" fmla="*/ 3 h 37"/>
                  <a:gd name="T34" fmla="*/ 28 w 28"/>
                  <a:gd name="T35" fmla="*/ 6 h 37"/>
                  <a:gd name="T36" fmla="*/ 28 w 28"/>
                  <a:gd name="T37" fmla="*/ 9 h 37"/>
                  <a:gd name="T38" fmla="*/ 28 w 28"/>
                  <a:gd name="T39" fmla="*/ 37 h 37"/>
                  <a:gd name="T40" fmla="*/ 22 w 28"/>
                  <a:gd name="T41" fmla="*/ 37 h 37"/>
                  <a:gd name="T42" fmla="*/ 22 w 28"/>
                  <a:gd name="T43" fmla="*/ 11 h 37"/>
                  <a:gd name="T44" fmla="*/ 22 w 28"/>
                  <a:gd name="T45" fmla="*/ 9 h 37"/>
                  <a:gd name="T46" fmla="*/ 21 w 28"/>
                  <a:gd name="T47" fmla="*/ 7 h 37"/>
                  <a:gd name="T48" fmla="*/ 18 w 28"/>
                  <a:gd name="T49" fmla="*/ 6 h 37"/>
                  <a:gd name="T50" fmla="*/ 15 w 28"/>
                  <a:gd name="T51" fmla="*/ 6 h 37"/>
                  <a:gd name="T52" fmla="*/ 11 w 28"/>
                  <a:gd name="T53" fmla="*/ 6 h 37"/>
                  <a:gd name="T54" fmla="*/ 9 w 28"/>
                  <a:gd name="T55" fmla="*/ 8 h 37"/>
                  <a:gd name="T56" fmla="*/ 7 w 28"/>
                  <a:gd name="T57" fmla="*/ 11 h 37"/>
                  <a:gd name="T58" fmla="*/ 6 w 28"/>
                  <a:gd name="T59" fmla="*/ 17 h 37"/>
                  <a:gd name="T60" fmla="*/ 6 w 28"/>
                  <a:gd name="T61" fmla="*/ 37 h 37"/>
                  <a:gd name="T62" fmla="*/ 0 w 28"/>
                  <a:gd name="T63" fmla="*/ 37 h 37"/>
                  <a:gd name="T64" fmla="*/ 0 w 28"/>
                  <a:gd name="T65" fmla="*/ 1 h 37"/>
                  <a:gd name="T66" fmla="*/ 6 w 28"/>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7">
                    <a:moveTo>
                      <a:pt x="6" y="1"/>
                    </a:moveTo>
                    <a:lnTo>
                      <a:pt x="6" y="6"/>
                    </a:lnTo>
                    <a:lnTo>
                      <a:pt x="6" y="6"/>
                    </a:lnTo>
                    <a:lnTo>
                      <a:pt x="7" y="4"/>
                    </a:lnTo>
                    <a:lnTo>
                      <a:pt x="8" y="3"/>
                    </a:lnTo>
                    <a:lnTo>
                      <a:pt x="8" y="2"/>
                    </a:lnTo>
                    <a:lnTo>
                      <a:pt x="9" y="2"/>
                    </a:lnTo>
                    <a:lnTo>
                      <a:pt x="11" y="1"/>
                    </a:lnTo>
                    <a:lnTo>
                      <a:pt x="13" y="1"/>
                    </a:lnTo>
                    <a:lnTo>
                      <a:pt x="15" y="0"/>
                    </a:lnTo>
                    <a:lnTo>
                      <a:pt x="16" y="0"/>
                    </a:lnTo>
                    <a:lnTo>
                      <a:pt x="18" y="0"/>
                    </a:lnTo>
                    <a:lnTo>
                      <a:pt x="21" y="0"/>
                    </a:lnTo>
                    <a:lnTo>
                      <a:pt x="22" y="1"/>
                    </a:lnTo>
                    <a:lnTo>
                      <a:pt x="22" y="1"/>
                    </a:lnTo>
                    <a:lnTo>
                      <a:pt x="24" y="2"/>
                    </a:lnTo>
                    <a:lnTo>
                      <a:pt x="25" y="3"/>
                    </a:lnTo>
                    <a:lnTo>
                      <a:pt x="28" y="6"/>
                    </a:lnTo>
                    <a:lnTo>
                      <a:pt x="28" y="9"/>
                    </a:lnTo>
                    <a:lnTo>
                      <a:pt x="28" y="37"/>
                    </a:lnTo>
                    <a:lnTo>
                      <a:pt x="22" y="37"/>
                    </a:lnTo>
                    <a:lnTo>
                      <a:pt x="22" y="11"/>
                    </a:lnTo>
                    <a:lnTo>
                      <a:pt x="22" y="9"/>
                    </a:lnTo>
                    <a:lnTo>
                      <a:pt x="21" y="7"/>
                    </a:lnTo>
                    <a:lnTo>
                      <a:pt x="18" y="6"/>
                    </a:lnTo>
                    <a:lnTo>
                      <a:pt x="15" y="6"/>
                    </a:lnTo>
                    <a:lnTo>
                      <a:pt x="11" y="6"/>
                    </a:lnTo>
                    <a:lnTo>
                      <a:pt x="9" y="8"/>
                    </a:lnTo>
                    <a:lnTo>
                      <a:pt x="7" y="11"/>
                    </a:lnTo>
                    <a:lnTo>
                      <a:pt x="6" y="17"/>
                    </a:lnTo>
                    <a:lnTo>
                      <a:pt x="6" y="37"/>
                    </a:lnTo>
                    <a:lnTo>
                      <a:pt x="0" y="37"/>
                    </a:lnTo>
                    <a:lnTo>
                      <a:pt x="0" y="1"/>
                    </a:lnTo>
                    <a:lnTo>
                      <a:pt x="6" y="1"/>
                    </a:lnTo>
                    <a:close/>
                  </a:path>
                </a:pathLst>
              </a:custGeom>
              <a:solidFill>
                <a:srgbClr val="000000"/>
              </a:solidFill>
              <a:ln w="9525">
                <a:solidFill>
                  <a:srgbClr val="6600CC"/>
                </a:solidFill>
                <a:round/>
                <a:headEnd/>
                <a:tailEnd/>
              </a:ln>
            </p:spPr>
            <p:txBody>
              <a:bodyPr/>
              <a:lstStyle/>
              <a:p>
                <a:endParaRPr lang="en-US" dirty="0"/>
              </a:p>
            </p:txBody>
          </p:sp>
          <p:sp>
            <p:nvSpPr>
              <p:cNvPr id="256049" name="Freeform 49">
                <a:extLst>
                  <a:ext uri="{FF2B5EF4-FFF2-40B4-BE49-F238E27FC236}">
                    <a16:creationId xmlns:a16="http://schemas.microsoft.com/office/drawing/2014/main" id="{3873A794-49C7-4CAA-A959-20CEDD17AB2F}"/>
                  </a:ext>
                </a:extLst>
              </p:cNvPr>
              <p:cNvSpPr>
                <a:spLocks noChangeAspect="1"/>
              </p:cNvSpPr>
              <p:nvPr/>
            </p:nvSpPr>
            <p:spPr bwMode="auto">
              <a:xfrm>
                <a:off x="4838" y="1585"/>
                <a:ext cx="28" cy="37"/>
              </a:xfrm>
              <a:custGeom>
                <a:avLst/>
                <a:gdLst>
                  <a:gd name="T0" fmla="*/ 5 w 28"/>
                  <a:gd name="T1" fmla="*/ 1 h 37"/>
                  <a:gd name="T2" fmla="*/ 5 w 28"/>
                  <a:gd name="T3" fmla="*/ 6 h 37"/>
                  <a:gd name="T4" fmla="*/ 5 w 28"/>
                  <a:gd name="T5" fmla="*/ 6 h 37"/>
                  <a:gd name="T6" fmla="*/ 7 w 28"/>
                  <a:gd name="T7" fmla="*/ 4 h 37"/>
                  <a:gd name="T8" fmla="*/ 8 w 28"/>
                  <a:gd name="T9" fmla="*/ 3 h 37"/>
                  <a:gd name="T10" fmla="*/ 9 w 28"/>
                  <a:gd name="T11" fmla="*/ 2 h 37"/>
                  <a:gd name="T12" fmla="*/ 10 w 28"/>
                  <a:gd name="T13" fmla="*/ 2 h 37"/>
                  <a:gd name="T14" fmla="*/ 11 w 28"/>
                  <a:gd name="T15" fmla="*/ 1 h 37"/>
                  <a:gd name="T16" fmla="*/ 12 w 28"/>
                  <a:gd name="T17" fmla="*/ 1 h 37"/>
                  <a:gd name="T18" fmla="*/ 15 w 28"/>
                  <a:gd name="T19" fmla="*/ 0 h 37"/>
                  <a:gd name="T20" fmla="*/ 17 w 28"/>
                  <a:gd name="T21" fmla="*/ 0 h 37"/>
                  <a:gd name="T22" fmla="*/ 18 w 28"/>
                  <a:gd name="T23" fmla="*/ 0 h 37"/>
                  <a:gd name="T24" fmla="*/ 20 w 28"/>
                  <a:gd name="T25" fmla="*/ 0 h 37"/>
                  <a:gd name="T26" fmla="*/ 22 w 28"/>
                  <a:gd name="T27" fmla="*/ 1 h 37"/>
                  <a:gd name="T28" fmla="*/ 23 w 28"/>
                  <a:gd name="T29" fmla="*/ 1 h 37"/>
                  <a:gd name="T30" fmla="*/ 24 w 28"/>
                  <a:gd name="T31" fmla="*/ 2 h 37"/>
                  <a:gd name="T32" fmla="*/ 26 w 28"/>
                  <a:gd name="T33" fmla="*/ 3 h 37"/>
                  <a:gd name="T34" fmla="*/ 27 w 28"/>
                  <a:gd name="T35" fmla="*/ 6 h 37"/>
                  <a:gd name="T36" fmla="*/ 28 w 28"/>
                  <a:gd name="T37" fmla="*/ 9 h 37"/>
                  <a:gd name="T38" fmla="*/ 28 w 28"/>
                  <a:gd name="T39" fmla="*/ 37 h 37"/>
                  <a:gd name="T40" fmla="*/ 23 w 28"/>
                  <a:gd name="T41" fmla="*/ 37 h 37"/>
                  <a:gd name="T42" fmla="*/ 23 w 28"/>
                  <a:gd name="T43" fmla="*/ 11 h 37"/>
                  <a:gd name="T44" fmla="*/ 22 w 28"/>
                  <a:gd name="T45" fmla="*/ 9 h 37"/>
                  <a:gd name="T46" fmla="*/ 20 w 28"/>
                  <a:gd name="T47" fmla="*/ 7 h 37"/>
                  <a:gd name="T48" fmla="*/ 18 w 28"/>
                  <a:gd name="T49" fmla="*/ 6 h 37"/>
                  <a:gd name="T50" fmla="*/ 16 w 28"/>
                  <a:gd name="T51" fmla="*/ 6 h 37"/>
                  <a:gd name="T52" fmla="*/ 11 w 28"/>
                  <a:gd name="T53" fmla="*/ 6 h 37"/>
                  <a:gd name="T54" fmla="*/ 9 w 28"/>
                  <a:gd name="T55" fmla="*/ 8 h 37"/>
                  <a:gd name="T56" fmla="*/ 7 w 28"/>
                  <a:gd name="T57" fmla="*/ 11 h 37"/>
                  <a:gd name="T58" fmla="*/ 5 w 28"/>
                  <a:gd name="T59" fmla="*/ 17 h 37"/>
                  <a:gd name="T60" fmla="*/ 5 w 28"/>
                  <a:gd name="T61" fmla="*/ 37 h 37"/>
                  <a:gd name="T62" fmla="*/ 0 w 28"/>
                  <a:gd name="T63" fmla="*/ 37 h 37"/>
                  <a:gd name="T64" fmla="*/ 0 w 28"/>
                  <a:gd name="T65" fmla="*/ 1 h 37"/>
                  <a:gd name="T66" fmla="*/ 5 w 28"/>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7">
                    <a:moveTo>
                      <a:pt x="5" y="1"/>
                    </a:moveTo>
                    <a:lnTo>
                      <a:pt x="5" y="6"/>
                    </a:lnTo>
                    <a:lnTo>
                      <a:pt x="5" y="6"/>
                    </a:lnTo>
                    <a:lnTo>
                      <a:pt x="7" y="4"/>
                    </a:lnTo>
                    <a:lnTo>
                      <a:pt x="8" y="3"/>
                    </a:lnTo>
                    <a:lnTo>
                      <a:pt x="9" y="2"/>
                    </a:lnTo>
                    <a:lnTo>
                      <a:pt x="10" y="2"/>
                    </a:lnTo>
                    <a:lnTo>
                      <a:pt x="11" y="1"/>
                    </a:lnTo>
                    <a:lnTo>
                      <a:pt x="12" y="1"/>
                    </a:lnTo>
                    <a:lnTo>
                      <a:pt x="15" y="0"/>
                    </a:lnTo>
                    <a:lnTo>
                      <a:pt x="17" y="0"/>
                    </a:lnTo>
                    <a:lnTo>
                      <a:pt x="18" y="0"/>
                    </a:lnTo>
                    <a:lnTo>
                      <a:pt x="20" y="0"/>
                    </a:lnTo>
                    <a:lnTo>
                      <a:pt x="22" y="1"/>
                    </a:lnTo>
                    <a:lnTo>
                      <a:pt x="23" y="1"/>
                    </a:lnTo>
                    <a:lnTo>
                      <a:pt x="24" y="2"/>
                    </a:lnTo>
                    <a:lnTo>
                      <a:pt x="26" y="3"/>
                    </a:lnTo>
                    <a:lnTo>
                      <a:pt x="27" y="6"/>
                    </a:lnTo>
                    <a:lnTo>
                      <a:pt x="28" y="9"/>
                    </a:lnTo>
                    <a:lnTo>
                      <a:pt x="28" y="37"/>
                    </a:lnTo>
                    <a:lnTo>
                      <a:pt x="23" y="37"/>
                    </a:lnTo>
                    <a:lnTo>
                      <a:pt x="23" y="11"/>
                    </a:lnTo>
                    <a:lnTo>
                      <a:pt x="22" y="9"/>
                    </a:lnTo>
                    <a:lnTo>
                      <a:pt x="20" y="7"/>
                    </a:lnTo>
                    <a:lnTo>
                      <a:pt x="18" y="6"/>
                    </a:lnTo>
                    <a:lnTo>
                      <a:pt x="16" y="6"/>
                    </a:lnTo>
                    <a:lnTo>
                      <a:pt x="11" y="6"/>
                    </a:lnTo>
                    <a:lnTo>
                      <a:pt x="9" y="8"/>
                    </a:lnTo>
                    <a:lnTo>
                      <a:pt x="7" y="11"/>
                    </a:lnTo>
                    <a:lnTo>
                      <a:pt x="5" y="17"/>
                    </a:lnTo>
                    <a:lnTo>
                      <a:pt x="5" y="37"/>
                    </a:lnTo>
                    <a:lnTo>
                      <a:pt x="0" y="37"/>
                    </a:lnTo>
                    <a:lnTo>
                      <a:pt x="0" y="1"/>
                    </a:lnTo>
                    <a:lnTo>
                      <a:pt x="5" y="1"/>
                    </a:lnTo>
                    <a:close/>
                  </a:path>
                </a:pathLst>
              </a:custGeom>
              <a:solidFill>
                <a:srgbClr val="000000"/>
              </a:solidFill>
              <a:ln w="9525">
                <a:solidFill>
                  <a:srgbClr val="6600CC"/>
                </a:solidFill>
                <a:round/>
                <a:headEnd/>
                <a:tailEnd/>
              </a:ln>
            </p:spPr>
            <p:txBody>
              <a:bodyPr/>
              <a:lstStyle/>
              <a:p>
                <a:endParaRPr lang="en-US" dirty="0"/>
              </a:p>
            </p:txBody>
          </p:sp>
          <p:sp>
            <p:nvSpPr>
              <p:cNvPr id="256050" name="Rectangle 50">
                <a:extLst>
                  <a:ext uri="{FF2B5EF4-FFF2-40B4-BE49-F238E27FC236}">
                    <a16:creationId xmlns:a16="http://schemas.microsoft.com/office/drawing/2014/main" id="{D8E8AF5B-0F64-4A8C-9563-E2ACACD0E835}"/>
                  </a:ext>
                </a:extLst>
              </p:cNvPr>
              <p:cNvSpPr>
                <a:spLocks noChangeAspect="1" noChangeArrowheads="1"/>
              </p:cNvSpPr>
              <p:nvPr/>
            </p:nvSpPr>
            <p:spPr bwMode="auto">
              <a:xfrm>
                <a:off x="4875" y="1615"/>
                <a:ext cx="8" cy="7"/>
              </a:xfrm>
              <a:prstGeom prst="rect">
                <a:avLst/>
              </a:prstGeom>
              <a:solidFill>
                <a:srgbClr val="000000"/>
              </a:solidFill>
              <a:ln w="9525">
                <a:solidFill>
                  <a:srgbClr val="6600CC"/>
                </a:solidFill>
                <a:miter lim="800000"/>
                <a:headEnd/>
                <a:tailEnd/>
              </a:ln>
            </p:spPr>
            <p:txBody>
              <a:bodyPr/>
              <a:lstStyle/>
              <a:p>
                <a:endParaRPr lang="en-US" dirty="0"/>
              </a:p>
            </p:txBody>
          </p:sp>
          <p:sp>
            <p:nvSpPr>
              <p:cNvPr id="256051" name="Freeform 51">
                <a:extLst>
                  <a:ext uri="{FF2B5EF4-FFF2-40B4-BE49-F238E27FC236}">
                    <a16:creationId xmlns:a16="http://schemas.microsoft.com/office/drawing/2014/main" id="{D2AB30A5-3F2D-4E5E-B939-12701096A3A8}"/>
                  </a:ext>
                </a:extLst>
              </p:cNvPr>
              <p:cNvSpPr>
                <a:spLocks noChangeAspect="1"/>
              </p:cNvSpPr>
              <p:nvPr/>
            </p:nvSpPr>
            <p:spPr bwMode="auto">
              <a:xfrm>
                <a:off x="4732" y="1729"/>
                <a:ext cx="185" cy="45"/>
              </a:xfrm>
              <a:custGeom>
                <a:avLst/>
                <a:gdLst>
                  <a:gd name="T0" fmla="*/ 115 w 185"/>
                  <a:gd name="T1" fmla="*/ 45 h 45"/>
                  <a:gd name="T2" fmla="*/ 22 w 185"/>
                  <a:gd name="T3" fmla="*/ 42 h 45"/>
                  <a:gd name="T4" fmla="*/ 0 w 185"/>
                  <a:gd name="T5" fmla="*/ 19 h 45"/>
                  <a:gd name="T6" fmla="*/ 86 w 185"/>
                  <a:gd name="T7" fmla="*/ 0 h 45"/>
                  <a:gd name="T8" fmla="*/ 177 w 185"/>
                  <a:gd name="T9" fmla="*/ 13 h 45"/>
                  <a:gd name="T10" fmla="*/ 185 w 185"/>
                  <a:gd name="T11" fmla="*/ 30 h 45"/>
                  <a:gd name="T12" fmla="*/ 115 w 185"/>
                  <a:gd name="T13" fmla="*/ 45 h 45"/>
                </a:gdLst>
                <a:ahLst/>
                <a:cxnLst>
                  <a:cxn ang="0">
                    <a:pos x="T0" y="T1"/>
                  </a:cxn>
                  <a:cxn ang="0">
                    <a:pos x="T2" y="T3"/>
                  </a:cxn>
                  <a:cxn ang="0">
                    <a:pos x="T4" y="T5"/>
                  </a:cxn>
                  <a:cxn ang="0">
                    <a:pos x="T6" y="T7"/>
                  </a:cxn>
                  <a:cxn ang="0">
                    <a:pos x="T8" y="T9"/>
                  </a:cxn>
                  <a:cxn ang="0">
                    <a:pos x="T10" y="T11"/>
                  </a:cxn>
                  <a:cxn ang="0">
                    <a:pos x="T12" y="T13"/>
                  </a:cxn>
                </a:cxnLst>
                <a:rect l="0" t="0" r="r" b="b"/>
                <a:pathLst>
                  <a:path w="185" h="45">
                    <a:moveTo>
                      <a:pt x="115" y="45"/>
                    </a:moveTo>
                    <a:lnTo>
                      <a:pt x="22" y="42"/>
                    </a:lnTo>
                    <a:lnTo>
                      <a:pt x="0" y="19"/>
                    </a:lnTo>
                    <a:lnTo>
                      <a:pt x="86" y="0"/>
                    </a:lnTo>
                    <a:lnTo>
                      <a:pt x="177" y="13"/>
                    </a:lnTo>
                    <a:lnTo>
                      <a:pt x="185" y="30"/>
                    </a:lnTo>
                    <a:lnTo>
                      <a:pt x="115" y="45"/>
                    </a:lnTo>
                    <a:close/>
                  </a:path>
                </a:pathLst>
              </a:custGeom>
              <a:solidFill>
                <a:srgbClr val="FFFFFF"/>
              </a:solidFill>
              <a:ln w="9525">
                <a:solidFill>
                  <a:srgbClr val="6600CC"/>
                </a:solidFill>
                <a:round/>
                <a:headEnd/>
                <a:tailEnd/>
              </a:ln>
            </p:spPr>
            <p:txBody>
              <a:bodyPr/>
              <a:lstStyle/>
              <a:p>
                <a:endParaRPr lang="en-US" dirty="0"/>
              </a:p>
            </p:txBody>
          </p:sp>
        </p:grpSp>
      </p:grpSp>
      <p:sp>
        <p:nvSpPr>
          <p:cNvPr id="256052" name="Text Box 52">
            <a:extLst>
              <a:ext uri="{FF2B5EF4-FFF2-40B4-BE49-F238E27FC236}">
                <a16:creationId xmlns:a16="http://schemas.microsoft.com/office/drawing/2014/main" id="{22788BA4-D73E-443F-B9E2-A494BA9A8C65}"/>
              </a:ext>
            </a:extLst>
          </p:cNvPr>
          <p:cNvSpPr txBox="1">
            <a:spLocks noChangeArrowheads="1"/>
          </p:cNvSpPr>
          <p:nvPr/>
        </p:nvSpPr>
        <p:spPr bwMode="auto">
          <a:xfrm>
            <a:off x="6542437" y="1880441"/>
            <a:ext cx="17986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t>George Lima</a:t>
            </a:r>
          </a:p>
          <a:p>
            <a:pPr eaLnBrk="1" hangingPunct="1"/>
            <a:r>
              <a:rPr lang="en-US" altLang="en-US" dirty="0"/>
              <a:t>Frank Buntin</a:t>
            </a:r>
          </a:p>
        </p:txBody>
      </p:sp>
      <p:sp>
        <p:nvSpPr>
          <p:cNvPr id="256053" name="Text Box 53">
            <a:extLst>
              <a:ext uri="{FF2B5EF4-FFF2-40B4-BE49-F238E27FC236}">
                <a16:creationId xmlns:a16="http://schemas.microsoft.com/office/drawing/2014/main" id="{775C505E-8549-4A50-AFB0-CF891D30E14B}"/>
              </a:ext>
            </a:extLst>
          </p:cNvPr>
          <p:cNvSpPr txBox="1">
            <a:spLocks noChangeArrowheads="1"/>
          </p:cNvSpPr>
          <p:nvPr/>
        </p:nvSpPr>
        <p:spPr bwMode="auto">
          <a:xfrm>
            <a:off x="2685443" y="373425"/>
            <a:ext cx="40100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4000" b="1" dirty="0">
                <a:solidFill>
                  <a:schemeClr val="tx2"/>
                </a:solidFill>
                <a:effectLst>
                  <a:outerShdw blurRad="38100" dist="38100" dir="2700000" algn="tl">
                    <a:srgbClr val="C0C0C0"/>
                  </a:outerShdw>
                </a:effectLst>
              </a:rPr>
              <a:t>REGION I - 1980</a:t>
            </a:r>
          </a:p>
        </p:txBody>
      </p:sp>
    </p:spTree>
    <p:extLst>
      <p:ext uri="{BB962C8B-B14F-4D97-AF65-F5344CB8AC3E}">
        <p14:creationId xmlns:p14="http://schemas.microsoft.com/office/powerpoint/2010/main" val="10800834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5987" y="457200"/>
            <a:ext cx="6196013" cy="762000"/>
          </a:xfrm>
        </p:spPr>
        <p:txBody>
          <a:bodyPr/>
          <a:lstStyle/>
          <a:p>
            <a:r>
              <a:rPr lang="en-US" sz="3600" b="1" dirty="0">
                <a:latin typeface="+mn-lt"/>
              </a:rPr>
              <a:t>Overview</a:t>
            </a:r>
          </a:p>
        </p:txBody>
      </p:sp>
      <p:sp>
        <p:nvSpPr>
          <p:cNvPr id="3" name="Text Placeholder 2"/>
          <p:cNvSpPr>
            <a:spLocks noGrp="1"/>
          </p:cNvSpPr>
          <p:nvPr>
            <p:ph type="body" sz="half" idx="1"/>
          </p:nvPr>
        </p:nvSpPr>
        <p:spPr>
          <a:xfrm>
            <a:off x="685800" y="1676400"/>
            <a:ext cx="7696200" cy="4267200"/>
          </a:xfrm>
        </p:spPr>
        <p:txBody>
          <a:bodyPr/>
          <a:lstStyle/>
          <a:p>
            <a:pPr>
              <a:spcBef>
                <a:spcPts val="600"/>
              </a:spcBef>
              <a:spcAft>
                <a:spcPts val="600"/>
              </a:spcAft>
              <a:buFont typeface="Wingdings" panose="05000000000000000000" pitchFamily="2" charset="2"/>
              <a:buChar char="q"/>
            </a:pPr>
            <a:r>
              <a:rPr lang="en-US" sz="1800" b="1" dirty="0"/>
              <a:t>Training Overview</a:t>
            </a:r>
            <a:endParaRPr lang="en-US" sz="1800" dirty="0"/>
          </a:p>
          <a:p>
            <a:pPr marR="0" lvl="0">
              <a:spcBef>
                <a:spcPts val="600"/>
              </a:spcBef>
              <a:spcAft>
                <a:spcPts val="600"/>
              </a:spcAft>
              <a:buFont typeface="Wingdings" panose="05000000000000000000" pitchFamily="2" charset="2"/>
              <a:buChar char="q"/>
            </a:pPr>
            <a:r>
              <a:rPr lang="en-US" sz="1800" b="1" dirty="0">
                <a:solidFill>
                  <a:srgbClr val="000000"/>
                </a:solidFill>
                <a:effectLst/>
                <a:ea typeface="Times New Roman" panose="02020603050405020304" pitchFamily="18" charset="0"/>
                <a:cs typeface="Times New Roman" panose="02020603050405020304" pitchFamily="18" charset="0"/>
              </a:rPr>
              <a:t>History</a:t>
            </a:r>
          </a:p>
          <a:p>
            <a:pPr marR="0" lvl="0">
              <a:lnSpc>
                <a:spcPct val="107000"/>
              </a:lnSpc>
              <a:spcBef>
                <a:spcPts val="600"/>
              </a:spcBef>
              <a:spcAft>
                <a:spcPts val="600"/>
              </a:spcAft>
              <a:buFont typeface="Wingdings" panose="05000000000000000000" pitchFamily="2" charset="2"/>
              <a:buChar char="q"/>
            </a:pPr>
            <a:r>
              <a:rPr lang="en-US" sz="1800" b="1" dirty="0">
                <a:effectLst/>
                <a:ea typeface="Calibri" panose="020F0502020204030204" pitchFamily="34" charset="0"/>
                <a:cs typeface="Calibri" panose="020F0502020204030204" pitchFamily="34" charset="0"/>
              </a:rPr>
              <a:t>BIG’s goals and objectives</a:t>
            </a:r>
            <a:endParaRPr lang="en-US" sz="1800" b="1" dirty="0">
              <a:effectLst/>
              <a:ea typeface="Calibri" panose="020F0502020204030204" pitchFamily="34" charset="0"/>
              <a:cs typeface="Times New Roman" panose="02020603050405020304" pitchFamily="18" charset="0"/>
            </a:endParaRPr>
          </a:p>
          <a:p>
            <a:pPr marR="0" lvl="0">
              <a:lnSpc>
                <a:spcPct val="107000"/>
              </a:lnSpc>
              <a:spcBef>
                <a:spcPts val="600"/>
              </a:spcBef>
              <a:spcAft>
                <a:spcPts val="600"/>
              </a:spcAft>
              <a:buFont typeface="Wingdings" panose="05000000000000000000" pitchFamily="2" charset="2"/>
              <a:buChar char="q"/>
            </a:pPr>
            <a:r>
              <a:rPr lang="en-US" sz="1800" b="1" dirty="0">
                <a:effectLst/>
                <a:ea typeface="Calibri" panose="020F0502020204030204" pitchFamily="34" charset="0"/>
                <a:cs typeface="Calibri" panose="020F0502020204030204" pitchFamily="34" charset="0"/>
              </a:rPr>
              <a:t>Purpose and philosophy of BIG</a:t>
            </a:r>
            <a:endParaRPr lang="en-US" sz="1800" b="1" dirty="0">
              <a:effectLst/>
              <a:ea typeface="Calibri" panose="020F0502020204030204" pitchFamily="34" charset="0"/>
              <a:cs typeface="Times New Roman" panose="02020603050405020304" pitchFamily="18" charset="0"/>
            </a:endParaRPr>
          </a:p>
          <a:p>
            <a:pPr>
              <a:spcBef>
                <a:spcPts val="600"/>
              </a:spcBef>
              <a:spcAft>
                <a:spcPts val="600"/>
              </a:spcAft>
              <a:buFont typeface="Wingdings" panose="05000000000000000000" pitchFamily="2" charset="2"/>
              <a:buChar char="q"/>
            </a:pPr>
            <a:r>
              <a:rPr lang="en-US" sz="1800" b="1" dirty="0">
                <a:solidFill>
                  <a:srgbClr val="000000"/>
                </a:solidFill>
                <a:effectLst/>
                <a:ea typeface="Times New Roman" panose="02020603050405020304" pitchFamily="18" charset="0"/>
                <a:cs typeface="Calibri" panose="020F0502020204030204" pitchFamily="34" charset="0"/>
              </a:rPr>
              <a:t>Organizational governing documents</a:t>
            </a:r>
          </a:p>
          <a:p>
            <a:pPr>
              <a:spcBef>
                <a:spcPts val="600"/>
              </a:spcBef>
              <a:spcAft>
                <a:spcPts val="600"/>
              </a:spcAft>
              <a:buFont typeface="Wingdings" panose="05000000000000000000" pitchFamily="2" charset="2"/>
              <a:buChar char="q"/>
            </a:pPr>
            <a:r>
              <a:rPr lang="en-US" sz="1800" b="1" dirty="0">
                <a:solidFill>
                  <a:srgbClr val="000000"/>
                </a:solidFill>
                <a:ea typeface="Times New Roman" panose="02020603050405020304" pitchFamily="18" charset="0"/>
                <a:cs typeface="Calibri" panose="020F0502020204030204" pitchFamily="34" charset="0"/>
              </a:rPr>
              <a:t>BIG Structure</a:t>
            </a:r>
            <a:endParaRPr lang="en-US" sz="1800" b="1" dirty="0">
              <a:solidFill>
                <a:srgbClr val="000000"/>
              </a:solidFill>
              <a:effectLst/>
              <a:ea typeface="Times New Roman" panose="02020603050405020304" pitchFamily="18" charset="0"/>
              <a:cs typeface="Calibri" panose="020F0502020204030204" pitchFamily="34" charset="0"/>
            </a:endParaRPr>
          </a:p>
          <a:p>
            <a:pPr>
              <a:spcBef>
                <a:spcPts val="600"/>
              </a:spcBef>
              <a:spcAft>
                <a:spcPts val="600"/>
              </a:spcAft>
              <a:buFont typeface="Wingdings" panose="05000000000000000000" pitchFamily="2" charset="2"/>
              <a:buChar char="q"/>
            </a:pPr>
            <a:r>
              <a:rPr lang="en-US" sz="1800" b="1" dirty="0">
                <a:solidFill>
                  <a:srgbClr val="000000"/>
                </a:solidFill>
                <a:cs typeface="Calibri" panose="020F0502020204030204" pitchFamily="34" charset="0"/>
              </a:rPr>
              <a:t>Roles and Responsibilities</a:t>
            </a:r>
          </a:p>
          <a:p>
            <a:pPr>
              <a:spcBef>
                <a:spcPts val="600"/>
              </a:spcBef>
              <a:spcAft>
                <a:spcPts val="600"/>
              </a:spcAft>
              <a:buFont typeface="Wingdings" panose="05000000000000000000" pitchFamily="2" charset="2"/>
              <a:buChar char="q"/>
            </a:pPr>
            <a:r>
              <a:rPr lang="en-US" sz="1800" b="1" dirty="0">
                <a:solidFill>
                  <a:srgbClr val="000000"/>
                </a:solidFill>
                <a:cs typeface="Calibri" panose="020F0502020204030204" pitchFamily="34" charset="0"/>
              </a:rPr>
              <a:t>Financial Responsibilities</a:t>
            </a:r>
          </a:p>
          <a:p>
            <a:pPr>
              <a:spcBef>
                <a:spcPts val="600"/>
              </a:spcBef>
              <a:spcAft>
                <a:spcPts val="600"/>
              </a:spcAft>
              <a:buFont typeface="Wingdings" panose="05000000000000000000" pitchFamily="2" charset="2"/>
              <a:buChar char="q"/>
            </a:pPr>
            <a:r>
              <a:rPr lang="en-US" altLang="en-US" sz="1800" b="1" dirty="0">
                <a:latin typeface="Arial" panose="020B0604020202020204" pitchFamily="34" charset="0"/>
              </a:rPr>
              <a:t>Recruiting and Retaining Members</a:t>
            </a:r>
          </a:p>
          <a:p>
            <a:pPr>
              <a:spcBef>
                <a:spcPts val="600"/>
              </a:spcBef>
              <a:spcAft>
                <a:spcPts val="600"/>
              </a:spcAft>
              <a:buFont typeface="Wingdings" panose="05000000000000000000" pitchFamily="2" charset="2"/>
              <a:buChar char="q"/>
            </a:pPr>
            <a:r>
              <a:rPr lang="en-US" altLang="en-US" sz="1800" b="1" dirty="0">
                <a:latin typeface="Arial" panose="020B0604020202020204" pitchFamily="34" charset="0"/>
              </a:rPr>
              <a:t>BIG Programs</a:t>
            </a:r>
          </a:p>
          <a:p>
            <a:pPr>
              <a:spcBef>
                <a:spcPts val="600"/>
              </a:spcBef>
              <a:spcAft>
                <a:spcPts val="600"/>
              </a:spcAft>
              <a:buFont typeface="Wingdings" panose="05000000000000000000" pitchFamily="2" charset="2"/>
              <a:buChar char="q"/>
            </a:pPr>
            <a:endParaRPr lang="en-US" sz="2000" b="1" dirty="0">
              <a:solidFill>
                <a:srgbClr val="000000"/>
              </a:solidFill>
              <a:cs typeface="Calibri" panose="020F0502020204030204" pitchFamily="34" charset="0"/>
            </a:endParaRPr>
          </a:p>
          <a:p>
            <a:pPr>
              <a:spcBef>
                <a:spcPts val="600"/>
              </a:spcBef>
              <a:spcAft>
                <a:spcPts val="600"/>
              </a:spcAft>
              <a:buFont typeface="Wingdings" panose="05000000000000000000" pitchFamily="2" charset="2"/>
              <a:buChar char="q"/>
            </a:pPr>
            <a:endParaRPr lang="en-US" sz="2000" b="1" dirty="0">
              <a:solidFill>
                <a:srgbClr val="000000"/>
              </a:solidFill>
              <a:cs typeface="Calibri" panose="020F0502020204030204" pitchFamily="34" charset="0"/>
            </a:endParaRPr>
          </a:p>
          <a:p>
            <a:pPr>
              <a:spcBef>
                <a:spcPts val="600"/>
              </a:spcBef>
              <a:spcAft>
                <a:spcPts val="600"/>
              </a:spcAft>
              <a:buFont typeface="Wingdings" panose="05000000000000000000" pitchFamily="2" charset="2"/>
              <a:buChar char="q"/>
            </a:pPr>
            <a:endParaRPr lang="en-US" sz="2400" b="1" dirty="0"/>
          </a:p>
        </p:txBody>
      </p:sp>
    </p:spTree>
    <p:extLst>
      <p:ext uri="{BB962C8B-B14F-4D97-AF65-F5344CB8AC3E}">
        <p14:creationId xmlns:p14="http://schemas.microsoft.com/office/powerpoint/2010/main" val="27399008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ooter Placeholder 2">
            <a:extLst>
              <a:ext uri="{FF2B5EF4-FFF2-40B4-BE49-F238E27FC236}">
                <a16:creationId xmlns:a16="http://schemas.microsoft.com/office/drawing/2014/main" id="{716B61E1-E99B-4198-8198-2FF631869A07}"/>
              </a:ext>
            </a:extLst>
          </p:cNvPr>
          <p:cNvSpPr>
            <a:spLocks noGrp="1"/>
          </p:cNvSpPr>
          <p:nvPr>
            <p:ph type="ftr" sz="quarter" idx="11"/>
          </p:nvPr>
        </p:nvSpPr>
        <p:spPr/>
        <p:txBody>
          <a:bodyPr/>
          <a:lstStyle/>
          <a:p>
            <a:r>
              <a:rPr lang="en-US" altLang="en-US" dirty="0"/>
              <a:t>3-9</a:t>
            </a:r>
          </a:p>
        </p:txBody>
      </p:sp>
      <p:sp>
        <p:nvSpPr>
          <p:cNvPr id="257026" name="Freeform 2">
            <a:extLst>
              <a:ext uri="{FF2B5EF4-FFF2-40B4-BE49-F238E27FC236}">
                <a16:creationId xmlns:a16="http://schemas.microsoft.com/office/drawing/2014/main" id="{1A894688-F96E-48AC-969F-D085AAD6FB44}"/>
              </a:ext>
            </a:extLst>
          </p:cNvPr>
          <p:cNvSpPr>
            <a:spLocks/>
          </p:cNvSpPr>
          <p:nvPr/>
        </p:nvSpPr>
        <p:spPr bwMode="auto">
          <a:xfrm>
            <a:off x="5022850" y="4311650"/>
            <a:ext cx="9525" cy="6350"/>
          </a:xfrm>
          <a:custGeom>
            <a:avLst/>
            <a:gdLst>
              <a:gd name="T0" fmla="*/ 0 w 6"/>
              <a:gd name="T1" fmla="*/ 0 h 4"/>
              <a:gd name="T2" fmla="*/ 3 w 6"/>
              <a:gd name="T3" fmla="*/ 4 h 4"/>
              <a:gd name="T4" fmla="*/ 6 w 6"/>
              <a:gd name="T5" fmla="*/ 4 h 4"/>
              <a:gd name="T6" fmla="*/ 0 w 6"/>
              <a:gd name="T7" fmla="*/ 0 h 4"/>
            </a:gdLst>
            <a:ahLst/>
            <a:cxnLst>
              <a:cxn ang="0">
                <a:pos x="T0" y="T1"/>
              </a:cxn>
              <a:cxn ang="0">
                <a:pos x="T2" y="T3"/>
              </a:cxn>
              <a:cxn ang="0">
                <a:pos x="T4" y="T5"/>
              </a:cxn>
              <a:cxn ang="0">
                <a:pos x="T6" y="T7"/>
              </a:cxn>
            </a:cxnLst>
            <a:rect l="0" t="0" r="r" b="b"/>
            <a:pathLst>
              <a:path w="6" h="4">
                <a:moveTo>
                  <a:pt x="0" y="0"/>
                </a:moveTo>
                <a:lnTo>
                  <a:pt x="3" y="4"/>
                </a:lnTo>
                <a:lnTo>
                  <a:pt x="6"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57027" name="Freeform 3">
            <a:extLst>
              <a:ext uri="{FF2B5EF4-FFF2-40B4-BE49-F238E27FC236}">
                <a16:creationId xmlns:a16="http://schemas.microsoft.com/office/drawing/2014/main" id="{742ECDDC-AB8B-47A9-8EDB-81B3496320D5}"/>
              </a:ext>
            </a:extLst>
          </p:cNvPr>
          <p:cNvSpPr>
            <a:spLocks/>
          </p:cNvSpPr>
          <p:nvPr/>
        </p:nvSpPr>
        <p:spPr bwMode="auto">
          <a:xfrm>
            <a:off x="4911725" y="5059363"/>
            <a:ext cx="9525" cy="9525"/>
          </a:xfrm>
          <a:custGeom>
            <a:avLst/>
            <a:gdLst>
              <a:gd name="T0" fmla="*/ 6 w 6"/>
              <a:gd name="T1" fmla="*/ 6 h 6"/>
              <a:gd name="T2" fmla="*/ 5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5" y="0"/>
                </a:lnTo>
                <a:lnTo>
                  <a:pt x="0"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257029" name="Group 5">
            <a:extLst>
              <a:ext uri="{FF2B5EF4-FFF2-40B4-BE49-F238E27FC236}">
                <a16:creationId xmlns:a16="http://schemas.microsoft.com/office/drawing/2014/main" id="{E3E0F890-BD8D-4910-9C0C-AED8ED3E2FE8}"/>
              </a:ext>
            </a:extLst>
          </p:cNvPr>
          <p:cNvGrpSpPr>
            <a:grpSpLocks noChangeAspect="1"/>
          </p:cNvGrpSpPr>
          <p:nvPr/>
        </p:nvGrpSpPr>
        <p:grpSpPr bwMode="auto">
          <a:xfrm>
            <a:off x="2819400" y="1758938"/>
            <a:ext cx="3189287" cy="4524375"/>
            <a:chOff x="4227" y="1096"/>
            <a:chExt cx="669" cy="949"/>
          </a:xfrm>
        </p:grpSpPr>
        <p:sp>
          <p:nvSpPr>
            <p:cNvPr id="257030" name="Freeform 6">
              <a:extLst>
                <a:ext uri="{FF2B5EF4-FFF2-40B4-BE49-F238E27FC236}">
                  <a16:creationId xmlns:a16="http://schemas.microsoft.com/office/drawing/2014/main" id="{A9501D53-1E76-4420-9FB5-7C63BCEE5CC0}"/>
                </a:ext>
              </a:extLst>
            </p:cNvPr>
            <p:cNvSpPr>
              <a:spLocks noChangeAspect="1"/>
            </p:cNvSpPr>
            <p:nvPr/>
          </p:nvSpPr>
          <p:spPr bwMode="auto">
            <a:xfrm>
              <a:off x="4237" y="1104"/>
              <a:ext cx="611" cy="669"/>
            </a:xfrm>
            <a:custGeom>
              <a:avLst/>
              <a:gdLst>
                <a:gd name="T0" fmla="*/ 594 w 611"/>
                <a:gd name="T1" fmla="*/ 0 h 669"/>
                <a:gd name="T2" fmla="*/ 594 w 611"/>
                <a:gd name="T3" fmla="*/ 280 h 669"/>
                <a:gd name="T4" fmla="*/ 579 w 611"/>
                <a:gd name="T5" fmla="*/ 418 h 669"/>
                <a:gd name="T6" fmla="*/ 583 w 611"/>
                <a:gd name="T7" fmla="*/ 582 h 669"/>
                <a:gd name="T8" fmla="*/ 611 w 611"/>
                <a:gd name="T9" fmla="*/ 619 h 669"/>
                <a:gd name="T10" fmla="*/ 588 w 611"/>
                <a:gd name="T11" fmla="*/ 669 h 669"/>
                <a:gd name="T12" fmla="*/ 557 w 611"/>
                <a:gd name="T13" fmla="*/ 609 h 669"/>
                <a:gd name="T14" fmla="*/ 442 w 611"/>
                <a:gd name="T15" fmla="*/ 608 h 669"/>
                <a:gd name="T16" fmla="*/ 353 w 611"/>
                <a:gd name="T17" fmla="*/ 483 h 669"/>
                <a:gd name="T18" fmla="*/ 0 w 611"/>
                <a:gd name="T19" fmla="*/ 483 h 669"/>
                <a:gd name="T20" fmla="*/ 0 w 611"/>
                <a:gd name="T21" fmla="*/ 427 h 669"/>
                <a:gd name="T22" fmla="*/ 27 w 611"/>
                <a:gd name="T23" fmla="*/ 411 h 669"/>
                <a:gd name="T24" fmla="*/ 68 w 611"/>
                <a:gd name="T25" fmla="*/ 328 h 669"/>
                <a:gd name="T26" fmla="*/ 222 w 611"/>
                <a:gd name="T27" fmla="*/ 273 h 669"/>
                <a:gd name="T28" fmla="*/ 251 w 611"/>
                <a:gd name="T29" fmla="*/ 234 h 669"/>
                <a:gd name="T30" fmla="*/ 278 w 611"/>
                <a:gd name="T31" fmla="*/ 119 h 669"/>
                <a:gd name="T32" fmla="*/ 402 w 611"/>
                <a:gd name="T33" fmla="*/ 10 h 669"/>
                <a:gd name="T34" fmla="*/ 594 w 611"/>
                <a:gd name="T35" fmla="*/ 0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11" h="669">
                  <a:moveTo>
                    <a:pt x="594" y="0"/>
                  </a:moveTo>
                  <a:lnTo>
                    <a:pt x="594" y="280"/>
                  </a:lnTo>
                  <a:lnTo>
                    <a:pt x="579" y="418"/>
                  </a:lnTo>
                  <a:lnTo>
                    <a:pt x="583" y="582"/>
                  </a:lnTo>
                  <a:lnTo>
                    <a:pt x="611" y="619"/>
                  </a:lnTo>
                  <a:lnTo>
                    <a:pt x="588" y="669"/>
                  </a:lnTo>
                  <a:lnTo>
                    <a:pt x="557" y="609"/>
                  </a:lnTo>
                  <a:lnTo>
                    <a:pt x="442" y="608"/>
                  </a:lnTo>
                  <a:lnTo>
                    <a:pt x="353" y="483"/>
                  </a:lnTo>
                  <a:lnTo>
                    <a:pt x="0" y="483"/>
                  </a:lnTo>
                  <a:lnTo>
                    <a:pt x="0" y="427"/>
                  </a:lnTo>
                  <a:lnTo>
                    <a:pt x="27" y="411"/>
                  </a:lnTo>
                  <a:lnTo>
                    <a:pt x="68" y="328"/>
                  </a:lnTo>
                  <a:lnTo>
                    <a:pt x="222" y="273"/>
                  </a:lnTo>
                  <a:lnTo>
                    <a:pt x="251" y="234"/>
                  </a:lnTo>
                  <a:lnTo>
                    <a:pt x="278" y="119"/>
                  </a:lnTo>
                  <a:lnTo>
                    <a:pt x="402" y="10"/>
                  </a:lnTo>
                  <a:lnTo>
                    <a:pt x="594" y="0"/>
                  </a:lnTo>
                  <a:close/>
                </a:path>
              </a:pathLst>
            </a:custGeom>
            <a:solidFill>
              <a:srgbClr val="000000"/>
            </a:solidFill>
            <a:ln w="9525">
              <a:solidFill>
                <a:srgbClr val="996633"/>
              </a:solidFill>
              <a:round/>
              <a:headEnd/>
              <a:tailEnd/>
            </a:ln>
          </p:spPr>
          <p:txBody>
            <a:bodyPr/>
            <a:lstStyle/>
            <a:p>
              <a:endParaRPr lang="en-US" dirty="0"/>
            </a:p>
          </p:txBody>
        </p:sp>
        <p:sp>
          <p:nvSpPr>
            <p:cNvPr id="257031" name="Freeform 7">
              <a:extLst>
                <a:ext uri="{FF2B5EF4-FFF2-40B4-BE49-F238E27FC236}">
                  <a16:creationId xmlns:a16="http://schemas.microsoft.com/office/drawing/2014/main" id="{D2CDF8CD-505B-4934-80E6-F4B2CF868E2A}"/>
                </a:ext>
              </a:extLst>
            </p:cNvPr>
            <p:cNvSpPr>
              <a:spLocks noChangeAspect="1"/>
            </p:cNvSpPr>
            <p:nvPr/>
          </p:nvSpPr>
          <p:spPr bwMode="auto">
            <a:xfrm>
              <a:off x="4272" y="1096"/>
              <a:ext cx="624" cy="686"/>
            </a:xfrm>
            <a:custGeom>
              <a:avLst/>
              <a:gdLst>
                <a:gd name="T0" fmla="*/ 184 w 624"/>
                <a:gd name="T1" fmla="*/ 295 h 686"/>
                <a:gd name="T2" fmla="*/ 70 w 624"/>
                <a:gd name="T3" fmla="*/ 329 h 686"/>
                <a:gd name="T4" fmla="*/ 27 w 624"/>
                <a:gd name="T5" fmla="*/ 412 h 686"/>
                <a:gd name="T6" fmla="*/ 2 w 624"/>
                <a:gd name="T7" fmla="*/ 427 h 686"/>
                <a:gd name="T8" fmla="*/ 0 w 624"/>
                <a:gd name="T9" fmla="*/ 429 h 686"/>
                <a:gd name="T10" fmla="*/ 0 w 624"/>
                <a:gd name="T11" fmla="*/ 431 h 686"/>
                <a:gd name="T12" fmla="*/ 0 w 624"/>
                <a:gd name="T13" fmla="*/ 487 h 686"/>
                <a:gd name="T14" fmla="*/ 0 w 624"/>
                <a:gd name="T15" fmla="*/ 492 h 686"/>
                <a:gd name="T16" fmla="*/ 5 w 624"/>
                <a:gd name="T17" fmla="*/ 492 h 686"/>
                <a:gd name="T18" fmla="*/ 358 w 624"/>
                <a:gd name="T19" fmla="*/ 492 h 686"/>
                <a:gd name="T20" fmla="*/ 445 w 624"/>
                <a:gd name="T21" fmla="*/ 617 h 686"/>
                <a:gd name="T22" fmla="*/ 446 w 624"/>
                <a:gd name="T23" fmla="*/ 618 h 686"/>
                <a:gd name="T24" fmla="*/ 448 w 624"/>
                <a:gd name="T25" fmla="*/ 618 h 686"/>
                <a:gd name="T26" fmla="*/ 560 w 624"/>
                <a:gd name="T27" fmla="*/ 618 h 686"/>
                <a:gd name="T28" fmla="*/ 589 w 624"/>
                <a:gd name="T29" fmla="*/ 675 h 686"/>
                <a:gd name="T30" fmla="*/ 594 w 624"/>
                <a:gd name="T31" fmla="*/ 686 h 686"/>
                <a:gd name="T32" fmla="*/ 600 w 624"/>
                <a:gd name="T33" fmla="*/ 675 h 686"/>
                <a:gd name="T34" fmla="*/ 621 w 624"/>
                <a:gd name="T35" fmla="*/ 625 h 686"/>
                <a:gd name="T36" fmla="*/ 624 w 624"/>
                <a:gd name="T37" fmla="*/ 623 h 686"/>
                <a:gd name="T38" fmla="*/ 621 w 624"/>
                <a:gd name="T39" fmla="*/ 619 h 686"/>
                <a:gd name="T40" fmla="*/ 595 w 624"/>
                <a:gd name="T41" fmla="*/ 583 h 686"/>
                <a:gd name="T42" fmla="*/ 590 w 624"/>
                <a:gd name="T43" fmla="*/ 422 h 686"/>
                <a:gd name="T44" fmla="*/ 607 w 624"/>
                <a:gd name="T45" fmla="*/ 284 h 686"/>
                <a:gd name="T46" fmla="*/ 607 w 624"/>
                <a:gd name="T47" fmla="*/ 284 h 686"/>
                <a:gd name="T48" fmla="*/ 607 w 624"/>
                <a:gd name="T49" fmla="*/ 283 h 686"/>
                <a:gd name="T50" fmla="*/ 607 w 624"/>
                <a:gd name="T51" fmla="*/ 6 h 686"/>
                <a:gd name="T52" fmla="*/ 607 w 624"/>
                <a:gd name="T53" fmla="*/ 0 h 686"/>
                <a:gd name="T54" fmla="*/ 600 w 624"/>
                <a:gd name="T55" fmla="*/ 0 h 686"/>
                <a:gd name="T56" fmla="*/ 407 w 624"/>
                <a:gd name="T57" fmla="*/ 11 h 686"/>
                <a:gd name="T58" fmla="*/ 405 w 624"/>
                <a:gd name="T59" fmla="*/ 11 h 686"/>
                <a:gd name="T60" fmla="*/ 404 w 624"/>
                <a:gd name="T61" fmla="*/ 12 h 686"/>
                <a:gd name="T62" fmla="*/ 281 w 624"/>
                <a:gd name="T63" fmla="*/ 120 h 686"/>
                <a:gd name="T64" fmla="*/ 279 w 624"/>
                <a:gd name="T65" fmla="*/ 121 h 686"/>
                <a:gd name="T66" fmla="*/ 278 w 624"/>
                <a:gd name="T67" fmla="*/ 124 h 686"/>
                <a:gd name="T68" fmla="*/ 252 w 624"/>
                <a:gd name="T69" fmla="*/ 235 h 686"/>
                <a:gd name="T70" fmla="*/ 184 w 624"/>
                <a:gd name="T71" fmla="*/ 295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4" h="686">
                  <a:moveTo>
                    <a:pt x="184" y="295"/>
                  </a:moveTo>
                  <a:lnTo>
                    <a:pt x="70" y="329"/>
                  </a:lnTo>
                  <a:lnTo>
                    <a:pt x="27" y="412"/>
                  </a:lnTo>
                  <a:lnTo>
                    <a:pt x="2" y="427"/>
                  </a:lnTo>
                  <a:lnTo>
                    <a:pt x="0" y="429"/>
                  </a:lnTo>
                  <a:lnTo>
                    <a:pt x="0" y="431"/>
                  </a:lnTo>
                  <a:lnTo>
                    <a:pt x="0" y="487"/>
                  </a:lnTo>
                  <a:lnTo>
                    <a:pt x="0" y="492"/>
                  </a:lnTo>
                  <a:lnTo>
                    <a:pt x="5" y="492"/>
                  </a:lnTo>
                  <a:lnTo>
                    <a:pt x="358" y="492"/>
                  </a:lnTo>
                  <a:lnTo>
                    <a:pt x="445" y="617"/>
                  </a:lnTo>
                  <a:lnTo>
                    <a:pt x="446" y="618"/>
                  </a:lnTo>
                  <a:lnTo>
                    <a:pt x="448" y="618"/>
                  </a:lnTo>
                  <a:lnTo>
                    <a:pt x="560" y="618"/>
                  </a:lnTo>
                  <a:lnTo>
                    <a:pt x="589" y="675"/>
                  </a:lnTo>
                  <a:lnTo>
                    <a:pt x="594" y="686"/>
                  </a:lnTo>
                  <a:lnTo>
                    <a:pt x="600" y="675"/>
                  </a:lnTo>
                  <a:lnTo>
                    <a:pt x="621" y="625"/>
                  </a:lnTo>
                  <a:lnTo>
                    <a:pt x="624" y="623"/>
                  </a:lnTo>
                  <a:lnTo>
                    <a:pt x="621" y="619"/>
                  </a:lnTo>
                  <a:lnTo>
                    <a:pt x="595" y="583"/>
                  </a:lnTo>
                  <a:lnTo>
                    <a:pt x="590" y="422"/>
                  </a:lnTo>
                  <a:lnTo>
                    <a:pt x="607" y="284"/>
                  </a:lnTo>
                  <a:lnTo>
                    <a:pt x="607" y="284"/>
                  </a:lnTo>
                  <a:lnTo>
                    <a:pt x="607" y="283"/>
                  </a:lnTo>
                  <a:lnTo>
                    <a:pt x="607" y="6"/>
                  </a:lnTo>
                  <a:lnTo>
                    <a:pt x="607" y="0"/>
                  </a:lnTo>
                  <a:lnTo>
                    <a:pt x="600" y="0"/>
                  </a:lnTo>
                  <a:lnTo>
                    <a:pt x="407" y="11"/>
                  </a:lnTo>
                  <a:lnTo>
                    <a:pt x="405" y="11"/>
                  </a:lnTo>
                  <a:lnTo>
                    <a:pt x="404" y="12"/>
                  </a:lnTo>
                  <a:lnTo>
                    <a:pt x="281" y="120"/>
                  </a:lnTo>
                  <a:lnTo>
                    <a:pt x="279" y="121"/>
                  </a:lnTo>
                  <a:lnTo>
                    <a:pt x="278" y="124"/>
                  </a:lnTo>
                  <a:lnTo>
                    <a:pt x="252" y="235"/>
                  </a:lnTo>
                  <a:lnTo>
                    <a:pt x="184" y="295"/>
                  </a:lnTo>
                  <a:close/>
                </a:path>
              </a:pathLst>
            </a:custGeom>
            <a:solidFill>
              <a:srgbClr val="000000"/>
            </a:solidFill>
            <a:ln w="9525">
              <a:solidFill>
                <a:srgbClr val="996633"/>
              </a:solidFill>
              <a:round/>
              <a:headEnd/>
              <a:tailEnd/>
            </a:ln>
          </p:spPr>
          <p:txBody>
            <a:bodyPr/>
            <a:lstStyle/>
            <a:p>
              <a:endParaRPr lang="en-US" dirty="0"/>
            </a:p>
          </p:txBody>
        </p:sp>
        <p:sp>
          <p:nvSpPr>
            <p:cNvPr id="257032" name="Freeform 8">
              <a:extLst>
                <a:ext uri="{FF2B5EF4-FFF2-40B4-BE49-F238E27FC236}">
                  <a16:creationId xmlns:a16="http://schemas.microsoft.com/office/drawing/2014/main" id="{AE90497B-570B-4F25-BE7B-B35AF872CB84}"/>
                </a:ext>
              </a:extLst>
            </p:cNvPr>
            <p:cNvSpPr>
              <a:spLocks noChangeAspect="1"/>
            </p:cNvSpPr>
            <p:nvPr/>
          </p:nvSpPr>
          <p:spPr bwMode="auto">
            <a:xfrm>
              <a:off x="4272" y="1108"/>
              <a:ext cx="599" cy="649"/>
            </a:xfrm>
            <a:custGeom>
              <a:avLst/>
              <a:gdLst>
                <a:gd name="T0" fmla="*/ 28 w 599"/>
                <a:gd name="T1" fmla="*/ 405 h 649"/>
                <a:gd name="T2" fmla="*/ 68 w 599"/>
                <a:gd name="T3" fmla="*/ 323 h 649"/>
                <a:gd name="T4" fmla="*/ 176 w 599"/>
                <a:gd name="T5" fmla="*/ 294 h 649"/>
                <a:gd name="T6" fmla="*/ 249 w 599"/>
                <a:gd name="T7" fmla="*/ 233 h 649"/>
                <a:gd name="T8" fmla="*/ 250 w 599"/>
                <a:gd name="T9" fmla="*/ 232 h 649"/>
                <a:gd name="T10" fmla="*/ 251 w 599"/>
                <a:gd name="T11" fmla="*/ 229 h 649"/>
                <a:gd name="T12" fmla="*/ 278 w 599"/>
                <a:gd name="T13" fmla="*/ 116 h 649"/>
                <a:gd name="T14" fmla="*/ 399 w 599"/>
                <a:gd name="T15" fmla="*/ 10 h 649"/>
                <a:gd name="T16" fmla="*/ 584 w 599"/>
                <a:gd name="T17" fmla="*/ 0 h 649"/>
                <a:gd name="T18" fmla="*/ 584 w 599"/>
                <a:gd name="T19" fmla="*/ 271 h 649"/>
                <a:gd name="T20" fmla="*/ 568 w 599"/>
                <a:gd name="T21" fmla="*/ 410 h 649"/>
                <a:gd name="T22" fmla="*/ 568 w 599"/>
                <a:gd name="T23" fmla="*/ 410 h 649"/>
                <a:gd name="T24" fmla="*/ 568 w 599"/>
                <a:gd name="T25" fmla="*/ 410 h 649"/>
                <a:gd name="T26" fmla="*/ 572 w 599"/>
                <a:gd name="T27" fmla="*/ 574 h 649"/>
                <a:gd name="T28" fmla="*/ 572 w 599"/>
                <a:gd name="T29" fmla="*/ 576 h 649"/>
                <a:gd name="T30" fmla="*/ 574 w 599"/>
                <a:gd name="T31" fmla="*/ 577 h 649"/>
                <a:gd name="T32" fmla="*/ 599 w 599"/>
                <a:gd name="T33" fmla="*/ 612 h 649"/>
                <a:gd name="T34" fmla="*/ 583 w 599"/>
                <a:gd name="T35" fmla="*/ 649 h 649"/>
                <a:gd name="T36" fmla="*/ 558 w 599"/>
                <a:gd name="T37" fmla="*/ 598 h 649"/>
                <a:gd name="T38" fmla="*/ 555 w 599"/>
                <a:gd name="T39" fmla="*/ 594 h 649"/>
                <a:gd name="T40" fmla="*/ 553 w 599"/>
                <a:gd name="T41" fmla="*/ 594 h 649"/>
                <a:gd name="T42" fmla="*/ 439 w 599"/>
                <a:gd name="T43" fmla="*/ 594 h 649"/>
                <a:gd name="T44" fmla="*/ 351 w 599"/>
                <a:gd name="T45" fmla="*/ 470 h 649"/>
                <a:gd name="T46" fmla="*/ 350 w 599"/>
                <a:gd name="T47" fmla="*/ 469 h 649"/>
                <a:gd name="T48" fmla="*/ 348 w 599"/>
                <a:gd name="T49" fmla="*/ 469 h 649"/>
                <a:gd name="T50" fmla="*/ 0 w 599"/>
                <a:gd name="T51" fmla="*/ 469 h 649"/>
                <a:gd name="T52" fmla="*/ 0 w 599"/>
                <a:gd name="T53" fmla="*/ 423 h 649"/>
                <a:gd name="T54" fmla="*/ 28 w 599"/>
                <a:gd name="T55" fmla="*/ 405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99" h="649">
                  <a:moveTo>
                    <a:pt x="28" y="405"/>
                  </a:moveTo>
                  <a:lnTo>
                    <a:pt x="68" y="323"/>
                  </a:lnTo>
                  <a:lnTo>
                    <a:pt x="176" y="294"/>
                  </a:lnTo>
                  <a:lnTo>
                    <a:pt x="249" y="233"/>
                  </a:lnTo>
                  <a:lnTo>
                    <a:pt x="250" y="232"/>
                  </a:lnTo>
                  <a:lnTo>
                    <a:pt x="251" y="229"/>
                  </a:lnTo>
                  <a:lnTo>
                    <a:pt x="278" y="116"/>
                  </a:lnTo>
                  <a:lnTo>
                    <a:pt x="399" y="10"/>
                  </a:lnTo>
                  <a:lnTo>
                    <a:pt x="584" y="0"/>
                  </a:lnTo>
                  <a:lnTo>
                    <a:pt x="584" y="271"/>
                  </a:lnTo>
                  <a:lnTo>
                    <a:pt x="568" y="410"/>
                  </a:lnTo>
                  <a:lnTo>
                    <a:pt x="568" y="410"/>
                  </a:lnTo>
                  <a:lnTo>
                    <a:pt x="568" y="410"/>
                  </a:lnTo>
                  <a:lnTo>
                    <a:pt x="572" y="574"/>
                  </a:lnTo>
                  <a:lnTo>
                    <a:pt x="572" y="576"/>
                  </a:lnTo>
                  <a:lnTo>
                    <a:pt x="574" y="577"/>
                  </a:lnTo>
                  <a:lnTo>
                    <a:pt x="599" y="612"/>
                  </a:lnTo>
                  <a:lnTo>
                    <a:pt x="583" y="649"/>
                  </a:lnTo>
                  <a:lnTo>
                    <a:pt x="558" y="598"/>
                  </a:lnTo>
                  <a:lnTo>
                    <a:pt x="555" y="594"/>
                  </a:lnTo>
                  <a:lnTo>
                    <a:pt x="553" y="594"/>
                  </a:lnTo>
                  <a:lnTo>
                    <a:pt x="439" y="594"/>
                  </a:lnTo>
                  <a:lnTo>
                    <a:pt x="351" y="470"/>
                  </a:lnTo>
                  <a:lnTo>
                    <a:pt x="350" y="469"/>
                  </a:lnTo>
                  <a:lnTo>
                    <a:pt x="348" y="469"/>
                  </a:lnTo>
                  <a:lnTo>
                    <a:pt x="0" y="469"/>
                  </a:lnTo>
                  <a:lnTo>
                    <a:pt x="0" y="423"/>
                  </a:lnTo>
                  <a:lnTo>
                    <a:pt x="28" y="405"/>
                  </a:lnTo>
                  <a:close/>
                </a:path>
              </a:pathLst>
            </a:custGeom>
            <a:solidFill>
              <a:srgbClr val="FFFFFF"/>
            </a:solidFill>
            <a:ln w="9525">
              <a:solidFill>
                <a:srgbClr val="996633"/>
              </a:solidFill>
              <a:round/>
              <a:headEnd/>
              <a:tailEnd/>
            </a:ln>
          </p:spPr>
          <p:txBody>
            <a:bodyPr/>
            <a:lstStyle/>
            <a:p>
              <a:endParaRPr lang="en-US" dirty="0"/>
            </a:p>
          </p:txBody>
        </p:sp>
        <p:sp>
          <p:nvSpPr>
            <p:cNvPr id="257033" name="Freeform 9">
              <a:extLst>
                <a:ext uri="{FF2B5EF4-FFF2-40B4-BE49-F238E27FC236}">
                  <a16:creationId xmlns:a16="http://schemas.microsoft.com/office/drawing/2014/main" id="{EF3BBDCC-2FFF-4E7C-BE16-6F72D8E341DD}"/>
                </a:ext>
              </a:extLst>
            </p:cNvPr>
            <p:cNvSpPr>
              <a:spLocks noChangeAspect="1"/>
            </p:cNvSpPr>
            <p:nvPr/>
          </p:nvSpPr>
          <p:spPr bwMode="auto">
            <a:xfrm>
              <a:off x="4483" y="1440"/>
              <a:ext cx="38" cy="50"/>
            </a:xfrm>
            <a:custGeom>
              <a:avLst/>
              <a:gdLst>
                <a:gd name="T0" fmla="*/ 31 w 38"/>
                <a:gd name="T1" fmla="*/ 50 h 50"/>
                <a:gd name="T2" fmla="*/ 6 w 38"/>
                <a:gd name="T3" fmla="*/ 11 h 50"/>
                <a:gd name="T4" fmla="*/ 6 w 38"/>
                <a:gd name="T5" fmla="*/ 50 h 50"/>
                <a:gd name="T6" fmla="*/ 0 w 38"/>
                <a:gd name="T7" fmla="*/ 50 h 50"/>
                <a:gd name="T8" fmla="*/ 0 w 38"/>
                <a:gd name="T9" fmla="*/ 0 h 50"/>
                <a:gd name="T10" fmla="*/ 7 w 38"/>
                <a:gd name="T11" fmla="*/ 0 h 50"/>
                <a:gd name="T12" fmla="*/ 32 w 38"/>
                <a:gd name="T13" fmla="*/ 39 h 50"/>
                <a:gd name="T14" fmla="*/ 32 w 38"/>
                <a:gd name="T15" fmla="*/ 0 h 50"/>
                <a:gd name="T16" fmla="*/ 38 w 38"/>
                <a:gd name="T17" fmla="*/ 0 h 50"/>
                <a:gd name="T18" fmla="*/ 38 w 38"/>
                <a:gd name="T19" fmla="*/ 50 h 50"/>
                <a:gd name="T20" fmla="*/ 31 w 38"/>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0">
                  <a:moveTo>
                    <a:pt x="31" y="50"/>
                  </a:moveTo>
                  <a:lnTo>
                    <a:pt x="6" y="11"/>
                  </a:lnTo>
                  <a:lnTo>
                    <a:pt x="6" y="50"/>
                  </a:lnTo>
                  <a:lnTo>
                    <a:pt x="0" y="50"/>
                  </a:lnTo>
                  <a:lnTo>
                    <a:pt x="0" y="0"/>
                  </a:lnTo>
                  <a:lnTo>
                    <a:pt x="7" y="0"/>
                  </a:lnTo>
                  <a:lnTo>
                    <a:pt x="32" y="39"/>
                  </a:lnTo>
                  <a:lnTo>
                    <a:pt x="32" y="0"/>
                  </a:lnTo>
                  <a:lnTo>
                    <a:pt x="38" y="0"/>
                  </a:lnTo>
                  <a:lnTo>
                    <a:pt x="38" y="50"/>
                  </a:lnTo>
                  <a:lnTo>
                    <a:pt x="31" y="50"/>
                  </a:lnTo>
                  <a:close/>
                </a:path>
              </a:pathLst>
            </a:custGeom>
            <a:solidFill>
              <a:srgbClr val="000000"/>
            </a:solidFill>
            <a:ln w="9525">
              <a:solidFill>
                <a:srgbClr val="996633"/>
              </a:solidFill>
              <a:round/>
              <a:headEnd/>
              <a:tailEnd/>
            </a:ln>
          </p:spPr>
          <p:txBody>
            <a:bodyPr/>
            <a:lstStyle/>
            <a:p>
              <a:endParaRPr lang="en-US" dirty="0"/>
            </a:p>
          </p:txBody>
        </p:sp>
        <p:sp>
          <p:nvSpPr>
            <p:cNvPr id="257034" name="Freeform 10">
              <a:extLst>
                <a:ext uri="{FF2B5EF4-FFF2-40B4-BE49-F238E27FC236}">
                  <a16:creationId xmlns:a16="http://schemas.microsoft.com/office/drawing/2014/main" id="{34728E02-B480-4673-A233-B3B6A8C4A637}"/>
                </a:ext>
              </a:extLst>
            </p:cNvPr>
            <p:cNvSpPr>
              <a:spLocks noChangeAspect="1" noEditPoints="1"/>
            </p:cNvSpPr>
            <p:nvPr/>
          </p:nvSpPr>
          <p:spPr bwMode="auto">
            <a:xfrm>
              <a:off x="4528" y="1453"/>
              <a:ext cx="31" cy="38"/>
            </a:xfrm>
            <a:custGeom>
              <a:avLst/>
              <a:gdLst>
                <a:gd name="T0" fmla="*/ 6 w 31"/>
                <a:gd name="T1" fmla="*/ 23 h 38"/>
                <a:gd name="T2" fmla="*/ 7 w 31"/>
                <a:gd name="T3" fmla="*/ 26 h 38"/>
                <a:gd name="T4" fmla="*/ 9 w 31"/>
                <a:gd name="T5" fmla="*/ 30 h 38"/>
                <a:gd name="T6" fmla="*/ 13 w 31"/>
                <a:gd name="T7" fmla="*/ 33 h 38"/>
                <a:gd name="T8" fmla="*/ 21 w 31"/>
                <a:gd name="T9" fmla="*/ 32 h 38"/>
                <a:gd name="T10" fmla="*/ 24 w 31"/>
                <a:gd name="T11" fmla="*/ 27 h 38"/>
                <a:gd name="T12" fmla="*/ 31 w 31"/>
                <a:gd name="T13" fmla="*/ 25 h 38"/>
                <a:gd name="T14" fmla="*/ 30 w 31"/>
                <a:gd name="T15" fmla="*/ 29 h 38"/>
                <a:gd name="T16" fmla="*/ 28 w 31"/>
                <a:gd name="T17" fmla="*/ 32 h 38"/>
                <a:gd name="T18" fmla="*/ 23 w 31"/>
                <a:gd name="T19" fmla="*/ 37 h 38"/>
                <a:gd name="T20" fmla="*/ 16 w 31"/>
                <a:gd name="T21" fmla="*/ 38 h 38"/>
                <a:gd name="T22" fmla="*/ 9 w 31"/>
                <a:gd name="T23" fmla="*/ 37 h 38"/>
                <a:gd name="T24" fmla="*/ 3 w 31"/>
                <a:gd name="T25" fmla="*/ 32 h 38"/>
                <a:gd name="T26" fmla="*/ 1 w 31"/>
                <a:gd name="T27" fmla="*/ 26 h 38"/>
                <a:gd name="T28" fmla="*/ 0 w 31"/>
                <a:gd name="T29" fmla="*/ 18 h 38"/>
                <a:gd name="T30" fmla="*/ 1 w 31"/>
                <a:gd name="T31" fmla="*/ 11 h 38"/>
                <a:gd name="T32" fmla="*/ 3 w 31"/>
                <a:gd name="T33" fmla="*/ 6 h 38"/>
                <a:gd name="T34" fmla="*/ 10 w 31"/>
                <a:gd name="T35" fmla="*/ 1 h 38"/>
                <a:gd name="T36" fmla="*/ 17 w 31"/>
                <a:gd name="T37" fmla="*/ 0 h 38"/>
                <a:gd name="T38" fmla="*/ 23 w 31"/>
                <a:gd name="T39" fmla="*/ 1 h 38"/>
                <a:gd name="T40" fmla="*/ 28 w 31"/>
                <a:gd name="T41" fmla="*/ 4 h 38"/>
                <a:gd name="T42" fmla="*/ 31 w 31"/>
                <a:gd name="T43" fmla="*/ 12 h 38"/>
                <a:gd name="T44" fmla="*/ 31 w 31"/>
                <a:gd name="T45" fmla="*/ 21 h 38"/>
                <a:gd name="T46" fmla="*/ 25 w 31"/>
                <a:gd name="T47" fmla="*/ 16 h 38"/>
                <a:gd name="T48" fmla="*/ 24 w 31"/>
                <a:gd name="T49" fmla="*/ 11 h 38"/>
                <a:gd name="T50" fmla="*/ 23 w 31"/>
                <a:gd name="T51" fmla="*/ 8 h 38"/>
                <a:gd name="T52" fmla="*/ 21 w 31"/>
                <a:gd name="T53" fmla="*/ 6 h 38"/>
                <a:gd name="T54" fmla="*/ 16 w 31"/>
                <a:gd name="T55" fmla="*/ 4 h 38"/>
                <a:gd name="T56" fmla="*/ 13 w 31"/>
                <a:gd name="T57" fmla="*/ 6 h 38"/>
                <a:gd name="T58" fmla="*/ 9 w 31"/>
                <a:gd name="T59" fmla="*/ 8 h 38"/>
                <a:gd name="T60" fmla="*/ 7 w 31"/>
                <a:gd name="T61" fmla="*/ 10 h 38"/>
                <a:gd name="T62" fmla="*/ 6 w 31"/>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8">
                  <a:moveTo>
                    <a:pt x="6" y="21"/>
                  </a:moveTo>
                  <a:lnTo>
                    <a:pt x="6" y="23"/>
                  </a:lnTo>
                  <a:lnTo>
                    <a:pt x="6" y="24"/>
                  </a:lnTo>
                  <a:lnTo>
                    <a:pt x="7" y="26"/>
                  </a:lnTo>
                  <a:lnTo>
                    <a:pt x="8" y="29"/>
                  </a:lnTo>
                  <a:lnTo>
                    <a:pt x="9" y="30"/>
                  </a:lnTo>
                  <a:lnTo>
                    <a:pt x="10" y="32"/>
                  </a:lnTo>
                  <a:lnTo>
                    <a:pt x="13" y="33"/>
                  </a:lnTo>
                  <a:lnTo>
                    <a:pt x="16" y="33"/>
                  </a:lnTo>
                  <a:lnTo>
                    <a:pt x="21" y="32"/>
                  </a:lnTo>
                  <a:lnTo>
                    <a:pt x="23" y="30"/>
                  </a:lnTo>
                  <a:lnTo>
                    <a:pt x="24" y="27"/>
                  </a:lnTo>
                  <a:lnTo>
                    <a:pt x="25" y="25"/>
                  </a:lnTo>
                  <a:lnTo>
                    <a:pt x="31" y="25"/>
                  </a:lnTo>
                  <a:lnTo>
                    <a:pt x="30" y="26"/>
                  </a:lnTo>
                  <a:lnTo>
                    <a:pt x="30" y="29"/>
                  </a:lnTo>
                  <a:lnTo>
                    <a:pt x="29" y="30"/>
                  </a:lnTo>
                  <a:lnTo>
                    <a:pt x="28" y="32"/>
                  </a:lnTo>
                  <a:lnTo>
                    <a:pt x="25" y="34"/>
                  </a:lnTo>
                  <a:lnTo>
                    <a:pt x="23" y="37"/>
                  </a:lnTo>
                  <a:lnTo>
                    <a:pt x="19" y="38"/>
                  </a:lnTo>
                  <a:lnTo>
                    <a:pt x="16" y="38"/>
                  </a:lnTo>
                  <a:lnTo>
                    <a:pt x="13" y="38"/>
                  </a:lnTo>
                  <a:lnTo>
                    <a:pt x="9" y="37"/>
                  </a:lnTo>
                  <a:lnTo>
                    <a:pt x="6" y="34"/>
                  </a:lnTo>
                  <a:lnTo>
                    <a:pt x="3" y="32"/>
                  </a:lnTo>
                  <a:lnTo>
                    <a:pt x="2" y="30"/>
                  </a:lnTo>
                  <a:lnTo>
                    <a:pt x="1" y="26"/>
                  </a:lnTo>
                  <a:lnTo>
                    <a:pt x="0" y="23"/>
                  </a:lnTo>
                  <a:lnTo>
                    <a:pt x="0" y="18"/>
                  </a:lnTo>
                  <a:lnTo>
                    <a:pt x="0" y="15"/>
                  </a:lnTo>
                  <a:lnTo>
                    <a:pt x="1" y="11"/>
                  </a:lnTo>
                  <a:lnTo>
                    <a:pt x="2" y="8"/>
                  </a:lnTo>
                  <a:lnTo>
                    <a:pt x="3" y="6"/>
                  </a:lnTo>
                  <a:lnTo>
                    <a:pt x="7" y="3"/>
                  </a:lnTo>
                  <a:lnTo>
                    <a:pt x="10" y="1"/>
                  </a:lnTo>
                  <a:lnTo>
                    <a:pt x="14" y="0"/>
                  </a:lnTo>
                  <a:lnTo>
                    <a:pt x="17" y="0"/>
                  </a:lnTo>
                  <a:lnTo>
                    <a:pt x="21" y="0"/>
                  </a:lnTo>
                  <a:lnTo>
                    <a:pt x="23" y="1"/>
                  </a:lnTo>
                  <a:lnTo>
                    <a:pt x="25" y="3"/>
                  </a:lnTo>
                  <a:lnTo>
                    <a:pt x="28" y="4"/>
                  </a:lnTo>
                  <a:lnTo>
                    <a:pt x="30" y="9"/>
                  </a:lnTo>
                  <a:lnTo>
                    <a:pt x="31" y="12"/>
                  </a:lnTo>
                  <a:lnTo>
                    <a:pt x="31" y="16"/>
                  </a:lnTo>
                  <a:lnTo>
                    <a:pt x="31" y="21"/>
                  </a:lnTo>
                  <a:lnTo>
                    <a:pt x="6" y="21"/>
                  </a:lnTo>
                  <a:close/>
                  <a:moveTo>
                    <a:pt x="25" y="16"/>
                  </a:moveTo>
                  <a:lnTo>
                    <a:pt x="25" y="14"/>
                  </a:lnTo>
                  <a:lnTo>
                    <a:pt x="24" y="11"/>
                  </a:lnTo>
                  <a:lnTo>
                    <a:pt x="24" y="9"/>
                  </a:lnTo>
                  <a:lnTo>
                    <a:pt x="23" y="8"/>
                  </a:lnTo>
                  <a:lnTo>
                    <a:pt x="22" y="7"/>
                  </a:lnTo>
                  <a:lnTo>
                    <a:pt x="21" y="6"/>
                  </a:lnTo>
                  <a:lnTo>
                    <a:pt x="18" y="4"/>
                  </a:lnTo>
                  <a:lnTo>
                    <a:pt x="16" y="4"/>
                  </a:lnTo>
                  <a:lnTo>
                    <a:pt x="14" y="4"/>
                  </a:lnTo>
                  <a:lnTo>
                    <a:pt x="13" y="6"/>
                  </a:lnTo>
                  <a:lnTo>
                    <a:pt x="10" y="7"/>
                  </a:lnTo>
                  <a:lnTo>
                    <a:pt x="9" y="8"/>
                  </a:lnTo>
                  <a:lnTo>
                    <a:pt x="8" y="9"/>
                  </a:lnTo>
                  <a:lnTo>
                    <a:pt x="7" y="10"/>
                  </a:lnTo>
                  <a:lnTo>
                    <a:pt x="6" y="14"/>
                  </a:lnTo>
                  <a:lnTo>
                    <a:pt x="6" y="16"/>
                  </a:lnTo>
                  <a:lnTo>
                    <a:pt x="25" y="16"/>
                  </a:lnTo>
                  <a:close/>
                </a:path>
              </a:pathLst>
            </a:custGeom>
            <a:solidFill>
              <a:srgbClr val="000000"/>
            </a:solidFill>
            <a:ln w="9525">
              <a:solidFill>
                <a:srgbClr val="996633"/>
              </a:solidFill>
              <a:round/>
              <a:headEnd/>
              <a:tailEnd/>
            </a:ln>
          </p:spPr>
          <p:txBody>
            <a:bodyPr/>
            <a:lstStyle/>
            <a:p>
              <a:endParaRPr lang="en-US" dirty="0"/>
            </a:p>
          </p:txBody>
        </p:sp>
        <p:sp>
          <p:nvSpPr>
            <p:cNvPr id="257035" name="Freeform 11">
              <a:extLst>
                <a:ext uri="{FF2B5EF4-FFF2-40B4-BE49-F238E27FC236}">
                  <a16:creationId xmlns:a16="http://schemas.microsoft.com/office/drawing/2014/main" id="{DD4DA15B-6250-47F0-B86D-AD7B6B4FB72F}"/>
                </a:ext>
              </a:extLst>
            </p:cNvPr>
            <p:cNvSpPr>
              <a:spLocks noChangeAspect="1"/>
            </p:cNvSpPr>
            <p:nvPr/>
          </p:nvSpPr>
          <p:spPr bwMode="auto">
            <a:xfrm>
              <a:off x="4561" y="1454"/>
              <a:ext cx="47" cy="36"/>
            </a:xfrm>
            <a:custGeom>
              <a:avLst/>
              <a:gdLst>
                <a:gd name="T0" fmla="*/ 0 w 47"/>
                <a:gd name="T1" fmla="*/ 0 h 36"/>
                <a:gd name="T2" fmla="*/ 6 w 47"/>
                <a:gd name="T3" fmla="*/ 0 h 36"/>
                <a:gd name="T4" fmla="*/ 13 w 47"/>
                <a:gd name="T5" fmla="*/ 28 h 36"/>
                <a:gd name="T6" fmla="*/ 20 w 47"/>
                <a:gd name="T7" fmla="*/ 0 h 36"/>
                <a:gd name="T8" fmla="*/ 27 w 47"/>
                <a:gd name="T9" fmla="*/ 0 h 36"/>
                <a:gd name="T10" fmla="*/ 34 w 47"/>
                <a:gd name="T11" fmla="*/ 28 h 36"/>
                <a:gd name="T12" fmla="*/ 41 w 47"/>
                <a:gd name="T13" fmla="*/ 0 h 36"/>
                <a:gd name="T14" fmla="*/ 47 w 47"/>
                <a:gd name="T15" fmla="*/ 0 h 36"/>
                <a:gd name="T16" fmla="*/ 37 w 47"/>
                <a:gd name="T17" fmla="*/ 36 h 36"/>
                <a:gd name="T18" fmla="*/ 30 w 47"/>
                <a:gd name="T19" fmla="*/ 36 h 36"/>
                <a:gd name="T20" fmla="*/ 23 w 47"/>
                <a:gd name="T21" fmla="*/ 8 h 36"/>
                <a:gd name="T22" fmla="*/ 16 w 47"/>
                <a:gd name="T23" fmla="*/ 36 h 36"/>
                <a:gd name="T24" fmla="*/ 11 w 47"/>
                <a:gd name="T25" fmla="*/ 36 h 36"/>
                <a:gd name="T26" fmla="*/ 0 w 47"/>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6">
                  <a:moveTo>
                    <a:pt x="0" y="0"/>
                  </a:moveTo>
                  <a:lnTo>
                    <a:pt x="6" y="0"/>
                  </a:lnTo>
                  <a:lnTo>
                    <a:pt x="13" y="28"/>
                  </a:lnTo>
                  <a:lnTo>
                    <a:pt x="20" y="0"/>
                  </a:lnTo>
                  <a:lnTo>
                    <a:pt x="27" y="0"/>
                  </a:lnTo>
                  <a:lnTo>
                    <a:pt x="34" y="28"/>
                  </a:lnTo>
                  <a:lnTo>
                    <a:pt x="41" y="0"/>
                  </a:lnTo>
                  <a:lnTo>
                    <a:pt x="47" y="0"/>
                  </a:lnTo>
                  <a:lnTo>
                    <a:pt x="37" y="36"/>
                  </a:lnTo>
                  <a:lnTo>
                    <a:pt x="30" y="36"/>
                  </a:lnTo>
                  <a:lnTo>
                    <a:pt x="23" y="8"/>
                  </a:lnTo>
                  <a:lnTo>
                    <a:pt x="16" y="36"/>
                  </a:lnTo>
                  <a:lnTo>
                    <a:pt x="11" y="36"/>
                  </a:lnTo>
                  <a:lnTo>
                    <a:pt x="0" y="0"/>
                  </a:lnTo>
                  <a:close/>
                </a:path>
              </a:pathLst>
            </a:custGeom>
            <a:solidFill>
              <a:srgbClr val="000000"/>
            </a:solidFill>
            <a:ln w="9525">
              <a:solidFill>
                <a:srgbClr val="996633"/>
              </a:solidFill>
              <a:round/>
              <a:headEnd/>
              <a:tailEnd/>
            </a:ln>
          </p:spPr>
          <p:txBody>
            <a:bodyPr/>
            <a:lstStyle/>
            <a:p>
              <a:endParaRPr lang="en-US" dirty="0"/>
            </a:p>
          </p:txBody>
        </p:sp>
        <p:sp>
          <p:nvSpPr>
            <p:cNvPr id="257036" name="Freeform 12">
              <a:extLst>
                <a:ext uri="{FF2B5EF4-FFF2-40B4-BE49-F238E27FC236}">
                  <a16:creationId xmlns:a16="http://schemas.microsoft.com/office/drawing/2014/main" id="{B222E18F-3F0E-4FD5-A488-32DA26669661}"/>
                </a:ext>
              </a:extLst>
            </p:cNvPr>
            <p:cNvSpPr>
              <a:spLocks noChangeAspect="1"/>
            </p:cNvSpPr>
            <p:nvPr/>
          </p:nvSpPr>
          <p:spPr bwMode="auto">
            <a:xfrm>
              <a:off x="4626" y="1440"/>
              <a:ext cx="44" cy="50"/>
            </a:xfrm>
            <a:custGeom>
              <a:avLst/>
              <a:gdLst>
                <a:gd name="T0" fmla="*/ 8 w 44"/>
                <a:gd name="T1" fmla="*/ 0 h 50"/>
                <a:gd name="T2" fmla="*/ 22 w 44"/>
                <a:gd name="T3" fmla="*/ 24 h 50"/>
                <a:gd name="T4" fmla="*/ 35 w 44"/>
                <a:gd name="T5" fmla="*/ 0 h 50"/>
                <a:gd name="T6" fmla="*/ 44 w 44"/>
                <a:gd name="T7" fmla="*/ 0 h 50"/>
                <a:gd name="T8" fmla="*/ 25 w 44"/>
                <a:gd name="T9" fmla="*/ 30 h 50"/>
                <a:gd name="T10" fmla="*/ 25 w 44"/>
                <a:gd name="T11" fmla="*/ 50 h 50"/>
                <a:gd name="T12" fmla="*/ 19 w 44"/>
                <a:gd name="T13" fmla="*/ 50 h 50"/>
                <a:gd name="T14" fmla="*/ 19 w 44"/>
                <a:gd name="T15" fmla="*/ 30 h 50"/>
                <a:gd name="T16" fmla="*/ 0 w 44"/>
                <a:gd name="T17" fmla="*/ 0 h 50"/>
                <a:gd name="T18" fmla="*/ 8 w 44"/>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50">
                  <a:moveTo>
                    <a:pt x="8" y="0"/>
                  </a:moveTo>
                  <a:lnTo>
                    <a:pt x="22" y="24"/>
                  </a:lnTo>
                  <a:lnTo>
                    <a:pt x="35" y="0"/>
                  </a:lnTo>
                  <a:lnTo>
                    <a:pt x="44" y="0"/>
                  </a:lnTo>
                  <a:lnTo>
                    <a:pt x="25" y="30"/>
                  </a:lnTo>
                  <a:lnTo>
                    <a:pt x="25" y="50"/>
                  </a:lnTo>
                  <a:lnTo>
                    <a:pt x="19" y="50"/>
                  </a:lnTo>
                  <a:lnTo>
                    <a:pt x="19" y="30"/>
                  </a:lnTo>
                  <a:lnTo>
                    <a:pt x="0" y="0"/>
                  </a:lnTo>
                  <a:lnTo>
                    <a:pt x="8" y="0"/>
                  </a:lnTo>
                  <a:close/>
                </a:path>
              </a:pathLst>
            </a:custGeom>
            <a:solidFill>
              <a:srgbClr val="000000"/>
            </a:solidFill>
            <a:ln w="9525">
              <a:solidFill>
                <a:srgbClr val="996633"/>
              </a:solidFill>
              <a:round/>
              <a:headEnd/>
              <a:tailEnd/>
            </a:ln>
          </p:spPr>
          <p:txBody>
            <a:bodyPr/>
            <a:lstStyle/>
            <a:p>
              <a:endParaRPr lang="en-US" dirty="0"/>
            </a:p>
          </p:txBody>
        </p:sp>
        <p:sp>
          <p:nvSpPr>
            <p:cNvPr id="257037" name="Freeform 13">
              <a:extLst>
                <a:ext uri="{FF2B5EF4-FFF2-40B4-BE49-F238E27FC236}">
                  <a16:creationId xmlns:a16="http://schemas.microsoft.com/office/drawing/2014/main" id="{B8B7A7B8-5C9B-4458-8993-0334BAA48CE7}"/>
                </a:ext>
              </a:extLst>
            </p:cNvPr>
            <p:cNvSpPr>
              <a:spLocks noChangeAspect="1" noEditPoints="1"/>
            </p:cNvSpPr>
            <p:nvPr/>
          </p:nvSpPr>
          <p:spPr bwMode="auto">
            <a:xfrm>
              <a:off x="4665" y="1453"/>
              <a:ext cx="31" cy="38"/>
            </a:xfrm>
            <a:custGeom>
              <a:avLst/>
              <a:gdLst>
                <a:gd name="T0" fmla="*/ 15 w 31"/>
                <a:gd name="T1" fmla="*/ 38 h 38"/>
                <a:gd name="T2" fmla="*/ 10 w 31"/>
                <a:gd name="T3" fmla="*/ 37 h 38"/>
                <a:gd name="T4" fmla="*/ 6 w 31"/>
                <a:gd name="T5" fmla="*/ 34 h 38"/>
                <a:gd name="T6" fmla="*/ 1 w 31"/>
                <a:gd name="T7" fmla="*/ 29 h 38"/>
                <a:gd name="T8" fmla="*/ 0 w 31"/>
                <a:gd name="T9" fmla="*/ 18 h 38"/>
                <a:gd name="T10" fmla="*/ 1 w 31"/>
                <a:gd name="T11" fmla="*/ 9 h 38"/>
                <a:gd name="T12" fmla="*/ 6 w 31"/>
                <a:gd name="T13" fmla="*/ 3 h 38"/>
                <a:gd name="T14" fmla="*/ 10 w 31"/>
                <a:gd name="T15" fmla="*/ 1 h 38"/>
                <a:gd name="T16" fmla="*/ 15 w 31"/>
                <a:gd name="T17" fmla="*/ 0 h 38"/>
                <a:gd name="T18" fmla="*/ 21 w 31"/>
                <a:gd name="T19" fmla="*/ 1 h 38"/>
                <a:gd name="T20" fmla="*/ 25 w 31"/>
                <a:gd name="T21" fmla="*/ 3 h 38"/>
                <a:gd name="T22" fmla="*/ 30 w 31"/>
                <a:gd name="T23" fmla="*/ 9 h 38"/>
                <a:gd name="T24" fmla="*/ 31 w 31"/>
                <a:gd name="T25" fmla="*/ 18 h 38"/>
                <a:gd name="T26" fmla="*/ 30 w 31"/>
                <a:gd name="T27" fmla="*/ 29 h 38"/>
                <a:gd name="T28" fmla="*/ 25 w 31"/>
                <a:gd name="T29" fmla="*/ 34 h 38"/>
                <a:gd name="T30" fmla="*/ 21 w 31"/>
                <a:gd name="T31" fmla="*/ 37 h 38"/>
                <a:gd name="T32" fmla="*/ 15 w 31"/>
                <a:gd name="T33" fmla="*/ 38 h 38"/>
                <a:gd name="T34" fmla="*/ 15 w 31"/>
                <a:gd name="T35" fmla="*/ 6 h 38"/>
                <a:gd name="T36" fmla="*/ 10 w 31"/>
                <a:gd name="T37" fmla="*/ 7 h 38"/>
                <a:gd name="T38" fmla="*/ 8 w 31"/>
                <a:gd name="T39" fmla="*/ 10 h 38"/>
                <a:gd name="T40" fmla="*/ 6 w 31"/>
                <a:gd name="T41" fmla="*/ 14 h 38"/>
                <a:gd name="T42" fmla="*/ 6 w 31"/>
                <a:gd name="T43" fmla="*/ 18 h 38"/>
                <a:gd name="T44" fmla="*/ 6 w 31"/>
                <a:gd name="T45" fmla="*/ 23 h 38"/>
                <a:gd name="T46" fmla="*/ 8 w 31"/>
                <a:gd name="T47" fmla="*/ 27 h 38"/>
                <a:gd name="T48" fmla="*/ 10 w 31"/>
                <a:gd name="T49" fmla="*/ 31 h 38"/>
                <a:gd name="T50" fmla="*/ 15 w 31"/>
                <a:gd name="T51" fmla="*/ 32 h 38"/>
                <a:gd name="T52" fmla="*/ 20 w 31"/>
                <a:gd name="T53" fmla="*/ 31 h 38"/>
                <a:gd name="T54" fmla="*/ 23 w 31"/>
                <a:gd name="T55" fmla="*/ 27 h 38"/>
                <a:gd name="T56" fmla="*/ 25 w 31"/>
                <a:gd name="T57" fmla="*/ 23 h 38"/>
                <a:gd name="T58" fmla="*/ 25 w 31"/>
                <a:gd name="T59" fmla="*/ 18 h 38"/>
                <a:gd name="T60" fmla="*/ 25 w 31"/>
                <a:gd name="T61" fmla="*/ 14 h 38"/>
                <a:gd name="T62" fmla="*/ 23 w 31"/>
                <a:gd name="T63" fmla="*/ 10 h 38"/>
                <a:gd name="T64" fmla="*/ 20 w 31"/>
                <a:gd name="T65" fmla="*/ 7 h 38"/>
                <a:gd name="T66" fmla="*/ 15 w 31"/>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5" y="38"/>
                  </a:moveTo>
                  <a:lnTo>
                    <a:pt x="10" y="37"/>
                  </a:lnTo>
                  <a:lnTo>
                    <a:pt x="6" y="34"/>
                  </a:lnTo>
                  <a:lnTo>
                    <a:pt x="1" y="29"/>
                  </a:lnTo>
                  <a:lnTo>
                    <a:pt x="0" y="18"/>
                  </a:lnTo>
                  <a:lnTo>
                    <a:pt x="1" y="9"/>
                  </a:lnTo>
                  <a:lnTo>
                    <a:pt x="6" y="3"/>
                  </a:lnTo>
                  <a:lnTo>
                    <a:pt x="10" y="1"/>
                  </a:lnTo>
                  <a:lnTo>
                    <a:pt x="15" y="0"/>
                  </a:lnTo>
                  <a:lnTo>
                    <a:pt x="21" y="1"/>
                  </a:lnTo>
                  <a:lnTo>
                    <a:pt x="25" y="3"/>
                  </a:lnTo>
                  <a:lnTo>
                    <a:pt x="30" y="9"/>
                  </a:lnTo>
                  <a:lnTo>
                    <a:pt x="31" y="18"/>
                  </a:lnTo>
                  <a:lnTo>
                    <a:pt x="30" y="29"/>
                  </a:lnTo>
                  <a:lnTo>
                    <a:pt x="25" y="34"/>
                  </a:lnTo>
                  <a:lnTo>
                    <a:pt x="21" y="37"/>
                  </a:lnTo>
                  <a:lnTo>
                    <a:pt x="15" y="38"/>
                  </a:lnTo>
                  <a:close/>
                  <a:moveTo>
                    <a:pt x="15" y="6"/>
                  </a:moveTo>
                  <a:lnTo>
                    <a:pt x="10" y="7"/>
                  </a:lnTo>
                  <a:lnTo>
                    <a:pt x="8" y="10"/>
                  </a:lnTo>
                  <a:lnTo>
                    <a:pt x="6" y="14"/>
                  </a:lnTo>
                  <a:lnTo>
                    <a:pt x="6" y="18"/>
                  </a:lnTo>
                  <a:lnTo>
                    <a:pt x="6" y="23"/>
                  </a:lnTo>
                  <a:lnTo>
                    <a:pt x="8" y="27"/>
                  </a:lnTo>
                  <a:lnTo>
                    <a:pt x="10" y="31"/>
                  </a:lnTo>
                  <a:lnTo>
                    <a:pt x="15" y="32"/>
                  </a:lnTo>
                  <a:lnTo>
                    <a:pt x="20" y="31"/>
                  </a:lnTo>
                  <a:lnTo>
                    <a:pt x="23" y="27"/>
                  </a:lnTo>
                  <a:lnTo>
                    <a:pt x="25" y="23"/>
                  </a:lnTo>
                  <a:lnTo>
                    <a:pt x="25" y="18"/>
                  </a:lnTo>
                  <a:lnTo>
                    <a:pt x="25" y="14"/>
                  </a:lnTo>
                  <a:lnTo>
                    <a:pt x="23" y="10"/>
                  </a:lnTo>
                  <a:lnTo>
                    <a:pt x="20" y="7"/>
                  </a:lnTo>
                  <a:lnTo>
                    <a:pt x="15" y="6"/>
                  </a:lnTo>
                  <a:close/>
                </a:path>
              </a:pathLst>
            </a:custGeom>
            <a:solidFill>
              <a:srgbClr val="000000"/>
            </a:solidFill>
            <a:ln w="9525">
              <a:solidFill>
                <a:srgbClr val="996633"/>
              </a:solidFill>
              <a:round/>
              <a:headEnd/>
              <a:tailEnd/>
            </a:ln>
          </p:spPr>
          <p:txBody>
            <a:bodyPr/>
            <a:lstStyle/>
            <a:p>
              <a:endParaRPr lang="en-US" dirty="0"/>
            </a:p>
          </p:txBody>
        </p:sp>
        <p:sp>
          <p:nvSpPr>
            <p:cNvPr id="257038" name="Freeform 14">
              <a:extLst>
                <a:ext uri="{FF2B5EF4-FFF2-40B4-BE49-F238E27FC236}">
                  <a16:creationId xmlns:a16="http://schemas.microsoft.com/office/drawing/2014/main" id="{4236E71F-27E7-4DCA-B3ED-39E9AF8F278F}"/>
                </a:ext>
              </a:extLst>
            </p:cNvPr>
            <p:cNvSpPr>
              <a:spLocks noChangeAspect="1"/>
            </p:cNvSpPr>
            <p:nvPr/>
          </p:nvSpPr>
          <p:spPr bwMode="auto">
            <a:xfrm>
              <a:off x="4703" y="1453"/>
              <a:ext cx="17" cy="37"/>
            </a:xfrm>
            <a:custGeom>
              <a:avLst/>
              <a:gdLst>
                <a:gd name="T0" fmla="*/ 0 w 17"/>
                <a:gd name="T1" fmla="*/ 1 h 37"/>
                <a:gd name="T2" fmla="*/ 6 w 17"/>
                <a:gd name="T3" fmla="*/ 1 h 37"/>
                <a:gd name="T4" fmla="*/ 6 w 17"/>
                <a:gd name="T5" fmla="*/ 7 h 37"/>
                <a:gd name="T6" fmla="*/ 6 w 17"/>
                <a:gd name="T7" fmla="*/ 7 h 37"/>
                <a:gd name="T8" fmla="*/ 8 w 17"/>
                <a:gd name="T9" fmla="*/ 3 h 37"/>
                <a:gd name="T10" fmla="*/ 10 w 17"/>
                <a:gd name="T11" fmla="*/ 1 h 37"/>
                <a:gd name="T12" fmla="*/ 11 w 17"/>
                <a:gd name="T13" fmla="*/ 0 h 37"/>
                <a:gd name="T14" fmla="*/ 14 w 17"/>
                <a:gd name="T15" fmla="*/ 0 h 37"/>
                <a:gd name="T16" fmla="*/ 17 w 17"/>
                <a:gd name="T17" fmla="*/ 0 h 37"/>
                <a:gd name="T18" fmla="*/ 17 w 17"/>
                <a:gd name="T19" fmla="*/ 6 h 37"/>
                <a:gd name="T20" fmla="*/ 16 w 17"/>
                <a:gd name="T21" fmla="*/ 6 h 37"/>
                <a:gd name="T22" fmla="*/ 14 w 17"/>
                <a:gd name="T23" fmla="*/ 6 h 37"/>
                <a:gd name="T24" fmla="*/ 13 w 17"/>
                <a:gd name="T25" fmla="*/ 6 h 37"/>
                <a:gd name="T26" fmla="*/ 11 w 17"/>
                <a:gd name="T27" fmla="*/ 7 h 37"/>
                <a:gd name="T28" fmla="*/ 9 w 17"/>
                <a:gd name="T29" fmla="*/ 8 h 37"/>
                <a:gd name="T30" fmla="*/ 7 w 17"/>
                <a:gd name="T31" fmla="*/ 10 h 37"/>
                <a:gd name="T32" fmla="*/ 6 w 17"/>
                <a:gd name="T33" fmla="*/ 14 h 37"/>
                <a:gd name="T34" fmla="*/ 6 w 17"/>
                <a:gd name="T35" fmla="*/ 18 h 37"/>
                <a:gd name="T36" fmla="*/ 6 w 17"/>
                <a:gd name="T37" fmla="*/ 37 h 37"/>
                <a:gd name="T38" fmla="*/ 0 w 17"/>
                <a:gd name="T39" fmla="*/ 37 h 37"/>
                <a:gd name="T40" fmla="*/ 0 w 17"/>
                <a:gd name="T41"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37">
                  <a:moveTo>
                    <a:pt x="0" y="1"/>
                  </a:moveTo>
                  <a:lnTo>
                    <a:pt x="6" y="1"/>
                  </a:lnTo>
                  <a:lnTo>
                    <a:pt x="6" y="7"/>
                  </a:lnTo>
                  <a:lnTo>
                    <a:pt x="6" y="7"/>
                  </a:lnTo>
                  <a:lnTo>
                    <a:pt x="8" y="3"/>
                  </a:lnTo>
                  <a:lnTo>
                    <a:pt x="10" y="1"/>
                  </a:lnTo>
                  <a:lnTo>
                    <a:pt x="11" y="0"/>
                  </a:lnTo>
                  <a:lnTo>
                    <a:pt x="14" y="0"/>
                  </a:lnTo>
                  <a:lnTo>
                    <a:pt x="17" y="0"/>
                  </a:lnTo>
                  <a:lnTo>
                    <a:pt x="17" y="6"/>
                  </a:lnTo>
                  <a:lnTo>
                    <a:pt x="16" y="6"/>
                  </a:lnTo>
                  <a:lnTo>
                    <a:pt x="14" y="6"/>
                  </a:lnTo>
                  <a:lnTo>
                    <a:pt x="13" y="6"/>
                  </a:lnTo>
                  <a:lnTo>
                    <a:pt x="11" y="7"/>
                  </a:lnTo>
                  <a:lnTo>
                    <a:pt x="9" y="8"/>
                  </a:lnTo>
                  <a:lnTo>
                    <a:pt x="7" y="10"/>
                  </a:lnTo>
                  <a:lnTo>
                    <a:pt x="6" y="14"/>
                  </a:lnTo>
                  <a:lnTo>
                    <a:pt x="6" y="18"/>
                  </a:lnTo>
                  <a:lnTo>
                    <a:pt x="6" y="37"/>
                  </a:lnTo>
                  <a:lnTo>
                    <a:pt x="0" y="37"/>
                  </a:lnTo>
                  <a:lnTo>
                    <a:pt x="0" y="1"/>
                  </a:lnTo>
                  <a:close/>
                </a:path>
              </a:pathLst>
            </a:custGeom>
            <a:solidFill>
              <a:srgbClr val="000000"/>
            </a:solidFill>
            <a:ln w="9525">
              <a:solidFill>
                <a:srgbClr val="996633"/>
              </a:solidFill>
              <a:round/>
              <a:headEnd/>
              <a:tailEnd/>
            </a:ln>
          </p:spPr>
          <p:txBody>
            <a:bodyPr/>
            <a:lstStyle/>
            <a:p>
              <a:endParaRPr lang="en-US" dirty="0"/>
            </a:p>
          </p:txBody>
        </p:sp>
        <p:sp>
          <p:nvSpPr>
            <p:cNvPr id="257039" name="Freeform 15">
              <a:extLst>
                <a:ext uri="{FF2B5EF4-FFF2-40B4-BE49-F238E27FC236}">
                  <a16:creationId xmlns:a16="http://schemas.microsoft.com/office/drawing/2014/main" id="{A1DFE228-6D3D-4F6A-B2F0-5A2A85C1A00F}"/>
                </a:ext>
              </a:extLst>
            </p:cNvPr>
            <p:cNvSpPr>
              <a:spLocks noChangeAspect="1"/>
            </p:cNvSpPr>
            <p:nvPr/>
          </p:nvSpPr>
          <p:spPr bwMode="auto">
            <a:xfrm>
              <a:off x="4723" y="1440"/>
              <a:ext cx="29" cy="50"/>
            </a:xfrm>
            <a:custGeom>
              <a:avLst/>
              <a:gdLst>
                <a:gd name="T0" fmla="*/ 5 w 29"/>
                <a:gd name="T1" fmla="*/ 0 h 50"/>
                <a:gd name="T2" fmla="*/ 5 w 29"/>
                <a:gd name="T3" fmla="*/ 29 h 50"/>
                <a:gd name="T4" fmla="*/ 20 w 29"/>
                <a:gd name="T5" fmla="*/ 14 h 50"/>
                <a:gd name="T6" fmla="*/ 28 w 29"/>
                <a:gd name="T7" fmla="*/ 14 h 50"/>
                <a:gd name="T8" fmla="*/ 16 w 29"/>
                <a:gd name="T9" fmla="*/ 27 h 50"/>
                <a:gd name="T10" fmla="*/ 29 w 29"/>
                <a:gd name="T11" fmla="*/ 50 h 50"/>
                <a:gd name="T12" fmla="*/ 23 w 29"/>
                <a:gd name="T13" fmla="*/ 50 h 50"/>
                <a:gd name="T14" fmla="*/ 11 w 29"/>
                <a:gd name="T15" fmla="*/ 30 h 50"/>
                <a:gd name="T16" fmla="*/ 5 w 29"/>
                <a:gd name="T17" fmla="*/ 36 h 50"/>
                <a:gd name="T18" fmla="*/ 5 w 29"/>
                <a:gd name="T19" fmla="*/ 50 h 50"/>
                <a:gd name="T20" fmla="*/ 0 w 29"/>
                <a:gd name="T21" fmla="*/ 50 h 50"/>
                <a:gd name="T22" fmla="*/ 0 w 29"/>
                <a:gd name="T23" fmla="*/ 0 h 50"/>
                <a:gd name="T24" fmla="*/ 5 w 29"/>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0">
                  <a:moveTo>
                    <a:pt x="5" y="0"/>
                  </a:moveTo>
                  <a:lnTo>
                    <a:pt x="5" y="29"/>
                  </a:lnTo>
                  <a:lnTo>
                    <a:pt x="20" y="14"/>
                  </a:lnTo>
                  <a:lnTo>
                    <a:pt x="28" y="14"/>
                  </a:lnTo>
                  <a:lnTo>
                    <a:pt x="16" y="27"/>
                  </a:lnTo>
                  <a:lnTo>
                    <a:pt x="29" y="50"/>
                  </a:lnTo>
                  <a:lnTo>
                    <a:pt x="23" y="50"/>
                  </a:lnTo>
                  <a:lnTo>
                    <a:pt x="11" y="30"/>
                  </a:lnTo>
                  <a:lnTo>
                    <a:pt x="5" y="36"/>
                  </a:lnTo>
                  <a:lnTo>
                    <a:pt x="5" y="50"/>
                  </a:lnTo>
                  <a:lnTo>
                    <a:pt x="0" y="50"/>
                  </a:lnTo>
                  <a:lnTo>
                    <a:pt x="0" y="0"/>
                  </a:lnTo>
                  <a:lnTo>
                    <a:pt x="5" y="0"/>
                  </a:lnTo>
                  <a:close/>
                </a:path>
              </a:pathLst>
            </a:custGeom>
            <a:solidFill>
              <a:srgbClr val="000000"/>
            </a:solidFill>
            <a:ln w="9525">
              <a:solidFill>
                <a:srgbClr val="996633"/>
              </a:solidFill>
              <a:round/>
              <a:headEnd/>
              <a:tailEnd/>
            </a:ln>
          </p:spPr>
          <p:txBody>
            <a:bodyPr/>
            <a:lstStyle/>
            <a:p>
              <a:endParaRPr lang="en-US" dirty="0"/>
            </a:p>
          </p:txBody>
        </p:sp>
        <p:sp>
          <p:nvSpPr>
            <p:cNvPr id="257040" name="Freeform 16">
              <a:extLst>
                <a:ext uri="{FF2B5EF4-FFF2-40B4-BE49-F238E27FC236}">
                  <a16:creationId xmlns:a16="http://schemas.microsoft.com/office/drawing/2014/main" id="{C37D3A27-ED3A-4880-B5F4-03119ED9ADB8}"/>
                </a:ext>
              </a:extLst>
            </p:cNvPr>
            <p:cNvSpPr>
              <a:spLocks noChangeAspect="1"/>
            </p:cNvSpPr>
            <p:nvPr/>
          </p:nvSpPr>
          <p:spPr bwMode="auto">
            <a:xfrm>
              <a:off x="4656" y="1728"/>
              <a:ext cx="217" cy="317"/>
            </a:xfrm>
            <a:custGeom>
              <a:avLst/>
              <a:gdLst>
                <a:gd name="T0" fmla="*/ 162 w 217"/>
                <a:gd name="T1" fmla="*/ 1 h 317"/>
                <a:gd name="T2" fmla="*/ 162 w 217"/>
                <a:gd name="T3" fmla="*/ 98 h 317"/>
                <a:gd name="T4" fmla="*/ 217 w 217"/>
                <a:gd name="T5" fmla="*/ 160 h 317"/>
                <a:gd name="T6" fmla="*/ 132 w 217"/>
                <a:gd name="T7" fmla="*/ 317 h 317"/>
                <a:gd name="T8" fmla="*/ 108 w 217"/>
                <a:gd name="T9" fmla="*/ 317 h 317"/>
                <a:gd name="T10" fmla="*/ 56 w 217"/>
                <a:gd name="T11" fmla="*/ 226 h 317"/>
                <a:gd name="T12" fmla="*/ 0 w 217"/>
                <a:gd name="T13" fmla="*/ 226 h 317"/>
                <a:gd name="T14" fmla="*/ 54 w 217"/>
                <a:gd name="T15" fmla="*/ 157 h 317"/>
                <a:gd name="T16" fmla="*/ 31 w 217"/>
                <a:gd name="T17" fmla="*/ 69 h 317"/>
                <a:gd name="T18" fmla="*/ 47 w 217"/>
                <a:gd name="T19" fmla="*/ 0 h 317"/>
                <a:gd name="T20" fmla="*/ 162 w 217"/>
                <a:gd name="T21" fmla="*/ 1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317">
                  <a:moveTo>
                    <a:pt x="162" y="1"/>
                  </a:moveTo>
                  <a:lnTo>
                    <a:pt x="162" y="98"/>
                  </a:lnTo>
                  <a:lnTo>
                    <a:pt x="217" y="160"/>
                  </a:lnTo>
                  <a:lnTo>
                    <a:pt x="132" y="317"/>
                  </a:lnTo>
                  <a:lnTo>
                    <a:pt x="108" y="317"/>
                  </a:lnTo>
                  <a:lnTo>
                    <a:pt x="56" y="226"/>
                  </a:lnTo>
                  <a:lnTo>
                    <a:pt x="0" y="226"/>
                  </a:lnTo>
                  <a:lnTo>
                    <a:pt x="54" y="157"/>
                  </a:lnTo>
                  <a:lnTo>
                    <a:pt x="31" y="69"/>
                  </a:lnTo>
                  <a:lnTo>
                    <a:pt x="47" y="0"/>
                  </a:lnTo>
                  <a:lnTo>
                    <a:pt x="162" y="1"/>
                  </a:lnTo>
                  <a:close/>
                </a:path>
              </a:pathLst>
            </a:custGeom>
            <a:solidFill>
              <a:srgbClr val="000000"/>
            </a:solidFill>
            <a:ln w="9525">
              <a:solidFill>
                <a:srgbClr val="996633"/>
              </a:solidFill>
              <a:round/>
              <a:headEnd/>
              <a:tailEnd/>
            </a:ln>
          </p:spPr>
          <p:txBody>
            <a:bodyPr/>
            <a:lstStyle/>
            <a:p>
              <a:endParaRPr lang="en-US" dirty="0"/>
            </a:p>
          </p:txBody>
        </p:sp>
        <p:sp>
          <p:nvSpPr>
            <p:cNvPr id="257041" name="Freeform 17">
              <a:extLst>
                <a:ext uri="{FF2B5EF4-FFF2-40B4-BE49-F238E27FC236}">
                  <a16:creationId xmlns:a16="http://schemas.microsoft.com/office/drawing/2014/main" id="{FA5BF70A-94F2-4C20-B315-1262B74B6B02}"/>
                </a:ext>
              </a:extLst>
            </p:cNvPr>
            <p:cNvSpPr>
              <a:spLocks noChangeAspect="1"/>
            </p:cNvSpPr>
            <p:nvPr/>
          </p:nvSpPr>
          <p:spPr bwMode="auto">
            <a:xfrm>
              <a:off x="4614" y="1702"/>
              <a:ext cx="234" cy="329"/>
            </a:xfrm>
            <a:custGeom>
              <a:avLst/>
              <a:gdLst>
                <a:gd name="T0" fmla="*/ 232 w 234"/>
                <a:gd name="T1" fmla="*/ 163 h 329"/>
                <a:gd name="T2" fmla="*/ 178 w 234"/>
                <a:gd name="T3" fmla="*/ 102 h 329"/>
                <a:gd name="T4" fmla="*/ 178 w 234"/>
                <a:gd name="T5" fmla="*/ 6 h 329"/>
                <a:gd name="T6" fmla="*/ 178 w 234"/>
                <a:gd name="T7" fmla="*/ 0 h 329"/>
                <a:gd name="T8" fmla="*/ 173 w 234"/>
                <a:gd name="T9" fmla="*/ 0 h 329"/>
                <a:gd name="T10" fmla="*/ 57 w 234"/>
                <a:gd name="T11" fmla="*/ 0 h 329"/>
                <a:gd name="T12" fmla="*/ 52 w 234"/>
                <a:gd name="T13" fmla="*/ 0 h 329"/>
                <a:gd name="T14" fmla="*/ 52 w 234"/>
                <a:gd name="T15" fmla="*/ 5 h 329"/>
                <a:gd name="T16" fmla="*/ 36 w 234"/>
                <a:gd name="T17" fmla="*/ 96 h 329"/>
                <a:gd name="T18" fmla="*/ 35 w 234"/>
                <a:gd name="T19" fmla="*/ 98 h 329"/>
                <a:gd name="T20" fmla="*/ 37 w 234"/>
                <a:gd name="T21" fmla="*/ 101 h 329"/>
                <a:gd name="T22" fmla="*/ 58 w 234"/>
                <a:gd name="T23" fmla="*/ 164 h 329"/>
                <a:gd name="T24" fmla="*/ 4 w 234"/>
                <a:gd name="T25" fmla="*/ 228 h 329"/>
                <a:gd name="T26" fmla="*/ 0 w 234"/>
                <a:gd name="T27" fmla="*/ 237 h 329"/>
                <a:gd name="T28" fmla="*/ 9 w 234"/>
                <a:gd name="T29" fmla="*/ 237 h 329"/>
                <a:gd name="T30" fmla="*/ 62 w 234"/>
                <a:gd name="T31" fmla="*/ 237 h 329"/>
                <a:gd name="T32" fmla="*/ 113 w 234"/>
                <a:gd name="T33" fmla="*/ 325 h 329"/>
                <a:gd name="T34" fmla="*/ 114 w 234"/>
                <a:gd name="T35" fmla="*/ 329 h 329"/>
                <a:gd name="T36" fmla="*/ 118 w 234"/>
                <a:gd name="T37" fmla="*/ 329 h 329"/>
                <a:gd name="T38" fmla="*/ 142 w 234"/>
                <a:gd name="T39" fmla="*/ 329 h 329"/>
                <a:gd name="T40" fmla="*/ 145 w 234"/>
                <a:gd name="T41" fmla="*/ 329 h 329"/>
                <a:gd name="T42" fmla="*/ 146 w 234"/>
                <a:gd name="T43" fmla="*/ 325 h 329"/>
                <a:gd name="T44" fmla="*/ 232 w 234"/>
                <a:gd name="T45" fmla="*/ 169 h 329"/>
                <a:gd name="T46" fmla="*/ 234 w 234"/>
                <a:gd name="T47" fmla="*/ 165 h 329"/>
                <a:gd name="T48" fmla="*/ 232 w 234"/>
                <a:gd name="T49" fmla="*/ 163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4" h="329">
                  <a:moveTo>
                    <a:pt x="232" y="163"/>
                  </a:moveTo>
                  <a:lnTo>
                    <a:pt x="178" y="102"/>
                  </a:lnTo>
                  <a:lnTo>
                    <a:pt x="178" y="6"/>
                  </a:lnTo>
                  <a:lnTo>
                    <a:pt x="178" y="0"/>
                  </a:lnTo>
                  <a:lnTo>
                    <a:pt x="173" y="0"/>
                  </a:lnTo>
                  <a:lnTo>
                    <a:pt x="57" y="0"/>
                  </a:lnTo>
                  <a:lnTo>
                    <a:pt x="52" y="0"/>
                  </a:lnTo>
                  <a:lnTo>
                    <a:pt x="52" y="5"/>
                  </a:lnTo>
                  <a:lnTo>
                    <a:pt x="36" y="96"/>
                  </a:lnTo>
                  <a:lnTo>
                    <a:pt x="35" y="98"/>
                  </a:lnTo>
                  <a:lnTo>
                    <a:pt x="37" y="101"/>
                  </a:lnTo>
                  <a:lnTo>
                    <a:pt x="58" y="164"/>
                  </a:lnTo>
                  <a:lnTo>
                    <a:pt x="4" y="228"/>
                  </a:lnTo>
                  <a:lnTo>
                    <a:pt x="0" y="237"/>
                  </a:lnTo>
                  <a:lnTo>
                    <a:pt x="9" y="237"/>
                  </a:lnTo>
                  <a:lnTo>
                    <a:pt x="62" y="237"/>
                  </a:lnTo>
                  <a:lnTo>
                    <a:pt x="113" y="325"/>
                  </a:lnTo>
                  <a:lnTo>
                    <a:pt x="114" y="329"/>
                  </a:lnTo>
                  <a:lnTo>
                    <a:pt x="118" y="329"/>
                  </a:lnTo>
                  <a:lnTo>
                    <a:pt x="142" y="329"/>
                  </a:lnTo>
                  <a:lnTo>
                    <a:pt x="145" y="329"/>
                  </a:lnTo>
                  <a:lnTo>
                    <a:pt x="146" y="325"/>
                  </a:lnTo>
                  <a:lnTo>
                    <a:pt x="232" y="169"/>
                  </a:lnTo>
                  <a:lnTo>
                    <a:pt x="234" y="165"/>
                  </a:lnTo>
                  <a:lnTo>
                    <a:pt x="232" y="163"/>
                  </a:lnTo>
                  <a:close/>
                </a:path>
              </a:pathLst>
            </a:custGeom>
            <a:solidFill>
              <a:srgbClr val="000000"/>
            </a:solidFill>
            <a:ln w="9525">
              <a:solidFill>
                <a:srgbClr val="996633"/>
              </a:solidFill>
              <a:round/>
              <a:headEnd/>
              <a:tailEnd/>
            </a:ln>
          </p:spPr>
          <p:txBody>
            <a:bodyPr/>
            <a:lstStyle/>
            <a:p>
              <a:endParaRPr lang="en-US" dirty="0"/>
            </a:p>
          </p:txBody>
        </p:sp>
        <p:sp>
          <p:nvSpPr>
            <p:cNvPr id="257042" name="Freeform 18">
              <a:extLst>
                <a:ext uri="{FF2B5EF4-FFF2-40B4-BE49-F238E27FC236}">
                  <a16:creationId xmlns:a16="http://schemas.microsoft.com/office/drawing/2014/main" id="{EC3C0196-1531-4528-A5B2-0F2051ECB8FF}"/>
                </a:ext>
              </a:extLst>
            </p:cNvPr>
            <p:cNvSpPr>
              <a:spLocks noChangeAspect="1"/>
            </p:cNvSpPr>
            <p:nvPr/>
          </p:nvSpPr>
          <p:spPr bwMode="auto">
            <a:xfrm>
              <a:off x="4647" y="1714"/>
              <a:ext cx="201" cy="305"/>
            </a:xfrm>
            <a:custGeom>
              <a:avLst/>
              <a:gdLst>
                <a:gd name="T0" fmla="*/ 119 w 201"/>
                <a:gd name="T1" fmla="*/ 305 h 305"/>
                <a:gd name="T2" fmla="*/ 102 w 201"/>
                <a:gd name="T3" fmla="*/ 305 h 305"/>
                <a:gd name="T4" fmla="*/ 51 w 201"/>
                <a:gd name="T5" fmla="*/ 216 h 305"/>
                <a:gd name="T6" fmla="*/ 50 w 201"/>
                <a:gd name="T7" fmla="*/ 214 h 305"/>
                <a:gd name="T8" fmla="*/ 47 w 201"/>
                <a:gd name="T9" fmla="*/ 214 h 305"/>
                <a:gd name="T10" fmla="*/ 0 w 201"/>
                <a:gd name="T11" fmla="*/ 214 h 305"/>
                <a:gd name="T12" fmla="*/ 50 w 201"/>
                <a:gd name="T13" fmla="*/ 153 h 305"/>
                <a:gd name="T14" fmla="*/ 51 w 201"/>
                <a:gd name="T15" fmla="*/ 150 h 305"/>
                <a:gd name="T16" fmla="*/ 49 w 201"/>
                <a:gd name="T17" fmla="*/ 147 h 305"/>
                <a:gd name="T18" fmla="*/ 28 w 201"/>
                <a:gd name="T19" fmla="*/ 84 h 305"/>
                <a:gd name="T20" fmla="*/ 43 w 201"/>
                <a:gd name="T21" fmla="*/ 0 h 305"/>
                <a:gd name="T22" fmla="*/ 148 w 201"/>
                <a:gd name="T23" fmla="*/ 0 h 305"/>
                <a:gd name="T24" fmla="*/ 148 w 201"/>
                <a:gd name="T25" fmla="*/ 92 h 305"/>
                <a:gd name="T26" fmla="*/ 148 w 201"/>
                <a:gd name="T27" fmla="*/ 94 h 305"/>
                <a:gd name="T28" fmla="*/ 149 w 201"/>
                <a:gd name="T29" fmla="*/ 96 h 305"/>
                <a:gd name="T30" fmla="*/ 201 w 201"/>
                <a:gd name="T31" fmla="*/ 154 h 305"/>
                <a:gd name="T32" fmla="*/ 119 w 201"/>
                <a:gd name="T33" fmla="*/ 30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1" h="305">
                  <a:moveTo>
                    <a:pt x="119" y="305"/>
                  </a:moveTo>
                  <a:lnTo>
                    <a:pt x="102" y="305"/>
                  </a:lnTo>
                  <a:lnTo>
                    <a:pt x="51" y="216"/>
                  </a:lnTo>
                  <a:lnTo>
                    <a:pt x="50" y="214"/>
                  </a:lnTo>
                  <a:lnTo>
                    <a:pt x="47" y="214"/>
                  </a:lnTo>
                  <a:lnTo>
                    <a:pt x="0" y="214"/>
                  </a:lnTo>
                  <a:lnTo>
                    <a:pt x="50" y="153"/>
                  </a:lnTo>
                  <a:lnTo>
                    <a:pt x="51" y="150"/>
                  </a:lnTo>
                  <a:lnTo>
                    <a:pt x="49" y="147"/>
                  </a:lnTo>
                  <a:lnTo>
                    <a:pt x="28" y="84"/>
                  </a:lnTo>
                  <a:lnTo>
                    <a:pt x="43" y="0"/>
                  </a:lnTo>
                  <a:lnTo>
                    <a:pt x="148" y="0"/>
                  </a:lnTo>
                  <a:lnTo>
                    <a:pt x="148" y="92"/>
                  </a:lnTo>
                  <a:lnTo>
                    <a:pt x="148" y="94"/>
                  </a:lnTo>
                  <a:lnTo>
                    <a:pt x="149" y="96"/>
                  </a:lnTo>
                  <a:lnTo>
                    <a:pt x="201" y="154"/>
                  </a:lnTo>
                  <a:lnTo>
                    <a:pt x="119" y="305"/>
                  </a:lnTo>
                  <a:close/>
                </a:path>
              </a:pathLst>
            </a:custGeom>
            <a:solidFill>
              <a:srgbClr val="FFFFFF"/>
            </a:solidFill>
            <a:ln w="9525">
              <a:solidFill>
                <a:srgbClr val="996633"/>
              </a:solidFill>
              <a:round/>
              <a:headEnd/>
              <a:tailEnd/>
            </a:ln>
          </p:spPr>
          <p:txBody>
            <a:bodyPr/>
            <a:lstStyle/>
            <a:p>
              <a:endParaRPr lang="en-US" dirty="0"/>
            </a:p>
          </p:txBody>
        </p:sp>
        <p:sp>
          <p:nvSpPr>
            <p:cNvPr id="257043" name="Freeform 19">
              <a:extLst>
                <a:ext uri="{FF2B5EF4-FFF2-40B4-BE49-F238E27FC236}">
                  <a16:creationId xmlns:a16="http://schemas.microsoft.com/office/drawing/2014/main" id="{B93F4E45-6805-44EC-816D-0D7AC1034227}"/>
                </a:ext>
              </a:extLst>
            </p:cNvPr>
            <p:cNvSpPr>
              <a:spLocks noChangeAspect="1"/>
            </p:cNvSpPr>
            <p:nvPr/>
          </p:nvSpPr>
          <p:spPr bwMode="auto">
            <a:xfrm>
              <a:off x="4704" y="1873"/>
              <a:ext cx="39" cy="49"/>
            </a:xfrm>
            <a:custGeom>
              <a:avLst/>
              <a:gdLst>
                <a:gd name="T0" fmla="*/ 31 w 39"/>
                <a:gd name="T1" fmla="*/ 49 h 49"/>
                <a:gd name="T2" fmla="*/ 6 w 39"/>
                <a:gd name="T3" fmla="*/ 10 h 49"/>
                <a:gd name="T4" fmla="*/ 6 w 39"/>
                <a:gd name="T5" fmla="*/ 49 h 49"/>
                <a:gd name="T6" fmla="*/ 0 w 39"/>
                <a:gd name="T7" fmla="*/ 49 h 49"/>
                <a:gd name="T8" fmla="*/ 0 w 39"/>
                <a:gd name="T9" fmla="*/ 0 h 49"/>
                <a:gd name="T10" fmla="*/ 8 w 39"/>
                <a:gd name="T11" fmla="*/ 0 h 49"/>
                <a:gd name="T12" fmla="*/ 32 w 39"/>
                <a:gd name="T13" fmla="*/ 40 h 49"/>
                <a:gd name="T14" fmla="*/ 32 w 39"/>
                <a:gd name="T15" fmla="*/ 0 h 49"/>
                <a:gd name="T16" fmla="*/ 39 w 39"/>
                <a:gd name="T17" fmla="*/ 0 h 49"/>
                <a:gd name="T18" fmla="*/ 39 w 39"/>
                <a:gd name="T19" fmla="*/ 49 h 49"/>
                <a:gd name="T20" fmla="*/ 31 w 39"/>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9">
                  <a:moveTo>
                    <a:pt x="31" y="49"/>
                  </a:moveTo>
                  <a:lnTo>
                    <a:pt x="6" y="10"/>
                  </a:lnTo>
                  <a:lnTo>
                    <a:pt x="6" y="49"/>
                  </a:lnTo>
                  <a:lnTo>
                    <a:pt x="0" y="49"/>
                  </a:lnTo>
                  <a:lnTo>
                    <a:pt x="0" y="0"/>
                  </a:lnTo>
                  <a:lnTo>
                    <a:pt x="8" y="0"/>
                  </a:lnTo>
                  <a:lnTo>
                    <a:pt x="32" y="40"/>
                  </a:lnTo>
                  <a:lnTo>
                    <a:pt x="32" y="0"/>
                  </a:lnTo>
                  <a:lnTo>
                    <a:pt x="39" y="0"/>
                  </a:lnTo>
                  <a:lnTo>
                    <a:pt x="39" y="49"/>
                  </a:lnTo>
                  <a:lnTo>
                    <a:pt x="31" y="49"/>
                  </a:lnTo>
                  <a:close/>
                </a:path>
              </a:pathLst>
            </a:custGeom>
            <a:solidFill>
              <a:srgbClr val="000000"/>
            </a:solidFill>
            <a:ln w="9525">
              <a:solidFill>
                <a:srgbClr val="996633"/>
              </a:solidFill>
              <a:round/>
              <a:headEnd/>
              <a:tailEnd/>
            </a:ln>
          </p:spPr>
          <p:txBody>
            <a:bodyPr/>
            <a:lstStyle/>
            <a:p>
              <a:endParaRPr lang="en-US" dirty="0"/>
            </a:p>
          </p:txBody>
        </p:sp>
        <p:sp>
          <p:nvSpPr>
            <p:cNvPr id="257044" name="Rectangle 20">
              <a:extLst>
                <a:ext uri="{FF2B5EF4-FFF2-40B4-BE49-F238E27FC236}">
                  <a16:creationId xmlns:a16="http://schemas.microsoft.com/office/drawing/2014/main" id="{39D6C06E-138C-4CF0-A549-8F2D14FF90A9}"/>
                </a:ext>
              </a:extLst>
            </p:cNvPr>
            <p:cNvSpPr>
              <a:spLocks noChangeAspect="1" noChangeArrowheads="1"/>
            </p:cNvSpPr>
            <p:nvPr/>
          </p:nvSpPr>
          <p:spPr bwMode="auto">
            <a:xfrm>
              <a:off x="4642" y="1915"/>
              <a:ext cx="7" cy="7"/>
            </a:xfrm>
            <a:prstGeom prst="rect">
              <a:avLst/>
            </a:prstGeom>
            <a:solidFill>
              <a:srgbClr val="000000"/>
            </a:solidFill>
            <a:ln w="9525">
              <a:solidFill>
                <a:srgbClr val="996633"/>
              </a:solidFill>
              <a:miter lim="800000"/>
              <a:headEnd/>
              <a:tailEnd/>
            </a:ln>
          </p:spPr>
          <p:txBody>
            <a:bodyPr/>
            <a:lstStyle/>
            <a:p>
              <a:endParaRPr lang="en-US" dirty="0"/>
            </a:p>
          </p:txBody>
        </p:sp>
        <p:sp>
          <p:nvSpPr>
            <p:cNvPr id="257045" name="Freeform 21">
              <a:extLst>
                <a:ext uri="{FF2B5EF4-FFF2-40B4-BE49-F238E27FC236}">
                  <a16:creationId xmlns:a16="http://schemas.microsoft.com/office/drawing/2014/main" id="{3D9ACAFB-166F-472C-90CE-DA14DC5C3652}"/>
                </a:ext>
              </a:extLst>
            </p:cNvPr>
            <p:cNvSpPr>
              <a:spLocks noChangeAspect="1"/>
            </p:cNvSpPr>
            <p:nvPr/>
          </p:nvSpPr>
          <p:spPr bwMode="auto">
            <a:xfrm>
              <a:off x="4752" y="1872"/>
              <a:ext cx="27" cy="51"/>
            </a:xfrm>
            <a:custGeom>
              <a:avLst/>
              <a:gdLst>
                <a:gd name="T0" fmla="*/ 5 w 27"/>
                <a:gd name="T1" fmla="*/ 33 h 51"/>
                <a:gd name="T2" fmla="*/ 5 w 27"/>
                <a:gd name="T3" fmla="*/ 38 h 51"/>
                <a:gd name="T4" fmla="*/ 5 w 27"/>
                <a:gd name="T5" fmla="*/ 41 h 51"/>
                <a:gd name="T6" fmla="*/ 6 w 27"/>
                <a:gd name="T7" fmla="*/ 42 h 51"/>
                <a:gd name="T8" fmla="*/ 9 w 27"/>
                <a:gd name="T9" fmla="*/ 45 h 51"/>
                <a:gd name="T10" fmla="*/ 11 w 27"/>
                <a:gd name="T11" fmla="*/ 45 h 51"/>
                <a:gd name="T12" fmla="*/ 13 w 27"/>
                <a:gd name="T13" fmla="*/ 45 h 51"/>
                <a:gd name="T14" fmla="*/ 16 w 27"/>
                <a:gd name="T15" fmla="*/ 45 h 51"/>
                <a:gd name="T16" fmla="*/ 17 w 27"/>
                <a:gd name="T17" fmla="*/ 44 h 51"/>
                <a:gd name="T18" fmla="*/ 19 w 27"/>
                <a:gd name="T19" fmla="*/ 42 h 51"/>
                <a:gd name="T20" fmla="*/ 20 w 27"/>
                <a:gd name="T21" fmla="*/ 40 h 51"/>
                <a:gd name="T22" fmla="*/ 20 w 27"/>
                <a:gd name="T23" fmla="*/ 38 h 51"/>
                <a:gd name="T24" fmla="*/ 20 w 27"/>
                <a:gd name="T25" fmla="*/ 36 h 51"/>
                <a:gd name="T26" fmla="*/ 20 w 27"/>
                <a:gd name="T27" fmla="*/ 33 h 51"/>
                <a:gd name="T28" fmla="*/ 20 w 27"/>
                <a:gd name="T29" fmla="*/ 0 h 51"/>
                <a:gd name="T30" fmla="*/ 27 w 27"/>
                <a:gd name="T31" fmla="*/ 0 h 51"/>
                <a:gd name="T32" fmla="*/ 27 w 27"/>
                <a:gd name="T33" fmla="*/ 39 h 51"/>
                <a:gd name="T34" fmla="*/ 26 w 27"/>
                <a:gd name="T35" fmla="*/ 41 h 51"/>
                <a:gd name="T36" fmla="*/ 25 w 27"/>
                <a:gd name="T37" fmla="*/ 44 h 51"/>
                <a:gd name="T38" fmla="*/ 23 w 27"/>
                <a:gd name="T39" fmla="*/ 46 h 51"/>
                <a:gd name="T40" fmla="*/ 20 w 27"/>
                <a:gd name="T41" fmla="*/ 48 h 51"/>
                <a:gd name="T42" fmla="*/ 18 w 27"/>
                <a:gd name="T43" fmla="*/ 49 h 51"/>
                <a:gd name="T44" fmla="*/ 15 w 27"/>
                <a:gd name="T45" fmla="*/ 51 h 51"/>
                <a:gd name="T46" fmla="*/ 12 w 27"/>
                <a:gd name="T47" fmla="*/ 51 h 51"/>
                <a:gd name="T48" fmla="*/ 11 w 27"/>
                <a:gd name="T49" fmla="*/ 51 h 51"/>
                <a:gd name="T50" fmla="*/ 5 w 27"/>
                <a:gd name="T51" fmla="*/ 49 h 51"/>
                <a:gd name="T52" fmla="*/ 2 w 27"/>
                <a:gd name="T53" fmla="*/ 46 h 51"/>
                <a:gd name="T54" fmla="*/ 0 w 27"/>
                <a:gd name="T55" fmla="*/ 42 h 51"/>
                <a:gd name="T56" fmla="*/ 0 w 27"/>
                <a:gd name="T57" fmla="*/ 39 h 51"/>
                <a:gd name="T58" fmla="*/ 0 w 27"/>
                <a:gd name="T59" fmla="*/ 33 h 51"/>
                <a:gd name="T60" fmla="*/ 5 w 27"/>
                <a:gd name="T61" fmla="*/ 3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 h="51">
                  <a:moveTo>
                    <a:pt x="5" y="33"/>
                  </a:moveTo>
                  <a:lnTo>
                    <a:pt x="5" y="38"/>
                  </a:lnTo>
                  <a:lnTo>
                    <a:pt x="5" y="41"/>
                  </a:lnTo>
                  <a:lnTo>
                    <a:pt x="6" y="42"/>
                  </a:lnTo>
                  <a:lnTo>
                    <a:pt x="9" y="45"/>
                  </a:lnTo>
                  <a:lnTo>
                    <a:pt x="11" y="45"/>
                  </a:lnTo>
                  <a:lnTo>
                    <a:pt x="13" y="45"/>
                  </a:lnTo>
                  <a:lnTo>
                    <a:pt x="16" y="45"/>
                  </a:lnTo>
                  <a:lnTo>
                    <a:pt x="17" y="44"/>
                  </a:lnTo>
                  <a:lnTo>
                    <a:pt x="19" y="42"/>
                  </a:lnTo>
                  <a:lnTo>
                    <a:pt x="20" y="40"/>
                  </a:lnTo>
                  <a:lnTo>
                    <a:pt x="20" y="38"/>
                  </a:lnTo>
                  <a:lnTo>
                    <a:pt x="20" y="36"/>
                  </a:lnTo>
                  <a:lnTo>
                    <a:pt x="20" y="33"/>
                  </a:lnTo>
                  <a:lnTo>
                    <a:pt x="20" y="0"/>
                  </a:lnTo>
                  <a:lnTo>
                    <a:pt x="27" y="0"/>
                  </a:lnTo>
                  <a:lnTo>
                    <a:pt x="27" y="39"/>
                  </a:lnTo>
                  <a:lnTo>
                    <a:pt x="26" y="41"/>
                  </a:lnTo>
                  <a:lnTo>
                    <a:pt x="25" y="44"/>
                  </a:lnTo>
                  <a:lnTo>
                    <a:pt x="23" y="46"/>
                  </a:lnTo>
                  <a:lnTo>
                    <a:pt x="20" y="48"/>
                  </a:lnTo>
                  <a:lnTo>
                    <a:pt x="18" y="49"/>
                  </a:lnTo>
                  <a:lnTo>
                    <a:pt x="15" y="51"/>
                  </a:lnTo>
                  <a:lnTo>
                    <a:pt x="12" y="51"/>
                  </a:lnTo>
                  <a:lnTo>
                    <a:pt x="11" y="51"/>
                  </a:lnTo>
                  <a:lnTo>
                    <a:pt x="5" y="49"/>
                  </a:lnTo>
                  <a:lnTo>
                    <a:pt x="2" y="46"/>
                  </a:lnTo>
                  <a:lnTo>
                    <a:pt x="0" y="42"/>
                  </a:lnTo>
                  <a:lnTo>
                    <a:pt x="0" y="39"/>
                  </a:lnTo>
                  <a:lnTo>
                    <a:pt x="0" y="33"/>
                  </a:lnTo>
                  <a:lnTo>
                    <a:pt x="5" y="33"/>
                  </a:lnTo>
                  <a:close/>
                </a:path>
              </a:pathLst>
            </a:custGeom>
            <a:solidFill>
              <a:srgbClr val="000000"/>
            </a:solidFill>
            <a:ln w="9525">
              <a:solidFill>
                <a:srgbClr val="996633"/>
              </a:solidFill>
              <a:round/>
              <a:headEnd/>
              <a:tailEnd/>
            </a:ln>
          </p:spPr>
          <p:txBody>
            <a:bodyPr/>
            <a:lstStyle/>
            <a:p>
              <a:endParaRPr lang="en-US" dirty="0"/>
            </a:p>
          </p:txBody>
        </p:sp>
        <p:sp>
          <p:nvSpPr>
            <p:cNvPr id="257046" name="Rectangle 22">
              <a:extLst>
                <a:ext uri="{FF2B5EF4-FFF2-40B4-BE49-F238E27FC236}">
                  <a16:creationId xmlns:a16="http://schemas.microsoft.com/office/drawing/2014/main" id="{EE7B337F-F676-43D1-A92A-1A42675C91BD}"/>
                </a:ext>
              </a:extLst>
            </p:cNvPr>
            <p:cNvSpPr>
              <a:spLocks noChangeAspect="1" noChangeArrowheads="1"/>
            </p:cNvSpPr>
            <p:nvPr/>
          </p:nvSpPr>
          <p:spPr bwMode="auto">
            <a:xfrm>
              <a:off x="4691" y="1915"/>
              <a:ext cx="7" cy="7"/>
            </a:xfrm>
            <a:prstGeom prst="rect">
              <a:avLst/>
            </a:prstGeom>
            <a:solidFill>
              <a:srgbClr val="000000"/>
            </a:solidFill>
            <a:ln w="9525">
              <a:solidFill>
                <a:srgbClr val="996633"/>
              </a:solidFill>
              <a:miter lim="800000"/>
              <a:headEnd/>
              <a:tailEnd/>
            </a:ln>
          </p:spPr>
          <p:txBody>
            <a:bodyPr/>
            <a:lstStyle/>
            <a:p>
              <a:endParaRPr lang="en-US" dirty="0"/>
            </a:p>
          </p:txBody>
        </p:sp>
        <p:sp>
          <p:nvSpPr>
            <p:cNvPr id="257047" name="Freeform 23">
              <a:extLst>
                <a:ext uri="{FF2B5EF4-FFF2-40B4-BE49-F238E27FC236}">
                  <a16:creationId xmlns:a16="http://schemas.microsoft.com/office/drawing/2014/main" id="{7C80D400-641B-4596-9286-8346FE135174}"/>
                </a:ext>
              </a:extLst>
            </p:cNvPr>
            <p:cNvSpPr>
              <a:spLocks noChangeAspect="1"/>
            </p:cNvSpPr>
            <p:nvPr/>
          </p:nvSpPr>
          <p:spPr bwMode="auto">
            <a:xfrm>
              <a:off x="4227" y="2004"/>
              <a:ext cx="37" cy="37"/>
            </a:xfrm>
            <a:custGeom>
              <a:avLst/>
              <a:gdLst>
                <a:gd name="T0" fmla="*/ 30 w 37"/>
                <a:gd name="T1" fmla="*/ 37 h 37"/>
                <a:gd name="T2" fmla="*/ 31 w 37"/>
                <a:gd name="T3" fmla="*/ 29 h 37"/>
                <a:gd name="T4" fmla="*/ 7 w 37"/>
                <a:gd name="T5" fmla="*/ 0 h 37"/>
                <a:gd name="T6" fmla="*/ 0 w 37"/>
                <a:gd name="T7" fmla="*/ 7 h 37"/>
                <a:gd name="T8" fmla="*/ 25 w 37"/>
                <a:gd name="T9" fmla="*/ 36 h 37"/>
                <a:gd name="T10" fmla="*/ 26 w 37"/>
                <a:gd name="T11" fmla="*/ 28 h 37"/>
                <a:gd name="T12" fmla="*/ 30 w 37"/>
                <a:gd name="T13" fmla="*/ 37 h 37"/>
                <a:gd name="T14" fmla="*/ 37 w 37"/>
                <a:gd name="T15" fmla="*/ 34 h 37"/>
                <a:gd name="T16" fmla="*/ 31 w 37"/>
                <a:gd name="T17" fmla="*/ 29 h 37"/>
                <a:gd name="T18" fmla="*/ 30 w 37"/>
                <a:gd name="T1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 h="37">
                  <a:moveTo>
                    <a:pt x="30" y="37"/>
                  </a:moveTo>
                  <a:lnTo>
                    <a:pt x="31" y="29"/>
                  </a:lnTo>
                  <a:lnTo>
                    <a:pt x="7" y="0"/>
                  </a:lnTo>
                  <a:lnTo>
                    <a:pt x="0" y="7"/>
                  </a:lnTo>
                  <a:lnTo>
                    <a:pt x="25" y="36"/>
                  </a:lnTo>
                  <a:lnTo>
                    <a:pt x="26" y="28"/>
                  </a:lnTo>
                  <a:lnTo>
                    <a:pt x="30" y="37"/>
                  </a:lnTo>
                  <a:lnTo>
                    <a:pt x="37" y="34"/>
                  </a:lnTo>
                  <a:lnTo>
                    <a:pt x="31" y="29"/>
                  </a:lnTo>
                  <a:lnTo>
                    <a:pt x="30" y="37"/>
                  </a:lnTo>
                  <a:close/>
                </a:path>
              </a:pathLst>
            </a:custGeom>
            <a:solidFill>
              <a:srgbClr val="000000"/>
            </a:solidFill>
            <a:ln w="9525">
              <a:solidFill>
                <a:srgbClr val="996633"/>
              </a:solidFill>
              <a:round/>
              <a:headEnd/>
              <a:tailEnd/>
            </a:ln>
          </p:spPr>
          <p:txBody>
            <a:bodyPr/>
            <a:lstStyle/>
            <a:p>
              <a:endParaRPr lang="en-US" dirty="0"/>
            </a:p>
          </p:txBody>
        </p:sp>
      </p:grpSp>
      <p:sp>
        <p:nvSpPr>
          <p:cNvPr id="257048" name="Text Box 24">
            <a:extLst>
              <a:ext uri="{FF2B5EF4-FFF2-40B4-BE49-F238E27FC236}">
                <a16:creationId xmlns:a16="http://schemas.microsoft.com/office/drawing/2014/main" id="{7416BD9A-C0E2-4067-976E-AD8C204977CD}"/>
              </a:ext>
            </a:extLst>
          </p:cNvPr>
          <p:cNvSpPr txBox="1">
            <a:spLocks noChangeArrowheads="1"/>
          </p:cNvSpPr>
          <p:nvPr/>
        </p:nvSpPr>
        <p:spPr bwMode="auto">
          <a:xfrm>
            <a:off x="6339054" y="1762949"/>
            <a:ext cx="1952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t>Ellis Cosey</a:t>
            </a:r>
          </a:p>
          <a:p>
            <a:pPr eaLnBrk="1" hangingPunct="1"/>
            <a:r>
              <a:rPr lang="en-US" altLang="en-US" dirty="0"/>
              <a:t>Robert Rogers</a:t>
            </a:r>
          </a:p>
        </p:txBody>
      </p:sp>
      <p:sp>
        <p:nvSpPr>
          <p:cNvPr id="257049" name="Text Box 25">
            <a:extLst>
              <a:ext uri="{FF2B5EF4-FFF2-40B4-BE49-F238E27FC236}">
                <a16:creationId xmlns:a16="http://schemas.microsoft.com/office/drawing/2014/main" id="{32FF3E3C-323D-4FAA-955A-B53AADDD7EF5}"/>
              </a:ext>
            </a:extLst>
          </p:cNvPr>
          <p:cNvSpPr txBox="1">
            <a:spLocks noChangeArrowheads="1"/>
          </p:cNvSpPr>
          <p:nvPr/>
        </p:nvSpPr>
        <p:spPr bwMode="auto">
          <a:xfrm>
            <a:off x="2531489" y="371655"/>
            <a:ext cx="42084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4000" b="1" dirty="0">
                <a:solidFill>
                  <a:schemeClr val="tx2"/>
                </a:solidFill>
                <a:effectLst>
                  <a:outerShdw blurRad="38100" dist="38100" dir="2700000" algn="tl">
                    <a:srgbClr val="C0C0C0"/>
                  </a:outerShdw>
                </a:effectLst>
              </a:rPr>
              <a:t>REGION II - 1980</a:t>
            </a:r>
          </a:p>
        </p:txBody>
      </p:sp>
    </p:spTree>
    <p:extLst>
      <p:ext uri="{BB962C8B-B14F-4D97-AF65-F5344CB8AC3E}">
        <p14:creationId xmlns:p14="http://schemas.microsoft.com/office/powerpoint/2010/main" val="19567642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ooter Placeholder 2">
            <a:extLst>
              <a:ext uri="{FF2B5EF4-FFF2-40B4-BE49-F238E27FC236}">
                <a16:creationId xmlns:a16="http://schemas.microsoft.com/office/drawing/2014/main" id="{2645ACAC-4F4D-466B-B4AD-0F0E5BC3E2F0}"/>
              </a:ext>
            </a:extLst>
          </p:cNvPr>
          <p:cNvSpPr>
            <a:spLocks noGrp="1"/>
          </p:cNvSpPr>
          <p:nvPr>
            <p:ph type="ftr" sz="quarter" idx="11"/>
          </p:nvPr>
        </p:nvSpPr>
        <p:spPr/>
        <p:txBody>
          <a:bodyPr/>
          <a:lstStyle/>
          <a:p>
            <a:r>
              <a:rPr lang="en-US" altLang="en-US" dirty="0"/>
              <a:t>3-10</a:t>
            </a:r>
          </a:p>
        </p:txBody>
      </p:sp>
      <p:grpSp>
        <p:nvGrpSpPr>
          <p:cNvPr id="258050" name="Group 2">
            <a:extLst>
              <a:ext uri="{FF2B5EF4-FFF2-40B4-BE49-F238E27FC236}">
                <a16:creationId xmlns:a16="http://schemas.microsoft.com/office/drawing/2014/main" id="{328974F6-919B-4A56-92ED-A88E04EE6621}"/>
              </a:ext>
            </a:extLst>
          </p:cNvPr>
          <p:cNvGrpSpPr>
            <a:grpSpLocks noChangeAspect="1"/>
          </p:cNvGrpSpPr>
          <p:nvPr/>
        </p:nvGrpSpPr>
        <p:grpSpPr bwMode="auto">
          <a:xfrm>
            <a:off x="2286000" y="1730375"/>
            <a:ext cx="4579938" cy="3702050"/>
            <a:chOff x="4080" y="1768"/>
            <a:chExt cx="960" cy="776"/>
          </a:xfrm>
        </p:grpSpPr>
        <p:sp>
          <p:nvSpPr>
            <p:cNvPr id="258051" name="Freeform 3">
              <a:extLst>
                <a:ext uri="{FF2B5EF4-FFF2-40B4-BE49-F238E27FC236}">
                  <a16:creationId xmlns:a16="http://schemas.microsoft.com/office/drawing/2014/main" id="{32877396-D466-47E1-AC53-E848ED8C2CCE}"/>
                </a:ext>
              </a:extLst>
            </p:cNvPr>
            <p:cNvSpPr>
              <a:spLocks noChangeAspect="1"/>
            </p:cNvSpPr>
            <p:nvPr/>
          </p:nvSpPr>
          <p:spPr bwMode="auto">
            <a:xfrm>
              <a:off x="4080" y="2196"/>
              <a:ext cx="698" cy="337"/>
            </a:xfrm>
            <a:custGeom>
              <a:avLst/>
              <a:gdLst>
                <a:gd name="T0" fmla="*/ 698 w 698"/>
                <a:gd name="T1" fmla="*/ 337 h 337"/>
                <a:gd name="T2" fmla="*/ 0 w 698"/>
                <a:gd name="T3" fmla="*/ 337 h 337"/>
                <a:gd name="T4" fmla="*/ 30 w 698"/>
                <a:gd name="T5" fmla="*/ 278 h 337"/>
                <a:gd name="T6" fmla="*/ 119 w 698"/>
                <a:gd name="T7" fmla="*/ 208 h 337"/>
                <a:gd name="T8" fmla="*/ 149 w 698"/>
                <a:gd name="T9" fmla="*/ 247 h 337"/>
                <a:gd name="T10" fmla="*/ 210 w 698"/>
                <a:gd name="T11" fmla="*/ 247 h 337"/>
                <a:gd name="T12" fmla="*/ 263 w 698"/>
                <a:gd name="T13" fmla="*/ 180 h 337"/>
                <a:gd name="T14" fmla="*/ 342 w 698"/>
                <a:gd name="T15" fmla="*/ 142 h 337"/>
                <a:gd name="T16" fmla="*/ 349 w 698"/>
                <a:gd name="T17" fmla="*/ 94 h 337"/>
                <a:gd name="T18" fmla="*/ 470 w 698"/>
                <a:gd name="T19" fmla="*/ 39 h 337"/>
                <a:gd name="T20" fmla="*/ 553 w 698"/>
                <a:gd name="T21" fmla="*/ 0 h 337"/>
                <a:gd name="T22" fmla="*/ 630 w 698"/>
                <a:gd name="T23" fmla="*/ 45 h 337"/>
                <a:gd name="T24" fmla="*/ 614 w 698"/>
                <a:gd name="T25" fmla="*/ 113 h 337"/>
                <a:gd name="T26" fmla="*/ 681 w 698"/>
                <a:gd name="T27" fmla="*/ 218 h 337"/>
                <a:gd name="T28" fmla="*/ 698 w 698"/>
                <a:gd name="T29" fmla="*/ 337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98" h="337">
                  <a:moveTo>
                    <a:pt x="698" y="337"/>
                  </a:moveTo>
                  <a:lnTo>
                    <a:pt x="0" y="337"/>
                  </a:lnTo>
                  <a:lnTo>
                    <a:pt x="30" y="278"/>
                  </a:lnTo>
                  <a:lnTo>
                    <a:pt x="119" y="208"/>
                  </a:lnTo>
                  <a:lnTo>
                    <a:pt x="149" y="247"/>
                  </a:lnTo>
                  <a:lnTo>
                    <a:pt x="210" y="247"/>
                  </a:lnTo>
                  <a:lnTo>
                    <a:pt x="263" y="180"/>
                  </a:lnTo>
                  <a:lnTo>
                    <a:pt x="342" y="142"/>
                  </a:lnTo>
                  <a:lnTo>
                    <a:pt x="349" y="94"/>
                  </a:lnTo>
                  <a:lnTo>
                    <a:pt x="470" y="39"/>
                  </a:lnTo>
                  <a:lnTo>
                    <a:pt x="553" y="0"/>
                  </a:lnTo>
                  <a:lnTo>
                    <a:pt x="630" y="45"/>
                  </a:lnTo>
                  <a:lnTo>
                    <a:pt x="614" y="113"/>
                  </a:lnTo>
                  <a:lnTo>
                    <a:pt x="681" y="218"/>
                  </a:lnTo>
                  <a:lnTo>
                    <a:pt x="698" y="337"/>
                  </a:lnTo>
                  <a:close/>
                </a:path>
              </a:pathLst>
            </a:custGeom>
            <a:solidFill>
              <a:srgbClr val="000000"/>
            </a:solidFill>
            <a:ln w="9525">
              <a:solidFill>
                <a:srgbClr val="FF66CC"/>
              </a:solidFill>
              <a:round/>
              <a:headEnd/>
              <a:tailEnd/>
            </a:ln>
          </p:spPr>
          <p:txBody>
            <a:bodyPr/>
            <a:lstStyle/>
            <a:p>
              <a:endParaRPr lang="en-US" dirty="0"/>
            </a:p>
          </p:txBody>
        </p:sp>
        <p:sp>
          <p:nvSpPr>
            <p:cNvPr id="258052" name="Freeform 4">
              <a:extLst>
                <a:ext uri="{FF2B5EF4-FFF2-40B4-BE49-F238E27FC236}">
                  <a16:creationId xmlns:a16="http://schemas.microsoft.com/office/drawing/2014/main" id="{E54345E6-3B48-49B1-8C24-7D5E849EEDE3}"/>
                </a:ext>
              </a:extLst>
            </p:cNvPr>
            <p:cNvSpPr>
              <a:spLocks noChangeAspect="1"/>
            </p:cNvSpPr>
            <p:nvPr/>
          </p:nvSpPr>
          <p:spPr bwMode="auto">
            <a:xfrm>
              <a:off x="4087" y="2196"/>
              <a:ext cx="713" cy="348"/>
            </a:xfrm>
            <a:custGeom>
              <a:avLst/>
              <a:gdLst>
                <a:gd name="T0" fmla="*/ 713 w 713"/>
                <a:gd name="T1" fmla="*/ 342 h 348"/>
                <a:gd name="T2" fmla="*/ 695 w 713"/>
                <a:gd name="T3" fmla="*/ 224 h 348"/>
                <a:gd name="T4" fmla="*/ 693 w 713"/>
                <a:gd name="T5" fmla="*/ 223 h 348"/>
                <a:gd name="T6" fmla="*/ 693 w 713"/>
                <a:gd name="T7" fmla="*/ 221 h 348"/>
                <a:gd name="T8" fmla="*/ 629 w 713"/>
                <a:gd name="T9" fmla="*/ 119 h 348"/>
                <a:gd name="T10" fmla="*/ 644 w 713"/>
                <a:gd name="T11" fmla="*/ 53 h 348"/>
                <a:gd name="T12" fmla="*/ 645 w 713"/>
                <a:gd name="T13" fmla="*/ 50 h 348"/>
                <a:gd name="T14" fmla="*/ 642 w 713"/>
                <a:gd name="T15" fmla="*/ 48 h 348"/>
                <a:gd name="T16" fmla="*/ 563 w 713"/>
                <a:gd name="T17" fmla="*/ 1 h 348"/>
                <a:gd name="T18" fmla="*/ 561 w 713"/>
                <a:gd name="T19" fmla="*/ 0 h 348"/>
                <a:gd name="T20" fmla="*/ 559 w 713"/>
                <a:gd name="T21" fmla="*/ 1 h 348"/>
                <a:gd name="T22" fmla="*/ 477 w 713"/>
                <a:gd name="T23" fmla="*/ 41 h 348"/>
                <a:gd name="T24" fmla="*/ 471 w 713"/>
                <a:gd name="T25" fmla="*/ 43 h 348"/>
                <a:gd name="T26" fmla="*/ 458 w 713"/>
                <a:gd name="T27" fmla="*/ 49 h 348"/>
                <a:gd name="T28" fmla="*/ 439 w 713"/>
                <a:gd name="T29" fmla="*/ 58 h 348"/>
                <a:gd name="T30" fmla="*/ 417 w 713"/>
                <a:gd name="T31" fmla="*/ 67 h 348"/>
                <a:gd name="T32" fmla="*/ 394 w 713"/>
                <a:gd name="T33" fmla="*/ 77 h 348"/>
                <a:gd name="T34" fmla="*/ 374 w 713"/>
                <a:gd name="T35" fmla="*/ 87 h 348"/>
                <a:gd name="T36" fmla="*/ 362 w 713"/>
                <a:gd name="T37" fmla="*/ 92 h 348"/>
                <a:gd name="T38" fmla="*/ 356 w 713"/>
                <a:gd name="T39" fmla="*/ 95 h 348"/>
                <a:gd name="T40" fmla="*/ 353 w 713"/>
                <a:gd name="T41" fmla="*/ 97 h 348"/>
                <a:gd name="T42" fmla="*/ 353 w 713"/>
                <a:gd name="T43" fmla="*/ 99 h 348"/>
                <a:gd name="T44" fmla="*/ 346 w 713"/>
                <a:gd name="T45" fmla="*/ 143 h 348"/>
                <a:gd name="T46" fmla="*/ 270 w 713"/>
                <a:gd name="T47" fmla="*/ 158 h 348"/>
                <a:gd name="T48" fmla="*/ 268 w 713"/>
                <a:gd name="T49" fmla="*/ 158 h 348"/>
                <a:gd name="T50" fmla="*/ 266 w 713"/>
                <a:gd name="T51" fmla="*/ 160 h 348"/>
                <a:gd name="T52" fmla="*/ 215 w 713"/>
                <a:gd name="T53" fmla="*/ 248 h 348"/>
                <a:gd name="T54" fmla="*/ 160 w 713"/>
                <a:gd name="T55" fmla="*/ 248 h 348"/>
                <a:gd name="T56" fmla="*/ 131 w 713"/>
                <a:gd name="T57" fmla="*/ 211 h 348"/>
                <a:gd name="T58" fmla="*/ 127 w 713"/>
                <a:gd name="T59" fmla="*/ 205 h 348"/>
                <a:gd name="T60" fmla="*/ 122 w 713"/>
                <a:gd name="T61" fmla="*/ 210 h 348"/>
                <a:gd name="T62" fmla="*/ 116 w 713"/>
                <a:gd name="T63" fmla="*/ 218 h 348"/>
                <a:gd name="T64" fmla="*/ 34 w 713"/>
                <a:gd name="T65" fmla="*/ 281 h 348"/>
                <a:gd name="T66" fmla="*/ 34 w 713"/>
                <a:gd name="T67" fmla="*/ 281 h 348"/>
                <a:gd name="T68" fmla="*/ 4 w 713"/>
                <a:gd name="T69" fmla="*/ 340 h 348"/>
                <a:gd name="T70" fmla="*/ 0 w 713"/>
                <a:gd name="T71" fmla="*/ 348 h 348"/>
                <a:gd name="T72" fmla="*/ 8 w 713"/>
                <a:gd name="T73" fmla="*/ 348 h 348"/>
                <a:gd name="T74" fmla="*/ 707 w 713"/>
                <a:gd name="T75" fmla="*/ 348 h 348"/>
                <a:gd name="T76" fmla="*/ 713 w 713"/>
                <a:gd name="T77" fmla="*/ 348 h 348"/>
                <a:gd name="T78" fmla="*/ 713 w 713"/>
                <a:gd name="T79" fmla="*/ 342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3" h="348">
                  <a:moveTo>
                    <a:pt x="713" y="342"/>
                  </a:moveTo>
                  <a:lnTo>
                    <a:pt x="695" y="224"/>
                  </a:lnTo>
                  <a:lnTo>
                    <a:pt x="693" y="223"/>
                  </a:lnTo>
                  <a:lnTo>
                    <a:pt x="693" y="221"/>
                  </a:lnTo>
                  <a:lnTo>
                    <a:pt x="629" y="119"/>
                  </a:lnTo>
                  <a:lnTo>
                    <a:pt x="644" y="53"/>
                  </a:lnTo>
                  <a:lnTo>
                    <a:pt x="645" y="50"/>
                  </a:lnTo>
                  <a:lnTo>
                    <a:pt x="642" y="48"/>
                  </a:lnTo>
                  <a:lnTo>
                    <a:pt x="563" y="1"/>
                  </a:lnTo>
                  <a:lnTo>
                    <a:pt x="561" y="0"/>
                  </a:lnTo>
                  <a:lnTo>
                    <a:pt x="559" y="1"/>
                  </a:lnTo>
                  <a:lnTo>
                    <a:pt x="477" y="41"/>
                  </a:lnTo>
                  <a:lnTo>
                    <a:pt x="471" y="43"/>
                  </a:lnTo>
                  <a:lnTo>
                    <a:pt x="458" y="49"/>
                  </a:lnTo>
                  <a:lnTo>
                    <a:pt x="439" y="58"/>
                  </a:lnTo>
                  <a:lnTo>
                    <a:pt x="417" y="67"/>
                  </a:lnTo>
                  <a:lnTo>
                    <a:pt x="394" y="77"/>
                  </a:lnTo>
                  <a:lnTo>
                    <a:pt x="374" y="87"/>
                  </a:lnTo>
                  <a:lnTo>
                    <a:pt x="362" y="92"/>
                  </a:lnTo>
                  <a:lnTo>
                    <a:pt x="356" y="95"/>
                  </a:lnTo>
                  <a:lnTo>
                    <a:pt x="353" y="97"/>
                  </a:lnTo>
                  <a:lnTo>
                    <a:pt x="353" y="99"/>
                  </a:lnTo>
                  <a:lnTo>
                    <a:pt x="346" y="143"/>
                  </a:lnTo>
                  <a:lnTo>
                    <a:pt x="270" y="158"/>
                  </a:lnTo>
                  <a:lnTo>
                    <a:pt x="268" y="158"/>
                  </a:lnTo>
                  <a:lnTo>
                    <a:pt x="266" y="160"/>
                  </a:lnTo>
                  <a:lnTo>
                    <a:pt x="215" y="248"/>
                  </a:lnTo>
                  <a:lnTo>
                    <a:pt x="160" y="248"/>
                  </a:lnTo>
                  <a:lnTo>
                    <a:pt x="131" y="211"/>
                  </a:lnTo>
                  <a:lnTo>
                    <a:pt x="127" y="205"/>
                  </a:lnTo>
                  <a:lnTo>
                    <a:pt x="122" y="210"/>
                  </a:lnTo>
                  <a:lnTo>
                    <a:pt x="116" y="218"/>
                  </a:lnTo>
                  <a:lnTo>
                    <a:pt x="34" y="281"/>
                  </a:lnTo>
                  <a:lnTo>
                    <a:pt x="34" y="281"/>
                  </a:lnTo>
                  <a:lnTo>
                    <a:pt x="4" y="340"/>
                  </a:lnTo>
                  <a:lnTo>
                    <a:pt x="0" y="348"/>
                  </a:lnTo>
                  <a:lnTo>
                    <a:pt x="8" y="348"/>
                  </a:lnTo>
                  <a:lnTo>
                    <a:pt x="707" y="348"/>
                  </a:lnTo>
                  <a:lnTo>
                    <a:pt x="713" y="348"/>
                  </a:lnTo>
                  <a:lnTo>
                    <a:pt x="713" y="342"/>
                  </a:lnTo>
                  <a:close/>
                </a:path>
              </a:pathLst>
            </a:custGeom>
            <a:solidFill>
              <a:srgbClr val="000000"/>
            </a:solidFill>
            <a:ln w="9525">
              <a:solidFill>
                <a:srgbClr val="FF66CC"/>
              </a:solidFill>
              <a:round/>
              <a:headEnd/>
              <a:tailEnd/>
            </a:ln>
          </p:spPr>
          <p:txBody>
            <a:bodyPr/>
            <a:lstStyle/>
            <a:p>
              <a:endParaRPr lang="en-US" dirty="0"/>
            </a:p>
          </p:txBody>
        </p:sp>
        <p:grpSp>
          <p:nvGrpSpPr>
            <p:cNvPr id="258053" name="Group 5">
              <a:extLst>
                <a:ext uri="{FF2B5EF4-FFF2-40B4-BE49-F238E27FC236}">
                  <a16:creationId xmlns:a16="http://schemas.microsoft.com/office/drawing/2014/main" id="{FDD36578-5E0F-4D1D-80DF-57DB3EAC07B7}"/>
                </a:ext>
              </a:extLst>
            </p:cNvPr>
            <p:cNvGrpSpPr>
              <a:grpSpLocks noChangeAspect="1"/>
            </p:cNvGrpSpPr>
            <p:nvPr/>
          </p:nvGrpSpPr>
          <p:grpSpPr bwMode="auto">
            <a:xfrm>
              <a:off x="4098" y="1768"/>
              <a:ext cx="942" cy="764"/>
              <a:chOff x="4098" y="1768"/>
              <a:chExt cx="942" cy="764"/>
            </a:xfrm>
          </p:grpSpPr>
          <p:sp>
            <p:nvSpPr>
              <p:cNvPr id="258054" name="Freeform 6">
                <a:extLst>
                  <a:ext uri="{FF2B5EF4-FFF2-40B4-BE49-F238E27FC236}">
                    <a16:creationId xmlns:a16="http://schemas.microsoft.com/office/drawing/2014/main" id="{8626D335-3AF0-4347-AB9C-D5BBDF1C3959}"/>
                  </a:ext>
                </a:extLst>
              </p:cNvPr>
              <p:cNvSpPr>
                <a:spLocks noChangeAspect="1"/>
              </p:cNvSpPr>
              <p:nvPr/>
            </p:nvSpPr>
            <p:spPr bwMode="auto">
              <a:xfrm>
                <a:off x="4260" y="1823"/>
                <a:ext cx="525" cy="407"/>
              </a:xfrm>
              <a:custGeom>
                <a:avLst/>
                <a:gdLst>
                  <a:gd name="T0" fmla="*/ 0 w 525"/>
                  <a:gd name="T1" fmla="*/ 42 h 407"/>
                  <a:gd name="T2" fmla="*/ 0 w 525"/>
                  <a:gd name="T3" fmla="*/ 407 h 407"/>
                  <a:gd name="T4" fmla="*/ 471 w 525"/>
                  <a:gd name="T5" fmla="*/ 407 h 407"/>
                  <a:gd name="T6" fmla="*/ 525 w 525"/>
                  <a:gd name="T7" fmla="*/ 338 h 407"/>
                  <a:gd name="T8" fmla="*/ 502 w 525"/>
                  <a:gd name="T9" fmla="*/ 250 h 407"/>
                  <a:gd name="T10" fmla="*/ 518 w 525"/>
                  <a:gd name="T11" fmla="*/ 181 h 407"/>
                  <a:gd name="T12" fmla="*/ 429 w 525"/>
                  <a:gd name="T13" fmla="*/ 56 h 407"/>
                  <a:gd name="T14" fmla="*/ 76 w 525"/>
                  <a:gd name="T15" fmla="*/ 56 h 407"/>
                  <a:gd name="T16" fmla="*/ 76 w 525"/>
                  <a:gd name="T17" fmla="*/ 0 h 407"/>
                  <a:gd name="T18" fmla="*/ 0 w 525"/>
                  <a:gd name="T19" fmla="*/ 42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5" h="407">
                    <a:moveTo>
                      <a:pt x="0" y="42"/>
                    </a:moveTo>
                    <a:lnTo>
                      <a:pt x="0" y="407"/>
                    </a:lnTo>
                    <a:lnTo>
                      <a:pt x="471" y="407"/>
                    </a:lnTo>
                    <a:lnTo>
                      <a:pt x="525" y="338"/>
                    </a:lnTo>
                    <a:lnTo>
                      <a:pt x="502" y="250"/>
                    </a:lnTo>
                    <a:lnTo>
                      <a:pt x="518" y="181"/>
                    </a:lnTo>
                    <a:lnTo>
                      <a:pt x="429" y="56"/>
                    </a:lnTo>
                    <a:lnTo>
                      <a:pt x="76" y="56"/>
                    </a:lnTo>
                    <a:lnTo>
                      <a:pt x="76" y="0"/>
                    </a:lnTo>
                    <a:lnTo>
                      <a:pt x="0" y="42"/>
                    </a:lnTo>
                    <a:close/>
                  </a:path>
                </a:pathLst>
              </a:custGeom>
              <a:solidFill>
                <a:srgbClr val="000000"/>
              </a:solidFill>
              <a:ln w="9525">
                <a:solidFill>
                  <a:srgbClr val="FF66CC"/>
                </a:solidFill>
                <a:round/>
                <a:headEnd/>
                <a:tailEnd/>
              </a:ln>
            </p:spPr>
            <p:txBody>
              <a:bodyPr/>
              <a:lstStyle/>
              <a:p>
                <a:endParaRPr lang="en-US" dirty="0"/>
              </a:p>
            </p:txBody>
          </p:sp>
          <p:sp>
            <p:nvSpPr>
              <p:cNvPr id="258055" name="Freeform 7">
                <a:extLst>
                  <a:ext uri="{FF2B5EF4-FFF2-40B4-BE49-F238E27FC236}">
                    <a16:creationId xmlns:a16="http://schemas.microsoft.com/office/drawing/2014/main" id="{FF10B3AF-2295-430F-8A2A-4C3C0622D2C5}"/>
                  </a:ext>
                </a:extLst>
              </p:cNvPr>
              <p:cNvSpPr>
                <a:spLocks noChangeAspect="1"/>
              </p:cNvSpPr>
              <p:nvPr/>
            </p:nvSpPr>
            <p:spPr bwMode="auto">
              <a:xfrm>
                <a:off x="4299" y="1768"/>
                <a:ext cx="536" cy="421"/>
              </a:xfrm>
              <a:custGeom>
                <a:avLst/>
                <a:gdLst>
                  <a:gd name="T0" fmla="*/ 534 w 536"/>
                  <a:gd name="T1" fmla="*/ 343 h 421"/>
                  <a:gd name="T2" fmla="*/ 513 w 536"/>
                  <a:gd name="T3" fmla="*/ 280 h 421"/>
                  <a:gd name="T4" fmla="*/ 528 w 536"/>
                  <a:gd name="T5" fmla="*/ 191 h 421"/>
                  <a:gd name="T6" fmla="*/ 530 w 536"/>
                  <a:gd name="T7" fmla="*/ 188 h 421"/>
                  <a:gd name="T8" fmla="*/ 526 w 536"/>
                  <a:gd name="T9" fmla="*/ 186 h 421"/>
                  <a:gd name="T10" fmla="*/ 437 w 536"/>
                  <a:gd name="T11" fmla="*/ 60 h 421"/>
                  <a:gd name="T12" fmla="*/ 436 w 536"/>
                  <a:gd name="T13" fmla="*/ 59 h 421"/>
                  <a:gd name="T14" fmla="*/ 434 w 536"/>
                  <a:gd name="T15" fmla="*/ 59 h 421"/>
                  <a:gd name="T16" fmla="*/ 86 w 536"/>
                  <a:gd name="T17" fmla="*/ 59 h 421"/>
                  <a:gd name="T18" fmla="*/ 86 w 536"/>
                  <a:gd name="T19" fmla="*/ 9 h 421"/>
                  <a:gd name="T20" fmla="*/ 86 w 536"/>
                  <a:gd name="T21" fmla="*/ 0 h 421"/>
                  <a:gd name="T22" fmla="*/ 78 w 536"/>
                  <a:gd name="T23" fmla="*/ 5 h 421"/>
                  <a:gd name="T24" fmla="*/ 2 w 536"/>
                  <a:gd name="T25" fmla="*/ 46 h 421"/>
                  <a:gd name="T26" fmla="*/ 0 w 536"/>
                  <a:gd name="T27" fmla="*/ 47 h 421"/>
                  <a:gd name="T28" fmla="*/ 0 w 536"/>
                  <a:gd name="T29" fmla="*/ 51 h 421"/>
                  <a:gd name="T30" fmla="*/ 0 w 536"/>
                  <a:gd name="T31" fmla="*/ 415 h 421"/>
                  <a:gd name="T32" fmla="*/ 0 w 536"/>
                  <a:gd name="T33" fmla="*/ 421 h 421"/>
                  <a:gd name="T34" fmla="*/ 6 w 536"/>
                  <a:gd name="T35" fmla="*/ 421 h 421"/>
                  <a:gd name="T36" fmla="*/ 475 w 536"/>
                  <a:gd name="T37" fmla="*/ 421 h 421"/>
                  <a:gd name="T38" fmla="*/ 479 w 536"/>
                  <a:gd name="T39" fmla="*/ 421 h 421"/>
                  <a:gd name="T40" fmla="*/ 480 w 536"/>
                  <a:gd name="T41" fmla="*/ 418 h 421"/>
                  <a:gd name="T42" fmla="*/ 535 w 536"/>
                  <a:gd name="T43" fmla="*/ 349 h 421"/>
                  <a:gd name="T44" fmla="*/ 536 w 536"/>
                  <a:gd name="T45" fmla="*/ 346 h 421"/>
                  <a:gd name="T46" fmla="*/ 534 w 536"/>
                  <a:gd name="T47" fmla="*/ 34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6" h="421">
                    <a:moveTo>
                      <a:pt x="534" y="343"/>
                    </a:moveTo>
                    <a:lnTo>
                      <a:pt x="513" y="280"/>
                    </a:lnTo>
                    <a:lnTo>
                      <a:pt x="528" y="191"/>
                    </a:lnTo>
                    <a:lnTo>
                      <a:pt x="530" y="188"/>
                    </a:lnTo>
                    <a:lnTo>
                      <a:pt x="526" y="186"/>
                    </a:lnTo>
                    <a:lnTo>
                      <a:pt x="437" y="60"/>
                    </a:lnTo>
                    <a:lnTo>
                      <a:pt x="436" y="59"/>
                    </a:lnTo>
                    <a:lnTo>
                      <a:pt x="434" y="59"/>
                    </a:lnTo>
                    <a:lnTo>
                      <a:pt x="86" y="59"/>
                    </a:lnTo>
                    <a:lnTo>
                      <a:pt x="86" y="9"/>
                    </a:lnTo>
                    <a:lnTo>
                      <a:pt x="86" y="0"/>
                    </a:lnTo>
                    <a:lnTo>
                      <a:pt x="78" y="5"/>
                    </a:lnTo>
                    <a:lnTo>
                      <a:pt x="2" y="46"/>
                    </a:lnTo>
                    <a:lnTo>
                      <a:pt x="0" y="47"/>
                    </a:lnTo>
                    <a:lnTo>
                      <a:pt x="0" y="51"/>
                    </a:lnTo>
                    <a:lnTo>
                      <a:pt x="0" y="415"/>
                    </a:lnTo>
                    <a:lnTo>
                      <a:pt x="0" y="421"/>
                    </a:lnTo>
                    <a:lnTo>
                      <a:pt x="6" y="421"/>
                    </a:lnTo>
                    <a:lnTo>
                      <a:pt x="475" y="421"/>
                    </a:lnTo>
                    <a:lnTo>
                      <a:pt x="479" y="421"/>
                    </a:lnTo>
                    <a:lnTo>
                      <a:pt x="480" y="418"/>
                    </a:lnTo>
                    <a:lnTo>
                      <a:pt x="535" y="349"/>
                    </a:lnTo>
                    <a:lnTo>
                      <a:pt x="536" y="346"/>
                    </a:lnTo>
                    <a:lnTo>
                      <a:pt x="534" y="343"/>
                    </a:lnTo>
                    <a:close/>
                  </a:path>
                </a:pathLst>
              </a:custGeom>
              <a:solidFill>
                <a:srgbClr val="000000"/>
              </a:solidFill>
              <a:ln w="9525">
                <a:solidFill>
                  <a:srgbClr val="FF66CC"/>
                </a:solidFill>
                <a:round/>
                <a:headEnd/>
                <a:tailEnd/>
              </a:ln>
            </p:spPr>
            <p:txBody>
              <a:bodyPr/>
              <a:lstStyle/>
              <a:p>
                <a:endParaRPr lang="en-US" dirty="0"/>
              </a:p>
            </p:txBody>
          </p:sp>
          <p:sp>
            <p:nvSpPr>
              <p:cNvPr id="258056" name="Freeform 8">
                <a:extLst>
                  <a:ext uri="{FF2B5EF4-FFF2-40B4-BE49-F238E27FC236}">
                    <a16:creationId xmlns:a16="http://schemas.microsoft.com/office/drawing/2014/main" id="{6E7026F0-4DCB-4D7A-9E42-9C9B530FE32F}"/>
                  </a:ext>
                </a:extLst>
              </p:cNvPr>
              <p:cNvSpPr>
                <a:spLocks noChangeAspect="1"/>
              </p:cNvSpPr>
              <p:nvPr/>
            </p:nvSpPr>
            <p:spPr bwMode="auto">
              <a:xfrm>
                <a:off x="4310" y="1787"/>
                <a:ext cx="513" cy="391"/>
              </a:xfrm>
              <a:custGeom>
                <a:avLst/>
                <a:gdLst>
                  <a:gd name="T0" fmla="*/ 461 w 513"/>
                  <a:gd name="T1" fmla="*/ 391 h 391"/>
                  <a:gd name="T2" fmla="*/ 0 w 513"/>
                  <a:gd name="T3" fmla="*/ 391 h 391"/>
                  <a:gd name="T4" fmla="*/ 0 w 513"/>
                  <a:gd name="T5" fmla="*/ 35 h 391"/>
                  <a:gd name="T6" fmla="*/ 64 w 513"/>
                  <a:gd name="T7" fmla="*/ 0 h 391"/>
                  <a:gd name="T8" fmla="*/ 64 w 513"/>
                  <a:gd name="T9" fmla="*/ 46 h 391"/>
                  <a:gd name="T10" fmla="*/ 64 w 513"/>
                  <a:gd name="T11" fmla="*/ 51 h 391"/>
                  <a:gd name="T12" fmla="*/ 69 w 513"/>
                  <a:gd name="T13" fmla="*/ 51 h 391"/>
                  <a:gd name="T14" fmla="*/ 422 w 513"/>
                  <a:gd name="T15" fmla="*/ 51 h 391"/>
                  <a:gd name="T16" fmla="*/ 506 w 513"/>
                  <a:gd name="T17" fmla="*/ 173 h 391"/>
                  <a:gd name="T18" fmla="*/ 491 w 513"/>
                  <a:gd name="T19" fmla="*/ 261 h 391"/>
                  <a:gd name="T20" fmla="*/ 490 w 513"/>
                  <a:gd name="T21" fmla="*/ 263 h 391"/>
                  <a:gd name="T22" fmla="*/ 492 w 513"/>
                  <a:gd name="T23" fmla="*/ 266 h 391"/>
                  <a:gd name="T24" fmla="*/ 513 w 513"/>
                  <a:gd name="T25" fmla="*/ 329 h 391"/>
                  <a:gd name="T26" fmla="*/ 461 w 513"/>
                  <a:gd name="T27"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3" h="391">
                    <a:moveTo>
                      <a:pt x="461" y="391"/>
                    </a:moveTo>
                    <a:lnTo>
                      <a:pt x="0" y="391"/>
                    </a:lnTo>
                    <a:lnTo>
                      <a:pt x="0" y="35"/>
                    </a:lnTo>
                    <a:lnTo>
                      <a:pt x="64" y="0"/>
                    </a:lnTo>
                    <a:lnTo>
                      <a:pt x="64" y="46"/>
                    </a:lnTo>
                    <a:lnTo>
                      <a:pt x="64" y="51"/>
                    </a:lnTo>
                    <a:lnTo>
                      <a:pt x="69" y="51"/>
                    </a:lnTo>
                    <a:lnTo>
                      <a:pt x="422" y="51"/>
                    </a:lnTo>
                    <a:lnTo>
                      <a:pt x="506" y="173"/>
                    </a:lnTo>
                    <a:lnTo>
                      <a:pt x="491" y="261"/>
                    </a:lnTo>
                    <a:lnTo>
                      <a:pt x="490" y="263"/>
                    </a:lnTo>
                    <a:lnTo>
                      <a:pt x="492" y="266"/>
                    </a:lnTo>
                    <a:lnTo>
                      <a:pt x="513" y="329"/>
                    </a:lnTo>
                    <a:lnTo>
                      <a:pt x="461" y="391"/>
                    </a:lnTo>
                    <a:close/>
                  </a:path>
                </a:pathLst>
              </a:custGeom>
              <a:solidFill>
                <a:srgbClr val="FFFFFF"/>
              </a:solidFill>
              <a:ln w="9525">
                <a:solidFill>
                  <a:srgbClr val="FF66CC"/>
                </a:solidFill>
                <a:round/>
                <a:headEnd/>
                <a:tailEnd/>
              </a:ln>
            </p:spPr>
            <p:txBody>
              <a:bodyPr/>
              <a:lstStyle/>
              <a:p>
                <a:endParaRPr lang="en-US" dirty="0"/>
              </a:p>
            </p:txBody>
          </p:sp>
          <p:grpSp>
            <p:nvGrpSpPr>
              <p:cNvPr id="258057" name="Group 9">
                <a:extLst>
                  <a:ext uri="{FF2B5EF4-FFF2-40B4-BE49-F238E27FC236}">
                    <a16:creationId xmlns:a16="http://schemas.microsoft.com/office/drawing/2014/main" id="{889ED460-8924-4CCE-8366-253406811347}"/>
                  </a:ext>
                </a:extLst>
              </p:cNvPr>
              <p:cNvGrpSpPr>
                <a:grpSpLocks noChangeAspect="1"/>
              </p:cNvGrpSpPr>
              <p:nvPr/>
            </p:nvGrpSpPr>
            <p:grpSpPr bwMode="auto">
              <a:xfrm>
                <a:off x="4374" y="1975"/>
                <a:ext cx="376" cy="64"/>
                <a:chOff x="4116" y="1725"/>
                <a:chExt cx="376" cy="64"/>
              </a:xfrm>
            </p:grpSpPr>
            <p:sp>
              <p:nvSpPr>
                <p:cNvPr id="258058" name="Freeform 10">
                  <a:extLst>
                    <a:ext uri="{FF2B5EF4-FFF2-40B4-BE49-F238E27FC236}">
                      <a16:creationId xmlns:a16="http://schemas.microsoft.com/office/drawing/2014/main" id="{D2BC5768-E87E-4440-A9E9-563A620F9E4D}"/>
                    </a:ext>
                  </a:extLst>
                </p:cNvPr>
                <p:cNvSpPr>
                  <a:spLocks noChangeAspect="1" noEditPoints="1"/>
                </p:cNvSpPr>
                <p:nvPr/>
              </p:nvSpPr>
              <p:spPr bwMode="auto">
                <a:xfrm>
                  <a:off x="4116" y="1725"/>
                  <a:ext cx="34" cy="50"/>
                </a:xfrm>
                <a:custGeom>
                  <a:avLst/>
                  <a:gdLst>
                    <a:gd name="T0" fmla="*/ 0 w 34"/>
                    <a:gd name="T1" fmla="*/ 0 h 50"/>
                    <a:gd name="T2" fmla="*/ 19 w 34"/>
                    <a:gd name="T3" fmla="*/ 0 h 50"/>
                    <a:gd name="T4" fmla="*/ 24 w 34"/>
                    <a:gd name="T5" fmla="*/ 0 h 50"/>
                    <a:gd name="T6" fmla="*/ 28 w 34"/>
                    <a:gd name="T7" fmla="*/ 3 h 50"/>
                    <a:gd name="T8" fmla="*/ 32 w 34"/>
                    <a:gd name="T9" fmla="*/ 6 h 50"/>
                    <a:gd name="T10" fmla="*/ 34 w 34"/>
                    <a:gd name="T11" fmla="*/ 12 h 50"/>
                    <a:gd name="T12" fmla="*/ 33 w 34"/>
                    <a:gd name="T13" fmla="*/ 20 h 50"/>
                    <a:gd name="T14" fmla="*/ 31 w 34"/>
                    <a:gd name="T15" fmla="*/ 26 h 50"/>
                    <a:gd name="T16" fmla="*/ 26 w 34"/>
                    <a:gd name="T17" fmla="*/ 28 h 50"/>
                    <a:gd name="T18" fmla="*/ 22 w 34"/>
                    <a:gd name="T19" fmla="*/ 29 h 50"/>
                    <a:gd name="T20" fmla="*/ 5 w 34"/>
                    <a:gd name="T21" fmla="*/ 29 h 50"/>
                    <a:gd name="T22" fmla="*/ 5 w 34"/>
                    <a:gd name="T23" fmla="*/ 50 h 50"/>
                    <a:gd name="T24" fmla="*/ 0 w 34"/>
                    <a:gd name="T25" fmla="*/ 50 h 50"/>
                    <a:gd name="T26" fmla="*/ 0 w 34"/>
                    <a:gd name="T27" fmla="*/ 0 h 50"/>
                    <a:gd name="T28" fmla="*/ 5 w 34"/>
                    <a:gd name="T29" fmla="*/ 23 h 50"/>
                    <a:gd name="T30" fmla="*/ 22 w 34"/>
                    <a:gd name="T31" fmla="*/ 23 h 50"/>
                    <a:gd name="T32" fmla="*/ 23 w 34"/>
                    <a:gd name="T33" fmla="*/ 23 h 50"/>
                    <a:gd name="T34" fmla="*/ 25 w 34"/>
                    <a:gd name="T35" fmla="*/ 21 h 50"/>
                    <a:gd name="T36" fmla="*/ 27 w 34"/>
                    <a:gd name="T37" fmla="*/ 19 h 50"/>
                    <a:gd name="T38" fmla="*/ 28 w 34"/>
                    <a:gd name="T39" fmla="*/ 14 h 50"/>
                    <a:gd name="T40" fmla="*/ 27 w 34"/>
                    <a:gd name="T41" fmla="*/ 10 h 50"/>
                    <a:gd name="T42" fmla="*/ 25 w 34"/>
                    <a:gd name="T43" fmla="*/ 7 h 50"/>
                    <a:gd name="T44" fmla="*/ 22 w 34"/>
                    <a:gd name="T45" fmla="*/ 6 h 50"/>
                    <a:gd name="T46" fmla="*/ 19 w 34"/>
                    <a:gd name="T47" fmla="*/ 6 h 50"/>
                    <a:gd name="T48" fmla="*/ 5 w 34"/>
                    <a:gd name="T49" fmla="*/ 6 h 50"/>
                    <a:gd name="T50" fmla="*/ 5 w 34"/>
                    <a:gd name="T51" fmla="*/ 2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4" h="50">
                      <a:moveTo>
                        <a:pt x="0" y="0"/>
                      </a:moveTo>
                      <a:lnTo>
                        <a:pt x="19" y="0"/>
                      </a:lnTo>
                      <a:lnTo>
                        <a:pt x="24" y="0"/>
                      </a:lnTo>
                      <a:lnTo>
                        <a:pt x="28" y="3"/>
                      </a:lnTo>
                      <a:lnTo>
                        <a:pt x="32" y="6"/>
                      </a:lnTo>
                      <a:lnTo>
                        <a:pt x="34" y="12"/>
                      </a:lnTo>
                      <a:lnTo>
                        <a:pt x="33" y="20"/>
                      </a:lnTo>
                      <a:lnTo>
                        <a:pt x="31" y="26"/>
                      </a:lnTo>
                      <a:lnTo>
                        <a:pt x="26" y="28"/>
                      </a:lnTo>
                      <a:lnTo>
                        <a:pt x="22" y="29"/>
                      </a:lnTo>
                      <a:lnTo>
                        <a:pt x="5" y="29"/>
                      </a:lnTo>
                      <a:lnTo>
                        <a:pt x="5" y="50"/>
                      </a:lnTo>
                      <a:lnTo>
                        <a:pt x="0" y="50"/>
                      </a:lnTo>
                      <a:lnTo>
                        <a:pt x="0" y="0"/>
                      </a:lnTo>
                      <a:close/>
                      <a:moveTo>
                        <a:pt x="5" y="23"/>
                      </a:moveTo>
                      <a:lnTo>
                        <a:pt x="22" y="23"/>
                      </a:lnTo>
                      <a:lnTo>
                        <a:pt x="23" y="23"/>
                      </a:lnTo>
                      <a:lnTo>
                        <a:pt x="25" y="21"/>
                      </a:lnTo>
                      <a:lnTo>
                        <a:pt x="27" y="19"/>
                      </a:lnTo>
                      <a:lnTo>
                        <a:pt x="28" y="14"/>
                      </a:lnTo>
                      <a:lnTo>
                        <a:pt x="27" y="10"/>
                      </a:lnTo>
                      <a:lnTo>
                        <a:pt x="25" y="7"/>
                      </a:lnTo>
                      <a:lnTo>
                        <a:pt x="22" y="6"/>
                      </a:lnTo>
                      <a:lnTo>
                        <a:pt x="19" y="6"/>
                      </a:lnTo>
                      <a:lnTo>
                        <a:pt x="5" y="6"/>
                      </a:lnTo>
                      <a:lnTo>
                        <a:pt x="5" y="23"/>
                      </a:lnTo>
                      <a:close/>
                    </a:path>
                  </a:pathLst>
                </a:custGeom>
                <a:solidFill>
                  <a:srgbClr val="000000"/>
                </a:solidFill>
                <a:ln w="9525">
                  <a:solidFill>
                    <a:srgbClr val="FF66CC"/>
                  </a:solidFill>
                  <a:round/>
                  <a:headEnd/>
                  <a:tailEnd/>
                </a:ln>
              </p:spPr>
              <p:txBody>
                <a:bodyPr/>
                <a:lstStyle/>
                <a:p>
                  <a:endParaRPr lang="en-US" dirty="0"/>
                </a:p>
              </p:txBody>
            </p:sp>
            <p:sp>
              <p:nvSpPr>
                <p:cNvPr id="258059" name="Freeform 11">
                  <a:extLst>
                    <a:ext uri="{FF2B5EF4-FFF2-40B4-BE49-F238E27FC236}">
                      <a16:creationId xmlns:a16="http://schemas.microsoft.com/office/drawing/2014/main" id="{237CDA60-8813-47B5-B9AE-39D9C7AE6458}"/>
                    </a:ext>
                  </a:extLst>
                </p:cNvPr>
                <p:cNvSpPr>
                  <a:spLocks noChangeAspect="1" noEditPoints="1"/>
                </p:cNvSpPr>
                <p:nvPr/>
              </p:nvSpPr>
              <p:spPr bwMode="auto">
                <a:xfrm>
                  <a:off x="4155" y="1738"/>
                  <a:ext cx="32" cy="38"/>
                </a:xfrm>
                <a:custGeom>
                  <a:avLst/>
                  <a:gdLst>
                    <a:gd name="T0" fmla="*/ 7 w 32"/>
                    <a:gd name="T1" fmla="*/ 23 h 38"/>
                    <a:gd name="T2" fmla="*/ 7 w 32"/>
                    <a:gd name="T3" fmla="*/ 27 h 38"/>
                    <a:gd name="T4" fmla="*/ 10 w 32"/>
                    <a:gd name="T5" fmla="*/ 30 h 38"/>
                    <a:gd name="T6" fmla="*/ 14 w 32"/>
                    <a:gd name="T7" fmla="*/ 33 h 38"/>
                    <a:gd name="T8" fmla="*/ 21 w 32"/>
                    <a:gd name="T9" fmla="*/ 32 h 38"/>
                    <a:gd name="T10" fmla="*/ 25 w 32"/>
                    <a:gd name="T11" fmla="*/ 28 h 38"/>
                    <a:gd name="T12" fmla="*/ 31 w 32"/>
                    <a:gd name="T13" fmla="*/ 25 h 38"/>
                    <a:gd name="T14" fmla="*/ 30 w 32"/>
                    <a:gd name="T15" fmla="*/ 29 h 38"/>
                    <a:gd name="T16" fmla="*/ 29 w 32"/>
                    <a:gd name="T17" fmla="*/ 32 h 38"/>
                    <a:gd name="T18" fmla="*/ 23 w 32"/>
                    <a:gd name="T19" fmla="*/ 37 h 38"/>
                    <a:gd name="T20" fmla="*/ 16 w 32"/>
                    <a:gd name="T21" fmla="*/ 38 h 38"/>
                    <a:gd name="T22" fmla="*/ 9 w 32"/>
                    <a:gd name="T23" fmla="*/ 37 h 38"/>
                    <a:gd name="T24" fmla="*/ 4 w 32"/>
                    <a:gd name="T25" fmla="*/ 32 h 38"/>
                    <a:gd name="T26" fmla="*/ 1 w 32"/>
                    <a:gd name="T27" fmla="*/ 27 h 38"/>
                    <a:gd name="T28" fmla="*/ 0 w 32"/>
                    <a:gd name="T29" fmla="*/ 19 h 38"/>
                    <a:gd name="T30" fmla="*/ 1 w 32"/>
                    <a:gd name="T31" fmla="*/ 12 h 38"/>
                    <a:gd name="T32" fmla="*/ 4 w 32"/>
                    <a:gd name="T33" fmla="*/ 6 h 38"/>
                    <a:gd name="T34" fmla="*/ 11 w 32"/>
                    <a:gd name="T35" fmla="*/ 1 h 38"/>
                    <a:gd name="T36" fmla="*/ 17 w 32"/>
                    <a:gd name="T37" fmla="*/ 0 h 38"/>
                    <a:gd name="T38" fmla="*/ 24 w 32"/>
                    <a:gd name="T39" fmla="*/ 1 h 38"/>
                    <a:gd name="T40" fmla="*/ 29 w 32"/>
                    <a:gd name="T41" fmla="*/ 5 h 38"/>
                    <a:gd name="T42" fmla="*/ 32 w 32"/>
                    <a:gd name="T43" fmla="*/ 13 h 38"/>
                    <a:gd name="T44" fmla="*/ 32 w 32"/>
                    <a:gd name="T45" fmla="*/ 21 h 38"/>
                    <a:gd name="T46" fmla="*/ 26 w 32"/>
                    <a:gd name="T47" fmla="*/ 16 h 38"/>
                    <a:gd name="T48" fmla="*/ 25 w 32"/>
                    <a:gd name="T49" fmla="*/ 12 h 38"/>
                    <a:gd name="T50" fmla="*/ 23 w 32"/>
                    <a:gd name="T51" fmla="*/ 8 h 38"/>
                    <a:gd name="T52" fmla="*/ 22 w 32"/>
                    <a:gd name="T53" fmla="*/ 6 h 38"/>
                    <a:gd name="T54" fmla="*/ 17 w 32"/>
                    <a:gd name="T55" fmla="*/ 5 h 38"/>
                    <a:gd name="T56" fmla="*/ 14 w 32"/>
                    <a:gd name="T57" fmla="*/ 6 h 38"/>
                    <a:gd name="T58" fmla="*/ 9 w 32"/>
                    <a:gd name="T59" fmla="*/ 8 h 38"/>
                    <a:gd name="T60" fmla="*/ 8 w 32"/>
                    <a:gd name="T61" fmla="*/ 12 h 38"/>
                    <a:gd name="T62" fmla="*/ 7 w 32"/>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38">
                      <a:moveTo>
                        <a:pt x="7" y="21"/>
                      </a:moveTo>
                      <a:lnTo>
                        <a:pt x="7" y="23"/>
                      </a:lnTo>
                      <a:lnTo>
                        <a:pt x="7" y="24"/>
                      </a:lnTo>
                      <a:lnTo>
                        <a:pt x="7" y="27"/>
                      </a:lnTo>
                      <a:lnTo>
                        <a:pt x="8" y="29"/>
                      </a:lnTo>
                      <a:lnTo>
                        <a:pt x="10" y="30"/>
                      </a:lnTo>
                      <a:lnTo>
                        <a:pt x="11" y="32"/>
                      </a:lnTo>
                      <a:lnTo>
                        <a:pt x="14" y="33"/>
                      </a:lnTo>
                      <a:lnTo>
                        <a:pt x="16" y="33"/>
                      </a:lnTo>
                      <a:lnTo>
                        <a:pt x="21" y="32"/>
                      </a:lnTo>
                      <a:lnTo>
                        <a:pt x="23" y="30"/>
                      </a:lnTo>
                      <a:lnTo>
                        <a:pt x="25" y="28"/>
                      </a:lnTo>
                      <a:lnTo>
                        <a:pt x="25" y="25"/>
                      </a:lnTo>
                      <a:lnTo>
                        <a:pt x="31" y="25"/>
                      </a:lnTo>
                      <a:lnTo>
                        <a:pt x="31" y="27"/>
                      </a:lnTo>
                      <a:lnTo>
                        <a:pt x="30" y="29"/>
                      </a:lnTo>
                      <a:lnTo>
                        <a:pt x="30" y="30"/>
                      </a:lnTo>
                      <a:lnTo>
                        <a:pt x="29" y="32"/>
                      </a:lnTo>
                      <a:lnTo>
                        <a:pt x="26" y="35"/>
                      </a:lnTo>
                      <a:lnTo>
                        <a:pt x="23" y="37"/>
                      </a:lnTo>
                      <a:lnTo>
                        <a:pt x="19" y="38"/>
                      </a:lnTo>
                      <a:lnTo>
                        <a:pt x="16" y="38"/>
                      </a:lnTo>
                      <a:lnTo>
                        <a:pt x="12" y="38"/>
                      </a:lnTo>
                      <a:lnTo>
                        <a:pt x="9" y="37"/>
                      </a:lnTo>
                      <a:lnTo>
                        <a:pt x="7" y="35"/>
                      </a:lnTo>
                      <a:lnTo>
                        <a:pt x="4" y="32"/>
                      </a:lnTo>
                      <a:lnTo>
                        <a:pt x="2" y="30"/>
                      </a:lnTo>
                      <a:lnTo>
                        <a:pt x="1" y="27"/>
                      </a:lnTo>
                      <a:lnTo>
                        <a:pt x="0" y="23"/>
                      </a:lnTo>
                      <a:lnTo>
                        <a:pt x="0" y="19"/>
                      </a:lnTo>
                      <a:lnTo>
                        <a:pt x="0" y="15"/>
                      </a:lnTo>
                      <a:lnTo>
                        <a:pt x="1" y="12"/>
                      </a:lnTo>
                      <a:lnTo>
                        <a:pt x="3" y="8"/>
                      </a:lnTo>
                      <a:lnTo>
                        <a:pt x="4" y="6"/>
                      </a:lnTo>
                      <a:lnTo>
                        <a:pt x="8" y="4"/>
                      </a:lnTo>
                      <a:lnTo>
                        <a:pt x="11" y="1"/>
                      </a:lnTo>
                      <a:lnTo>
                        <a:pt x="15" y="0"/>
                      </a:lnTo>
                      <a:lnTo>
                        <a:pt x="17" y="0"/>
                      </a:lnTo>
                      <a:lnTo>
                        <a:pt x="21" y="0"/>
                      </a:lnTo>
                      <a:lnTo>
                        <a:pt x="24" y="1"/>
                      </a:lnTo>
                      <a:lnTo>
                        <a:pt x="26" y="4"/>
                      </a:lnTo>
                      <a:lnTo>
                        <a:pt x="29" y="5"/>
                      </a:lnTo>
                      <a:lnTo>
                        <a:pt x="31" y="9"/>
                      </a:lnTo>
                      <a:lnTo>
                        <a:pt x="32" y="13"/>
                      </a:lnTo>
                      <a:lnTo>
                        <a:pt x="32" y="16"/>
                      </a:lnTo>
                      <a:lnTo>
                        <a:pt x="32" y="21"/>
                      </a:lnTo>
                      <a:lnTo>
                        <a:pt x="7" y="21"/>
                      </a:lnTo>
                      <a:close/>
                      <a:moveTo>
                        <a:pt x="26" y="16"/>
                      </a:moveTo>
                      <a:lnTo>
                        <a:pt x="26" y="14"/>
                      </a:lnTo>
                      <a:lnTo>
                        <a:pt x="25" y="12"/>
                      </a:lnTo>
                      <a:lnTo>
                        <a:pt x="24" y="9"/>
                      </a:lnTo>
                      <a:lnTo>
                        <a:pt x="23" y="8"/>
                      </a:lnTo>
                      <a:lnTo>
                        <a:pt x="23" y="7"/>
                      </a:lnTo>
                      <a:lnTo>
                        <a:pt x="22" y="6"/>
                      </a:lnTo>
                      <a:lnTo>
                        <a:pt x="19" y="5"/>
                      </a:lnTo>
                      <a:lnTo>
                        <a:pt x="17" y="5"/>
                      </a:lnTo>
                      <a:lnTo>
                        <a:pt x="15" y="5"/>
                      </a:lnTo>
                      <a:lnTo>
                        <a:pt x="14" y="6"/>
                      </a:lnTo>
                      <a:lnTo>
                        <a:pt x="11" y="7"/>
                      </a:lnTo>
                      <a:lnTo>
                        <a:pt x="9" y="8"/>
                      </a:lnTo>
                      <a:lnTo>
                        <a:pt x="9" y="9"/>
                      </a:lnTo>
                      <a:lnTo>
                        <a:pt x="8" y="12"/>
                      </a:lnTo>
                      <a:lnTo>
                        <a:pt x="7" y="14"/>
                      </a:lnTo>
                      <a:lnTo>
                        <a:pt x="7" y="16"/>
                      </a:lnTo>
                      <a:lnTo>
                        <a:pt x="26" y="16"/>
                      </a:lnTo>
                      <a:close/>
                    </a:path>
                  </a:pathLst>
                </a:custGeom>
                <a:solidFill>
                  <a:srgbClr val="000000"/>
                </a:solidFill>
                <a:ln w="9525">
                  <a:solidFill>
                    <a:srgbClr val="FF66CC"/>
                  </a:solidFill>
                  <a:round/>
                  <a:headEnd/>
                  <a:tailEnd/>
                </a:ln>
              </p:spPr>
              <p:txBody>
                <a:bodyPr/>
                <a:lstStyle/>
                <a:p>
                  <a:endParaRPr lang="en-US" dirty="0"/>
                </a:p>
              </p:txBody>
            </p:sp>
            <p:sp>
              <p:nvSpPr>
                <p:cNvPr id="258060" name="Freeform 12">
                  <a:extLst>
                    <a:ext uri="{FF2B5EF4-FFF2-40B4-BE49-F238E27FC236}">
                      <a16:creationId xmlns:a16="http://schemas.microsoft.com/office/drawing/2014/main" id="{7E1FFDE2-EB3E-4C16-834C-B92E226F7FAA}"/>
                    </a:ext>
                  </a:extLst>
                </p:cNvPr>
                <p:cNvSpPr>
                  <a:spLocks noChangeAspect="1"/>
                </p:cNvSpPr>
                <p:nvPr/>
              </p:nvSpPr>
              <p:spPr bwMode="auto">
                <a:xfrm>
                  <a:off x="4193" y="1738"/>
                  <a:ext cx="29" cy="37"/>
                </a:xfrm>
                <a:custGeom>
                  <a:avLst/>
                  <a:gdLst>
                    <a:gd name="T0" fmla="*/ 6 w 29"/>
                    <a:gd name="T1" fmla="*/ 1 h 37"/>
                    <a:gd name="T2" fmla="*/ 6 w 29"/>
                    <a:gd name="T3" fmla="*/ 6 h 37"/>
                    <a:gd name="T4" fmla="*/ 6 w 29"/>
                    <a:gd name="T5" fmla="*/ 6 h 37"/>
                    <a:gd name="T6" fmla="*/ 7 w 29"/>
                    <a:gd name="T7" fmla="*/ 5 h 37"/>
                    <a:gd name="T8" fmla="*/ 8 w 29"/>
                    <a:gd name="T9" fmla="*/ 4 h 37"/>
                    <a:gd name="T10" fmla="*/ 9 w 29"/>
                    <a:gd name="T11" fmla="*/ 2 h 37"/>
                    <a:gd name="T12" fmla="*/ 10 w 29"/>
                    <a:gd name="T13" fmla="*/ 2 h 37"/>
                    <a:gd name="T14" fmla="*/ 11 w 29"/>
                    <a:gd name="T15" fmla="*/ 1 h 37"/>
                    <a:gd name="T16" fmla="*/ 14 w 29"/>
                    <a:gd name="T17" fmla="*/ 0 h 37"/>
                    <a:gd name="T18" fmla="*/ 15 w 29"/>
                    <a:gd name="T19" fmla="*/ 0 h 37"/>
                    <a:gd name="T20" fmla="*/ 17 w 29"/>
                    <a:gd name="T21" fmla="*/ 0 h 37"/>
                    <a:gd name="T22" fmla="*/ 18 w 29"/>
                    <a:gd name="T23" fmla="*/ 0 h 37"/>
                    <a:gd name="T24" fmla="*/ 21 w 29"/>
                    <a:gd name="T25" fmla="*/ 0 h 37"/>
                    <a:gd name="T26" fmla="*/ 22 w 29"/>
                    <a:gd name="T27" fmla="*/ 1 h 37"/>
                    <a:gd name="T28" fmla="*/ 23 w 29"/>
                    <a:gd name="T29" fmla="*/ 1 h 37"/>
                    <a:gd name="T30" fmla="*/ 24 w 29"/>
                    <a:gd name="T31" fmla="*/ 2 h 37"/>
                    <a:gd name="T32" fmla="*/ 26 w 29"/>
                    <a:gd name="T33" fmla="*/ 4 h 37"/>
                    <a:gd name="T34" fmla="*/ 27 w 29"/>
                    <a:gd name="T35" fmla="*/ 6 h 37"/>
                    <a:gd name="T36" fmla="*/ 29 w 29"/>
                    <a:gd name="T37" fmla="*/ 9 h 37"/>
                    <a:gd name="T38" fmla="*/ 29 w 29"/>
                    <a:gd name="T39" fmla="*/ 37 h 37"/>
                    <a:gd name="T40" fmla="*/ 23 w 29"/>
                    <a:gd name="T41" fmla="*/ 37 h 37"/>
                    <a:gd name="T42" fmla="*/ 23 w 29"/>
                    <a:gd name="T43" fmla="*/ 12 h 37"/>
                    <a:gd name="T44" fmla="*/ 22 w 29"/>
                    <a:gd name="T45" fmla="*/ 9 h 37"/>
                    <a:gd name="T46" fmla="*/ 21 w 29"/>
                    <a:gd name="T47" fmla="*/ 7 h 37"/>
                    <a:gd name="T48" fmla="*/ 18 w 29"/>
                    <a:gd name="T49" fmla="*/ 6 h 37"/>
                    <a:gd name="T50" fmla="*/ 16 w 29"/>
                    <a:gd name="T51" fmla="*/ 6 h 37"/>
                    <a:gd name="T52" fmla="*/ 12 w 29"/>
                    <a:gd name="T53" fmla="*/ 6 h 37"/>
                    <a:gd name="T54" fmla="*/ 9 w 29"/>
                    <a:gd name="T55" fmla="*/ 8 h 37"/>
                    <a:gd name="T56" fmla="*/ 7 w 29"/>
                    <a:gd name="T57" fmla="*/ 12 h 37"/>
                    <a:gd name="T58" fmla="*/ 6 w 29"/>
                    <a:gd name="T59" fmla="*/ 17 h 37"/>
                    <a:gd name="T60" fmla="*/ 6 w 29"/>
                    <a:gd name="T61" fmla="*/ 37 h 37"/>
                    <a:gd name="T62" fmla="*/ 0 w 29"/>
                    <a:gd name="T63" fmla="*/ 37 h 37"/>
                    <a:gd name="T64" fmla="*/ 0 w 29"/>
                    <a:gd name="T65" fmla="*/ 1 h 37"/>
                    <a:gd name="T66" fmla="*/ 6 w 29"/>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37">
                      <a:moveTo>
                        <a:pt x="6" y="1"/>
                      </a:moveTo>
                      <a:lnTo>
                        <a:pt x="6" y="6"/>
                      </a:lnTo>
                      <a:lnTo>
                        <a:pt x="6" y="6"/>
                      </a:lnTo>
                      <a:lnTo>
                        <a:pt x="7" y="5"/>
                      </a:lnTo>
                      <a:lnTo>
                        <a:pt x="8" y="4"/>
                      </a:lnTo>
                      <a:lnTo>
                        <a:pt x="9" y="2"/>
                      </a:lnTo>
                      <a:lnTo>
                        <a:pt x="10" y="2"/>
                      </a:lnTo>
                      <a:lnTo>
                        <a:pt x="11" y="1"/>
                      </a:lnTo>
                      <a:lnTo>
                        <a:pt x="14" y="0"/>
                      </a:lnTo>
                      <a:lnTo>
                        <a:pt x="15" y="0"/>
                      </a:lnTo>
                      <a:lnTo>
                        <a:pt x="17" y="0"/>
                      </a:lnTo>
                      <a:lnTo>
                        <a:pt x="18" y="0"/>
                      </a:lnTo>
                      <a:lnTo>
                        <a:pt x="21" y="0"/>
                      </a:lnTo>
                      <a:lnTo>
                        <a:pt x="22" y="1"/>
                      </a:lnTo>
                      <a:lnTo>
                        <a:pt x="23" y="1"/>
                      </a:lnTo>
                      <a:lnTo>
                        <a:pt x="24" y="2"/>
                      </a:lnTo>
                      <a:lnTo>
                        <a:pt x="26" y="4"/>
                      </a:lnTo>
                      <a:lnTo>
                        <a:pt x="27" y="6"/>
                      </a:lnTo>
                      <a:lnTo>
                        <a:pt x="29" y="9"/>
                      </a:lnTo>
                      <a:lnTo>
                        <a:pt x="29" y="37"/>
                      </a:lnTo>
                      <a:lnTo>
                        <a:pt x="23" y="37"/>
                      </a:lnTo>
                      <a:lnTo>
                        <a:pt x="23" y="12"/>
                      </a:lnTo>
                      <a:lnTo>
                        <a:pt x="22" y="9"/>
                      </a:lnTo>
                      <a:lnTo>
                        <a:pt x="21" y="7"/>
                      </a:lnTo>
                      <a:lnTo>
                        <a:pt x="18" y="6"/>
                      </a:lnTo>
                      <a:lnTo>
                        <a:pt x="16" y="6"/>
                      </a:lnTo>
                      <a:lnTo>
                        <a:pt x="12" y="6"/>
                      </a:lnTo>
                      <a:lnTo>
                        <a:pt x="9" y="8"/>
                      </a:lnTo>
                      <a:lnTo>
                        <a:pt x="7" y="12"/>
                      </a:lnTo>
                      <a:lnTo>
                        <a:pt x="6" y="17"/>
                      </a:lnTo>
                      <a:lnTo>
                        <a:pt x="6" y="37"/>
                      </a:lnTo>
                      <a:lnTo>
                        <a:pt x="0" y="37"/>
                      </a:lnTo>
                      <a:lnTo>
                        <a:pt x="0" y="1"/>
                      </a:lnTo>
                      <a:lnTo>
                        <a:pt x="6" y="1"/>
                      </a:lnTo>
                      <a:close/>
                    </a:path>
                  </a:pathLst>
                </a:custGeom>
                <a:solidFill>
                  <a:srgbClr val="000000"/>
                </a:solidFill>
                <a:ln w="9525">
                  <a:solidFill>
                    <a:srgbClr val="FF66CC"/>
                  </a:solidFill>
                  <a:round/>
                  <a:headEnd/>
                  <a:tailEnd/>
                </a:ln>
              </p:spPr>
              <p:txBody>
                <a:bodyPr/>
                <a:lstStyle/>
                <a:p>
                  <a:endParaRPr lang="en-US" dirty="0"/>
                </a:p>
              </p:txBody>
            </p:sp>
            <p:sp>
              <p:nvSpPr>
                <p:cNvPr id="258061" name="Freeform 13">
                  <a:extLst>
                    <a:ext uri="{FF2B5EF4-FFF2-40B4-BE49-F238E27FC236}">
                      <a16:creationId xmlns:a16="http://schemas.microsoft.com/office/drawing/2014/main" id="{E7EB7299-B32D-49D6-B1D7-94EBC58F3AF9}"/>
                    </a:ext>
                  </a:extLst>
                </p:cNvPr>
                <p:cNvSpPr>
                  <a:spLocks noChangeAspect="1"/>
                </p:cNvSpPr>
                <p:nvPr/>
              </p:nvSpPr>
              <p:spPr bwMode="auto">
                <a:xfrm>
                  <a:off x="4230" y="1738"/>
                  <a:ext cx="27" cy="37"/>
                </a:xfrm>
                <a:custGeom>
                  <a:avLst/>
                  <a:gdLst>
                    <a:gd name="T0" fmla="*/ 5 w 27"/>
                    <a:gd name="T1" fmla="*/ 1 h 37"/>
                    <a:gd name="T2" fmla="*/ 5 w 27"/>
                    <a:gd name="T3" fmla="*/ 6 h 37"/>
                    <a:gd name="T4" fmla="*/ 5 w 27"/>
                    <a:gd name="T5" fmla="*/ 6 h 37"/>
                    <a:gd name="T6" fmla="*/ 7 w 27"/>
                    <a:gd name="T7" fmla="*/ 5 h 37"/>
                    <a:gd name="T8" fmla="*/ 8 w 27"/>
                    <a:gd name="T9" fmla="*/ 4 h 37"/>
                    <a:gd name="T10" fmla="*/ 8 w 27"/>
                    <a:gd name="T11" fmla="*/ 2 h 37"/>
                    <a:gd name="T12" fmla="*/ 9 w 27"/>
                    <a:gd name="T13" fmla="*/ 2 h 37"/>
                    <a:gd name="T14" fmla="*/ 11 w 27"/>
                    <a:gd name="T15" fmla="*/ 1 h 37"/>
                    <a:gd name="T16" fmla="*/ 12 w 27"/>
                    <a:gd name="T17" fmla="*/ 0 h 37"/>
                    <a:gd name="T18" fmla="*/ 15 w 27"/>
                    <a:gd name="T19" fmla="*/ 0 h 37"/>
                    <a:gd name="T20" fmla="*/ 16 w 27"/>
                    <a:gd name="T21" fmla="*/ 0 h 37"/>
                    <a:gd name="T22" fmla="*/ 17 w 27"/>
                    <a:gd name="T23" fmla="*/ 0 h 37"/>
                    <a:gd name="T24" fmla="*/ 19 w 27"/>
                    <a:gd name="T25" fmla="*/ 0 h 37"/>
                    <a:gd name="T26" fmla="*/ 20 w 27"/>
                    <a:gd name="T27" fmla="*/ 1 h 37"/>
                    <a:gd name="T28" fmla="*/ 22 w 27"/>
                    <a:gd name="T29" fmla="*/ 1 h 37"/>
                    <a:gd name="T30" fmla="*/ 23 w 27"/>
                    <a:gd name="T31" fmla="*/ 2 h 37"/>
                    <a:gd name="T32" fmla="*/ 25 w 27"/>
                    <a:gd name="T33" fmla="*/ 4 h 37"/>
                    <a:gd name="T34" fmla="*/ 26 w 27"/>
                    <a:gd name="T35" fmla="*/ 6 h 37"/>
                    <a:gd name="T36" fmla="*/ 27 w 27"/>
                    <a:gd name="T37" fmla="*/ 9 h 37"/>
                    <a:gd name="T38" fmla="*/ 27 w 27"/>
                    <a:gd name="T39" fmla="*/ 37 h 37"/>
                    <a:gd name="T40" fmla="*/ 22 w 27"/>
                    <a:gd name="T41" fmla="*/ 37 h 37"/>
                    <a:gd name="T42" fmla="*/ 22 w 27"/>
                    <a:gd name="T43" fmla="*/ 12 h 37"/>
                    <a:gd name="T44" fmla="*/ 20 w 27"/>
                    <a:gd name="T45" fmla="*/ 9 h 37"/>
                    <a:gd name="T46" fmla="*/ 19 w 27"/>
                    <a:gd name="T47" fmla="*/ 7 h 37"/>
                    <a:gd name="T48" fmla="*/ 17 w 27"/>
                    <a:gd name="T49" fmla="*/ 6 h 37"/>
                    <a:gd name="T50" fmla="*/ 15 w 27"/>
                    <a:gd name="T51" fmla="*/ 6 h 37"/>
                    <a:gd name="T52" fmla="*/ 11 w 27"/>
                    <a:gd name="T53" fmla="*/ 6 h 37"/>
                    <a:gd name="T54" fmla="*/ 8 w 27"/>
                    <a:gd name="T55" fmla="*/ 8 h 37"/>
                    <a:gd name="T56" fmla="*/ 5 w 27"/>
                    <a:gd name="T57" fmla="*/ 12 h 37"/>
                    <a:gd name="T58" fmla="*/ 5 w 27"/>
                    <a:gd name="T59" fmla="*/ 17 h 37"/>
                    <a:gd name="T60" fmla="*/ 5 w 27"/>
                    <a:gd name="T61" fmla="*/ 37 h 37"/>
                    <a:gd name="T62" fmla="*/ 0 w 27"/>
                    <a:gd name="T63" fmla="*/ 37 h 37"/>
                    <a:gd name="T64" fmla="*/ 0 w 27"/>
                    <a:gd name="T65" fmla="*/ 1 h 37"/>
                    <a:gd name="T66" fmla="*/ 5 w 27"/>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37">
                      <a:moveTo>
                        <a:pt x="5" y="1"/>
                      </a:moveTo>
                      <a:lnTo>
                        <a:pt x="5" y="6"/>
                      </a:lnTo>
                      <a:lnTo>
                        <a:pt x="5" y="6"/>
                      </a:lnTo>
                      <a:lnTo>
                        <a:pt x="7" y="5"/>
                      </a:lnTo>
                      <a:lnTo>
                        <a:pt x="8" y="4"/>
                      </a:lnTo>
                      <a:lnTo>
                        <a:pt x="8" y="2"/>
                      </a:lnTo>
                      <a:lnTo>
                        <a:pt x="9" y="2"/>
                      </a:lnTo>
                      <a:lnTo>
                        <a:pt x="11" y="1"/>
                      </a:lnTo>
                      <a:lnTo>
                        <a:pt x="12" y="0"/>
                      </a:lnTo>
                      <a:lnTo>
                        <a:pt x="15" y="0"/>
                      </a:lnTo>
                      <a:lnTo>
                        <a:pt x="16" y="0"/>
                      </a:lnTo>
                      <a:lnTo>
                        <a:pt x="17" y="0"/>
                      </a:lnTo>
                      <a:lnTo>
                        <a:pt x="19" y="0"/>
                      </a:lnTo>
                      <a:lnTo>
                        <a:pt x="20" y="1"/>
                      </a:lnTo>
                      <a:lnTo>
                        <a:pt x="22" y="1"/>
                      </a:lnTo>
                      <a:lnTo>
                        <a:pt x="23" y="2"/>
                      </a:lnTo>
                      <a:lnTo>
                        <a:pt x="25" y="4"/>
                      </a:lnTo>
                      <a:lnTo>
                        <a:pt x="26" y="6"/>
                      </a:lnTo>
                      <a:lnTo>
                        <a:pt x="27" y="9"/>
                      </a:lnTo>
                      <a:lnTo>
                        <a:pt x="27" y="37"/>
                      </a:lnTo>
                      <a:lnTo>
                        <a:pt x="22" y="37"/>
                      </a:lnTo>
                      <a:lnTo>
                        <a:pt x="22" y="12"/>
                      </a:lnTo>
                      <a:lnTo>
                        <a:pt x="20" y="9"/>
                      </a:lnTo>
                      <a:lnTo>
                        <a:pt x="19" y="7"/>
                      </a:lnTo>
                      <a:lnTo>
                        <a:pt x="17" y="6"/>
                      </a:lnTo>
                      <a:lnTo>
                        <a:pt x="15" y="6"/>
                      </a:lnTo>
                      <a:lnTo>
                        <a:pt x="11" y="6"/>
                      </a:lnTo>
                      <a:lnTo>
                        <a:pt x="8" y="8"/>
                      </a:lnTo>
                      <a:lnTo>
                        <a:pt x="5" y="12"/>
                      </a:lnTo>
                      <a:lnTo>
                        <a:pt x="5" y="17"/>
                      </a:lnTo>
                      <a:lnTo>
                        <a:pt x="5" y="37"/>
                      </a:lnTo>
                      <a:lnTo>
                        <a:pt x="0" y="37"/>
                      </a:lnTo>
                      <a:lnTo>
                        <a:pt x="0" y="1"/>
                      </a:lnTo>
                      <a:lnTo>
                        <a:pt x="5" y="1"/>
                      </a:lnTo>
                      <a:close/>
                    </a:path>
                  </a:pathLst>
                </a:custGeom>
                <a:solidFill>
                  <a:srgbClr val="000000"/>
                </a:solidFill>
                <a:ln w="9525">
                  <a:solidFill>
                    <a:srgbClr val="FF66CC"/>
                  </a:solidFill>
                  <a:round/>
                  <a:headEnd/>
                  <a:tailEnd/>
                </a:ln>
              </p:spPr>
              <p:txBody>
                <a:bodyPr/>
                <a:lstStyle/>
                <a:p>
                  <a:endParaRPr lang="en-US" dirty="0"/>
                </a:p>
              </p:txBody>
            </p:sp>
            <p:sp>
              <p:nvSpPr>
                <p:cNvPr id="258062" name="Freeform 14">
                  <a:extLst>
                    <a:ext uri="{FF2B5EF4-FFF2-40B4-BE49-F238E27FC236}">
                      <a16:creationId xmlns:a16="http://schemas.microsoft.com/office/drawing/2014/main" id="{4E075BEB-842B-4389-AB78-361E52CE8703}"/>
                    </a:ext>
                  </a:extLst>
                </p:cNvPr>
                <p:cNvSpPr>
                  <a:spLocks noChangeAspect="1"/>
                </p:cNvSpPr>
                <p:nvPr/>
              </p:nvSpPr>
              <p:spPr bwMode="auto">
                <a:xfrm>
                  <a:off x="4263" y="1738"/>
                  <a:ext cx="29" cy="38"/>
                </a:xfrm>
                <a:custGeom>
                  <a:avLst/>
                  <a:gdLst>
                    <a:gd name="T0" fmla="*/ 6 w 29"/>
                    <a:gd name="T1" fmla="*/ 29 h 38"/>
                    <a:gd name="T2" fmla="*/ 9 w 29"/>
                    <a:gd name="T3" fmla="*/ 31 h 38"/>
                    <a:gd name="T4" fmla="*/ 13 w 29"/>
                    <a:gd name="T5" fmla="*/ 33 h 38"/>
                    <a:gd name="T6" fmla="*/ 15 w 29"/>
                    <a:gd name="T7" fmla="*/ 33 h 38"/>
                    <a:gd name="T8" fmla="*/ 17 w 29"/>
                    <a:gd name="T9" fmla="*/ 32 h 38"/>
                    <a:gd name="T10" fmla="*/ 20 w 29"/>
                    <a:gd name="T11" fmla="*/ 32 h 38"/>
                    <a:gd name="T12" fmla="*/ 22 w 29"/>
                    <a:gd name="T13" fmla="*/ 31 h 38"/>
                    <a:gd name="T14" fmla="*/ 23 w 29"/>
                    <a:gd name="T15" fmla="*/ 29 h 38"/>
                    <a:gd name="T16" fmla="*/ 23 w 29"/>
                    <a:gd name="T17" fmla="*/ 27 h 38"/>
                    <a:gd name="T18" fmla="*/ 21 w 29"/>
                    <a:gd name="T19" fmla="*/ 24 h 38"/>
                    <a:gd name="T20" fmla="*/ 16 w 29"/>
                    <a:gd name="T21" fmla="*/ 22 h 38"/>
                    <a:gd name="T22" fmla="*/ 9 w 29"/>
                    <a:gd name="T23" fmla="*/ 21 h 38"/>
                    <a:gd name="T24" fmla="*/ 5 w 29"/>
                    <a:gd name="T25" fmla="*/ 19 h 38"/>
                    <a:gd name="T26" fmla="*/ 1 w 29"/>
                    <a:gd name="T27" fmla="*/ 14 h 38"/>
                    <a:gd name="T28" fmla="*/ 2 w 29"/>
                    <a:gd name="T29" fmla="*/ 6 h 38"/>
                    <a:gd name="T30" fmla="*/ 9 w 29"/>
                    <a:gd name="T31" fmla="*/ 1 h 38"/>
                    <a:gd name="T32" fmla="*/ 21 w 29"/>
                    <a:gd name="T33" fmla="*/ 1 h 38"/>
                    <a:gd name="T34" fmla="*/ 27 w 29"/>
                    <a:gd name="T35" fmla="*/ 8 h 38"/>
                    <a:gd name="T36" fmla="*/ 22 w 29"/>
                    <a:gd name="T37" fmla="*/ 12 h 38"/>
                    <a:gd name="T38" fmla="*/ 21 w 29"/>
                    <a:gd name="T39" fmla="*/ 8 h 38"/>
                    <a:gd name="T40" fmla="*/ 14 w 29"/>
                    <a:gd name="T41" fmla="*/ 6 h 38"/>
                    <a:gd name="T42" fmla="*/ 9 w 29"/>
                    <a:gd name="T43" fmla="*/ 7 h 38"/>
                    <a:gd name="T44" fmla="*/ 7 w 29"/>
                    <a:gd name="T45" fmla="*/ 9 h 38"/>
                    <a:gd name="T46" fmla="*/ 6 w 29"/>
                    <a:gd name="T47" fmla="*/ 12 h 38"/>
                    <a:gd name="T48" fmla="*/ 8 w 29"/>
                    <a:gd name="T49" fmla="*/ 14 h 38"/>
                    <a:gd name="T50" fmla="*/ 12 w 29"/>
                    <a:gd name="T51" fmla="*/ 15 h 38"/>
                    <a:gd name="T52" fmla="*/ 16 w 29"/>
                    <a:gd name="T53" fmla="*/ 16 h 38"/>
                    <a:gd name="T54" fmla="*/ 21 w 29"/>
                    <a:gd name="T55" fmla="*/ 17 h 38"/>
                    <a:gd name="T56" fmla="*/ 24 w 29"/>
                    <a:gd name="T57" fmla="*/ 20 h 38"/>
                    <a:gd name="T58" fmla="*/ 28 w 29"/>
                    <a:gd name="T59" fmla="*/ 23 h 38"/>
                    <a:gd name="T60" fmla="*/ 29 w 29"/>
                    <a:gd name="T61" fmla="*/ 28 h 38"/>
                    <a:gd name="T62" fmla="*/ 27 w 29"/>
                    <a:gd name="T63" fmla="*/ 32 h 38"/>
                    <a:gd name="T64" fmla="*/ 22 w 29"/>
                    <a:gd name="T65" fmla="*/ 37 h 38"/>
                    <a:gd name="T66" fmla="*/ 20 w 29"/>
                    <a:gd name="T67" fmla="*/ 37 h 38"/>
                    <a:gd name="T68" fmla="*/ 15 w 29"/>
                    <a:gd name="T69" fmla="*/ 38 h 38"/>
                    <a:gd name="T70" fmla="*/ 12 w 29"/>
                    <a:gd name="T71" fmla="*/ 38 h 38"/>
                    <a:gd name="T72" fmla="*/ 9 w 29"/>
                    <a:gd name="T73" fmla="*/ 38 h 38"/>
                    <a:gd name="T74" fmla="*/ 1 w 29"/>
                    <a:gd name="T75" fmla="*/ 32 h 38"/>
                    <a:gd name="T76" fmla="*/ 0 w 29"/>
                    <a:gd name="T7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38">
                      <a:moveTo>
                        <a:pt x="5" y="27"/>
                      </a:moveTo>
                      <a:lnTo>
                        <a:pt x="6" y="29"/>
                      </a:lnTo>
                      <a:lnTo>
                        <a:pt x="7" y="30"/>
                      </a:lnTo>
                      <a:lnTo>
                        <a:pt x="9" y="31"/>
                      </a:lnTo>
                      <a:lnTo>
                        <a:pt x="12" y="32"/>
                      </a:lnTo>
                      <a:lnTo>
                        <a:pt x="13" y="33"/>
                      </a:lnTo>
                      <a:lnTo>
                        <a:pt x="14" y="33"/>
                      </a:lnTo>
                      <a:lnTo>
                        <a:pt x="15" y="33"/>
                      </a:lnTo>
                      <a:lnTo>
                        <a:pt x="16" y="33"/>
                      </a:lnTo>
                      <a:lnTo>
                        <a:pt x="17" y="32"/>
                      </a:lnTo>
                      <a:lnTo>
                        <a:pt x="18" y="32"/>
                      </a:lnTo>
                      <a:lnTo>
                        <a:pt x="20" y="32"/>
                      </a:lnTo>
                      <a:lnTo>
                        <a:pt x="21" y="31"/>
                      </a:lnTo>
                      <a:lnTo>
                        <a:pt x="22" y="31"/>
                      </a:lnTo>
                      <a:lnTo>
                        <a:pt x="22" y="30"/>
                      </a:lnTo>
                      <a:lnTo>
                        <a:pt x="23" y="29"/>
                      </a:lnTo>
                      <a:lnTo>
                        <a:pt x="23" y="28"/>
                      </a:lnTo>
                      <a:lnTo>
                        <a:pt x="23" y="27"/>
                      </a:lnTo>
                      <a:lnTo>
                        <a:pt x="22" y="25"/>
                      </a:lnTo>
                      <a:lnTo>
                        <a:pt x="21" y="24"/>
                      </a:lnTo>
                      <a:lnTo>
                        <a:pt x="20" y="23"/>
                      </a:lnTo>
                      <a:lnTo>
                        <a:pt x="16" y="22"/>
                      </a:lnTo>
                      <a:lnTo>
                        <a:pt x="13" y="21"/>
                      </a:lnTo>
                      <a:lnTo>
                        <a:pt x="9" y="21"/>
                      </a:lnTo>
                      <a:lnTo>
                        <a:pt x="6" y="20"/>
                      </a:lnTo>
                      <a:lnTo>
                        <a:pt x="5" y="19"/>
                      </a:lnTo>
                      <a:lnTo>
                        <a:pt x="2" y="16"/>
                      </a:lnTo>
                      <a:lnTo>
                        <a:pt x="1" y="14"/>
                      </a:lnTo>
                      <a:lnTo>
                        <a:pt x="1" y="10"/>
                      </a:lnTo>
                      <a:lnTo>
                        <a:pt x="2" y="6"/>
                      </a:lnTo>
                      <a:lnTo>
                        <a:pt x="5" y="2"/>
                      </a:lnTo>
                      <a:lnTo>
                        <a:pt x="9" y="1"/>
                      </a:lnTo>
                      <a:lnTo>
                        <a:pt x="14" y="0"/>
                      </a:lnTo>
                      <a:lnTo>
                        <a:pt x="21" y="1"/>
                      </a:lnTo>
                      <a:lnTo>
                        <a:pt x="24" y="4"/>
                      </a:lnTo>
                      <a:lnTo>
                        <a:pt x="27" y="8"/>
                      </a:lnTo>
                      <a:lnTo>
                        <a:pt x="27" y="12"/>
                      </a:lnTo>
                      <a:lnTo>
                        <a:pt x="22" y="12"/>
                      </a:lnTo>
                      <a:lnTo>
                        <a:pt x="22" y="9"/>
                      </a:lnTo>
                      <a:lnTo>
                        <a:pt x="21" y="8"/>
                      </a:lnTo>
                      <a:lnTo>
                        <a:pt x="18" y="6"/>
                      </a:lnTo>
                      <a:lnTo>
                        <a:pt x="14" y="6"/>
                      </a:lnTo>
                      <a:lnTo>
                        <a:pt x="12" y="6"/>
                      </a:lnTo>
                      <a:lnTo>
                        <a:pt x="9" y="7"/>
                      </a:lnTo>
                      <a:lnTo>
                        <a:pt x="8" y="8"/>
                      </a:lnTo>
                      <a:lnTo>
                        <a:pt x="7" y="9"/>
                      </a:lnTo>
                      <a:lnTo>
                        <a:pt x="6" y="10"/>
                      </a:lnTo>
                      <a:lnTo>
                        <a:pt x="6" y="12"/>
                      </a:lnTo>
                      <a:lnTo>
                        <a:pt x="7" y="13"/>
                      </a:lnTo>
                      <a:lnTo>
                        <a:pt x="8" y="14"/>
                      </a:lnTo>
                      <a:lnTo>
                        <a:pt x="10" y="15"/>
                      </a:lnTo>
                      <a:lnTo>
                        <a:pt x="12" y="15"/>
                      </a:lnTo>
                      <a:lnTo>
                        <a:pt x="14" y="16"/>
                      </a:lnTo>
                      <a:lnTo>
                        <a:pt x="16" y="16"/>
                      </a:lnTo>
                      <a:lnTo>
                        <a:pt x="18" y="17"/>
                      </a:lnTo>
                      <a:lnTo>
                        <a:pt x="21" y="17"/>
                      </a:lnTo>
                      <a:lnTo>
                        <a:pt x="22" y="19"/>
                      </a:lnTo>
                      <a:lnTo>
                        <a:pt x="24" y="20"/>
                      </a:lnTo>
                      <a:lnTo>
                        <a:pt x="27" y="21"/>
                      </a:lnTo>
                      <a:lnTo>
                        <a:pt x="28" y="23"/>
                      </a:lnTo>
                      <a:lnTo>
                        <a:pt x="29" y="25"/>
                      </a:lnTo>
                      <a:lnTo>
                        <a:pt x="29" y="28"/>
                      </a:lnTo>
                      <a:lnTo>
                        <a:pt x="28" y="30"/>
                      </a:lnTo>
                      <a:lnTo>
                        <a:pt x="27" y="32"/>
                      </a:lnTo>
                      <a:lnTo>
                        <a:pt x="24" y="35"/>
                      </a:lnTo>
                      <a:lnTo>
                        <a:pt x="22" y="37"/>
                      </a:lnTo>
                      <a:lnTo>
                        <a:pt x="21" y="37"/>
                      </a:lnTo>
                      <a:lnTo>
                        <a:pt x="20" y="37"/>
                      </a:lnTo>
                      <a:lnTo>
                        <a:pt x="17" y="38"/>
                      </a:lnTo>
                      <a:lnTo>
                        <a:pt x="15" y="38"/>
                      </a:lnTo>
                      <a:lnTo>
                        <a:pt x="14" y="38"/>
                      </a:lnTo>
                      <a:lnTo>
                        <a:pt x="12" y="38"/>
                      </a:lnTo>
                      <a:lnTo>
                        <a:pt x="10" y="38"/>
                      </a:lnTo>
                      <a:lnTo>
                        <a:pt x="9" y="38"/>
                      </a:lnTo>
                      <a:lnTo>
                        <a:pt x="3" y="36"/>
                      </a:lnTo>
                      <a:lnTo>
                        <a:pt x="1" y="32"/>
                      </a:lnTo>
                      <a:lnTo>
                        <a:pt x="0" y="29"/>
                      </a:lnTo>
                      <a:lnTo>
                        <a:pt x="0" y="27"/>
                      </a:lnTo>
                      <a:lnTo>
                        <a:pt x="5" y="27"/>
                      </a:lnTo>
                      <a:close/>
                    </a:path>
                  </a:pathLst>
                </a:custGeom>
                <a:solidFill>
                  <a:srgbClr val="000000"/>
                </a:solidFill>
                <a:ln w="9525">
                  <a:solidFill>
                    <a:srgbClr val="FF66CC"/>
                  </a:solidFill>
                  <a:round/>
                  <a:headEnd/>
                  <a:tailEnd/>
                </a:ln>
              </p:spPr>
              <p:txBody>
                <a:bodyPr/>
                <a:lstStyle/>
                <a:p>
                  <a:endParaRPr lang="en-US" dirty="0"/>
                </a:p>
              </p:txBody>
            </p:sp>
            <p:sp>
              <p:nvSpPr>
                <p:cNvPr id="258063" name="Freeform 15">
                  <a:extLst>
                    <a:ext uri="{FF2B5EF4-FFF2-40B4-BE49-F238E27FC236}">
                      <a16:creationId xmlns:a16="http://schemas.microsoft.com/office/drawing/2014/main" id="{C3CD799E-E71F-44DA-9D19-D65DF1F0CBDB}"/>
                    </a:ext>
                  </a:extLst>
                </p:cNvPr>
                <p:cNvSpPr>
                  <a:spLocks noChangeAspect="1"/>
                </p:cNvSpPr>
                <p:nvPr/>
              </p:nvSpPr>
              <p:spPr bwMode="auto">
                <a:xfrm>
                  <a:off x="4294" y="1739"/>
                  <a:ext cx="31" cy="50"/>
                </a:xfrm>
                <a:custGeom>
                  <a:avLst/>
                  <a:gdLst>
                    <a:gd name="T0" fmla="*/ 31 w 31"/>
                    <a:gd name="T1" fmla="*/ 0 h 50"/>
                    <a:gd name="T2" fmla="*/ 15 w 31"/>
                    <a:gd name="T3" fmla="*/ 44 h 50"/>
                    <a:gd name="T4" fmla="*/ 14 w 31"/>
                    <a:gd name="T5" fmla="*/ 45 h 50"/>
                    <a:gd name="T6" fmla="*/ 13 w 31"/>
                    <a:gd name="T7" fmla="*/ 47 h 50"/>
                    <a:gd name="T8" fmla="*/ 12 w 31"/>
                    <a:gd name="T9" fmla="*/ 49 h 50"/>
                    <a:gd name="T10" fmla="*/ 10 w 31"/>
                    <a:gd name="T11" fmla="*/ 50 h 50"/>
                    <a:gd name="T12" fmla="*/ 9 w 31"/>
                    <a:gd name="T13" fmla="*/ 50 h 50"/>
                    <a:gd name="T14" fmla="*/ 8 w 31"/>
                    <a:gd name="T15" fmla="*/ 50 h 50"/>
                    <a:gd name="T16" fmla="*/ 7 w 31"/>
                    <a:gd name="T17" fmla="*/ 50 h 50"/>
                    <a:gd name="T18" fmla="*/ 6 w 31"/>
                    <a:gd name="T19" fmla="*/ 50 h 50"/>
                    <a:gd name="T20" fmla="*/ 5 w 31"/>
                    <a:gd name="T21" fmla="*/ 50 h 50"/>
                    <a:gd name="T22" fmla="*/ 4 w 31"/>
                    <a:gd name="T23" fmla="*/ 50 h 50"/>
                    <a:gd name="T24" fmla="*/ 4 w 31"/>
                    <a:gd name="T25" fmla="*/ 50 h 50"/>
                    <a:gd name="T26" fmla="*/ 2 w 31"/>
                    <a:gd name="T27" fmla="*/ 50 h 50"/>
                    <a:gd name="T28" fmla="*/ 2 w 31"/>
                    <a:gd name="T29" fmla="*/ 44 h 50"/>
                    <a:gd name="T30" fmla="*/ 4 w 31"/>
                    <a:gd name="T31" fmla="*/ 45 h 50"/>
                    <a:gd name="T32" fmla="*/ 5 w 31"/>
                    <a:gd name="T33" fmla="*/ 45 h 50"/>
                    <a:gd name="T34" fmla="*/ 6 w 31"/>
                    <a:gd name="T35" fmla="*/ 45 h 50"/>
                    <a:gd name="T36" fmla="*/ 7 w 31"/>
                    <a:gd name="T37" fmla="*/ 45 h 50"/>
                    <a:gd name="T38" fmla="*/ 8 w 31"/>
                    <a:gd name="T39" fmla="*/ 44 h 50"/>
                    <a:gd name="T40" fmla="*/ 8 w 31"/>
                    <a:gd name="T41" fmla="*/ 44 h 50"/>
                    <a:gd name="T42" fmla="*/ 9 w 31"/>
                    <a:gd name="T43" fmla="*/ 43 h 50"/>
                    <a:gd name="T44" fmla="*/ 9 w 31"/>
                    <a:gd name="T45" fmla="*/ 42 h 50"/>
                    <a:gd name="T46" fmla="*/ 12 w 31"/>
                    <a:gd name="T47" fmla="*/ 36 h 50"/>
                    <a:gd name="T48" fmla="*/ 0 w 31"/>
                    <a:gd name="T49" fmla="*/ 0 h 50"/>
                    <a:gd name="T50" fmla="*/ 6 w 31"/>
                    <a:gd name="T51" fmla="*/ 0 h 50"/>
                    <a:gd name="T52" fmla="*/ 15 w 31"/>
                    <a:gd name="T53" fmla="*/ 27 h 50"/>
                    <a:gd name="T54" fmla="*/ 24 w 31"/>
                    <a:gd name="T55" fmla="*/ 0 h 50"/>
                    <a:gd name="T56" fmla="*/ 31 w 31"/>
                    <a:gd name="T5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50">
                      <a:moveTo>
                        <a:pt x="31" y="0"/>
                      </a:moveTo>
                      <a:lnTo>
                        <a:pt x="15" y="44"/>
                      </a:lnTo>
                      <a:lnTo>
                        <a:pt x="14" y="45"/>
                      </a:lnTo>
                      <a:lnTo>
                        <a:pt x="13" y="47"/>
                      </a:lnTo>
                      <a:lnTo>
                        <a:pt x="12" y="49"/>
                      </a:lnTo>
                      <a:lnTo>
                        <a:pt x="10" y="50"/>
                      </a:lnTo>
                      <a:lnTo>
                        <a:pt x="9" y="50"/>
                      </a:lnTo>
                      <a:lnTo>
                        <a:pt x="8" y="50"/>
                      </a:lnTo>
                      <a:lnTo>
                        <a:pt x="7" y="50"/>
                      </a:lnTo>
                      <a:lnTo>
                        <a:pt x="6" y="50"/>
                      </a:lnTo>
                      <a:lnTo>
                        <a:pt x="5" y="50"/>
                      </a:lnTo>
                      <a:lnTo>
                        <a:pt x="4" y="50"/>
                      </a:lnTo>
                      <a:lnTo>
                        <a:pt x="4" y="50"/>
                      </a:lnTo>
                      <a:lnTo>
                        <a:pt x="2" y="50"/>
                      </a:lnTo>
                      <a:lnTo>
                        <a:pt x="2" y="44"/>
                      </a:lnTo>
                      <a:lnTo>
                        <a:pt x="4" y="45"/>
                      </a:lnTo>
                      <a:lnTo>
                        <a:pt x="5" y="45"/>
                      </a:lnTo>
                      <a:lnTo>
                        <a:pt x="6" y="45"/>
                      </a:lnTo>
                      <a:lnTo>
                        <a:pt x="7" y="45"/>
                      </a:lnTo>
                      <a:lnTo>
                        <a:pt x="8" y="44"/>
                      </a:lnTo>
                      <a:lnTo>
                        <a:pt x="8" y="44"/>
                      </a:lnTo>
                      <a:lnTo>
                        <a:pt x="9" y="43"/>
                      </a:lnTo>
                      <a:lnTo>
                        <a:pt x="9" y="42"/>
                      </a:lnTo>
                      <a:lnTo>
                        <a:pt x="12" y="36"/>
                      </a:lnTo>
                      <a:lnTo>
                        <a:pt x="0" y="0"/>
                      </a:lnTo>
                      <a:lnTo>
                        <a:pt x="6" y="0"/>
                      </a:lnTo>
                      <a:lnTo>
                        <a:pt x="15" y="27"/>
                      </a:lnTo>
                      <a:lnTo>
                        <a:pt x="24" y="0"/>
                      </a:lnTo>
                      <a:lnTo>
                        <a:pt x="31" y="0"/>
                      </a:lnTo>
                      <a:close/>
                    </a:path>
                  </a:pathLst>
                </a:custGeom>
                <a:solidFill>
                  <a:srgbClr val="000000"/>
                </a:solidFill>
                <a:ln w="9525">
                  <a:solidFill>
                    <a:srgbClr val="FF66CC"/>
                  </a:solidFill>
                  <a:round/>
                  <a:headEnd/>
                  <a:tailEnd/>
                </a:ln>
              </p:spPr>
              <p:txBody>
                <a:bodyPr/>
                <a:lstStyle/>
                <a:p>
                  <a:endParaRPr lang="en-US" dirty="0"/>
                </a:p>
              </p:txBody>
            </p:sp>
            <p:sp>
              <p:nvSpPr>
                <p:cNvPr id="258064" name="Rectangle 16">
                  <a:extLst>
                    <a:ext uri="{FF2B5EF4-FFF2-40B4-BE49-F238E27FC236}">
                      <a16:creationId xmlns:a16="http://schemas.microsoft.com/office/drawing/2014/main" id="{85E93204-B3C0-4EFD-946F-BF5964DB3C52}"/>
                    </a:ext>
                  </a:extLst>
                </p:cNvPr>
                <p:cNvSpPr>
                  <a:spLocks noChangeAspect="1" noChangeArrowheads="1"/>
                </p:cNvSpPr>
                <p:nvPr/>
              </p:nvSpPr>
              <p:spPr bwMode="auto">
                <a:xfrm>
                  <a:off x="4330" y="1725"/>
                  <a:ext cx="6" cy="50"/>
                </a:xfrm>
                <a:prstGeom prst="rect">
                  <a:avLst/>
                </a:prstGeom>
                <a:solidFill>
                  <a:srgbClr val="000000"/>
                </a:solidFill>
                <a:ln w="9525">
                  <a:solidFill>
                    <a:srgbClr val="FF66CC"/>
                  </a:solidFill>
                  <a:miter lim="800000"/>
                  <a:headEnd/>
                  <a:tailEnd/>
                </a:ln>
              </p:spPr>
              <p:txBody>
                <a:bodyPr/>
                <a:lstStyle/>
                <a:p>
                  <a:endParaRPr lang="en-US" dirty="0"/>
                </a:p>
              </p:txBody>
            </p:sp>
            <p:sp>
              <p:nvSpPr>
                <p:cNvPr id="258065" name="Freeform 17">
                  <a:extLst>
                    <a:ext uri="{FF2B5EF4-FFF2-40B4-BE49-F238E27FC236}">
                      <a16:creationId xmlns:a16="http://schemas.microsoft.com/office/drawing/2014/main" id="{1A10F842-815B-4544-B5A4-7B842ADE6B05}"/>
                    </a:ext>
                  </a:extLst>
                </p:cNvPr>
                <p:cNvSpPr>
                  <a:spLocks noChangeAspect="1"/>
                </p:cNvSpPr>
                <p:nvPr/>
              </p:nvSpPr>
              <p:spPr bwMode="auto">
                <a:xfrm>
                  <a:off x="4339" y="1739"/>
                  <a:ext cx="32" cy="36"/>
                </a:xfrm>
                <a:custGeom>
                  <a:avLst/>
                  <a:gdLst>
                    <a:gd name="T0" fmla="*/ 13 w 32"/>
                    <a:gd name="T1" fmla="*/ 36 h 36"/>
                    <a:gd name="T2" fmla="*/ 0 w 32"/>
                    <a:gd name="T3" fmla="*/ 0 h 36"/>
                    <a:gd name="T4" fmla="*/ 7 w 32"/>
                    <a:gd name="T5" fmla="*/ 0 h 36"/>
                    <a:gd name="T6" fmla="*/ 16 w 32"/>
                    <a:gd name="T7" fmla="*/ 29 h 36"/>
                    <a:gd name="T8" fmla="*/ 27 w 32"/>
                    <a:gd name="T9" fmla="*/ 0 h 36"/>
                    <a:gd name="T10" fmla="*/ 32 w 32"/>
                    <a:gd name="T11" fmla="*/ 0 h 36"/>
                    <a:gd name="T12" fmla="*/ 18 w 32"/>
                    <a:gd name="T13" fmla="*/ 36 h 36"/>
                    <a:gd name="T14" fmla="*/ 13 w 3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6">
                      <a:moveTo>
                        <a:pt x="13" y="36"/>
                      </a:moveTo>
                      <a:lnTo>
                        <a:pt x="0" y="0"/>
                      </a:lnTo>
                      <a:lnTo>
                        <a:pt x="7" y="0"/>
                      </a:lnTo>
                      <a:lnTo>
                        <a:pt x="16" y="29"/>
                      </a:lnTo>
                      <a:lnTo>
                        <a:pt x="27" y="0"/>
                      </a:lnTo>
                      <a:lnTo>
                        <a:pt x="32" y="0"/>
                      </a:lnTo>
                      <a:lnTo>
                        <a:pt x="18" y="36"/>
                      </a:lnTo>
                      <a:lnTo>
                        <a:pt x="13" y="36"/>
                      </a:lnTo>
                      <a:close/>
                    </a:path>
                  </a:pathLst>
                </a:custGeom>
                <a:solidFill>
                  <a:srgbClr val="000000"/>
                </a:solidFill>
                <a:ln w="9525">
                  <a:solidFill>
                    <a:srgbClr val="FF66CC"/>
                  </a:solidFill>
                  <a:round/>
                  <a:headEnd/>
                  <a:tailEnd/>
                </a:ln>
              </p:spPr>
              <p:txBody>
                <a:bodyPr/>
                <a:lstStyle/>
                <a:p>
                  <a:endParaRPr lang="en-US" dirty="0"/>
                </a:p>
              </p:txBody>
            </p:sp>
            <p:sp>
              <p:nvSpPr>
                <p:cNvPr id="258066" name="Freeform 18">
                  <a:extLst>
                    <a:ext uri="{FF2B5EF4-FFF2-40B4-BE49-F238E27FC236}">
                      <a16:creationId xmlns:a16="http://schemas.microsoft.com/office/drawing/2014/main" id="{A642352E-3636-4820-A68C-0615695E5186}"/>
                    </a:ext>
                  </a:extLst>
                </p:cNvPr>
                <p:cNvSpPr>
                  <a:spLocks noChangeAspect="1" noEditPoints="1"/>
                </p:cNvSpPr>
                <p:nvPr/>
              </p:nvSpPr>
              <p:spPr bwMode="auto">
                <a:xfrm>
                  <a:off x="4374" y="1738"/>
                  <a:ext cx="33" cy="38"/>
                </a:xfrm>
                <a:custGeom>
                  <a:avLst/>
                  <a:gdLst>
                    <a:gd name="T0" fmla="*/ 28 w 33"/>
                    <a:gd name="T1" fmla="*/ 32 h 38"/>
                    <a:gd name="T2" fmla="*/ 31 w 33"/>
                    <a:gd name="T3" fmla="*/ 33 h 38"/>
                    <a:gd name="T4" fmla="*/ 32 w 33"/>
                    <a:gd name="T5" fmla="*/ 33 h 38"/>
                    <a:gd name="T6" fmla="*/ 32 w 33"/>
                    <a:gd name="T7" fmla="*/ 33 h 38"/>
                    <a:gd name="T8" fmla="*/ 33 w 33"/>
                    <a:gd name="T9" fmla="*/ 37 h 38"/>
                    <a:gd name="T10" fmla="*/ 31 w 33"/>
                    <a:gd name="T11" fmla="*/ 38 h 38"/>
                    <a:gd name="T12" fmla="*/ 28 w 33"/>
                    <a:gd name="T13" fmla="*/ 38 h 38"/>
                    <a:gd name="T14" fmla="*/ 25 w 33"/>
                    <a:gd name="T15" fmla="*/ 37 h 38"/>
                    <a:gd name="T16" fmla="*/ 24 w 33"/>
                    <a:gd name="T17" fmla="*/ 32 h 38"/>
                    <a:gd name="T18" fmla="*/ 18 w 33"/>
                    <a:gd name="T19" fmla="*/ 36 h 38"/>
                    <a:gd name="T20" fmla="*/ 12 w 33"/>
                    <a:gd name="T21" fmla="*/ 38 h 38"/>
                    <a:gd name="T22" fmla="*/ 3 w 33"/>
                    <a:gd name="T23" fmla="*/ 35 h 38"/>
                    <a:gd name="T24" fmla="*/ 0 w 33"/>
                    <a:gd name="T25" fmla="*/ 27 h 38"/>
                    <a:gd name="T26" fmla="*/ 2 w 33"/>
                    <a:gd name="T27" fmla="*/ 20 h 38"/>
                    <a:gd name="T28" fmla="*/ 8 w 33"/>
                    <a:gd name="T29" fmla="*/ 17 h 38"/>
                    <a:gd name="T30" fmla="*/ 15 w 33"/>
                    <a:gd name="T31" fmla="*/ 16 h 38"/>
                    <a:gd name="T32" fmla="*/ 20 w 33"/>
                    <a:gd name="T33" fmla="*/ 16 h 38"/>
                    <a:gd name="T34" fmla="*/ 21 w 33"/>
                    <a:gd name="T35" fmla="*/ 15 h 38"/>
                    <a:gd name="T36" fmla="*/ 23 w 33"/>
                    <a:gd name="T37" fmla="*/ 13 h 38"/>
                    <a:gd name="T38" fmla="*/ 21 w 33"/>
                    <a:gd name="T39" fmla="*/ 7 h 38"/>
                    <a:gd name="T40" fmla="*/ 17 w 33"/>
                    <a:gd name="T41" fmla="*/ 5 h 38"/>
                    <a:gd name="T42" fmla="*/ 10 w 33"/>
                    <a:gd name="T43" fmla="*/ 6 h 38"/>
                    <a:gd name="T44" fmla="*/ 6 w 33"/>
                    <a:gd name="T45" fmla="*/ 10 h 38"/>
                    <a:gd name="T46" fmla="*/ 2 w 33"/>
                    <a:gd name="T47" fmla="*/ 12 h 38"/>
                    <a:gd name="T48" fmla="*/ 2 w 33"/>
                    <a:gd name="T49" fmla="*/ 7 h 38"/>
                    <a:gd name="T50" fmla="*/ 5 w 33"/>
                    <a:gd name="T51" fmla="*/ 4 h 38"/>
                    <a:gd name="T52" fmla="*/ 9 w 33"/>
                    <a:gd name="T53" fmla="*/ 1 h 38"/>
                    <a:gd name="T54" fmla="*/ 12 w 33"/>
                    <a:gd name="T55" fmla="*/ 0 h 38"/>
                    <a:gd name="T56" fmla="*/ 16 w 33"/>
                    <a:gd name="T57" fmla="*/ 0 h 38"/>
                    <a:gd name="T58" fmla="*/ 19 w 33"/>
                    <a:gd name="T59" fmla="*/ 0 h 38"/>
                    <a:gd name="T60" fmla="*/ 24 w 33"/>
                    <a:gd name="T61" fmla="*/ 2 h 38"/>
                    <a:gd name="T62" fmla="*/ 27 w 33"/>
                    <a:gd name="T63" fmla="*/ 6 h 38"/>
                    <a:gd name="T64" fmla="*/ 28 w 33"/>
                    <a:gd name="T65" fmla="*/ 31 h 38"/>
                    <a:gd name="T66" fmla="*/ 19 w 33"/>
                    <a:gd name="T67" fmla="*/ 21 h 38"/>
                    <a:gd name="T68" fmla="*/ 12 w 33"/>
                    <a:gd name="T69" fmla="*/ 21 h 38"/>
                    <a:gd name="T70" fmla="*/ 8 w 33"/>
                    <a:gd name="T71" fmla="*/ 23 h 38"/>
                    <a:gd name="T72" fmla="*/ 5 w 33"/>
                    <a:gd name="T73" fmla="*/ 25 h 38"/>
                    <a:gd name="T74" fmla="*/ 6 w 33"/>
                    <a:gd name="T75" fmla="*/ 30 h 38"/>
                    <a:gd name="T76" fmla="*/ 9 w 33"/>
                    <a:gd name="T77" fmla="*/ 33 h 38"/>
                    <a:gd name="T78" fmla="*/ 17 w 33"/>
                    <a:gd name="T79" fmla="*/ 32 h 38"/>
                    <a:gd name="T80" fmla="*/ 21 w 33"/>
                    <a:gd name="T81" fmla="*/ 28 h 38"/>
                    <a:gd name="T82" fmla="*/ 23 w 33"/>
                    <a:gd name="T8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28" y="31"/>
                      </a:moveTo>
                      <a:lnTo>
                        <a:pt x="28" y="32"/>
                      </a:lnTo>
                      <a:lnTo>
                        <a:pt x="30" y="32"/>
                      </a:lnTo>
                      <a:lnTo>
                        <a:pt x="31" y="33"/>
                      </a:lnTo>
                      <a:lnTo>
                        <a:pt x="32" y="33"/>
                      </a:lnTo>
                      <a:lnTo>
                        <a:pt x="32" y="33"/>
                      </a:lnTo>
                      <a:lnTo>
                        <a:pt x="32" y="33"/>
                      </a:lnTo>
                      <a:lnTo>
                        <a:pt x="32" y="33"/>
                      </a:lnTo>
                      <a:lnTo>
                        <a:pt x="33" y="33"/>
                      </a:lnTo>
                      <a:lnTo>
                        <a:pt x="33" y="37"/>
                      </a:lnTo>
                      <a:lnTo>
                        <a:pt x="32" y="38"/>
                      </a:lnTo>
                      <a:lnTo>
                        <a:pt x="31" y="38"/>
                      </a:lnTo>
                      <a:lnTo>
                        <a:pt x="30" y="38"/>
                      </a:lnTo>
                      <a:lnTo>
                        <a:pt x="28" y="38"/>
                      </a:lnTo>
                      <a:lnTo>
                        <a:pt x="27" y="38"/>
                      </a:lnTo>
                      <a:lnTo>
                        <a:pt x="25" y="37"/>
                      </a:lnTo>
                      <a:lnTo>
                        <a:pt x="24" y="35"/>
                      </a:lnTo>
                      <a:lnTo>
                        <a:pt x="24" y="32"/>
                      </a:lnTo>
                      <a:lnTo>
                        <a:pt x="21" y="35"/>
                      </a:lnTo>
                      <a:lnTo>
                        <a:pt x="18" y="36"/>
                      </a:lnTo>
                      <a:lnTo>
                        <a:pt x="16" y="37"/>
                      </a:lnTo>
                      <a:lnTo>
                        <a:pt x="12" y="38"/>
                      </a:lnTo>
                      <a:lnTo>
                        <a:pt x="6" y="37"/>
                      </a:lnTo>
                      <a:lnTo>
                        <a:pt x="3" y="35"/>
                      </a:lnTo>
                      <a:lnTo>
                        <a:pt x="1" y="31"/>
                      </a:lnTo>
                      <a:lnTo>
                        <a:pt x="0" y="27"/>
                      </a:lnTo>
                      <a:lnTo>
                        <a:pt x="1" y="23"/>
                      </a:lnTo>
                      <a:lnTo>
                        <a:pt x="2" y="20"/>
                      </a:lnTo>
                      <a:lnTo>
                        <a:pt x="4" y="19"/>
                      </a:lnTo>
                      <a:lnTo>
                        <a:pt x="8" y="17"/>
                      </a:lnTo>
                      <a:lnTo>
                        <a:pt x="11" y="16"/>
                      </a:lnTo>
                      <a:lnTo>
                        <a:pt x="15" y="16"/>
                      </a:lnTo>
                      <a:lnTo>
                        <a:pt x="18" y="16"/>
                      </a:lnTo>
                      <a:lnTo>
                        <a:pt x="20" y="16"/>
                      </a:lnTo>
                      <a:lnTo>
                        <a:pt x="20" y="15"/>
                      </a:lnTo>
                      <a:lnTo>
                        <a:pt x="21" y="15"/>
                      </a:lnTo>
                      <a:lnTo>
                        <a:pt x="23" y="14"/>
                      </a:lnTo>
                      <a:lnTo>
                        <a:pt x="23" y="13"/>
                      </a:lnTo>
                      <a:lnTo>
                        <a:pt x="23" y="9"/>
                      </a:lnTo>
                      <a:lnTo>
                        <a:pt x="21" y="7"/>
                      </a:lnTo>
                      <a:lnTo>
                        <a:pt x="20" y="6"/>
                      </a:lnTo>
                      <a:lnTo>
                        <a:pt x="17" y="5"/>
                      </a:lnTo>
                      <a:lnTo>
                        <a:pt x="13" y="5"/>
                      </a:lnTo>
                      <a:lnTo>
                        <a:pt x="10" y="6"/>
                      </a:lnTo>
                      <a:lnTo>
                        <a:pt x="8" y="8"/>
                      </a:lnTo>
                      <a:lnTo>
                        <a:pt x="6" y="10"/>
                      </a:lnTo>
                      <a:lnTo>
                        <a:pt x="6" y="12"/>
                      </a:lnTo>
                      <a:lnTo>
                        <a:pt x="2" y="12"/>
                      </a:lnTo>
                      <a:lnTo>
                        <a:pt x="2" y="8"/>
                      </a:lnTo>
                      <a:lnTo>
                        <a:pt x="2" y="7"/>
                      </a:lnTo>
                      <a:lnTo>
                        <a:pt x="3" y="5"/>
                      </a:lnTo>
                      <a:lnTo>
                        <a:pt x="5" y="4"/>
                      </a:lnTo>
                      <a:lnTo>
                        <a:pt x="8" y="1"/>
                      </a:lnTo>
                      <a:lnTo>
                        <a:pt x="9" y="1"/>
                      </a:lnTo>
                      <a:lnTo>
                        <a:pt x="10" y="0"/>
                      </a:lnTo>
                      <a:lnTo>
                        <a:pt x="12" y="0"/>
                      </a:lnTo>
                      <a:lnTo>
                        <a:pt x="15" y="0"/>
                      </a:lnTo>
                      <a:lnTo>
                        <a:pt x="16" y="0"/>
                      </a:lnTo>
                      <a:lnTo>
                        <a:pt x="18" y="0"/>
                      </a:lnTo>
                      <a:lnTo>
                        <a:pt x="19" y="0"/>
                      </a:lnTo>
                      <a:lnTo>
                        <a:pt x="20" y="1"/>
                      </a:lnTo>
                      <a:lnTo>
                        <a:pt x="24" y="2"/>
                      </a:lnTo>
                      <a:lnTo>
                        <a:pt x="26" y="4"/>
                      </a:lnTo>
                      <a:lnTo>
                        <a:pt x="27" y="6"/>
                      </a:lnTo>
                      <a:lnTo>
                        <a:pt x="28" y="8"/>
                      </a:lnTo>
                      <a:lnTo>
                        <a:pt x="28" y="31"/>
                      </a:lnTo>
                      <a:close/>
                      <a:moveTo>
                        <a:pt x="23" y="20"/>
                      </a:moveTo>
                      <a:lnTo>
                        <a:pt x="19" y="21"/>
                      </a:lnTo>
                      <a:lnTo>
                        <a:pt x="16" y="21"/>
                      </a:lnTo>
                      <a:lnTo>
                        <a:pt x="12" y="21"/>
                      </a:lnTo>
                      <a:lnTo>
                        <a:pt x="9" y="22"/>
                      </a:lnTo>
                      <a:lnTo>
                        <a:pt x="8" y="23"/>
                      </a:lnTo>
                      <a:lnTo>
                        <a:pt x="6" y="24"/>
                      </a:lnTo>
                      <a:lnTo>
                        <a:pt x="5" y="25"/>
                      </a:lnTo>
                      <a:lnTo>
                        <a:pt x="5" y="27"/>
                      </a:lnTo>
                      <a:lnTo>
                        <a:pt x="6" y="30"/>
                      </a:lnTo>
                      <a:lnTo>
                        <a:pt x="8" y="31"/>
                      </a:lnTo>
                      <a:lnTo>
                        <a:pt x="9" y="33"/>
                      </a:lnTo>
                      <a:lnTo>
                        <a:pt x="11" y="33"/>
                      </a:lnTo>
                      <a:lnTo>
                        <a:pt x="17" y="32"/>
                      </a:lnTo>
                      <a:lnTo>
                        <a:pt x="20" y="30"/>
                      </a:lnTo>
                      <a:lnTo>
                        <a:pt x="21" y="28"/>
                      </a:lnTo>
                      <a:lnTo>
                        <a:pt x="23" y="27"/>
                      </a:lnTo>
                      <a:lnTo>
                        <a:pt x="23" y="20"/>
                      </a:lnTo>
                      <a:close/>
                    </a:path>
                  </a:pathLst>
                </a:custGeom>
                <a:solidFill>
                  <a:srgbClr val="000000"/>
                </a:solidFill>
                <a:ln w="9525">
                  <a:solidFill>
                    <a:srgbClr val="FF66CC"/>
                  </a:solidFill>
                  <a:round/>
                  <a:headEnd/>
                  <a:tailEnd/>
                </a:ln>
              </p:spPr>
              <p:txBody>
                <a:bodyPr/>
                <a:lstStyle/>
                <a:p>
                  <a:endParaRPr lang="en-US" dirty="0"/>
                </a:p>
              </p:txBody>
            </p:sp>
            <p:sp>
              <p:nvSpPr>
                <p:cNvPr id="258067" name="Freeform 19">
                  <a:extLst>
                    <a:ext uri="{FF2B5EF4-FFF2-40B4-BE49-F238E27FC236}">
                      <a16:creationId xmlns:a16="http://schemas.microsoft.com/office/drawing/2014/main" id="{F8E933B2-DE76-4B4A-AA23-028201CF9BA0}"/>
                    </a:ext>
                  </a:extLst>
                </p:cNvPr>
                <p:cNvSpPr>
                  <a:spLocks noChangeAspect="1"/>
                </p:cNvSpPr>
                <p:nvPr/>
              </p:nvSpPr>
              <p:spPr bwMode="auto">
                <a:xfrm>
                  <a:off x="4412" y="1738"/>
                  <a:ext cx="27" cy="37"/>
                </a:xfrm>
                <a:custGeom>
                  <a:avLst/>
                  <a:gdLst>
                    <a:gd name="T0" fmla="*/ 5 w 27"/>
                    <a:gd name="T1" fmla="*/ 1 h 37"/>
                    <a:gd name="T2" fmla="*/ 5 w 27"/>
                    <a:gd name="T3" fmla="*/ 6 h 37"/>
                    <a:gd name="T4" fmla="*/ 5 w 27"/>
                    <a:gd name="T5" fmla="*/ 6 h 37"/>
                    <a:gd name="T6" fmla="*/ 6 w 27"/>
                    <a:gd name="T7" fmla="*/ 5 h 37"/>
                    <a:gd name="T8" fmla="*/ 8 w 27"/>
                    <a:gd name="T9" fmla="*/ 4 h 37"/>
                    <a:gd name="T10" fmla="*/ 8 w 27"/>
                    <a:gd name="T11" fmla="*/ 2 h 37"/>
                    <a:gd name="T12" fmla="*/ 9 w 27"/>
                    <a:gd name="T13" fmla="*/ 2 h 37"/>
                    <a:gd name="T14" fmla="*/ 11 w 27"/>
                    <a:gd name="T15" fmla="*/ 1 h 37"/>
                    <a:gd name="T16" fmla="*/ 12 w 27"/>
                    <a:gd name="T17" fmla="*/ 0 h 37"/>
                    <a:gd name="T18" fmla="*/ 15 w 27"/>
                    <a:gd name="T19" fmla="*/ 0 h 37"/>
                    <a:gd name="T20" fmla="*/ 16 w 27"/>
                    <a:gd name="T21" fmla="*/ 0 h 37"/>
                    <a:gd name="T22" fmla="*/ 18 w 27"/>
                    <a:gd name="T23" fmla="*/ 0 h 37"/>
                    <a:gd name="T24" fmla="*/ 20 w 27"/>
                    <a:gd name="T25" fmla="*/ 0 h 37"/>
                    <a:gd name="T26" fmla="*/ 21 w 27"/>
                    <a:gd name="T27" fmla="*/ 1 h 37"/>
                    <a:gd name="T28" fmla="*/ 21 w 27"/>
                    <a:gd name="T29" fmla="*/ 1 h 37"/>
                    <a:gd name="T30" fmla="*/ 24 w 27"/>
                    <a:gd name="T31" fmla="*/ 2 h 37"/>
                    <a:gd name="T32" fmla="*/ 25 w 27"/>
                    <a:gd name="T33" fmla="*/ 4 h 37"/>
                    <a:gd name="T34" fmla="*/ 27 w 27"/>
                    <a:gd name="T35" fmla="*/ 6 h 37"/>
                    <a:gd name="T36" fmla="*/ 27 w 27"/>
                    <a:gd name="T37" fmla="*/ 9 h 37"/>
                    <a:gd name="T38" fmla="*/ 27 w 27"/>
                    <a:gd name="T39" fmla="*/ 37 h 37"/>
                    <a:gd name="T40" fmla="*/ 21 w 27"/>
                    <a:gd name="T41" fmla="*/ 37 h 37"/>
                    <a:gd name="T42" fmla="*/ 21 w 27"/>
                    <a:gd name="T43" fmla="*/ 12 h 37"/>
                    <a:gd name="T44" fmla="*/ 21 w 27"/>
                    <a:gd name="T45" fmla="*/ 9 h 37"/>
                    <a:gd name="T46" fmla="*/ 20 w 27"/>
                    <a:gd name="T47" fmla="*/ 7 h 37"/>
                    <a:gd name="T48" fmla="*/ 18 w 27"/>
                    <a:gd name="T49" fmla="*/ 6 h 37"/>
                    <a:gd name="T50" fmla="*/ 15 w 27"/>
                    <a:gd name="T51" fmla="*/ 6 h 37"/>
                    <a:gd name="T52" fmla="*/ 11 w 27"/>
                    <a:gd name="T53" fmla="*/ 6 h 37"/>
                    <a:gd name="T54" fmla="*/ 9 w 27"/>
                    <a:gd name="T55" fmla="*/ 8 h 37"/>
                    <a:gd name="T56" fmla="*/ 6 w 27"/>
                    <a:gd name="T57" fmla="*/ 12 h 37"/>
                    <a:gd name="T58" fmla="*/ 5 w 27"/>
                    <a:gd name="T59" fmla="*/ 17 h 37"/>
                    <a:gd name="T60" fmla="*/ 5 w 27"/>
                    <a:gd name="T61" fmla="*/ 37 h 37"/>
                    <a:gd name="T62" fmla="*/ 0 w 27"/>
                    <a:gd name="T63" fmla="*/ 37 h 37"/>
                    <a:gd name="T64" fmla="*/ 0 w 27"/>
                    <a:gd name="T65" fmla="*/ 1 h 37"/>
                    <a:gd name="T66" fmla="*/ 5 w 27"/>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37">
                      <a:moveTo>
                        <a:pt x="5" y="1"/>
                      </a:moveTo>
                      <a:lnTo>
                        <a:pt x="5" y="6"/>
                      </a:lnTo>
                      <a:lnTo>
                        <a:pt x="5" y="6"/>
                      </a:lnTo>
                      <a:lnTo>
                        <a:pt x="6" y="5"/>
                      </a:lnTo>
                      <a:lnTo>
                        <a:pt x="8" y="4"/>
                      </a:lnTo>
                      <a:lnTo>
                        <a:pt x="8" y="2"/>
                      </a:lnTo>
                      <a:lnTo>
                        <a:pt x="9" y="2"/>
                      </a:lnTo>
                      <a:lnTo>
                        <a:pt x="11" y="1"/>
                      </a:lnTo>
                      <a:lnTo>
                        <a:pt x="12" y="0"/>
                      </a:lnTo>
                      <a:lnTo>
                        <a:pt x="15" y="0"/>
                      </a:lnTo>
                      <a:lnTo>
                        <a:pt x="16" y="0"/>
                      </a:lnTo>
                      <a:lnTo>
                        <a:pt x="18" y="0"/>
                      </a:lnTo>
                      <a:lnTo>
                        <a:pt x="20" y="0"/>
                      </a:lnTo>
                      <a:lnTo>
                        <a:pt x="21" y="1"/>
                      </a:lnTo>
                      <a:lnTo>
                        <a:pt x="21" y="1"/>
                      </a:lnTo>
                      <a:lnTo>
                        <a:pt x="24" y="2"/>
                      </a:lnTo>
                      <a:lnTo>
                        <a:pt x="25" y="4"/>
                      </a:lnTo>
                      <a:lnTo>
                        <a:pt x="27" y="6"/>
                      </a:lnTo>
                      <a:lnTo>
                        <a:pt x="27" y="9"/>
                      </a:lnTo>
                      <a:lnTo>
                        <a:pt x="27" y="37"/>
                      </a:lnTo>
                      <a:lnTo>
                        <a:pt x="21" y="37"/>
                      </a:lnTo>
                      <a:lnTo>
                        <a:pt x="21" y="12"/>
                      </a:lnTo>
                      <a:lnTo>
                        <a:pt x="21" y="9"/>
                      </a:lnTo>
                      <a:lnTo>
                        <a:pt x="20" y="7"/>
                      </a:lnTo>
                      <a:lnTo>
                        <a:pt x="18" y="6"/>
                      </a:lnTo>
                      <a:lnTo>
                        <a:pt x="15" y="6"/>
                      </a:lnTo>
                      <a:lnTo>
                        <a:pt x="11" y="6"/>
                      </a:lnTo>
                      <a:lnTo>
                        <a:pt x="9" y="8"/>
                      </a:lnTo>
                      <a:lnTo>
                        <a:pt x="6" y="12"/>
                      </a:lnTo>
                      <a:lnTo>
                        <a:pt x="5" y="17"/>
                      </a:lnTo>
                      <a:lnTo>
                        <a:pt x="5" y="37"/>
                      </a:lnTo>
                      <a:lnTo>
                        <a:pt x="0" y="37"/>
                      </a:lnTo>
                      <a:lnTo>
                        <a:pt x="0" y="1"/>
                      </a:lnTo>
                      <a:lnTo>
                        <a:pt x="5" y="1"/>
                      </a:lnTo>
                      <a:close/>
                    </a:path>
                  </a:pathLst>
                </a:custGeom>
                <a:solidFill>
                  <a:srgbClr val="000000"/>
                </a:solidFill>
                <a:ln w="9525">
                  <a:solidFill>
                    <a:srgbClr val="FF66CC"/>
                  </a:solidFill>
                  <a:round/>
                  <a:headEnd/>
                  <a:tailEnd/>
                </a:ln>
              </p:spPr>
              <p:txBody>
                <a:bodyPr/>
                <a:lstStyle/>
                <a:p>
                  <a:endParaRPr lang="en-US" dirty="0"/>
                </a:p>
              </p:txBody>
            </p:sp>
            <p:sp>
              <p:nvSpPr>
                <p:cNvPr id="258068" name="Freeform 20">
                  <a:extLst>
                    <a:ext uri="{FF2B5EF4-FFF2-40B4-BE49-F238E27FC236}">
                      <a16:creationId xmlns:a16="http://schemas.microsoft.com/office/drawing/2014/main" id="{3C5C563A-6B5E-4233-A4CA-657D9F6B7812}"/>
                    </a:ext>
                  </a:extLst>
                </p:cNvPr>
                <p:cNvSpPr>
                  <a:spLocks noChangeAspect="1" noEditPoints="1"/>
                </p:cNvSpPr>
                <p:nvPr/>
              </p:nvSpPr>
              <p:spPr bwMode="auto">
                <a:xfrm>
                  <a:off x="4447" y="1725"/>
                  <a:ext cx="6" cy="50"/>
                </a:xfrm>
                <a:custGeom>
                  <a:avLst/>
                  <a:gdLst>
                    <a:gd name="T0" fmla="*/ 6 w 6"/>
                    <a:gd name="T1" fmla="*/ 50 h 50"/>
                    <a:gd name="T2" fmla="*/ 0 w 6"/>
                    <a:gd name="T3" fmla="*/ 50 h 50"/>
                    <a:gd name="T4" fmla="*/ 0 w 6"/>
                    <a:gd name="T5" fmla="*/ 14 h 50"/>
                    <a:gd name="T6" fmla="*/ 6 w 6"/>
                    <a:gd name="T7" fmla="*/ 14 h 50"/>
                    <a:gd name="T8" fmla="*/ 6 w 6"/>
                    <a:gd name="T9" fmla="*/ 50 h 50"/>
                    <a:gd name="T10" fmla="*/ 6 w 6"/>
                    <a:gd name="T11" fmla="*/ 7 h 50"/>
                    <a:gd name="T12" fmla="*/ 0 w 6"/>
                    <a:gd name="T13" fmla="*/ 7 h 50"/>
                    <a:gd name="T14" fmla="*/ 0 w 6"/>
                    <a:gd name="T15" fmla="*/ 0 h 50"/>
                    <a:gd name="T16" fmla="*/ 6 w 6"/>
                    <a:gd name="T17" fmla="*/ 0 h 50"/>
                    <a:gd name="T18" fmla="*/ 6 w 6"/>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0">
                      <a:moveTo>
                        <a:pt x="6" y="50"/>
                      </a:moveTo>
                      <a:lnTo>
                        <a:pt x="0" y="50"/>
                      </a:lnTo>
                      <a:lnTo>
                        <a:pt x="0" y="14"/>
                      </a:lnTo>
                      <a:lnTo>
                        <a:pt x="6" y="14"/>
                      </a:lnTo>
                      <a:lnTo>
                        <a:pt x="6" y="50"/>
                      </a:lnTo>
                      <a:close/>
                      <a:moveTo>
                        <a:pt x="6" y="7"/>
                      </a:moveTo>
                      <a:lnTo>
                        <a:pt x="0" y="7"/>
                      </a:lnTo>
                      <a:lnTo>
                        <a:pt x="0" y="0"/>
                      </a:lnTo>
                      <a:lnTo>
                        <a:pt x="6" y="0"/>
                      </a:lnTo>
                      <a:lnTo>
                        <a:pt x="6" y="7"/>
                      </a:lnTo>
                      <a:close/>
                    </a:path>
                  </a:pathLst>
                </a:custGeom>
                <a:solidFill>
                  <a:srgbClr val="000000"/>
                </a:solidFill>
                <a:ln w="9525">
                  <a:solidFill>
                    <a:srgbClr val="FF66CC"/>
                  </a:solidFill>
                  <a:round/>
                  <a:headEnd/>
                  <a:tailEnd/>
                </a:ln>
              </p:spPr>
              <p:txBody>
                <a:bodyPr/>
                <a:lstStyle/>
                <a:p>
                  <a:endParaRPr lang="en-US" dirty="0"/>
                </a:p>
              </p:txBody>
            </p:sp>
            <p:sp>
              <p:nvSpPr>
                <p:cNvPr id="258069" name="Freeform 21">
                  <a:extLst>
                    <a:ext uri="{FF2B5EF4-FFF2-40B4-BE49-F238E27FC236}">
                      <a16:creationId xmlns:a16="http://schemas.microsoft.com/office/drawing/2014/main" id="{069B0DE6-6202-4FDD-91EB-CCA43506D6DE}"/>
                    </a:ext>
                  </a:extLst>
                </p:cNvPr>
                <p:cNvSpPr>
                  <a:spLocks noChangeAspect="1" noEditPoints="1"/>
                </p:cNvSpPr>
                <p:nvPr/>
              </p:nvSpPr>
              <p:spPr bwMode="auto">
                <a:xfrm>
                  <a:off x="4459" y="1738"/>
                  <a:ext cx="33" cy="38"/>
                </a:xfrm>
                <a:custGeom>
                  <a:avLst/>
                  <a:gdLst>
                    <a:gd name="T0" fmla="*/ 30 w 33"/>
                    <a:gd name="T1" fmla="*/ 32 h 38"/>
                    <a:gd name="T2" fmla="*/ 31 w 33"/>
                    <a:gd name="T3" fmla="*/ 33 h 38"/>
                    <a:gd name="T4" fmla="*/ 32 w 33"/>
                    <a:gd name="T5" fmla="*/ 33 h 38"/>
                    <a:gd name="T6" fmla="*/ 33 w 33"/>
                    <a:gd name="T7" fmla="*/ 33 h 38"/>
                    <a:gd name="T8" fmla="*/ 33 w 33"/>
                    <a:gd name="T9" fmla="*/ 37 h 38"/>
                    <a:gd name="T10" fmla="*/ 31 w 33"/>
                    <a:gd name="T11" fmla="*/ 38 h 38"/>
                    <a:gd name="T12" fmla="*/ 29 w 33"/>
                    <a:gd name="T13" fmla="*/ 38 h 38"/>
                    <a:gd name="T14" fmla="*/ 25 w 33"/>
                    <a:gd name="T15" fmla="*/ 37 h 38"/>
                    <a:gd name="T16" fmla="*/ 24 w 33"/>
                    <a:gd name="T17" fmla="*/ 32 h 38"/>
                    <a:gd name="T18" fmla="*/ 18 w 33"/>
                    <a:gd name="T19" fmla="*/ 36 h 38"/>
                    <a:gd name="T20" fmla="*/ 12 w 33"/>
                    <a:gd name="T21" fmla="*/ 38 h 38"/>
                    <a:gd name="T22" fmla="*/ 3 w 33"/>
                    <a:gd name="T23" fmla="*/ 35 h 38"/>
                    <a:gd name="T24" fmla="*/ 0 w 33"/>
                    <a:gd name="T25" fmla="*/ 27 h 38"/>
                    <a:gd name="T26" fmla="*/ 3 w 33"/>
                    <a:gd name="T27" fmla="*/ 20 h 38"/>
                    <a:gd name="T28" fmla="*/ 8 w 33"/>
                    <a:gd name="T29" fmla="*/ 17 h 38"/>
                    <a:gd name="T30" fmla="*/ 15 w 33"/>
                    <a:gd name="T31" fmla="*/ 16 h 38"/>
                    <a:gd name="T32" fmla="*/ 21 w 33"/>
                    <a:gd name="T33" fmla="*/ 16 h 38"/>
                    <a:gd name="T34" fmla="*/ 23 w 33"/>
                    <a:gd name="T35" fmla="*/ 15 h 38"/>
                    <a:gd name="T36" fmla="*/ 24 w 33"/>
                    <a:gd name="T37" fmla="*/ 13 h 38"/>
                    <a:gd name="T38" fmla="*/ 23 w 33"/>
                    <a:gd name="T39" fmla="*/ 7 h 38"/>
                    <a:gd name="T40" fmla="*/ 17 w 33"/>
                    <a:gd name="T41" fmla="*/ 5 h 38"/>
                    <a:gd name="T42" fmla="*/ 11 w 33"/>
                    <a:gd name="T43" fmla="*/ 6 h 38"/>
                    <a:gd name="T44" fmla="*/ 8 w 33"/>
                    <a:gd name="T45" fmla="*/ 10 h 38"/>
                    <a:gd name="T46" fmla="*/ 2 w 33"/>
                    <a:gd name="T47" fmla="*/ 12 h 38"/>
                    <a:gd name="T48" fmla="*/ 2 w 33"/>
                    <a:gd name="T49" fmla="*/ 7 h 38"/>
                    <a:gd name="T50" fmla="*/ 6 w 33"/>
                    <a:gd name="T51" fmla="*/ 4 h 38"/>
                    <a:gd name="T52" fmla="*/ 10 w 33"/>
                    <a:gd name="T53" fmla="*/ 1 h 38"/>
                    <a:gd name="T54" fmla="*/ 14 w 33"/>
                    <a:gd name="T55" fmla="*/ 0 h 38"/>
                    <a:gd name="T56" fmla="*/ 17 w 33"/>
                    <a:gd name="T57" fmla="*/ 0 h 38"/>
                    <a:gd name="T58" fmla="*/ 21 w 33"/>
                    <a:gd name="T59" fmla="*/ 0 h 38"/>
                    <a:gd name="T60" fmla="*/ 24 w 33"/>
                    <a:gd name="T61" fmla="*/ 2 h 38"/>
                    <a:gd name="T62" fmla="*/ 29 w 33"/>
                    <a:gd name="T63" fmla="*/ 6 h 38"/>
                    <a:gd name="T64" fmla="*/ 30 w 33"/>
                    <a:gd name="T65" fmla="*/ 31 h 38"/>
                    <a:gd name="T66" fmla="*/ 21 w 33"/>
                    <a:gd name="T67" fmla="*/ 21 h 38"/>
                    <a:gd name="T68" fmla="*/ 12 w 33"/>
                    <a:gd name="T69" fmla="*/ 21 h 38"/>
                    <a:gd name="T70" fmla="*/ 8 w 33"/>
                    <a:gd name="T71" fmla="*/ 23 h 38"/>
                    <a:gd name="T72" fmla="*/ 6 w 33"/>
                    <a:gd name="T73" fmla="*/ 25 h 38"/>
                    <a:gd name="T74" fmla="*/ 7 w 33"/>
                    <a:gd name="T75" fmla="*/ 30 h 38"/>
                    <a:gd name="T76" fmla="*/ 10 w 33"/>
                    <a:gd name="T77" fmla="*/ 33 h 38"/>
                    <a:gd name="T78" fmla="*/ 17 w 33"/>
                    <a:gd name="T79" fmla="*/ 32 h 38"/>
                    <a:gd name="T80" fmla="*/ 23 w 33"/>
                    <a:gd name="T81" fmla="*/ 28 h 38"/>
                    <a:gd name="T82" fmla="*/ 24 w 33"/>
                    <a:gd name="T8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30" y="31"/>
                      </a:moveTo>
                      <a:lnTo>
                        <a:pt x="30" y="32"/>
                      </a:lnTo>
                      <a:lnTo>
                        <a:pt x="31" y="32"/>
                      </a:lnTo>
                      <a:lnTo>
                        <a:pt x="31" y="33"/>
                      </a:lnTo>
                      <a:lnTo>
                        <a:pt x="32" y="33"/>
                      </a:lnTo>
                      <a:lnTo>
                        <a:pt x="32" y="33"/>
                      </a:lnTo>
                      <a:lnTo>
                        <a:pt x="33" y="33"/>
                      </a:lnTo>
                      <a:lnTo>
                        <a:pt x="33" y="33"/>
                      </a:lnTo>
                      <a:lnTo>
                        <a:pt x="33" y="33"/>
                      </a:lnTo>
                      <a:lnTo>
                        <a:pt x="33" y="37"/>
                      </a:lnTo>
                      <a:lnTo>
                        <a:pt x="32" y="38"/>
                      </a:lnTo>
                      <a:lnTo>
                        <a:pt x="31" y="38"/>
                      </a:lnTo>
                      <a:lnTo>
                        <a:pt x="30" y="38"/>
                      </a:lnTo>
                      <a:lnTo>
                        <a:pt x="29" y="38"/>
                      </a:lnTo>
                      <a:lnTo>
                        <a:pt x="27" y="38"/>
                      </a:lnTo>
                      <a:lnTo>
                        <a:pt x="25" y="37"/>
                      </a:lnTo>
                      <a:lnTo>
                        <a:pt x="24" y="35"/>
                      </a:lnTo>
                      <a:lnTo>
                        <a:pt x="24" y="32"/>
                      </a:lnTo>
                      <a:lnTo>
                        <a:pt x="22" y="35"/>
                      </a:lnTo>
                      <a:lnTo>
                        <a:pt x="18" y="36"/>
                      </a:lnTo>
                      <a:lnTo>
                        <a:pt x="16" y="37"/>
                      </a:lnTo>
                      <a:lnTo>
                        <a:pt x="12" y="38"/>
                      </a:lnTo>
                      <a:lnTo>
                        <a:pt x="7" y="37"/>
                      </a:lnTo>
                      <a:lnTo>
                        <a:pt x="3" y="35"/>
                      </a:lnTo>
                      <a:lnTo>
                        <a:pt x="1" y="31"/>
                      </a:lnTo>
                      <a:lnTo>
                        <a:pt x="0" y="27"/>
                      </a:lnTo>
                      <a:lnTo>
                        <a:pt x="1" y="23"/>
                      </a:lnTo>
                      <a:lnTo>
                        <a:pt x="3" y="20"/>
                      </a:lnTo>
                      <a:lnTo>
                        <a:pt x="6" y="19"/>
                      </a:lnTo>
                      <a:lnTo>
                        <a:pt x="8" y="17"/>
                      </a:lnTo>
                      <a:lnTo>
                        <a:pt x="11" y="16"/>
                      </a:lnTo>
                      <a:lnTo>
                        <a:pt x="15" y="16"/>
                      </a:lnTo>
                      <a:lnTo>
                        <a:pt x="18" y="16"/>
                      </a:lnTo>
                      <a:lnTo>
                        <a:pt x="21" y="16"/>
                      </a:lnTo>
                      <a:lnTo>
                        <a:pt x="22" y="15"/>
                      </a:lnTo>
                      <a:lnTo>
                        <a:pt x="23" y="15"/>
                      </a:lnTo>
                      <a:lnTo>
                        <a:pt x="24" y="14"/>
                      </a:lnTo>
                      <a:lnTo>
                        <a:pt x="24" y="13"/>
                      </a:lnTo>
                      <a:lnTo>
                        <a:pt x="24" y="9"/>
                      </a:lnTo>
                      <a:lnTo>
                        <a:pt x="23" y="7"/>
                      </a:lnTo>
                      <a:lnTo>
                        <a:pt x="21" y="6"/>
                      </a:lnTo>
                      <a:lnTo>
                        <a:pt x="17" y="5"/>
                      </a:lnTo>
                      <a:lnTo>
                        <a:pt x="15" y="5"/>
                      </a:lnTo>
                      <a:lnTo>
                        <a:pt x="11" y="6"/>
                      </a:lnTo>
                      <a:lnTo>
                        <a:pt x="9" y="8"/>
                      </a:lnTo>
                      <a:lnTo>
                        <a:pt x="8" y="10"/>
                      </a:lnTo>
                      <a:lnTo>
                        <a:pt x="7" y="12"/>
                      </a:lnTo>
                      <a:lnTo>
                        <a:pt x="2" y="12"/>
                      </a:lnTo>
                      <a:lnTo>
                        <a:pt x="2" y="8"/>
                      </a:lnTo>
                      <a:lnTo>
                        <a:pt x="2" y="7"/>
                      </a:lnTo>
                      <a:lnTo>
                        <a:pt x="3" y="5"/>
                      </a:lnTo>
                      <a:lnTo>
                        <a:pt x="6" y="4"/>
                      </a:lnTo>
                      <a:lnTo>
                        <a:pt x="8" y="1"/>
                      </a:lnTo>
                      <a:lnTo>
                        <a:pt x="10" y="1"/>
                      </a:lnTo>
                      <a:lnTo>
                        <a:pt x="11" y="0"/>
                      </a:lnTo>
                      <a:lnTo>
                        <a:pt x="14" y="0"/>
                      </a:lnTo>
                      <a:lnTo>
                        <a:pt x="15" y="0"/>
                      </a:lnTo>
                      <a:lnTo>
                        <a:pt x="17" y="0"/>
                      </a:lnTo>
                      <a:lnTo>
                        <a:pt x="18" y="0"/>
                      </a:lnTo>
                      <a:lnTo>
                        <a:pt x="21" y="0"/>
                      </a:lnTo>
                      <a:lnTo>
                        <a:pt x="22" y="1"/>
                      </a:lnTo>
                      <a:lnTo>
                        <a:pt x="24" y="2"/>
                      </a:lnTo>
                      <a:lnTo>
                        <a:pt x="27" y="4"/>
                      </a:lnTo>
                      <a:lnTo>
                        <a:pt x="29" y="6"/>
                      </a:lnTo>
                      <a:lnTo>
                        <a:pt x="30" y="8"/>
                      </a:lnTo>
                      <a:lnTo>
                        <a:pt x="30" y="31"/>
                      </a:lnTo>
                      <a:close/>
                      <a:moveTo>
                        <a:pt x="24" y="20"/>
                      </a:moveTo>
                      <a:lnTo>
                        <a:pt x="21" y="21"/>
                      </a:lnTo>
                      <a:lnTo>
                        <a:pt x="16" y="21"/>
                      </a:lnTo>
                      <a:lnTo>
                        <a:pt x="12" y="21"/>
                      </a:lnTo>
                      <a:lnTo>
                        <a:pt x="9" y="22"/>
                      </a:lnTo>
                      <a:lnTo>
                        <a:pt x="8" y="23"/>
                      </a:lnTo>
                      <a:lnTo>
                        <a:pt x="7" y="24"/>
                      </a:lnTo>
                      <a:lnTo>
                        <a:pt x="6" y="25"/>
                      </a:lnTo>
                      <a:lnTo>
                        <a:pt x="6" y="27"/>
                      </a:lnTo>
                      <a:lnTo>
                        <a:pt x="7" y="30"/>
                      </a:lnTo>
                      <a:lnTo>
                        <a:pt x="8" y="31"/>
                      </a:lnTo>
                      <a:lnTo>
                        <a:pt x="10" y="33"/>
                      </a:lnTo>
                      <a:lnTo>
                        <a:pt x="12" y="33"/>
                      </a:lnTo>
                      <a:lnTo>
                        <a:pt x="17" y="32"/>
                      </a:lnTo>
                      <a:lnTo>
                        <a:pt x="21" y="30"/>
                      </a:lnTo>
                      <a:lnTo>
                        <a:pt x="23" y="28"/>
                      </a:lnTo>
                      <a:lnTo>
                        <a:pt x="24" y="27"/>
                      </a:lnTo>
                      <a:lnTo>
                        <a:pt x="24" y="20"/>
                      </a:lnTo>
                      <a:close/>
                    </a:path>
                  </a:pathLst>
                </a:custGeom>
                <a:solidFill>
                  <a:srgbClr val="000000"/>
                </a:solidFill>
                <a:ln w="9525">
                  <a:solidFill>
                    <a:srgbClr val="FF66CC"/>
                  </a:solidFill>
                  <a:round/>
                  <a:headEnd/>
                  <a:tailEnd/>
                </a:ln>
              </p:spPr>
              <p:txBody>
                <a:bodyPr/>
                <a:lstStyle/>
                <a:p>
                  <a:endParaRPr lang="en-US" dirty="0"/>
                </a:p>
              </p:txBody>
            </p:sp>
          </p:grpSp>
          <p:sp>
            <p:nvSpPr>
              <p:cNvPr id="258070" name="Freeform 22">
                <a:extLst>
                  <a:ext uri="{FF2B5EF4-FFF2-40B4-BE49-F238E27FC236}">
                    <a16:creationId xmlns:a16="http://schemas.microsoft.com/office/drawing/2014/main" id="{7622F5C2-53DF-4AF6-91FF-A676A5184F07}"/>
                  </a:ext>
                </a:extLst>
              </p:cNvPr>
              <p:cNvSpPr>
                <a:spLocks noChangeAspect="1"/>
              </p:cNvSpPr>
              <p:nvPr/>
            </p:nvSpPr>
            <p:spPr bwMode="auto">
              <a:xfrm>
                <a:off x="4379" y="2230"/>
                <a:ext cx="435" cy="274"/>
              </a:xfrm>
              <a:custGeom>
                <a:avLst/>
                <a:gdLst>
                  <a:gd name="T0" fmla="*/ 352 w 435"/>
                  <a:gd name="T1" fmla="*/ 0 h 274"/>
                  <a:gd name="T2" fmla="*/ 0 w 435"/>
                  <a:gd name="T3" fmla="*/ 0 h 274"/>
                  <a:gd name="T4" fmla="*/ 0 w 435"/>
                  <a:gd name="T5" fmla="*/ 59 h 274"/>
                  <a:gd name="T6" fmla="*/ 110 w 435"/>
                  <a:gd name="T7" fmla="*/ 28 h 274"/>
                  <a:gd name="T8" fmla="*/ 134 w 435"/>
                  <a:gd name="T9" fmla="*/ 56 h 274"/>
                  <a:gd name="T10" fmla="*/ 219 w 435"/>
                  <a:gd name="T11" fmla="*/ 17 h 274"/>
                  <a:gd name="T12" fmla="*/ 296 w 435"/>
                  <a:gd name="T13" fmla="*/ 62 h 274"/>
                  <a:gd name="T14" fmla="*/ 280 w 435"/>
                  <a:gd name="T15" fmla="*/ 130 h 274"/>
                  <a:gd name="T16" fmla="*/ 354 w 435"/>
                  <a:gd name="T17" fmla="*/ 194 h 274"/>
                  <a:gd name="T18" fmla="*/ 403 w 435"/>
                  <a:gd name="T19" fmla="*/ 274 h 274"/>
                  <a:gd name="T20" fmla="*/ 435 w 435"/>
                  <a:gd name="T21" fmla="*/ 185 h 274"/>
                  <a:gd name="T22" fmla="*/ 435 w 435"/>
                  <a:gd name="T23" fmla="*/ 134 h 274"/>
                  <a:gd name="T24" fmla="*/ 352 w 435"/>
                  <a:gd name="T25" fmla="*/ 134 h 274"/>
                  <a:gd name="T26" fmla="*/ 352 w 435"/>
                  <a:gd name="T2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5" h="274">
                    <a:moveTo>
                      <a:pt x="352" y="0"/>
                    </a:moveTo>
                    <a:lnTo>
                      <a:pt x="0" y="0"/>
                    </a:lnTo>
                    <a:lnTo>
                      <a:pt x="0" y="59"/>
                    </a:lnTo>
                    <a:lnTo>
                      <a:pt x="110" y="28"/>
                    </a:lnTo>
                    <a:lnTo>
                      <a:pt x="134" y="56"/>
                    </a:lnTo>
                    <a:lnTo>
                      <a:pt x="219" y="17"/>
                    </a:lnTo>
                    <a:lnTo>
                      <a:pt x="296" y="62"/>
                    </a:lnTo>
                    <a:lnTo>
                      <a:pt x="280" y="130"/>
                    </a:lnTo>
                    <a:lnTo>
                      <a:pt x="354" y="194"/>
                    </a:lnTo>
                    <a:lnTo>
                      <a:pt x="403" y="274"/>
                    </a:lnTo>
                    <a:lnTo>
                      <a:pt x="435" y="185"/>
                    </a:lnTo>
                    <a:lnTo>
                      <a:pt x="435" y="134"/>
                    </a:lnTo>
                    <a:lnTo>
                      <a:pt x="352" y="134"/>
                    </a:lnTo>
                    <a:lnTo>
                      <a:pt x="352" y="0"/>
                    </a:lnTo>
                    <a:close/>
                  </a:path>
                </a:pathLst>
              </a:custGeom>
              <a:solidFill>
                <a:srgbClr val="000000"/>
              </a:solidFill>
              <a:ln w="9525">
                <a:solidFill>
                  <a:srgbClr val="FF66CC"/>
                </a:solidFill>
                <a:round/>
                <a:headEnd/>
                <a:tailEnd/>
              </a:ln>
            </p:spPr>
            <p:txBody>
              <a:bodyPr/>
              <a:lstStyle/>
              <a:p>
                <a:endParaRPr lang="en-US" dirty="0"/>
              </a:p>
            </p:txBody>
          </p:sp>
          <p:sp>
            <p:nvSpPr>
              <p:cNvPr id="258071" name="Freeform 23">
                <a:extLst>
                  <a:ext uri="{FF2B5EF4-FFF2-40B4-BE49-F238E27FC236}">
                    <a16:creationId xmlns:a16="http://schemas.microsoft.com/office/drawing/2014/main" id="{EBFE4804-AD0F-45CF-AB29-3CAC75B23BCC}"/>
                  </a:ext>
                </a:extLst>
              </p:cNvPr>
              <p:cNvSpPr>
                <a:spLocks noChangeAspect="1"/>
              </p:cNvSpPr>
              <p:nvPr/>
            </p:nvSpPr>
            <p:spPr bwMode="auto">
              <a:xfrm>
                <a:off x="4731" y="2230"/>
                <a:ext cx="83" cy="134"/>
              </a:xfrm>
              <a:custGeom>
                <a:avLst/>
                <a:gdLst>
                  <a:gd name="T0" fmla="*/ 83 w 83"/>
                  <a:gd name="T1" fmla="*/ 134 h 134"/>
                  <a:gd name="T2" fmla="*/ 0 w 83"/>
                  <a:gd name="T3" fmla="*/ 134 h 134"/>
                  <a:gd name="T4" fmla="*/ 0 w 83"/>
                  <a:gd name="T5" fmla="*/ 0 h 134"/>
                  <a:gd name="T6" fmla="*/ 32 w 83"/>
                  <a:gd name="T7" fmla="*/ 0 h 134"/>
                  <a:gd name="T8" fmla="*/ 83 w 83"/>
                  <a:gd name="T9" fmla="*/ 134 h 134"/>
                </a:gdLst>
                <a:ahLst/>
                <a:cxnLst>
                  <a:cxn ang="0">
                    <a:pos x="T0" y="T1"/>
                  </a:cxn>
                  <a:cxn ang="0">
                    <a:pos x="T2" y="T3"/>
                  </a:cxn>
                  <a:cxn ang="0">
                    <a:pos x="T4" y="T5"/>
                  </a:cxn>
                  <a:cxn ang="0">
                    <a:pos x="T6" y="T7"/>
                  </a:cxn>
                  <a:cxn ang="0">
                    <a:pos x="T8" y="T9"/>
                  </a:cxn>
                </a:cxnLst>
                <a:rect l="0" t="0" r="r" b="b"/>
                <a:pathLst>
                  <a:path w="83" h="134">
                    <a:moveTo>
                      <a:pt x="83" y="134"/>
                    </a:moveTo>
                    <a:lnTo>
                      <a:pt x="0" y="134"/>
                    </a:lnTo>
                    <a:lnTo>
                      <a:pt x="0" y="0"/>
                    </a:lnTo>
                    <a:lnTo>
                      <a:pt x="32" y="0"/>
                    </a:lnTo>
                    <a:lnTo>
                      <a:pt x="83" y="134"/>
                    </a:lnTo>
                    <a:close/>
                  </a:path>
                </a:pathLst>
              </a:custGeom>
              <a:solidFill>
                <a:srgbClr val="000000"/>
              </a:solidFill>
              <a:ln w="9525">
                <a:solidFill>
                  <a:srgbClr val="FF66CC"/>
                </a:solidFill>
                <a:round/>
                <a:headEnd/>
                <a:tailEnd/>
              </a:ln>
            </p:spPr>
            <p:txBody>
              <a:bodyPr/>
              <a:lstStyle/>
              <a:p>
                <a:endParaRPr lang="en-US" dirty="0"/>
              </a:p>
            </p:txBody>
          </p:sp>
          <p:sp>
            <p:nvSpPr>
              <p:cNvPr id="258072" name="Freeform 24">
                <a:extLst>
                  <a:ext uri="{FF2B5EF4-FFF2-40B4-BE49-F238E27FC236}">
                    <a16:creationId xmlns:a16="http://schemas.microsoft.com/office/drawing/2014/main" id="{4A5C6177-9AE9-4DD6-8CFA-9BE072F8AC6E}"/>
                  </a:ext>
                </a:extLst>
              </p:cNvPr>
              <p:cNvSpPr>
                <a:spLocks noChangeAspect="1"/>
              </p:cNvSpPr>
              <p:nvPr/>
            </p:nvSpPr>
            <p:spPr bwMode="auto">
              <a:xfrm>
                <a:off x="4417" y="2178"/>
                <a:ext cx="446" cy="288"/>
              </a:xfrm>
              <a:custGeom>
                <a:avLst/>
                <a:gdLst>
                  <a:gd name="T0" fmla="*/ 440 w 446"/>
                  <a:gd name="T1" fmla="*/ 134 h 288"/>
                  <a:gd name="T2" fmla="*/ 363 w 446"/>
                  <a:gd name="T3" fmla="*/ 134 h 288"/>
                  <a:gd name="T4" fmla="*/ 363 w 446"/>
                  <a:gd name="T5" fmla="*/ 5 h 288"/>
                  <a:gd name="T6" fmla="*/ 363 w 446"/>
                  <a:gd name="T7" fmla="*/ 0 h 288"/>
                  <a:gd name="T8" fmla="*/ 357 w 446"/>
                  <a:gd name="T9" fmla="*/ 0 h 288"/>
                  <a:gd name="T10" fmla="*/ 6 w 446"/>
                  <a:gd name="T11" fmla="*/ 0 h 288"/>
                  <a:gd name="T12" fmla="*/ 0 w 446"/>
                  <a:gd name="T13" fmla="*/ 0 h 288"/>
                  <a:gd name="T14" fmla="*/ 0 w 446"/>
                  <a:gd name="T15" fmla="*/ 5 h 288"/>
                  <a:gd name="T16" fmla="*/ 0 w 446"/>
                  <a:gd name="T17" fmla="*/ 64 h 288"/>
                  <a:gd name="T18" fmla="*/ 0 w 446"/>
                  <a:gd name="T19" fmla="*/ 72 h 288"/>
                  <a:gd name="T20" fmla="*/ 7 w 446"/>
                  <a:gd name="T21" fmla="*/ 69 h 288"/>
                  <a:gd name="T22" fmla="*/ 114 w 446"/>
                  <a:gd name="T23" fmla="*/ 39 h 288"/>
                  <a:gd name="T24" fmla="*/ 136 w 446"/>
                  <a:gd name="T25" fmla="*/ 66 h 288"/>
                  <a:gd name="T26" fmla="*/ 139 w 446"/>
                  <a:gd name="T27" fmla="*/ 69 h 288"/>
                  <a:gd name="T28" fmla="*/ 143 w 446"/>
                  <a:gd name="T29" fmla="*/ 67 h 288"/>
                  <a:gd name="T30" fmla="*/ 225 w 446"/>
                  <a:gd name="T31" fmla="*/ 29 h 288"/>
                  <a:gd name="T32" fmla="*/ 296 w 446"/>
                  <a:gd name="T33" fmla="*/ 72 h 288"/>
                  <a:gd name="T34" fmla="*/ 281 w 446"/>
                  <a:gd name="T35" fmla="*/ 135 h 288"/>
                  <a:gd name="T36" fmla="*/ 280 w 446"/>
                  <a:gd name="T37" fmla="*/ 137 h 288"/>
                  <a:gd name="T38" fmla="*/ 283 w 446"/>
                  <a:gd name="T39" fmla="*/ 140 h 288"/>
                  <a:gd name="T40" fmla="*/ 356 w 446"/>
                  <a:gd name="T41" fmla="*/ 203 h 288"/>
                  <a:gd name="T42" fmla="*/ 356 w 446"/>
                  <a:gd name="T43" fmla="*/ 203 h 288"/>
                  <a:gd name="T44" fmla="*/ 357 w 446"/>
                  <a:gd name="T45" fmla="*/ 204 h 288"/>
                  <a:gd name="T46" fmla="*/ 407 w 446"/>
                  <a:gd name="T47" fmla="*/ 285 h 288"/>
                  <a:gd name="T48" fmla="*/ 412 w 446"/>
                  <a:gd name="T49" fmla="*/ 288 h 288"/>
                  <a:gd name="T50" fmla="*/ 415 w 446"/>
                  <a:gd name="T51" fmla="*/ 282 h 288"/>
                  <a:gd name="T52" fmla="*/ 446 w 446"/>
                  <a:gd name="T53" fmla="*/ 194 h 288"/>
                  <a:gd name="T54" fmla="*/ 446 w 446"/>
                  <a:gd name="T55" fmla="*/ 193 h 288"/>
                  <a:gd name="T56" fmla="*/ 446 w 446"/>
                  <a:gd name="T57" fmla="*/ 191 h 288"/>
                  <a:gd name="T58" fmla="*/ 446 w 446"/>
                  <a:gd name="T59" fmla="*/ 140 h 288"/>
                  <a:gd name="T60" fmla="*/ 446 w 446"/>
                  <a:gd name="T61" fmla="*/ 134 h 288"/>
                  <a:gd name="T62" fmla="*/ 440 w 446"/>
                  <a:gd name="T63" fmla="*/ 13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6" h="288">
                    <a:moveTo>
                      <a:pt x="440" y="134"/>
                    </a:moveTo>
                    <a:lnTo>
                      <a:pt x="363" y="134"/>
                    </a:lnTo>
                    <a:lnTo>
                      <a:pt x="363" y="5"/>
                    </a:lnTo>
                    <a:lnTo>
                      <a:pt x="363" y="0"/>
                    </a:lnTo>
                    <a:lnTo>
                      <a:pt x="357" y="0"/>
                    </a:lnTo>
                    <a:lnTo>
                      <a:pt x="6" y="0"/>
                    </a:lnTo>
                    <a:lnTo>
                      <a:pt x="0" y="0"/>
                    </a:lnTo>
                    <a:lnTo>
                      <a:pt x="0" y="5"/>
                    </a:lnTo>
                    <a:lnTo>
                      <a:pt x="0" y="64"/>
                    </a:lnTo>
                    <a:lnTo>
                      <a:pt x="0" y="72"/>
                    </a:lnTo>
                    <a:lnTo>
                      <a:pt x="7" y="69"/>
                    </a:lnTo>
                    <a:lnTo>
                      <a:pt x="114" y="39"/>
                    </a:lnTo>
                    <a:lnTo>
                      <a:pt x="136" y="66"/>
                    </a:lnTo>
                    <a:lnTo>
                      <a:pt x="139" y="69"/>
                    </a:lnTo>
                    <a:lnTo>
                      <a:pt x="143" y="67"/>
                    </a:lnTo>
                    <a:lnTo>
                      <a:pt x="225" y="29"/>
                    </a:lnTo>
                    <a:lnTo>
                      <a:pt x="296" y="72"/>
                    </a:lnTo>
                    <a:lnTo>
                      <a:pt x="281" y="135"/>
                    </a:lnTo>
                    <a:lnTo>
                      <a:pt x="280" y="137"/>
                    </a:lnTo>
                    <a:lnTo>
                      <a:pt x="283" y="140"/>
                    </a:lnTo>
                    <a:lnTo>
                      <a:pt x="356" y="203"/>
                    </a:lnTo>
                    <a:lnTo>
                      <a:pt x="356" y="203"/>
                    </a:lnTo>
                    <a:lnTo>
                      <a:pt x="357" y="204"/>
                    </a:lnTo>
                    <a:lnTo>
                      <a:pt x="407" y="285"/>
                    </a:lnTo>
                    <a:lnTo>
                      <a:pt x="412" y="288"/>
                    </a:lnTo>
                    <a:lnTo>
                      <a:pt x="415" y="282"/>
                    </a:lnTo>
                    <a:lnTo>
                      <a:pt x="446" y="194"/>
                    </a:lnTo>
                    <a:lnTo>
                      <a:pt x="446" y="193"/>
                    </a:lnTo>
                    <a:lnTo>
                      <a:pt x="446" y="191"/>
                    </a:lnTo>
                    <a:lnTo>
                      <a:pt x="446" y="140"/>
                    </a:lnTo>
                    <a:lnTo>
                      <a:pt x="446" y="134"/>
                    </a:lnTo>
                    <a:lnTo>
                      <a:pt x="440" y="134"/>
                    </a:lnTo>
                    <a:close/>
                  </a:path>
                </a:pathLst>
              </a:custGeom>
              <a:solidFill>
                <a:srgbClr val="000000"/>
              </a:solidFill>
              <a:ln w="9525">
                <a:solidFill>
                  <a:srgbClr val="FF66CC"/>
                </a:solidFill>
                <a:round/>
                <a:headEnd/>
                <a:tailEnd/>
              </a:ln>
            </p:spPr>
            <p:txBody>
              <a:bodyPr/>
              <a:lstStyle/>
              <a:p>
                <a:endParaRPr lang="en-US" dirty="0"/>
              </a:p>
            </p:txBody>
          </p:sp>
          <p:sp>
            <p:nvSpPr>
              <p:cNvPr id="258073" name="Freeform 25">
                <a:extLst>
                  <a:ext uri="{FF2B5EF4-FFF2-40B4-BE49-F238E27FC236}">
                    <a16:creationId xmlns:a16="http://schemas.microsoft.com/office/drawing/2014/main" id="{82C2B3B2-B04B-434E-B4BE-DF68AC5D27A8}"/>
                  </a:ext>
                </a:extLst>
              </p:cNvPr>
              <p:cNvSpPr>
                <a:spLocks noChangeAspect="1"/>
              </p:cNvSpPr>
              <p:nvPr/>
            </p:nvSpPr>
            <p:spPr bwMode="auto">
              <a:xfrm>
                <a:off x="4429" y="2189"/>
                <a:ext cx="424" cy="260"/>
              </a:xfrm>
              <a:custGeom>
                <a:avLst/>
                <a:gdLst>
                  <a:gd name="T0" fmla="*/ 395 w 424"/>
                  <a:gd name="T1" fmla="*/ 260 h 260"/>
                  <a:gd name="T2" fmla="*/ 352 w 424"/>
                  <a:gd name="T3" fmla="*/ 184 h 260"/>
                  <a:gd name="T4" fmla="*/ 281 w 424"/>
                  <a:gd name="T5" fmla="*/ 124 h 260"/>
                  <a:gd name="T6" fmla="*/ 296 w 424"/>
                  <a:gd name="T7" fmla="*/ 58 h 260"/>
                  <a:gd name="T8" fmla="*/ 297 w 424"/>
                  <a:gd name="T9" fmla="*/ 55 h 260"/>
                  <a:gd name="T10" fmla="*/ 294 w 424"/>
                  <a:gd name="T11" fmla="*/ 53 h 260"/>
                  <a:gd name="T12" fmla="*/ 215 w 424"/>
                  <a:gd name="T13" fmla="*/ 6 h 260"/>
                  <a:gd name="T14" fmla="*/ 213 w 424"/>
                  <a:gd name="T15" fmla="*/ 5 h 260"/>
                  <a:gd name="T16" fmla="*/ 211 w 424"/>
                  <a:gd name="T17" fmla="*/ 6 h 260"/>
                  <a:gd name="T18" fmla="*/ 130 w 424"/>
                  <a:gd name="T19" fmla="*/ 44 h 260"/>
                  <a:gd name="T20" fmla="*/ 108 w 424"/>
                  <a:gd name="T21" fmla="*/ 19 h 260"/>
                  <a:gd name="T22" fmla="*/ 106 w 424"/>
                  <a:gd name="T23" fmla="*/ 16 h 260"/>
                  <a:gd name="T24" fmla="*/ 102 w 424"/>
                  <a:gd name="T25" fmla="*/ 17 h 260"/>
                  <a:gd name="T26" fmla="*/ 0 w 424"/>
                  <a:gd name="T27" fmla="*/ 46 h 260"/>
                  <a:gd name="T28" fmla="*/ 0 w 424"/>
                  <a:gd name="T29" fmla="*/ 0 h 260"/>
                  <a:gd name="T30" fmla="*/ 340 w 424"/>
                  <a:gd name="T31" fmla="*/ 0 h 260"/>
                  <a:gd name="T32" fmla="*/ 340 w 424"/>
                  <a:gd name="T33" fmla="*/ 129 h 260"/>
                  <a:gd name="T34" fmla="*/ 340 w 424"/>
                  <a:gd name="T35" fmla="*/ 134 h 260"/>
                  <a:gd name="T36" fmla="*/ 345 w 424"/>
                  <a:gd name="T37" fmla="*/ 134 h 260"/>
                  <a:gd name="T38" fmla="*/ 424 w 424"/>
                  <a:gd name="T39" fmla="*/ 134 h 260"/>
                  <a:gd name="T40" fmla="*/ 424 w 424"/>
                  <a:gd name="T41" fmla="*/ 179 h 260"/>
                  <a:gd name="T42" fmla="*/ 395 w 424"/>
                  <a:gd name="T43"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4" h="260">
                    <a:moveTo>
                      <a:pt x="395" y="260"/>
                    </a:moveTo>
                    <a:lnTo>
                      <a:pt x="352" y="184"/>
                    </a:lnTo>
                    <a:lnTo>
                      <a:pt x="281" y="124"/>
                    </a:lnTo>
                    <a:lnTo>
                      <a:pt x="296" y="58"/>
                    </a:lnTo>
                    <a:lnTo>
                      <a:pt x="297" y="55"/>
                    </a:lnTo>
                    <a:lnTo>
                      <a:pt x="294" y="53"/>
                    </a:lnTo>
                    <a:lnTo>
                      <a:pt x="215" y="6"/>
                    </a:lnTo>
                    <a:lnTo>
                      <a:pt x="213" y="5"/>
                    </a:lnTo>
                    <a:lnTo>
                      <a:pt x="211" y="6"/>
                    </a:lnTo>
                    <a:lnTo>
                      <a:pt x="130" y="44"/>
                    </a:lnTo>
                    <a:lnTo>
                      <a:pt x="108" y="19"/>
                    </a:lnTo>
                    <a:lnTo>
                      <a:pt x="106" y="16"/>
                    </a:lnTo>
                    <a:lnTo>
                      <a:pt x="102" y="17"/>
                    </a:lnTo>
                    <a:lnTo>
                      <a:pt x="0" y="46"/>
                    </a:lnTo>
                    <a:lnTo>
                      <a:pt x="0" y="0"/>
                    </a:lnTo>
                    <a:lnTo>
                      <a:pt x="340" y="0"/>
                    </a:lnTo>
                    <a:lnTo>
                      <a:pt x="340" y="129"/>
                    </a:lnTo>
                    <a:lnTo>
                      <a:pt x="340" y="134"/>
                    </a:lnTo>
                    <a:lnTo>
                      <a:pt x="345" y="134"/>
                    </a:lnTo>
                    <a:lnTo>
                      <a:pt x="424" y="134"/>
                    </a:lnTo>
                    <a:lnTo>
                      <a:pt x="424" y="179"/>
                    </a:lnTo>
                    <a:lnTo>
                      <a:pt x="395" y="260"/>
                    </a:lnTo>
                    <a:close/>
                  </a:path>
                </a:pathLst>
              </a:custGeom>
              <a:solidFill>
                <a:srgbClr val="FFFFFF"/>
              </a:solidFill>
              <a:ln w="9525">
                <a:solidFill>
                  <a:srgbClr val="FF66CC"/>
                </a:solidFill>
                <a:round/>
                <a:headEnd/>
                <a:tailEnd/>
              </a:ln>
            </p:spPr>
            <p:txBody>
              <a:bodyPr/>
              <a:lstStyle/>
              <a:p>
                <a:endParaRPr lang="en-US" dirty="0"/>
              </a:p>
            </p:txBody>
          </p:sp>
          <p:sp>
            <p:nvSpPr>
              <p:cNvPr id="258074" name="Freeform 26">
                <a:extLst>
                  <a:ext uri="{FF2B5EF4-FFF2-40B4-BE49-F238E27FC236}">
                    <a16:creationId xmlns:a16="http://schemas.microsoft.com/office/drawing/2014/main" id="{E998BC2E-0344-4E60-B1D4-AC8C33C37E47}"/>
                  </a:ext>
                </a:extLst>
              </p:cNvPr>
              <p:cNvSpPr>
                <a:spLocks noChangeAspect="1"/>
              </p:cNvSpPr>
              <p:nvPr/>
            </p:nvSpPr>
            <p:spPr bwMode="auto">
              <a:xfrm>
                <a:off x="4928" y="2413"/>
                <a:ext cx="46" cy="50"/>
              </a:xfrm>
              <a:custGeom>
                <a:avLst/>
                <a:gdLst>
                  <a:gd name="T0" fmla="*/ 19 w 46"/>
                  <a:gd name="T1" fmla="*/ 50 h 50"/>
                  <a:gd name="T2" fmla="*/ 5 w 46"/>
                  <a:gd name="T3" fmla="*/ 9 h 50"/>
                  <a:gd name="T4" fmla="*/ 5 w 46"/>
                  <a:gd name="T5" fmla="*/ 50 h 50"/>
                  <a:gd name="T6" fmla="*/ 0 w 46"/>
                  <a:gd name="T7" fmla="*/ 50 h 50"/>
                  <a:gd name="T8" fmla="*/ 0 w 46"/>
                  <a:gd name="T9" fmla="*/ 0 h 50"/>
                  <a:gd name="T10" fmla="*/ 8 w 46"/>
                  <a:gd name="T11" fmla="*/ 0 h 50"/>
                  <a:gd name="T12" fmla="*/ 23 w 46"/>
                  <a:gd name="T13" fmla="*/ 42 h 50"/>
                  <a:gd name="T14" fmla="*/ 36 w 46"/>
                  <a:gd name="T15" fmla="*/ 0 h 50"/>
                  <a:gd name="T16" fmla="*/ 46 w 46"/>
                  <a:gd name="T17" fmla="*/ 0 h 50"/>
                  <a:gd name="T18" fmla="*/ 46 w 46"/>
                  <a:gd name="T19" fmla="*/ 50 h 50"/>
                  <a:gd name="T20" fmla="*/ 39 w 46"/>
                  <a:gd name="T21" fmla="*/ 50 h 50"/>
                  <a:gd name="T22" fmla="*/ 39 w 46"/>
                  <a:gd name="T23" fmla="*/ 9 h 50"/>
                  <a:gd name="T24" fmla="*/ 26 w 46"/>
                  <a:gd name="T25" fmla="*/ 50 h 50"/>
                  <a:gd name="T26" fmla="*/ 19 w 46"/>
                  <a:gd name="T2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0">
                    <a:moveTo>
                      <a:pt x="19" y="50"/>
                    </a:moveTo>
                    <a:lnTo>
                      <a:pt x="5" y="9"/>
                    </a:lnTo>
                    <a:lnTo>
                      <a:pt x="5" y="50"/>
                    </a:lnTo>
                    <a:lnTo>
                      <a:pt x="0" y="50"/>
                    </a:lnTo>
                    <a:lnTo>
                      <a:pt x="0" y="0"/>
                    </a:lnTo>
                    <a:lnTo>
                      <a:pt x="8" y="0"/>
                    </a:lnTo>
                    <a:lnTo>
                      <a:pt x="23" y="42"/>
                    </a:lnTo>
                    <a:lnTo>
                      <a:pt x="36" y="0"/>
                    </a:lnTo>
                    <a:lnTo>
                      <a:pt x="46" y="0"/>
                    </a:lnTo>
                    <a:lnTo>
                      <a:pt x="46" y="50"/>
                    </a:lnTo>
                    <a:lnTo>
                      <a:pt x="39" y="50"/>
                    </a:lnTo>
                    <a:lnTo>
                      <a:pt x="39" y="9"/>
                    </a:lnTo>
                    <a:lnTo>
                      <a:pt x="26" y="50"/>
                    </a:lnTo>
                    <a:lnTo>
                      <a:pt x="19" y="50"/>
                    </a:lnTo>
                    <a:close/>
                  </a:path>
                </a:pathLst>
              </a:custGeom>
              <a:solidFill>
                <a:srgbClr val="000000"/>
              </a:solidFill>
              <a:ln w="9525">
                <a:solidFill>
                  <a:srgbClr val="FF66CC"/>
                </a:solidFill>
                <a:round/>
                <a:headEnd/>
                <a:tailEnd/>
              </a:ln>
            </p:spPr>
            <p:txBody>
              <a:bodyPr/>
              <a:lstStyle/>
              <a:p>
                <a:endParaRPr lang="en-US" dirty="0"/>
              </a:p>
            </p:txBody>
          </p:sp>
          <p:sp>
            <p:nvSpPr>
              <p:cNvPr id="258075" name="Freeform 27">
                <a:extLst>
                  <a:ext uri="{FF2B5EF4-FFF2-40B4-BE49-F238E27FC236}">
                    <a16:creationId xmlns:a16="http://schemas.microsoft.com/office/drawing/2014/main" id="{97489B2C-E07C-41BC-8F71-BE4E5041F4D9}"/>
                  </a:ext>
                </a:extLst>
              </p:cNvPr>
              <p:cNvSpPr>
                <a:spLocks noChangeAspect="1" noEditPoints="1"/>
              </p:cNvSpPr>
              <p:nvPr/>
            </p:nvSpPr>
            <p:spPr bwMode="auto">
              <a:xfrm>
                <a:off x="4978" y="2413"/>
                <a:ext cx="32" cy="51"/>
              </a:xfrm>
              <a:custGeom>
                <a:avLst/>
                <a:gdLst>
                  <a:gd name="T0" fmla="*/ 32 w 32"/>
                  <a:gd name="T1" fmla="*/ 50 h 51"/>
                  <a:gd name="T2" fmla="*/ 27 w 32"/>
                  <a:gd name="T3" fmla="*/ 45 h 51"/>
                  <a:gd name="T4" fmla="*/ 24 w 32"/>
                  <a:gd name="T5" fmla="*/ 47 h 51"/>
                  <a:gd name="T6" fmla="*/ 22 w 32"/>
                  <a:gd name="T7" fmla="*/ 50 h 51"/>
                  <a:gd name="T8" fmla="*/ 20 w 32"/>
                  <a:gd name="T9" fmla="*/ 51 h 51"/>
                  <a:gd name="T10" fmla="*/ 16 w 32"/>
                  <a:gd name="T11" fmla="*/ 51 h 51"/>
                  <a:gd name="T12" fmla="*/ 13 w 32"/>
                  <a:gd name="T13" fmla="*/ 51 h 51"/>
                  <a:gd name="T14" fmla="*/ 9 w 32"/>
                  <a:gd name="T15" fmla="*/ 50 h 51"/>
                  <a:gd name="T16" fmla="*/ 4 w 32"/>
                  <a:gd name="T17" fmla="*/ 43 h 51"/>
                  <a:gd name="T18" fmla="*/ 0 w 32"/>
                  <a:gd name="T19" fmla="*/ 35 h 51"/>
                  <a:gd name="T20" fmla="*/ 1 w 32"/>
                  <a:gd name="T21" fmla="*/ 24 h 51"/>
                  <a:gd name="T22" fmla="*/ 5 w 32"/>
                  <a:gd name="T23" fmla="*/ 17 h 51"/>
                  <a:gd name="T24" fmla="*/ 11 w 32"/>
                  <a:gd name="T25" fmla="*/ 14 h 51"/>
                  <a:gd name="T26" fmla="*/ 15 w 32"/>
                  <a:gd name="T27" fmla="*/ 13 h 51"/>
                  <a:gd name="T28" fmla="*/ 20 w 32"/>
                  <a:gd name="T29" fmla="*/ 14 h 51"/>
                  <a:gd name="T30" fmla="*/ 23 w 32"/>
                  <a:gd name="T31" fmla="*/ 15 h 51"/>
                  <a:gd name="T32" fmla="*/ 26 w 32"/>
                  <a:gd name="T33" fmla="*/ 16 h 51"/>
                  <a:gd name="T34" fmla="*/ 27 w 32"/>
                  <a:gd name="T35" fmla="*/ 19 h 51"/>
                  <a:gd name="T36" fmla="*/ 27 w 32"/>
                  <a:gd name="T37" fmla="*/ 0 h 51"/>
                  <a:gd name="T38" fmla="*/ 17 w 32"/>
                  <a:gd name="T39" fmla="*/ 45 h 51"/>
                  <a:gd name="T40" fmla="*/ 21 w 32"/>
                  <a:gd name="T41" fmla="*/ 44 h 51"/>
                  <a:gd name="T42" fmla="*/ 24 w 32"/>
                  <a:gd name="T43" fmla="*/ 42 h 51"/>
                  <a:gd name="T44" fmla="*/ 27 w 32"/>
                  <a:gd name="T45" fmla="*/ 30 h 51"/>
                  <a:gd name="T46" fmla="*/ 23 w 32"/>
                  <a:gd name="T47" fmla="*/ 22 h 51"/>
                  <a:gd name="T48" fmla="*/ 21 w 32"/>
                  <a:gd name="T49" fmla="*/ 20 h 51"/>
                  <a:gd name="T50" fmla="*/ 16 w 32"/>
                  <a:gd name="T51" fmla="*/ 19 h 51"/>
                  <a:gd name="T52" fmla="*/ 13 w 32"/>
                  <a:gd name="T53" fmla="*/ 20 h 51"/>
                  <a:gd name="T54" fmla="*/ 9 w 32"/>
                  <a:gd name="T55" fmla="*/ 22 h 51"/>
                  <a:gd name="T56" fmla="*/ 7 w 32"/>
                  <a:gd name="T57" fmla="*/ 31 h 51"/>
                  <a:gd name="T58" fmla="*/ 9 w 32"/>
                  <a:gd name="T59" fmla="*/ 43 h 51"/>
                  <a:gd name="T60" fmla="*/ 13 w 32"/>
                  <a:gd name="T61" fmla="*/ 45 h 51"/>
                  <a:gd name="T62" fmla="*/ 17 w 32"/>
                  <a:gd name="T63"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1">
                    <a:moveTo>
                      <a:pt x="32" y="0"/>
                    </a:moveTo>
                    <a:lnTo>
                      <a:pt x="32" y="50"/>
                    </a:lnTo>
                    <a:lnTo>
                      <a:pt x="27" y="50"/>
                    </a:lnTo>
                    <a:lnTo>
                      <a:pt x="27" y="45"/>
                    </a:lnTo>
                    <a:lnTo>
                      <a:pt x="26" y="46"/>
                    </a:lnTo>
                    <a:lnTo>
                      <a:pt x="24" y="47"/>
                    </a:lnTo>
                    <a:lnTo>
                      <a:pt x="23" y="49"/>
                    </a:lnTo>
                    <a:lnTo>
                      <a:pt x="22" y="50"/>
                    </a:lnTo>
                    <a:lnTo>
                      <a:pt x="21" y="51"/>
                    </a:lnTo>
                    <a:lnTo>
                      <a:pt x="20" y="51"/>
                    </a:lnTo>
                    <a:lnTo>
                      <a:pt x="17" y="51"/>
                    </a:lnTo>
                    <a:lnTo>
                      <a:pt x="16" y="51"/>
                    </a:lnTo>
                    <a:lnTo>
                      <a:pt x="15" y="51"/>
                    </a:lnTo>
                    <a:lnTo>
                      <a:pt x="13" y="51"/>
                    </a:lnTo>
                    <a:lnTo>
                      <a:pt x="12" y="51"/>
                    </a:lnTo>
                    <a:lnTo>
                      <a:pt x="9" y="50"/>
                    </a:lnTo>
                    <a:lnTo>
                      <a:pt x="6" y="46"/>
                    </a:lnTo>
                    <a:lnTo>
                      <a:pt x="4" y="43"/>
                    </a:lnTo>
                    <a:lnTo>
                      <a:pt x="1" y="39"/>
                    </a:lnTo>
                    <a:lnTo>
                      <a:pt x="0" y="35"/>
                    </a:lnTo>
                    <a:lnTo>
                      <a:pt x="0" y="30"/>
                    </a:lnTo>
                    <a:lnTo>
                      <a:pt x="1" y="24"/>
                    </a:lnTo>
                    <a:lnTo>
                      <a:pt x="3" y="21"/>
                    </a:lnTo>
                    <a:lnTo>
                      <a:pt x="5" y="17"/>
                    </a:lnTo>
                    <a:lnTo>
                      <a:pt x="7" y="15"/>
                    </a:lnTo>
                    <a:lnTo>
                      <a:pt x="11" y="14"/>
                    </a:lnTo>
                    <a:lnTo>
                      <a:pt x="13" y="13"/>
                    </a:lnTo>
                    <a:lnTo>
                      <a:pt x="15" y="13"/>
                    </a:lnTo>
                    <a:lnTo>
                      <a:pt x="17" y="13"/>
                    </a:lnTo>
                    <a:lnTo>
                      <a:pt x="20" y="14"/>
                    </a:lnTo>
                    <a:lnTo>
                      <a:pt x="22" y="14"/>
                    </a:lnTo>
                    <a:lnTo>
                      <a:pt x="23" y="15"/>
                    </a:lnTo>
                    <a:lnTo>
                      <a:pt x="24" y="16"/>
                    </a:lnTo>
                    <a:lnTo>
                      <a:pt x="26" y="16"/>
                    </a:lnTo>
                    <a:lnTo>
                      <a:pt x="26" y="17"/>
                    </a:lnTo>
                    <a:lnTo>
                      <a:pt x="27" y="19"/>
                    </a:lnTo>
                    <a:lnTo>
                      <a:pt x="27" y="19"/>
                    </a:lnTo>
                    <a:lnTo>
                      <a:pt x="27" y="0"/>
                    </a:lnTo>
                    <a:lnTo>
                      <a:pt x="32" y="0"/>
                    </a:lnTo>
                    <a:close/>
                    <a:moveTo>
                      <a:pt x="17" y="45"/>
                    </a:moveTo>
                    <a:lnTo>
                      <a:pt x="20" y="45"/>
                    </a:lnTo>
                    <a:lnTo>
                      <a:pt x="21" y="44"/>
                    </a:lnTo>
                    <a:lnTo>
                      <a:pt x="23" y="43"/>
                    </a:lnTo>
                    <a:lnTo>
                      <a:pt x="24" y="42"/>
                    </a:lnTo>
                    <a:lnTo>
                      <a:pt x="27" y="36"/>
                    </a:lnTo>
                    <a:lnTo>
                      <a:pt x="27" y="30"/>
                    </a:lnTo>
                    <a:lnTo>
                      <a:pt x="26" y="26"/>
                    </a:lnTo>
                    <a:lnTo>
                      <a:pt x="23" y="22"/>
                    </a:lnTo>
                    <a:lnTo>
                      <a:pt x="22" y="21"/>
                    </a:lnTo>
                    <a:lnTo>
                      <a:pt x="21" y="20"/>
                    </a:lnTo>
                    <a:lnTo>
                      <a:pt x="19" y="19"/>
                    </a:lnTo>
                    <a:lnTo>
                      <a:pt x="16" y="19"/>
                    </a:lnTo>
                    <a:lnTo>
                      <a:pt x="14" y="19"/>
                    </a:lnTo>
                    <a:lnTo>
                      <a:pt x="13" y="20"/>
                    </a:lnTo>
                    <a:lnTo>
                      <a:pt x="11" y="21"/>
                    </a:lnTo>
                    <a:lnTo>
                      <a:pt x="9" y="22"/>
                    </a:lnTo>
                    <a:lnTo>
                      <a:pt x="7" y="27"/>
                    </a:lnTo>
                    <a:lnTo>
                      <a:pt x="7" y="31"/>
                    </a:lnTo>
                    <a:lnTo>
                      <a:pt x="7" y="37"/>
                    </a:lnTo>
                    <a:lnTo>
                      <a:pt x="9" y="43"/>
                    </a:lnTo>
                    <a:lnTo>
                      <a:pt x="12" y="44"/>
                    </a:lnTo>
                    <a:lnTo>
                      <a:pt x="13" y="45"/>
                    </a:lnTo>
                    <a:lnTo>
                      <a:pt x="15" y="45"/>
                    </a:lnTo>
                    <a:lnTo>
                      <a:pt x="17" y="45"/>
                    </a:lnTo>
                    <a:close/>
                  </a:path>
                </a:pathLst>
              </a:custGeom>
              <a:solidFill>
                <a:srgbClr val="000000"/>
              </a:solidFill>
              <a:ln w="9525">
                <a:solidFill>
                  <a:srgbClr val="FF66CC"/>
                </a:solidFill>
                <a:round/>
                <a:headEnd/>
                <a:tailEnd/>
              </a:ln>
            </p:spPr>
            <p:txBody>
              <a:bodyPr/>
              <a:lstStyle/>
              <a:p>
                <a:endParaRPr lang="en-US" dirty="0"/>
              </a:p>
            </p:txBody>
          </p:sp>
          <p:sp>
            <p:nvSpPr>
              <p:cNvPr id="258076" name="Rectangle 28">
                <a:extLst>
                  <a:ext uri="{FF2B5EF4-FFF2-40B4-BE49-F238E27FC236}">
                    <a16:creationId xmlns:a16="http://schemas.microsoft.com/office/drawing/2014/main" id="{7BC7BEFF-A438-4E64-A537-AB5BD1A5E59F}"/>
                  </a:ext>
                </a:extLst>
              </p:cNvPr>
              <p:cNvSpPr>
                <a:spLocks noChangeAspect="1" noChangeArrowheads="1"/>
              </p:cNvSpPr>
              <p:nvPr/>
            </p:nvSpPr>
            <p:spPr bwMode="auto">
              <a:xfrm>
                <a:off x="5019" y="2456"/>
                <a:ext cx="6" cy="7"/>
              </a:xfrm>
              <a:prstGeom prst="rect">
                <a:avLst/>
              </a:prstGeom>
              <a:solidFill>
                <a:srgbClr val="000000"/>
              </a:solidFill>
              <a:ln w="9525">
                <a:solidFill>
                  <a:srgbClr val="FF66CC"/>
                </a:solidFill>
                <a:miter lim="800000"/>
                <a:headEnd/>
                <a:tailEnd/>
              </a:ln>
            </p:spPr>
            <p:txBody>
              <a:bodyPr/>
              <a:lstStyle/>
              <a:p>
                <a:endParaRPr lang="en-US" dirty="0"/>
              </a:p>
            </p:txBody>
          </p:sp>
          <p:sp>
            <p:nvSpPr>
              <p:cNvPr id="258077" name="Freeform 29">
                <a:extLst>
                  <a:ext uri="{FF2B5EF4-FFF2-40B4-BE49-F238E27FC236}">
                    <a16:creationId xmlns:a16="http://schemas.microsoft.com/office/drawing/2014/main" id="{7D870BB7-C52A-4BBA-9BF6-F3F20B8AE336}"/>
                  </a:ext>
                </a:extLst>
              </p:cNvPr>
              <p:cNvSpPr>
                <a:spLocks noChangeAspect="1"/>
              </p:cNvSpPr>
              <p:nvPr/>
            </p:nvSpPr>
            <p:spPr bwMode="auto">
              <a:xfrm>
                <a:off x="4804" y="2371"/>
                <a:ext cx="106" cy="63"/>
              </a:xfrm>
              <a:custGeom>
                <a:avLst/>
                <a:gdLst>
                  <a:gd name="T0" fmla="*/ 0 w 106"/>
                  <a:gd name="T1" fmla="*/ 4 h 63"/>
                  <a:gd name="T2" fmla="*/ 104 w 106"/>
                  <a:gd name="T3" fmla="*/ 63 h 63"/>
                  <a:gd name="T4" fmla="*/ 106 w 106"/>
                  <a:gd name="T5" fmla="*/ 58 h 63"/>
                  <a:gd name="T6" fmla="*/ 3 w 106"/>
                  <a:gd name="T7" fmla="*/ 0 h 63"/>
                  <a:gd name="T8" fmla="*/ 0 w 106"/>
                  <a:gd name="T9" fmla="*/ 4 h 63"/>
                </a:gdLst>
                <a:ahLst/>
                <a:cxnLst>
                  <a:cxn ang="0">
                    <a:pos x="T0" y="T1"/>
                  </a:cxn>
                  <a:cxn ang="0">
                    <a:pos x="T2" y="T3"/>
                  </a:cxn>
                  <a:cxn ang="0">
                    <a:pos x="T4" y="T5"/>
                  </a:cxn>
                  <a:cxn ang="0">
                    <a:pos x="T6" y="T7"/>
                  </a:cxn>
                  <a:cxn ang="0">
                    <a:pos x="T8" y="T9"/>
                  </a:cxn>
                </a:cxnLst>
                <a:rect l="0" t="0" r="r" b="b"/>
                <a:pathLst>
                  <a:path w="106" h="63">
                    <a:moveTo>
                      <a:pt x="0" y="4"/>
                    </a:moveTo>
                    <a:lnTo>
                      <a:pt x="104" y="63"/>
                    </a:lnTo>
                    <a:lnTo>
                      <a:pt x="106" y="58"/>
                    </a:lnTo>
                    <a:lnTo>
                      <a:pt x="3" y="0"/>
                    </a:lnTo>
                    <a:lnTo>
                      <a:pt x="0" y="4"/>
                    </a:lnTo>
                    <a:close/>
                  </a:path>
                </a:pathLst>
              </a:custGeom>
              <a:solidFill>
                <a:srgbClr val="000000"/>
              </a:solidFill>
              <a:ln w="9525">
                <a:solidFill>
                  <a:srgbClr val="FF66CC"/>
                </a:solidFill>
                <a:round/>
                <a:headEnd/>
                <a:tailEnd/>
              </a:ln>
            </p:spPr>
            <p:txBody>
              <a:bodyPr/>
              <a:lstStyle/>
              <a:p>
                <a:endParaRPr lang="en-US" dirty="0"/>
              </a:p>
            </p:txBody>
          </p:sp>
          <p:sp>
            <p:nvSpPr>
              <p:cNvPr id="258078" name="Freeform 30">
                <a:extLst>
                  <a:ext uri="{FF2B5EF4-FFF2-40B4-BE49-F238E27FC236}">
                    <a16:creationId xmlns:a16="http://schemas.microsoft.com/office/drawing/2014/main" id="{2E9F31A7-098C-4264-8AA1-DD62EAD8A52D}"/>
                  </a:ext>
                </a:extLst>
              </p:cNvPr>
              <p:cNvSpPr>
                <a:spLocks noChangeAspect="1"/>
              </p:cNvSpPr>
              <p:nvPr/>
            </p:nvSpPr>
            <p:spPr bwMode="auto">
              <a:xfrm>
                <a:off x="4105" y="2114"/>
                <a:ext cx="408" cy="380"/>
              </a:xfrm>
              <a:custGeom>
                <a:avLst/>
                <a:gdLst>
                  <a:gd name="T0" fmla="*/ 155 w 408"/>
                  <a:gd name="T1" fmla="*/ 0 h 380"/>
                  <a:gd name="T2" fmla="*/ 155 w 408"/>
                  <a:gd name="T3" fmla="*/ 116 h 380"/>
                  <a:gd name="T4" fmla="*/ 274 w 408"/>
                  <a:gd name="T5" fmla="*/ 116 h 380"/>
                  <a:gd name="T6" fmla="*/ 274 w 408"/>
                  <a:gd name="T7" fmla="*/ 175 h 380"/>
                  <a:gd name="T8" fmla="*/ 384 w 408"/>
                  <a:gd name="T9" fmla="*/ 144 h 380"/>
                  <a:gd name="T10" fmla="*/ 408 w 408"/>
                  <a:gd name="T11" fmla="*/ 172 h 380"/>
                  <a:gd name="T12" fmla="*/ 289 w 408"/>
                  <a:gd name="T13" fmla="*/ 227 h 380"/>
                  <a:gd name="T14" fmla="*/ 282 w 408"/>
                  <a:gd name="T15" fmla="*/ 275 h 380"/>
                  <a:gd name="T16" fmla="*/ 203 w 408"/>
                  <a:gd name="T17" fmla="*/ 313 h 380"/>
                  <a:gd name="T18" fmla="*/ 150 w 408"/>
                  <a:gd name="T19" fmla="*/ 380 h 380"/>
                  <a:gd name="T20" fmla="*/ 89 w 408"/>
                  <a:gd name="T21" fmla="*/ 380 h 380"/>
                  <a:gd name="T22" fmla="*/ 59 w 408"/>
                  <a:gd name="T23" fmla="*/ 341 h 380"/>
                  <a:gd name="T24" fmla="*/ 10 w 408"/>
                  <a:gd name="T25" fmla="*/ 262 h 380"/>
                  <a:gd name="T26" fmla="*/ 0 w 408"/>
                  <a:gd name="T27" fmla="*/ 201 h 380"/>
                  <a:gd name="T28" fmla="*/ 34 w 408"/>
                  <a:gd name="T29" fmla="*/ 160 h 380"/>
                  <a:gd name="T30" fmla="*/ 101 w 408"/>
                  <a:gd name="T31" fmla="*/ 111 h 380"/>
                  <a:gd name="T32" fmla="*/ 121 w 408"/>
                  <a:gd name="T33" fmla="*/ 13 h 380"/>
                  <a:gd name="T34" fmla="*/ 155 w 408"/>
                  <a:gd name="T35" fmla="*/ 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8" h="380">
                    <a:moveTo>
                      <a:pt x="155" y="0"/>
                    </a:moveTo>
                    <a:lnTo>
                      <a:pt x="155" y="116"/>
                    </a:lnTo>
                    <a:lnTo>
                      <a:pt x="274" y="116"/>
                    </a:lnTo>
                    <a:lnTo>
                      <a:pt x="274" y="175"/>
                    </a:lnTo>
                    <a:lnTo>
                      <a:pt x="384" y="144"/>
                    </a:lnTo>
                    <a:lnTo>
                      <a:pt x="408" y="172"/>
                    </a:lnTo>
                    <a:lnTo>
                      <a:pt x="289" y="227"/>
                    </a:lnTo>
                    <a:lnTo>
                      <a:pt x="282" y="275"/>
                    </a:lnTo>
                    <a:lnTo>
                      <a:pt x="203" y="313"/>
                    </a:lnTo>
                    <a:lnTo>
                      <a:pt x="150" y="380"/>
                    </a:lnTo>
                    <a:lnTo>
                      <a:pt x="89" y="380"/>
                    </a:lnTo>
                    <a:lnTo>
                      <a:pt x="59" y="341"/>
                    </a:lnTo>
                    <a:lnTo>
                      <a:pt x="10" y="262"/>
                    </a:lnTo>
                    <a:lnTo>
                      <a:pt x="0" y="201"/>
                    </a:lnTo>
                    <a:lnTo>
                      <a:pt x="34" y="160"/>
                    </a:lnTo>
                    <a:lnTo>
                      <a:pt x="101" y="111"/>
                    </a:lnTo>
                    <a:lnTo>
                      <a:pt x="121" y="13"/>
                    </a:lnTo>
                    <a:lnTo>
                      <a:pt x="155" y="0"/>
                    </a:lnTo>
                    <a:close/>
                  </a:path>
                </a:pathLst>
              </a:custGeom>
              <a:solidFill>
                <a:srgbClr val="000000"/>
              </a:solidFill>
              <a:ln w="9525">
                <a:solidFill>
                  <a:srgbClr val="FF66CC"/>
                </a:solidFill>
                <a:round/>
                <a:headEnd/>
                <a:tailEnd/>
              </a:ln>
            </p:spPr>
            <p:txBody>
              <a:bodyPr/>
              <a:lstStyle/>
              <a:p>
                <a:endParaRPr lang="en-US" dirty="0"/>
              </a:p>
            </p:txBody>
          </p:sp>
          <p:sp>
            <p:nvSpPr>
              <p:cNvPr id="258079" name="Freeform 31">
                <a:extLst>
                  <a:ext uri="{FF2B5EF4-FFF2-40B4-BE49-F238E27FC236}">
                    <a16:creationId xmlns:a16="http://schemas.microsoft.com/office/drawing/2014/main" id="{BD1C815F-F745-45F3-ADF8-BA3B7C55BBF8}"/>
                  </a:ext>
                </a:extLst>
              </p:cNvPr>
              <p:cNvSpPr>
                <a:spLocks noChangeAspect="1"/>
              </p:cNvSpPr>
              <p:nvPr/>
            </p:nvSpPr>
            <p:spPr bwMode="auto">
              <a:xfrm>
                <a:off x="4260" y="2224"/>
                <a:ext cx="125" cy="12"/>
              </a:xfrm>
              <a:custGeom>
                <a:avLst/>
                <a:gdLst>
                  <a:gd name="T0" fmla="*/ 125 w 125"/>
                  <a:gd name="T1" fmla="*/ 6 h 12"/>
                  <a:gd name="T2" fmla="*/ 119 w 125"/>
                  <a:gd name="T3" fmla="*/ 0 h 12"/>
                  <a:gd name="T4" fmla="*/ 0 w 125"/>
                  <a:gd name="T5" fmla="*/ 0 h 12"/>
                  <a:gd name="T6" fmla="*/ 0 w 125"/>
                  <a:gd name="T7" fmla="*/ 12 h 12"/>
                  <a:gd name="T8" fmla="*/ 119 w 125"/>
                  <a:gd name="T9" fmla="*/ 12 h 12"/>
                  <a:gd name="T10" fmla="*/ 114 w 125"/>
                  <a:gd name="T11" fmla="*/ 6 h 12"/>
                  <a:gd name="T12" fmla="*/ 125 w 125"/>
                  <a:gd name="T13" fmla="*/ 6 h 12"/>
                  <a:gd name="T14" fmla="*/ 125 w 125"/>
                  <a:gd name="T15" fmla="*/ 0 h 12"/>
                  <a:gd name="T16" fmla="*/ 119 w 125"/>
                  <a:gd name="T17" fmla="*/ 0 h 12"/>
                  <a:gd name="T18" fmla="*/ 125 w 125"/>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12">
                    <a:moveTo>
                      <a:pt x="125" y="6"/>
                    </a:moveTo>
                    <a:lnTo>
                      <a:pt x="119" y="0"/>
                    </a:lnTo>
                    <a:lnTo>
                      <a:pt x="0" y="0"/>
                    </a:lnTo>
                    <a:lnTo>
                      <a:pt x="0" y="12"/>
                    </a:lnTo>
                    <a:lnTo>
                      <a:pt x="119" y="12"/>
                    </a:lnTo>
                    <a:lnTo>
                      <a:pt x="114" y="6"/>
                    </a:lnTo>
                    <a:lnTo>
                      <a:pt x="125" y="6"/>
                    </a:lnTo>
                    <a:lnTo>
                      <a:pt x="125" y="0"/>
                    </a:lnTo>
                    <a:lnTo>
                      <a:pt x="119" y="0"/>
                    </a:lnTo>
                    <a:lnTo>
                      <a:pt x="125" y="6"/>
                    </a:lnTo>
                    <a:close/>
                  </a:path>
                </a:pathLst>
              </a:custGeom>
              <a:solidFill>
                <a:srgbClr val="000000"/>
              </a:solidFill>
              <a:ln w="9525">
                <a:solidFill>
                  <a:srgbClr val="FF66CC"/>
                </a:solidFill>
                <a:round/>
                <a:headEnd/>
                <a:tailEnd/>
              </a:ln>
            </p:spPr>
            <p:txBody>
              <a:bodyPr/>
              <a:lstStyle/>
              <a:p>
                <a:endParaRPr lang="en-US" dirty="0"/>
              </a:p>
            </p:txBody>
          </p:sp>
          <p:sp>
            <p:nvSpPr>
              <p:cNvPr id="258080" name="Freeform 32">
                <a:extLst>
                  <a:ext uri="{FF2B5EF4-FFF2-40B4-BE49-F238E27FC236}">
                    <a16:creationId xmlns:a16="http://schemas.microsoft.com/office/drawing/2014/main" id="{B22A624F-67AA-4153-830A-C02D0BB387B0}"/>
                  </a:ext>
                </a:extLst>
              </p:cNvPr>
              <p:cNvSpPr>
                <a:spLocks noChangeAspect="1"/>
              </p:cNvSpPr>
              <p:nvPr/>
            </p:nvSpPr>
            <p:spPr bwMode="auto">
              <a:xfrm>
                <a:off x="4374" y="2230"/>
                <a:ext cx="11" cy="66"/>
              </a:xfrm>
              <a:custGeom>
                <a:avLst/>
                <a:gdLst>
                  <a:gd name="T0" fmla="*/ 4 w 11"/>
                  <a:gd name="T1" fmla="*/ 54 h 66"/>
                  <a:gd name="T2" fmla="*/ 11 w 11"/>
                  <a:gd name="T3" fmla="*/ 59 h 66"/>
                  <a:gd name="T4" fmla="*/ 11 w 11"/>
                  <a:gd name="T5" fmla="*/ 0 h 66"/>
                  <a:gd name="T6" fmla="*/ 0 w 11"/>
                  <a:gd name="T7" fmla="*/ 0 h 66"/>
                  <a:gd name="T8" fmla="*/ 0 w 11"/>
                  <a:gd name="T9" fmla="*/ 59 h 66"/>
                  <a:gd name="T10" fmla="*/ 7 w 11"/>
                  <a:gd name="T11" fmla="*/ 63 h 66"/>
                  <a:gd name="T12" fmla="*/ 0 w 11"/>
                  <a:gd name="T13" fmla="*/ 59 h 66"/>
                  <a:gd name="T14" fmla="*/ 0 w 11"/>
                  <a:gd name="T15" fmla="*/ 66 h 66"/>
                  <a:gd name="T16" fmla="*/ 7 w 11"/>
                  <a:gd name="T17" fmla="*/ 63 h 66"/>
                  <a:gd name="T18" fmla="*/ 4 w 11"/>
                  <a:gd name="T19"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66">
                    <a:moveTo>
                      <a:pt x="4" y="54"/>
                    </a:moveTo>
                    <a:lnTo>
                      <a:pt x="11" y="59"/>
                    </a:lnTo>
                    <a:lnTo>
                      <a:pt x="11" y="0"/>
                    </a:lnTo>
                    <a:lnTo>
                      <a:pt x="0" y="0"/>
                    </a:lnTo>
                    <a:lnTo>
                      <a:pt x="0" y="59"/>
                    </a:lnTo>
                    <a:lnTo>
                      <a:pt x="7" y="63"/>
                    </a:lnTo>
                    <a:lnTo>
                      <a:pt x="0" y="59"/>
                    </a:lnTo>
                    <a:lnTo>
                      <a:pt x="0" y="66"/>
                    </a:lnTo>
                    <a:lnTo>
                      <a:pt x="7" y="63"/>
                    </a:lnTo>
                    <a:lnTo>
                      <a:pt x="4" y="54"/>
                    </a:lnTo>
                    <a:close/>
                  </a:path>
                </a:pathLst>
              </a:custGeom>
              <a:solidFill>
                <a:srgbClr val="000000"/>
              </a:solidFill>
              <a:ln w="9525">
                <a:solidFill>
                  <a:srgbClr val="FF66CC"/>
                </a:solidFill>
                <a:round/>
                <a:headEnd/>
                <a:tailEnd/>
              </a:ln>
            </p:spPr>
            <p:txBody>
              <a:bodyPr/>
              <a:lstStyle/>
              <a:p>
                <a:endParaRPr lang="en-US" dirty="0"/>
              </a:p>
            </p:txBody>
          </p:sp>
          <p:sp>
            <p:nvSpPr>
              <p:cNvPr id="258081" name="Freeform 33">
                <a:extLst>
                  <a:ext uri="{FF2B5EF4-FFF2-40B4-BE49-F238E27FC236}">
                    <a16:creationId xmlns:a16="http://schemas.microsoft.com/office/drawing/2014/main" id="{6264803C-CDB7-4E4D-A524-AF55C2D9361B}"/>
                  </a:ext>
                </a:extLst>
              </p:cNvPr>
              <p:cNvSpPr>
                <a:spLocks noChangeAspect="1"/>
              </p:cNvSpPr>
              <p:nvPr/>
            </p:nvSpPr>
            <p:spPr bwMode="auto">
              <a:xfrm>
                <a:off x="4378" y="2252"/>
                <a:ext cx="114" cy="41"/>
              </a:xfrm>
              <a:custGeom>
                <a:avLst/>
                <a:gdLst>
                  <a:gd name="T0" fmla="*/ 114 w 114"/>
                  <a:gd name="T1" fmla="*/ 2 h 41"/>
                  <a:gd name="T2" fmla="*/ 110 w 114"/>
                  <a:gd name="T3" fmla="*/ 1 h 41"/>
                  <a:gd name="T4" fmla="*/ 0 w 114"/>
                  <a:gd name="T5" fmla="*/ 32 h 41"/>
                  <a:gd name="T6" fmla="*/ 3 w 114"/>
                  <a:gd name="T7" fmla="*/ 41 h 41"/>
                  <a:gd name="T8" fmla="*/ 112 w 114"/>
                  <a:gd name="T9" fmla="*/ 10 h 41"/>
                  <a:gd name="T10" fmla="*/ 107 w 114"/>
                  <a:gd name="T11" fmla="*/ 9 h 41"/>
                  <a:gd name="T12" fmla="*/ 114 w 114"/>
                  <a:gd name="T13" fmla="*/ 2 h 41"/>
                  <a:gd name="T14" fmla="*/ 112 w 114"/>
                  <a:gd name="T15" fmla="*/ 0 h 41"/>
                  <a:gd name="T16" fmla="*/ 110 w 114"/>
                  <a:gd name="T17" fmla="*/ 1 h 41"/>
                  <a:gd name="T18" fmla="*/ 114 w 114"/>
                  <a:gd name="T19"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41">
                    <a:moveTo>
                      <a:pt x="114" y="2"/>
                    </a:moveTo>
                    <a:lnTo>
                      <a:pt x="110" y="1"/>
                    </a:lnTo>
                    <a:lnTo>
                      <a:pt x="0" y="32"/>
                    </a:lnTo>
                    <a:lnTo>
                      <a:pt x="3" y="41"/>
                    </a:lnTo>
                    <a:lnTo>
                      <a:pt x="112" y="10"/>
                    </a:lnTo>
                    <a:lnTo>
                      <a:pt x="107" y="9"/>
                    </a:lnTo>
                    <a:lnTo>
                      <a:pt x="114" y="2"/>
                    </a:lnTo>
                    <a:lnTo>
                      <a:pt x="112" y="0"/>
                    </a:lnTo>
                    <a:lnTo>
                      <a:pt x="110" y="1"/>
                    </a:lnTo>
                    <a:lnTo>
                      <a:pt x="114" y="2"/>
                    </a:lnTo>
                    <a:close/>
                  </a:path>
                </a:pathLst>
              </a:custGeom>
              <a:solidFill>
                <a:srgbClr val="000000"/>
              </a:solidFill>
              <a:ln w="9525">
                <a:solidFill>
                  <a:srgbClr val="FF66CC"/>
                </a:solidFill>
                <a:round/>
                <a:headEnd/>
                <a:tailEnd/>
              </a:ln>
            </p:spPr>
            <p:txBody>
              <a:bodyPr/>
              <a:lstStyle/>
              <a:p>
                <a:endParaRPr lang="en-US" dirty="0"/>
              </a:p>
            </p:txBody>
          </p:sp>
          <p:sp>
            <p:nvSpPr>
              <p:cNvPr id="258082" name="Freeform 34">
                <a:extLst>
                  <a:ext uri="{FF2B5EF4-FFF2-40B4-BE49-F238E27FC236}">
                    <a16:creationId xmlns:a16="http://schemas.microsoft.com/office/drawing/2014/main" id="{6C878606-DE11-4349-B4C4-89B8105B8932}"/>
                  </a:ext>
                </a:extLst>
              </p:cNvPr>
              <p:cNvSpPr>
                <a:spLocks noChangeAspect="1"/>
              </p:cNvSpPr>
              <p:nvPr/>
            </p:nvSpPr>
            <p:spPr bwMode="auto">
              <a:xfrm>
                <a:off x="4390" y="2282"/>
                <a:ext cx="125" cy="63"/>
              </a:xfrm>
              <a:custGeom>
                <a:avLst/>
                <a:gdLst>
                  <a:gd name="T0" fmla="*/ 9 w 125"/>
                  <a:gd name="T1" fmla="*/ 59 h 63"/>
                  <a:gd name="T2" fmla="*/ 7 w 125"/>
                  <a:gd name="T3" fmla="*/ 63 h 63"/>
                  <a:gd name="T4" fmla="*/ 125 w 125"/>
                  <a:gd name="T5" fmla="*/ 9 h 63"/>
                  <a:gd name="T6" fmla="*/ 121 w 125"/>
                  <a:gd name="T7" fmla="*/ 0 h 63"/>
                  <a:gd name="T8" fmla="*/ 2 w 125"/>
                  <a:gd name="T9" fmla="*/ 54 h 63"/>
                  <a:gd name="T10" fmla="*/ 0 w 125"/>
                  <a:gd name="T11" fmla="*/ 59 h 63"/>
                  <a:gd name="T12" fmla="*/ 2 w 125"/>
                  <a:gd name="T13" fmla="*/ 54 h 63"/>
                  <a:gd name="T14" fmla="*/ 0 w 125"/>
                  <a:gd name="T15" fmla="*/ 55 h 63"/>
                  <a:gd name="T16" fmla="*/ 0 w 125"/>
                  <a:gd name="T17" fmla="*/ 59 h 63"/>
                  <a:gd name="T18" fmla="*/ 9 w 125"/>
                  <a:gd name="T19" fmla="*/ 5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63">
                    <a:moveTo>
                      <a:pt x="9" y="59"/>
                    </a:moveTo>
                    <a:lnTo>
                      <a:pt x="7" y="63"/>
                    </a:lnTo>
                    <a:lnTo>
                      <a:pt x="125" y="9"/>
                    </a:lnTo>
                    <a:lnTo>
                      <a:pt x="121" y="0"/>
                    </a:lnTo>
                    <a:lnTo>
                      <a:pt x="2" y="54"/>
                    </a:lnTo>
                    <a:lnTo>
                      <a:pt x="0" y="59"/>
                    </a:lnTo>
                    <a:lnTo>
                      <a:pt x="2" y="54"/>
                    </a:lnTo>
                    <a:lnTo>
                      <a:pt x="0" y="55"/>
                    </a:lnTo>
                    <a:lnTo>
                      <a:pt x="0" y="59"/>
                    </a:lnTo>
                    <a:lnTo>
                      <a:pt x="9" y="59"/>
                    </a:lnTo>
                    <a:close/>
                  </a:path>
                </a:pathLst>
              </a:custGeom>
              <a:solidFill>
                <a:srgbClr val="000000"/>
              </a:solidFill>
              <a:ln w="9525">
                <a:solidFill>
                  <a:srgbClr val="FF66CC"/>
                </a:solidFill>
                <a:round/>
                <a:headEnd/>
                <a:tailEnd/>
              </a:ln>
            </p:spPr>
            <p:txBody>
              <a:bodyPr/>
              <a:lstStyle/>
              <a:p>
                <a:endParaRPr lang="en-US" dirty="0"/>
              </a:p>
            </p:txBody>
          </p:sp>
          <p:sp>
            <p:nvSpPr>
              <p:cNvPr id="258083" name="Freeform 35">
                <a:extLst>
                  <a:ext uri="{FF2B5EF4-FFF2-40B4-BE49-F238E27FC236}">
                    <a16:creationId xmlns:a16="http://schemas.microsoft.com/office/drawing/2014/main" id="{97CA0DB5-1CBA-4A66-8986-162979ECE6B4}"/>
                  </a:ext>
                </a:extLst>
              </p:cNvPr>
              <p:cNvSpPr>
                <a:spLocks noChangeAspect="1"/>
              </p:cNvSpPr>
              <p:nvPr/>
            </p:nvSpPr>
            <p:spPr bwMode="auto">
              <a:xfrm>
                <a:off x="4383" y="2341"/>
                <a:ext cx="16" cy="53"/>
              </a:xfrm>
              <a:custGeom>
                <a:avLst/>
                <a:gdLst>
                  <a:gd name="T0" fmla="*/ 7 w 16"/>
                  <a:gd name="T1" fmla="*/ 53 h 53"/>
                  <a:gd name="T2" fmla="*/ 9 w 16"/>
                  <a:gd name="T3" fmla="*/ 48 h 53"/>
                  <a:gd name="T4" fmla="*/ 16 w 16"/>
                  <a:gd name="T5" fmla="*/ 0 h 53"/>
                  <a:gd name="T6" fmla="*/ 7 w 16"/>
                  <a:gd name="T7" fmla="*/ 0 h 53"/>
                  <a:gd name="T8" fmla="*/ 0 w 16"/>
                  <a:gd name="T9" fmla="*/ 48 h 53"/>
                  <a:gd name="T10" fmla="*/ 2 w 16"/>
                  <a:gd name="T11" fmla="*/ 43 h 53"/>
                  <a:gd name="T12" fmla="*/ 7 w 16"/>
                  <a:gd name="T13" fmla="*/ 53 h 53"/>
                  <a:gd name="T14" fmla="*/ 9 w 16"/>
                  <a:gd name="T15" fmla="*/ 51 h 53"/>
                  <a:gd name="T16" fmla="*/ 9 w 16"/>
                  <a:gd name="T17" fmla="*/ 48 h 53"/>
                  <a:gd name="T18" fmla="*/ 7 w 16"/>
                  <a:gd name="T19"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53">
                    <a:moveTo>
                      <a:pt x="7" y="53"/>
                    </a:moveTo>
                    <a:lnTo>
                      <a:pt x="9" y="48"/>
                    </a:lnTo>
                    <a:lnTo>
                      <a:pt x="16" y="0"/>
                    </a:lnTo>
                    <a:lnTo>
                      <a:pt x="7" y="0"/>
                    </a:lnTo>
                    <a:lnTo>
                      <a:pt x="0" y="48"/>
                    </a:lnTo>
                    <a:lnTo>
                      <a:pt x="2" y="43"/>
                    </a:lnTo>
                    <a:lnTo>
                      <a:pt x="7" y="53"/>
                    </a:lnTo>
                    <a:lnTo>
                      <a:pt x="9" y="51"/>
                    </a:lnTo>
                    <a:lnTo>
                      <a:pt x="9" y="48"/>
                    </a:lnTo>
                    <a:lnTo>
                      <a:pt x="7" y="53"/>
                    </a:lnTo>
                    <a:close/>
                  </a:path>
                </a:pathLst>
              </a:custGeom>
              <a:solidFill>
                <a:srgbClr val="000000"/>
              </a:solidFill>
              <a:ln w="9525">
                <a:solidFill>
                  <a:srgbClr val="FF66CC"/>
                </a:solidFill>
                <a:round/>
                <a:headEnd/>
                <a:tailEnd/>
              </a:ln>
            </p:spPr>
            <p:txBody>
              <a:bodyPr/>
              <a:lstStyle/>
              <a:p>
                <a:endParaRPr lang="en-US" dirty="0"/>
              </a:p>
            </p:txBody>
          </p:sp>
          <p:sp>
            <p:nvSpPr>
              <p:cNvPr id="258084" name="Freeform 36">
                <a:extLst>
                  <a:ext uri="{FF2B5EF4-FFF2-40B4-BE49-F238E27FC236}">
                    <a16:creationId xmlns:a16="http://schemas.microsoft.com/office/drawing/2014/main" id="{F4AA9DEE-A1C1-4769-932D-6F65D4EDB018}"/>
                  </a:ext>
                </a:extLst>
              </p:cNvPr>
              <p:cNvSpPr>
                <a:spLocks noChangeAspect="1"/>
              </p:cNvSpPr>
              <p:nvPr/>
            </p:nvSpPr>
            <p:spPr bwMode="auto">
              <a:xfrm>
                <a:off x="4305" y="2384"/>
                <a:ext cx="85" cy="48"/>
              </a:xfrm>
              <a:custGeom>
                <a:avLst/>
                <a:gdLst>
                  <a:gd name="T0" fmla="*/ 6 w 85"/>
                  <a:gd name="T1" fmla="*/ 46 h 48"/>
                  <a:gd name="T2" fmla="*/ 5 w 85"/>
                  <a:gd name="T3" fmla="*/ 48 h 48"/>
                  <a:gd name="T4" fmla="*/ 85 w 85"/>
                  <a:gd name="T5" fmla="*/ 10 h 48"/>
                  <a:gd name="T6" fmla="*/ 80 w 85"/>
                  <a:gd name="T7" fmla="*/ 0 h 48"/>
                  <a:gd name="T8" fmla="*/ 1 w 85"/>
                  <a:gd name="T9" fmla="*/ 38 h 48"/>
                  <a:gd name="T10" fmla="*/ 0 w 85"/>
                  <a:gd name="T11" fmla="*/ 40 h 48"/>
                  <a:gd name="T12" fmla="*/ 1 w 85"/>
                  <a:gd name="T13" fmla="*/ 38 h 48"/>
                  <a:gd name="T14" fmla="*/ 0 w 85"/>
                  <a:gd name="T15" fmla="*/ 38 h 48"/>
                  <a:gd name="T16" fmla="*/ 0 w 85"/>
                  <a:gd name="T17" fmla="*/ 40 h 48"/>
                  <a:gd name="T18" fmla="*/ 6 w 85"/>
                  <a:gd name="T19" fmla="*/ 4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5" h="48">
                    <a:moveTo>
                      <a:pt x="6" y="46"/>
                    </a:moveTo>
                    <a:lnTo>
                      <a:pt x="5" y="48"/>
                    </a:lnTo>
                    <a:lnTo>
                      <a:pt x="85" y="10"/>
                    </a:lnTo>
                    <a:lnTo>
                      <a:pt x="80" y="0"/>
                    </a:lnTo>
                    <a:lnTo>
                      <a:pt x="1" y="38"/>
                    </a:lnTo>
                    <a:lnTo>
                      <a:pt x="0" y="40"/>
                    </a:lnTo>
                    <a:lnTo>
                      <a:pt x="1" y="38"/>
                    </a:lnTo>
                    <a:lnTo>
                      <a:pt x="0" y="38"/>
                    </a:lnTo>
                    <a:lnTo>
                      <a:pt x="0" y="40"/>
                    </a:lnTo>
                    <a:lnTo>
                      <a:pt x="6" y="46"/>
                    </a:lnTo>
                    <a:close/>
                  </a:path>
                </a:pathLst>
              </a:custGeom>
              <a:solidFill>
                <a:srgbClr val="000000"/>
              </a:solidFill>
              <a:ln w="9525">
                <a:solidFill>
                  <a:srgbClr val="FF66CC"/>
                </a:solidFill>
                <a:round/>
                <a:headEnd/>
                <a:tailEnd/>
              </a:ln>
            </p:spPr>
            <p:txBody>
              <a:bodyPr/>
              <a:lstStyle/>
              <a:p>
                <a:endParaRPr lang="en-US" dirty="0"/>
              </a:p>
            </p:txBody>
          </p:sp>
          <p:sp>
            <p:nvSpPr>
              <p:cNvPr id="258085" name="Freeform 37">
                <a:extLst>
                  <a:ext uri="{FF2B5EF4-FFF2-40B4-BE49-F238E27FC236}">
                    <a16:creationId xmlns:a16="http://schemas.microsoft.com/office/drawing/2014/main" id="{0B51844D-191F-48A8-87EA-6718023D50DF}"/>
                  </a:ext>
                </a:extLst>
              </p:cNvPr>
              <p:cNvSpPr>
                <a:spLocks noChangeAspect="1"/>
              </p:cNvSpPr>
              <p:nvPr/>
            </p:nvSpPr>
            <p:spPr bwMode="auto">
              <a:xfrm>
                <a:off x="4252" y="2424"/>
                <a:ext cx="59" cy="76"/>
              </a:xfrm>
              <a:custGeom>
                <a:avLst/>
                <a:gdLst>
                  <a:gd name="T0" fmla="*/ 3 w 59"/>
                  <a:gd name="T1" fmla="*/ 76 h 76"/>
                  <a:gd name="T2" fmla="*/ 6 w 59"/>
                  <a:gd name="T3" fmla="*/ 73 h 76"/>
                  <a:gd name="T4" fmla="*/ 59 w 59"/>
                  <a:gd name="T5" fmla="*/ 6 h 76"/>
                  <a:gd name="T6" fmla="*/ 53 w 59"/>
                  <a:gd name="T7" fmla="*/ 0 h 76"/>
                  <a:gd name="T8" fmla="*/ 0 w 59"/>
                  <a:gd name="T9" fmla="*/ 66 h 76"/>
                  <a:gd name="T10" fmla="*/ 3 w 59"/>
                  <a:gd name="T11" fmla="*/ 64 h 76"/>
                  <a:gd name="T12" fmla="*/ 3 w 59"/>
                  <a:gd name="T13" fmla="*/ 76 h 76"/>
                  <a:gd name="T14" fmla="*/ 5 w 59"/>
                  <a:gd name="T15" fmla="*/ 76 h 76"/>
                  <a:gd name="T16" fmla="*/ 6 w 59"/>
                  <a:gd name="T17" fmla="*/ 73 h 76"/>
                  <a:gd name="T18" fmla="*/ 3 w 59"/>
                  <a:gd name="T19"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76">
                    <a:moveTo>
                      <a:pt x="3" y="76"/>
                    </a:moveTo>
                    <a:lnTo>
                      <a:pt x="6" y="73"/>
                    </a:lnTo>
                    <a:lnTo>
                      <a:pt x="59" y="6"/>
                    </a:lnTo>
                    <a:lnTo>
                      <a:pt x="53" y="0"/>
                    </a:lnTo>
                    <a:lnTo>
                      <a:pt x="0" y="66"/>
                    </a:lnTo>
                    <a:lnTo>
                      <a:pt x="3" y="64"/>
                    </a:lnTo>
                    <a:lnTo>
                      <a:pt x="3" y="76"/>
                    </a:lnTo>
                    <a:lnTo>
                      <a:pt x="5" y="76"/>
                    </a:lnTo>
                    <a:lnTo>
                      <a:pt x="6" y="73"/>
                    </a:lnTo>
                    <a:lnTo>
                      <a:pt x="3" y="76"/>
                    </a:lnTo>
                    <a:close/>
                  </a:path>
                </a:pathLst>
              </a:custGeom>
              <a:solidFill>
                <a:srgbClr val="000000"/>
              </a:solidFill>
              <a:ln w="9525">
                <a:solidFill>
                  <a:srgbClr val="FF66CC"/>
                </a:solidFill>
                <a:round/>
                <a:headEnd/>
                <a:tailEnd/>
              </a:ln>
            </p:spPr>
            <p:txBody>
              <a:bodyPr/>
              <a:lstStyle/>
              <a:p>
                <a:endParaRPr lang="en-US" dirty="0"/>
              </a:p>
            </p:txBody>
          </p:sp>
          <p:sp>
            <p:nvSpPr>
              <p:cNvPr id="258086" name="Freeform 38">
                <a:extLst>
                  <a:ext uri="{FF2B5EF4-FFF2-40B4-BE49-F238E27FC236}">
                    <a16:creationId xmlns:a16="http://schemas.microsoft.com/office/drawing/2014/main" id="{4BCC87C7-3448-4A21-8188-BEAB8308D321}"/>
                  </a:ext>
                </a:extLst>
              </p:cNvPr>
              <p:cNvSpPr>
                <a:spLocks noChangeAspect="1"/>
              </p:cNvSpPr>
              <p:nvPr/>
            </p:nvSpPr>
            <p:spPr bwMode="auto">
              <a:xfrm>
                <a:off x="4191" y="2488"/>
                <a:ext cx="64" cy="12"/>
              </a:xfrm>
              <a:custGeom>
                <a:avLst/>
                <a:gdLst>
                  <a:gd name="T0" fmla="*/ 0 w 64"/>
                  <a:gd name="T1" fmla="*/ 9 h 12"/>
                  <a:gd name="T2" fmla="*/ 3 w 64"/>
                  <a:gd name="T3" fmla="*/ 12 h 12"/>
                  <a:gd name="T4" fmla="*/ 64 w 64"/>
                  <a:gd name="T5" fmla="*/ 12 h 12"/>
                  <a:gd name="T6" fmla="*/ 64 w 64"/>
                  <a:gd name="T7" fmla="*/ 0 h 12"/>
                  <a:gd name="T8" fmla="*/ 3 w 64"/>
                  <a:gd name="T9" fmla="*/ 0 h 12"/>
                  <a:gd name="T10" fmla="*/ 6 w 64"/>
                  <a:gd name="T11" fmla="*/ 2 h 12"/>
                  <a:gd name="T12" fmla="*/ 0 w 64"/>
                  <a:gd name="T13" fmla="*/ 9 h 12"/>
                  <a:gd name="T14" fmla="*/ 1 w 64"/>
                  <a:gd name="T15" fmla="*/ 10 h 12"/>
                  <a:gd name="T16" fmla="*/ 3 w 64"/>
                  <a:gd name="T17" fmla="*/ 12 h 12"/>
                  <a:gd name="T18" fmla="*/ 0 w 64"/>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2">
                    <a:moveTo>
                      <a:pt x="0" y="9"/>
                    </a:moveTo>
                    <a:lnTo>
                      <a:pt x="3" y="12"/>
                    </a:lnTo>
                    <a:lnTo>
                      <a:pt x="64" y="12"/>
                    </a:lnTo>
                    <a:lnTo>
                      <a:pt x="64" y="0"/>
                    </a:lnTo>
                    <a:lnTo>
                      <a:pt x="3" y="0"/>
                    </a:lnTo>
                    <a:lnTo>
                      <a:pt x="6" y="2"/>
                    </a:lnTo>
                    <a:lnTo>
                      <a:pt x="0" y="9"/>
                    </a:lnTo>
                    <a:lnTo>
                      <a:pt x="1" y="10"/>
                    </a:lnTo>
                    <a:lnTo>
                      <a:pt x="3" y="12"/>
                    </a:lnTo>
                    <a:lnTo>
                      <a:pt x="0" y="9"/>
                    </a:lnTo>
                    <a:close/>
                  </a:path>
                </a:pathLst>
              </a:custGeom>
              <a:solidFill>
                <a:srgbClr val="000000"/>
              </a:solidFill>
              <a:ln w="9525">
                <a:solidFill>
                  <a:srgbClr val="FF66CC"/>
                </a:solidFill>
                <a:round/>
                <a:headEnd/>
                <a:tailEnd/>
              </a:ln>
            </p:spPr>
            <p:txBody>
              <a:bodyPr/>
              <a:lstStyle/>
              <a:p>
                <a:endParaRPr lang="en-US" dirty="0"/>
              </a:p>
            </p:txBody>
          </p:sp>
          <p:sp>
            <p:nvSpPr>
              <p:cNvPr id="258087" name="Freeform 39">
                <a:extLst>
                  <a:ext uri="{FF2B5EF4-FFF2-40B4-BE49-F238E27FC236}">
                    <a16:creationId xmlns:a16="http://schemas.microsoft.com/office/drawing/2014/main" id="{01AD4B0E-0186-48E5-AD4E-76352DEF6FF1}"/>
                  </a:ext>
                </a:extLst>
              </p:cNvPr>
              <p:cNvSpPr>
                <a:spLocks noChangeAspect="1"/>
              </p:cNvSpPr>
              <p:nvPr/>
            </p:nvSpPr>
            <p:spPr bwMode="auto">
              <a:xfrm>
                <a:off x="4159" y="2451"/>
                <a:ext cx="38" cy="46"/>
              </a:xfrm>
              <a:custGeom>
                <a:avLst/>
                <a:gdLst>
                  <a:gd name="T0" fmla="*/ 0 w 38"/>
                  <a:gd name="T1" fmla="*/ 6 h 46"/>
                  <a:gd name="T2" fmla="*/ 2 w 38"/>
                  <a:gd name="T3" fmla="*/ 7 h 46"/>
                  <a:gd name="T4" fmla="*/ 32 w 38"/>
                  <a:gd name="T5" fmla="*/ 46 h 46"/>
                  <a:gd name="T6" fmla="*/ 38 w 38"/>
                  <a:gd name="T7" fmla="*/ 39 h 46"/>
                  <a:gd name="T8" fmla="*/ 9 w 38"/>
                  <a:gd name="T9" fmla="*/ 0 h 46"/>
                  <a:gd name="T10" fmla="*/ 10 w 38"/>
                  <a:gd name="T11" fmla="*/ 1 h 46"/>
                  <a:gd name="T12" fmla="*/ 0 w 38"/>
                  <a:gd name="T13" fmla="*/ 6 h 46"/>
                </a:gdLst>
                <a:ahLst/>
                <a:cxnLst>
                  <a:cxn ang="0">
                    <a:pos x="T0" y="T1"/>
                  </a:cxn>
                  <a:cxn ang="0">
                    <a:pos x="T2" y="T3"/>
                  </a:cxn>
                  <a:cxn ang="0">
                    <a:pos x="T4" y="T5"/>
                  </a:cxn>
                  <a:cxn ang="0">
                    <a:pos x="T6" y="T7"/>
                  </a:cxn>
                  <a:cxn ang="0">
                    <a:pos x="T8" y="T9"/>
                  </a:cxn>
                  <a:cxn ang="0">
                    <a:pos x="T10" y="T11"/>
                  </a:cxn>
                  <a:cxn ang="0">
                    <a:pos x="T12" y="T13"/>
                  </a:cxn>
                </a:cxnLst>
                <a:rect l="0" t="0" r="r" b="b"/>
                <a:pathLst>
                  <a:path w="38" h="46">
                    <a:moveTo>
                      <a:pt x="0" y="6"/>
                    </a:moveTo>
                    <a:lnTo>
                      <a:pt x="2" y="7"/>
                    </a:lnTo>
                    <a:lnTo>
                      <a:pt x="32" y="46"/>
                    </a:lnTo>
                    <a:lnTo>
                      <a:pt x="38" y="39"/>
                    </a:lnTo>
                    <a:lnTo>
                      <a:pt x="9" y="0"/>
                    </a:lnTo>
                    <a:lnTo>
                      <a:pt x="10" y="1"/>
                    </a:lnTo>
                    <a:lnTo>
                      <a:pt x="0" y="6"/>
                    </a:lnTo>
                    <a:close/>
                  </a:path>
                </a:pathLst>
              </a:custGeom>
              <a:solidFill>
                <a:srgbClr val="000000"/>
              </a:solidFill>
              <a:ln w="9525">
                <a:solidFill>
                  <a:srgbClr val="FF66CC"/>
                </a:solidFill>
                <a:round/>
                <a:headEnd/>
                <a:tailEnd/>
              </a:ln>
            </p:spPr>
            <p:txBody>
              <a:bodyPr/>
              <a:lstStyle/>
              <a:p>
                <a:endParaRPr lang="en-US" dirty="0"/>
              </a:p>
            </p:txBody>
          </p:sp>
          <p:sp>
            <p:nvSpPr>
              <p:cNvPr id="258088" name="Freeform 40">
                <a:extLst>
                  <a:ext uri="{FF2B5EF4-FFF2-40B4-BE49-F238E27FC236}">
                    <a16:creationId xmlns:a16="http://schemas.microsoft.com/office/drawing/2014/main" id="{02FE4D05-DA2E-4B30-835B-A1E7C57E8E2A}"/>
                  </a:ext>
                </a:extLst>
              </p:cNvPr>
              <p:cNvSpPr>
                <a:spLocks noChangeAspect="1"/>
              </p:cNvSpPr>
              <p:nvPr/>
            </p:nvSpPr>
            <p:spPr bwMode="auto">
              <a:xfrm>
                <a:off x="4143" y="2060"/>
                <a:ext cx="423" cy="393"/>
              </a:xfrm>
              <a:custGeom>
                <a:avLst/>
                <a:gdLst>
                  <a:gd name="T0" fmla="*/ 423 w 423"/>
                  <a:gd name="T1" fmla="*/ 183 h 393"/>
                  <a:gd name="T2" fmla="*/ 418 w 423"/>
                  <a:gd name="T3" fmla="*/ 177 h 393"/>
                  <a:gd name="T4" fmla="*/ 394 w 423"/>
                  <a:gd name="T5" fmla="*/ 148 h 393"/>
                  <a:gd name="T6" fmla="*/ 392 w 423"/>
                  <a:gd name="T7" fmla="*/ 145 h 393"/>
                  <a:gd name="T8" fmla="*/ 388 w 423"/>
                  <a:gd name="T9" fmla="*/ 146 h 393"/>
                  <a:gd name="T10" fmla="*/ 286 w 423"/>
                  <a:gd name="T11" fmla="*/ 175 h 393"/>
                  <a:gd name="T12" fmla="*/ 286 w 423"/>
                  <a:gd name="T13" fmla="*/ 123 h 393"/>
                  <a:gd name="T14" fmla="*/ 286 w 423"/>
                  <a:gd name="T15" fmla="*/ 118 h 393"/>
                  <a:gd name="T16" fmla="*/ 280 w 423"/>
                  <a:gd name="T17" fmla="*/ 118 h 393"/>
                  <a:gd name="T18" fmla="*/ 167 w 423"/>
                  <a:gd name="T19" fmla="*/ 118 h 393"/>
                  <a:gd name="T20" fmla="*/ 167 w 423"/>
                  <a:gd name="T21" fmla="*/ 8 h 393"/>
                  <a:gd name="T22" fmla="*/ 167 w 423"/>
                  <a:gd name="T23" fmla="*/ 0 h 393"/>
                  <a:gd name="T24" fmla="*/ 159 w 423"/>
                  <a:gd name="T25" fmla="*/ 3 h 393"/>
                  <a:gd name="T26" fmla="*/ 125 w 423"/>
                  <a:gd name="T27" fmla="*/ 16 h 393"/>
                  <a:gd name="T28" fmla="*/ 122 w 423"/>
                  <a:gd name="T29" fmla="*/ 17 h 393"/>
                  <a:gd name="T30" fmla="*/ 121 w 423"/>
                  <a:gd name="T31" fmla="*/ 20 h 393"/>
                  <a:gd name="T32" fmla="*/ 102 w 423"/>
                  <a:gd name="T33" fmla="*/ 115 h 393"/>
                  <a:gd name="T34" fmla="*/ 38 w 423"/>
                  <a:gd name="T35" fmla="*/ 163 h 393"/>
                  <a:gd name="T36" fmla="*/ 37 w 423"/>
                  <a:gd name="T37" fmla="*/ 163 h 393"/>
                  <a:gd name="T38" fmla="*/ 36 w 423"/>
                  <a:gd name="T39" fmla="*/ 164 h 393"/>
                  <a:gd name="T40" fmla="*/ 1 w 423"/>
                  <a:gd name="T41" fmla="*/ 206 h 393"/>
                  <a:gd name="T42" fmla="*/ 0 w 423"/>
                  <a:gd name="T43" fmla="*/ 208 h 393"/>
                  <a:gd name="T44" fmla="*/ 0 w 423"/>
                  <a:gd name="T45" fmla="*/ 210 h 393"/>
                  <a:gd name="T46" fmla="*/ 10 w 423"/>
                  <a:gd name="T47" fmla="*/ 271 h 393"/>
                  <a:gd name="T48" fmla="*/ 10 w 423"/>
                  <a:gd name="T49" fmla="*/ 273 h 393"/>
                  <a:gd name="T50" fmla="*/ 11 w 423"/>
                  <a:gd name="T51" fmla="*/ 274 h 393"/>
                  <a:gd name="T52" fmla="*/ 60 w 423"/>
                  <a:gd name="T53" fmla="*/ 351 h 393"/>
                  <a:gd name="T54" fmla="*/ 60 w 423"/>
                  <a:gd name="T55" fmla="*/ 352 h 393"/>
                  <a:gd name="T56" fmla="*/ 60 w 423"/>
                  <a:gd name="T57" fmla="*/ 352 h 393"/>
                  <a:gd name="T58" fmla="*/ 90 w 423"/>
                  <a:gd name="T59" fmla="*/ 391 h 393"/>
                  <a:gd name="T60" fmla="*/ 92 w 423"/>
                  <a:gd name="T61" fmla="*/ 393 h 393"/>
                  <a:gd name="T62" fmla="*/ 95 w 423"/>
                  <a:gd name="T63" fmla="*/ 393 h 393"/>
                  <a:gd name="T64" fmla="*/ 157 w 423"/>
                  <a:gd name="T65" fmla="*/ 393 h 393"/>
                  <a:gd name="T66" fmla="*/ 159 w 423"/>
                  <a:gd name="T67" fmla="*/ 393 h 393"/>
                  <a:gd name="T68" fmla="*/ 162 w 423"/>
                  <a:gd name="T69" fmla="*/ 391 h 393"/>
                  <a:gd name="T70" fmla="*/ 212 w 423"/>
                  <a:gd name="T71" fmla="*/ 302 h 393"/>
                  <a:gd name="T72" fmla="*/ 291 w 423"/>
                  <a:gd name="T73" fmla="*/ 287 h 393"/>
                  <a:gd name="T74" fmla="*/ 294 w 423"/>
                  <a:gd name="T75" fmla="*/ 287 h 393"/>
                  <a:gd name="T76" fmla="*/ 294 w 423"/>
                  <a:gd name="T77" fmla="*/ 283 h 393"/>
                  <a:gd name="T78" fmla="*/ 301 w 423"/>
                  <a:gd name="T79" fmla="*/ 238 h 393"/>
                  <a:gd name="T80" fmla="*/ 417 w 423"/>
                  <a:gd name="T81" fmla="*/ 185 h 393"/>
                  <a:gd name="T82" fmla="*/ 423 w 423"/>
                  <a:gd name="T83" fmla="*/ 18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3" h="393">
                    <a:moveTo>
                      <a:pt x="423" y="183"/>
                    </a:moveTo>
                    <a:lnTo>
                      <a:pt x="418" y="177"/>
                    </a:lnTo>
                    <a:lnTo>
                      <a:pt x="394" y="148"/>
                    </a:lnTo>
                    <a:lnTo>
                      <a:pt x="392" y="145"/>
                    </a:lnTo>
                    <a:lnTo>
                      <a:pt x="388" y="146"/>
                    </a:lnTo>
                    <a:lnTo>
                      <a:pt x="286" y="175"/>
                    </a:lnTo>
                    <a:lnTo>
                      <a:pt x="286" y="123"/>
                    </a:lnTo>
                    <a:lnTo>
                      <a:pt x="286" y="118"/>
                    </a:lnTo>
                    <a:lnTo>
                      <a:pt x="280" y="118"/>
                    </a:lnTo>
                    <a:lnTo>
                      <a:pt x="167" y="118"/>
                    </a:lnTo>
                    <a:lnTo>
                      <a:pt x="167" y="8"/>
                    </a:lnTo>
                    <a:lnTo>
                      <a:pt x="167" y="0"/>
                    </a:lnTo>
                    <a:lnTo>
                      <a:pt x="159" y="3"/>
                    </a:lnTo>
                    <a:lnTo>
                      <a:pt x="125" y="16"/>
                    </a:lnTo>
                    <a:lnTo>
                      <a:pt x="122" y="17"/>
                    </a:lnTo>
                    <a:lnTo>
                      <a:pt x="121" y="20"/>
                    </a:lnTo>
                    <a:lnTo>
                      <a:pt x="102" y="115"/>
                    </a:lnTo>
                    <a:lnTo>
                      <a:pt x="38" y="163"/>
                    </a:lnTo>
                    <a:lnTo>
                      <a:pt x="37" y="163"/>
                    </a:lnTo>
                    <a:lnTo>
                      <a:pt x="36" y="164"/>
                    </a:lnTo>
                    <a:lnTo>
                      <a:pt x="1" y="206"/>
                    </a:lnTo>
                    <a:lnTo>
                      <a:pt x="0" y="208"/>
                    </a:lnTo>
                    <a:lnTo>
                      <a:pt x="0" y="210"/>
                    </a:lnTo>
                    <a:lnTo>
                      <a:pt x="10" y="271"/>
                    </a:lnTo>
                    <a:lnTo>
                      <a:pt x="10" y="273"/>
                    </a:lnTo>
                    <a:lnTo>
                      <a:pt x="11" y="274"/>
                    </a:lnTo>
                    <a:lnTo>
                      <a:pt x="60" y="351"/>
                    </a:lnTo>
                    <a:lnTo>
                      <a:pt x="60" y="352"/>
                    </a:lnTo>
                    <a:lnTo>
                      <a:pt x="60" y="352"/>
                    </a:lnTo>
                    <a:lnTo>
                      <a:pt x="90" y="391"/>
                    </a:lnTo>
                    <a:lnTo>
                      <a:pt x="92" y="393"/>
                    </a:lnTo>
                    <a:lnTo>
                      <a:pt x="95" y="393"/>
                    </a:lnTo>
                    <a:lnTo>
                      <a:pt x="157" y="393"/>
                    </a:lnTo>
                    <a:lnTo>
                      <a:pt x="159" y="393"/>
                    </a:lnTo>
                    <a:lnTo>
                      <a:pt x="162" y="391"/>
                    </a:lnTo>
                    <a:lnTo>
                      <a:pt x="212" y="302"/>
                    </a:lnTo>
                    <a:lnTo>
                      <a:pt x="291" y="287"/>
                    </a:lnTo>
                    <a:lnTo>
                      <a:pt x="294" y="287"/>
                    </a:lnTo>
                    <a:lnTo>
                      <a:pt x="294" y="283"/>
                    </a:lnTo>
                    <a:lnTo>
                      <a:pt x="301" y="238"/>
                    </a:lnTo>
                    <a:lnTo>
                      <a:pt x="417" y="185"/>
                    </a:lnTo>
                    <a:lnTo>
                      <a:pt x="423" y="183"/>
                    </a:lnTo>
                    <a:close/>
                  </a:path>
                </a:pathLst>
              </a:custGeom>
              <a:solidFill>
                <a:srgbClr val="000000"/>
              </a:solidFill>
              <a:ln w="9525">
                <a:solidFill>
                  <a:srgbClr val="FF66CC"/>
                </a:solidFill>
                <a:round/>
                <a:headEnd/>
                <a:tailEnd/>
              </a:ln>
            </p:spPr>
            <p:txBody>
              <a:bodyPr/>
              <a:lstStyle/>
              <a:p>
                <a:endParaRPr lang="en-US" dirty="0"/>
              </a:p>
            </p:txBody>
          </p:sp>
          <p:sp>
            <p:nvSpPr>
              <p:cNvPr id="258089" name="Freeform 41">
                <a:extLst>
                  <a:ext uri="{FF2B5EF4-FFF2-40B4-BE49-F238E27FC236}">
                    <a16:creationId xmlns:a16="http://schemas.microsoft.com/office/drawing/2014/main" id="{D56B5324-AD8E-4F55-A694-32A801B1A4FA}"/>
                  </a:ext>
                </a:extLst>
              </p:cNvPr>
              <p:cNvSpPr>
                <a:spLocks noChangeAspect="1"/>
              </p:cNvSpPr>
              <p:nvPr/>
            </p:nvSpPr>
            <p:spPr bwMode="auto">
              <a:xfrm>
                <a:off x="4155" y="2076"/>
                <a:ext cx="394" cy="366"/>
              </a:xfrm>
              <a:custGeom>
                <a:avLst/>
                <a:gdLst>
                  <a:gd name="T0" fmla="*/ 282 w 394"/>
                  <a:gd name="T1" fmla="*/ 213 h 366"/>
                  <a:gd name="T2" fmla="*/ 279 w 394"/>
                  <a:gd name="T3" fmla="*/ 215 h 366"/>
                  <a:gd name="T4" fmla="*/ 279 w 394"/>
                  <a:gd name="T5" fmla="*/ 217 h 366"/>
                  <a:gd name="T6" fmla="*/ 272 w 394"/>
                  <a:gd name="T7" fmla="*/ 261 h 366"/>
                  <a:gd name="T8" fmla="*/ 196 w 394"/>
                  <a:gd name="T9" fmla="*/ 276 h 366"/>
                  <a:gd name="T10" fmla="*/ 194 w 394"/>
                  <a:gd name="T11" fmla="*/ 276 h 366"/>
                  <a:gd name="T12" fmla="*/ 192 w 394"/>
                  <a:gd name="T13" fmla="*/ 278 h 366"/>
                  <a:gd name="T14" fmla="*/ 141 w 394"/>
                  <a:gd name="T15" fmla="*/ 366 h 366"/>
                  <a:gd name="T16" fmla="*/ 86 w 394"/>
                  <a:gd name="T17" fmla="*/ 366 h 366"/>
                  <a:gd name="T18" fmla="*/ 57 w 394"/>
                  <a:gd name="T19" fmla="*/ 329 h 366"/>
                  <a:gd name="T20" fmla="*/ 9 w 394"/>
                  <a:gd name="T21" fmla="*/ 252 h 366"/>
                  <a:gd name="T22" fmla="*/ 0 w 394"/>
                  <a:gd name="T23" fmla="*/ 195 h 366"/>
                  <a:gd name="T24" fmla="*/ 32 w 394"/>
                  <a:gd name="T25" fmla="*/ 156 h 366"/>
                  <a:gd name="T26" fmla="*/ 97 w 394"/>
                  <a:gd name="T27" fmla="*/ 108 h 366"/>
                  <a:gd name="T28" fmla="*/ 99 w 394"/>
                  <a:gd name="T29" fmla="*/ 107 h 366"/>
                  <a:gd name="T30" fmla="*/ 100 w 394"/>
                  <a:gd name="T31" fmla="*/ 104 h 366"/>
                  <a:gd name="T32" fmla="*/ 120 w 394"/>
                  <a:gd name="T33" fmla="*/ 9 h 366"/>
                  <a:gd name="T34" fmla="*/ 144 w 394"/>
                  <a:gd name="T35" fmla="*/ 0 h 366"/>
                  <a:gd name="T36" fmla="*/ 144 w 394"/>
                  <a:gd name="T37" fmla="*/ 107 h 366"/>
                  <a:gd name="T38" fmla="*/ 144 w 394"/>
                  <a:gd name="T39" fmla="*/ 113 h 366"/>
                  <a:gd name="T40" fmla="*/ 150 w 394"/>
                  <a:gd name="T41" fmla="*/ 113 h 366"/>
                  <a:gd name="T42" fmla="*/ 262 w 394"/>
                  <a:gd name="T43" fmla="*/ 113 h 366"/>
                  <a:gd name="T44" fmla="*/ 262 w 394"/>
                  <a:gd name="T45" fmla="*/ 166 h 366"/>
                  <a:gd name="T46" fmla="*/ 262 w 394"/>
                  <a:gd name="T47" fmla="*/ 174 h 366"/>
                  <a:gd name="T48" fmla="*/ 269 w 394"/>
                  <a:gd name="T49" fmla="*/ 171 h 366"/>
                  <a:gd name="T50" fmla="*/ 376 w 394"/>
                  <a:gd name="T51" fmla="*/ 141 h 366"/>
                  <a:gd name="T52" fmla="*/ 394 w 394"/>
                  <a:gd name="T53" fmla="*/ 162 h 366"/>
                  <a:gd name="T54" fmla="*/ 282 w 394"/>
                  <a:gd name="T55" fmla="*/ 21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4" h="366">
                    <a:moveTo>
                      <a:pt x="282" y="213"/>
                    </a:moveTo>
                    <a:lnTo>
                      <a:pt x="279" y="215"/>
                    </a:lnTo>
                    <a:lnTo>
                      <a:pt x="279" y="217"/>
                    </a:lnTo>
                    <a:lnTo>
                      <a:pt x="272" y="261"/>
                    </a:lnTo>
                    <a:lnTo>
                      <a:pt x="196" y="276"/>
                    </a:lnTo>
                    <a:lnTo>
                      <a:pt x="194" y="276"/>
                    </a:lnTo>
                    <a:lnTo>
                      <a:pt x="192" y="278"/>
                    </a:lnTo>
                    <a:lnTo>
                      <a:pt x="141" y="366"/>
                    </a:lnTo>
                    <a:lnTo>
                      <a:pt x="86" y="366"/>
                    </a:lnTo>
                    <a:lnTo>
                      <a:pt x="57" y="329"/>
                    </a:lnTo>
                    <a:lnTo>
                      <a:pt x="9" y="252"/>
                    </a:lnTo>
                    <a:lnTo>
                      <a:pt x="0" y="195"/>
                    </a:lnTo>
                    <a:lnTo>
                      <a:pt x="32" y="156"/>
                    </a:lnTo>
                    <a:lnTo>
                      <a:pt x="97" y="108"/>
                    </a:lnTo>
                    <a:lnTo>
                      <a:pt x="99" y="107"/>
                    </a:lnTo>
                    <a:lnTo>
                      <a:pt x="100" y="104"/>
                    </a:lnTo>
                    <a:lnTo>
                      <a:pt x="120" y="9"/>
                    </a:lnTo>
                    <a:lnTo>
                      <a:pt x="144" y="0"/>
                    </a:lnTo>
                    <a:lnTo>
                      <a:pt x="144" y="107"/>
                    </a:lnTo>
                    <a:lnTo>
                      <a:pt x="144" y="113"/>
                    </a:lnTo>
                    <a:lnTo>
                      <a:pt x="150" y="113"/>
                    </a:lnTo>
                    <a:lnTo>
                      <a:pt x="262" y="113"/>
                    </a:lnTo>
                    <a:lnTo>
                      <a:pt x="262" y="166"/>
                    </a:lnTo>
                    <a:lnTo>
                      <a:pt x="262" y="174"/>
                    </a:lnTo>
                    <a:lnTo>
                      <a:pt x="269" y="171"/>
                    </a:lnTo>
                    <a:lnTo>
                      <a:pt x="376" y="141"/>
                    </a:lnTo>
                    <a:lnTo>
                      <a:pt x="394" y="162"/>
                    </a:lnTo>
                    <a:lnTo>
                      <a:pt x="282" y="213"/>
                    </a:lnTo>
                    <a:close/>
                  </a:path>
                </a:pathLst>
              </a:custGeom>
              <a:solidFill>
                <a:srgbClr val="FFFFFF"/>
              </a:solidFill>
              <a:ln w="9525">
                <a:solidFill>
                  <a:srgbClr val="FF66CC"/>
                </a:solidFill>
                <a:round/>
                <a:headEnd/>
                <a:tailEnd/>
              </a:ln>
            </p:spPr>
            <p:txBody>
              <a:bodyPr/>
              <a:lstStyle/>
              <a:p>
                <a:endParaRPr lang="en-US" dirty="0"/>
              </a:p>
            </p:txBody>
          </p:sp>
          <p:sp>
            <p:nvSpPr>
              <p:cNvPr id="258090" name="Freeform 42">
                <a:extLst>
                  <a:ext uri="{FF2B5EF4-FFF2-40B4-BE49-F238E27FC236}">
                    <a16:creationId xmlns:a16="http://schemas.microsoft.com/office/drawing/2014/main" id="{E59E69BB-7BCF-4A5B-8199-E3669068FD6B}"/>
                  </a:ext>
                </a:extLst>
              </p:cNvPr>
              <p:cNvSpPr>
                <a:spLocks noChangeAspect="1"/>
              </p:cNvSpPr>
              <p:nvPr/>
            </p:nvSpPr>
            <p:spPr bwMode="auto">
              <a:xfrm>
                <a:off x="4290" y="2266"/>
                <a:ext cx="41" cy="50"/>
              </a:xfrm>
              <a:custGeom>
                <a:avLst/>
                <a:gdLst>
                  <a:gd name="T0" fmla="*/ 35 w 41"/>
                  <a:gd name="T1" fmla="*/ 0 h 50"/>
                  <a:gd name="T2" fmla="*/ 41 w 41"/>
                  <a:gd name="T3" fmla="*/ 0 h 50"/>
                  <a:gd name="T4" fmla="*/ 24 w 41"/>
                  <a:gd name="T5" fmla="*/ 50 h 50"/>
                  <a:gd name="T6" fmla="*/ 18 w 41"/>
                  <a:gd name="T7" fmla="*/ 50 h 50"/>
                  <a:gd name="T8" fmla="*/ 0 w 41"/>
                  <a:gd name="T9" fmla="*/ 0 h 50"/>
                  <a:gd name="T10" fmla="*/ 6 w 41"/>
                  <a:gd name="T11" fmla="*/ 0 h 50"/>
                  <a:gd name="T12" fmla="*/ 21 w 41"/>
                  <a:gd name="T13" fmla="*/ 42 h 50"/>
                  <a:gd name="T14" fmla="*/ 35 w 41"/>
                  <a:gd name="T15" fmla="*/ 0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 h="50">
                    <a:moveTo>
                      <a:pt x="35" y="0"/>
                    </a:moveTo>
                    <a:lnTo>
                      <a:pt x="41" y="0"/>
                    </a:lnTo>
                    <a:lnTo>
                      <a:pt x="24" y="50"/>
                    </a:lnTo>
                    <a:lnTo>
                      <a:pt x="18" y="50"/>
                    </a:lnTo>
                    <a:lnTo>
                      <a:pt x="0" y="0"/>
                    </a:lnTo>
                    <a:lnTo>
                      <a:pt x="6" y="0"/>
                    </a:lnTo>
                    <a:lnTo>
                      <a:pt x="21" y="42"/>
                    </a:lnTo>
                    <a:lnTo>
                      <a:pt x="35" y="0"/>
                    </a:lnTo>
                    <a:close/>
                  </a:path>
                </a:pathLst>
              </a:custGeom>
              <a:solidFill>
                <a:srgbClr val="000000"/>
              </a:solidFill>
              <a:ln w="9525">
                <a:solidFill>
                  <a:srgbClr val="FF66CC"/>
                </a:solidFill>
                <a:round/>
                <a:headEnd/>
                <a:tailEnd/>
              </a:ln>
            </p:spPr>
            <p:txBody>
              <a:bodyPr/>
              <a:lstStyle/>
              <a:p>
                <a:endParaRPr lang="en-US" dirty="0"/>
              </a:p>
            </p:txBody>
          </p:sp>
          <p:sp>
            <p:nvSpPr>
              <p:cNvPr id="258091" name="Freeform 43">
                <a:extLst>
                  <a:ext uri="{FF2B5EF4-FFF2-40B4-BE49-F238E27FC236}">
                    <a16:creationId xmlns:a16="http://schemas.microsoft.com/office/drawing/2014/main" id="{DE769117-0C2C-4BCC-AAE3-FE5EAFC75333}"/>
                  </a:ext>
                </a:extLst>
              </p:cNvPr>
              <p:cNvSpPr>
                <a:spLocks noChangeAspect="1" noEditPoints="1"/>
              </p:cNvSpPr>
              <p:nvPr/>
            </p:nvSpPr>
            <p:spPr bwMode="auto">
              <a:xfrm>
                <a:off x="4352" y="2276"/>
                <a:ext cx="34" cy="38"/>
              </a:xfrm>
              <a:custGeom>
                <a:avLst/>
                <a:gdLst>
                  <a:gd name="T0" fmla="*/ 29 w 34"/>
                  <a:gd name="T1" fmla="*/ 32 h 38"/>
                  <a:gd name="T2" fmla="*/ 31 w 34"/>
                  <a:gd name="T3" fmla="*/ 33 h 38"/>
                  <a:gd name="T4" fmla="*/ 32 w 34"/>
                  <a:gd name="T5" fmla="*/ 33 h 38"/>
                  <a:gd name="T6" fmla="*/ 32 w 34"/>
                  <a:gd name="T7" fmla="*/ 33 h 38"/>
                  <a:gd name="T8" fmla="*/ 34 w 34"/>
                  <a:gd name="T9" fmla="*/ 37 h 38"/>
                  <a:gd name="T10" fmla="*/ 31 w 34"/>
                  <a:gd name="T11" fmla="*/ 38 h 38"/>
                  <a:gd name="T12" fmla="*/ 29 w 34"/>
                  <a:gd name="T13" fmla="*/ 38 h 38"/>
                  <a:gd name="T14" fmla="*/ 26 w 34"/>
                  <a:gd name="T15" fmla="*/ 37 h 38"/>
                  <a:gd name="T16" fmla="*/ 23 w 34"/>
                  <a:gd name="T17" fmla="*/ 33 h 38"/>
                  <a:gd name="T18" fmla="*/ 19 w 34"/>
                  <a:gd name="T19" fmla="*/ 36 h 38"/>
                  <a:gd name="T20" fmla="*/ 13 w 34"/>
                  <a:gd name="T21" fmla="*/ 38 h 38"/>
                  <a:gd name="T22" fmla="*/ 4 w 34"/>
                  <a:gd name="T23" fmla="*/ 35 h 38"/>
                  <a:gd name="T24" fmla="*/ 0 w 34"/>
                  <a:gd name="T25" fmla="*/ 26 h 38"/>
                  <a:gd name="T26" fmla="*/ 3 w 34"/>
                  <a:gd name="T27" fmla="*/ 20 h 38"/>
                  <a:gd name="T28" fmla="*/ 7 w 34"/>
                  <a:gd name="T29" fmla="*/ 17 h 38"/>
                  <a:gd name="T30" fmla="*/ 15 w 34"/>
                  <a:gd name="T31" fmla="*/ 16 h 38"/>
                  <a:gd name="T32" fmla="*/ 21 w 34"/>
                  <a:gd name="T33" fmla="*/ 16 h 38"/>
                  <a:gd name="T34" fmla="*/ 22 w 34"/>
                  <a:gd name="T35" fmla="*/ 15 h 38"/>
                  <a:gd name="T36" fmla="*/ 23 w 34"/>
                  <a:gd name="T37" fmla="*/ 13 h 38"/>
                  <a:gd name="T38" fmla="*/ 22 w 34"/>
                  <a:gd name="T39" fmla="*/ 8 h 38"/>
                  <a:gd name="T40" fmla="*/ 18 w 34"/>
                  <a:gd name="T41" fmla="*/ 6 h 38"/>
                  <a:gd name="T42" fmla="*/ 11 w 34"/>
                  <a:gd name="T43" fmla="*/ 7 h 38"/>
                  <a:gd name="T44" fmla="*/ 7 w 34"/>
                  <a:gd name="T45" fmla="*/ 10 h 38"/>
                  <a:gd name="T46" fmla="*/ 1 w 34"/>
                  <a:gd name="T47" fmla="*/ 12 h 38"/>
                  <a:gd name="T48" fmla="*/ 3 w 34"/>
                  <a:gd name="T49" fmla="*/ 7 h 38"/>
                  <a:gd name="T50" fmla="*/ 6 w 34"/>
                  <a:gd name="T51" fmla="*/ 3 h 38"/>
                  <a:gd name="T52" fmla="*/ 9 w 34"/>
                  <a:gd name="T53" fmla="*/ 1 h 38"/>
                  <a:gd name="T54" fmla="*/ 13 w 34"/>
                  <a:gd name="T55" fmla="*/ 0 h 38"/>
                  <a:gd name="T56" fmla="*/ 16 w 34"/>
                  <a:gd name="T57" fmla="*/ 0 h 38"/>
                  <a:gd name="T58" fmla="*/ 20 w 34"/>
                  <a:gd name="T59" fmla="*/ 0 h 38"/>
                  <a:gd name="T60" fmla="*/ 24 w 34"/>
                  <a:gd name="T61" fmla="*/ 2 h 38"/>
                  <a:gd name="T62" fmla="*/ 28 w 34"/>
                  <a:gd name="T63" fmla="*/ 6 h 38"/>
                  <a:gd name="T64" fmla="*/ 29 w 34"/>
                  <a:gd name="T65" fmla="*/ 31 h 38"/>
                  <a:gd name="T66" fmla="*/ 20 w 34"/>
                  <a:gd name="T67" fmla="*/ 21 h 38"/>
                  <a:gd name="T68" fmla="*/ 13 w 34"/>
                  <a:gd name="T69" fmla="*/ 21 h 38"/>
                  <a:gd name="T70" fmla="*/ 8 w 34"/>
                  <a:gd name="T71" fmla="*/ 23 h 38"/>
                  <a:gd name="T72" fmla="*/ 6 w 34"/>
                  <a:gd name="T73" fmla="*/ 25 h 38"/>
                  <a:gd name="T74" fmla="*/ 7 w 34"/>
                  <a:gd name="T75" fmla="*/ 30 h 38"/>
                  <a:gd name="T76" fmla="*/ 9 w 34"/>
                  <a:gd name="T77" fmla="*/ 33 h 38"/>
                  <a:gd name="T78" fmla="*/ 18 w 34"/>
                  <a:gd name="T79" fmla="*/ 32 h 38"/>
                  <a:gd name="T80" fmla="*/ 22 w 34"/>
                  <a:gd name="T81" fmla="*/ 28 h 38"/>
                  <a:gd name="T82" fmla="*/ 23 w 34"/>
                  <a:gd name="T8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29" y="31"/>
                    </a:moveTo>
                    <a:lnTo>
                      <a:pt x="29" y="32"/>
                    </a:lnTo>
                    <a:lnTo>
                      <a:pt x="30" y="32"/>
                    </a:lnTo>
                    <a:lnTo>
                      <a:pt x="31" y="33"/>
                    </a:lnTo>
                    <a:lnTo>
                      <a:pt x="32" y="33"/>
                    </a:lnTo>
                    <a:lnTo>
                      <a:pt x="32" y="33"/>
                    </a:lnTo>
                    <a:lnTo>
                      <a:pt x="32" y="33"/>
                    </a:lnTo>
                    <a:lnTo>
                      <a:pt x="32" y="33"/>
                    </a:lnTo>
                    <a:lnTo>
                      <a:pt x="34" y="33"/>
                    </a:lnTo>
                    <a:lnTo>
                      <a:pt x="34" y="37"/>
                    </a:lnTo>
                    <a:lnTo>
                      <a:pt x="32" y="38"/>
                    </a:lnTo>
                    <a:lnTo>
                      <a:pt x="31" y="38"/>
                    </a:lnTo>
                    <a:lnTo>
                      <a:pt x="30" y="38"/>
                    </a:lnTo>
                    <a:lnTo>
                      <a:pt x="29" y="38"/>
                    </a:lnTo>
                    <a:lnTo>
                      <a:pt x="28" y="38"/>
                    </a:lnTo>
                    <a:lnTo>
                      <a:pt x="26" y="37"/>
                    </a:lnTo>
                    <a:lnTo>
                      <a:pt x="24" y="35"/>
                    </a:lnTo>
                    <a:lnTo>
                      <a:pt x="23" y="33"/>
                    </a:lnTo>
                    <a:lnTo>
                      <a:pt x="21" y="35"/>
                    </a:lnTo>
                    <a:lnTo>
                      <a:pt x="19" y="36"/>
                    </a:lnTo>
                    <a:lnTo>
                      <a:pt x="16" y="38"/>
                    </a:lnTo>
                    <a:lnTo>
                      <a:pt x="13" y="38"/>
                    </a:lnTo>
                    <a:lnTo>
                      <a:pt x="7" y="37"/>
                    </a:lnTo>
                    <a:lnTo>
                      <a:pt x="4" y="35"/>
                    </a:lnTo>
                    <a:lnTo>
                      <a:pt x="1" y="31"/>
                    </a:lnTo>
                    <a:lnTo>
                      <a:pt x="0" y="26"/>
                    </a:lnTo>
                    <a:lnTo>
                      <a:pt x="1" y="23"/>
                    </a:lnTo>
                    <a:lnTo>
                      <a:pt x="3" y="20"/>
                    </a:lnTo>
                    <a:lnTo>
                      <a:pt x="5" y="18"/>
                    </a:lnTo>
                    <a:lnTo>
                      <a:pt x="7" y="17"/>
                    </a:lnTo>
                    <a:lnTo>
                      <a:pt x="12" y="16"/>
                    </a:lnTo>
                    <a:lnTo>
                      <a:pt x="15" y="16"/>
                    </a:lnTo>
                    <a:lnTo>
                      <a:pt x="19" y="16"/>
                    </a:lnTo>
                    <a:lnTo>
                      <a:pt x="21" y="16"/>
                    </a:lnTo>
                    <a:lnTo>
                      <a:pt x="21" y="15"/>
                    </a:lnTo>
                    <a:lnTo>
                      <a:pt x="22" y="15"/>
                    </a:lnTo>
                    <a:lnTo>
                      <a:pt x="23" y="14"/>
                    </a:lnTo>
                    <a:lnTo>
                      <a:pt x="23" y="13"/>
                    </a:lnTo>
                    <a:lnTo>
                      <a:pt x="23" y="9"/>
                    </a:lnTo>
                    <a:lnTo>
                      <a:pt x="22" y="8"/>
                    </a:lnTo>
                    <a:lnTo>
                      <a:pt x="20" y="7"/>
                    </a:lnTo>
                    <a:lnTo>
                      <a:pt x="18" y="6"/>
                    </a:lnTo>
                    <a:lnTo>
                      <a:pt x="14" y="6"/>
                    </a:lnTo>
                    <a:lnTo>
                      <a:pt x="11" y="7"/>
                    </a:lnTo>
                    <a:lnTo>
                      <a:pt x="8" y="8"/>
                    </a:lnTo>
                    <a:lnTo>
                      <a:pt x="7" y="10"/>
                    </a:lnTo>
                    <a:lnTo>
                      <a:pt x="7" y="12"/>
                    </a:lnTo>
                    <a:lnTo>
                      <a:pt x="1" y="12"/>
                    </a:lnTo>
                    <a:lnTo>
                      <a:pt x="3" y="8"/>
                    </a:lnTo>
                    <a:lnTo>
                      <a:pt x="3" y="7"/>
                    </a:lnTo>
                    <a:lnTo>
                      <a:pt x="4" y="5"/>
                    </a:lnTo>
                    <a:lnTo>
                      <a:pt x="6" y="3"/>
                    </a:lnTo>
                    <a:lnTo>
                      <a:pt x="8" y="1"/>
                    </a:lnTo>
                    <a:lnTo>
                      <a:pt x="9" y="1"/>
                    </a:lnTo>
                    <a:lnTo>
                      <a:pt x="11" y="0"/>
                    </a:lnTo>
                    <a:lnTo>
                      <a:pt x="13" y="0"/>
                    </a:lnTo>
                    <a:lnTo>
                      <a:pt x="15" y="0"/>
                    </a:lnTo>
                    <a:lnTo>
                      <a:pt x="16" y="0"/>
                    </a:lnTo>
                    <a:lnTo>
                      <a:pt x="19" y="0"/>
                    </a:lnTo>
                    <a:lnTo>
                      <a:pt x="20" y="0"/>
                    </a:lnTo>
                    <a:lnTo>
                      <a:pt x="21" y="1"/>
                    </a:lnTo>
                    <a:lnTo>
                      <a:pt x="24" y="2"/>
                    </a:lnTo>
                    <a:lnTo>
                      <a:pt x="27" y="3"/>
                    </a:lnTo>
                    <a:lnTo>
                      <a:pt x="28" y="6"/>
                    </a:lnTo>
                    <a:lnTo>
                      <a:pt x="29" y="8"/>
                    </a:lnTo>
                    <a:lnTo>
                      <a:pt x="29" y="31"/>
                    </a:lnTo>
                    <a:close/>
                    <a:moveTo>
                      <a:pt x="23" y="20"/>
                    </a:moveTo>
                    <a:lnTo>
                      <a:pt x="20" y="21"/>
                    </a:lnTo>
                    <a:lnTo>
                      <a:pt x="16" y="21"/>
                    </a:lnTo>
                    <a:lnTo>
                      <a:pt x="13" y="21"/>
                    </a:lnTo>
                    <a:lnTo>
                      <a:pt x="9" y="22"/>
                    </a:lnTo>
                    <a:lnTo>
                      <a:pt x="8" y="23"/>
                    </a:lnTo>
                    <a:lnTo>
                      <a:pt x="7" y="24"/>
                    </a:lnTo>
                    <a:lnTo>
                      <a:pt x="6" y="25"/>
                    </a:lnTo>
                    <a:lnTo>
                      <a:pt x="6" y="28"/>
                    </a:lnTo>
                    <a:lnTo>
                      <a:pt x="7" y="30"/>
                    </a:lnTo>
                    <a:lnTo>
                      <a:pt x="8" y="32"/>
                    </a:lnTo>
                    <a:lnTo>
                      <a:pt x="9" y="33"/>
                    </a:lnTo>
                    <a:lnTo>
                      <a:pt x="12" y="33"/>
                    </a:lnTo>
                    <a:lnTo>
                      <a:pt x="18" y="32"/>
                    </a:lnTo>
                    <a:lnTo>
                      <a:pt x="21" y="30"/>
                    </a:lnTo>
                    <a:lnTo>
                      <a:pt x="22" y="28"/>
                    </a:lnTo>
                    <a:lnTo>
                      <a:pt x="23" y="26"/>
                    </a:lnTo>
                    <a:lnTo>
                      <a:pt x="23" y="20"/>
                    </a:lnTo>
                    <a:close/>
                  </a:path>
                </a:pathLst>
              </a:custGeom>
              <a:solidFill>
                <a:srgbClr val="000000"/>
              </a:solidFill>
              <a:ln w="9525">
                <a:solidFill>
                  <a:srgbClr val="FF66CC"/>
                </a:solidFill>
                <a:round/>
                <a:headEnd/>
                <a:tailEnd/>
              </a:ln>
            </p:spPr>
            <p:txBody>
              <a:bodyPr/>
              <a:lstStyle/>
              <a:p>
                <a:endParaRPr lang="en-US" dirty="0"/>
              </a:p>
            </p:txBody>
          </p:sp>
          <p:sp>
            <p:nvSpPr>
              <p:cNvPr id="258092" name="Rectangle 44">
                <a:extLst>
                  <a:ext uri="{FF2B5EF4-FFF2-40B4-BE49-F238E27FC236}">
                    <a16:creationId xmlns:a16="http://schemas.microsoft.com/office/drawing/2014/main" id="{DC6829C9-4415-47E8-BE53-7787F840B2F7}"/>
                  </a:ext>
                </a:extLst>
              </p:cNvPr>
              <p:cNvSpPr>
                <a:spLocks noChangeAspect="1" noChangeArrowheads="1"/>
              </p:cNvSpPr>
              <p:nvPr/>
            </p:nvSpPr>
            <p:spPr bwMode="auto">
              <a:xfrm>
                <a:off x="4379" y="2313"/>
                <a:ext cx="7" cy="7"/>
              </a:xfrm>
              <a:prstGeom prst="rect">
                <a:avLst/>
              </a:prstGeom>
              <a:solidFill>
                <a:srgbClr val="000000"/>
              </a:solidFill>
              <a:ln w="9525">
                <a:solidFill>
                  <a:srgbClr val="FF66CC"/>
                </a:solidFill>
                <a:miter lim="800000"/>
                <a:headEnd/>
                <a:tailEnd/>
              </a:ln>
            </p:spPr>
            <p:txBody>
              <a:bodyPr/>
              <a:lstStyle/>
              <a:p>
                <a:endParaRPr lang="en-US" dirty="0"/>
              </a:p>
            </p:txBody>
          </p:sp>
          <p:sp>
            <p:nvSpPr>
              <p:cNvPr id="258093" name="Freeform 45">
                <a:extLst>
                  <a:ext uri="{FF2B5EF4-FFF2-40B4-BE49-F238E27FC236}">
                    <a16:creationId xmlns:a16="http://schemas.microsoft.com/office/drawing/2014/main" id="{4EA8AC29-1723-47D8-A096-151FE9930C33}"/>
                  </a:ext>
                </a:extLst>
              </p:cNvPr>
              <p:cNvSpPr>
                <a:spLocks noChangeAspect="1"/>
              </p:cNvSpPr>
              <p:nvPr/>
            </p:nvSpPr>
            <p:spPr bwMode="auto">
              <a:xfrm>
                <a:off x="4769" y="2178"/>
                <a:ext cx="96" cy="145"/>
              </a:xfrm>
              <a:custGeom>
                <a:avLst/>
                <a:gdLst>
                  <a:gd name="T0" fmla="*/ 94 w 96"/>
                  <a:gd name="T1" fmla="*/ 137 h 145"/>
                  <a:gd name="T2" fmla="*/ 43 w 96"/>
                  <a:gd name="T3" fmla="*/ 4 h 145"/>
                  <a:gd name="T4" fmla="*/ 42 w 96"/>
                  <a:gd name="T5" fmla="*/ 0 h 145"/>
                  <a:gd name="T6" fmla="*/ 38 w 96"/>
                  <a:gd name="T7" fmla="*/ 0 h 145"/>
                  <a:gd name="T8" fmla="*/ 5 w 96"/>
                  <a:gd name="T9" fmla="*/ 0 h 145"/>
                  <a:gd name="T10" fmla="*/ 0 w 96"/>
                  <a:gd name="T11" fmla="*/ 0 h 145"/>
                  <a:gd name="T12" fmla="*/ 0 w 96"/>
                  <a:gd name="T13" fmla="*/ 5 h 145"/>
                  <a:gd name="T14" fmla="*/ 0 w 96"/>
                  <a:gd name="T15" fmla="*/ 140 h 145"/>
                  <a:gd name="T16" fmla="*/ 0 w 96"/>
                  <a:gd name="T17" fmla="*/ 145 h 145"/>
                  <a:gd name="T18" fmla="*/ 5 w 96"/>
                  <a:gd name="T19" fmla="*/ 145 h 145"/>
                  <a:gd name="T20" fmla="*/ 88 w 96"/>
                  <a:gd name="T21" fmla="*/ 145 h 145"/>
                  <a:gd name="T22" fmla="*/ 96 w 96"/>
                  <a:gd name="T23" fmla="*/ 145 h 145"/>
                  <a:gd name="T24" fmla="*/ 94 w 96"/>
                  <a:gd name="T25" fmla="*/ 13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 h="145">
                    <a:moveTo>
                      <a:pt x="94" y="137"/>
                    </a:moveTo>
                    <a:lnTo>
                      <a:pt x="43" y="4"/>
                    </a:lnTo>
                    <a:lnTo>
                      <a:pt x="42" y="0"/>
                    </a:lnTo>
                    <a:lnTo>
                      <a:pt x="38" y="0"/>
                    </a:lnTo>
                    <a:lnTo>
                      <a:pt x="5" y="0"/>
                    </a:lnTo>
                    <a:lnTo>
                      <a:pt x="0" y="0"/>
                    </a:lnTo>
                    <a:lnTo>
                      <a:pt x="0" y="5"/>
                    </a:lnTo>
                    <a:lnTo>
                      <a:pt x="0" y="140"/>
                    </a:lnTo>
                    <a:lnTo>
                      <a:pt x="0" y="145"/>
                    </a:lnTo>
                    <a:lnTo>
                      <a:pt x="5" y="145"/>
                    </a:lnTo>
                    <a:lnTo>
                      <a:pt x="88" y="145"/>
                    </a:lnTo>
                    <a:lnTo>
                      <a:pt x="96" y="145"/>
                    </a:lnTo>
                    <a:lnTo>
                      <a:pt x="94" y="137"/>
                    </a:lnTo>
                    <a:close/>
                  </a:path>
                </a:pathLst>
              </a:custGeom>
              <a:solidFill>
                <a:srgbClr val="000000"/>
              </a:solidFill>
              <a:ln w="9525">
                <a:solidFill>
                  <a:srgbClr val="FF66CC"/>
                </a:solidFill>
                <a:round/>
                <a:headEnd/>
                <a:tailEnd/>
              </a:ln>
            </p:spPr>
            <p:txBody>
              <a:bodyPr/>
              <a:lstStyle/>
              <a:p>
                <a:endParaRPr lang="en-US" dirty="0"/>
              </a:p>
            </p:txBody>
          </p:sp>
          <p:sp>
            <p:nvSpPr>
              <p:cNvPr id="258094" name="Freeform 46">
                <a:extLst>
                  <a:ext uri="{FF2B5EF4-FFF2-40B4-BE49-F238E27FC236}">
                    <a16:creationId xmlns:a16="http://schemas.microsoft.com/office/drawing/2014/main" id="{9480E6AA-7DDF-47D4-B9A5-402684EABF93}"/>
                  </a:ext>
                </a:extLst>
              </p:cNvPr>
              <p:cNvSpPr>
                <a:spLocks noChangeAspect="1"/>
              </p:cNvSpPr>
              <p:nvPr/>
            </p:nvSpPr>
            <p:spPr bwMode="auto">
              <a:xfrm>
                <a:off x="4780" y="2189"/>
                <a:ext cx="69" cy="123"/>
              </a:xfrm>
              <a:custGeom>
                <a:avLst/>
                <a:gdLst>
                  <a:gd name="T0" fmla="*/ 69 w 69"/>
                  <a:gd name="T1" fmla="*/ 123 h 123"/>
                  <a:gd name="T2" fmla="*/ 0 w 69"/>
                  <a:gd name="T3" fmla="*/ 123 h 123"/>
                  <a:gd name="T4" fmla="*/ 0 w 69"/>
                  <a:gd name="T5" fmla="*/ 0 h 123"/>
                  <a:gd name="T6" fmla="*/ 23 w 69"/>
                  <a:gd name="T7" fmla="*/ 0 h 123"/>
                  <a:gd name="T8" fmla="*/ 69 w 69"/>
                  <a:gd name="T9" fmla="*/ 123 h 123"/>
                </a:gdLst>
                <a:ahLst/>
                <a:cxnLst>
                  <a:cxn ang="0">
                    <a:pos x="T0" y="T1"/>
                  </a:cxn>
                  <a:cxn ang="0">
                    <a:pos x="T2" y="T3"/>
                  </a:cxn>
                  <a:cxn ang="0">
                    <a:pos x="T4" y="T5"/>
                  </a:cxn>
                  <a:cxn ang="0">
                    <a:pos x="T6" y="T7"/>
                  </a:cxn>
                  <a:cxn ang="0">
                    <a:pos x="T8" y="T9"/>
                  </a:cxn>
                </a:cxnLst>
                <a:rect l="0" t="0" r="r" b="b"/>
                <a:pathLst>
                  <a:path w="69" h="123">
                    <a:moveTo>
                      <a:pt x="69" y="123"/>
                    </a:moveTo>
                    <a:lnTo>
                      <a:pt x="0" y="123"/>
                    </a:lnTo>
                    <a:lnTo>
                      <a:pt x="0" y="0"/>
                    </a:lnTo>
                    <a:lnTo>
                      <a:pt x="23" y="0"/>
                    </a:lnTo>
                    <a:lnTo>
                      <a:pt x="69" y="123"/>
                    </a:lnTo>
                    <a:close/>
                  </a:path>
                </a:pathLst>
              </a:custGeom>
              <a:solidFill>
                <a:srgbClr val="FFFFFF"/>
              </a:solidFill>
              <a:ln w="9525">
                <a:solidFill>
                  <a:srgbClr val="FF66CC"/>
                </a:solidFill>
                <a:round/>
                <a:headEnd/>
                <a:tailEnd/>
              </a:ln>
            </p:spPr>
            <p:txBody>
              <a:bodyPr/>
              <a:lstStyle/>
              <a:p>
                <a:endParaRPr lang="en-US" dirty="0"/>
              </a:p>
            </p:txBody>
          </p:sp>
          <p:sp>
            <p:nvSpPr>
              <p:cNvPr id="258095" name="Freeform 47">
                <a:extLst>
                  <a:ext uri="{FF2B5EF4-FFF2-40B4-BE49-F238E27FC236}">
                    <a16:creationId xmlns:a16="http://schemas.microsoft.com/office/drawing/2014/main" id="{78660AE5-478D-4CAD-8955-C66E76DFF0EE}"/>
                  </a:ext>
                </a:extLst>
              </p:cNvPr>
              <p:cNvSpPr>
                <a:spLocks noChangeAspect="1" noEditPoints="1"/>
              </p:cNvSpPr>
              <p:nvPr/>
            </p:nvSpPr>
            <p:spPr bwMode="auto">
              <a:xfrm>
                <a:off x="4937" y="2320"/>
                <a:ext cx="39" cy="49"/>
              </a:xfrm>
              <a:custGeom>
                <a:avLst/>
                <a:gdLst>
                  <a:gd name="T0" fmla="*/ 0 w 39"/>
                  <a:gd name="T1" fmla="*/ 49 h 49"/>
                  <a:gd name="T2" fmla="*/ 0 w 39"/>
                  <a:gd name="T3" fmla="*/ 0 h 49"/>
                  <a:gd name="T4" fmla="*/ 19 w 39"/>
                  <a:gd name="T5" fmla="*/ 0 h 49"/>
                  <a:gd name="T6" fmla="*/ 26 w 39"/>
                  <a:gd name="T7" fmla="*/ 1 h 49"/>
                  <a:gd name="T8" fmla="*/ 33 w 39"/>
                  <a:gd name="T9" fmla="*/ 4 h 49"/>
                  <a:gd name="T10" fmla="*/ 37 w 39"/>
                  <a:gd name="T11" fmla="*/ 11 h 49"/>
                  <a:gd name="T12" fmla="*/ 39 w 39"/>
                  <a:gd name="T13" fmla="*/ 19 h 49"/>
                  <a:gd name="T14" fmla="*/ 39 w 39"/>
                  <a:gd name="T15" fmla="*/ 26 h 49"/>
                  <a:gd name="T16" fmla="*/ 39 w 39"/>
                  <a:gd name="T17" fmla="*/ 32 h 49"/>
                  <a:gd name="T18" fmla="*/ 37 w 39"/>
                  <a:gd name="T19" fmla="*/ 37 h 49"/>
                  <a:gd name="T20" fmla="*/ 34 w 39"/>
                  <a:gd name="T21" fmla="*/ 41 h 49"/>
                  <a:gd name="T22" fmla="*/ 31 w 39"/>
                  <a:gd name="T23" fmla="*/ 45 h 49"/>
                  <a:gd name="T24" fmla="*/ 27 w 39"/>
                  <a:gd name="T25" fmla="*/ 47 h 49"/>
                  <a:gd name="T26" fmla="*/ 25 w 39"/>
                  <a:gd name="T27" fmla="*/ 48 h 49"/>
                  <a:gd name="T28" fmla="*/ 23 w 39"/>
                  <a:gd name="T29" fmla="*/ 49 h 49"/>
                  <a:gd name="T30" fmla="*/ 0 w 39"/>
                  <a:gd name="T31" fmla="*/ 49 h 49"/>
                  <a:gd name="T32" fmla="*/ 7 w 39"/>
                  <a:gd name="T33" fmla="*/ 6 h 49"/>
                  <a:gd name="T34" fmla="*/ 7 w 39"/>
                  <a:gd name="T35" fmla="*/ 44 h 49"/>
                  <a:gd name="T36" fmla="*/ 20 w 39"/>
                  <a:gd name="T37" fmla="*/ 44 h 49"/>
                  <a:gd name="T38" fmla="*/ 22 w 39"/>
                  <a:gd name="T39" fmla="*/ 44 h 49"/>
                  <a:gd name="T40" fmla="*/ 23 w 39"/>
                  <a:gd name="T41" fmla="*/ 44 h 49"/>
                  <a:gd name="T42" fmla="*/ 24 w 39"/>
                  <a:gd name="T43" fmla="*/ 44 h 49"/>
                  <a:gd name="T44" fmla="*/ 25 w 39"/>
                  <a:gd name="T45" fmla="*/ 42 h 49"/>
                  <a:gd name="T46" fmla="*/ 27 w 39"/>
                  <a:gd name="T47" fmla="*/ 41 h 49"/>
                  <a:gd name="T48" fmla="*/ 29 w 39"/>
                  <a:gd name="T49" fmla="*/ 39 h 49"/>
                  <a:gd name="T50" fmla="*/ 31 w 39"/>
                  <a:gd name="T51" fmla="*/ 37 h 49"/>
                  <a:gd name="T52" fmla="*/ 31 w 39"/>
                  <a:gd name="T53" fmla="*/ 34 h 49"/>
                  <a:gd name="T54" fmla="*/ 32 w 39"/>
                  <a:gd name="T55" fmla="*/ 32 h 49"/>
                  <a:gd name="T56" fmla="*/ 32 w 39"/>
                  <a:gd name="T57" fmla="*/ 30 h 49"/>
                  <a:gd name="T58" fmla="*/ 33 w 39"/>
                  <a:gd name="T59" fmla="*/ 27 h 49"/>
                  <a:gd name="T60" fmla="*/ 33 w 39"/>
                  <a:gd name="T61" fmla="*/ 24 h 49"/>
                  <a:gd name="T62" fmla="*/ 33 w 39"/>
                  <a:gd name="T63" fmla="*/ 22 h 49"/>
                  <a:gd name="T64" fmla="*/ 32 w 39"/>
                  <a:gd name="T65" fmla="*/ 18 h 49"/>
                  <a:gd name="T66" fmla="*/ 31 w 39"/>
                  <a:gd name="T67" fmla="*/ 15 h 49"/>
                  <a:gd name="T68" fmla="*/ 30 w 39"/>
                  <a:gd name="T69" fmla="*/ 11 h 49"/>
                  <a:gd name="T70" fmla="*/ 27 w 39"/>
                  <a:gd name="T71" fmla="*/ 9 h 49"/>
                  <a:gd name="T72" fmla="*/ 25 w 39"/>
                  <a:gd name="T73" fmla="*/ 7 h 49"/>
                  <a:gd name="T74" fmla="*/ 22 w 39"/>
                  <a:gd name="T75" fmla="*/ 6 h 49"/>
                  <a:gd name="T76" fmla="*/ 18 w 39"/>
                  <a:gd name="T77" fmla="*/ 6 h 49"/>
                  <a:gd name="T78" fmla="*/ 7 w 39"/>
                  <a:gd name="T79"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49">
                    <a:moveTo>
                      <a:pt x="0" y="49"/>
                    </a:moveTo>
                    <a:lnTo>
                      <a:pt x="0" y="0"/>
                    </a:lnTo>
                    <a:lnTo>
                      <a:pt x="19" y="0"/>
                    </a:lnTo>
                    <a:lnTo>
                      <a:pt x="26" y="1"/>
                    </a:lnTo>
                    <a:lnTo>
                      <a:pt x="33" y="4"/>
                    </a:lnTo>
                    <a:lnTo>
                      <a:pt x="37" y="11"/>
                    </a:lnTo>
                    <a:lnTo>
                      <a:pt x="39" y="19"/>
                    </a:lnTo>
                    <a:lnTo>
                      <a:pt x="39" y="26"/>
                    </a:lnTo>
                    <a:lnTo>
                      <a:pt x="39" y="32"/>
                    </a:lnTo>
                    <a:lnTo>
                      <a:pt x="37" y="37"/>
                    </a:lnTo>
                    <a:lnTo>
                      <a:pt x="34" y="41"/>
                    </a:lnTo>
                    <a:lnTo>
                      <a:pt x="31" y="45"/>
                    </a:lnTo>
                    <a:lnTo>
                      <a:pt x="27" y="47"/>
                    </a:lnTo>
                    <a:lnTo>
                      <a:pt x="25" y="48"/>
                    </a:lnTo>
                    <a:lnTo>
                      <a:pt x="23" y="49"/>
                    </a:lnTo>
                    <a:lnTo>
                      <a:pt x="0" y="49"/>
                    </a:lnTo>
                    <a:close/>
                    <a:moveTo>
                      <a:pt x="7" y="6"/>
                    </a:moveTo>
                    <a:lnTo>
                      <a:pt x="7" y="44"/>
                    </a:lnTo>
                    <a:lnTo>
                      <a:pt x="20" y="44"/>
                    </a:lnTo>
                    <a:lnTo>
                      <a:pt x="22" y="44"/>
                    </a:lnTo>
                    <a:lnTo>
                      <a:pt x="23" y="44"/>
                    </a:lnTo>
                    <a:lnTo>
                      <a:pt x="24" y="44"/>
                    </a:lnTo>
                    <a:lnTo>
                      <a:pt x="25" y="42"/>
                    </a:lnTo>
                    <a:lnTo>
                      <a:pt x="27" y="41"/>
                    </a:lnTo>
                    <a:lnTo>
                      <a:pt x="29" y="39"/>
                    </a:lnTo>
                    <a:lnTo>
                      <a:pt x="31" y="37"/>
                    </a:lnTo>
                    <a:lnTo>
                      <a:pt x="31" y="34"/>
                    </a:lnTo>
                    <a:lnTo>
                      <a:pt x="32" y="32"/>
                    </a:lnTo>
                    <a:lnTo>
                      <a:pt x="32" y="30"/>
                    </a:lnTo>
                    <a:lnTo>
                      <a:pt x="33" y="27"/>
                    </a:lnTo>
                    <a:lnTo>
                      <a:pt x="33" y="24"/>
                    </a:lnTo>
                    <a:lnTo>
                      <a:pt x="33" y="22"/>
                    </a:lnTo>
                    <a:lnTo>
                      <a:pt x="32" y="18"/>
                    </a:lnTo>
                    <a:lnTo>
                      <a:pt x="31" y="15"/>
                    </a:lnTo>
                    <a:lnTo>
                      <a:pt x="30" y="11"/>
                    </a:lnTo>
                    <a:lnTo>
                      <a:pt x="27" y="9"/>
                    </a:lnTo>
                    <a:lnTo>
                      <a:pt x="25" y="7"/>
                    </a:lnTo>
                    <a:lnTo>
                      <a:pt x="22" y="6"/>
                    </a:lnTo>
                    <a:lnTo>
                      <a:pt x="18" y="6"/>
                    </a:lnTo>
                    <a:lnTo>
                      <a:pt x="7" y="6"/>
                    </a:lnTo>
                    <a:close/>
                  </a:path>
                </a:pathLst>
              </a:custGeom>
              <a:solidFill>
                <a:srgbClr val="000000"/>
              </a:solidFill>
              <a:ln w="9525">
                <a:solidFill>
                  <a:srgbClr val="FF66CC"/>
                </a:solidFill>
                <a:round/>
                <a:headEnd/>
                <a:tailEnd/>
              </a:ln>
            </p:spPr>
            <p:txBody>
              <a:bodyPr/>
              <a:lstStyle/>
              <a:p>
                <a:endParaRPr lang="en-US" dirty="0"/>
              </a:p>
            </p:txBody>
          </p:sp>
          <p:sp>
            <p:nvSpPr>
              <p:cNvPr id="258096" name="Freeform 48">
                <a:extLst>
                  <a:ext uri="{FF2B5EF4-FFF2-40B4-BE49-F238E27FC236}">
                    <a16:creationId xmlns:a16="http://schemas.microsoft.com/office/drawing/2014/main" id="{16657607-3518-4B79-9BE5-070704DE8011}"/>
                  </a:ext>
                </a:extLst>
              </p:cNvPr>
              <p:cNvSpPr>
                <a:spLocks noChangeAspect="1" noEditPoints="1"/>
              </p:cNvSpPr>
              <p:nvPr/>
            </p:nvSpPr>
            <p:spPr bwMode="auto">
              <a:xfrm>
                <a:off x="4982" y="2333"/>
                <a:ext cx="31" cy="38"/>
              </a:xfrm>
              <a:custGeom>
                <a:avLst/>
                <a:gdLst>
                  <a:gd name="T0" fmla="*/ 5 w 31"/>
                  <a:gd name="T1" fmla="*/ 23 h 38"/>
                  <a:gd name="T2" fmla="*/ 7 w 31"/>
                  <a:gd name="T3" fmla="*/ 26 h 38"/>
                  <a:gd name="T4" fmla="*/ 9 w 31"/>
                  <a:gd name="T5" fmla="*/ 29 h 38"/>
                  <a:gd name="T6" fmla="*/ 12 w 31"/>
                  <a:gd name="T7" fmla="*/ 33 h 38"/>
                  <a:gd name="T8" fmla="*/ 19 w 31"/>
                  <a:gd name="T9" fmla="*/ 32 h 38"/>
                  <a:gd name="T10" fmla="*/ 24 w 31"/>
                  <a:gd name="T11" fmla="*/ 27 h 38"/>
                  <a:gd name="T12" fmla="*/ 31 w 31"/>
                  <a:gd name="T13" fmla="*/ 25 h 38"/>
                  <a:gd name="T14" fmla="*/ 30 w 31"/>
                  <a:gd name="T15" fmla="*/ 28 h 38"/>
                  <a:gd name="T16" fmla="*/ 27 w 31"/>
                  <a:gd name="T17" fmla="*/ 32 h 38"/>
                  <a:gd name="T18" fmla="*/ 23 w 31"/>
                  <a:gd name="T19" fmla="*/ 36 h 38"/>
                  <a:gd name="T20" fmla="*/ 15 w 31"/>
                  <a:gd name="T21" fmla="*/ 38 h 38"/>
                  <a:gd name="T22" fmla="*/ 8 w 31"/>
                  <a:gd name="T23" fmla="*/ 36 h 38"/>
                  <a:gd name="T24" fmla="*/ 3 w 31"/>
                  <a:gd name="T25" fmla="*/ 32 h 38"/>
                  <a:gd name="T26" fmla="*/ 1 w 31"/>
                  <a:gd name="T27" fmla="*/ 26 h 38"/>
                  <a:gd name="T28" fmla="*/ 0 w 31"/>
                  <a:gd name="T29" fmla="*/ 18 h 38"/>
                  <a:gd name="T30" fmla="*/ 1 w 31"/>
                  <a:gd name="T31" fmla="*/ 11 h 38"/>
                  <a:gd name="T32" fmla="*/ 3 w 31"/>
                  <a:gd name="T33" fmla="*/ 5 h 38"/>
                  <a:gd name="T34" fmla="*/ 10 w 31"/>
                  <a:gd name="T35" fmla="*/ 1 h 38"/>
                  <a:gd name="T36" fmla="*/ 17 w 31"/>
                  <a:gd name="T37" fmla="*/ 0 h 38"/>
                  <a:gd name="T38" fmla="*/ 23 w 31"/>
                  <a:gd name="T39" fmla="*/ 1 h 38"/>
                  <a:gd name="T40" fmla="*/ 27 w 31"/>
                  <a:gd name="T41" fmla="*/ 4 h 38"/>
                  <a:gd name="T42" fmla="*/ 31 w 31"/>
                  <a:gd name="T43" fmla="*/ 12 h 38"/>
                  <a:gd name="T44" fmla="*/ 31 w 31"/>
                  <a:gd name="T45" fmla="*/ 20 h 38"/>
                  <a:gd name="T46" fmla="*/ 25 w 31"/>
                  <a:gd name="T47" fmla="*/ 16 h 38"/>
                  <a:gd name="T48" fmla="*/ 24 w 31"/>
                  <a:gd name="T49" fmla="*/ 11 h 38"/>
                  <a:gd name="T50" fmla="*/ 23 w 31"/>
                  <a:gd name="T51" fmla="*/ 8 h 38"/>
                  <a:gd name="T52" fmla="*/ 20 w 31"/>
                  <a:gd name="T53" fmla="*/ 5 h 38"/>
                  <a:gd name="T54" fmla="*/ 16 w 31"/>
                  <a:gd name="T55" fmla="*/ 4 h 38"/>
                  <a:gd name="T56" fmla="*/ 12 w 31"/>
                  <a:gd name="T57" fmla="*/ 5 h 38"/>
                  <a:gd name="T58" fmla="*/ 9 w 31"/>
                  <a:gd name="T59" fmla="*/ 8 h 38"/>
                  <a:gd name="T60" fmla="*/ 7 w 31"/>
                  <a:gd name="T61" fmla="*/ 10 h 38"/>
                  <a:gd name="T62" fmla="*/ 5 w 31"/>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8">
                    <a:moveTo>
                      <a:pt x="5" y="20"/>
                    </a:moveTo>
                    <a:lnTo>
                      <a:pt x="5" y="23"/>
                    </a:lnTo>
                    <a:lnTo>
                      <a:pt x="5" y="24"/>
                    </a:lnTo>
                    <a:lnTo>
                      <a:pt x="7" y="26"/>
                    </a:lnTo>
                    <a:lnTo>
                      <a:pt x="8" y="28"/>
                    </a:lnTo>
                    <a:lnTo>
                      <a:pt x="9" y="29"/>
                    </a:lnTo>
                    <a:lnTo>
                      <a:pt x="10" y="32"/>
                    </a:lnTo>
                    <a:lnTo>
                      <a:pt x="12" y="33"/>
                    </a:lnTo>
                    <a:lnTo>
                      <a:pt x="15" y="33"/>
                    </a:lnTo>
                    <a:lnTo>
                      <a:pt x="19" y="32"/>
                    </a:lnTo>
                    <a:lnTo>
                      <a:pt x="22" y="29"/>
                    </a:lnTo>
                    <a:lnTo>
                      <a:pt x="24" y="27"/>
                    </a:lnTo>
                    <a:lnTo>
                      <a:pt x="25" y="25"/>
                    </a:lnTo>
                    <a:lnTo>
                      <a:pt x="31" y="25"/>
                    </a:lnTo>
                    <a:lnTo>
                      <a:pt x="30" y="26"/>
                    </a:lnTo>
                    <a:lnTo>
                      <a:pt x="30" y="28"/>
                    </a:lnTo>
                    <a:lnTo>
                      <a:pt x="28" y="29"/>
                    </a:lnTo>
                    <a:lnTo>
                      <a:pt x="27" y="32"/>
                    </a:lnTo>
                    <a:lnTo>
                      <a:pt x="25" y="34"/>
                    </a:lnTo>
                    <a:lnTo>
                      <a:pt x="23" y="36"/>
                    </a:lnTo>
                    <a:lnTo>
                      <a:pt x="19" y="38"/>
                    </a:lnTo>
                    <a:lnTo>
                      <a:pt x="15" y="38"/>
                    </a:lnTo>
                    <a:lnTo>
                      <a:pt x="11" y="38"/>
                    </a:lnTo>
                    <a:lnTo>
                      <a:pt x="8" y="36"/>
                    </a:lnTo>
                    <a:lnTo>
                      <a:pt x="5" y="34"/>
                    </a:lnTo>
                    <a:lnTo>
                      <a:pt x="3" y="32"/>
                    </a:lnTo>
                    <a:lnTo>
                      <a:pt x="2" y="29"/>
                    </a:lnTo>
                    <a:lnTo>
                      <a:pt x="1" y="26"/>
                    </a:lnTo>
                    <a:lnTo>
                      <a:pt x="0" y="23"/>
                    </a:lnTo>
                    <a:lnTo>
                      <a:pt x="0" y="18"/>
                    </a:lnTo>
                    <a:lnTo>
                      <a:pt x="0" y="14"/>
                    </a:lnTo>
                    <a:lnTo>
                      <a:pt x="1" y="11"/>
                    </a:lnTo>
                    <a:lnTo>
                      <a:pt x="2" y="8"/>
                    </a:lnTo>
                    <a:lnTo>
                      <a:pt x="3" y="5"/>
                    </a:lnTo>
                    <a:lnTo>
                      <a:pt x="7" y="3"/>
                    </a:lnTo>
                    <a:lnTo>
                      <a:pt x="10" y="1"/>
                    </a:lnTo>
                    <a:lnTo>
                      <a:pt x="13" y="0"/>
                    </a:lnTo>
                    <a:lnTo>
                      <a:pt x="17" y="0"/>
                    </a:lnTo>
                    <a:lnTo>
                      <a:pt x="19" y="0"/>
                    </a:lnTo>
                    <a:lnTo>
                      <a:pt x="23" y="1"/>
                    </a:lnTo>
                    <a:lnTo>
                      <a:pt x="25" y="3"/>
                    </a:lnTo>
                    <a:lnTo>
                      <a:pt x="27" y="4"/>
                    </a:lnTo>
                    <a:lnTo>
                      <a:pt x="30" y="9"/>
                    </a:lnTo>
                    <a:lnTo>
                      <a:pt x="31" y="12"/>
                    </a:lnTo>
                    <a:lnTo>
                      <a:pt x="31" y="16"/>
                    </a:lnTo>
                    <a:lnTo>
                      <a:pt x="31" y="20"/>
                    </a:lnTo>
                    <a:lnTo>
                      <a:pt x="5" y="20"/>
                    </a:lnTo>
                    <a:close/>
                    <a:moveTo>
                      <a:pt x="25" y="16"/>
                    </a:moveTo>
                    <a:lnTo>
                      <a:pt x="25" y="13"/>
                    </a:lnTo>
                    <a:lnTo>
                      <a:pt x="24" y="11"/>
                    </a:lnTo>
                    <a:lnTo>
                      <a:pt x="23" y="9"/>
                    </a:lnTo>
                    <a:lnTo>
                      <a:pt x="23" y="8"/>
                    </a:lnTo>
                    <a:lnTo>
                      <a:pt x="22" y="6"/>
                    </a:lnTo>
                    <a:lnTo>
                      <a:pt x="20" y="5"/>
                    </a:lnTo>
                    <a:lnTo>
                      <a:pt x="18" y="4"/>
                    </a:lnTo>
                    <a:lnTo>
                      <a:pt x="16" y="4"/>
                    </a:lnTo>
                    <a:lnTo>
                      <a:pt x="13" y="4"/>
                    </a:lnTo>
                    <a:lnTo>
                      <a:pt x="12" y="5"/>
                    </a:lnTo>
                    <a:lnTo>
                      <a:pt x="10" y="6"/>
                    </a:lnTo>
                    <a:lnTo>
                      <a:pt x="9" y="8"/>
                    </a:lnTo>
                    <a:lnTo>
                      <a:pt x="8" y="9"/>
                    </a:lnTo>
                    <a:lnTo>
                      <a:pt x="7" y="10"/>
                    </a:lnTo>
                    <a:lnTo>
                      <a:pt x="5" y="13"/>
                    </a:lnTo>
                    <a:lnTo>
                      <a:pt x="5" y="16"/>
                    </a:lnTo>
                    <a:lnTo>
                      <a:pt x="25" y="16"/>
                    </a:lnTo>
                    <a:close/>
                  </a:path>
                </a:pathLst>
              </a:custGeom>
              <a:solidFill>
                <a:srgbClr val="000000"/>
              </a:solidFill>
              <a:ln w="9525">
                <a:solidFill>
                  <a:srgbClr val="FF66CC"/>
                </a:solidFill>
                <a:round/>
                <a:headEnd/>
                <a:tailEnd/>
              </a:ln>
            </p:spPr>
            <p:txBody>
              <a:bodyPr/>
              <a:lstStyle/>
              <a:p>
                <a:endParaRPr lang="en-US" dirty="0"/>
              </a:p>
            </p:txBody>
          </p:sp>
          <p:sp>
            <p:nvSpPr>
              <p:cNvPr id="258097" name="Rectangle 49">
                <a:extLst>
                  <a:ext uri="{FF2B5EF4-FFF2-40B4-BE49-F238E27FC236}">
                    <a16:creationId xmlns:a16="http://schemas.microsoft.com/office/drawing/2014/main" id="{46C4D371-DE75-44E7-A3BD-9623E3DD9072}"/>
                  </a:ext>
                </a:extLst>
              </p:cNvPr>
              <p:cNvSpPr>
                <a:spLocks noChangeAspect="1" noChangeArrowheads="1"/>
              </p:cNvSpPr>
              <p:nvPr/>
            </p:nvSpPr>
            <p:spPr bwMode="auto">
              <a:xfrm>
                <a:off x="5019" y="2320"/>
                <a:ext cx="5" cy="49"/>
              </a:xfrm>
              <a:prstGeom prst="rect">
                <a:avLst/>
              </a:prstGeom>
              <a:solidFill>
                <a:srgbClr val="000000"/>
              </a:solidFill>
              <a:ln w="9525">
                <a:solidFill>
                  <a:srgbClr val="FF66CC"/>
                </a:solidFill>
                <a:miter lim="800000"/>
                <a:headEnd/>
                <a:tailEnd/>
              </a:ln>
            </p:spPr>
            <p:txBody>
              <a:bodyPr/>
              <a:lstStyle/>
              <a:p>
                <a:endParaRPr lang="en-US" dirty="0"/>
              </a:p>
            </p:txBody>
          </p:sp>
          <p:sp>
            <p:nvSpPr>
              <p:cNvPr id="258098" name="Rectangle 50">
                <a:extLst>
                  <a:ext uri="{FF2B5EF4-FFF2-40B4-BE49-F238E27FC236}">
                    <a16:creationId xmlns:a16="http://schemas.microsoft.com/office/drawing/2014/main" id="{AF33D4FE-326F-4A1D-9C15-DBCF5414F5F0}"/>
                  </a:ext>
                </a:extLst>
              </p:cNvPr>
              <p:cNvSpPr>
                <a:spLocks noChangeAspect="1" noChangeArrowheads="1"/>
              </p:cNvSpPr>
              <p:nvPr/>
            </p:nvSpPr>
            <p:spPr bwMode="auto">
              <a:xfrm>
                <a:off x="5033" y="2361"/>
                <a:ext cx="7" cy="8"/>
              </a:xfrm>
              <a:prstGeom prst="rect">
                <a:avLst/>
              </a:prstGeom>
              <a:solidFill>
                <a:srgbClr val="000000"/>
              </a:solidFill>
              <a:ln w="9525">
                <a:solidFill>
                  <a:srgbClr val="FF66CC"/>
                </a:solidFill>
                <a:miter lim="800000"/>
                <a:headEnd/>
                <a:tailEnd/>
              </a:ln>
            </p:spPr>
            <p:txBody>
              <a:bodyPr/>
              <a:lstStyle/>
              <a:p>
                <a:endParaRPr lang="en-US" dirty="0"/>
              </a:p>
            </p:txBody>
          </p:sp>
          <p:sp>
            <p:nvSpPr>
              <p:cNvPr id="258099" name="Freeform 51">
                <a:extLst>
                  <a:ext uri="{FF2B5EF4-FFF2-40B4-BE49-F238E27FC236}">
                    <a16:creationId xmlns:a16="http://schemas.microsoft.com/office/drawing/2014/main" id="{88D1FA44-C14E-44F2-A0C7-81CF28161A36}"/>
                  </a:ext>
                </a:extLst>
              </p:cNvPr>
              <p:cNvSpPr>
                <a:spLocks noChangeAspect="1"/>
              </p:cNvSpPr>
              <p:nvPr/>
            </p:nvSpPr>
            <p:spPr bwMode="auto">
              <a:xfrm>
                <a:off x="4811" y="2280"/>
                <a:ext cx="106" cy="63"/>
              </a:xfrm>
              <a:custGeom>
                <a:avLst/>
                <a:gdLst>
                  <a:gd name="T0" fmla="*/ 0 w 106"/>
                  <a:gd name="T1" fmla="*/ 4 h 63"/>
                  <a:gd name="T2" fmla="*/ 104 w 106"/>
                  <a:gd name="T3" fmla="*/ 63 h 63"/>
                  <a:gd name="T4" fmla="*/ 106 w 106"/>
                  <a:gd name="T5" fmla="*/ 58 h 63"/>
                  <a:gd name="T6" fmla="*/ 3 w 106"/>
                  <a:gd name="T7" fmla="*/ 0 h 63"/>
                  <a:gd name="T8" fmla="*/ 0 w 106"/>
                  <a:gd name="T9" fmla="*/ 4 h 63"/>
                </a:gdLst>
                <a:ahLst/>
                <a:cxnLst>
                  <a:cxn ang="0">
                    <a:pos x="T0" y="T1"/>
                  </a:cxn>
                  <a:cxn ang="0">
                    <a:pos x="T2" y="T3"/>
                  </a:cxn>
                  <a:cxn ang="0">
                    <a:pos x="T4" y="T5"/>
                  </a:cxn>
                  <a:cxn ang="0">
                    <a:pos x="T6" y="T7"/>
                  </a:cxn>
                  <a:cxn ang="0">
                    <a:pos x="T8" y="T9"/>
                  </a:cxn>
                </a:cxnLst>
                <a:rect l="0" t="0" r="r" b="b"/>
                <a:pathLst>
                  <a:path w="106" h="63">
                    <a:moveTo>
                      <a:pt x="0" y="4"/>
                    </a:moveTo>
                    <a:lnTo>
                      <a:pt x="104" y="63"/>
                    </a:lnTo>
                    <a:lnTo>
                      <a:pt x="106" y="58"/>
                    </a:lnTo>
                    <a:lnTo>
                      <a:pt x="3" y="0"/>
                    </a:lnTo>
                    <a:lnTo>
                      <a:pt x="0" y="4"/>
                    </a:lnTo>
                    <a:close/>
                  </a:path>
                </a:pathLst>
              </a:custGeom>
              <a:solidFill>
                <a:srgbClr val="000000"/>
              </a:solidFill>
              <a:ln w="9525">
                <a:solidFill>
                  <a:srgbClr val="FF66CC"/>
                </a:solidFill>
                <a:round/>
                <a:headEnd/>
                <a:tailEnd/>
              </a:ln>
            </p:spPr>
            <p:txBody>
              <a:bodyPr/>
              <a:lstStyle/>
              <a:p>
                <a:endParaRPr lang="en-US" dirty="0"/>
              </a:p>
            </p:txBody>
          </p:sp>
          <p:sp>
            <p:nvSpPr>
              <p:cNvPr id="258100" name="Freeform 52">
                <a:extLst>
                  <a:ext uri="{FF2B5EF4-FFF2-40B4-BE49-F238E27FC236}">
                    <a16:creationId xmlns:a16="http://schemas.microsoft.com/office/drawing/2014/main" id="{878D9B13-3EC4-46C7-9C41-32711F293865}"/>
                  </a:ext>
                </a:extLst>
              </p:cNvPr>
              <p:cNvSpPr>
                <a:spLocks noChangeAspect="1"/>
              </p:cNvSpPr>
              <p:nvPr/>
            </p:nvSpPr>
            <p:spPr bwMode="auto">
              <a:xfrm>
                <a:off x="4098" y="2207"/>
                <a:ext cx="683" cy="325"/>
              </a:xfrm>
              <a:custGeom>
                <a:avLst/>
                <a:gdLst>
                  <a:gd name="T0" fmla="*/ 26 w 683"/>
                  <a:gd name="T1" fmla="*/ 274 h 325"/>
                  <a:gd name="T2" fmla="*/ 109 w 683"/>
                  <a:gd name="T3" fmla="*/ 212 h 325"/>
                  <a:gd name="T4" fmla="*/ 135 w 683"/>
                  <a:gd name="T5" fmla="*/ 244 h 325"/>
                  <a:gd name="T6" fmla="*/ 137 w 683"/>
                  <a:gd name="T7" fmla="*/ 246 h 325"/>
                  <a:gd name="T8" fmla="*/ 140 w 683"/>
                  <a:gd name="T9" fmla="*/ 246 h 325"/>
                  <a:gd name="T10" fmla="*/ 202 w 683"/>
                  <a:gd name="T11" fmla="*/ 246 h 325"/>
                  <a:gd name="T12" fmla="*/ 204 w 683"/>
                  <a:gd name="T13" fmla="*/ 246 h 325"/>
                  <a:gd name="T14" fmla="*/ 207 w 683"/>
                  <a:gd name="T15" fmla="*/ 244 h 325"/>
                  <a:gd name="T16" fmla="*/ 257 w 683"/>
                  <a:gd name="T17" fmla="*/ 155 h 325"/>
                  <a:gd name="T18" fmla="*/ 336 w 683"/>
                  <a:gd name="T19" fmla="*/ 140 h 325"/>
                  <a:gd name="T20" fmla="*/ 339 w 683"/>
                  <a:gd name="T21" fmla="*/ 140 h 325"/>
                  <a:gd name="T22" fmla="*/ 339 w 683"/>
                  <a:gd name="T23" fmla="*/ 136 h 325"/>
                  <a:gd name="T24" fmla="*/ 346 w 683"/>
                  <a:gd name="T25" fmla="*/ 91 h 325"/>
                  <a:gd name="T26" fmla="*/ 464 w 683"/>
                  <a:gd name="T27" fmla="*/ 38 h 325"/>
                  <a:gd name="T28" fmla="*/ 467 w 683"/>
                  <a:gd name="T29" fmla="*/ 37 h 325"/>
                  <a:gd name="T30" fmla="*/ 475 w 683"/>
                  <a:gd name="T31" fmla="*/ 33 h 325"/>
                  <a:gd name="T32" fmla="*/ 486 w 683"/>
                  <a:gd name="T33" fmla="*/ 28 h 325"/>
                  <a:gd name="T34" fmla="*/ 499 w 683"/>
                  <a:gd name="T35" fmla="*/ 22 h 325"/>
                  <a:gd name="T36" fmla="*/ 513 w 683"/>
                  <a:gd name="T37" fmla="*/ 15 h 325"/>
                  <a:gd name="T38" fmla="*/ 526 w 683"/>
                  <a:gd name="T39" fmla="*/ 9 h 325"/>
                  <a:gd name="T40" fmla="*/ 537 w 683"/>
                  <a:gd name="T41" fmla="*/ 3 h 325"/>
                  <a:gd name="T42" fmla="*/ 544 w 683"/>
                  <a:gd name="T43" fmla="*/ 0 h 325"/>
                  <a:gd name="T44" fmla="*/ 615 w 683"/>
                  <a:gd name="T45" fmla="*/ 43 h 325"/>
                  <a:gd name="T46" fmla="*/ 600 w 683"/>
                  <a:gd name="T47" fmla="*/ 106 h 325"/>
                  <a:gd name="T48" fmla="*/ 599 w 683"/>
                  <a:gd name="T49" fmla="*/ 108 h 325"/>
                  <a:gd name="T50" fmla="*/ 602 w 683"/>
                  <a:gd name="T51" fmla="*/ 111 h 325"/>
                  <a:gd name="T52" fmla="*/ 666 w 683"/>
                  <a:gd name="T53" fmla="*/ 214 h 325"/>
                  <a:gd name="T54" fmla="*/ 683 w 683"/>
                  <a:gd name="T55" fmla="*/ 325 h 325"/>
                  <a:gd name="T56" fmla="*/ 0 w 683"/>
                  <a:gd name="T57" fmla="*/ 325 h 325"/>
                  <a:gd name="T58" fmla="*/ 26 w 683"/>
                  <a:gd name="T59" fmla="*/ 27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3" h="325">
                    <a:moveTo>
                      <a:pt x="26" y="274"/>
                    </a:moveTo>
                    <a:lnTo>
                      <a:pt x="109" y="212"/>
                    </a:lnTo>
                    <a:lnTo>
                      <a:pt x="135" y="244"/>
                    </a:lnTo>
                    <a:lnTo>
                      <a:pt x="137" y="246"/>
                    </a:lnTo>
                    <a:lnTo>
                      <a:pt x="140" y="246"/>
                    </a:lnTo>
                    <a:lnTo>
                      <a:pt x="202" y="246"/>
                    </a:lnTo>
                    <a:lnTo>
                      <a:pt x="204" y="246"/>
                    </a:lnTo>
                    <a:lnTo>
                      <a:pt x="207" y="244"/>
                    </a:lnTo>
                    <a:lnTo>
                      <a:pt x="257" y="155"/>
                    </a:lnTo>
                    <a:lnTo>
                      <a:pt x="336" y="140"/>
                    </a:lnTo>
                    <a:lnTo>
                      <a:pt x="339" y="140"/>
                    </a:lnTo>
                    <a:lnTo>
                      <a:pt x="339" y="136"/>
                    </a:lnTo>
                    <a:lnTo>
                      <a:pt x="346" y="91"/>
                    </a:lnTo>
                    <a:lnTo>
                      <a:pt x="464" y="38"/>
                    </a:lnTo>
                    <a:lnTo>
                      <a:pt x="467" y="37"/>
                    </a:lnTo>
                    <a:lnTo>
                      <a:pt x="475" y="33"/>
                    </a:lnTo>
                    <a:lnTo>
                      <a:pt x="486" y="28"/>
                    </a:lnTo>
                    <a:lnTo>
                      <a:pt x="499" y="22"/>
                    </a:lnTo>
                    <a:lnTo>
                      <a:pt x="513" y="15"/>
                    </a:lnTo>
                    <a:lnTo>
                      <a:pt x="526" y="9"/>
                    </a:lnTo>
                    <a:lnTo>
                      <a:pt x="537" y="3"/>
                    </a:lnTo>
                    <a:lnTo>
                      <a:pt x="544" y="0"/>
                    </a:lnTo>
                    <a:lnTo>
                      <a:pt x="615" y="43"/>
                    </a:lnTo>
                    <a:lnTo>
                      <a:pt x="600" y="106"/>
                    </a:lnTo>
                    <a:lnTo>
                      <a:pt x="599" y="108"/>
                    </a:lnTo>
                    <a:lnTo>
                      <a:pt x="602" y="111"/>
                    </a:lnTo>
                    <a:lnTo>
                      <a:pt x="666" y="214"/>
                    </a:lnTo>
                    <a:lnTo>
                      <a:pt x="683" y="325"/>
                    </a:lnTo>
                    <a:lnTo>
                      <a:pt x="0" y="325"/>
                    </a:lnTo>
                    <a:lnTo>
                      <a:pt x="26" y="274"/>
                    </a:lnTo>
                    <a:close/>
                  </a:path>
                </a:pathLst>
              </a:custGeom>
              <a:solidFill>
                <a:srgbClr val="FFFFFF"/>
              </a:solidFill>
              <a:ln w="9525">
                <a:solidFill>
                  <a:srgbClr val="FF66CC"/>
                </a:solidFill>
                <a:round/>
                <a:headEnd/>
                <a:tailEnd/>
              </a:ln>
            </p:spPr>
            <p:txBody>
              <a:bodyPr/>
              <a:lstStyle/>
              <a:p>
                <a:endParaRPr lang="en-US" dirty="0"/>
              </a:p>
            </p:txBody>
          </p:sp>
          <p:sp>
            <p:nvSpPr>
              <p:cNvPr id="258101" name="Freeform 53">
                <a:extLst>
                  <a:ext uri="{FF2B5EF4-FFF2-40B4-BE49-F238E27FC236}">
                    <a16:creationId xmlns:a16="http://schemas.microsoft.com/office/drawing/2014/main" id="{EF2C42AD-D4C6-457C-8E9A-9CB06F29CE6E}"/>
                  </a:ext>
                </a:extLst>
              </p:cNvPr>
              <p:cNvSpPr>
                <a:spLocks noChangeAspect="1"/>
              </p:cNvSpPr>
              <p:nvPr/>
            </p:nvSpPr>
            <p:spPr bwMode="auto">
              <a:xfrm>
                <a:off x="4455" y="2399"/>
                <a:ext cx="42" cy="49"/>
              </a:xfrm>
              <a:custGeom>
                <a:avLst/>
                <a:gdLst>
                  <a:gd name="T0" fmla="*/ 35 w 42"/>
                  <a:gd name="T1" fmla="*/ 0 h 49"/>
                  <a:gd name="T2" fmla="*/ 42 w 42"/>
                  <a:gd name="T3" fmla="*/ 0 h 49"/>
                  <a:gd name="T4" fmla="*/ 25 w 42"/>
                  <a:gd name="T5" fmla="*/ 49 h 49"/>
                  <a:gd name="T6" fmla="*/ 18 w 42"/>
                  <a:gd name="T7" fmla="*/ 49 h 49"/>
                  <a:gd name="T8" fmla="*/ 0 w 42"/>
                  <a:gd name="T9" fmla="*/ 0 h 49"/>
                  <a:gd name="T10" fmla="*/ 7 w 42"/>
                  <a:gd name="T11" fmla="*/ 0 h 49"/>
                  <a:gd name="T12" fmla="*/ 21 w 42"/>
                  <a:gd name="T13" fmla="*/ 42 h 49"/>
                  <a:gd name="T14" fmla="*/ 35 w 42"/>
                  <a:gd name="T15" fmla="*/ 0 h 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49">
                    <a:moveTo>
                      <a:pt x="35" y="0"/>
                    </a:moveTo>
                    <a:lnTo>
                      <a:pt x="42" y="0"/>
                    </a:lnTo>
                    <a:lnTo>
                      <a:pt x="25" y="49"/>
                    </a:lnTo>
                    <a:lnTo>
                      <a:pt x="18" y="49"/>
                    </a:lnTo>
                    <a:lnTo>
                      <a:pt x="0" y="0"/>
                    </a:lnTo>
                    <a:lnTo>
                      <a:pt x="7" y="0"/>
                    </a:lnTo>
                    <a:lnTo>
                      <a:pt x="21" y="42"/>
                    </a:lnTo>
                    <a:lnTo>
                      <a:pt x="35" y="0"/>
                    </a:lnTo>
                    <a:close/>
                  </a:path>
                </a:pathLst>
              </a:custGeom>
              <a:solidFill>
                <a:srgbClr val="000000"/>
              </a:solidFill>
              <a:ln w="9525">
                <a:solidFill>
                  <a:srgbClr val="FF66CC"/>
                </a:solidFill>
                <a:round/>
                <a:headEnd/>
                <a:tailEnd/>
              </a:ln>
            </p:spPr>
            <p:txBody>
              <a:bodyPr/>
              <a:lstStyle/>
              <a:p>
                <a:endParaRPr lang="en-US" dirty="0"/>
              </a:p>
            </p:txBody>
          </p:sp>
          <p:sp>
            <p:nvSpPr>
              <p:cNvPr id="258102" name="Freeform 54">
                <a:extLst>
                  <a:ext uri="{FF2B5EF4-FFF2-40B4-BE49-F238E27FC236}">
                    <a16:creationId xmlns:a16="http://schemas.microsoft.com/office/drawing/2014/main" id="{BF3E822E-F1E2-43E6-8218-9B34F39FF930}"/>
                  </a:ext>
                </a:extLst>
              </p:cNvPr>
              <p:cNvSpPr>
                <a:spLocks noChangeAspect="1" noEditPoints="1"/>
              </p:cNvSpPr>
              <p:nvPr/>
            </p:nvSpPr>
            <p:spPr bwMode="auto">
              <a:xfrm>
                <a:off x="4501" y="2399"/>
                <a:ext cx="6" cy="49"/>
              </a:xfrm>
              <a:custGeom>
                <a:avLst/>
                <a:gdLst>
                  <a:gd name="T0" fmla="*/ 6 w 6"/>
                  <a:gd name="T1" fmla="*/ 49 h 49"/>
                  <a:gd name="T2" fmla="*/ 0 w 6"/>
                  <a:gd name="T3" fmla="*/ 49 h 49"/>
                  <a:gd name="T4" fmla="*/ 0 w 6"/>
                  <a:gd name="T5" fmla="*/ 14 h 49"/>
                  <a:gd name="T6" fmla="*/ 6 w 6"/>
                  <a:gd name="T7" fmla="*/ 14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9">
                    <a:moveTo>
                      <a:pt x="6" y="49"/>
                    </a:moveTo>
                    <a:lnTo>
                      <a:pt x="0" y="49"/>
                    </a:lnTo>
                    <a:lnTo>
                      <a:pt x="0" y="14"/>
                    </a:lnTo>
                    <a:lnTo>
                      <a:pt x="6" y="14"/>
                    </a:lnTo>
                    <a:lnTo>
                      <a:pt x="6" y="49"/>
                    </a:lnTo>
                    <a:close/>
                    <a:moveTo>
                      <a:pt x="6" y="7"/>
                    </a:moveTo>
                    <a:lnTo>
                      <a:pt x="0" y="7"/>
                    </a:lnTo>
                    <a:lnTo>
                      <a:pt x="0" y="0"/>
                    </a:lnTo>
                    <a:lnTo>
                      <a:pt x="6" y="0"/>
                    </a:lnTo>
                    <a:lnTo>
                      <a:pt x="6" y="7"/>
                    </a:lnTo>
                    <a:close/>
                  </a:path>
                </a:pathLst>
              </a:custGeom>
              <a:solidFill>
                <a:srgbClr val="000000"/>
              </a:solidFill>
              <a:ln w="9525">
                <a:solidFill>
                  <a:srgbClr val="FF66CC"/>
                </a:solidFill>
                <a:round/>
                <a:headEnd/>
                <a:tailEnd/>
              </a:ln>
            </p:spPr>
            <p:txBody>
              <a:bodyPr/>
              <a:lstStyle/>
              <a:p>
                <a:endParaRPr lang="en-US" dirty="0"/>
              </a:p>
            </p:txBody>
          </p:sp>
          <p:sp>
            <p:nvSpPr>
              <p:cNvPr id="258103" name="Freeform 55">
                <a:extLst>
                  <a:ext uri="{FF2B5EF4-FFF2-40B4-BE49-F238E27FC236}">
                    <a16:creationId xmlns:a16="http://schemas.microsoft.com/office/drawing/2014/main" id="{9D5EDC98-0D0F-451B-B36F-FA60E12FFA72}"/>
                  </a:ext>
                </a:extLst>
              </p:cNvPr>
              <p:cNvSpPr>
                <a:spLocks noChangeAspect="1"/>
              </p:cNvSpPr>
              <p:nvPr/>
            </p:nvSpPr>
            <p:spPr bwMode="auto">
              <a:xfrm>
                <a:off x="4515" y="2412"/>
                <a:ext cx="18" cy="36"/>
              </a:xfrm>
              <a:custGeom>
                <a:avLst/>
                <a:gdLst>
                  <a:gd name="T0" fmla="*/ 0 w 18"/>
                  <a:gd name="T1" fmla="*/ 1 h 36"/>
                  <a:gd name="T2" fmla="*/ 6 w 18"/>
                  <a:gd name="T3" fmla="*/ 1 h 36"/>
                  <a:gd name="T4" fmla="*/ 6 w 18"/>
                  <a:gd name="T5" fmla="*/ 7 h 36"/>
                  <a:gd name="T6" fmla="*/ 6 w 18"/>
                  <a:gd name="T7" fmla="*/ 7 h 36"/>
                  <a:gd name="T8" fmla="*/ 8 w 18"/>
                  <a:gd name="T9" fmla="*/ 3 h 36"/>
                  <a:gd name="T10" fmla="*/ 11 w 18"/>
                  <a:gd name="T11" fmla="*/ 1 h 36"/>
                  <a:gd name="T12" fmla="*/ 12 w 18"/>
                  <a:gd name="T13" fmla="*/ 0 h 36"/>
                  <a:gd name="T14" fmla="*/ 14 w 18"/>
                  <a:gd name="T15" fmla="*/ 0 h 36"/>
                  <a:gd name="T16" fmla="*/ 18 w 18"/>
                  <a:gd name="T17" fmla="*/ 0 h 36"/>
                  <a:gd name="T18" fmla="*/ 18 w 18"/>
                  <a:gd name="T19" fmla="*/ 6 h 36"/>
                  <a:gd name="T20" fmla="*/ 16 w 18"/>
                  <a:gd name="T21" fmla="*/ 6 h 36"/>
                  <a:gd name="T22" fmla="*/ 14 w 18"/>
                  <a:gd name="T23" fmla="*/ 6 h 36"/>
                  <a:gd name="T24" fmla="*/ 13 w 18"/>
                  <a:gd name="T25" fmla="*/ 6 h 36"/>
                  <a:gd name="T26" fmla="*/ 12 w 18"/>
                  <a:gd name="T27" fmla="*/ 7 h 36"/>
                  <a:gd name="T28" fmla="*/ 9 w 18"/>
                  <a:gd name="T29" fmla="*/ 8 h 36"/>
                  <a:gd name="T30" fmla="*/ 7 w 18"/>
                  <a:gd name="T31" fmla="*/ 10 h 36"/>
                  <a:gd name="T32" fmla="*/ 6 w 18"/>
                  <a:gd name="T33" fmla="*/ 14 h 36"/>
                  <a:gd name="T34" fmla="*/ 6 w 18"/>
                  <a:gd name="T35" fmla="*/ 18 h 36"/>
                  <a:gd name="T36" fmla="*/ 6 w 18"/>
                  <a:gd name="T37" fmla="*/ 36 h 36"/>
                  <a:gd name="T38" fmla="*/ 0 w 18"/>
                  <a:gd name="T39" fmla="*/ 36 h 36"/>
                  <a:gd name="T40" fmla="*/ 0 w 18"/>
                  <a:gd name="T41"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6">
                    <a:moveTo>
                      <a:pt x="0" y="1"/>
                    </a:moveTo>
                    <a:lnTo>
                      <a:pt x="6" y="1"/>
                    </a:lnTo>
                    <a:lnTo>
                      <a:pt x="6" y="7"/>
                    </a:lnTo>
                    <a:lnTo>
                      <a:pt x="6" y="7"/>
                    </a:lnTo>
                    <a:lnTo>
                      <a:pt x="8" y="3"/>
                    </a:lnTo>
                    <a:lnTo>
                      <a:pt x="11" y="1"/>
                    </a:lnTo>
                    <a:lnTo>
                      <a:pt x="12" y="0"/>
                    </a:lnTo>
                    <a:lnTo>
                      <a:pt x="14" y="0"/>
                    </a:lnTo>
                    <a:lnTo>
                      <a:pt x="18" y="0"/>
                    </a:lnTo>
                    <a:lnTo>
                      <a:pt x="18" y="6"/>
                    </a:lnTo>
                    <a:lnTo>
                      <a:pt x="16" y="6"/>
                    </a:lnTo>
                    <a:lnTo>
                      <a:pt x="14" y="6"/>
                    </a:lnTo>
                    <a:lnTo>
                      <a:pt x="13" y="6"/>
                    </a:lnTo>
                    <a:lnTo>
                      <a:pt x="12" y="7"/>
                    </a:lnTo>
                    <a:lnTo>
                      <a:pt x="9" y="8"/>
                    </a:lnTo>
                    <a:lnTo>
                      <a:pt x="7" y="10"/>
                    </a:lnTo>
                    <a:lnTo>
                      <a:pt x="6" y="14"/>
                    </a:lnTo>
                    <a:lnTo>
                      <a:pt x="6" y="18"/>
                    </a:lnTo>
                    <a:lnTo>
                      <a:pt x="6" y="36"/>
                    </a:lnTo>
                    <a:lnTo>
                      <a:pt x="0" y="36"/>
                    </a:lnTo>
                    <a:lnTo>
                      <a:pt x="0" y="1"/>
                    </a:lnTo>
                    <a:close/>
                  </a:path>
                </a:pathLst>
              </a:custGeom>
              <a:solidFill>
                <a:srgbClr val="000000"/>
              </a:solidFill>
              <a:ln w="9525">
                <a:solidFill>
                  <a:srgbClr val="FF66CC"/>
                </a:solidFill>
                <a:round/>
                <a:headEnd/>
                <a:tailEnd/>
              </a:ln>
            </p:spPr>
            <p:txBody>
              <a:bodyPr/>
              <a:lstStyle/>
              <a:p>
                <a:endParaRPr lang="en-US" dirty="0"/>
              </a:p>
            </p:txBody>
          </p:sp>
          <p:sp>
            <p:nvSpPr>
              <p:cNvPr id="258104" name="Freeform 56">
                <a:extLst>
                  <a:ext uri="{FF2B5EF4-FFF2-40B4-BE49-F238E27FC236}">
                    <a16:creationId xmlns:a16="http://schemas.microsoft.com/office/drawing/2014/main" id="{945CAB65-7B72-4722-9B94-E145E6D9CC36}"/>
                  </a:ext>
                </a:extLst>
              </p:cNvPr>
              <p:cNvSpPr>
                <a:spLocks noChangeAspect="1" noEditPoints="1"/>
              </p:cNvSpPr>
              <p:nvPr/>
            </p:nvSpPr>
            <p:spPr bwMode="auto">
              <a:xfrm>
                <a:off x="4534" y="2412"/>
                <a:ext cx="31" cy="51"/>
              </a:xfrm>
              <a:custGeom>
                <a:avLst/>
                <a:gdLst>
                  <a:gd name="T0" fmla="*/ 31 w 31"/>
                  <a:gd name="T1" fmla="*/ 30 h 51"/>
                  <a:gd name="T2" fmla="*/ 28 w 31"/>
                  <a:gd name="T3" fmla="*/ 43 h 51"/>
                  <a:gd name="T4" fmla="*/ 22 w 31"/>
                  <a:gd name="T5" fmla="*/ 50 h 51"/>
                  <a:gd name="T6" fmla="*/ 19 w 31"/>
                  <a:gd name="T7" fmla="*/ 50 h 51"/>
                  <a:gd name="T8" fmla="*/ 16 w 31"/>
                  <a:gd name="T9" fmla="*/ 51 h 51"/>
                  <a:gd name="T10" fmla="*/ 12 w 31"/>
                  <a:gd name="T11" fmla="*/ 51 h 51"/>
                  <a:gd name="T12" fmla="*/ 8 w 31"/>
                  <a:gd name="T13" fmla="*/ 50 h 51"/>
                  <a:gd name="T14" fmla="*/ 2 w 31"/>
                  <a:gd name="T15" fmla="*/ 45 h 51"/>
                  <a:gd name="T16" fmla="*/ 1 w 31"/>
                  <a:gd name="T17" fmla="*/ 40 h 51"/>
                  <a:gd name="T18" fmla="*/ 7 w 31"/>
                  <a:gd name="T19" fmla="*/ 41 h 51"/>
                  <a:gd name="T20" fmla="*/ 8 w 31"/>
                  <a:gd name="T21" fmla="*/ 44 h 51"/>
                  <a:gd name="T22" fmla="*/ 11 w 31"/>
                  <a:gd name="T23" fmla="*/ 46 h 51"/>
                  <a:gd name="T24" fmla="*/ 14 w 31"/>
                  <a:gd name="T25" fmla="*/ 46 h 51"/>
                  <a:gd name="T26" fmla="*/ 16 w 31"/>
                  <a:gd name="T27" fmla="*/ 46 h 51"/>
                  <a:gd name="T28" fmla="*/ 18 w 31"/>
                  <a:gd name="T29" fmla="*/ 46 h 51"/>
                  <a:gd name="T30" fmla="*/ 22 w 31"/>
                  <a:gd name="T31" fmla="*/ 44 h 51"/>
                  <a:gd name="T32" fmla="*/ 24 w 31"/>
                  <a:gd name="T33" fmla="*/ 40 h 51"/>
                  <a:gd name="T34" fmla="*/ 25 w 31"/>
                  <a:gd name="T35" fmla="*/ 37 h 51"/>
                  <a:gd name="T36" fmla="*/ 25 w 31"/>
                  <a:gd name="T37" fmla="*/ 35 h 51"/>
                  <a:gd name="T38" fmla="*/ 23 w 31"/>
                  <a:gd name="T39" fmla="*/ 35 h 51"/>
                  <a:gd name="T40" fmla="*/ 17 w 31"/>
                  <a:gd name="T41" fmla="*/ 37 h 51"/>
                  <a:gd name="T42" fmla="*/ 11 w 31"/>
                  <a:gd name="T43" fmla="*/ 38 h 51"/>
                  <a:gd name="T44" fmla="*/ 8 w 31"/>
                  <a:gd name="T45" fmla="*/ 36 h 51"/>
                  <a:gd name="T46" fmla="*/ 3 w 31"/>
                  <a:gd name="T47" fmla="*/ 32 h 51"/>
                  <a:gd name="T48" fmla="*/ 0 w 31"/>
                  <a:gd name="T49" fmla="*/ 25 h 51"/>
                  <a:gd name="T50" fmla="*/ 0 w 31"/>
                  <a:gd name="T51" fmla="*/ 16 h 51"/>
                  <a:gd name="T52" fmla="*/ 2 w 31"/>
                  <a:gd name="T53" fmla="*/ 9 h 51"/>
                  <a:gd name="T54" fmla="*/ 4 w 31"/>
                  <a:gd name="T55" fmla="*/ 5 h 51"/>
                  <a:gd name="T56" fmla="*/ 10 w 31"/>
                  <a:gd name="T57" fmla="*/ 1 h 51"/>
                  <a:gd name="T58" fmla="*/ 17 w 31"/>
                  <a:gd name="T59" fmla="*/ 0 h 51"/>
                  <a:gd name="T60" fmla="*/ 23 w 31"/>
                  <a:gd name="T61" fmla="*/ 3 h 51"/>
                  <a:gd name="T62" fmla="*/ 25 w 31"/>
                  <a:gd name="T63" fmla="*/ 6 h 51"/>
                  <a:gd name="T64" fmla="*/ 31 w 31"/>
                  <a:gd name="T65" fmla="*/ 1 h 51"/>
                  <a:gd name="T66" fmla="*/ 20 w 31"/>
                  <a:gd name="T67" fmla="*/ 8 h 51"/>
                  <a:gd name="T68" fmla="*/ 17 w 31"/>
                  <a:gd name="T69" fmla="*/ 6 h 51"/>
                  <a:gd name="T70" fmla="*/ 14 w 31"/>
                  <a:gd name="T71" fmla="*/ 6 h 51"/>
                  <a:gd name="T72" fmla="*/ 9 w 31"/>
                  <a:gd name="T73" fmla="*/ 9 h 51"/>
                  <a:gd name="T74" fmla="*/ 7 w 31"/>
                  <a:gd name="T75" fmla="*/ 13 h 51"/>
                  <a:gd name="T76" fmla="*/ 5 w 31"/>
                  <a:gd name="T77" fmla="*/ 17 h 51"/>
                  <a:gd name="T78" fmla="*/ 5 w 31"/>
                  <a:gd name="T79" fmla="*/ 22 h 51"/>
                  <a:gd name="T80" fmla="*/ 7 w 31"/>
                  <a:gd name="T81" fmla="*/ 27 h 51"/>
                  <a:gd name="T82" fmla="*/ 9 w 31"/>
                  <a:gd name="T83" fmla="*/ 30 h 51"/>
                  <a:gd name="T84" fmla="*/ 12 w 31"/>
                  <a:gd name="T85" fmla="*/ 32 h 51"/>
                  <a:gd name="T86" fmla="*/ 17 w 31"/>
                  <a:gd name="T87" fmla="*/ 32 h 51"/>
                  <a:gd name="T88" fmla="*/ 20 w 31"/>
                  <a:gd name="T89" fmla="*/ 31 h 51"/>
                  <a:gd name="T90" fmla="*/ 24 w 31"/>
                  <a:gd name="T91" fmla="*/ 25 h 51"/>
                  <a:gd name="T92" fmla="*/ 24 w 31"/>
                  <a:gd name="T93"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 h="51">
                    <a:moveTo>
                      <a:pt x="31" y="1"/>
                    </a:moveTo>
                    <a:lnTo>
                      <a:pt x="31" y="30"/>
                    </a:lnTo>
                    <a:lnTo>
                      <a:pt x="30" y="37"/>
                    </a:lnTo>
                    <a:lnTo>
                      <a:pt x="28" y="43"/>
                    </a:lnTo>
                    <a:lnTo>
                      <a:pt x="26" y="47"/>
                    </a:lnTo>
                    <a:lnTo>
                      <a:pt x="22" y="50"/>
                    </a:lnTo>
                    <a:lnTo>
                      <a:pt x="20" y="50"/>
                    </a:lnTo>
                    <a:lnTo>
                      <a:pt x="19" y="50"/>
                    </a:lnTo>
                    <a:lnTo>
                      <a:pt x="17" y="51"/>
                    </a:lnTo>
                    <a:lnTo>
                      <a:pt x="16" y="51"/>
                    </a:lnTo>
                    <a:lnTo>
                      <a:pt x="14" y="51"/>
                    </a:lnTo>
                    <a:lnTo>
                      <a:pt x="12" y="51"/>
                    </a:lnTo>
                    <a:lnTo>
                      <a:pt x="10" y="51"/>
                    </a:lnTo>
                    <a:lnTo>
                      <a:pt x="8" y="50"/>
                    </a:lnTo>
                    <a:lnTo>
                      <a:pt x="4" y="47"/>
                    </a:lnTo>
                    <a:lnTo>
                      <a:pt x="2" y="45"/>
                    </a:lnTo>
                    <a:lnTo>
                      <a:pt x="1" y="43"/>
                    </a:lnTo>
                    <a:lnTo>
                      <a:pt x="1" y="40"/>
                    </a:lnTo>
                    <a:lnTo>
                      <a:pt x="7" y="40"/>
                    </a:lnTo>
                    <a:lnTo>
                      <a:pt x="7" y="41"/>
                    </a:lnTo>
                    <a:lnTo>
                      <a:pt x="7" y="43"/>
                    </a:lnTo>
                    <a:lnTo>
                      <a:pt x="8" y="44"/>
                    </a:lnTo>
                    <a:lnTo>
                      <a:pt x="10" y="45"/>
                    </a:lnTo>
                    <a:lnTo>
                      <a:pt x="11" y="46"/>
                    </a:lnTo>
                    <a:lnTo>
                      <a:pt x="12" y="46"/>
                    </a:lnTo>
                    <a:lnTo>
                      <a:pt x="14" y="46"/>
                    </a:lnTo>
                    <a:lnTo>
                      <a:pt x="15" y="46"/>
                    </a:lnTo>
                    <a:lnTo>
                      <a:pt x="16" y="46"/>
                    </a:lnTo>
                    <a:lnTo>
                      <a:pt x="17" y="46"/>
                    </a:lnTo>
                    <a:lnTo>
                      <a:pt x="18" y="46"/>
                    </a:lnTo>
                    <a:lnTo>
                      <a:pt x="19" y="45"/>
                    </a:lnTo>
                    <a:lnTo>
                      <a:pt x="22" y="44"/>
                    </a:lnTo>
                    <a:lnTo>
                      <a:pt x="23" y="43"/>
                    </a:lnTo>
                    <a:lnTo>
                      <a:pt x="24" y="40"/>
                    </a:lnTo>
                    <a:lnTo>
                      <a:pt x="24" y="39"/>
                    </a:lnTo>
                    <a:lnTo>
                      <a:pt x="25" y="37"/>
                    </a:lnTo>
                    <a:lnTo>
                      <a:pt x="25" y="36"/>
                    </a:lnTo>
                    <a:lnTo>
                      <a:pt x="25" y="35"/>
                    </a:lnTo>
                    <a:lnTo>
                      <a:pt x="25" y="32"/>
                    </a:lnTo>
                    <a:lnTo>
                      <a:pt x="23" y="35"/>
                    </a:lnTo>
                    <a:lnTo>
                      <a:pt x="20" y="36"/>
                    </a:lnTo>
                    <a:lnTo>
                      <a:pt x="17" y="37"/>
                    </a:lnTo>
                    <a:lnTo>
                      <a:pt x="14" y="38"/>
                    </a:lnTo>
                    <a:lnTo>
                      <a:pt x="11" y="38"/>
                    </a:lnTo>
                    <a:lnTo>
                      <a:pt x="10" y="37"/>
                    </a:lnTo>
                    <a:lnTo>
                      <a:pt x="8" y="36"/>
                    </a:lnTo>
                    <a:lnTo>
                      <a:pt x="5" y="35"/>
                    </a:lnTo>
                    <a:lnTo>
                      <a:pt x="3" y="32"/>
                    </a:lnTo>
                    <a:lnTo>
                      <a:pt x="1" y="29"/>
                    </a:lnTo>
                    <a:lnTo>
                      <a:pt x="0" y="25"/>
                    </a:lnTo>
                    <a:lnTo>
                      <a:pt x="0" y="21"/>
                    </a:lnTo>
                    <a:lnTo>
                      <a:pt x="0" y="16"/>
                    </a:lnTo>
                    <a:lnTo>
                      <a:pt x="1" y="13"/>
                    </a:lnTo>
                    <a:lnTo>
                      <a:pt x="2" y="9"/>
                    </a:lnTo>
                    <a:lnTo>
                      <a:pt x="3" y="6"/>
                    </a:lnTo>
                    <a:lnTo>
                      <a:pt x="4" y="5"/>
                    </a:lnTo>
                    <a:lnTo>
                      <a:pt x="8" y="2"/>
                    </a:lnTo>
                    <a:lnTo>
                      <a:pt x="10" y="1"/>
                    </a:lnTo>
                    <a:lnTo>
                      <a:pt x="15" y="0"/>
                    </a:lnTo>
                    <a:lnTo>
                      <a:pt x="17" y="0"/>
                    </a:lnTo>
                    <a:lnTo>
                      <a:pt x="20" y="1"/>
                    </a:lnTo>
                    <a:lnTo>
                      <a:pt x="23" y="3"/>
                    </a:lnTo>
                    <a:lnTo>
                      <a:pt x="25" y="6"/>
                    </a:lnTo>
                    <a:lnTo>
                      <a:pt x="25" y="6"/>
                    </a:lnTo>
                    <a:lnTo>
                      <a:pt x="25" y="1"/>
                    </a:lnTo>
                    <a:lnTo>
                      <a:pt x="31" y="1"/>
                    </a:lnTo>
                    <a:close/>
                    <a:moveTo>
                      <a:pt x="22" y="8"/>
                    </a:moveTo>
                    <a:lnTo>
                      <a:pt x="20" y="8"/>
                    </a:lnTo>
                    <a:lnTo>
                      <a:pt x="19" y="7"/>
                    </a:lnTo>
                    <a:lnTo>
                      <a:pt x="17" y="6"/>
                    </a:lnTo>
                    <a:lnTo>
                      <a:pt x="16" y="6"/>
                    </a:lnTo>
                    <a:lnTo>
                      <a:pt x="14" y="6"/>
                    </a:lnTo>
                    <a:lnTo>
                      <a:pt x="11" y="7"/>
                    </a:lnTo>
                    <a:lnTo>
                      <a:pt x="9" y="9"/>
                    </a:lnTo>
                    <a:lnTo>
                      <a:pt x="8" y="12"/>
                    </a:lnTo>
                    <a:lnTo>
                      <a:pt x="7" y="13"/>
                    </a:lnTo>
                    <a:lnTo>
                      <a:pt x="7" y="15"/>
                    </a:lnTo>
                    <a:lnTo>
                      <a:pt x="5" y="17"/>
                    </a:lnTo>
                    <a:lnTo>
                      <a:pt x="5" y="20"/>
                    </a:lnTo>
                    <a:lnTo>
                      <a:pt x="5" y="22"/>
                    </a:lnTo>
                    <a:lnTo>
                      <a:pt x="5" y="24"/>
                    </a:lnTo>
                    <a:lnTo>
                      <a:pt x="7" y="27"/>
                    </a:lnTo>
                    <a:lnTo>
                      <a:pt x="8" y="29"/>
                    </a:lnTo>
                    <a:lnTo>
                      <a:pt x="9" y="30"/>
                    </a:lnTo>
                    <a:lnTo>
                      <a:pt x="11" y="31"/>
                    </a:lnTo>
                    <a:lnTo>
                      <a:pt x="12" y="32"/>
                    </a:lnTo>
                    <a:lnTo>
                      <a:pt x="15" y="32"/>
                    </a:lnTo>
                    <a:lnTo>
                      <a:pt x="17" y="32"/>
                    </a:lnTo>
                    <a:lnTo>
                      <a:pt x="18" y="32"/>
                    </a:lnTo>
                    <a:lnTo>
                      <a:pt x="20" y="31"/>
                    </a:lnTo>
                    <a:lnTo>
                      <a:pt x="22" y="30"/>
                    </a:lnTo>
                    <a:lnTo>
                      <a:pt x="24" y="25"/>
                    </a:lnTo>
                    <a:lnTo>
                      <a:pt x="25" y="18"/>
                    </a:lnTo>
                    <a:lnTo>
                      <a:pt x="24" y="13"/>
                    </a:lnTo>
                    <a:lnTo>
                      <a:pt x="22" y="8"/>
                    </a:lnTo>
                    <a:close/>
                  </a:path>
                </a:pathLst>
              </a:custGeom>
              <a:solidFill>
                <a:srgbClr val="000000"/>
              </a:solidFill>
              <a:ln w="9525">
                <a:solidFill>
                  <a:srgbClr val="FF66CC"/>
                </a:solidFill>
                <a:round/>
                <a:headEnd/>
                <a:tailEnd/>
              </a:ln>
            </p:spPr>
            <p:txBody>
              <a:bodyPr/>
              <a:lstStyle/>
              <a:p>
                <a:endParaRPr lang="en-US" dirty="0"/>
              </a:p>
            </p:txBody>
          </p:sp>
          <p:sp>
            <p:nvSpPr>
              <p:cNvPr id="258105" name="Freeform 57">
                <a:extLst>
                  <a:ext uri="{FF2B5EF4-FFF2-40B4-BE49-F238E27FC236}">
                    <a16:creationId xmlns:a16="http://schemas.microsoft.com/office/drawing/2014/main" id="{86C58A46-81FC-43B5-B1FF-DE41276837B0}"/>
                  </a:ext>
                </a:extLst>
              </p:cNvPr>
              <p:cNvSpPr>
                <a:spLocks noChangeAspect="1" noEditPoints="1"/>
              </p:cNvSpPr>
              <p:nvPr/>
            </p:nvSpPr>
            <p:spPr bwMode="auto">
              <a:xfrm>
                <a:off x="4572" y="2399"/>
                <a:ext cx="5" cy="49"/>
              </a:xfrm>
              <a:custGeom>
                <a:avLst/>
                <a:gdLst>
                  <a:gd name="T0" fmla="*/ 5 w 5"/>
                  <a:gd name="T1" fmla="*/ 49 h 49"/>
                  <a:gd name="T2" fmla="*/ 0 w 5"/>
                  <a:gd name="T3" fmla="*/ 49 h 49"/>
                  <a:gd name="T4" fmla="*/ 0 w 5"/>
                  <a:gd name="T5" fmla="*/ 14 h 49"/>
                  <a:gd name="T6" fmla="*/ 5 w 5"/>
                  <a:gd name="T7" fmla="*/ 14 h 49"/>
                  <a:gd name="T8" fmla="*/ 5 w 5"/>
                  <a:gd name="T9" fmla="*/ 49 h 49"/>
                  <a:gd name="T10" fmla="*/ 5 w 5"/>
                  <a:gd name="T11" fmla="*/ 7 h 49"/>
                  <a:gd name="T12" fmla="*/ 0 w 5"/>
                  <a:gd name="T13" fmla="*/ 7 h 49"/>
                  <a:gd name="T14" fmla="*/ 0 w 5"/>
                  <a:gd name="T15" fmla="*/ 0 h 49"/>
                  <a:gd name="T16" fmla="*/ 5 w 5"/>
                  <a:gd name="T17" fmla="*/ 0 h 49"/>
                  <a:gd name="T18" fmla="*/ 5 w 5"/>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9">
                    <a:moveTo>
                      <a:pt x="5" y="49"/>
                    </a:moveTo>
                    <a:lnTo>
                      <a:pt x="0" y="49"/>
                    </a:lnTo>
                    <a:lnTo>
                      <a:pt x="0" y="14"/>
                    </a:lnTo>
                    <a:lnTo>
                      <a:pt x="5" y="14"/>
                    </a:lnTo>
                    <a:lnTo>
                      <a:pt x="5" y="49"/>
                    </a:lnTo>
                    <a:close/>
                    <a:moveTo>
                      <a:pt x="5" y="7"/>
                    </a:moveTo>
                    <a:lnTo>
                      <a:pt x="0" y="7"/>
                    </a:lnTo>
                    <a:lnTo>
                      <a:pt x="0" y="0"/>
                    </a:lnTo>
                    <a:lnTo>
                      <a:pt x="5" y="0"/>
                    </a:lnTo>
                    <a:lnTo>
                      <a:pt x="5" y="7"/>
                    </a:lnTo>
                    <a:close/>
                  </a:path>
                </a:pathLst>
              </a:custGeom>
              <a:solidFill>
                <a:srgbClr val="000000"/>
              </a:solidFill>
              <a:ln w="9525">
                <a:solidFill>
                  <a:srgbClr val="FF66CC"/>
                </a:solidFill>
                <a:round/>
                <a:headEnd/>
                <a:tailEnd/>
              </a:ln>
            </p:spPr>
            <p:txBody>
              <a:bodyPr/>
              <a:lstStyle/>
              <a:p>
                <a:endParaRPr lang="en-US" dirty="0"/>
              </a:p>
            </p:txBody>
          </p:sp>
          <p:sp>
            <p:nvSpPr>
              <p:cNvPr id="258106" name="Freeform 58">
                <a:extLst>
                  <a:ext uri="{FF2B5EF4-FFF2-40B4-BE49-F238E27FC236}">
                    <a16:creationId xmlns:a16="http://schemas.microsoft.com/office/drawing/2014/main" id="{32A23505-4DD7-4478-ADE0-15C9637BCE09}"/>
                  </a:ext>
                </a:extLst>
              </p:cNvPr>
              <p:cNvSpPr>
                <a:spLocks noChangeAspect="1"/>
              </p:cNvSpPr>
              <p:nvPr/>
            </p:nvSpPr>
            <p:spPr bwMode="auto">
              <a:xfrm>
                <a:off x="4586" y="2412"/>
                <a:ext cx="28" cy="36"/>
              </a:xfrm>
              <a:custGeom>
                <a:avLst/>
                <a:gdLst>
                  <a:gd name="T0" fmla="*/ 5 w 28"/>
                  <a:gd name="T1" fmla="*/ 1 h 36"/>
                  <a:gd name="T2" fmla="*/ 5 w 28"/>
                  <a:gd name="T3" fmla="*/ 6 h 36"/>
                  <a:gd name="T4" fmla="*/ 5 w 28"/>
                  <a:gd name="T5" fmla="*/ 6 h 36"/>
                  <a:gd name="T6" fmla="*/ 6 w 28"/>
                  <a:gd name="T7" fmla="*/ 5 h 36"/>
                  <a:gd name="T8" fmla="*/ 8 w 28"/>
                  <a:gd name="T9" fmla="*/ 3 h 36"/>
                  <a:gd name="T10" fmla="*/ 9 w 28"/>
                  <a:gd name="T11" fmla="*/ 2 h 36"/>
                  <a:gd name="T12" fmla="*/ 10 w 28"/>
                  <a:gd name="T13" fmla="*/ 1 h 36"/>
                  <a:gd name="T14" fmla="*/ 11 w 28"/>
                  <a:gd name="T15" fmla="*/ 0 h 36"/>
                  <a:gd name="T16" fmla="*/ 13 w 28"/>
                  <a:gd name="T17" fmla="*/ 0 h 36"/>
                  <a:gd name="T18" fmla="*/ 14 w 28"/>
                  <a:gd name="T19" fmla="*/ 0 h 36"/>
                  <a:gd name="T20" fmla="*/ 17 w 28"/>
                  <a:gd name="T21" fmla="*/ 0 h 36"/>
                  <a:gd name="T22" fmla="*/ 18 w 28"/>
                  <a:gd name="T23" fmla="*/ 0 h 36"/>
                  <a:gd name="T24" fmla="*/ 20 w 28"/>
                  <a:gd name="T25" fmla="*/ 0 h 36"/>
                  <a:gd name="T26" fmla="*/ 21 w 28"/>
                  <a:gd name="T27" fmla="*/ 0 h 36"/>
                  <a:gd name="T28" fmla="*/ 23 w 28"/>
                  <a:gd name="T29" fmla="*/ 1 h 36"/>
                  <a:gd name="T30" fmla="*/ 24 w 28"/>
                  <a:gd name="T31" fmla="*/ 2 h 36"/>
                  <a:gd name="T32" fmla="*/ 26 w 28"/>
                  <a:gd name="T33" fmla="*/ 3 h 36"/>
                  <a:gd name="T34" fmla="*/ 27 w 28"/>
                  <a:gd name="T35" fmla="*/ 6 h 36"/>
                  <a:gd name="T36" fmla="*/ 28 w 28"/>
                  <a:gd name="T37" fmla="*/ 9 h 36"/>
                  <a:gd name="T38" fmla="*/ 28 w 28"/>
                  <a:gd name="T39" fmla="*/ 36 h 36"/>
                  <a:gd name="T40" fmla="*/ 23 w 28"/>
                  <a:gd name="T41" fmla="*/ 36 h 36"/>
                  <a:gd name="T42" fmla="*/ 23 w 28"/>
                  <a:gd name="T43" fmla="*/ 12 h 36"/>
                  <a:gd name="T44" fmla="*/ 21 w 28"/>
                  <a:gd name="T45" fmla="*/ 8 h 36"/>
                  <a:gd name="T46" fmla="*/ 20 w 28"/>
                  <a:gd name="T47" fmla="*/ 6 h 36"/>
                  <a:gd name="T48" fmla="*/ 18 w 28"/>
                  <a:gd name="T49" fmla="*/ 5 h 36"/>
                  <a:gd name="T50" fmla="*/ 16 w 28"/>
                  <a:gd name="T51" fmla="*/ 5 h 36"/>
                  <a:gd name="T52" fmla="*/ 11 w 28"/>
                  <a:gd name="T53" fmla="*/ 6 h 36"/>
                  <a:gd name="T54" fmla="*/ 9 w 28"/>
                  <a:gd name="T55" fmla="*/ 7 h 36"/>
                  <a:gd name="T56" fmla="*/ 6 w 28"/>
                  <a:gd name="T57" fmla="*/ 12 h 36"/>
                  <a:gd name="T58" fmla="*/ 5 w 28"/>
                  <a:gd name="T59" fmla="*/ 17 h 36"/>
                  <a:gd name="T60" fmla="*/ 5 w 28"/>
                  <a:gd name="T61" fmla="*/ 36 h 36"/>
                  <a:gd name="T62" fmla="*/ 0 w 28"/>
                  <a:gd name="T63" fmla="*/ 36 h 36"/>
                  <a:gd name="T64" fmla="*/ 0 w 28"/>
                  <a:gd name="T65" fmla="*/ 1 h 36"/>
                  <a:gd name="T66" fmla="*/ 5 w 28"/>
                  <a:gd name="T6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6">
                    <a:moveTo>
                      <a:pt x="5" y="1"/>
                    </a:moveTo>
                    <a:lnTo>
                      <a:pt x="5" y="6"/>
                    </a:lnTo>
                    <a:lnTo>
                      <a:pt x="5" y="6"/>
                    </a:lnTo>
                    <a:lnTo>
                      <a:pt x="6" y="5"/>
                    </a:lnTo>
                    <a:lnTo>
                      <a:pt x="8" y="3"/>
                    </a:lnTo>
                    <a:lnTo>
                      <a:pt x="9" y="2"/>
                    </a:lnTo>
                    <a:lnTo>
                      <a:pt x="10" y="1"/>
                    </a:lnTo>
                    <a:lnTo>
                      <a:pt x="11" y="0"/>
                    </a:lnTo>
                    <a:lnTo>
                      <a:pt x="13" y="0"/>
                    </a:lnTo>
                    <a:lnTo>
                      <a:pt x="14" y="0"/>
                    </a:lnTo>
                    <a:lnTo>
                      <a:pt x="17" y="0"/>
                    </a:lnTo>
                    <a:lnTo>
                      <a:pt x="18" y="0"/>
                    </a:lnTo>
                    <a:lnTo>
                      <a:pt x="20" y="0"/>
                    </a:lnTo>
                    <a:lnTo>
                      <a:pt x="21" y="0"/>
                    </a:lnTo>
                    <a:lnTo>
                      <a:pt x="23" y="1"/>
                    </a:lnTo>
                    <a:lnTo>
                      <a:pt x="24" y="2"/>
                    </a:lnTo>
                    <a:lnTo>
                      <a:pt x="26" y="3"/>
                    </a:lnTo>
                    <a:lnTo>
                      <a:pt x="27" y="6"/>
                    </a:lnTo>
                    <a:lnTo>
                      <a:pt x="28" y="9"/>
                    </a:lnTo>
                    <a:lnTo>
                      <a:pt x="28" y="36"/>
                    </a:lnTo>
                    <a:lnTo>
                      <a:pt x="23" y="36"/>
                    </a:lnTo>
                    <a:lnTo>
                      <a:pt x="23" y="12"/>
                    </a:lnTo>
                    <a:lnTo>
                      <a:pt x="21" y="8"/>
                    </a:lnTo>
                    <a:lnTo>
                      <a:pt x="20" y="6"/>
                    </a:lnTo>
                    <a:lnTo>
                      <a:pt x="18" y="5"/>
                    </a:lnTo>
                    <a:lnTo>
                      <a:pt x="16" y="5"/>
                    </a:lnTo>
                    <a:lnTo>
                      <a:pt x="11" y="6"/>
                    </a:lnTo>
                    <a:lnTo>
                      <a:pt x="9" y="7"/>
                    </a:lnTo>
                    <a:lnTo>
                      <a:pt x="6" y="12"/>
                    </a:lnTo>
                    <a:lnTo>
                      <a:pt x="5" y="17"/>
                    </a:lnTo>
                    <a:lnTo>
                      <a:pt x="5" y="36"/>
                    </a:lnTo>
                    <a:lnTo>
                      <a:pt x="0" y="36"/>
                    </a:lnTo>
                    <a:lnTo>
                      <a:pt x="0" y="1"/>
                    </a:lnTo>
                    <a:lnTo>
                      <a:pt x="5" y="1"/>
                    </a:lnTo>
                    <a:close/>
                  </a:path>
                </a:pathLst>
              </a:custGeom>
              <a:solidFill>
                <a:srgbClr val="000000"/>
              </a:solidFill>
              <a:ln w="9525">
                <a:solidFill>
                  <a:srgbClr val="FF66CC"/>
                </a:solidFill>
                <a:round/>
                <a:headEnd/>
                <a:tailEnd/>
              </a:ln>
            </p:spPr>
            <p:txBody>
              <a:bodyPr/>
              <a:lstStyle/>
              <a:p>
                <a:endParaRPr lang="en-US" dirty="0"/>
              </a:p>
            </p:txBody>
          </p:sp>
          <p:sp>
            <p:nvSpPr>
              <p:cNvPr id="258107" name="Freeform 59">
                <a:extLst>
                  <a:ext uri="{FF2B5EF4-FFF2-40B4-BE49-F238E27FC236}">
                    <a16:creationId xmlns:a16="http://schemas.microsoft.com/office/drawing/2014/main" id="{5BEAD67C-6D0F-4D02-ADEF-21B43637B587}"/>
                  </a:ext>
                </a:extLst>
              </p:cNvPr>
              <p:cNvSpPr>
                <a:spLocks noChangeAspect="1" noEditPoints="1"/>
              </p:cNvSpPr>
              <p:nvPr/>
            </p:nvSpPr>
            <p:spPr bwMode="auto">
              <a:xfrm>
                <a:off x="4621" y="2399"/>
                <a:ext cx="6" cy="49"/>
              </a:xfrm>
              <a:custGeom>
                <a:avLst/>
                <a:gdLst>
                  <a:gd name="T0" fmla="*/ 6 w 6"/>
                  <a:gd name="T1" fmla="*/ 49 h 49"/>
                  <a:gd name="T2" fmla="*/ 0 w 6"/>
                  <a:gd name="T3" fmla="*/ 49 h 49"/>
                  <a:gd name="T4" fmla="*/ 0 w 6"/>
                  <a:gd name="T5" fmla="*/ 14 h 49"/>
                  <a:gd name="T6" fmla="*/ 6 w 6"/>
                  <a:gd name="T7" fmla="*/ 14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9">
                    <a:moveTo>
                      <a:pt x="6" y="49"/>
                    </a:moveTo>
                    <a:lnTo>
                      <a:pt x="0" y="49"/>
                    </a:lnTo>
                    <a:lnTo>
                      <a:pt x="0" y="14"/>
                    </a:lnTo>
                    <a:lnTo>
                      <a:pt x="6" y="14"/>
                    </a:lnTo>
                    <a:lnTo>
                      <a:pt x="6" y="49"/>
                    </a:lnTo>
                    <a:close/>
                    <a:moveTo>
                      <a:pt x="6" y="7"/>
                    </a:moveTo>
                    <a:lnTo>
                      <a:pt x="0" y="7"/>
                    </a:lnTo>
                    <a:lnTo>
                      <a:pt x="0" y="0"/>
                    </a:lnTo>
                    <a:lnTo>
                      <a:pt x="6" y="0"/>
                    </a:lnTo>
                    <a:lnTo>
                      <a:pt x="6" y="7"/>
                    </a:lnTo>
                    <a:close/>
                  </a:path>
                </a:pathLst>
              </a:custGeom>
              <a:solidFill>
                <a:srgbClr val="000000"/>
              </a:solidFill>
              <a:ln w="9525">
                <a:solidFill>
                  <a:srgbClr val="FF66CC"/>
                </a:solidFill>
                <a:round/>
                <a:headEnd/>
                <a:tailEnd/>
              </a:ln>
            </p:spPr>
            <p:txBody>
              <a:bodyPr/>
              <a:lstStyle/>
              <a:p>
                <a:endParaRPr lang="en-US" dirty="0"/>
              </a:p>
            </p:txBody>
          </p:sp>
          <p:sp>
            <p:nvSpPr>
              <p:cNvPr id="258108" name="Freeform 60">
                <a:extLst>
                  <a:ext uri="{FF2B5EF4-FFF2-40B4-BE49-F238E27FC236}">
                    <a16:creationId xmlns:a16="http://schemas.microsoft.com/office/drawing/2014/main" id="{7388DBF5-FE90-49F7-BAE7-C8E6196058BB}"/>
                  </a:ext>
                </a:extLst>
              </p:cNvPr>
              <p:cNvSpPr>
                <a:spLocks noChangeAspect="1" noEditPoints="1"/>
              </p:cNvSpPr>
              <p:nvPr/>
            </p:nvSpPr>
            <p:spPr bwMode="auto">
              <a:xfrm>
                <a:off x="4634" y="2412"/>
                <a:ext cx="32" cy="38"/>
              </a:xfrm>
              <a:custGeom>
                <a:avLst/>
                <a:gdLst>
                  <a:gd name="T0" fmla="*/ 29 w 32"/>
                  <a:gd name="T1" fmla="*/ 32 h 38"/>
                  <a:gd name="T2" fmla="*/ 30 w 32"/>
                  <a:gd name="T3" fmla="*/ 33 h 38"/>
                  <a:gd name="T4" fmla="*/ 32 w 32"/>
                  <a:gd name="T5" fmla="*/ 33 h 38"/>
                  <a:gd name="T6" fmla="*/ 32 w 32"/>
                  <a:gd name="T7" fmla="*/ 33 h 38"/>
                  <a:gd name="T8" fmla="*/ 32 w 32"/>
                  <a:gd name="T9" fmla="*/ 37 h 38"/>
                  <a:gd name="T10" fmla="*/ 31 w 32"/>
                  <a:gd name="T11" fmla="*/ 38 h 38"/>
                  <a:gd name="T12" fmla="*/ 29 w 32"/>
                  <a:gd name="T13" fmla="*/ 38 h 38"/>
                  <a:gd name="T14" fmla="*/ 24 w 32"/>
                  <a:gd name="T15" fmla="*/ 36 h 38"/>
                  <a:gd name="T16" fmla="*/ 23 w 32"/>
                  <a:gd name="T17" fmla="*/ 32 h 38"/>
                  <a:gd name="T18" fmla="*/ 18 w 32"/>
                  <a:gd name="T19" fmla="*/ 36 h 38"/>
                  <a:gd name="T20" fmla="*/ 11 w 32"/>
                  <a:gd name="T21" fmla="*/ 38 h 38"/>
                  <a:gd name="T22" fmla="*/ 2 w 32"/>
                  <a:gd name="T23" fmla="*/ 35 h 38"/>
                  <a:gd name="T24" fmla="*/ 0 w 32"/>
                  <a:gd name="T25" fmla="*/ 27 h 38"/>
                  <a:gd name="T26" fmla="*/ 2 w 32"/>
                  <a:gd name="T27" fmla="*/ 20 h 38"/>
                  <a:gd name="T28" fmla="*/ 7 w 32"/>
                  <a:gd name="T29" fmla="*/ 17 h 38"/>
                  <a:gd name="T30" fmla="*/ 15 w 32"/>
                  <a:gd name="T31" fmla="*/ 16 h 38"/>
                  <a:gd name="T32" fmla="*/ 19 w 32"/>
                  <a:gd name="T33" fmla="*/ 15 h 38"/>
                  <a:gd name="T34" fmla="*/ 22 w 32"/>
                  <a:gd name="T35" fmla="*/ 15 h 38"/>
                  <a:gd name="T36" fmla="*/ 23 w 32"/>
                  <a:gd name="T37" fmla="*/ 13 h 38"/>
                  <a:gd name="T38" fmla="*/ 22 w 32"/>
                  <a:gd name="T39" fmla="*/ 7 h 38"/>
                  <a:gd name="T40" fmla="*/ 16 w 32"/>
                  <a:gd name="T41" fmla="*/ 5 h 38"/>
                  <a:gd name="T42" fmla="*/ 10 w 32"/>
                  <a:gd name="T43" fmla="*/ 6 h 38"/>
                  <a:gd name="T44" fmla="*/ 7 w 32"/>
                  <a:gd name="T45" fmla="*/ 10 h 38"/>
                  <a:gd name="T46" fmla="*/ 1 w 32"/>
                  <a:gd name="T47" fmla="*/ 12 h 38"/>
                  <a:gd name="T48" fmla="*/ 2 w 32"/>
                  <a:gd name="T49" fmla="*/ 7 h 38"/>
                  <a:gd name="T50" fmla="*/ 4 w 32"/>
                  <a:gd name="T51" fmla="*/ 3 h 38"/>
                  <a:gd name="T52" fmla="*/ 9 w 32"/>
                  <a:gd name="T53" fmla="*/ 1 h 38"/>
                  <a:gd name="T54" fmla="*/ 13 w 32"/>
                  <a:gd name="T55" fmla="*/ 0 h 38"/>
                  <a:gd name="T56" fmla="*/ 16 w 32"/>
                  <a:gd name="T57" fmla="*/ 0 h 38"/>
                  <a:gd name="T58" fmla="*/ 19 w 32"/>
                  <a:gd name="T59" fmla="*/ 0 h 38"/>
                  <a:gd name="T60" fmla="*/ 24 w 32"/>
                  <a:gd name="T61" fmla="*/ 1 h 38"/>
                  <a:gd name="T62" fmla="*/ 28 w 32"/>
                  <a:gd name="T63" fmla="*/ 5 h 38"/>
                  <a:gd name="T64" fmla="*/ 29 w 32"/>
                  <a:gd name="T65" fmla="*/ 31 h 38"/>
                  <a:gd name="T66" fmla="*/ 19 w 32"/>
                  <a:gd name="T67" fmla="*/ 20 h 38"/>
                  <a:gd name="T68" fmla="*/ 11 w 32"/>
                  <a:gd name="T69" fmla="*/ 21 h 38"/>
                  <a:gd name="T70" fmla="*/ 8 w 32"/>
                  <a:gd name="T71" fmla="*/ 23 h 38"/>
                  <a:gd name="T72" fmla="*/ 6 w 32"/>
                  <a:gd name="T73" fmla="*/ 25 h 38"/>
                  <a:gd name="T74" fmla="*/ 6 w 32"/>
                  <a:gd name="T75" fmla="*/ 30 h 38"/>
                  <a:gd name="T76" fmla="*/ 9 w 32"/>
                  <a:gd name="T77" fmla="*/ 33 h 38"/>
                  <a:gd name="T78" fmla="*/ 17 w 32"/>
                  <a:gd name="T79" fmla="*/ 32 h 38"/>
                  <a:gd name="T80" fmla="*/ 22 w 32"/>
                  <a:gd name="T81" fmla="*/ 28 h 38"/>
                  <a:gd name="T82" fmla="*/ 23 w 32"/>
                  <a:gd name="T8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38">
                    <a:moveTo>
                      <a:pt x="29" y="31"/>
                    </a:moveTo>
                    <a:lnTo>
                      <a:pt x="29" y="32"/>
                    </a:lnTo>
                    <a:lnTo>
                      <a:pt x="30" y="32"/>
                    </a:lnTo>
                    <a:lnTo>
                      <a:pt x="30" y="33"/>
                    </a:lnTo>
                    <a:lnTo>
                      <a:pt x="31" y="33"/>
                    </a:lnTo>
                    <a:lnTo>
                      <a:pt x="32" y="33"/>
                    </a:lnTo>
                    <a:lnTo>
                      <a:pt x="32" y="33"/>
                    </a:lnTo>
                    <a:lnTo>
                      <a:pt x="32" y="33"/>
                    </a:lnTo>
                    <a:lnTo>
                      <a:pt x="32" y="32"/>
                    </a:lnTo>
                    <a:lnTo>
                      <a:pt x="32" y="37"/>
                    </a:lnTo>
                    <a:lnTo>
                      <a:pt x="31" y="38"/>
                    </a:lnTo>
                    <a:lnTo>
                      <a:pt x="31" y="38"/>
                    </a:lnTo>
                    <a:lnTo>
                      <a:pt x="30" y="38"/>
                    </a:lnTo>
                    <a:lnTo>
                      <a:pt x="29" y="38"/>
                    </a:lnTo>
                    <a:lnTo>
                      <a:pt x="26" y="37"/>
                    </a:lnTo>
                    <a:lnTo>
                      <a:pt x="24" y="36"/>
                    </a:lnTo>
                    <a:lnTo>
                      <a:pt x="23" y="35"/>
                    </a:lnTo>
                    <a:lnTo>
                      <a:pt x="23" y="32"/>
                    </a:lnTo>
                    <a:lnTo>
                      <a:pt x="21" y="35"/>
                    </a:lnTo>
                    <a:lnTo>
                      <a:pt x="18" y="36"/>
                    </a:lnTo>
                    <a:lnTo>
                      <a:pt x="15" y="37"/>
                    </a:lnTo>
                    <a:lnTo>
                      <a:pt x="11" y="38"/>
                    </a:lnTo>
                    <a:lnTo>
                      <a:pt x="7" y="37"/>
                    </a:lnTo>
                    <a:lnTo>
                      <a:pt x="2" y="35"/>
                    </a:lnTo>
                    <a:lnTo>
                      <a:pt x="0" y="31"/>
                    </a:lnTo>
                    <a:lnTo>
                      <a:pt x="0" y="27"/>
                    </a:lnTo>
                    <a:lnTo>
                      <a:pt x="1" y="23"/>
                    </a:lnTo>
                    <a:lnTo>
                      <a:pt x="2" y="20"/>
                    </a:lnTo>
                    <a:lnTo>
                      <a:pt x="4" y="18"/>
                    </a:lnTo>
                    <a:lnTo>
                      <a:pt x="7" y="17"/>
                    </a:lnTo>
                    <a:lnTo>
                      <a:pt x="11" y="16"/>
                    </a:lnTo>
                    <a:lnTo>
                      <a:pt x="15" y="16"/>
                    </a:lnTo>
                    <a:lnTo>
                      <a:pt x="17" y="16"/>
                    </a:lnTo>
                    <a:lnTo>
                      <a:pt x="19" y="15"/>
                    </a:lnTo>
                    <a:lnTo>
                      <a:pt x="21" y="15"/>
                    </a:lnTo>
                    <a:lnTo>
                      <a:pt x="22" y="15"/>
                    </a:lnTo>
                    <a:lnTo>
                      <a:pt x="23" y="14"/>
                    </a:lnTo>
                    <a:lnTo>
                      <a:pt x="23" y="13"/>
                    </a:lnTo>
                    <a:lnTo>
                      <a:pt x="23" y="8"/>
                    </a:lnTo>
                    <a:lnTo>
                      <a:pt x="22" y="7"/>
                    </a:lnTo>
                    <a:lnTo>
                      <a:pt x="19" y="6"/>
                    </a:lnTo>
                    <a:lnTo>
                      <a:pt x="16" y="5"/>
                    </a:lnTo>
                    <a:lnTo>
                      <a:pt x="14" y="5"/>
                    </a:lnTo>
                    <a:lnTo>
                      <a:pt x="10" y="6"/>
                    </a:lnTo>
                    <a:lnTo>
                      <a:pt x="8" y="8"/>
                    </a:lnTo>
                    <a:lnTo>
                      <a:pt x="7" y="10"/>
                    </a:lnTo>
                    <a:lnTo>
                      <a:pt x="7" y="12"/>
                    </a:lnTo>
                    <a:lnTo>
                      <a:pt x="1" y="12"/>
                    </a:lnTo>
                    <a:lnTo>
                      <a:pt x="1" y="8"/>
                    </a:lnTo>
                    <a:lnTo>
                      <a:pt x="2" y="7"/>
                    </a:lnTo>
                    <a:lnTo>
                      <a:pt x="3" y="5"/>
                    </a:lnTo>
                    <a:lnTo>
                      <a:pt x="4" y="3"/>
                    </a:lnTo>
                    <a:lnTo>
                      <a:pt x="7" y="1"/>
                    </a:lnTo>
                    <a:lnTo>
                      <a:pt x="9" y="1"/>
                    </a:lnTo>
                    <a:lnTo>
                      <a:pt x="10" y="0"/>
                    </a:lnTo>
                    <a:lnTo>
                      <a:pt x="13" y="0"/>
                    </a:lnTo>
                    <a:lnTo>
                      <a:pt x="15" y="0"/>
                    </a:lnTo>
                    <a:lnTo>
                      <a:pt x="16" y="0"/>
                    </a:lnTo>
                    <a:lnTo>
                      <a:pt x="17" y="0"/>
                    </a:lnTo>
                    <a:lnTo>
                      <a:pt x="19" y="0"/>
                    </a:lnTo>
                    <a:lnTo>
                      <a:pt x="21" y="0"/>
                    </a:lnTo>
                    <a:lnTo>
                      <a:pt x="24" y="1"/>
                    </a:lnTo>
                    <a:lnTo>
                      <a:pt x="26" y="2"/>
                    </a:lnTo>
                    <a:lnTo>
                      <a:pt x="28" y="5"/>
                    </a:lnTo>
                    <a:lnTo>
                      <a:pt x="29" y="7"/>
                    </a:lnTo>
                    <a:lnTo>
                      <a:pt x="29" y="31"/>
                    </a:lnTo>
                    <a:close/>
                    <a:moveTo>
                      <a:pt x="23" y="18"/>
                    </a:moveTo>
                    <a:lnTo>
                      <a:pt x="19" y="20"/>
                    </a:lnTo>
                    <a:lnTo>
                      <a:pt x="15" y="21"/>
                    </a:lnTo>
                    <a:lnTo>
                      <a:pt x="11" y="21"/>
                    </a:lnTo>
                    <a:lnTo>
                      <a:pt x="9" y="22"/>
                    </a:lnTo>
                    <a:lnTo>
                      <a:pt x="8" y="23"/>
                    </a:lnTo>
                    <a:lnTo>
                      <a:pt x="7" y="24"/>
                    </a:lnTo>
                    <a:lnTo>
                      <a:pt x="6" y="25"/>
                    </a:lnTo>
                    <a:lnTo>
                      <a:pt x="6" y="27"/>
                    </a:lnTo>
                    <a:lnTo>
                      <a:pt x="6" y="30"/>
                    </a:lnTo>
                    <a:lnTo>
                      <a:pt x="7" y="31"/>
                    </a:lnTo>
                    <a:lnTo>
                      <a:pt x="9" y="33"/>
                    </a:lnTo>
                    <a:lnTo>
                      <a:pt x="11" y="33"/>
                    </a:lnTo>
                    <a:lnTo>
                      <a:pt x="17" y="32"/>
                    </a:lnTo>
                    <a:lnTo>
                      <a:pt x="21" y="30"/>
                    </a:lnTo>
                    <a:lnTo>
                      <a:pt x="22" y="28"/>
                    </a:lnTo>
                    <a:lnTo>
                      <a:pt x="23" y="27"/>
                    </a:lnTo>
                    <a:lnTo>
                      <a:pt x="23" y="18"/>
                    </a:lnTo>
                    <a:close/>
                  </a:path>
                </a:pathLst>
              </a:custGeom>
              <a:solidFill>
                <a:srgbClr val="000000"/>
              </a:solidFill>
              <a:ln w="9525">
                <a:solidFill>
                  <a:srgbClr val="FF66CC"/>
                </a:solidFill>
                <a:round/>
                <a:headEnd/>
                <a:tailEnd/>
              </a:ln>
            </p:spPr>
            <p:txBody>
              <a:bodyPr/>
              <a:lstStyle/>
              <a:p>
                <a:endParaRPr lang="en-US" dirty="0"/>
              </a:p>
            </p:txBody>
          </p:sp>
          <p:sp>
            <p:nvSpPr>
              <p:cNvPr id="258109" name="Freeform 61">
                <a:extLst>
                  <a:ext uri="{FF2B5EF4-FFF2-40B4-BE49-F238E27FC236}">
                    <a16:creationId xmlns:a16="http://schemas.microsoft.com/office/drawing/2014/main" id="{53CFB6A1-EE3D-4EBD-A6D1-5F0E96298071}"/>
                  </a:ext>
                </a:extLst>
              </p:cNvPr>
              <p:cNvSpPr>
                <a:spLocks noChangeAspect="1"/>
              </p:cNvSpPr>
              <p:nvPr/>
            </p:nvSpPr>
            <p:spPr bwMode="auto">
              <a:xfrm>
                <a:off x="4152" y="2026"/>
                <a:ext cx="59" cy="83"/>
              </a:xfrm>
              <a:custGeom>
                <a:avLst/>
                <a:gdLst>
                  <a:gd name="T0" fmla="*/ 0 w 59"/>
                  <a:gd name="T1" fmla="*/ 2 h 83"/>
                  <a:gd name="T2" fmla="*/ 0 w 59"/>
                  <a:gd name="T3" fmla="*/ 5 h 83"/>
                  <a:gd name="T4" fmla="*/ 49 w 59"/>
                  <a:gd name="T5" fmla="*/ 83 h 83"/>
                  <a:gd name="T6" fmla="*/ 59 w 59"/>
                  <a:gd name="T7" fmla="*/ 78 h 83"/>
                  <a:gd name="T8" fmla="*/ 9 w 59"/>
                  <a:gd name="T9" fmla="*/ 0 h 83"/>
                  <a:gd name="T10" fmla="*/ 9 w 59"/>
                  <a:gd name="T11" fmla="*/ 2 h 83"/>
                  <a:gd name="T12" fmla="*/ 0 w 59"/>
                  <a:gd name="T13" fmla="*/ 2 h 83"/>
                  <a:gd name="T14" fmla="*/ 0 w 59"/>
                  <a:gd name="T15" fmla="*/ 3 h 83"/>
                  <a:gd name="T16" fmla="*/ 0 w 59"/>
                  <a:gd name="T17" fmla="*/ 5 h 83"/>
                  <a:gd name="T18" fmla="*/ 0 w 59"/>
                  <a:gd name="T19" fmla="*/ 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83">
                    <a:moveTo>
                      <a:pt x="0" y="2"/>
                    </a:moveTo>
                    <a:lnTo>
                      <a:pt x="0" y="5"/>
                    </a:lnTo>
                    <a:lnTo>
                      <a:pt x="49" y="83"/>
                    </a:lnTo>
                    <a:lnTo>
                      <a:pt x="59" y="78"/>
                    </a:lnTo>
                    <a:lnTo>
                      <a:pt x="9" y="0"/>
                    </a:lnTo>
                    <a:lnTo>
                      <a:pt x="9" y="2"/>
                    </a:lnTo>
                    <a:lnTo>
                      <a:pt x="0" y="2"/>
                    </a:lnTo>
                    <a:lnTo>
                      <a:pt x="0" y="3"/>
                    </a:lnTo>
                    <a:lnTo>
                      <a:pt x="0" y="5"/>
                    </a:lnTo>
                    <a:lnTo>
                      <a:pt x="0" y="2"/>
                    </a:lnTo>
                    <a:close/>
                  </a:path>
                </a:pathLst>
              </a:custGeom>
              <a:solidFill>
                <a:srgbClr val="000000"/>
              </a:solidFill>
              <a:ln w="9525">
                <a:solidFill>
                  <a:srgbClr val="FF66CC"/>
                </a:solidFill>
                <a:round/>
                <a:headEnd/>
                <a:tailEnd/>
              </a:ln>
            </p:spPr>
            <p:txBody>
              <a:bodyPr/>
              <a:lstStyle/>
              <a:p>
                <a:endParaRPr lang="en-US" dirty="0"/>
              </a:p>
            </p:txBody>
          </p:sp>
          <p:sp>
            <p:nvSpPr>
              <p:cNvPr id="258110" name="Freeform 62">
                <a:extLst>
                  <a:ext uri="{FF2B5EF4-FFF2-40B4-BE49-F238E27FC236}">
                    <a16:creationId xmlns:a16="http://schemas.microsoft.com/office/drawing/2014/main" id="{6B7E1CF9-2F28-4C41-997D-0E5E06186F06}"/>
                  </a:ext>
                </a:extLst>
              </p:cNvPr>
              <p:cNvSpPr>
                <a:spLocks noChangeAspect="1"/>
              </p:cNvSpPr>
              <p:nvPr/>
            </p:nvSpPr>
            <p:spPr bwMode="auto">
              <a:xfrm>
                <a:off x="4194" y="2266"/>
                <a:ext cx="61" cy="50"/>
              </a:xfrm>
              <a:custGeom>
                <a:avLst/>
                <a:gdLst>
                  <a:gd name="T0" fmla="*/ 54 w 61"/>
                  <a:gd name="T1" fmla="*/ 0 h 50"/>
                  <a:gd name="T2" fmla="*/ 61 w 61"/>
                  <a:gd name="T3" fmla="*/ 0 h 50"/>
                  <a:gd name="T4" fmla="*/ 48 w 61"/>
                  <a:gd name="T5" fmla="*/ 50 h 50"/>
                  <a:gd name="T6" fmla="*/ 41 w 61"/>
                  <a:gd name="T7" fmla="*/ 50 h 50"/>
                  <a:gd name="T8" fmla="*/ 30 w 61"/>
                  <a:gd name="T9" fmla="*/ 10 h 50"/>
                  <a:gd name="T10" fmla="*/ 19 w 61"/>
                  <a:gd name="T11" fmla="*/ 50 h 50"/>
                  <a:gd name="T12" fmla="*/ 13 w 61"/>
                  <a:gd name="T13" fmla="*/ 50 h 50"/>
                  <a:gd name="T14" fmla="*/ 0 w 61"/>
                  <a:gd name="T15" fmla="*/ 0 h 50"/>
                  <a:gd name="T16" fmla="*/ 7 w 61"/>
                  <a:gd name="T17" fmla="*/ 0 h 50"/>
                  <a:gd name="T18" fmla="*/ 16 w 61"/>
                  <a:gd name="T19" fmla="*/ 39 h 50"/>
                  <a:gd name="T20" fmla="*/ 28 w 61"/>
                  <a:gd name="T21" fmla="*/ 0 h 50"/>
                  <a:gd name="T22" fmla="*/ 33 w 61"/>
                  <a:gd name="T23" fmla="*/ 0 h 50"/>
                  <a:gd name="T24" fmla="*/ 45 w 61"/>
                  <a:gd name="T25" fmla="*/ 39 h 50"/>
                  <a:gd name="T26" fmla="*/ 54 w 61"/>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50">
                    <a:moveTo>
                      <a:pt x="54" y="0"/>
                    </a:moveTo>
                    <a:lnTo>
                      <a:pt x="61" y="0"/>
                    </a:lnTo>
                    <a:lnTo>
                      <a:pt x="48" y="50"/>
                    </a:lnTo>
                    <a:lnTo>
                      <a:pt x="41" y="50"/>
                    </a:lnTo>
                    <a:lnTo>
                      <a:pt x="30" y="10"/>
                    </a:lnTo>
                    <a:lnTo>
                      <a:pt x="19" y="50"/>
                    </a:lnTo>
                    <a:lnTo>
                      <a:pt x="13" y="50"/>
                    </a:lnTo>
                    <a:lnTo>
                      <a:pt x="0" y="0"/>
                    </a:lnTo>
                    <a:lnTo>
                      <a:pt x="7" y="0"/>
                    </a:lnTo>
                    <a:lnTo>
                      <a:pt x="16" y="39"/>
                    </a:lnTo>
                    <a:lnTo>
                      <a:pt x="28" y="0"/>
                    </a:lnTo>
                    <a:lnTo>
                      <a:pt x="33" y="0"/>
                    </a:lnTo>
                    <a:lnTo>
                      <a:pt x="45" y="39"/>
                    </a:lnTo>
                    <a:lnTo>
                      <a:pt x="54" y="0"/>
                    </a:lnTo>
                    <a:close/>
                  </a:path>
                </a:pathLst>
              </a:custGeom>
              <a:solidFill>
                <a:srgbClr val="000000"/>
              </a:solidFill>
              <a:ln w="9525">
                <a:solidFill>
                  <a:srgbClr val="FF66CC"/>
                </a:solidFill>
                <a:round/>
                <a:headEnd/>
                <a:tailEnd/>
              </a:ln>
            </p:spPr>
            <p:txBody>
              <a:bodyPr/>
              <a:lstStyle/>
              <a:p>
                <a:endParaRPr lang="en-US" dirty="0"/>
              </a:p>
            </p:txBody>
          </p:sp>
        </p:grpSp>
      </p:grpSp>
      <p:sp>
        <p:nvSpPr>
          <p:cNvPr id="258111" name="Text Box 63">
            <a:extLst>
              <a:ext uri="{FF2B5EF4-FFF2-40B4-BE49-F238E27FC236}">
                <a16:creationId xmlns:a16="http://schemas.microsoft.com/office/drawing/2014/main" id="{8B0A3EA3-ACC2-4202-96E2-F7544B5BC476}"/>
              </a:ext>
            </a:extLst>
          </p:cNvPr>
          <p:cNvSpPr txBox="1">
            <a:spLocks noChangeArrowheads="1"/>
          </p:cNvSpPr>
          <p:nvPr/>
        </p:nvSpPr>
        <p:spPr bwMode="auto">
          <a:xfrm>
            <a:off x="6554107" y="1912279"/>
            <a:ext cx="1952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t>Betty Lunn</a:t>
            </a:r>
          </a:p>
          <a:p>
            <a:pPr eaLnBrk="1" hangingPunct="1"/>
            <a:r>
              <a:rPr lang="en-US" altLang="en-US" dirty="0"/>
              <a:t>Sandy Stewart</a:t>
            </a:r>
          </a:p>
        </p:txBody>
      </p:sp>
      <p:sp>
        <p:nvSpPr>
          <p:cNvPr id="258112" name="Text Box 64">
            <a:extLst>
              <a:ext uri="{FF2B5EF4-FFF2-40B4-BE49-F238E27FC236}">
                <a16:creationId xmlns:a16="http://schemas.microsoft.com/office/drawing/2014/main" id="{811D891C-D8D9-4EA7-9A83-62C27279A889}"/>
              </a:ext>
            </a:extLst>
          </p:cNvPr>
          <p:cNvSpPr txBox="1">
            <a:spLocks noChangeArrowheads="1"/>
          </p:cNvSpPr>
          <p:nvPr/>
        </p:nvSpPr>
        <p:spPr bwMode="auto">
          <a:xfrm>
            <a:off x="2520412" y="334757"/>
            <a:ext cx="44069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4000" b="1" dirty="0">
                <a:solidFill>
                  <a:schemeClr val="tx2"/>
                </a:solidFill>
                <a:effectLst>
                  <a:outerShdw blurRad="38100" dist="38100" dir="2700000" algn="tl">
                    <a:srgbClr val="C0C0C0"/>
                  </a:outerShdw>
                </a:effectLst>
              </a:rPr>
              <a:t>REGION III - 1980</a:t>
            </a:r>
          </a:p>
        </p:txBody>
      </p:sp>
    </p:spTree>
    <p:extLst>
      <p:ext uri="{BB962C8B-B14F-4D97-AF65-F5344CB8AC3E}">
        <p14:creationId xmlns:p14="http://schemas.microsoft.com/office/powerpoint/2010/main" val="100660464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Footer Placeholder 2">
            <a:extLst>
              <a:ext uri="{FF2B5EF4-FFF2-40B4-BE49-F238E27FC236}">
                <a16:creationId xmlns:a16="http://schemas.microsoft.com/office/drawing/2014/main" id="{9B1103B3-DAEE-4F79-8E39-3707901B154E}"/>
              </a:ext>
            </a:extLst>
          </p:cNvPr>
          <p:cNvSpPr>
            <a:spLocks noGrp="1"/>
          </p:cNvSpPr>
          <p:nvPr>
            <p:ph type="ftr" sz="quarter" idx="11"/>
          </p:nvPr>
        </p:nvSpPr>
        <p:spPr/>
        <p:txBody>
          <a:bodyPr/>
          <a:lstStyle/>
          <a:p>
            <a:r>
              <a:rPr lang="en-US" altLang="en-US" dirty="0"/>
              <a:t>3-11</a:t>
            </a:r>
          </a:p>
        </p:txBody>
      </p:sp>
      <p:sp>
        <p:nvSpPr>
          <p:cNvPr id="259074" name="Freeform 2">
            <a:extLst>
              <a:ext uri="{FF2B5EF4-FFF2-40B4-BE49-F238E27FC236}">
                <a16:creationId xmlns:a16="http://schemas.microsoft.com/office/drawing/2014/main" id="{AFE93B71-F2D7-4F96-B301-8F684F13CFD8}"/>
              </a:ext>
            </a:extLst>
          </p:cNvPr>
          <p:cNvSpPr>
            <a:spLocks/>
          </p:cNvSpPr>
          <p:nvPr/>
        </p:nvSpPr>
        <p:spPr bwMode="auto">
          <a:xfrm>
            <a:off x="5022850" y="4311650"/>
            <a:ext cx="9525" cy="6350"/>
          </a:xfrm>
          <a:custGeom>
            <a:avLst/>
            <a:gdLst>
              <a:gd name="T0" fmla="*/ 0 w 6"/>
              <a:gd name="T1" fmla="*/ 0 h 4"/>
              <a:gd name="T2" fmla="*/ 3 w 6"/>
              <a:gd name="T3" fmla="*/ 4 h 4"/>
              <a:gd name="T4" fmla="*/ 6 w 6"/>
              <a:gd name="T5" fmla="*/ 4 h 4"/>
              <a:gd name="T6" fmla="*/ 0 w 6"/>
              <a:gd name="T7" fmla="*/ 0 h 4"/>
            </a:gdLst>
            <a:ahLst/>
            <a:cxnLst>
              <a:cxn ang="0">
                <a:pos x="T0" y="T1"/>
              </a:cxn>
              <a:cxn ang="0">
                <a:pos x="T2" y="T3"/>
              </a:cxn>
              <a:cxn ang="0">
                <a:pos x="T4" y="T5"/>
              </a:cxn>
              <a:cxn ang="0">
                <a:pos x="T6" y="T7"/>
              </a:cxn>
            </a:cxnLst>
            <a:rect l="0" t="0" r="r" b="b"/>
            <a:pathLst>
              <a:path w="6" h="4">
                <a:moveTo>
                  <a:pt x="0" y="0"/>
                </a:moveTo>
                <a:lnTo>
                  <a:pt x="3" y="4"/>
                </a:lnTo>
                <a:lnTo>
                  <a:pt x="6"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59075" name="Freeform 3">
            <a:extLst>
              <a:ext uri="{FF2B5EF4-FFF2-40B4-BE49-F238E27FC236}">
                <a16:creationId xmlns:a16="http://schemas.microsoft.com/office/drawing/2014/main" id="{23F238F5-78C7-4121-9AEA-0C2B8FA1E12F}"/>
              </a:ext>
            </a:extLst>
          </p:cNvPr>
          <p:cNvSpPr>
            <a:spLocks/>
          </p:cNvSpPr>
          <p:nvPr/>
        </p:nvSpPr>
        <p:spPr bwMode="auto">
          <a:xfrm>
            <a:off x="4911725" y="5059363"/>
            <a:ext cx="9525" cy="9525"/>
          </a:xfrm>
          <a:custGeom>
            <a:avLst/>
            <a:gdLst>
              <a:gd name="T0" fmla="*/ 6 w 6"/>
              <a:gd name="T1" fmla="*/ 6 h 6"/>
              <a:gd name="T2" fmla="*/ 5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5" y="0"/>
                </a:lnTo>
                <a:lnTo>
                  <a:pt x="0"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259076" name="Group 4">
            <a:extLst>
              <a:ext uri="{FF2B5EF4-FFF2-40B4-BE49-F238E27FC236}">
                <a16:creationId xmlns:a16="http://schemas.microsoft.com/office/drawing/2014/main" id="{BE30A912-2647-444A-A075-3C30780CDEA5}"/>
              </a:ext>
            </a:extLst>
          </p:cNvPr>
          <p:cNvGrpSpPr>
            <a:grpSpLocks noChangeAspect="1"/>
          </p:cNvGrpSpPr>
          <p:nvPr/>
        </p:nvGrpSpPr>
        <p:grpSpPr bwMode="auto">
          <a:xfrm>
            <a:off x="1763629" y="1589087"/>
            <a:ext cx="4027571" cy="4816795"/>
            <a:chOff x="1824" y="288"/>
            <a:chExt cx="1431" cy="1711"/>
          </a:xfrm>
        </p:grpSpPr>
        <p:sp>
          <p:nvSpPr>
            <p:cNvPr id="259077" name="Freeform 5">
              <a:extLst>
                <a:ext uri="{FF2B5EF4-FFF2-40B4-BE49-F238E27FC236}">
                  <a16:creationId xmlns:a16="http://schemas.microsoft.com/office/drawing/2014/main" id="{DD08CD63-89EE-436B-BCDA-12BACDD605B4}"/>
                </a:ext>
              </a:extLst>
            </p:cNvPr>
            <p:cNvSpPr>
              <a:spLocks noChangeAspect="1"/>
            </p:cNvSpPr>
            <p:nvPr/>
          </p:nvSpPr>
          <p:spPr bwMode="auto">
            <a:xfrm>
              <a:off x="2144" y="1346"/>
              <a:ext cx="669" cy="653"/>
            </a:xfrm>
            <a:custGeom>
              <a:avLst/>
              <a:gdLst>
                <a:gd name="T0" fmla="*/ 546 w 669"/>
                <a:gd name="T1" fmla="*/ 0 h 653"/>
                <a:gd name="T2" fmla="*/ 562 w 669"/>
                <a:gd name="T3" fmla="*/ 64 h 653"/>
                <a:gd name="T4" fmla="*/ 613 w 669"/>
                <a:gd name="T5" fmla="*/ 199 h 653"/>
                <a:gd name="T6" fmla="*/ 668 w 669"/>
                <a:gd name="T7" fmla="*/ 372 h 653"/>
                <a:gd name="T8" fmla="*/ 669 w 669"/>
                <a:gd name="T9" fmla="*/ 562 h 653"/>
                <a:gd name="T10" fmla="*/ 563 w 669"/>
                <a:gd name="T11" fmla="*/ 653 h 653"/>
                <a:gd name="T12" fmla="*/ 454 w 669"/>
                <a:gd name="T13" fmla="*/ 569 h 653"/>
                <a:gd name="T14" fmla="*/ 461 w 669"/>
                <a:gd name="T15" fmla="*/ 507 h 653"/>
                <a:gd name="T16" fmla="*/ 358 w 669"/>
                <a:gd name="T17" fmla="*/ 386 h 653"/>
                <a:gd name="T18" fmla="*/ 358 w 669"/>
                <a:gd name="T19" fmla="*/ 284 h 653"/>
                <a:gd name="T20" fmla="*/ 258 w 669"/>
                <a:gd name="T21" fmla="*/ 170 h 653"/>
                <a:gd name="T22" fmla="*/ 188 w 669"/>
                <a:gd name="T23" fmla="*/ 199 h 653"/>
                <a:gd name="T24" fmla="*/ 123 w 669"/>
                <a:gd name="T25" fmla="*/ 147 h 653"/>
                <a:gd name="T26" fmla="*/ 34 w 669"/>
                <a:gd name="T27" fmla="*/ 147 h 653"/>
                <a:gd name="T28" fmla="*/ 0 w 669"/>
                <a:gd name="T29" fmla="*/ 18 h 653"/>
                <a:gd name="T30" fmla="*/ 191 w 669"/>
                <a:gd name="T31" fmla="*/ 18 h 653"/>
                <a:gd name="T32" fmla="*/ 198 w 669"/>
                <a:gd name="T33" fmla="*/ 35 h 653"/>
                <a:gd name="T34" fmla="*/ 404 w 669"/>
                <a:gd name="T35" fmla="*/ 35 h 653"/>
                <a:gd name="T36" fmla="*/ 416 w 669"/>
                <a:gd name="T37" fmla="*/ 0 h 653"/>
                <a:gd name="T38" fmla="*/ 546 w 669"/>
                <a:gd name="T39"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69" h="653">
                  <a:moveTo>
                    <a:pt x="546" y="0"/>
                  </a:moveTo>
                  <a:lnTo>
                    <a:pt x="562" y="64"/>
                  </a:lnTo>
                  <a:lnTo>
                    <a:pt x="613" y="199"/>
                  </a:lnTo>
                  <a:lnTo>
                    <a:pt x="668" y="372"/>
                  </a:lnTo>
                  <a:lnTo>
                    <a:pt x="669" y="562"/>
                  </a:lnTo>
                  <a:lnTo>
                    <a:pt x="563" y="653"/>
                  </a:lnTo>
                  <a:lnTo>
                    <a:pt x="454" y="569"/>
                  </a:lnTo>
                  <a:lnTo>
                    <a:pt x="461" y="507"/>
                  </a:lnTo>
                  <a:lnTo>
                    <a:pt x="358" y="386"/>
                  </a:lnTo>
                  <a:lnTo>
                    <a:pt x="358" y="284"/>
                  </a:lnTo>
                  <a:lnTo>
                    <a:pt x="258" y="170"/>
                  </a:lnTo>
                  <a:lnTo>
                    <a:pt x="188" y="199"/>
                  </a:lnTo>
                  <a:lnTo>
                    <a:pt x="123" y="147"/>
                  </a:lnTo>
                  <a:lnTo>
                    <a:pt x="34" y="147"/>
                  </a:lnTo>
                  <a:lnTo>
                    <a:pt x="0" y="18"/>
                  </a:lnTo>
                  <a:lnTo>
                    <a:pt x="191" y="18"/>
                  </a:lnTo>
                  <a:lnTo>
                    <a:pt x="198" y="35"/>
                  </a:lnTo>
                  <a:lnTo>
                    <a:pt x="404" y="35"/>
                  </a:lnTo>
                  <a:lnTo>
                    <a:pt x="416" y="0"/>
                  </a:lnTo>
                  <a:lnTo>
                    <a:pt x="546" y="0"/>
                  </a:lnTo>
                  <a:close/>
                </a:path>
              </a:pathLst>
            </a:custGeom>
            <a:solidFill>
              <a:srgbClr val="000000"/>
            </a:solidFill>
            <a:ln w="9525">
              <a:solidFill>
                <a:schemeClr val="accent1"/>
              </a:solidFill>
              <a:round/>
              <a:headEnd/>
              <a:tailEnd/>
            </a:ln>
          </p:spPr>
          <p:txBody>
            <a:bodyPr/>
            <a:lstStyle/>
            <a:p>
              <a:endParaRPr lang="en-US" dirty="0"/>
            </a:p>
          </p:txBody>
        </p:sp>
        <p:sp>
          <p:nvSpPr>
            <p:cNvPr id="259078" name="Freeform 6">
              <a:extLst>
                <a:ext uri="{FF2B5EF4-FFF2-40B4-BE49-F238E27FC236}">
                  <a16:creationId xmlns:a16="http://schemas.microsoft.com/office/drawing/2014/main" id="{42BB319F-A588-4746-94FA-FDF25FE2E596}"/>
                </a:ext>
              </a:extLst>
            </p:cNvPr>
            <p:cNvSpPr>
              <a:spLocks noChangeAspect="1"/>
            </p:cNvSpPr>
            <p:nvPr/>
          </p:nvSpPr>
          <p:spPr bwMode="auto">
            <a:xfrm>
              <a:off x="1968" y="328"/>
              <a:ext cx="624" cy="368"/>
            </a:xfrm>
            <a:custGeom>
              <a:avLst/>
              <a:gdLst>
                <a:gd name="T0" fmla="*/ 565 w 624"/>
                <a:gd name="T1" fmla="*/ 59 h 368"/>
                <a:gd name="T2" fmla="*/ 485 w 624"/>
                <a:gd name="T3" fmla="*/ 0 h 368"/>
                <a:gd name="T4" fmla="*/ 372 w 624"/>
                <a:gd name="T5" fmla="*/ 0 h 368"/>
                <a:gd name="T6" fmla="*/ 290 w 624"/>
                <a:gd name="T7" fmla="*/ 93 h 368"/>
                <a:gd name="T8" fmla="*/ 218 w 624"/>
                <a:gd name="T9" fmla="*/ 93 h 368"/>
                <a:gd name="T10" fmla="*/ 188 w 624"/>
                <a:gd name="T11" fmla="*/ 127 h 368"/>
                <a:gd name="T12" fmla="*/ 144 w 624"/>
                <a:gd name="T13" fmla="*/ 116 h 368"/>
                <a:gd name="T14" fmla="*/ 23 w 624"/>
                <a:gd name="T15" fmla="*/ 195 h 368"/>
                <a:gd name="T16" fmla="*/ 0 w 624"/>
                <a:gd name="T17" fmla="*/ 255 h 368"/>
                <a:gd name="T18" fmla="*/ 16 w 624"/>
                <a:gd name="T19" fmla="*/ 368 h 368"/>
                <a:gd name="T20" fmla="*/ 116 w 624"/>
                <a:gd name="T21" fmla="*/ 368 h 368"/>
                <a:gd name="T22" fmla="*/ 135 w 624"/>
                <a:gd name="T23" fmla="*/ 328 h 368"/>
                <a:gd name="T24" fmla="*/ 505 w 624"/>
                <a:gd name="T25" fmla="*/ 328 h 368"/>
                <a:gd name="T26" fmla="*/ 535 w 624"/>
                <a:gd name="T27" fmla="*/ 269 h 368"/>
                <a:gd name="T28" fmla="*/ 624 w 624"/>
                <a:gd name="T29" fmla="*/ 199 h 368"/>
                <a:gd name="T30" fmla="*/ 575 w 624"/>
                <a:gd name="T31" fmla="*/ 120 h 368"/>
                <a:gd name="T32" fmla="*/ 565 w 624"/>
                <a:gd name="T33" fmla="*/ 5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4" h="368">
                  <a:moveTo>
                    <a:pt x="565" y="59"/>
                  </a:moveTo>
                  <a:lnTo>
                    <a:pt x="485" y="0"/>
                  </a:lnTo>
                  <a:lnTo>
                    <a:pt x="372" y="0"/>
                  </a:lnTo>
                  <a:lnTo>
                    <a:pt x="290" y="93"/>
                  </a:lnTo>
                  <a:lnTo>
                    <a:pt x="218" y="93"/>
                  </a:lnTo>
                  <a:lnTo>
                    <a:pt x="188" y="127"/>
                  </a:lnTo>
                  <a:lnTo>
                    <a:pt x="144" y="116"/>
                  </a:lnTo>
                  <a:lnTo>
                    <a:pt x="23" y="195"/>
                  </a:lnTo>
                  <a:lnTo>
                    <a:pt x="0" y="255"/>
                  </a:lnTo>
                  <a:lnTo>
                    <a:pt x="16" y="368"/>
                  </a:lnTo>
                  <a:lnTo>
                    <a:pt x="116" y="368"/>
                  </a:lnTo>
                  <a:lnTo>
                    <a:pt x="135" y="328"/>
                  </a:lnTo>
                  <a:lnTo>
                    <a:pt x="505" y="328"/>
                  </a:lnTo>
                  <a:lnTo>
                    <a:pt x="535" y="269"/>
                  </a:lnTo>
                  <a:lnTo>
                    <a:pt x="624" y="199"/>
                  </a:lnTo>
                  <a:lnTo>
                    <a:pt x="575" y="120"/>
                  </a:lnTo>
                  <a:lnTo>
                    <a:pt x="565" y="59"/>
                  </a:lnTo>
                  <a:close/>
                </a:path>
              </a:pathLst>
            </a:custGeom>
            <a:solidFill>
              <a:srgbClr val="000000"/>
            </a:solidFill>
            <a:ln w="9525">
              <a:solidFill>
                <a:schemeClr val="accent1"/>
              </a:solidFill>
              <a:round/>
              <a:headEnd/>
              <a:tailEnd/>
            </a:ln>
          </p:spPr>
          <p:txBody>
            <a:bodyPr/>
            <a:lstStyle/>
            <a:p>
              <a:endParaRPr lang="en-US" dirty="0"/>
            </a:p>
          </p:txBody>
        </p:sp>
        <p:sp>
          <p:nvSpPr>
            <p:cNvPr id="259079" name="Freeform 7">
              <a:extLst>
                <a:ext uri="{FF2B5EF4-FFF2-40B4-BE49-F238E27FC236}">
                  <a16:creationId xmlns:a16="http://schemas.microsoft.com/office/drawing/2014/main" id="{2A546E3C-B096-437A-BA78-B4ADE2387BF7}"/>
                </a:ext>
              </a:extLst>
            </p:cNvPr>
            <p:cNvSpPr>
              <a:spLocks noChangeAspect="1"/>
            </p:cNvSpPr>
            <p:nvPr/>
          </p:nvSpPr>
          <p:spPr bwMode="auto">
            <a:xfrm>
              <a:off x="2019" y="288"/>
              <a:ext cx="610" cy="357"/>
            </a:xfrm>
            <a:custGeom>
              <a:avLst/>
              <a:gdLst>
                <a:gd name="T0" fmla="*/ 524 w 610"/>
                <a:gd name="T1" fmla="*/ 259 h 357"/>
                <a:gd name="T2" fmla="*/ 524 w 610"/>
                <a:gd name="T3" fmla="*/ 259 h 357"/>
                <a:gd name="T4" fmla="*/ 495 w 610"/>
                <a:gd name="T5" fmla="*/ 316 h 357"/>
                <a:gd name="T6" fmla="*/ 129 w 610"/>
                <a:gd name="T7" fmla="*/ 316 h 357"/>
                <a:gd name="T8" fmla="*/ 124 w 610"/>
                <a:gd name="T9" fmla="*/ 316 h 357"/>
                <a:gd name="T10" fmla="*/ 123 w 610"/>
                <a:gd name="T11" fmla="*/ 319 h 357"/>
                <a:gd name="T12" fmla="*/ 106 w 610"/>
                <a:gd name="T13" fmla="*/ 357 h 357"/>
                <a:gd name="T14" fmla="*/ 15 w 610"/>
                <a:gd name="T15" fmla="*/ 357 h 357"/>
                <a:gd name="T16" fmla="*/ 0 w 610"/>
                <a:gd name="T17" fmla="*/ 250 h 357"/>
                <a:gd name="T18" fmla="*/ 20 w 610"/>
                <a:gd name="T19" fmla="*/ 193 h 357"/>
                <a:gd name="T20" fmla="*/ 138 w 610"/>
                <a:gd name="T21" fmla="*/ 115 h 357"/>
                <a:gd name="T22" fmla="*/ 179 w 610"/>
                <a:gd name="T23" fmla="*/ 126 h 357"/>
                <a:gd name="T24" fmla="*/ 183 w 610"/>
                <a:gd name="T25" fmla="*/ 127 h 357"/>
                <a:gd name="T26" fmla="*/ 185 w 610"/>
                <a:gd name="T27" fmla="*/ 125 h 357"/>
                <a:gd name="T28" fmla="*/ 213 w 610"/>
                <a:gd name="T29" fmla="*/ 91 h 357"/>
                <a:gd name="T30" fmla="*/ 283 w 610"/>
                <a:gd name="T31" fmla="*/ 91 h 357"/>
                <a:gd name="T32" fmla="*/ 285 w 610"/>
                <a:gd name="T33" fmla="*/ 91 h 357"/>
                <a:gd name="T34" fmla="*/ 287 w 610"/>
                <a:gd name="T35" fmla="*/ 90 h 357"/>
                <a:gd name="T36" fmla="*/ 368 w 610"/>
                <a:gd name="T37" fmla="*/ 0 h 357"/>
                <a:gd name="T38" fmla="*/ 476 w 610"/>
                <a:gd name="T39" fmla="*/ 0 h 357"/>
                <a:gd name="T40" fmla="*/ 552 w 610"/>
                <a:gd name="T41" fmla="*/ 57 h 357"/>
                <a:gd name="T42" fmla="*/ 562 w 610"/>
                <a:gd name="T43" fmla="*/ 115 h 357"/>
                <a:gd name="T44" fmla="*/ 562 w 610"/>
                <a:gd name="T45" fmla="*/ 117 h 357"/>
                <a:gd name="T46" fmla="*/ 563 w 610"/>
                <a:gd name="T47" fmla="*/ 118 h 357"/>
                <a:gd name="T48" fmla="*/ 610 w 610"/>
                <a:gd name="T49" fmla="*/ 191 h 357"/>
                <a:gd name="T50" fmla="*/ 606 w 610"/>
                <a:gd name="T51" fmla="*/ 196 h 357"/>
                <a:gd name="T52" fmla="*/ 524 w 610"/>
                <a:gd name="T53" fmla="*/ 25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0" h="357">
                  <a:moveTo>
                    <a:pt x="524" y="259"/>
                  </a:moveTo>
                  <a:lnTo>
                    <a:pt x="524" y="259"/>
                  </a:lnTo>
                  <a:lnTo>
                    <a:pt x="495" y="316"/>
                  </a:lnTo>
                  <a:lnTo>
                    <a:pt x="129" y="316"/>
                  </a:lnTo>
                  <a:lnTo>
                    <a:pt x="124" y="316"/>
                  </a:lnTo>
                  <a:lnTo>
                    <a:pt x="123" y="319"/>
                  </a:lnTo>
                  <a:lnTo>
                    <a:pt x="106" y="357"/>
                  </a:lnTo>
                  <a:lnTo>
                    <a:pt x="15" y="357"/>
                  </a:lnTo>
                  <a:lnTo>
                    <a:pt x="0" y="250"/>
                  </a:lnTo>
                  <a:lnTo>
                    <a:pt x="20" y="193"/>
                  </a:lnTo>
                  <a:lnTo>
                    <a:pt x="138" y="115"/>
                  </a:lnTo>
                  <a:lnTo>
                    <a:pt x="179" y="126"/>
                  </a:lnTo>
                  <a:lnTo>
                    <a:pt x="183" y="127"/>
                  </a:lnTo>
                  <a:lnTo>
                    <a:pt x="185" y="125"/>
                  </a:lnTo>
                  <a:lnTo>
                    <a:pt x="213" y="91"/>
                  </a:lnTo>
                  <a:lnTo>
                    <a:pt x="283" y="91"/>
                  </a:lnTo>
                  <a:lnTo>
                    <a:pt x="285" y="91"/>
                  </a:lnTo>
                  <a:lnTo>
                    <a:pt x="287" y="90"/>
                  </a:lnTo>
                  <a:lnTo>
                    <a:pt x="368" y="0"/>
                  </a:lnTo>
                  <a:lnTo>
                    <a:pt x="476" y="0"/>
                  </a:lnTo>
                  <a:lnTo>
                    <a:pt x="552" y="57"/>
                  </a:lnTo>
                  <a:lnTo>
                    <a:pt x="562" y="115"/>
                  </a:lnTo>
                  <a:lnTo>
                    <a:pt x="562" y="117"/>
                  </a:lnTo>
                  <a:lnTo>
                    <a:pt x="563" y="118"/>
                  </a:lnTo>
                  <a:lnTo>
                    <a:pt x="610" y="191"/>
                  </a:lnTo>
                  <a:lnTo>
                    <a:pt x="606" y="196"/>
                  </a:lnTo>
                  <a:lnTo>
                    <a:pt x="524" y="259"/>
                  </a:lnTo>
                  <a:close/>
                </a:path>
              </a:pathLst>
            </a:custGeom>
            <a:solidFill>
              <a:srgbClr val="FFFFFF"/>
            </a:solidFill>
            <a:ln w="9525">
              <a:solidFill>
                <a:schemeClr val="accent1"/>
              </a:solidFill>
              <a:round/>
              <a:headEnd/>
              <a:tailEnd/>
            </a:ln>
          </p:spPr>
          <p:txBody>
            <a:bodyPr/>
            <a:lstStyle/>
            <a:p>
              <a:endParaRPr lang="en-US" dirty="0"/>
            </a:p>
          </p:txBody>
        </p:sp>
        <p:sp>
          <p:nvSpPr>
            <p:cNvPr id="259080" name="Freeform 8">
              <a:extLst>
                <a:ext uri="{FF2B5EF4-FFF2-40B4-BE49-F238E27FC236}">
                  <a16:creationId xmlns:a16="http://schemas.microsoft.com/office/drawing/2014/main" id="{039580A3-0FBF-4BA2-9046-55F0465B1B5E}"/>
                </a:ext>
              </a:extLst>
            </p:cNvPr>
            <p:cNvSpPr>
              <a:spLocks noChangeAspect="1"/>
            </p:cNvSpPr>
            <p:nvPr/>
          </p:nvSpPr>
          <p:spPr bwMode="auto">
            <a:xfrm>
              <a:off x="2196" y="460"/>
              <a:ext cx="39" cy="49"/>
            </a:xfrm>
            <a:custGeom>
              <a:avLst/>
              <a:gdLst>
                <a:gd name="T0" fmla="*/ 6 w 39"/>
                <a:gd name="T1" fmla="*/ 0 h 49"/>
                <a:gd name="T2" fmla="*/ 6 w 39"/>
                <a:gd name="T3" fmla="*/ 24 h 49"/>
                <a:gd name="T4" fmla="*/ 30 w 39"/>
                <a:gd name="T5" fmla="*/ 0 h 49"/>
                <a:gd name="T6" fmla="*/ 39 w 39"/>
                <a:gd name="T7" fmla="*/ 0 h 49"/>
                <a:gd name="T8" fmla="*/ 18 w 39"/>
                <a:gd name="T9" fmla="*/ 21 h 49"/>
                <a:gd name="T10" fmla="*/ 38 w 39"/>
                <a:gd name="T11" fmla="*/ 49 h 49"/>
                <a:gd name="T12" fmla="*/ 31 w 39"/>
                <a:gd name="T13" fmla="*/ 49 h 49"/>
                <a:gd name="T14" fmla="*/ 14 w 39"/>
                <a:gd name="T15" fmla="*/ 24 h 49"/>
                <a:gd name="T16" fmla="*/ 6 w 39"/>
                <a:gd name="T17" fmla="*/ 32 h 49"/>
                <a:gd name="T18" fmla="*/ 6 w 39"/>
                <a:gd name="T19" fmla="*/ 49 h 49"/>
                <a:gd name="T20" fmla="*/ 0 w 39"/>
                <a:gd name="T21" fmla="*/ 49 h 49"/>
                <a:gd name="T22" fmla="*/ 0 w 39"/>
                <a:gd name="T23" fmla="*/ 0 h 49"/>
                <a:gd name="T24" fmla="*/ 6 w 39"/>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49">
                  <a:moveTo>
                    <a:pt x="6" y="0"/>
                  </a:moveTo>
                  <a:lnTo>
                    <a:pt x="6" y="24"/>
                  </a:lnTo>
                  <a:lnTo>
                    <a:pt x="30" y="0"/>
                  </a:lnTo>
                  <a:lnTo>
                    <a:pt x="39" y="0"/>
                  </a:lnTo>
                  <a:lnTo>
                    <a:pt x="18" y="21"/>
                  </a:lnTo>
                  <a:lnTo>
                    <a:pt x="38" y="49"/>
                  </a:lnTo>
                  <a:lnTo>
                    <a:pt x="31" y="49"/>
                  </a:lnTo>
                  <a:lnTo>
                    <a:pt x="14" y="24"/>
                  </a:lnTo>
                  <a:lnTo>
                    <a:pt x="6" y="32"/>
                  </a:lnTo>
                  <a:lnTo>
                    <a:pt x="6" y="49"/>
                  </a:lnTo>
                  <a:lnTo>
                    <a:pt x="0" y="49"/>
                  </a:lnTo>
                  <a:lnTo>
                    <a:pt x="0" y="0"/>
                  </a:lnTo>
                  <a:lnTo>
                    <a:pt x="6" y="0"/>
                  </a:lnTo>
                  <a:close/>
                </a:path>
              </a:pathLst>
            </a:custGeom>
            <a:solidFill>
              <a:srgbClr val="000000"/>
            </a:solidFill>
            <a:ln w="9525">
              <a:solidFill>
                <a:schemeClr val="accent1"/>
              </a:solidFill>
              <a:round/>
              <a:headEnd/>
              <a:tailEnd/>
            </a:ln>
          </p:spPr>
          <p:txBody>
            <a:bodyPr/>
            <a:lstStyle/>
            <a:p>
              <a:endParaRPr lang="en-US" dirty="0"/>
            </a:p>
          </p:txBody>
        </p:sp>
        <p:sp>
          <p:nvSpPr>
            <p:cNvPr id="259081" name="Freeform 9">
              <a:extLst>
                <a:ext uri="{FF2B5EF4-FFF2-40B4-BE49-F238E27FC236}">
                  <a16:creationId xmlns:a16="http://schemas.microsoft.com/office/drawing/2014/main" id="{0FDC8381-9334-4B27-84C1-4DF7D041F9CC}"/>
                </a:ext>
              </a:extLst>
            </p:cNvPr>
            <p:cNvSpPr>
              <a:spLocks noChangeAspect="1" noEditPoints="1"/>
            </p:cNvSpPr>
            <p:nvPr/>
          </p:nvSpPr>
          <p:spPr bwMode="auto">
            <a:xfrm>
              <a:off x="2236" y="472"/>
              <a:ext cx="32" cy="39"/>
            </a:xfrm>
            <a:custGeom>
              <a:avLst/>
              <a:gdLst>
                <a:gd name="T0" fmla="*/ 6 w 32"/>
                <a:gd name="T1" fmla="*/ 24 h 39"/>
                <a:gd name="T2" fmla="*/ 7 w 32"/>
                <a:gd name="T3" fmla="*/ 27 h 39"/>
                <a:gd name="T4" fmla="*/ 11 w 32"/>
                <a:gd name="T5" fmla="*/ 30 h 39"/>
                <a:gd name="T6" fmla="*/ 14 w 32"/>
                <a:gd name="T7" fmla="*/ 34 h 39"/>
                <a:gd name="T8" fmla="*/ 21 w 32"/>
                <a:gd name="T9" fmla="*/ 33 h 39"/>
                <a:gd name="T10" fmla="*/ 26 w 32"/>
                <a:gd name="T11" fmla="*/ 28 h 39"/>
                <a:gd name="T12" fmla="*/ 31 w 32"/>
                <a:gd name="T13" fmla="*/ 26 h 39"/>
                <a:gd name="T14" fmla="*/ 30 w 32"/>
                <a:gd name="T15" fmla="*/ 29 h 39"/>
                <a:gd name="T16" fmla="*/ 28 w 32"/>
                <a:gd name="T17" fmla="*/ 33 h 39"/>
                <a:gd name="T18" fmla="*/ 23 w 32"/>
                <a:gd name="T19" fmla="*/ 37 h 39"/>
                <a:gd name="T20" fmla="*/ 16 w 32"/>
                <a:gd name="T21" fmla="*/ 39 h 39"/>
                <a:gd name="T22" fmla="*/ 9 w 32"/>
                <a:gd name="T23" fmla="*/ 37 h 39"/>
                <a:gd name="T24" fmla="*/ 4 w 32"/>
                <a:gd name="T25" fmla="*/ 33 h 39"/>
                <a:gd name="T26" fmla="*/ 1 w 32"/>
                <a:gd name="T27" fmla="*/ 27 h 39"/>
                <a:gd name="T28" fmla="*/ 0 w 32"/>
                <a:gd name="T29" fmla="*/ 20 h 39"/>
                <a:gd name="T30" fmla="*/ 1 w 32"/>
                <a:gd name="T31" fmla="*/ 12 h 39"/>
                <a:gd name="T32" fmla="*/ 5 w 32"/>
                <a:gd name="T33" fmla="*/ 6 h 39"/>
                <a:gd name="T34" fmla="*/ 12 w 32"/>
                <a:gd name="T35" fmla="*/ 2 h 39"/>
                <a:gd name="T36" fmla="*/ 17 w 32"/>
                <a:gd name="T37" fmla="*/ 0 h 39"/>
                <a:gd name="T38" fmla="*/ 24 w 32"/>
                <a:gd name="T39" fmla="*/ 3 h 39"/>
                <a:gd name="T40" fmla="*/ 28 w 32"/>
                <a:gd name="T41" fmla="*/ 6 h 39"/>
                <a:gd name="T42" fmla="*/ 32 w 32"/>
                <a:gd name="T43" fmla="*/ 13 h 39"/>
                <a:gd name="T44" fmla="*/ 32 w 32"/>
                <a:gd name="T45" fmla="*/ 21 h 39"/>
                <a:gd name="T46" fmla="*/ 27 w 32"/>
                <a:gd name="T47" fmla="*/ 17 h 39"/>
                <a:gd name="T48" fmla="*/ 26 w 32"/>
                <a:gd name="T49" fmla="*/ 12 h 39"/>
                <a:gd name="T50" fmla="*/ 23 w 32"/>
                <a:gd name="T51" fmla="*/ 9 h 39"/>
                <a:gd name="T52" fmla="*/ 21 w 32"/>
                <a:gd name="T53" fmla="*/ 6 h 39"/>
                <a:gd name="T54" fmla="*/ 17 w 32"/>
                <a:gd name="T55" fmla="*/ 5 h 39"/>
                <a:gd name="T56" fmla="*/ 14 w 32"/>
                <a:gd name="T57" fmla="*/ 6 h 39"/>
                <a:gd name="T58" fmla="*/ 9 w 32"/>
                <a:gd name="T59" fmla="*/ 9 h 39"/>
                <a:gd name="T60" fmla="*/ 8 w 32"/>
                <a:gd name="T61" fmla="*/ 12 h 39"/>
                <a:gd name="T62" fmla="*/ 7 w 32"/>
                <a:gd name="T63" fmla="*/ 17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39">
                  <a:moveTo>
                    <a:pt x="7" y="21"/>
                  </a:moveTo>
                  <a:lnTo>
                    <a:pt x="6" y="24"/>
                  </a:lnTo>
                  <a:lnTo>
                    <a:pt x="6" y="25"/>
                  </a:lnTo>
                  <a:lnTo>
                    <a:pt x="7" y="27"/>
                  </a:lnTo>
                  <a:lnTo>
                    <a:pt x="8" y="29"/>
                  </a:lnTo>
                  <a:lnTo>
                    <a:pt x="11" y="30"/>
                  </a:lnTo>
                  <a:lnTo>
                    <a:pt x="12" y="33"/>
                  </a:lnTo>
                  <a:lnTo>
                    <a:pt x="14" y="34"/>
                  </a:lnTo>
                  <a:lnTo>
                    <a:pt x="16" y="34"/>
                  </a:lnTo>
                  <a:lnTo>
                    <a:pt x="21" y="33"/>
                  </a:lnTo>
                  <a:lnTo>
                    <a:pt x="23" y="30"/>
                  </a:lnTo>
                  <a:lnTo>
                    <a:pt x="26" y="28"/>
                  </a:lnTo>
                  <a:lnTo>
                    <a:pt x="26" y="26"/>
                  </a:lnTo>
                  <a:lnTo>
                    <a:pt x="31" y="26"/>
                  </a:lnTo>
                  <a:lnTo>
                    <a:pt x="31" y="27"/>
                  </a:lnTo>
                  <a:lnTo>
                    <a:pt x="30" y="29"/>
                  </a:lnTo>
                  <a:lnTo>
                    <a:pt x="29" y="30"/>
                  </a:lnTo>
                  <a:lnTo>
                    <a:pt x="28" y="33"/>
                  </a:lnTo>
                  <a:lnTo>
                    <a:pt x="26" y="35"/>
                  </a:lnTo>
                  <a:lnTo>
                    <a:pt x="23" y="37"/>
                  </a:lnTo>
                  <a:lnTo>
                    <a:pt x="20" y="39"/>
                  </a:lnTo>
                  <a:lnTo>
                    <a:pt x="16" y="39"/>
                  </a:lnTo>
                  <a:lnTo>
                    <a:pt x="13" y="39"/>
                  </a:lnTo>
                  <a:lnTo>
                    <a:pt x="9" y="37"/>
                  </a:lnTo>
                  <a:lnTo>
                    <a:pt x="6" y="35"/>
                  </a:lnTo>
                  <a:lnTo>
                    <a:pt x="4" y="33"/>
                  </a:lnTo>
                  <a:lnTo>
                    <a:pt x="3" y="30"/>
                  </a:lnTo>
                  <a:lnTo>
                    <a:pt x="1" y="27"/>
                  </a:lnTo>
                  <a:lnTo>
                    <a:pt x="0" y="24"/>
                  </a:lnTo>
                  <a:lnTo>
                    <a:pt x="0" y="20"/>
                  </a:lnTo>
                  <a:lnTo>
                    <a:pt x="0" y="15"/>
                  </a:lnTo>
                  <a:lnTo>
                    <a:pt x="1" y="12"/>
                  </a:lnTo>
                  <a:lnTo>
                    <a:pt x="4" y="9"/>
                  </a:lnTo>
                  <a:lnTo>
                    <a:pt x="5" y="6"/>
                  </a:lnTo>
                  <a:lnTo>
                    <a:pt x="8" y="4"/>
                  </a:lnTo>
                  <a:lnTo>
                    <a:pt x="12" y="2"/>
                  </a:lnTo>
                  <a:lnTo>
                    <a:pt x="14" y="0"/>
                  </a:lnTo>
                  <a:lnTo>
                    <a:pt x="17" y="0"/>
                  </a:lnTo>
                  <a:lnTo>
                    <a:pt x="21" y="2"/>
                  </a:lnTo>
                  <a:lnTo>
                    <a:pt x="24" y="3"/>
                  </a:lnTo>
                  <a:lnTo>
                    <a:pt x="27" y="4"/>
                  </a:lnTo>
                  <a:lnTo>
                    <a:pt x="28" y="6"/>
                  </a:lnTo>
                  <a:lnTo>
                    <a:pt x="30" y="10"/>
                  </a:lnTo>
                  <a:lnTo>
                    <a:pt x="32" y="13"/>
                  </a:lnTo>
                  <a:lnTo>
                    <a:pt x="32" y="17"/>
                  </a:lnTo>
                  <a:lnTo>
                    <a:pt x="32" y="21"/>
                  </a:lnTo>
                  <a:lnTo>
                    <a:pt x="7" y="21"/>
                  </a:lnTo>
                  <a:close/>
                  <a:moveTo>
                    <a:pt x="27" y="17"/>
                  </a:moveTo>
                  <a:lnTo>
                    <a:pt x="27" y="14"/>
                  </a:lnTo>
                  <a:lnTo>
                    <a:pt x="26" y="12"/>
                  </a:lnTo>
                  <a:lnTo>
                    <a:pt x="24" y="10"/>
                  </a:lnTo>
                  <a:lnTo>
                    <a:pt x="23" y="9"/>
                  </a:lnTo>
                  <a:lnTo>
                    <a:pt x="23" y="7"/>
                  </a:lnTo>
                  <a:lnTo>
                    <a:pt x="21" y="6"/>
                  </a:lnTo>
                  <a:lnTo>
                    <a:pt x="20" y="5"/>
                  </a:lnTo>
                  <a:lnTo>
                    <a:pt x="17" y="5"/>
                  </a:lnTo>
                  <a:lnTo>
                    <a:pt x="15" y="5"/>
                  </a:lnTo>
                  <a:lnTo>
                    <a:pt x="14" y="6"/>
                  </a:lnTo>
                  <a:lnTo>
                    <a:pt x="12" y="7"/>
                  </a:lnTo>
                  <a:lnTo>
                    <a:pt x="9" y="9"/>
                  </a:lnTo>
                  <a:lnTo>
                    <a:pt x="9" y="10"/>
                  </a:lnTo>
                  <a:lnTo>
                    <a:pt x="8" y="12"/>
                  </a:lnTo>
                  <a:lnTo>
                    <a:pt x="7" y="14"/>
                  </a:lnTo>
                  <a:lnTo>
                    <a:pt x="7" y="17"/>
                  </a:lnTo>
                  <a:lnTo>
                    <a:pt x="27" y="17"/>
                  </a:lnTo>
                  <a:close/>
                </a:path>
              </a:pathLst>
            </a:custGeom>
            <a:solidFill>
              <a:srgbClr val="000000"/>
            </a:solidFill>
            <a:ln w="9525">
              <a:solidFill>
                <a:schemeClr val="accent1"/>
              </a:solidFill>
              <a:round/>
              <a:headEnd/>
              <a:tailEnd/>
            </a:ln>
          </p:spPr>
          <p:txBody>
            <a:bodyPr/>
            <a:lstStyle/>
            <a:p>
              <a:endParaRPr lang="en-US" dirty="0"/>
            </a:p>
          </p:txBody>
        </p:sp>
        <p:sp>
          <p:nvSpPr>
            <p:cNvPr id="259082" name="Freeform 10">
              <a:extLst>
                <a:ext uri="{FF2B5EF4-FFF2-40B4-BE49-F238E27FC236}">
                  <a16:creationId xmlns:a16="http://schemas.microsoft.com/office/drawing/2014/main" id="{24EA91B8-7DC2-4078-AA8B-983571E097D5}"/>
                </a:ext>
              </a:extLst>
            </p:cNvPr>
            <p:cNvSpPr>
              <a:spLocks noChangeAspect="1"/>
            </p:cNvSpPr>
            <p:nvPr/>
          </p:nvSpPr>
          <p:spPr bwMode="auto">
            <a:xfrm>
              <a:off x="2274" y="472"/>
              <a:ext cx="29" cy="37"/>
            </a:xfrm>
            <a:custGeom>
              <a:avLst/>
              <a:gdLst>
                <a:gd name="T0" fmla="*/ 6 w 29"/>
                <a:gd name="T1" fmla="*/ 2 h 37"/>
                <a:gd name="T2" fmla="*/ 6 w 29"/>
                <a:gd name="T3" fmla="*/ 6 h 37"/>
                <a:gd name="T4" fmla="*/ 6 w 29"/>
                <a:gd name="T5" fmla="*/ 6 h 37"/>
                <a:gd name="T6" fmla="*/ 7 w 29"/>
                <a:gd name="T7" fmla="*/ 5 h 37"/>
                <a:gd name="T8" fmla="*/ 8 w 29"/>
                <a:gd name="T9" fmla="*/ 4 h 37"/>
                <a:gd name="T10" fmla="*/ 9 w 29"/>
                <a:gd name="T11" fmla="*/ 3 h 37"/>
                <a:gd name="T12" fmla="*/ 11 w 29"/>
                <a:gd name="T13" fmla="*/ 3 h 37"/>
                <a:gd name="T14" fmla="*/ 12 w 29"/>
                <a:gd name="T15" fmla="*/ 2 h 37"/>
                <a:gd name="T16" fmla="*/ 14 w 29"/>
                <a:gd name="T17" fmla="*/ 2 h 37"/>
                <a:gd name="T18" fmla="*/ 15 w 29"/>
                <a:gd name="T19" fmla="*/ 0 h 37"/>
                <a:gd name="T20" fmla="*/ 17 w 29"/>
                <a:gd name="T21" fmla="*/ 0 h 37"/>
                <a:gd name="T22" fmla="*/ 19 w 29"/>
                <a:gd name="T23" fmla="*/ 0 h 37"/>
                <a:gd name="T24" fmla="*/ 21 w 29"/>
                <a:gd name="T25" fmla="*/ 0 h 37"/>
                <a:gd name="T26" fmla="*/ 22 w 29"/>
                <a:gd name="T27" fmla="*/ 2 h 37"/>
                <a:gd name="T28" fmla="*/ 23 w 29"/>
                <a:gd name="T29" fmla="*/ 2 h 37"/>
                <a:gd name="T30" fmla="*/ 24 w 29"/>
                <a:gd name="T31" fmla="*/ 3 h 37"/>
                <a:gd name="T32" fmla="*/ 27 w 29"/>
                <a:gd name="T33" fmla="*/ 4 h 37"/>
                <a:gd name="T34" fmla="*/ 28 w 29"/>
                <a:gd name="T35" fmla="*/ 6 h 37"/>
                <a:gd name="T36" fmla="*/ 29 w 29"/>
                <a:gd name="T37" fmla="*/ 10 h 37"/>
                <a:gd name="T38" fmla="*/ 29 w 29"/>
                <a:gd name="T39" fmla="*/ 37 h 37"/>
                <a:gd name="T40" fmla="*/ 23 w 29"/>
                <a:gd name="T41" fmla="*/ 37 h 37"/>
                <a:gd name="T42" fmla="*/ 23 w 29"/>
                <a:gd name="T43" fmla="*/ 12 h 37"/>
                <a:gd name="T44" fmla="*/ 22 w 29"/>
                <a:gd name="T45" fmla="*/ 10 h 37"/>
                <a:gd name="T46" fmla="*/ 21 w 29"/>
                <a:gd name="T47" fmla="*/ 7 h 37"/>
                <a:gd name="T48" fmla="*/ 19 w 29"/>
                <a:gd name="T49" fmla="*/ 6 h 37"/>
                <a:gd name="T50" fmla="*/ 16 w 29"/>
                <a:gd name="T51" fmla="*/ 6 h 37"/>
                <a:gd name="T52" fmla="*/ 12 w 29"/>
                <a:gd name="T53" fmla="*/ 6 h 37"/>
                <a:gd name="T54" fmla="*/ 9 w 29"/>
                <a:gd name="T55" fmla="*/ 9 h 37"/>
                <a:gd name="T56" fmla="*/ 7 w 29"/>
                <a:gd name="T57" fmla="*/ 12 h 37"/>
                <a:gd name="T58" fmla="*/ 6 w 29"/>
                <a:gd name="T59" fmla="*/ 18 h 37"/>
                <a:gd name="T60" fmla="*/ 6 w 29"/>
                <a:gd name="T61" fmla="*/ 37 h 37"/>
                <a:gd name="T62" fmla="*/ 0 w 29"/>
                <a:gd name="T63" fmla="*/ 37 h 37"/>
                <a:gd name="T64" fmla="*/ 0 w 29"/>
                <a:gd name="T65" fmla="*/ 2 h 37"/>
                <a:gd name="T66" fmla="*/ 6 w 29"/>
                <a:gd name="T67" fmla="*/ 2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37">
                  <a:moveTo>
                    <a:pt x="6" y="2"/>
                  </a:moveTo>
                  <a:lnTo>
                    <a:pt x="6" y="6"/>
                  </a:lnTo>
                  <a:lnTo>
                    <a:pt x="6" y="6"/>
                  </a:lnTo>
                  <a:lnTo>
                    <a:pt x="7" y="5"/>
                  </a:lnTo>
                  <a:lnTo>
                    <a:pt x="8" y="4"/>
                  </a:lnTo>
                  <a:lnTo>
                    <a:pt x="9" y="3"/>
                  </a:lnTo>
                  <a:lnTo>
                    <a:pt x="11" y="3"/>
                  </a:lnTo>
                  <a:lnTo>
                    <a:pt x="12" y="2"/>
                  </a:lnTo>
                  <a:lnTo>
                    <a:pt x="14" y="2"/>
                  </a:lnTo>
                  <a:lnTo>
                    <a:pt x="15" y="0"/>
                  </a:lnTo>
                  <a:lnTo>
                    <a:pt x="17" y="0"/>
                  </a:lnTo>
                  <a:lnTo>
                    <a:pt x="19" y="0"/>
                  </a:lnTo>
                  <a:lnTo>
                    <a:pt x="21" y="0"/>
                  </a:lnTo>
                  <a:lnTo>
                    <a:pt x="22" y="2"/>
                  </a:lnTo>
                  <a:lnTo>
                    <a:pt x="23" y="2"/>
                  </a:lnTo>
                  <a:lnTo>
                    <a:pt x="24" y="3"/>
                  </a:lnTo>
                  <a:lnTo>
                    <a:pt x="27" y="4"/>
                  </a:lnTo>
                  <a:lnTo>
                    <a:pt x="28" y="6"/>
                  </a:lnTo>
                  <a:lnTo>
                    <a:pt x="29" y="10"/>
                  </a:lnTo>
                  <a:lnTo>
                    <a:pt x="29" y="37"/>
                  </a:lnTo>
                  <a:lnTo>
                    <a:pt x="23" y="37"/>
                  </a:lnTo>
                  <a:lnTo>
                    <a:pt x="23" y="12"/>
                  </a:lnTo>
                  <a:lnTo>
                    <a:pt x="22" y="10"/>
                  </a:lnTo>
                  <a:lnTo>
                    <a:pt x="21" y="7"/>
                  </a:lnTo>
                  <a:lnTo>
                    <a:pt x="19" y="6"/>
                  </a:lnTo>
                  <a:lnTo>
                    <a:pt x="16" y="6"/>
                  </a:lnTo>
                  <a:lnTo>
                    <a:pt x="12" y="6"/>
                  </a:lnTo>
                  <a:lnTo>
                    <a:pt x="9" y="9"/>
                  </a:lnTo>
                  <a:lnTo>
                    <a:pt x="7" y="12"/>
                  </a:lnTo>
                  <a:lnTo>
                    <a:pt x="6" y="18"/>
                  </a:lnTo>
                  <a:lnTo>
                    <a:pt x="6" y="37"/>
                  </a:lnTo>
                  <a:lnTo>
                    <a:pt x="0" y="37"/>
                  </a:lnTo>
                  <a:lnTo>
                    <a:pt x="0" y="2"/>
                  </a:lnTo>
                  <a:lnTo>
                    <a:pt x="6" y="2"/>
                  </a:lnTo>
                  <a:close/>
                </a:path>
              </a:pathLst>
            </a:custGeom>
            <a:solidFill>
              <a:srgbClr val="000000"/>
            </a:solidFill>
            <a:ln w="9525">
              <a:solidFill>
                <a:schemeClr val="accent1"/>
              </a:solidFill>
              <a:round/>
              <a:headEnd/>
              <a:tailEnd/>
            </a:ln>
          </p:spPr>
          <p:txBody>
            <a:bodyPr/>
            <a:lstStyle/>
            <a:p>
              <a:endParaRPr lang="en-US" dirty="0"/>
            </a:p>
          </p:txBody>
        </p:sp>
        <p:sp>
          <p:nvSpPr>
            <p:cNvPr id="259083" name="Freeform 11">
              <a:extLst>
                <a:ext uri="{FF2B5EF4-FFF2-40B4-BE49-F238E27FC236}">
                  <a16:creationId xmlns:a16="http://schemas.microsoft.com/office/drawing/2014/main" id="{6C38A2E5-2D97-49A1-BB18-F14868C20967}"/>
                </a:ext>
              </a:extLst>
            </p:cNvPr>
            <p:cNvSpPr>
              <a:spLocks noChangeAspect="1"/>
            </p:cNvSpPr>
            <p:nvPr/>
          </p:nvSpPr>
          <p:spPr bwMode="auto">
            <a:xfrm>
              <a:off x="2306" y="464"/>
              <a:ext cx="17" cy="47"/>
            </a:xfrm>
            <a:custGeom>
              <a:avLst/>
              <a:gdLst>
                <a:gd name="T0" fmla="*/ 11 w 17"/>
                <a:gd name="T1" fmla="*/ 10 h 47"/>
                <a:gd name="T2" fmla="*/ 17 w 17"/>
                <a:gd name="T3" fmla="*/ 10 h 47"/>
                <a:gd name="T4" fmla="*/ 17 w 17"/>
                <a:gd name="T5" fmla="*/ 15 h 47"/>
                <a:gd name="T6" fmla="*/ 11 w 17"/>
                <a:gd name="T7" fmla="*/ 15 h 47"/>
                <a:gd name="T8" fmla="*/ 11 w 17"/>
                <a:gd name="T9" fmla="*/ 40 h 47"/>
                <a:gd name="T10" fmla="*/ 12 w 17"/>
                <a:gd name="T11" fmla="*/ 41 h 47"/>
                <a:gd name="T12" fmla="*/ 13 w 17"/>
                <a:gd name="T13" fmla="*/ 42 h 47"/>
                <a:gd name="T14" fmla="*/ 14 w 17"/>
                <a:gd name="T15" fmla="*/ 42 h 47"/>
                <a:gd name="T16" fmla="*/ 17 w 17"/>
                <a:gd name="T17" fmla="*/ 41 h 47"/>
                <a:gd name="T18" fmla="*/ 17 w 17"/>
                <a:gd name="T19" fmla="*/ 47 h 47"/>
                <a:gd name="T20" fmla="*/ 15 w 17"/>
                <a:gd name="T21" fmla="*/ 47 h 47"/>
                <a:gd name="T22" fmla="*/ 14 w 17"/>
                <a:gd name="T23" fmla="*/ 47 h 47"/>
                <a:gd name="T24" fmla="*/ 12 w 17"/>
                <a:gd name="T25" fmla="*/ 47 h 47"/>
                <a:gd name="T26" fmla="*/ 11 w 17"/>
                <a:gd name="T27" fmla="*/ 47 h 47"/>
                <a:gd name="T28" fmla="*/ 9 w 17"/>
                <a:gd name="T29" fmla="*/ 47 h 47"/>
                <a:gd name="T30" fmla="*/ 7 w 17"/>
                <a:gd name="T31" fmla="*/ 44 h 47"/>
                <a:gd name="T32" fmla="*/ 6 w 17"/>
                <a:gd name="T33" fmla="*/ 43 h 47"/>
                <a:gd name="T34" fmla="*/ 6 w 17"/>
                <a:gd name="T35" fmla="*/ 42 h 47"/>
                <a:gd name="T36" fmla="*/ 6 w 17"/>
                <a:gd name="T37" fmla="*/ 15 h 47"/>
                <a:gd name="T38" fmla="*/ 0 w 17"/>
                <a:gd name="T39" fmla="*/ 15 h 47"/>
                <a:gd name="T40" fmla="*/ 0 w 17"/>
                <a:gd name="T41" fmla="*/ 10 h 47"/>
                <a:gd name="T42" fmla="*/ 6 w 17"/>
                <a:gd name="T43" fmla="*/ 10 h 47"/>
                <a:gd name="T44" fmla="*/ 6 w 17"/>
                <a:gd name="T45" fmla="*/ 0 h 47"/>
                <a:gd name="T46" fmla="*/ 11 w 17"/>
                <a:gd name="T47" fmla="*/ 0 h 47"/>
                <a:gd name="T48" fmla="*/ 11 w 17"/>
                <a:gd name="T49"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47">
                  <a:moveTo>
                    <a:pt x="11" y="10"/>
                  </a:moveTo>
                  <a:lnTo>
                    <a:pt x="17" y="10"/>
                  </a:lnTo>
                  <a:lnTo>
                    <a:pt x="17" y="15"/>
                  </a:lnTo>
                  <a:lnTo>
                    <a:pt x="11" y="15"/>
                  </a:lnTo>
                  <a:lnTo>
                    <a:pt x="11" y="40"/>
                  </a:lnTo>
                  <a:lnTo>
                    <a:pt x="12" y="41"/>
                  </a:lnTo>
                  <a:lnTo>
                    <a:pt x="13" y="42"/>
                  </a:lnTo>
                  <a:lnTo>
                    <a:pt x="14" y="42"/>
                  </a:lnTo>
                  <a:lnTo>
                    <a:pt x="17" y="41"/>
                  </a:lnTo>
                  <a:lnTo>
                    <a:pt x="17" y="47"/>
                  </a:lnTo>
                  <a:lnTo>
                    <a:pt x="15" y="47"/>
                  </a:lnTo>
                  <a:lnTo>
                    <a:pt x="14" y="47"/>
                  </a:lnTo>
                  <a:lnTo>
                    <a:pt x="12" y="47"/>
                  </a:lnTo>
                  <a:lnTo>
                    <a:pt x="11" y="47"/>
                  </a:lnTo>
                  <a:lnTo>
                    <a:pt x="9" y="47"/>
                  </a:lnTo>
                  <a:lnTo>
                    <a:pt x="7" y="44"/>
                  </a:lnTo>
                  <a:lnTo>
                    <a:pt x="6" y="43"/>
                  </a:lnTo>
                  <a:lnTo>
                    <a:pt x="6" y="42"/>
                  </a:lnTo>
                  <a:lnTo>
                    <a:pt x="6" y="15"/>
                  </a:lnTo>
                  <a:lnTo>
                    <a:pt x="0" y="15"/>
                  </a:lnTo>
                  <a:lnTo>
                    <a:pt x="0" y="10"/>
                  </a:lnTo>
                  <a:lnTo>
                    <a:pt x="6" y="10"/>
                  </a:lnTo>
                  <a:lnTo>
                    <a:pt x="6" y="0"/>
                  </a:lnTo>
                  <a:lnTo>
                    <a:pt x="11" y="0"/>
                  </a:lnTo>
                  <a:lnTo>
                    <a:pt x="11" y="10"/>
                  </a:lnTo>
                  <a:close/>
                </a:path>
              </a:pathLst>
            </a:custGeom>
            <a:solidFill>
              <a:srgbClr val="000000"/>
            </a:solidFill>
            <a:ln w="9525">
              <a:solidFill>
                <a:schemeClr val="accent1"/>
              </a:solidFill>
              <a:round/>
              <a:headEnd/>
              <a:tailEnd/>
            </a:ln>
          </p:spPr>
          <p:txBody>
            <a:bodyPr/>
            <a:lstStyle/>
            <a:p>
              <a:endParaRPr lang="en-US" dirty="0"/>
            </a:p>
          </p:txBody>
        </p:sp>
        <p:sp>
          <p:nvSpPr>
            <p:cNvPr id="259084" name="Freeform 12">
              <a:extLst>
                <a:ext uri="{FF2B5EF4-FFF2-40B4-BE49-F238E27FC236}">
                  <a16:creationId xmlns:a16="http://schemas.microsoft.com/office/drawing/2014/main" id="{00509AA1-03DA-484D-BE28-C7184235261E}"/>
                </a:ext>
              </a:extLst>
            </p:cNvPr>
            <p:cNvSpPr>
              <a:spLocks noChangeAspect="1"/>
            </p:cNvSpPr>
            <p:nvPr/>
          </p:nvSpPr>
          <p:spPr bwMode="auto">
            <a:xfrm>
              <a:off x="2327" y="474"/>
              <a:ext cx="29" cy="37"/>
            </a:xfrm>
            <a:custGeom>
              <a:avLst/>
              <a:gdLst>
                <a:gd name="T0" fmla="*/ 23 w 29"/>
                <a:gd name="T1" fmla="*/ 35 h 37"/>
                <a:gd name="T2" fmla="*/ 23 w 29"/>
                <a:gd name="T3" fmla="*/ 31 h 37"/>
                <a:gd name="T4" fmla="*/ 23 w 29"/>
                <a:gd name="T5" fmla="*/ 31 h 37"/>
                <a:gd name="T6" fmla="*/ 22 w 29"/>
                <a:gd name="T7" fmla="*/ 32 h 37"/>
                <a:gd name="T8" fmla="*/ 21 w 29"/>
                <a:gd name="T9" fmla="*/ 33 h 37"/>
                <a:gd name="T10" fmla="*/ 20 w 29"/>
                <a:gd name="T11" fmla="*/ 34 h 37"/>
                <a:gd name="T12" fmla="*/ 19 w 29"/>
                <a:gd name="T13" fmla="*/ 35 h 37"/>
                <a:gd name="T14" fmla="*/ 17 w 29"/>
                <a:gd name="T15" fmla="*/ 37 h 37"/>
                <a:gd name="T16" fmla="*/ 15 w 29"/>
                <a:gd name="T17" fmla="*/ 37 h 37"/>
                <a:gd name="T18" fmla="*/ 14 w 29"/>
                <a:gd name="T19" fmla="*/ 37 h 37"/>
                <a:gd name="T20" fmla="*/ 12 w 29"/>
                <a:gd name="T21" fmla="*/ 37 h 37"/>
                <a:gd name="T22" fmla="*/ 11 w 29"/>
                <a:gd name="T23" fmla="*/ 37 h 37"/>
                <a:gd name="T24" fmla="*/ 8 w 29"/>
                <a:gd name="T25" fmla="*/ 37 h 37"/>
                <a:gd name="T26" fmla="*/ 7 w 29"/>
                <a:gd name="T27" fmla="*/ 37 h 37"/>
                <a:gd name="T28" fmla="*/ 6 w 29"/>
                <a:gd name="T29" fmla="*/ 35 h 37"/>
                <a:gd name="T30" fmla="*/ 5 w 29"/>
                <a:gd name="T31" fmla="*/ 34 h 37"/>
                <a:gd name="T32" fmla="*/ 2 w 29"/>
                <a:gd name="T33" fmla="*/ 33 h 37"/>
                <a:gd name="T34" fmla="*/ 1 w 29"/>
                <a:gd name="T35" fmla="*/ 31 h 37"/>
                <a:gd name="T36" fmla="*/ 0 w 29"/>
                <a:gd name="T37" fmla="*/ 27 h 37"/>
                <a:gd name="T38" fmla="*/ 0 w 29"/>
                <a:gd name="T39" fmla="*/ 0 h 37"/>
                <a:gd name="T40" fmla="*/ 6 w 29"/>
                <a:gd name="T41" fmla="*/ 0 h 37"/>
                <a:gd name="T42" fmla="*/ 6 w 29"/>
                <a:gd name="T43" fmla="*/ 25 h 37"/>
                <a:gd name="T44" fmla="*/ 6 w 29"/>
                <a:gd name="T45" fmla="*/ 26 h 37"/>
                <a:gd name="T46" fmla="*/ 7 w 29"/>
                <a:gd name="T47" fmla="*/ 28 h 37"/>
                <a:gd name="T48" fmla="*/ 8 w 29"/>
                <a:gd name="T49" fmla="*/ 30 h 37"/>
                <a:gd name="T50" fmla="*/ 9 w 29"/>
                <a:gd name="T51" fmla="*/ 31 h 37"/>
                <a:gd name="T52" fmla="*/ 9 w 29"/>
                <a:gd name="T53" fmla="*/ 31 h 37"/>
                <a:gd name="T54" fmla="*/ 11 w 29"/>
                <a:gd name="T55" fmla="*/ 31 h 37"/>
                <a:gd name="T56" fmla="*/ 11 w 29"/>
                <a:gd name="T57" fmla="*/ 31 h 37"/>
                <a:gd name="T58" fmla="*/ 12 w 29"/>
                <a:gd name="T59" fmla="*/ 31 h 37"/>
                <a:gd name="T60" fmla="*/ 13 w 29"/>
                <a:gd name="T61" fmla="*/ 31 h 37"/>
                <a:gd name="T62" fmla="*/ 14 w 29"/>
                <a:gd name="T63" fmla="*/ 31 h 37"/>
                <a:gd name="T64" fmla="*/ 15 w 29"/>
                <a:gd name="T65" fmla="*/ 31 h 37"/>
                <a:gd name="T66" fmla="*/ 16 w 29"/>
                <a:gd name="T67" fmla="*/ 31 h 37"/>
                <a:gd name="T68" fmla="*/ 20 w 29"/>
                <a:gd name="T69" fmla="*/ 28 h 37"/>
                <a:gd name="T70" fmla="*/ 22 w 29"/>
                <a:gd name="T71" fmla="*/ 26 h 37"/>
                <a:gd name="T72" fmla="*/ 23 w 29"/>
                <a:gd name="T73" fmla="*/ 23 h 37"/>
                <a:gd name="T74" fmla="*/ 23 w 29"/>
                <a:gd name="T75" fmla="*/ 19 h 37"/>
                <a:gd name="T76" fmla="*/ 23 w 29"/>
                <a:gd name="T77" fmla="*/ 0 h 37"/>
                <a:gd name="T78" fmla="*/ 29 w 29"/>
                <a:gd name="T79" fmla="*/ 0 h 37"/>
                <a:gd name="T80" fmla="*/ 29 w 29"/>
                <a:gd name="T81" fmla="*/ 35 h 37"/>
                <a:gd name="T82" fmla="*/ 23 w 29"/>
                <a:gd name="T83"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 h="37">
                  <a:moveTo>
                    <a:pt x="23" y="35"/>
                  </a:moveTo>
                  <a:lnTo>
                    <a:pt x="23" y="31"/>
                  </a:lnTo>
                  <a:lnTo>
                    <a:pt x="23" y="31"/>
                  </a:lnTo>
                  <a:lnTo>
                    <a:pt x="22" y="32"/>
                  </a:lnTo>
                  <a:lnTo>
                    <a:pt x="21" y="33"/>
                  </a:lnTo>
                  <a:lnTo>
                    <a:pt x="20" y="34"/>
                  </a:lnTo>
                  <a:lnTo>
                    <a:pt x="19" y="35"/>
                  </a:lnTo>
                  <a:lnTo>
                    <a:pt x="17" y="37"/>
                  </a:lnTo>
                  <a:lnTo>
                    <a:pt x="15" y="37"/>
                  </a:lnTo>
                  <a:lnTo>
                    <a:pt x="14" y="37"/>
                  </a:lnTo>
                  <a:lnTo>
                    <a:pt x="12" y="37"/>
                  </a:lnTo>
                  <a:lnTo>
                    <a:pt x="11" y="37"/>
                  </a:lnTo>
                  <a:lnTo>
                    <a:pt x="8" y="37"/>
                  </a:lnTo>
                  <a:lnTo>
                    <a:pt x="7" y="37"/>
                  </a:lnTo>
                  <a:lnTo>
                    <a:pt x="6" y="35"/>
                  </a:lnTo>
                  <a:lnTo>
                    <a:pt x="5" y="34"/>
                  </a:lnTo>
                  <a:lnTo>
                    <a:pt x="2" y="33"/>
                  </a:lnTo>
                  <a:lnTo>
                    <a:pt x="1" y="31"/>
                  </a:lnTo>
                  <a:lnTo>
                    <a:pt x="0" y="27"/>
                  </a:lnTo>
                  <a:lnTo>
                    <a:pt x="0" y="0"/>
                  </a:lnTo>
                  <a:lnTo>
                    <a:pt x="6" y="0"/>
                  </a:lnTo>
                  <a:lnTo>
                    <a:pt x="6" y="25"/>
                  </a:lnTo>
                  <a:lnTo>
                    <a:pt x="6" y="26"/>
                  </a:lnTo>
                  <a:lnTo>
                    <a:pt x="7" y="28"/>
                  </a:lnTo>
                  <a:lnTo>
                    <a:pt x="8" y="30"/>
                  </a:lnTo>
                  <a:lnTo>
                    <a:pt x="9" y="31"/>
                  </a:lnTo>
                  <a:lnTo>
                    <a:pt x="9" y="31"/>
                  </a:lnTo>
                  <a:lnTo>
                    <a:pt x="11" y="31"/>
                  </a:lnTo>
                  <a:lnTo>
                    <a:pt x="11" y="31"/>
                  </a:lnTo>
                  <a:lnTo>
                    <a:pt x="12" y="31"/>
                  </a:lnTo>
                  <a:lnTo>
                    <a:pt x="13" y="31"/>
                  </a:lnTo>
                  <a:lnTo>
                    <a:pt x="14" y="31"/>
                  </a:lnTo>
                  <a:lnTo>
                    <a:pt x="15" y="31"/>
                  </a:lnTo>
                  <a:lnTo>
                    <a:pt x="16" y="31"/>
                  </a:lnTo>
                  <a:lnTo>
                    <a:pt x="20" y="28"/>
                  </a:lnTo>
                  <a:lnTo>
                    <a:pt x="22" y="26"/>
                  </a:lnTo>
                  <a:lnTo>
                    <a:pt x="23" y="23"/>
                  </a:lnTo>
                  <a:lnTo>
                    <a:pt x="23" y="19"/>
                  </a:lnTo>
                  <a:lnTo>
                    <a:pt x="23" y="0"/>
                  </a:lnTo>
                  <a:lnTo>
                    <a:pt x="29" y="0"/>
                  </a:lnTo>
                  <a:lnTo>
                    <a:pt x="29" y="35"/>
                  </a:lnTo>
                  <a:lnTo>
                    <a:pt x="23" y="35"/>
                  </a:lnTo>
                  <a:close/>
                </a:path>
              </a:pathLst>
            </a:custGeom>
            <a:solidFill>
              <a:srgbClr val="000000"/>
            </a:solidFill>
            <a:ln w="9525">
              <a:solidFill>
                <a:schemeClr val="accent1"/>
              </a:solidFill>
              <a:round/>
              <a:headEnd/>
              <a:tailEnd/>
            </a:ln>
          </p:spPr>
          <p:txBody>
            <a:bodyPr/>
            <a:lstStyle/>
            <a:p>
              <a:endParaRPr lang="en-US" dirty="0"/>
            </a:p>
          </p:txBody>
        </p:sp>
        <p:sp>
          <p:nvSpPr>
            <p:cNvPr id="259085" name="Freeform 13">
              <a:extLst>
                <a:ext uri="{FF2B5EF4-FFF2-40B4-BE49-F238E27FC236}">
                  <a16:creationId xmlns:a16="http://schemas.microsoft.com/office/drawing/2014/main" id="{214313FB-3255-416A-AC19-5BF6D769459D}"/>
                </a:ext>
              </a:extLst>
            </p:cNvPr>
            <p:cNvSpPr>
              <a:spLocks noChangeAspect="1"/>
            </p:cNvSpPr>
            <p:nvPr/>
          </p:nvSpPr>
          <p:spPr bwMode="auto">
            <a:xfrm>
              <a:off x="2362" y="472"/>
              <a:ext cx="30" cy="39"/>
            </a:xfrm>
            <a:custGeom>
              <a:avLst/>
              <a:gdLst>
                <a:gd name="T0" fmla="*/ 29 w 30"/>
                <a:gd name="T1" fmla="*/ 27 h 39"/>
                <a:gd name="T2" fmla="*/ 29 w 30"/>
                <a:gd name="T3" fmla="*/ 30 h 39"/>
                <a:gd name="T4" fmla="*/ 25 w 30"/>
                <a:gd name="T5" fmla="*/ 35 h 39"/>
                <a:gd name="T6" fmla="*/ 18 w 30"/>
                <a:gd name="T7" fmla="*/ 39 h 39"/>
                <a:gd name="T8" fmla="*/ 10 w 30"/>
                <a:gd name="T9" fmla="*/ 39 h 39"/>
                <a:gd name="T10" fmla="*/ 4 w 30"/>
                <a:gd name="T11" fmla="*/ 35 h 39"/>
                <a:gd name="T12" fmla="*/ 1 w 30"/>
                <a:gd name="T13" fmla="*/ 29 h 39"/>
                <a:gd name="T14" fmla="*/ 0 w 30"/>
                <a:gd name="T15" fmla="*/ 22 h 39"/>
                <a:gd name="T16" fmla="*/ 0 w 30"/>
                <a:gd name="T17" fmla="*/ 15 h 39"/>
                <a:gd name="T18" fmla="*/ 2 w 30"/>
                <a:gd name="T19" fmla="*/ 9 h 39"/>
                <a:gd name="T20" fmla="*/ 7 w 30"/>
                <a:gd name="T21" fmla="*/ 4 h 39"/>
                <a:gd name="T22" fmla="*/ 12 w 30"/>
                <a:gd name="T23" fmla="*/ 0 h 39"/>
                <a:gd name="T24" fmla="*/ 17 w 30"/>
                <a:gd name="T25" fmla="*/ 0 h 39"/>
                <a:gd name="T26" fmla="*/ 23 w 30"/>
                <a:gd name="T27" fmla="*/ 3 h 39"/>
                <a:gd name="T28" fmla="*/ 26 w 30"/>
                <a:gd name="T29" fmla="*/ 5 h 39"/>
                <a:gd name="T30" fmla="*/ 29 w 30"/>
                <a:gd name="T31" fmla="*/ 11 h 39"/>
                <a:gd name="T32" fmla="*/ 24 w 30"/>
                <a:gd name="T33" fmla="*/ 13 h 39"/>
                <a:gd name="T34" fmla="*/ 23 w 30"/>
                <a:gd name="T35" fmla="*/ 10 h 39"/>
                <a:gd name="T36" fmla="*/ 19 w 30"/>
                <a:gd name="T37" fmla="*/ 7 h 39"/>
                <a:gd name="T38" fmla="*/ 18 w 30"/>
                <a:gd name="T39" fmla="*/ 6 h 39"/>
                <a:gd name="T40" fmla="*/ 15 w 30"/>
                <a:gd name="T41" fmla="*/ 6 h 39"/>
                <a:gd name="T42" fmla="*/ 11 w 30"/>
                <a:gd name="T43" fmla="*/ 7 h 39"/>
                <a:gd name="T44" fmla="*/ 8 w 30"/>
                <a:gd name="T45" fmla="*/ 10 h 39"/>
                <a:gd name="T46" fmla="*/ 7 w 30"/>
                <a:gd name="T47" fmla="*/ 13 h 39"/>
                <a:gd name="T48" fmla="*/ 5 w 30"/>
                <a:gd name="T49" fmla="*/ 18 h 39"/>
                <a:gd name="T50" fmla="*/ 5 w 30"/>
                <a:gd name="T51" fmla="*/ 24 h 39"/>
                <a:gd name="T52" fmla="*/ 7 w 30"/>
                <a:gd name="T53" fmla="*/ 28 h 39"/>
                <a:gd name="T54" fmla="*/ 11 w 30"/>
                <a:gd name="T55" fmla="*/ 32 h 39"/>
                <a:gd name="T56" fmla="*/ 16 w 30"/>
                <a:gd name="T57" fmla="*/ 33 h 39"/>
                <a:gd name="T58" fmla="*/ 19 w 30"/>
                <a:gd name="T59" fmla="*/ 32 h 39"/>
                <a:gd name="T60" fmla="*/ 22 w 30"/>
                <a:gd name="T61" fmla="*/ 29 h 39"/>
                <a:gd name="T62" fmla="*/ 23 w 30"/>
                <a:gd name="T63" fmla="*/ 27 h 39"/>
                <a:gd name="T64" fmla="*/ 24 w 30"/>
                <a:gd name="T65" fmla="*/ 2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9">
                  <a:moveTo>
                    <a:pt x="30" y="25"/>
                  </a:moveTo>
                  <a:lnTo>
                    <a:pt x="29" y="27"/>
                  </a:lnTo>
                  <a:lnTo>
                    <a:pt x="29" y="29"/>
                  </a:lnTo>
                  <a:lnTo>
                    <a:pt x="29" y="30"/>
                  </a:lnTo>
                  <a:lnTo>
                    <a:pt x="27" y="32"/>
                  </a:lnTo>
                  <a:lnTo>
                    <a:pt x="25" y="35"/>
                  </a:lnTo>
                  <a:lnTo>
                    <a:pt x="22" y="36"/>
                  </a:lnTo>
                  <a:lnTo>
                    <a:pt x="18" y="39"/>
                  </a:lnTo>
                  <a:lnTo>
                    <a:pt x="14" y="39"/>
                  </a:lnTo>
                  <a:lnTo>
                    <a:pt x="10" y="39"/>
                  </a:lnTo>
                  <a:lnTo>
                    <a:pt x="7" y="36"/>
                  </a:lnTo>
                  <a:lnTo>
                    <a:pt x="4" y="35"/>
                  </a:lnTo>
                  <a:lnTo>
                    <a:pt x="2" y="32"/>
                  </a:lnTo>
                  <a:lnTo>
                    <a:pt x="1" y="29"/>
                  </a:lnTo>
                  <a:lnTo>
                    <a:pt x="0" y="26"/>
                  </a:lnTo>
                  <a:lnTo>
                    <a:pt x="0" y="22"/>
                  </a:lnTo>
                  <a:lnTo>
                    <a:pt x="0" y="19"/>
                  </a:lnTo>
                  <a:lnTo>
                    <a:pt x="0" y="15"/>
                  </a:lnTo>
                  <a:lnTo>
                    <a:pt x="1" y="12"/>
                  </a:lnTo>
                  <a:lnTo>
                    <a:pt x="2" y="9"/>
                  </a:lnTo>
                  <a:lnTo>
                    <a:pt x="4" y="5"/>
                  </a:lnTo>
                  <a:lnTo>
                    <a:pt x="7" y="4"/>
                  </a:lnTo>
                  <a:lnTo>
                    <a:pt x="9" y="2"/>
                  </a:lnTo>
                  <a:lnTo>
                    <a:pt x="12" y="0"/>
                  </a:lnTo>
                  <a:lnTo>
                    <a:pt x="15" y="0"/>
                  </a:lnTo>
                  <a:lnTo>
                    <a:pt x="17" y="0"/>
                  </a:lnTo>
                  <a:lnTo>
                    <a:pt x="20" y="2"/>
                  </a:lnTo>
                  <a:lnTo>
                    <a:pt x="23" y="3"/>
                  </a:lnTo>
                  <a:lnTo>
                    <a:pt x="25" y="4"/>
                  </a:lnTo>
                  <a:lnTo>
                    <a:pt x="26" y="5"/>
                  </a:lnTo>
                  <a:lnTo>
                    <a:pt x="27" y="7"/>
                  </a:lnTo>
                  <a:lnTo>
                    <a:pt x="29" y="11"/>
                  </a:lnTo>
                  <a:lnTo>
                    <a:pt x="30" y="13"/>
                  </a:lnTo>
                  <a:lnTo>
                    <a:pt x="24" y="13"/>
                  </a:lnTo>
                  <a:lnTo>
                    <a:pt x="23" y="11"/>
                  </a:lnTo>
                  <a:lnTo>
                    <a:pt x="23" y="10"/>
                  </a:lnTo>
                  <a:lnTo>
                    <a:pt x="22" y="9"/>
                  </a:lnTo>
                  <a:lnTo>
                    <a:pt x="19" y="7"/>
                  </a:lnTo>
                  <a:lnTo>
                    <a:pt x="19" y="6"/>
                  </a:lnTo>
                  <a:lnTo>
                    <a:pt x="18" y="6"/>
                  </a:lnTo>
                  <a:lnTo>
                    <a:pt x="16" y="6"/>
                  </a:lnTo>
                  <a:lnTo>
                    <a:pt x="15" y="6"/>
                  </a:lnTo>
                  <a:lnTo>
                    <a:pt x="14" y="6"/>
                  </a:lnTo>
                  <a:lnTo>
                    <a:pt x="11" y="7"/>
                  </a:lnTo>
                  <a:lnTo>
                    <a:pt x="10" y="9"/>
                  </a:lnTo>
                  <a:lnTo>
                    <a:pt x="8" y="10"/>
                  </a:lnTo>
                  <a:lnTo>
                    <a:pt x="7" y="11"/>
                  </a:lnTo>
                  <a:lnTo>
                    <a:pt x="7" y="13"/>
                  </a:lnTo>
                  <a:lnTo>
                    <a:pt x="5" y="15"/>
                  </a:lnTo>
                  <a:lnTo>
                    <a:pt x="5" y="18"/>
                  </a:lnTo>
                  <a:lnTo>
                    <a:pt x="5" y="21"/>
                  </a:lnTo>
                  <a:lnTo>
                    <a:pt x="5" y="24"/>
                  </a:lnTo>
                  <a:lnTo>
                    <a:pt x="5" y="26"/>
                  </a:lnTo>
                  <a:lnTo>
                    <a:pt x="7" y="28"/>
                  </a:lnTo>
                  <a:lnTo>
                    <a:pt x="9" y="30"/>
                  </a:lnTo>
                  <a:lnTo>
                    <a:pt x="11" y="32"/>
                  </a:lnTo>
                  <a:lnTo>
                    <a:pt x="14" y="33"/>
                  </a:lnTo>
                  <a:lnTo>
                    <a:pt x="16" y="33"/>
                  </a:lnTo>
                  <a:lnTo>
                    <a:pt x="18" y="33"/>
                  </a:lnTo>
                  <a:lnTo>
                    <a:pt x="19" y="32"/>
                  </a:lnTo>
                  <a:lnTo>
                    <a:pt x="22" y="30"/>
                  </a:lnTo>
                  <a:lnTo>
                    <a:pt x="22" y="29"/>
                  </a:lnTo>
                  <a:lnTo>
                    <a:pt x="23" y="28"/>
                  </a:lnTo>
                  <a:lnTo>
                    <a:pt x="23" y="27"/>
                  </a:lnTo>
                  <a:lnTo>
                    <a:pt x="24" y="26"/>
                  </a:lnTo>
                  <a:lnTo>
                    <a:pt x="24" y="25"/>
                  </a:lnTo>
                  <a:lnTo>
                    <a:pt x="30" y="25"/>
                  </a:lnTo>
                  <a:close/>
                </a:path>
              </a:pathLst>
            </a:custGeom>
            <a:solidFill>
              <a:srgbClr val="000000"/>
            </a:solidFill>
            <a:ln w="9525">
              <a:solidFill>
                <a:schemeClr val="accent1"/>
              </a:solidFill>
              <a:round/>
              <a:headEnd/>
              <a:tailEnd/>
            </a:ln>
          </p:spPr>
          <p:txBody>
            <a:bodyPr/>
            <a:lstStyle/>
            <a:p>
              <a:endParaRPr lang="en-US" dirty="0"/>
            </a:p>
          </p:txBody>
        </p:sp>
        <p:sp>
          <p:nvSpPr>
            <p:cNvPr id="259086" name="Freeform 14">
              <a:extLst>
                <a:ext uri="{FF2B5EF4-FFF2-40B4-BE49-F238E27FC236}">
                  <a16:creationId xmlns:a16="http://schemas.microsoft.com/office/drawing/2014/main" id="{898BF6ED-987C-43B5-B40F-C4CC0E8FC38C}"/>
                </a:ext>
              </a:extLst>
            </p:cNvPr>
            <p:cNvSpPr>
              <a:spLocks noChangeAspect="1"/>
            </p:cNvSpPr>
            <p:nvPr/>
          </p:nvSpPr>
          <p:spPr bwMode="auto">
            <a:xfrm>
              <a:off x="2395" y="460"/>
              <a:ext cx="29" cy="49"/>
            </a:xfrm>
            <a:custGeom>
              <a:avLst/>
              <a:gdLst>
                <a:gd name="T0" fmla="*/ 5 w 29"/>
                <a:gd name="T1" fmla="*/ 0 h 49"/>
                <a:gd name="T2" fmla="*/ 5 w 29"/>
                <a:gd name="T3" fmla="*/ 29 h 49"/>
                <a:gd name="T4" fmla="*/ 20 w 29"/>
                <a:gd name="T5" fmla="*/ 14 h 49"/>
                <a:gd name="T6" fmla="*/ 27 w 29"/>
                <a:gd name="T7" fmla="*/ 14 h 49"/>
                <a:gd name="T8" fmla="*/ 15 w 29"/>
                <a:gd name="T9" fmla="*/ 26 h 49"/>
                <a:gd name="T10" fmla="*/ 29 w 29"/>
                <a:gd name="T11" fmla="*/ 49 h 49"/>
                <a:gd name="T12" fmla="*/ 22 w 29"/>
                <a:gd name="T13" fmla="*/ 49 h 49"/>
                <a:gd name="T14" fmla="*/ 10 w 29"/>
                <a:gd name="T15" fmla="*/ 30 h 49"/>
                <a:gd name="T16" fmla="*/ 5 w 29"/>
                <a:gd name="T17" fmla="*/ 36 h 49"/>
                <a:gd name="T18" fmla="*/ 5 w 29"/>
                <a:gd name="T19" fmla="*/ 49 h 49"/>
                <a:gd name="T20" fmla="*/ 0 w 29"/>
                <a:gd name="T21" fmla="*/ 49 h 49"/>
                <a:gd name="T22" fmla="*/ 0 w 29"/>
                <a:gd name="T23" fmla="*/ 0 h 49"/>
                <a:gd name="T24" fmla="*/ 5 w 29"/>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49">
                  <a:moveTo>
                    <a:pt x="5" y="0"/>
                  </a:moveTo>
                  <a:lnTo>
                    <a:pt x="5" y="29"/>
                  </a:lnTo>
                  <a:lnTo>
                    <a:pt x="20" y="14"/>
                  </a:lnTo>
                  <a:lnTo>
                    <a:pt x="27" y="14"/>
                  </a:lnTo>
                  <a:lnTo>
                    <a:pt x="15" y="26"/>
                  </a:lnTo>
                  <a:lnTo>
                    <a:pt x="29" y="49"/>
                  </a:lnTo>
                  <a:lnTo>
                    <a:pt x="22" y="49"/>
                  </a:lnTo>
                  <a:lnTo>
                    <a:pt x="10" y="30"/>
                  </a:lnTo>
                  <a:lnTo>
                    <a:pt x="5" y="36"/>
                  </a:lnTo>
                  <a:lnTo>
                    <a:pt x="5" y="49"/>
                  </a:lnTo>
                  <a:lnTo>
                    <a:pt x="0" y="49"/>
                  </a:lnTo>
                  <a:lnTo>
                    <a:pt x="0" y="0"/>
                  </a:lnTo>
                  <a:lnTo>
                    <a:pt x="5" y="0"/>
                  </a:lnTo>
                  <a:close/>
                </a:path>
              </a:pathLst>
            </a:custGeom>
            <a:solidFill>
              <a:srgbClr val="000000"/>
            </a:solidFill>
            <a:ln w="9525">
              <a:solidFill>
                <a:schemeClr val="accent1"/>
              </a:solidFill>
              <a:round/>
              <a:headEnd/>
              <a:tailEnd/>
            </a:ln>
          </p:spPr>
          <p:txBody>
            <a:bodyPr/>
            <a:lstStyle/>
            <a:p>
              <a:endParaRPr lang="en-US" dirty="0"/>
            </a:p>
          </p:txBody>
        </p:sp>
        <p:sp>
          <p:nvSpPr>
            <p:cNvPr id="259087" name="Freeform 15">
              <a:extLst>
                <a:ext uri="{FF2B5EF4-FFF2-40B4-BE49-F238E27FC236}">
                  <a16:creationId xmlns:a16="http://schemas.microsoft.com/office/drawing/2014/main" id="{5C0556AD-E3EA-4209-B9D8-2A6031949B78}"/>
                </a:ext>
              </a:extLst>
            </p:cNvPr>
            <p:cNvSpPr>
              <a:spLocks noChangeAspect="1"/>
            </p:cNvSpPr>
            <p:nvPr/>
          </p:nvSpPr>
          <p:spPr bwMode="auto">
            <a:xfrm>
              <a:off x="2424" y="474"/>
              <a:ext cx="31" cy="49"/>
            </a:xfrm>
            <a:custGeom>
              <a:avLst/>
              <a:gdLst>
                <a:gd name="T0" fmla="*/ 31 w 31"/>
                <a:gd name="T1" fmla="*/ 0 h 49"/>
                <a:gd name="T2" fmla="*/ 15 w 31"/>
                <a:gd name="T3" fmla="*/ 43 h 49"/>
                <a:gd name="T4" fmla="*/ 14 w 31"/>
                <a:gd name="T5" fmla="*/ 45 h 49"/>
                <a:gd name="T6" fmla="*/ 13 w 31"/>
                <a:gd name="T7" fmla="*/ 47 h 49"/>
                <a:gd name="T8" fmla="*/ 10 w 31"/>
                <a:gd name="T9" fmla="*/ 48 h 49"/>
                <a:gd name="T10" fmla="*/ 9 w 31"/>
                <a:gd name="T11" fmla="*/ 49 h 49"/>
                <a:gd name="T12" fmla="*/ 8 w 31"/>
                <a:gd name="T13" fmla="*/ 49 h 49"/>
                <a:gd name="T14" fmla="*/ 7 w 31"/>
                <a:gd name="T15" fmla="*/ 49 h 49"/>
                <a:gd name="T16" fmla="*/ 6 w 31"/>
                <a:gd name="T17" fmla="*/ 49 h 49"/>
                <a:gd name="T18" fmla="*/ 5 w 31"/>
                <a:gd name="T19" fmla="*/ 49 h 49"/>
                <a:gd name="T20" fmla="*/ 3 w 31"/>
                <a:gd name="T21" fmla="*/ 49 h 49"/>
                <a:gd name="T22" fmla="*/ 3 w 31"/>
                <a:gd name="T23" fmla="*/ 49 h 49"/>
                <a:gd name="T24" fmla="*/ 2 w 31"/>
                <a:gd name="T25" fmla="*/ 49 h 49"/>
                <a:gd name="T26" fmla="*/ 2 w 31"/>
                <a:gd name="T27" fmla="*/ 49 h 49"/>
                <a:gd name="T28" fmla="*/ 2 w 31"/>
                <a:gd name="T29" fmla="*/ 43 h 49"/>
                <a:gd name="T30" fmla="*/ 3 w 31"/>
                <a:gd name="T31" fmla="*/ 45 h 49"/>
                <a:gd name="T32" fmla="*/ 5 w 31"/>
                <a:gd name="T33" fmla="*/ 45 h 49"/>
                <a:gd name="T34" fmla="*/ 5 w 31"/>
                <a:gd name="T35" fmla="*/ 45 h 49"/>
                <a:gd name="T36" fmla="*/ 6 w 31"/>
                <a:gd name="T37" fmla="*/ 45 h 49"/>
                <a:gd name="T38" fmla="*/ 7 w 31"/>
                <a:gd name="T39" fmla="*/ 43 h 49"/>
                <a:gd name="T40" fmla="*/ 8 w 31"/>
                <a:gd name="T41" fmla="*/ 43 h 49"/>
                <a:gd name="T42" fmla="*/ 9 w 31"/>
                <a:gd name="T43" fmla="*/ 42 h 49"/>
                <a:gd name="T44" fmla="*/ 9 w 31"/>
                <a:gd name="T45" fmla="*/ 41 h 49"/>
                <a:gd name="T46" fmla="*/ 11 w 31"/>
                <a:gd name="T47" fmla="*/ 35 h 49"/>
                <a:gd name="T48" fmla="*/ 0 w 31"/>
                <a:gd name="T49" fmla="*/ 0 h 49"/>
                <a:gd name="T50" fmla="*/ 6 w 31"/>
                <a:gd name="T51" fmla="*/ 0 h 49"/>
                <a:gd name="T52" fmla="*/ 15 w 31"/>
                <a:gd name="T53" fmla="*/ 26 h 49"/>
                <a:gd name="T54" fmla="*/ 24 w 31"/>
                <a:gd name="T55" fmla="*/ 0 h 49"/>
                <a:gd name="T56" fmla="*/ 31 w 31"/>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49">
                  <a:moveTo>
                    <a:pt x="31" y="0"/>
                  </a:moveTo>
                  <a:lnTo>
                    <a:pt x="15" y="43"/>
                  </a:lnTo>
                  <a:lnTo>
                    <a:pt x="14" y="45"/>
                  </a:lnTo>
                  <a:lnTo>
                    <a:pt x="13" y="47"/>
                  </a:lnTo>
                  <a:lnTo>
                    <a:pt x="10" y="48"/>
                  </a:lnTo>
                  <a:lnTo>
                    <a:pt x="9" y="49"/>
                  </a:lnTo>
                  <a:lnTo>
                    <a:pt x="8" y="49"/>
                  </a:lnTo>
                  <a:lnTo>
                    <a:pt x="7" y="49"/>
                  </a:lnTo>
                  <a:lnTo>
                    <a:pt x="6" y="49"/>
                  </a:lnTo>
                  <a:lnTo>
                    <a:pt x="5" y="49"/>
                  </a:lnTo>
                  <a:lnTo>
                    <a:pt x="3" y="49"/>
                  </a:lnTo>
                  <a:lnTo>
                    <a:pt x="3" y="49"/>
                  </a:lnTo>
                  <a:lnTo>
                    <a:pt x="2" y="49"/>
                  </a:lnTo>
                  <a:lnTo>
                    <a:pt x="2" y="49"/>
                  </a:lnTo>
                  <a:lnTo>
                    <a:pt x="2" y="43"/>
                  </a:lnTo>
                  <a:lnTo>
                    <a:pt x="3" y="45"/>
                  </a:lnTo>
                  <a:lnTo>
                    <a:pt x="5" y="45"/>
                  </a:lnTo>
                  <a:lnTo>
                    <a:pt x="5" y="45"/>
                  </a:lnTo>
                  <a:lnTo>
                    <a:pt x="6" y="45"/>
                  </a:lnTo>
                  <a:lnTo>
                    <a:pt x="7" y="43"/>
                  </a:lnTo>
                  <a:lnTo>
                    <a:pt x="8" y="43"/>
                  </a:lnTo>
                  <a:lnTo>
                    <a:pt x="9" y="42"/>
                  </a:lnTo>
                  <a:lnTo>
                    <a:pt x="9" y="41"/>
                  </a:lnTo>
                  <a:lnTo>
                    <a:pt x="11" y="35"/>
                  </a:lnTo>
                  <a:lnTo>
                    <a:pt x="0" y="0"/>
                  </a:lnTo>
                  <a:lnTo>
                    <a:pt x="6" y="0"/>
                  </a:lnTo>
                  <a:lnTo>
                    <a:pt x="15" y="26"/>
                  </a:lnTo>
                  <a:lnTo>
                    <a:pt x="24" y="0"/>
                  </a:lnTo>
                  <a:lnTo>
                    <a:pt x="31" y="0"/>
                  </a:lnTo>
                  <a:close/>
                </a:path>
              </a:pathLst>
            </a:custGeom>
            <a:solidFill>
              <a:srgbClr val="000000"/>
            </a:solidFill>
            <a:ln w="9525">
              <a:solidFill>
                <a:schemeClr val="accent1"/>
              </a:solidFill>
              <a:round/>
              <a:headEnd/>
              <a:tailEnd/>
            </a:ln>
          </p:spPr>
          <p:txBody>
            <a:bodyPr/>
            <a:lstStyle/>
            <a:p>
              <a:endParaRPr lang="en-US" dirty="0"/>
            </a:p>
          </p:txBody>
        </p:sp>
        <p:sp>
          <p:nvSpPr>
            <p:cNvPr id="259088" name="Freeform 16">
              <a:extLst>
                <a:ext uri="{FF2B5EF4-FFF2-40B4-BE49-F238E27FC236}">
                  <a16:creationId xmlns:a16="http://schemas.microsoft.com/office/drawing/2014/main" id="{18BED8F7-E82C-428C-8D86-37255DFCB343}"/>
                </a:ext>
              </a:extLst>
            </p:cNvPr>
            <p:cNvSpPr>
              <a:spLocks noChangeAspect="1"/>
            </p:cNvSpPr>
            <p:nvPr/>
          </p:nvSpPr>
          <p:spPr bwMode="auto">
            <a:xfrm>
              <a:off x="2367" y="656"/>
              <a:ext cx="838" cy="349"/>
            </a:xfrm>
            <a:custGeom>
              <a:avLst/>
              <a:gdLst>
                <a:gd name="T0" fmla="*/ 838 w 838"/>
                <a:gd name="T1" fmla="*/ 151 h 349"/>
                <a:gd name="T2" fmla="*/ 630 w 838"/>
                <a:gd name="T3" fmla="*/ 349 h 349"/>
                <a:gd name="T4" fmla="*/ 527 w 838"/>
                <a:gd name="T5" fmla="*/ 243 h 349"/>
                <a:gd name="T6" fmla="*/ 371 w 838"/>
                <a:gd name="T7" fmla="*/ 243 h 349"/>
                <a:gd name="T8" fmla="*/ 351 w 838"/>
                <a:gd name="T9" fmla="*/ 216 h 349"/>
                <a:gd name="T10" fmla="*/ 231 w 838"/>
                <a:gd name="T11" fmla="*/ 215 h 349"/>
                <a:gd name="T12" fmla="*/ 211 w 838"/>
                <a:gd name="T13" fmla="*/ 243 h 349"/>
                <a:gd name="T14" fmla="*/ 0 w 838"/>
                <a:gd name="T15" fmla="*/ 243 h 349"/>
                <a:gd name="T16" fmla="*/ 55 w 838"/>
                <a:gd name="T17" fmla="*/ 145 h 349"/>
                <a:gd name="T18" fmla="*/ 95 w 838"/>
                <a:gd name="T19" fmla="*/ 162 h 349"/>
                <a:gd name="T20" fmla="*/ 214 w 838"/>
                <a:gd name="T21" fmla="*/ 48 h 349"/>
                <a:gd name="T22" fmla="*/ 202 w 838"/>
                <a:gd name="T23" fmla="*/ 0 h 349"/>
                <a:gd name="T24" fmla="*/ 804 w 838"/>
                <a:gd name="T25" fmla="*/ 0 h 349"/>
                <a:gd name="T26" fmla="*/ 838 w 838"/>
                <a:gd name="T27" fmla="*/ 151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38" h="349">
                  <a:moveTo>
                    <a:pt x="838" y="151"/>
                  </a:moveTo>
                  <a:lnTo>
                    <a:pt x="630" y="349"/>
                  </a:lnTo>
                  <a:lnTo>
                    <a:pt x="527" y="243"/>
                  </a:lnTo>
                  <a:lnTo>
                    <a:pt x="371" y="243"/>
                  </a:lnTo>
                  <a:lnTo>
                    <a:pt x="351" y="216"/>
                  </a:lnTo>
                  <a:lnTo>
                    <a:pt x="231" y="215"/>
                  </a:lnTo>
                  <a:lnTo>
                    <a:pt x="211" y="243"/>
                  </a:lnTo>
                  <a:lnTo>
                    <a:pt x="0" y="243"/>
                  </a:lnTo>
                  <a:lnTo>
                    <a:pt x="55" y="145"/>
                  </a:lnTo>
                  <a:lnTo>
                    <a:pt x="95" y="162"/>
                  </a:lnTo>
                  <a:lnTo>
                    <a:pt x="214" y="48"/>
                  </a:lnTo>
                  <a:lnTo>
                    <a:pt x="202" y="0"/>
                  </a:lnTo>
                  <a:lnTo>
                    <a:pt x="804" y="0"/>
                  </a:lnTo>
                  <a:lnTo>
                    <a:pt x="838" y="151"/>
                  </a:lnTo>
                  <a:close/>
                </a:path>
              </a:pathLst>
            </a:custGeom>
            <a:solidFill>
              <a:srgbClr val="000000"/>
            </a:solidFill>
            <a:ln w="9525">
              <a:solidFill>
                <a:schemeClr val="accent1"/>
              </a:solidFill>
              <a:round/>
              <a:headEnd/>
              <a:tailEnd/>
            </a:ln>
          </p:spPr>
          <p:txBody>
            <a:bodyPr/>
            <a:lstStyle/>
            <a:p>
              <a:endParaRPr lang="en-US" dirty="0"/>
            </a:p>
          </p:txBody>
        </p:sp>
        <p:sp>
          <p:nvSpPr>
            <p:cNvPr id="259089" name="Freeform 17">
              <a:extLst>
                <a:ext uri="{FF2B5EF4-FFF2-40B4-BE49-F238E27FC236}">
                  <a16:creationId xmlns:a16="http://schemas.microsoft.com/office/drawing/2014/main" id="{ADAC13F6-57F2-42D3-8E1A-BBDC7076DA1E}"/>
                </a:ext>
              </a:extLst>
            </p:cNvPr>
            <p:cNvSpPr>
              <a:spLocks noChangeAspect="1"/>
            </p:cNvSpPr>
            <p:nvPr/>
          </p:nvSpPr>
          <p:spPr bwMode="auto">
            <a:xfrm>
              <a:off x="2401" y="604"/>
              <a:ext cx="854" cy="362"/>
            </a:xfrm>
            <a:custGeom>
              <a:avLst/>
              <a:gdLst>
                <a:gd name="T0" fmla="*/ 853 w 854"/>
                <a:gd name="T1" fmla="*/ 155 h 362"/>
                <a:gd name="T2" fmla="*/ 820 w 854"/>
                <a:gd name="T3" fmla="*/ 4 h 362"/>
                <a:gd name="T4" fmla="*/ 820 w 854"/>
                <a:gd name="T5" fmla="*/ 0 h 362"/>
                <a:gd name="T6" fmla="*/ 815 w 854"/>
                <a:gd name="T7" fmla="*/ 0 h 362"/>
                <a:gd name="T8" fmla="*/ 213 w 854"/>
                <a:gd name="T9" fmla="*/ 0 h 362"/>
                <a:gd name="T10" fmla="*/ 206 w 854"/>
                <a:gd name="T11" fmla="*/ 0 h 362"/>
                <a:gd name="T12" fmla="*/ 207 w 854"/>
                <a:gd name="T13" fmla="*/ 7 h 362"/>
                <a:gd name="T14" fmla="*/ 218 w 854"/>
                <a:gd name="T15" fmla="*/ 54 h 362"/>
                <a:gd name="T16" fmla="*/ 105 w 854"/>
                <a:gd name="T17" fmla="*/ 161 h 362"/>
                <a:gd name="T18" fmla="*/ 67 w 854"/>
                <a:gd name="T19" fmla="*/ 145 h 362"/>
                <a:gd name="T20" fmla="*/ 62 w 854"/>
                <a:gd name="T21" fmla="*/ 143 h 362"/>
                <a:gd name="T22" fmla="*/ 60 w 854"/>
                <a:gd name="T23" fmla="*/ 147 h 362"/>
                <a:gd name="T24" fmla="*/ 4 w 854"/>
                <a:gd name="T25" fmla="*/ 245 h 362"/>
                <a:gd name="T26" fmla="*/ 0 w 854"/>
                <a:gd name="T27" fmla="*/ 253 h 362"/>
                <a:gd name="T28" fmla="*/ 9 w 854"/>
                <a:gd name="T29" fmla="*/ 253 h 362"/>
                <a:gd name="T30" fmla="*/ 222 w 854"/>
                <a:gd name="T31" fmla="*/ 253 h 362"/>
                <a:gd name="T32" fmla="*/ 224 w 854"/>
                <a:gd name="T33" fmla="*/ 253 h 362"/>
                <a:gd name="T34" fmla="*/ 227 w 854"/>
                <a:gd name="T35" fmla="*/ 251 h 362"/>
                <a:gd name="T36" fmla="*/ 244 w 854"/>
                <a:gd name="T37" fmla="*/ 227 h 362"/>
                <a:gd name="T38" fmla="*/ 358 w 854"/>
                <a:gd name="T39" fmla="*/ 228 h 362"/>
                <a:gd name="T40" fmla="*/ 376 w 854"/>
                <a:gd name="T41" fmla="*/ 251 h 362"/>
                <a:gd name="T42" fmla="*/ 379 w 854"/>
                <a:gd name="T43" fmla="*/ 253 h 362"/>
                <a:gd name="T44" fmla="*/ 381 w 854"/>
                <a:gd name="T45" fmla="*/ 253 h 362"/>
                <a:gd name="T46" fmla="*/ 534 w 854"/>
                <a:gd name="T47" fmla="*/ 253 h 362"/>
                <a:gd name="T48" fmla="*/ 637 w 854"/>
                <a:gd name="T49" fmla="*/ 358 h 362"/>
                <a:gd name="T50" fmla="*/ 641 w 854"/>
                <a:gd name="T51" fmla="*/ 362 h 362"/>
                <a:gd name="T52" fmla="*/ 645 w 854"/>
                <a:gd name="T53" fmla="*/ 358 h 362"/>
                <a:gd name="T54" fmla="*/ 852 w 854"/>
                <a:gd name="T55" fmla="*/ 160 h 362"/>
                <a:gd name="T56" fmla="*/ 854 w 854"/>
                <a:gd name="T57" fmla="*/ 159 h 362"/>
                <a:gd name="T58" fmla="*/ 853 w 854"/>
                <a:gd name="T59" fmla="*/ 15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54" h="362">
                  <a:moveTo>
                    <a:pt x="853" y="155"/>
                  </a:moveTo>
                  <a:lnTo>
                    <a:pt x="820" y="4"/>
                  </a:lnTo>
                  <a:lnTo>
                    <a:pt x="820" y="0"/>
                  </a:lnTo>
                  <a:lnTo>
                    <a:pt x="815" y="0"/>
                  </a:lnTo>
                  <a:lnTo>
                    <a:pt x="213" y="0"/>
                  </a:lnTo>
                  <a:lnTo>
                    <a:pt x="206" y="0"/>
                  </a:lnTo>
                  <a:lnTo>
                    <a:pt x="207" y="7"/>
                  </a:lnTo>
                  <a:lnTo>
                    <a:pt x="218" y="54"/>
                  </a:lnTo>
                  <a:lnTo>
                    <a:pt x="105" y="161"/>
                  </a:lnTo>
                  <a:lnTo>
                    <a:pt x="67" y="145"/>
                  </a:lnTo>
                  <a:lnTo>
                    <a:pt x="62" y="143"/>
                  </a:lnTo>
                  <a:lnTo>
                    <a:pt x="60" y="147"/>
                  </a:lnTo>
                  <a:lnTo>
                    <a:pt x="4" y="245"/>
                  </a:lnTo>
                  <a:lnTo>
                    <a:pt x="0" y="253"/>
                  </a:lnTo>
                  <a:lnTo>
                    <a:pt x="9" y="253"/>
                  </a:lnTo>
                  <a:lnTo>
                    <a:pt x="222" y="253"/>
                  </a:lnTo>
                  <a:lnTo>
                    <a:pt x="224" y="253"/>
                  </a:lnTo>
                  <a:lnTo>
                    <a:pt x="227" y="251"/>
                  </a:lnTo>
                  <a:lnTo>
                    <a:pt x="244" y="227"/>
                  </a:lnTo>
                  <a:lnTo>
                    <a:pt x="358" y="228"/>
                  </a:lnTo>
                  <a:lnTo>
                    <a:pt x="376" y="251"/>
                  </a:lnTo>
                  <a:lnTo>
                    <a:pt x="379" y="253"/>
                  </a:lnTo>
                  <a:lnTo>
                    <a:pt x="381" y="253"/>
                  </a:lnTo>
                  <a:lnTo>
                    <a:pt x="534" y="253"/>
                  </a:lnTo>
                  <a:lnTo>
                    <a:pt x="637" y="358"/>
                  </a:lnTo>
                  <a:lnTo>
                    <a:pt x="641" y="362"/>
                  </a:lnTo>
                  <a:lnTo>
                    <a:pt x="645" y="358"/>
                  </a:lnTo>
                  <a:lnTo>
                    <a:pt x="852" y="160"/>
                  </a:lnTo>
                  <a:lnTo>
                    <a:pt x="854" y="159"/>
                  </a:lnTo>
                  <a:lnTo>
                    <a:pt x="853" y="155"/>
                  </a:lnTo>
                  <a:close/>
                </a:path>
              </a:pathLst>
            </a:custGeom>
            <a:solidFill>
              <a:srgbClr val="000000"/>
            </a:solidFill>
            <a:ln w="9525">
              <a:solidFill>
                <a:schemeClr val="accent1"/>
              </a:solidFill>
              <a:round/>
              <a:headEnd/>
              <a:tailEnd/>
            </a:ln>
          </p:spPr>
          <p:txBody>
            <a:bodyPr/>
            <a:lstStyle/>
            <a:p>
              <a:endParaRPr lang="en-US" dirty="0"/>
            </a:p>
          </p:txBody>
        </p:sp>
        <p:sp>
          <p:nvSpPr>
            <p:cNvPr id="259090" name="Freeform 18">
              <a:extLst>
                <a:ext uri="{FF2B5EF4-FFF2-40B4-BE49-F238E27FC236}">
                  <a16:creationId xmlns:a16="http://schemas.microsoft.com/office/drawing/2014/main" id="{08C3628A-D85B-4E1A-8A44-422394ACEE5C}"/>
                </a:ext>
              </a:extLst>
            </p:cNvPr>
            <p:cNvSpPr>
              <a:spLocks noChangeAspect="1"/>
            </p:cNvSpPr>
            <p:nvPr/>
          </p:nvSpPr>
          <p:spPr bwMode="auto">
            <a:xfrm>
              <a:off x="2420" y="614"/>
              <a:ext cx="823" cy="337"/>
            </a:xfrm>
            <a:custGeom>
              <a:avLst/>
              <a:gdLst>
                <a:gd name="T0" fmla="*/ 521 w 823"/>
                <a:gd name="T1" fmla="*/ 234 h 337"/>
                <a:gd name="T2" fmla="*/ 520 w 823"/>
                <a:gd name="T3" fmla="*/ 233 h 337"/>
                <a:gd name="T4" fmla="*/ 518 w 823"/>
                <a:gd name="T5" fmla="*/ 233 h 337"/>
                <a:gd name="T6" fmla="*/ 366 w 823"/>
                <a:gd name="T7" fmla="*/ 233 h 337"/>
                <a:gd name="T8" fmla="*/ 346 w 823"/>
                <a:gd name="T9" fmla="*/ 209 h 337"/>
                <a:gd name="T10" fmla="*/ 345 w 823"/>
                <a:gd name="T11" fmla="*/ 206 h 337"/>
                <a:gd name="T12" fmla="*/ 341 w 823"/>
                <a:gd name="T13" fmla="*/ 206 h 337"/>
                <a:gd name="T14" fmla="*/ 222 w 823"/>
                <a:gd name="T15" fmla="*/ 205 h 337"/>
                <a:gd name="T16" fmla="*/ 219 w 823"/>
                <a:gd name="T17" fmla="*/ 205 h 337"/>
                <a:gd name="T18" fmla="*/ 217 w 823"/>
                <a:gd name="T19" fmla="*/ 208 h 337"/>
                <a:gd name="T20" fmla="*/ 200 w 823"/>
                <a:gd name="T21" fmla="*/ 233 h 337"/>
                <a:gd name="T22" fmla="*/ 0 w 823"/>
                <a:gd name="T23" fmla="*/ 233 h 337"/>
                <a:gd name="T24" fmla="*/ 48 w 823"/>
                <a:gd name="T25" fmla="*/ 146 h 337"/>
                <a:gd name="T26" fmla="*/ 85 w 823"/>
                <a:gd name="T27" fmla="*/ 163 h 337"/>
                <a:gd name="T28" fmla="*/ 88 w 823"/>
                <a:gd name="T29" fmla="*/ 164 h 337"/>
                <a:gd name="T30" fmla="*/ 90 w 823"/>
                <a:gd name="T31" fmla="*/ 161 h 337"/>
                <a:gd name="T32" fmla="*/ 209 w 823"/>
                <a:gd name="T33" fmla="*/ 50 h 337"/>
                <a:gd name="T34" fmla="*/ 211 w 823"/>
                <a:gd name="T35" fmla="*/ 47 h 337"/>
                <a:gd name="T36" fmla="*/ 210 w 823"/>
                <a:gd name="T37" fmla="*/ 44 h 337"/>
                <a:gd name="T38" fmla="*/ 201 w 823"/>
                <a:gd name="T39" fmla="*/ 0 h 337"/>
                <a:gd name="T40" fmla="*/ 792 w 823"/>
                <a:gd name="T41" fmla="*/ 0 h 337"/>
                <a:gd name="T42" fmla="*/ 823 w 823"/>
                <a:gd name="T43" fmla="*/ 144 h 337"/>
                <a:gd name="T44" fmla="*/ 622 w 823"/>
                <a:gd name="T45" fmla="*/ 337 h 337"/>
                <a:gd name="T46" fmla="*/ 521 w 823"/>
                <a:gd name="T47" fmla="*/ 234 h 3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23" h="337">
                  <a:moveTo>
                    <a:pt x="521" y="234"/>
                  </a:moveTo>
                  <a:lnTo>
                    <a:pt x="520" y="233"/>
                  </a:lnTo>
                  <a:lnTo>
                    <a:pt x="518" y="233"/>
                  </a:lnTo>
                  <a:lnTo>
                    <a:pt x="366" y="233"/>
                  </a:lnTo>
                  <a:lnTo>
                    <a:pt x="346" y="209"/>
                  </a:lnTo>
                  <a:lnTo>
                    <a:pt x="345" y="206"/>
                  </a:lnTo>
                  <a:lnTo>
                    <a:pt x="341" y="206"/>
                  </a:lnTo>
                  <a:lnTo>
                    <a:pt x="222" y="205"/>
                  </a:lnTo>
                  <a:lnTo>
                    <a:pt x="219" y="205"/>
                  </a:lnTo>
                  <a:lnTo>
                    <a:pt x="217" y="208"/>
                  </a:lnTo>
                  <a:lnTo>
                    <a:pt x="200" y="233"/>
                  </a:lnTo>
                  <a:lnTo>
                    <a:pt x="0" y="233"/>
                  </a:lnTo>
                  <a:lnTo>
                    <a:pt x="48" y="146"/>
                  </a:lnTo>
                  <a:lnTo>
                    <a:pt x="85" y="163"/>
                  </a:lnTo>
                  <a:lnTo>
                    <a:pt x="88" y="164"/>
                  </a:lnTo>
                  <a:lnTo>
                    <a:pt x="90" y="161"/>
                  </a:lnTo>
                  <a:lnTo>
                    <a:pt x="209" y="50"/>
                  </a:lnTo>
                  <a:lnTo>
                    <a:pt x="211" y="47"/>
                  </a:lnTo>
                  <a:lnTo>
                    <a:pt x="210" y="44"/>
                  </a:lnTo>
                  <a:lnTo>
                    <a:pt x="201" y="0"/>
                  </a:lnTo>
                  <a:lnTo>
                    <a:pt x="792" y="0"/>
                  </a:lnTo>
                  <a:lnTo>
                    <a:pt x="823" y="144"/>
                  </a:lnTo>
                  <a:lnTo>
                    <a:pt x="622" y="337"/>
                  </a:lnTo>
                  <a:lnTo>
                    <a:pt x="521" y="234"/>
                  </a:lnTo>
                  <a:close/>
                </a:path>
              </a:pathLst>
            </a:custGeom>
            <a:solidFill>
              <a:srgbClr val="FFFFFF"/>
            </a:solidFill>
            <a:ln w="9525">
              <a:solidFill>
                <a:schemeClr val="accent1"/>
              </a:solidFill>
              <a:round/>
              <a:headEnd/>
              <a:tailEnd/>
            </a:ln>
          </p:spPr>
          <p:txBody>
            <a:bodyPr/>
            <a:lstStyle/>
            <a:p>
              <a:endParaRPr lang="en-US" dirty="0"/>
            </a:p>
          </p:txBody>
        </p:sp>
        <p:sp>
          <p:nvSpPr>
            <p:cNvPr id="259091" name="Freeform 19">
              <a:extLst>
                <a:ext uri="{FF2B5EF4-FFF2-40B4-BE49-F238E27FC236}">
                  <a16:creationId xmlns:a16="http://schemas.microsoft.com/office/drawing/2014/main" id="{FD905427-715E-4852-B988-368622D895E2}"/>
                </a:ext>
              </a:extLst>
            </p:cNvPr>
            <p:cNvSpPr>
              <a:spLocks noChangeAspect="1"/>
            </p:cNvSpPr>
            <p:nvPr/>
          </p:nvSpPr>
          <p:spPr bwMode="auto">
            <a:xfrm>
              <a:off x="2703" y="680"/>
              <a:ext cx="38" cy="49"/>
            </a:xfrm>
            <a:custGeom>
              <a:avLst/>
              <a:gdLst>
                <a:gd name="T0" fmla="*/ 31 w 38"/>
                <a:gd name="T1" fmla="*/ 49 h 49"/>
                <a:gd name="T2" fmla="*/ 5 w 38"/>
                <a:gd name="T3" fmla="*/ 10 h 49"/>
                <a:gd name="T4" fmla="*/ 5 w 38"/>
                <a:gd name="T5" fmla="*/ 49 h 49"/>
                <a:gd name="T6" fmla="*/ 0 w 38"/>
                <a:gd name="T7" fmla="*/ 49 h 49"/>
                <a:gd name="T8" fmla="*/ 0 w 38"/>
                <a:gd name="T9" fmla="*/ 0 h 49"/>
                <a:gd name="T10" fmla="*/ 7 w 38"/>
                <a:gd name="T11" fmla="*/ 0 h 49"/>
                <a:gd name="T12" fmla="*/ 31 w 38"/>
                <a:gd name="T13" fmla="*/ 40 h 49"/>
                <a:gd name="T14" fmla="*/ 31 w 38"/>
                <a:gd name="T15" fmla="*/ 0 h 49"/>
                <a:gd name="T16" fmla="*/ 38 w 38"/>
                <a:gd name="T17" fmla="*/ 0 h 49"/>
                <a:gd name="T18" fmla="*/ 38 w 38"/>
                <a:gd name="T19" fmla="*/ 49 h 49"/>
                <a:gd name="T20" fmla="*/ 31 w 38"/>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9">
                  <a:moveTo>
                    <a:pt x="31" y="49"/>
                  </a:moveTo>
                  <a:lnTo>
                    <a:pt x="5" y="10"/>
                  </a:lnTo>
                  <a:lnTo>
                    <a:pt x="5" y="49"/>
                  </a:lnTo>
                  <a:lnTo>
                    <a:pt x="0" y="49"/>
                  </a:lnTo>
                  <a:lnTo>
                    <a:pt x="0" y="0"/>
                  </a:lnTo>
                  <a:lnTo>
                    <a:pt x="7" y="0"/>
                  </a:lnTo>
                  <a:lnTo>
                    <a:pt x="31" y="40"/>
                  </a:lnTo>
                  <a:lnTo>
                    <a:pt x="31" y="0"/>
                  </a:lnTo>
                  <a:lnTo>
                    <a:pt x="38" y="0"/>
                  </a:lnTo>
                  <a:lnTo>
                    <a:pt x="38" y="49"/>
                  </a:lnTo>
                  <a:lnTo>
                    <a:pt x="31" y="49"/>
                  </a:lnTo>
                  <a:close/>
                </a:path>
              </a:pathLst>
            </a:custGeom>
            <a:solidFill>
              <a:srgbClr val="000000"/>
            </a:solidFill>
            <a:ln w="9525">
              <a:solidFill>
                <a:schemeClr val="accent1"/>
              </a:solidFill>
              <a:round/>
              <a:headEnd/>
              <a:tailEnd/>
            </a:ln>
          </p:spPr>
          <p:txBody>
            <a:bodyPr/>
            <a:lstStyle/>
            <a:p>
              <a:endParaRPr lang="en-US" dirty="0"/>
            </a:p>
          </p:txBody>
        </p:sp>
        <p:sp>
          <p:nvSpPr>
            <p:cNvPr id="259092" name="Freeform 20">
              <a:extLst>
                <a:ext uri="{FF2B5EF4-FFF2-40B4-BE49-F238E27FC236}">
                  <a16:creationId xmlns:a16="http://schemas.microsoft.com/office/drawing/2014/main" id="{9513F330-E946-4250-AA85-E1A5CD8F48E6}"/>
                </a:ext>
              </a:extLst>
            </p:cNvPr>
            <p:cNvSpPr>
              <a:spLocks noChangeAspect="1" noEditPoints="1"/>
            </p:cNvSpPr>
            <p:nvPr/>
          </p:nvSpPr>
          <p:spPr bwMode="auto">
            <a:xfrm>
              <a:off x="2746" y="693"/>
              <a:ext cx="33" cy="38"/>
            </a:xfrm>
            <a:custGeom>
              <a:avLst/>
              <a:gdLst>
                <a:gd name="T0" fmla="*/ 16 w 33"/>
                <a:gd name="T1" fmla="*/ 38 h 38"/>
                <a:gd name="T2" fmla="*/ 11 w 33"/>
                <a:gd name="T3" fmla="*/ 36 h 38"/>
                <a:gd name="T4" fmla="*/ 6 w 33"/>
                <a:gd name="T5" fmla="*/ 34 h 38"/>
                <a:gd name="T6" fmla="*/ 2 w 33"/>
                <a:gd name="T7" fmla="*/ 28 h 38"/>
                <a:gd name="T8" fmla="*/ 0 w 33"/>
                <a:gd name="T9" fmla="*/ 19 h 38"/>
                <a:gd name="T10" fmla="*/ 2 w 33"/>
                <a:gd name="T11" fmla="*/ 9 h 38"/>
                <a:gd name="T12" fmla="*/ 6 w 33"/>
                <a:gd name="T13" fmla="*/ 3 h 38"/>
                <a:gd name="T14" fmla="*/ 11 w 33"/>
                <a:gd name="T15" fmla="*/ 1 h 38"/>
                <a:gd name="T16" fmla="*/ 16 w 33"/>
                <a:gd name="T17" fmla="*/ 0 h 38"/>
                <a:gd name="T18" fmla="*/ 22 w 33"/>
                <a:gd name="T19" fmla="*/ 1 h 38"/>
                <a:gd name="T20" fmla="*/ 27 w 33"/>
                <a:gd name="T21" fmla="*/ 3 h 38"/>
                <a:gd name="T22" fmla="*/ 31 w 33"/>
                <a:gd name="T23" fmla="*/ 9 h 38"/>
                <a:gd name="T24" fmla="*/ 33 w 33"/>
                <a:gd name="T25" fmla="*/ 19 h 38"/>
                <a:gd name="T26" fmla="*/ 31 w 33"/>
                <a:gd name="T27" fmla="*/ 28 h 38"/>
                <a:gd name="T28" fmla="*/ 27 w 33"/>
                <a:gd name="T29" fmla="*/ 34 h 38"/>
                <a:gd name="T30" fmla="*/ 22 w 33"/>
                <a:gd name="T31" fmla="*/ 36 h 38"/>
                <a:gd name="T32" fmla="*/ 16 w 33"/>
                <a:gd name="T33" fmla="*/ 38 h 38"/>
                <a:gd name="T34" fmla="*/ 16 w 33"/>
                <a:gd name="T35" fmla="*/ 5 h 38"/>
                <a:gd name="T36" fmla="*/ 12 w 33"/>
                <a:gd name="T37" fmla="*/ 6 h 38"/>
                <a:gd name="T38" fmla="*/ 8 w 33"/>
                <a:gd name="T39" fmla="*/ 10 h 38"/>
                <a:gd name="T40" fmla="*/ 7 w 33"/>
                <a:gd name="T41" fmla="*/ 14 h 38"/>
                <a:gd name="T42" fmla="*/ 6 w 33"/>
                <a:gd name="T43" fmla="*/ 19 h 38"/>
                <a:gd name="T44" fmla="*/ 7 w 33"/>
                <a:gd name="T45" fmla="*/ 24 h 38"/>
                <a:gd name="T46" fmla="*/ 8 w 33"/>
                <a:gd name="T47" fmla="*/ 27 h 38"/>
                <a:gd name="T48" fmla="*/ 12 w 33"/>
                <a:gd name="T49" fmla="*/ 31 h 38"/>
                <a:gd name="T50" fmla="*/ 16 w 33"/>
                <a:gd name="T51" fmla="*/ 32 h 38"/>
                <a:gd name="T52" fmla="*/ 21 w 33"/>
                <a:gd name="T53" fmla="*/ 31 h 38"/>
                <a:gd name="T54" fmla="*/ 25 w 33"/>
                <a:gd name="T55" fmla="*/ 27 h 38"/>
                <a:gd name="T56" fmla="*/ 27 w 33"/>
                <a:gd name="T57" fmla="*/ 24 h 38"/>
                <a:gd name="T58" fmla="*/ 27 w 33"/>
                <a:gd name="T59" fmla="*/ 19 h 38"/>
                <a:gd name="T60" fmla="*/ 27 w 33"/>
                <a:gd name="T61" fmla="*/ 14 h 38"/>
                <a:gd name="T62" fmla="*/ 25 w 33"/>
                <a:gd name="T63" fmla="*/ 10 h 38"/>
                <a:gd name="T64" fmla="*/ 21 w 33"/>
                <a:gd name="T65" fmla="*/ 6 h 38"/>
                <a:gd name="T66" fmla="*/ 16 w 33"/>
                <a:gd name="T67"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38">
                  <a:moveTo>
                    <a:pt x="16" y="38"/>
                  </a:moveTo>
                  <a:lnTo>
                    <a:pt x="11" y="36"/>
                  </a:lnTo>
                  <a:lnTo>
                    <a:pt x="6" y="34"/>
                  </a:lnTo>
                  <a:lnTo>
                    <a:pt x="2" y="28"/>
                  </a:lnTo>
                  <a:lnTo>
                    <a:pt x="0" y="19"/>
                  </a:lnTo>
                  <a:lnTo>
                    <a:pt x="2" y="9"/>
                  </a:lnTo>
                  <a:lnTo>
                    <a:pt x="6" y="3"/>
                  </a:lnTo>
                  <a:lnTo>
                    <a:pt x="11" y="1"/>
                  </a:lnTo>
                  <a:lnTo>
                    <a:pt x="16" y="0"/>
                  </a:lnTo>
                  <a:lnTo>
                    <a:pt x="22" y="1"/>
                  </a:lnTo>
                  <a:lnTo>
                    <a:pt x="27" y="3"/>
                  </a:lnTo>
                  <a:lnTo>
                    <a:pt x="31" y="9"/>
                  </a:lnTo>
                  <a:lnTo>
                    <a:pt x="33" y="19"/>
                  </a:lnTo>
                  <a:lnTo>
                    <a:pt x="31" y="28"/>
                  </a:lnTo>
                  <a:lnTo>
                    <a:pt x="27" y="34"/>
                  </a:lnTo>
                  <a:lnTo>
                    <a:pt x="22" y="36"/>
                  </a:lnTo>
                  <a:lnTo>
                    <a:pt x="16" y="38"/>
                  </a:lnTo>
                  <a:close/>
                  <a:moveTo>
                    <a:pt x="16" y="5"/>
                  </a:moveTo>
                  <a:lnTo>
                    <a:pt x="12" y="6"/>
                  </a:lnTo>
                  <a:lnTo>
                    <a:pt x="8" y="10"/>
                  </a:lnTo>
                  <a:lnTo>
                    <a:pt x="7" y="14"/>
                  </a:lnTo>
                  <a:lnTo>
                    <a:pt x="6" y="19"/>
                  </a:lnTo>
                  <a:lnTo>
                    <a:pt x="7" y="24"/>
                  </a:lnTo>
                  <a:lnTo>
                    <a:pt x="8" y="27"/>
                  </a:lnTo>
                  <a:lnTo>
                    <a:pt x="12" y="31"/>
                  </a:lnTo>
                  <a:lnTo>
                    <a:pt x="16" y="32"/>
                  </a:lnTo>
                  <a:lnTo>
                    <a:pt x="21" y="31"/>
                  </a:lnTo>
                  <a:lnTo>
                    <a:pt x="25" y="27"/>
                  </a:lnTo>
                  <a:lnTo>
                    <a:pt x="27" y="24"/>
                  </a:lnTo>
                  <a:lnTo>
                    <a:pt x="27" y="19"/>
                  </a:lnTo>
                  <a:lnTo>
                    <a:pt x="27" y="14"/>
                  </a:lnTo>
                  <a:lnTo>
                    <a:pt x="25" y="10"/>
                  </a:lnTo>
                  <a:lnTo>
                    <a:pt x="21" y="6"/>
                  </a:lnTo>
                  <a:lnTo>
                    <a:pt x="16" y="5"/>
                  </a:lnTo>
                  <a:close/>
                </a:path>
              </a:pathLst>
            </a:custGeom>
            <a:solidFill>
              <a:srgbClr val="000000"/>
            </a:solidFill>
            <a:ln w="9525">
              <a:solidFill>
                <a:schemeClr val="accent1"/>
              </a:solidFill>
              <a:round/>
              <a:headEnd/>
              <a:tailEnd/>
            </a:ln>
          </p:spPr>
          <p:txBody>
            <a:bodyPr/>
            <a:lstStyle/>
            <a:p>
              <a:endParaRPr lang="en-US" dirty="0"/>
            </a:p>
          </p:txBody>
        </p:sp>
        <p:sp>
          <p:nvSpPr>
            <p:cNvPr id="259093" name="Freeform 21">
              <a:extLst>
                <a:ext uri="{FF2B5EF4-FFF2-40B4-BE49-F238E27FC236}">
                  <a16:creationId xmlns:a16="http://schemas.microsoft.com/office/drawing/2014/main" id="{4C0BC947-F10B-4A78-9EC1-B4691C77897C}"/>
                </a:ext>
              </a:extLst>
            </p:cNvPr>
            <p:cNvSpPr>
              <a:spLocks noChangeAspect="1"/>
            </p:cNvSpPr>
            <p:nvPr/>
          </p:nvSpPr>
          <p:spPr bwMode="auto">
            <a:xfrm>
              <a:off x="2784" y="693"/>
              <a:ext cx="18" cy="36"/>
            </a:xfrm>
            <a:custGeom>
              <a:avLst/>
              <a:gdLst>
                <a:gd name="T0" fmla="*/ 0 w 18"/>
                <a:gd name="T1" fmla="*/ 1 h 36"/>
                <a:gd name="T2" fmla="*/ 6 w 18"/>
                <a:gd name="T3" fmla="*/ 1 h 36"/>
                <a:gd name="T4" fmla="*/ 6 w 18"/>
                <a:gd name="T5" fmla="*/ 6 h 36"/>
                <a:gd name="T6" fmla="*/ 6 w 18"/>
                <a:gd name="T7" fmla="*/ 6 h 36"/>
                <a:gd name="T8" fmla="*/ 8 w 18"/>
                <a:gd name="T9" fmla="*/ 3 h 36"/>
                <a:gd name="T10" fmla="*/ 11 w 18"/>
                <a:gd name="T11" fmla="*/ 1 h 36"/>
                <a:gd name="T12" fmla="*/ 12 w 18"/>
                <a:gd name="T13" fmla="*/ 0 h 36"/>
                <a:gd name="T14" fmla="*/ 14 w 18"/>
                <a:gd name="T15" fmla="*/ 0 h 36"/>
                <a:gd name="T16" fmla="*/ 18 w 18"/>
                <a:gd name="T17" fmla="*/ 0 h 36"/>
                <a:gd name="T18" fmla="*/ 18 w 18"/>
                <a:gd name="T19" fmla="*/ 5 h 36"/>
                <a:gd name="T20" fmla="*/ 16 w 18"/>
                <a:gd name="T21" fmla="*/ 5 h 36"/>
                <a:gd name="T22" fmla="*/ 15 w 18"/>
                <a:gd name="T23" fmla="*/ 5 h 36"/>
                <a:gd name="T24" fmla="*/ 13 w 18"/>
                <a:gd name="T25" fmla="*/ 6 h 36"/>
                <a:gd name="T26" fmla="*/ 12 w 18"/>
                <a:gd name="T27" fmla="*/ 6 h 36"/>
                <a:gd name="T28" fmla="*/ 10 w 18"/>
                <a:gd name="T29" fmla="*/ 9 h 36"/>
                <a:gd name="T30" fmla="*/ 7 w 18"/>
                <a:gd name="T31" fmla="*/ 10 h 36"/>
                <a:gd name="T32" fmla="*/ 6 w 18"/>
                <a:gd name="T33" fmla="*/ 13 h 36"/>
                <a:gd name="T34" fmla="*/ 6 w 18"/>
                <a:gd name="T35" fmla="*/ 18 h 36"/>
                <a:gd name="T36" fmla="*/ 6 w 18"/>
                <a:gd name="T37" fmla="*/ 36 h 36"/>
                <a:gd name="T38" fmla="*/ 0 w 18"/>
                <a:gd name="T39" fmla="*/ 36 h 36"/>
                <a:gd name="T40" fmla="*/ 0 w 18"/>
                <a:gd name="T41"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6">
                  <a:moveTo>
                    <a:pt x="0" y="1"/>
                  </a:moveTo>
                  <a:lnTo>
                    <a:pt x="6" y="1"/>
                  </a:lnTo>
                  <a:lnTo>
                    <a:pt x="6" y="6"/>
                  </a:lnTo>
                  <a:lnTo>
                    <a:pt x="6" y="6"/>
                  </a:lnTo>
                  <a:lnTo>
                    <a:pt x="8" y="3"/>
                  </a:lnTo>
                  <a:lnTo>
                    <a:pt x="11" y="1"/>
                  </a:lnTo>
                  <a:lnTo>
                    <a:pt x="12" y="0"/>
                  </a:lnTo>
                  <a:lnTo>
                    <a:pt x="14" y="0"/>
                  </a:lnTo>
                  <a:lnTo>
                    <a:pt x="18" y="0"/>
                  </a:lnTo>
                  <a:lnTo>
                    <a:pt x="18" y="5"/>
                  </a:lnTo>
                  <a:lnTo>
                    <a:pt x="16" y="5"/>
                  </a:lnTo>
                  <a:lnTo>
                    <a:pt x="15" y="5"/>
                  </a:lnTo>
                  <a:lnTo>
                    <a:pt x="13" y="6"/>
                  </a:lnTo>
                  <a:lnTo>
                    <a:pt x="12" y="6"/>
                  </a:lnTo>
                  <a:lnTo>
                    <a:pt x="10" y="9"/>
                  </a:lnTo>
                  <a:lnTo>
                    <a:pt x="7" y="10"/>
                  </a:lnTo>
                  <a:lnTo>
                    <a:pt x="6" y="13"/>
                  </a:lnTo>
                  <a:lnTo>
                    <a:pt x="6" y="18"/>
                  </a:lnTo>
                  <a:lnTo>
                    <a:pt x="6" y="36"/>
                  </a:lnTo>
                  <a:lnTo>
                    <a:pt x="0" y="36"/>
                  </a:lnTo>
                  <a:lnTo>
                    <a:pt x="0" y="1"/>
                  </a:lnTo>
                  <a:close/>
                </a:path>
              </a:pathLst>
            </a:custGeom>
            <a:solidFill>
              <a:srgbClr val="000000"/>
            </a:solidFill>
            <a:ln w="9525">
              <a:solidFill>
                <a:schemeClr val="accent1"/>
              </a:solidFill>
              <a:round/>
              <a:headEnd/>
              <a:tailEnd/>
            </a:ln>
          </p:spPr>
          <p:txBody>
            <a:bodyPr/>
            <a:lstStyle/>
            <a:p>
              <a:endParaRPr lang="en-US" dirty="0"/>
            </a:p>
          </p:txBody>
        </p:sp>
        <p:sp>
          <p:nvSpPr>
            <p:cNvPr id="259094" name="Freeform 22">
              <a:extLst>
                <a:ext uri="{FF2B5EF4-FFF2-40B4-BE49-F238E27FC236}">
                  <a16:creationId xmlns:a16="http://schemas.microsoft.com/office/drawing/2014/main" id="{7FDB5AC3-09E5-4880-BF65-6AF3520A6C93}"/>
                </a:ext>
              </a:extLst>
            </p:cNvPr>
            <p:cNvSpPr>
              <a:spLocks noChangeAspect="1"/>
            </p:cNvSpPr>
            <p:nvPr/>
          </p:nvSpPr>
          <p:spPr bwMode="auto">
            <a:xfrm>
              <a:off x="2802" y="684"/>
              <a:ext cx="16" cy="47"/>
            </a:xfrm>
            <a:custGeom>
              <a:avLst/>
              <a:gdLst>
                <a:gd name="T0" fmla="*/ 11 w 16"/>
                <a:gd name="T1" fmla="*/ 10 h 47"/>
                <a:gd name="T2" fmla="*/ 16 w 16"/>
                <a:gd name="T3" fmla="*/ 10 h 47"/>
                <a:gd name="T4" fmla="*/ 16 w 16"/>
                <a:gd name="T5" fmla="*/ 15 h 47"/>
                <a:gd name="T6" fmla="*/ 11 w 16"/>
                <a:gd name="T7" fmla="*/ 15 h 47"/>
                <a:gd name="T8" fmla="*/ 11 w 16"/>
                <a:gd name="T9" fmla="*/ 40 h 47"/>
                <a:gd name="T10" fmla="*/ 11 w 16"/>
                <a:gd name="T11" fmla="*/ 41 h 47"/>
                <a:gd name="T12" fmla="*/ 12 w 16"/>
                <a:gd name="T13" fmla="*/ 42 h 47"/>
                <a:gd name="T14" fmla="*/ 15 w 16"/>
                <a:gd name="T15" fmla="*/ 42 h 47"/>
                <a:gd name="T16" fmla="*/ 16 w 16"/>
                <a:gd name="T17" fmla="*/ 41 h 47"/>
                <a:gd name="T18" fmla="*/ 16 w 16"/>
                <a:gd name="T19" fmla="*/ 47 h 47"/>
                <a:gd name="T20" fmla="*/ 15 w 16"/>
                <a:gd name="T21" fmla="*/ 47 h 47"/>
                <a:gd name="T22" fmla="*/ 13 w 16"/>
                <a:gd name="T23" fmla="*/ 47 h 47"/>
                <a:gd name="T24" fmla="*/ 11 w 16"/>
                <a:gd name="T25" fmla="*/ 47 h 47"/>
                <a:gd name="T26" fmla="*/ 10 w 16"/>
                <a:gd name="T27" fmla="*/ 47 h 47"/>
                <a:gd name="T28" fmla="*/ 8 w 16"/>
                <a:gd name="T29" fmla="*/ 47 h 47"/>
                <a:gd name="T30" fmla="*/ 7 w 16"/>
                <a:gd name="T31" fmla="*/ 44 h 47"/>
                <a:gd name="T32" fmla="*/ 5 w 16"/>
                <a:gd name="T33" fmla="*/ 43 h 47"/>
                <a:gd name="T34" fmla="*/ 5 w 16"/>
                <a:gd name="T35" fmla="*/ 42 h 47"/>
                <a:gd name="T36" fmla="*/ 5 w 16"/>
                <a:gd name="T37" fmla="*/ 15 h 47"/>
                <a:gd name="T38" fmla="*/ 0 w 16"/>
                <a:gd name="T39" fmla="*/ 15 h 47"/>
                <a:gd name="T40" fmla="*/ 0 w 16"/>
                <a:gd name="T41" fmla="*/ 10 h 47"/>
                <a:gd name="T42" fmla="*/ 5 w 16"/>
                <a:gd name="T43" fmla="*/ 10 h 47"/>
                <a:gd name="T44" fmla="*/ 5 w 16"/>
                <a:gd name="T45" fmla="*/ 0 h 47"/>
                <a:gd name="T46" fmla="*/ 11 w 16"/>
                <a:gd name="T47" fmla="*/ 0 h 47"/>
                <a:gd name="T48" fmla="*/ 11 w 16"/>
                <a:gd name="T49"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47">
                  <a:moveTo>
                    <a:pt x="11" y="10"/>
                  </a:moveTo>
                  <a:lnTo>
                    <a:pt x="16" y="10"/>
                  </a:lnTo>
                  <a:lnTo>
                    <a:pt x="16" y="15"/>
                  </a:lnTo>
                  <a:lnTo>
                    <a:pt x="11" y="15"/>
                  </a:lnTo>
                  <a:lnTo>
                    <a:pt x="11" y="40"/>
                  </a:lnTo>
                  <a:lnTo>
                    <a:pt x="11" y="41"/>
                  </a:lnTo>
                  <a:lnTo>
                    <a:pt x="12" y="42"/>
                  </a:lnTo>
                  <a:lnTo>
                    <a:pt x="15" y="42"/>
                  </a:lnTo>
                  <a:lnTo>
                    <a:pt x="16" y="41"/>
                  </a:lnTo>
                  <a:lnTo>
                    <a:pt x="16" y="47"/>
                  </a:lnTo>
                  <a:lnTo>
                    <a:pt x="15" y="47"/>
                  </a:lnTo>
                  <a:lnTo>
                    <a:pt x="13" y="47"/>
                  </a:lnTo>
                  <a:lnTo>
                    <a:pt x="11" y="47"/>
                  </a:lnTo>
                  <a:lnTo>
                    <a:pt x="10" y="47"/>
                  </a:lnTo>
                  <a:lnTo>
                    <a:pt x="8" y="47"/>
                  </a:lnTo>
                  <a:lnTo>
                    <a:pt x="7" y="44"/>
                  </a:lnTo>
                  <a:lnTo>
                    <a:pt x="5" y="43"/>
                  </a:lnTo>
                  <a:lnTo>
                    <a:pt x="5" y="42"/>
                  </a:lnTo>
                  <a:lnTo>
                    <a:pt x="5" y="15"/>
                  </a:lnTo>
                  <a:lnTo>
                    <a:pt x="0" y="15"/>
                  </a:lnTo>
                  <a:lnTo>
                    <a:pt x="0" y="10"/>
                  </a:lnTo>
                  <a:lnTo>
                    <a:pt x="5" y="10"/>
                  </a:lnTo>
                  <a:lnTo>
                    <a:pt x="5" y="0"/>
                  </a:lnTo>
                  <a:lnTo>
                    <a:pt x="11" y="0"/>
                  </a:lnTo>
                  <a:lnTo>
                    <a:pt x="11" y="10"/>
                  </a:lnTo>
                  <a:close/>
                </a:path>
              </a:pathLst>
            </a:custGeom>
            <a:solidFill>
              <a:srgbClr val="000000"/>
            </a:solidFill>
            <a:ln w="9525">
              <a:solidFill>
                <a:schemeClr val="accent1"/>
              </a:solidFill>
              <a:round/>
              <a:headEnd/>
              <a:tailEnd/>
            </a:ln>
          </p:spPr>
          <p:txBody>
            <a:bodyPr/>
            <a:lstStyle/>
            <a:p>
              <a:endParaRPr lang="en-US" dirty="0"/>
            </a:p>
          </p:txBody>
        </p:sp>
        <p:sp>
          <p:nvSpPr>
            <p:cNvPr id="259095" name="Freeform 23">
              <a:extLst>
                <a:ext uri="{FF2B5EF4-FFF2-40B4-BE49-F238E27FC236}">
                  <a16:creationId xmlns:a16="http://schemas.microsoft.com/office/drawing/2014/main" id="{BDCA86F5-316F-413C-A4E7-420A06735AFB}"/>
                </a:ext>
              </a:extLst>
            </p:cNvPr>
            <p:cNvSpPr>
              <a:spLocks noChangeAspect="1"/>
            </p:cNvSpPr>
            <p:nvPr/>
          </p:nvSpPr>
          <p:spPr bwMode="auto">
            <a:xfrm>
              <a:off x="2824" y="680"/>
              <a:ext cx="27" cy="49"/>
            </a:xfrm>
            <a:custGeom>
              <a:avLst/>
              <a:gdLst>
                <a:gd name="T0" fmla="*/ 0 w 27"/>
                <a:gd name="T1" fmla="*/ 0 h 49"/>
                <a:gd name="T2" fmla="*/ 5 w 27"/>
                <a:gd name="T3" fmla="*/ 0 h 49"/>
                <a:gd name="T4" fmla="*/ 5 w 27"/>
                <a:gd name="T5" fmla="*/ 18 h 49"/>
                <a:gd name="T6" fmla="*/ 6 w 27"/>
                <a:gd name="T7" fmla="*/ 17 h 49"/>
                <a:gd name="T8" fmla="*/ 8 w 27"/>
                <a:gd name="T9" fmla="*/ 16 h 49"/>
                <a:gd name="T10" fmla="*/ 9 w 27"/>
                <a:gd name="T11" fmla="*/ 15 h 49"/>
                <a:gd name="T12" fmla="*/ 11 w 27"/>
                <a:gd name="T13" fmla="*/ 14 h 49"/>
                <a:gd name="T14" fmla="*/ 12 w 27"/>
                <a:gd name="T15" fmla="*/ 14 h 49"/>
                <a:gd name="T16" fmla="*/ 13 w 27"/>
                <a:gd name="T17" fmla="*/ 13 h 49"/>
                <a:gd name="T18" fmla="*/ 14 w 27"/>
                <a:gd name="T19" fmla="*/ 13 h 49"/>
                <a:gd name="T20" fmla="*/ 16 w 27"/>
                <a:gd name="T21" fmla="*/ 13 h 49"/>
                <a:gd name="T22" fmla="*/ 17 w 27"/>
                <a:gd name="T23" fmla="*/ 13 h 49"/>
                <a:gd name="T24" fmla="*/ 19 w 27"/>
                <a:gd name="T25" fmla="*/ 13 h 49"/>
                <a:gd name="T26" fmla="*/ 20 w 27"/>
                <a:gd name="T27" fmla="*/ 14 h 49"/>
                <a:gd name="T28" fmla="*/ 21 w 27"/>
                <a:gd name="T29" fmla="*/ 14 h 49"/>
                <a:gd name="T30" fmla="*/ 25 w 27"/>
                <a:gd name="T31" fmla="*/ 16 h 49"/>
                <a:gd name="T32" fmla="*/ 26 w 27"/>
                <a:gd name="T33" fmla="*/ 18 h 49"/>
                <a:gd name="T34" fmla="*/ 27 w 27"/>
                <a:gd name="T35" fmla="*/ 21 h 49"/>
                <a:gd name="T36" fmla="*/ 27 w 27"/>
                <a:gd name="T37" fmla="*/ 22 h 49"/>
                <a:gd name="T38" fmla="*/ 27 w 27"/>
                <a:gd name="T39" fmla="*/ 49 h 49"/>
                <a:gd name="T40" fmla="*/ 21 w 27"/>
                <a:gd name="T41" fmla="*/ 49 h 49"/>
                <a:gd name="T42" fmla="*/ 21 w 27"/>
                <a:gd name="T43" fmla="*/ 25 h 49"/>
                <a:gd name="T44" fmla="*/ 21 w 27"/>
                <a:gd name="T45" fmla="*/ 23 h 49"/>
                <a:gd name="T46" fmla="*/ 20 w 27"/>
                <a:gd name="T47" fmla="*/ 21 h 49"/>
                <a:gd name="T48" fmla="*/ 20 w 27"/>
                <a:gd name="T49" fmla="*/ 19 h 49"/>
                <a:gd name="T50" fmla="*/ 19 w 27"/>
                <a:gd name="T51" fmla="*/ 18 h 49"/>
                <a:gd name="T52" fmla="*/ 18 w 27"/>
                <a:gd name="T53" fmla="*/ 18 h 49"/>
                <a:gd name="T54" fmla="*/ 16 w 27"/>
                <a:gd name="T55" fmla="*/ 18 h 49"/>
                <a:gd name="T56" fmla="*/ 14 w 27"/>
                <a:gd name="T57" fmla="*/ 18 h 49"/>
                <a:gd name="T58" fmla="*/ 12 w 27"/>
                <a:gd name="T59" fmla="*/ 18 h 49"/>
                <a:gd name="T60" fmla="*/ 11 w 27"/>
                <a:gd name="T61" fmla="*/ 18 h 49"/>
                <a:gd name="T62" fmla="*/ 10 w 27"/>
                <a:gd name="T63" fmla="*/ 19 h 49"/>
                <a:gd name="T64" fmla="*/ 9 w 27"/>
                <a:gd name="T65" fmla="*/ 19 h 49"/>
                <a:gd name="T66" fmla="*/ 8 w 27"/>
                <a:gd name="T67" fmla="*/ 21 h 49"/>
                <a:gd name="T68" fmla="*/ 6 w 27"/>
                <a:gd name="T69" fmla="*/ 22 h 49"/>
                <a:gd name="T70" fmla="*/ 6 w 27"/>
                <a:gd name="T71" fmla="*/ 23 h 49"/>
                <a:gd name="T72" fmla="*/ 5 w 27"/>
                <a:gd name="T73" fmla="*/ 24 h 49"/>
                <a:gd name="T74" fmla="*/ 5 w 27"/>
                <a:gd name="T75" fmla="*/ 26 h 49"/>
                <a:gd name="T76" fmla="*/ 5 w 27"/>
                <a:gd name="T77" fmla="*/ 49 h 49"/>
                <a:gd name="T78" fmla="*/ 0 w 27"/>
                <a:gd name="T79" fmla="*/ 49 h 49"/>
                <a:gd name="T80" fmla="*/ 0 w 27"/>
                <a:gd name="T8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49">
                  <a:moveTo>
                    <a:pt x="0" y="0"/>
                  </a:moveTo>
                  <a:lnTo>
                    <a:pt x="5" y="0"/>
                  </a:lnTo>
                  <a:lnTo>
                    <a:pt x="5" y="18"/>
                  </a:lnTo>
                  <a:lnTo>
                    <a:pt x="6" y="17"/>
                  </a:lnTo>
                  <a:lnTo>
                    <a:pt x="8" y="16"/>
                  </a:lnTo>
                  <a:lnTo>
                    <a:pt x="9" y="15"/>
                  </a:lnTo>
                  <a:lnTo>
                    <a:pt x="11" y="14"/>
                  </a:lnTo>
                  <a:lnTo>
                    <a:pt x="12" y="14"/>
                  </a:lnTo>
                  <a:lnTo>
                    <a:pt x="13" y="13"/>
                  </a:lnTo>
                  <a:lnTo>
                    <a:pt x="14" y="13"/>
                  </a:lnTo>
                  <a:lnTo>
                    <a:pt x="16" y="13"/>
                  </a:lnTo>
                  <a:lnTo>
                    <a:pt x="17" y="13"/>
                  </a:lnTo>
                  <a:lnTo>
                    <a:pt x="19" y="13"/>
                  </a:lnTo>
                  <a:lnTo>
                    <a:pt x="20" y="14"/>
                  </a:lnTo>
                  <a:lnTo>
                    <a:pt x="21" y="14"/>
                  </a:lnTo>
                  <a:lnTo>
                    <a:pt x="25" y="16"/>
                  </a:lnTo>
                  <a:lnTo>
                    <a:pt x="26" y="18"/>
                  </a:lnTo>
                  <a:lnTo>
                    <a:pt x="27" y="21"/>
                  </a:lnTo>
                  <a:lnTo>
                    <a:pt x="27" y="22"/>
                  </a:lnTo>
                  <a:lnTo>
                    <a:pt x="27" y="49"/>
                  </a:lnTo>
                  <a:lnTo>
                    <a:pt x="21" y="49"/>
                  </a:lnTo>
                  <a:lnTo>
                    <a:pt x="21" y="25"/>
                  </a:lnTo>
                  <a:lnTo>
                    <a:pt x="21" y="23"/>
                  </a:lnTo>
                  <a:lnTo>
                    <a:pt x="20" y="21"/>
                  </a:lnTo>
                  <a:lnTo>
                    <a:pt x="20" y="19"/>
                  </a:lnTo>
                  <a:lnTo>
                    <a:pt x="19" y="18"/>
                  </a:lnTo>
                  <a:lnTo>
                    <a:pt x="18" y="18"/>
                  </a:lnTo>
                  <a:lnTo>
                    <a:pt x="16" y="18"/>
                  </a:lnTo>
                  <a:lnTo>
                    <a:pt x="14" y="18"/>
                  </a:lnTo>
                  <a:lnTo>
                    <a:pt x="12" y="18"/>
                  </a:lnTo>
                  <a:lnTo>
                    <a:pt x="11" y="18"/>
                  </a:lnTo>
                  <a:lnTo>
                    <a:pt x="10" y="19"/>
                  </a:lnTo>
                  <a:lnTo>
                    <a:pt x="9" y="19"/>
                  </a:lnTo>
                  <a:lnTo>
                    <a:pt x="8" y="21"/>
                  </a:lnTo>
                  <a:lnTo>
                    <a:pt x="6" y="22"/>
                  </a:lnTo>
                  <a:lnTo>
                    <a:pt x="6" y="23"/>
                  </a:lnTo>
                  <a:lnTo>
                    <a:pt x="5" y="24"/>
                  </a:lnTo>
                  <a:lnTo>
                    <a:pt x="5" y="26"/>
                  </a:lnTo>
                  <a:lnTo>
                    <a:pt x="5" y="49"/>
                  </a:lnTo>
                  <a:lnTo>
                    <a:pt x="0" y="49"/>
                  </a:lnTo>
                  <a:lnTo>
                    <a:pt x="0" y="0"/>
                  </a:lnTo>
                  <a:close/>
                </a:path>
              </a:pathLst>
            </a:custGeom>
            <a:solidFill>
              <a:srgbClr val="000000"/>
            </a:solidFill>
            <a:ln w="9525">
              <a:solidFill>
                <a:schemeClr val="accent1"/>
              </a:solidFill>
              <a:round/>
              <a:headEnd/>
              <a:tailEnd/>
            </a:ln>
          </p:spPr>
          <p:txBody>
            <a:bodyPr/>
            <a:lstStyle/>
            <a:p>
              <a:endParaRPr lang="en-US" dirty="0"/>
            </a:p>
          </p:txBody>
        </p:sp>
        <p:sp>
          <p:nvSpPr>
            <p:cNvPr id="259096" name="Freeform 24">
              <a:extLst>
                <a:ext uri="{FF2B5EF4-FFF2-40B4-BE49-F238E27FC236}">
                  <a16:creationId xmlns:a16="http://schemas.microsoft.com/office/drawing/2014/main" id="{FA7F39DC-FE7F-4EDE-AA5F-541EDE40C652}"/>
                </a:ext>
              </a:extLst>
            </p:cNvPr>
            <p:cNvSpPr>
              <a:spLocks noChangeAspect="1"/>
            </p:cNvSpPr>
            <p:nvPr/>
          </p:nvSpPr>
          <p:spPr bwMode="auto">
            <a:xfrm>
              <a:off x="2875" y="680"/>
              <a:ext cx="42" cy="51"/>
            </a:xfrm>
            <a:custGeom>
              <a:avLst/>
              <a:gdLst>
                <a:gd name="T0" fmla="*/ 35 w 42"/>
                <a:gd name="T1" fmla="*/ 15 h 51"/>
                <a:gd name="T2" fmla="*/ 33 w 42"/>
                <a:gd name="T3" fmla="*/ 10 h 51"/>
                <a:gd name="T4" fmla="*/ 30 w 42"/>
                <a:gd name="T5" fmla="*/ 8 h 51"/>
                <a:gd name="T6" fmla="*/ 27 w 42"/>
                <a:gd name="T7" fmla="*/ 6 h 51"/>
                <a:gd name="T8" fmla="*/ 22 w 42"/>
                <a:gd name="T9" fmla="*/ 4 h 51"/>
                <a:gd name="T10" fmla="*/ 19 w 42"/>
                <a:gd name="T11" fmla="*/ 4 h 51"/>
                <a:gd name="T12" fmla="*/ 16 w 42"/>
                <a:gd name="T13" fmla="*/ 6 h 51"/>
                <a:gd name="T14" fmla="*/ 14 w 42"/>
                <a:gd name="T15" fmla="*/ 8 h 51"/>
                <a:gd name="T16" fmla="*/ 12 w 42"/>
                <a:gd name="T17" fmla="*/ 9 h 51"/>
                <a:gd name="T18" fmla="*/ 10 w 42"/>
                <a:gd name="T19" fmla="*/ 13 h 51"/>
                <a:gd name="T20" fmla="*/ 7 w 42"/>
                <a:gd name="T21" fmla="*/ 16 h 51"/>
                <a:gd name="T22" fmla="*/ 6 w 42"/>
                <a:gd name="T23" fmla="*/ 21 h 51"/>
                <a:gd name="T24" fmla="*/ 6 w 42"/>
                <a:gd name="T25" fmla="*/ 25 h 51"/>
                <a:gd name="T26" fmla="*/ 6 w 42"/>
                <a:gd name="T27" fmla="*/ 30 h 51"/>
                <a:gd name="T28" fmla="*/ 7 w 42"/>
                <a:gd name="T29" fmla="*/ 33 h 51"/>
                <a:gd name="T30" fmla="*/ 10 w 42"/>
                <a:gd name="T31" fmla="*/ 37 h 51"/>
                <a:gd name="T32" fmla="*/ 12 w 42"/>
                <a:gd name="T33" fmla="*/ 40 h 51"/>
                <a:gd name="T34" fmla="*/ 14 w 42"/>
                <a:gd name="T35" fmla="*/ 42 h 51"/>
                <a:gd name="T36" fmla="*/ 16 w 42"/>
                <a:gd name="T37" fmla="*/ 44 h 51"/>
                <a:gd name="T38" fmla="*/ 19 w 42"/>
                <a:gd name="T39" fmla="*/ 45 h 51"/>
                <a:gd name="T40" fmla="*/ 22 w 42"/>
                <a:gd name="T41" fmla="*/ 45 h 51"/>
                <a:gd name="T42" fmla="*/ 27 w 42"/>
                <a:gd name="T43" fmla="*/ 44 h 51"/>
                <a:gd name="T44" fmla="*/ 31 w 42"/>
                <a:gd name="T45" fmla="*/ 41 h 51"/>
                <a:gd name="T46" fmla="*/ 34 w 42"/>
                <a:gd name="T47" fmla="*/ 37 h 51"/>
                <a:gd name="T48" fmla="*/ 36 w 42"/>
                <a:gd name="T49" fmla="*/ 31 h 51"/>
                <a:gd name="T50" fmla="*/ 42 w 42"/>
                <a:gd name="T51" fmla="*/ 31 h 51"/>
                <a:gd name="T52" fmla="*/ 39 w 42"/>
                <a:gd name="T53" fmla="*/ 39 h 51"/>
                <a:gd name="T54" fmla="*/ 35 w 42"/>
                <a:gd name="T55" fmla="*/ 45 h 51"/>
                <a:gd name="T56" fmla="*/ 29 w 42"/>
                <a:gd name="T57" fmla="*/ 49 h 51"/>
                <a:gd name="T58" fmla="*/ 21 w 42"/>
                <a:gd name="T59" fmla="*/ 51 h 51"/>
                <a:gd name="T60" fmla="*/ 16 w 42"/>
                <a:gd name="T61" fmla="*/ 51 h 51"/>
                <a:gd name="T62" fmla="*/ 13 w 42"/>
                <a:gd name="T63" fmla="*/ 48 h 51"/>
                <a:gd name="T64" fmla="*/ 10 w 42"/>
                <a:gd name="T65" fmla="*/ 47 h 51"/>
                <a:gd name="T66" fmla="*/ 8 w 42"/>
                <a:gd name="T67" fmla="*/ 46 h 51"/>
                <a:gd name="T68" fmla="*/ 5 w 42"/>
                <a:gd name="T69" fmla="*/ 41 h 51"/>
                <a:gd name="T70" fmla="*/ 3 w 42"/>
                <a:gd name="T71" fmla="*/ 36 h 51"/>
                <a:gd name="T72" fmla="*/ 0 w 42"/>
                <a:gd name="T73" fmla="*/ 31 h 51"/>
                <a:gd name="T74" fmla="*/ 0 w 42"/>
                <a:gd name="T75" fmla="*/ 25 h 51"/>
                <a:gd name="T76" fmla="*/ 0 w 42"/>
                <a:gd name="T77" fmla="*/ 19 h 51"/>
                <a:gd name="T78" fmla="*/ 3 w 42"/>
                <a:gd name="T79" fmla="*/ 15 h 51"/>
                <a:gd name="T80" fmla="*/ 5 w 42"/>
                <a:gd name="T81" fmla="*/ 9 h 51"/>
                <a:gd name="T82" fmla="*/ 8 w 42"/>
                <a:gd name="T83" fmla="*/ 4 h 51"/>
                <a:gd name="T84" fmla="*/ 10 w 42"/>
                <a:gd name="T85" fmla="*/ 3 h 51"/>
                <a:gd name="T86" fmla="*/ 13 w 42"/>
                <a:gd name="T87" fmla="*/ 1 h 51"/>
                <a:gd name="T88" fmla="*/ 16 w 42"/>
                <a:gd name="T89" fmla="*/ 0 h 51"/>
                <a:gd name="T90" fmla="*/ 21 w 42"/>
                <a:gd name="T91" fmla="*/ 0 h 51"/>
                <a:gd name="T92" fmla="*/ 28 w 42"/>
                <a:gd name="T93" fmla="*/ 0 h 51"/>
                <a:gd name="T94" fmla="*/ 34 w 42"/>
                <a:gd name="T95" fmla="*/ 3 h 51"/>
                <a:gd name="T96" fmla="*/ 38 w 42"/>
                <a:gd name="T97" fmla="*/ 8 h 51"/>
                <a:gd name="T98" fmla="*/ 42 w 42"/>
                <a:gd name="T99" fmla="*/ 15 h 51"/>
                <a:gd name="T100" fmla="*/ 35 w 42"/>
                <a:gd name="T101"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 h="51">
                  <a:moveTo>
                    <a:pt x="35" y="15"/>
                  </a:moveTo>
                  <a:lnTo>
                    <a:pt x="33" y="10"/>
                  </a:lnTo>
                  <a:lnTo>
                    <a:pt x="30" y="8"/>
                  </a:lnTo>
                  <a:lnTo>
                    <a:pt x="27" y="6"/>
                  </a:lnTo>
                  <a:lnTo>
                    <a:pt x="22" y="4"/>
                  </a:lnTo>
                  <a:lnTo>
                    <a:pt x="19" y="4"/>
                  </a:lnTo>
                  <a:lnTo>
                    <a:pt x="16" y="6"/>
                  </a:lnTo>
                  <a:lnTo>
                    <a:pt x="14" y="8"/>
                  </a:lnTo>
                  <a:lnTo>
                    <a:pt x="12" y="9"/>
                  </a:lnTo>
                  <a:lnTo>
                    <a:pt x="10" y="13"/>
                  </a:lnTo>
                  <a:lnTo>
                    <a:pt x="7" y="16"/>
                  </a:lnTo>
                  <a:lnTo>
                    <a:pt x="6" y="21"/>
                  </a:lnTo>
                  <a:lnTo>
                    <a:pt x="6" y="25"/>
                  </a:lnTo>
                  <a:lnTo>
                    <a:pt x="6" y="30"/>
                  </a:lnTo>
                  <a:lnTo>
                    <a:pt x="7" y="33"/>
                  </a:lnTo>
                  <a:lnTo>
                    <a:pt x="10" y="37"/>
                  </a:lnTo>
                  <a:lnTo>
                    <a:pt x="12" y="40"/>
                  </a:lnTo>
                  <a:lnTo>
                    <a:pt x="14" y="42"/>
                  </a:lnTo>
                  <a:lnTo>
                    <a:pt x="16" y="44"/>
                  </a:lnTo>
                  <a:lnTo>
                    <a:pt x="19" y="45"/>
                  </a:lnTo>
                  <a:lnTo>
                    <a:pt x="22" y="45"/>
                  </a:lnTo>
                  <a:lnTo>
                    <a:pt x="27" y="44"/>
                  </a:lnTo>
                  <a:lnTo>
                    <a:pt x="31" y="41"/>
                  </a:lnTo>
                  <a:lnTo>
                    <a:pt x="34" y="37"/>
                  </a:lnTo>
                  <a:lnTo>
                    <a:pt x="36" y="31"/>
                  </a:lnTo>
                  <a:lnTo>
                    <a:pt x="42" y="31"/>
                  </a:lnTo>
                  <a:lnTo>
                    <a:pt x="39" y="39"/>
                  </a:lnTo>
                  <a:lnTo>
                    <a:pt x="35" y="45"/>
                  </a:lnTo>
                  <a:lnTo>
                    <a:pt x="29" y="49"/>
                  </a:lnTo>
                  <a:lnTo>
                    <a:pt x="21" y="51"/>
                  </a:lnTo>
                  <a:lnTo>
                    <a:pt x="16" y="51"/>
                  </a:lnTo>
                  <a:lnTo>
                    <a:pt x="13" y="48"/>
                  </a:lnTo>
                  <a:lnTo>
                    <a:pt x="10" y="47"/>
                  </a:lnTo>
                  <a:lnTo>
                    <a:pt x="8" y="46"/>
                  </a:lnTo>
                  <a:lnTo>
                    <a:pt x="5" y="41"/>
                  </a:lnTo>
                  <a:lnTo>
                    <a:pt x="3" y="36"/>
                  </a:lnTo>
                  <a:lnTo>
                    <a:pt x="0" y="31"/>
                  </a:lnTo>
                  <a:lnTo>
                    <a:pt x="0" y="25"/>
                  </a:lnTo>
                  <a:lnTo>
                    <a:pt x="0" y="19"/>
                  </a:lnTo>
                  <a:lnTo>
                    <a:pt x="3" y="15"/>
                  </a:lnTo>
                  <a:lnTo>
                    <a:pt x="5" y="9"/>
                  </a:lnTo>
                  <a:lnTo>
                    <a:pt x="8" y="4"/>
                  </a:lnTo>
                  <a:lnTo>
                    <a:pt x="10" y="3"/>
                  </a:lnTo>
                  <a:lnTo>
                    <a:pt x="13" y="1"/>
                  </a:lnTo>
                  <a:lnTo>
                    <a:pt x="16" y="0"/>
                  </a:lnTo>
                  <a:lnTo>
                    <a:pt x="21" y="0"/>
                  </a:lnTo>
                  <a:lnTo>
                    <a:pt x="28" y="0"/>
                  </a:lnTo>
                  <a:lnTo>
                    <a:pt x="34" y="3"/>
                  </a:lnTo>
                  <a:lnTo>
                    <a:pt x="38" y="8"/>
                  </a:lnTo>
                  <a:lnTo>
                    <a:pt x="42" y="15"/>
                  </a:lnTo>
                  <a:lnTo>
                    <a:pt x="35" y="15"/>
                  </a:lnTo>
                  <a:close/>
                </a:path>
              </a:pathLst>
            </a:custGeom>
            <a:solidFill>
              <a:srgbClr val="000000"/>
            </a:solidFill>
            <a:ln w="9525">
              <a:solidFill>
                <a:schemeClr val="accent1"/>
              </a:solidFill>
              <a:round/>
              <a:headEnd/>
              <a:tailEnd/>
            </a:ln>
          </p:spPr>
          <p:txBody>
            <a:bodyPr/>
            <a:lstStyle/>
            <a:p>
              <a:endParaRPr lang="en-US" dirty="0"/>
            </a:p>
          </p:txBody>
        </p:sp>
        <p:sp>
          <p:nvSpPr>
            <p:cNvPr id="259097" name="Freeform 25">
              <a:extLst>
                <a:ext uri="{FF2B5EF4-FFF2-40B4-BE49-F238E27FC236}">
                  <a16:creationId xmlns:a16="http://schemas.microsoft.com/office/drawing/2014/main" id="{0DCF5EE2-C552-48EA-8C31-2472B91BE3B8}"/>
                </a:ext>
              </a:extLst>
            </p:cNvPr>
            <p:cNvSpPr>
              <a:spLocks noChangeAspect="1" noEditPoints="1"/>
            </p:cNvSpPr>
            <p:nvPr/>
          </p:nvSpPr>
          <p:spPr bwMode="auto">
            <a:xfrm>
              <a:off x="2921" y="693"/>
              <a:ext cx="34" cy="38"/>
            </a:xfrm>
            <a:custGeom>
              <a:avLst/>
              <a:gdLst>
                <a:gd name="T0" fmla="*/ 30 w 34"/>
                <a:gd name="T1" fmla="*/ 32 h 38"/>
                <a:gd name="T2" fmla="*/ 31 w 34"/>
                <a:gd name="T3" fmla="*/ 33 h 38"/>
                <a:gd name="T4" fmla="*/ 33 w 34"/>
                <a:gd name="T5" fmla="*/ 33 h 38"/>
                <a:gd name="T6" fmla="*/ 34 w 34"/>
                <a:gd name="T7" fmla="*/ 33 h 38"/>
                <a:gd name="T8" fmla="*/ 34 w 34"/>
                <a:gd name="T9" fmla="*/ 38 h 38"/>
                <a:gd name="T10" fmla="*/ 31 w 34"/>
                <a:gd name="T11" fmla="*/ 38 h 38"/>
                <a:gd name="T12" fmla="*/ 29 w 34"/>
                <a:gd name="T13" fmla="*/ 38 h 38"/>
                <a:gd name="T14" fmla="*/ 26 w 34"/>
                <a:gd name="T15" fmla="*/ 36 h 38"/>
                <a:gd name="T16" fmla="*/ 25 w 34"/>
                <a:gd name="T17" fmla="*/ 33 h 38"/>
                <a:gd name="T18" fmla="*/ 19 w 34"/>
                <a:gd name="T19" fmla="*/ 35 h 38"/>
                <a:gd name="T20" fmla="*/ 13 w 34"/>
                <a:gd name="T21" fmla="*/ 38 h 38"/>
                <a:gd name="T22" fmla="*/ 4 w 34"/>
                <a:gd name="T23" fmla="*/ 35 h 38"/>
                <a:gd name="T24" fmla="*/ 0 w 34"/>
                <a:gd name="T25" fmla="*/ 27 h 38"/>
                <a:gd name="T26" fmla="*/ 4 w 34"/>
                <a:gd name="T27" fmla="*/ 20 h 38"/>
                <a:gd name="T28" fmla="*/ 8 w 34"/>
                <a:gd name="T29" fmla="*/ 18 h 38"/>
                <a:gd name="T30" fmla="*/ 15 w 34"/>
                <a:gd name="T31" fmla="*/ 16 h 38"/>
                <a:gd name="T32" fmla="*/ 21 w 34"/>
                <a:gd name="T33" fmla="*/ 16 h 38"/>
                <a:gd name="T34" fmla="*/ 23 w 34"/>
                <a:gd name="T35" fmla="*/ 14 h 38"/>
                <a:gd name="T36" fmla="*/ 25 w 34"/>
                <a:gd name="T37" fmla="*/ 12 h 38"/>
                <a:gd name="T38" fmla="*/ 23 w 34"/>
                <a:gd name="T39" fmla="*/ 8 h 38"/>
                <a:gd name="T40" fmla="*/ 18 w 34"/>
                <a:gd name="T41" fmla="*/ 5 h 38"/>
                <a:gd name="T42" fmla="*/ 12 w 34"/>
                <a:gd name="T43" fmla="*/ 6 h 38"/>
                <a:gd name="T44" fmla="*/ 8 w 34"/>
                <a:gd name="T45" fmla="*/ 10 h 38"/>
                <a:gd name="T46" fmla="*/ 3 w 34"/>
                <a:gd name="T47" fmla="*/ 11 h 38"/>
                <a:gd name="T48" fmla="*/ 3 w 34"/>
                <a:gd name="T49" fmla="*/ 6 h 38"/>
                <a:gd name="T50" fmla="*/ 6 w 34"/>
                <a:gd name="T51" fmla="*/ 3 h 38"/>
                <a:gd name="T52" fmla="*/ 11 w 34"/>
                <a:gd name="T53" fmla="*/ 1 h 38"/>
                <a:gd name="T54" fmla="*/ 14 w 34"/>
                <a:gd name="T55" fmla="*/ 0 h 38"/>
                <a:gd name="T56" fmla="*/ 18 w 34"/>
                <a:gd name="T57" fmla="*/ 0 h 38"/>
                <a:gd name="T58" fmla="*/ 21 w 34"/>
                <a:gd name="T59" fmla="*/ 0 h 38"/>
                <a:gd name="T60" fmla="*/ 25 w 34"/>
                <a:gd name="T61" fmla="*/ 2 h 38"/>
                <a:gd name="T62" fmla="*/ 29 w 34"/>
                <a:gd name="T63" fmla="*/ 5 h 38"/>
                <a:gd name="T64" fmla="*/ 30 w 34"/>
                <a:gd name="T65" fmla="*/ 31 h 38"/>
                <a:gd name="T66" fmla="*/ 21 w 34"/>
                <a:gd name="T67" fmla="*/ 20 h 38"/>
                <a:gd name="T68" fmla="*/ 13 w 34"/>
                <a:gd name="T69" fmla="*/ 20 h 38"/>
                <a:gd name="T70" fmla="*/ 8 w 34"/>
                <a:gd name="T71" fmla="*/ 23 h 38"/>
                <a:gd name="T72" fmla="*/ 6 w 34"/>
                <a:gd name="T73" fmla="*/ 25 h 38"/>
                <a:gd name="T74" fmla="*/ 7 w 34"/>
                <a:gd name="T75" fmla="*/ 29 h 38"/>
                <a:gd name="T76" fmla="*/ 11 w 34"/>
                <a:gd name="T77" fmla="*/ 33 h 38"/>
                <a:gd name="T78" fmla="*/ 18 w 34"/>
                <a:gd name="T79" fmla="*/ 32 h 38"/>
                <a:gd name="T80" fmla="*/ 23 w 34"/>
                <a:gd name="T81" fmla="*/ 27 h 38"/>
                <a:gd name="T82" fmla="*/ 25 w 34"/>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30" y="31"/>
                  </a:moveTo>
                  <a:lnTo>
                    <a:pt x="30" y="32"/>
                  </a:lnTo>
                  <a:lnTo>
                    <a:pt x="31" y="32"/>
                  </a:lnTo>
                  <a:lnTo>
                    <a:pt x="31" y="33"/>
                  </a:lnTo>
                  <a:lnTo>
                    <a:pt x="33" y="33"/>
                  </a:lnTo>
                  <a:lnTo>
                    <a:pt x="33" y="33"/>
                  </a:lnTo>
                  <a:lnTo>
                    <a:pt x="34" y="33"/>
                  </a:lnTo>
                  <a:lnTo>
                    <a:pt x="34" y="33"/>
                  </a:lnTo>
                  <a:lnTo>
                    <a:pt x="34" y="33"/>
                  </a:lnTo>
                  <a:lnTo>
                    <a:pt x="34" y="38"/>
                  </a:lnTo>
                  <a:lnTo>
                    <a:pt x="33" y="38"/>
                  </a:lnTo>
                  <a:lnTo>
                    <a:pt x="31" y="38"/>
                  </a:lnTo>
                  <a:lnTo>
                    <a:pt x="30" y="38"/>
                  </a:lnTo>
                  <a:lnTo>
                    <a:pt x="29" y="38"/>
                  </a:lnTo>
                  <a:lnTo>
                    <a:pt x="28" y="38"/>
                  </a:lnTo>
                  <a:lnTo>
                    <a:pt x="26" y="36"/>
                  </a:lnTo>
                  <a:lnTo>
                    <a:pt x="25" y="34"/>
                  </a:lnTo>
                  <a:lnTo>
                    <a:pt x="25" y="33"/>
                  </a:lnTo>
                  <a:lnTo>
                    <a:pt x="22" y="34"/>
                  </a:lnTo>
                  <a:lnTo>
                    <a:pt x="19" y="35"/>
                  </a:lnTo>
                  <a:lnTo>
                    <a:pt x="17" y="38"/>
                  </a:lnTo>
                  <a:lnTo>
                    <a:pt x="13" y="38"/>
                  </a:lnTo>
                  <a:lnTo>
                    <a:pt x="7" y="36"/>
                  </a:lnTo>
                  <a:lnTo>
                    <a:pt x="4" y="35"/>
                  </a:lnTo>
                  <a:lnTo>
                    <a:pt x="2" y="32"/>
                  </a:lnTo>
                  <a:lnTo>
                    <a:pt x="0" y="27"/>
                  </a:lnTo>
                  <a:lnTo>
                    <a:pt x="2" y="23"/>
                  </a:lnTo>
                  <a:lnTo>
                    <a:pt x="4" y="20"/>
                  </a:lnTo>
                  <a:lnTo>
                    <a:pt x="6" y="18"/>
                  </a:lnTo>
                  <a:lnTo>
                    <a:pt x="8" y="18"/>
                  </a:lnTo>
                  <a:lnTo>
                    <a:pt x="12" y="17"/>
                  </a:lnTo>
                  <a:lnTo>
                    <a:pt x="15" y="16"/>
                  </a:lnTo>
                  <a:lnTo>
                    <a:pt x="19" y="16"/>
                  </a:lnTo>
                  <a:lnTo>
                    <a:pt x="21" y="16"/>
                  </a:lnTo>
                  <a:lnTo>
                    <a:pt x="22" y="16"/>
                  </a:lnTo>
                  <a:lnTo>
                    <a:pt x="23" y="14"/>
                  </a:lnTo>
                  <a:lnTo>
                    <a:pt x="25" y="13"/>
                  </a:lnTo>
                  <a:lnTo>
                    <a:pt x="25" y="12"/>
                  </a:lnTo>
                  <a:lnTo>
                    <a:pt x="25" y="9"/>
                  </a:lnTo>
                  <a:lnTo>
                    <a:pt x="23" y="8"/>
                  </a:lnTo>
                  <a:lnTo>
                    <a:pt x="21" y="6"/>
                  </a:lnTo>
                  <a:lnTo>
                    <a:pt x="18" y="5"/>
                  </a:lnTo>
                  <a:lnTo>
                    <a:pt x="15" y="5"/>
                  </a:lnTo>
                  <a:lnTo>
                    <a:pt x="12" y="6"/>
                  </a:lnTo>
                  <a:lnTo>
                    <a:pt x="10" y="8"/>
                  </a:lnTo>
                  <a:lnTo>
                    <a:pt x="8" y="10"/>
                  </a:lnTo>
                  <a:lnTo>
                    <a:pt x="7" y="11"/>
                  </a:lnTo>
                  <a:lnTo>
                    <a:pt x="3" y="11"/>
                  </a:lnTo>
                  <a:lnTo>
                    <a:pt x="3" y="9"/>
                  </a:lnTo>
                  <a:lnTo>
                    <a:pt x="3" y="6"/>
                  </a:lnTo>
                  <a:lnTo>
                    <a:pt x="4" y="5"/>
                  </a:lnTo>
                  <a:lnTo>
                    <a:pt x="6" y="3"/>
                  </a:lnTo>
                  <a:lnTo>
                    <a:pt x="8" y="2"/>
                  </a:lnTo>
                  <a:lnTo>
                    <a:pt x="11" y="1"/>
                  </a:lnTo>
                  <a:lnTo>
                    <a:pt x="12" y="1"/>
                  </a:lnTo>
                  <a:lnTo>
                    <a:pt x="14" y="0"/>
                  </a:lnTo>
                  <a:lnTo>
                    <a:pt x="15" y="0"/>
                  </a:lnTo>
                  <a:lnTo>
                    <a:pt x="18" y="0"/>
                  </a:lnTo>
                  <a:lnTo>
                    <a:pt x="19" y="0"/>
                  </a:lnTo>
                  <a:lnTo>
                    <a:pt x="21" y="0"/>
                  </a:lnTo>
                  <a:lnTo>
                    <a:pt x="22" y="1"/>
                  </a:lnTo>
                  <a:lnTo>
                    <a:pt x="25" y="2"/>
                  </a:lnTo>
                  <a:lnTo>
                    <a:pt x="28" y="3"/>
                  </a:lnTo>
                  <a:lnTo>
                    <a:pt x="29" y="5"/>
                  </a:lnTo>
                  <a:lnTo>
                    <a:pt x="30" y="8"/>
                  </a:lnTo>
                  <a:lnTo>
                    <a:pt x="30" y="31"/>
                  </a:lnTo>
                  <a:close/>
                  <a:moveTo>
                    <a:pt x="25" y="19"/>
                  </a:moveTo>
                  <a:lnTo>
                    <a:pt x="21" y="20"/>
                  </a:lnTo>
                  <a:lnTo>
                    <a:pt x="17" y="20"/>
                  </a:lnTo>
                  <a:lnTo>
                    <a:pt x="13" y="20"/>
                  </a:lnTo>
                  <a:lnTo>
                    <a:pt x="10" y="21"/>
                  </a:lnTo>
                  <a:lnTo>
                    <a:pt x="8" y="23"/>
                  </a:lnTo>
                  <a:lnTo>
                    <a:pt x="7" y="24"/>
                  </a:lnTo>
                  <a:lnTo>
                    <a:pt x="6" y="25"/>
                  </a:lnTo>
                  <a:lnTo>
                    <a:pt x="6" y="27"/>
                  </a:lnTo>
                  <a:lnTo>
                    <a:pt x="7" y="29"/>
                  </a:lnTo>
                  <a:lnTo>
                    <a:pt x="8" y="32"/>
                  </a:lnTo>
                  <a:lnTo>
                    <a:pt x="11" y="33"/>
                  </a:lnTo>
                  <a:lnTo>
                    <a:pt x="13" y="33"/>
                  </a:lnTo>
                  <a:lnTo>
                    <a:pt x="18" y="32"/>
                  </a:lnTo>
                  <a:lnTo>
                    <a:pt x="21" y="29"/>
                  </a:lnTo>
                  <a:lnTo>
                    <a:pt x="23" y="27"/>
                  </a:lnTo>
                  <a:lnTo>
                    <a:pt x="25" y="26"/>
                  </a:lnTo>
                  <a:lnTo>
                    <a:pt x="25" y="19"/>
                  </a:lnTo>
                  <a:close/>
                </a:path>
              </a:pathLst>
            </a:custGeom>
            <a:solidFill>
              <a:srgbClr val="000000"/>
            </a:solidFill>
            <a:ln w="9525">
              <a:solidFill>
                <a:schemeClr val="accent1"/>
              </a:solidFill>
              <a:round/>
              <a:headEnd/>
              <a:tailEnd/>
            </a:ln>
          </p:spPr>
          <p:txBody>
            <a:bodyPr/>
            <a:lstStyle/>
            <a:p>
              <a:endParaRPr lang="en-US" dirty="0"/>
            </a:p>
          </p:txBody>
        </p:sp>
        <p:sp>
          <p:nvSpPr>
            <p:cNvPr id="259098" name="Freeform 26">
              <a:extLst>
                <a:ext uri="{FF2B5EF4-FFF2-40B4-BE49-F238E27FC236}">
                  <a16:creationId xmlns:a16="http://schemas.microsoft.com/office/drawing/2014/main" id="{04D00197-EDAD-4CD5-8442-4638125D353A}"/>
                </a:ext>
              </a:extLst>
            </p:cNvPr>
            <p:cNvSpPr>
              <a:spLocks noChangeAspect="1"/>
            </p:cNvSpPr>
            <p:nvPr/>
          </p:nvSpPr>
          <p:spPr bwMode="auto">
            <a:xfrm>
              <a:off x="2959" y="693"/>
              <a:ext cx="18" cy="36"/>
            </a:xfrm>
            <a:custGeom>
              <a:avLst/>
              <a:gdLst>
                <a:gd name="T0" fmla="*/ 0 w 18"/>
                <a:gd name="T1" fmla="*/ 1 h 36"/>
                <a:gd name="T2" fmla="*/ 6 w 18"/>
                <a:gd name="T3" fmla="*/ 1 h 36"/>
                <a:gd name="T4" fmla="*/ 6 w 18"/>
                <a:gd name="T5" fmla="*/ 6 h 36"/>
                <a:gd name="T6" fmla="*/ 6 w 18"/>
                <a:gd name="T7" fmla="*/ 6 h 36"/>
                <a:gd name="T8" fmla="*/ 8 w 18"/>
                <a:gd name="T9" fmla="*/ 3 h 36"/>
                <a:gd name="T10" fmla="*/ 11 w 18"/>
                <a:gd name="T11" fmla="*/ 1 h 36"/>
                <a:gd name="T12" fmla="*/ 12 w 18"/>
                <a:gd name="T13" fmla="*/ 0 h 36"/>
                <a:gd name="T14" fmla="*/ 14 w 18"/>
                <a:gd name="T15" fmla="*/ 0 h 36"/>
                <a:gd name="T16" fmla="*/ 18 w 18"/>
                <a:gd name="T17" fmla="*/ 0 h 36"/>
                <a:gd name="T18" fmla="*/ 18 w 18"/>
                <a:gd name="T19" fmla="*/ 5 h 36"/>
                <a:gd name="T20" fmla="*/ 17 w 18"/>
                <a:gd name="T21" fmla="*/ 5 h 36"/>
                <a:gd name="T22" fmla="*/ 15 w 18"/>
                <a:gd name="T23" fmla="*/ 5 h 36"/>
                <a:gd name="T24" fmla="*/ 13 w 18"/>
                <a:gd name="T25" fmla="*/ 6 h 36"/>
                <a:gd name="T26" fmla="*/ 12 w 18"/>
                <a:gd name="T27" fmla="*/ 6 h 36"/>
                <a:gd name="T28" fmla="*/ 10 w 18"/>
                <a:gd name="T29" fmla="*/ 9 h 36"/>
                <a:gd name="T30" fmla="*/ 7 w 18"/>
                <a:gd name="T31" fmla="*/ 10 h 36"/>
                <a:gd name="T32" fmla="*/ 6 w 18"/>
                <a:gd name="T33" fmla="*/ 13 h 36"/>
                <a:gd name="T34" fmla="*/ 6 w 18"/>
                <a:gd name="T35" fmla="*/ 18 h 36"/>
                <a:gd name="T36" fmla="*/ 6 w 18"/>
                <a:gd name="T37" fmla="*/ 36 h 36"/>
                <a:gd name="T38" fmla="*/ 0 w 18"/>
                <a:gd name="T39" fmla="*/ 36 h 36"/>
                <a:gd name="T40" fmla="*/ 0 w 18"/>
                <a:gd name="T41"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6">
                  <a:moveTo>
                    <a:pt x="0" y="1"/>
                  </a:moveTo>
                  <a:lnTo>
                    <a:pt x="6" y="1"/>
                  </a:lnTo>
                  <a:lnTo>
                    <a:pt x="6" y="6"/>
                  </a:lnTo>
                  <a:lnTo>
                    <a:pt x="6" y="6"/>
                  </a:lnTo>
                  <a:lnTo>
                    <a:pt x="8" y="3"/>
                  </a:lnTo>
                  <a:lnTo>
                    <a:pt x="11" y="1"/>
                  </a:lnTo>
                  <a:lnTo>
                    <a:pt x="12" y="0"/>
                  </a:lnTo>
                  <a:lnTo>
                    <a:pt x="14" y="0"/>
                  </a:lnTo>
                  <a:lnTo>
                    <a:pt x="18" y="0"/>
                  </a:lnTo>
                  <a:lnTo>
                    <a:pt x="18" y="5"/>
                  </a:lnTo>
                  <a:lnTo>
                    <a:pt x="17" y="5"/>
                  </a:lnTo>
                  <a:lnTo>
                    <a:pt x="15" y="5"/>
                  </a:lnTo>
                  <a:lnTo>
                    <a:pt x="13" y="6"/>
                  </a:lnTo>
                  <a:lnTo>
                    <a:pt x="12" y="6"/>
                  </a:lnTo>
                  <a:lnTo>
                    <a:pt x="10" y="9"/>
                  </a:lnTo>
                  <a:lnTo>
                    <a:pt x="7" y="10"/>
                  </a:lnTo>
                  <a:lnTo>
                    <a:pt x="6" y="13"/>
                  </a:lnTo>
                  <a:lnTo>
                    <a:pt x="6" y="18"/>
                  </a:lnTo>
                  <a:lnTo>
                    <a:pt x="6" y="36"/>
                  </a:lnTo>
                  <a:lnTo>
                    <a:pt x="0" y="36"/>
                  </a:lnTo>
                  <a:lnTo>
                    <a:pt x="0" y="1"/>
                  </a:lnTo>
                  <a:close/>
                </a:path>
              </a:pathLst>
            </a:custGeom>
            <a:solidFill>
              <a:srgbClr val="000000"/>
            </a:solidFill>
            <a:ln w="9525">
              <a:solidFill>
                <a:schemeClr val="accent1"/>
              </a:solidFill>
              <a:round/>
              <a:headEnd/>
              <a:tailEnd/>
            </a:ln>
          </p:spPr>
          <p:txBody>
            <a:bodyPr/>
            <a:lstStyle/>
            <a:p>
              <a:endParaRPr lang="en-US" dirty="0"/>
            </a:p>
          </p:txBody>
        </p:sp>
        <p:sp>
          <p:nvSpPr>
            <p:cNvPr id="259099" name="Freeform 27">
              <a:extLst>
                <a:ext uri="{FF2B5EF4-FFF2-40B4-BE49-F238E27FC236}">
                  <a16:creationId xmlns:a16="http://schemas.microsoft.com/office/drawing/2014/main" id="{9AAB42AE-637D-48EC-8672-B1B46826FF69}"/>
                </a:ext>
              </a:extLst>
            </p:cNvPr>
            <p:cNvSpPr>
              <a:spLocks noChangeAspect="1" noEditPoints="1"/>
            </p:cNvSpPr>
            <p:nvPr/>
          </p:nvSpPr>
          <p:spPr bwMode="auto">
            <a:xfrm>
              <a:off x="2979" y="693"/>
              <a:ext cx="31" cy="38"/>
            </a:xfrm>
            <a:custGeom>
              <a:avLst/>
              <a:gdLst>
                <a:gd name="T0" fmla="*/ 15 w 31"/>
                <a:gd name="T1" fmla="*/ 38 h 38"/>
                <a:gd name="T2" fmla="*/ 10 w 31"/>
                <a:gd name="T3" fmla="*/ 36 h 38"/>
                <a:gd name="T4" fmla="*/ 6 w 31"/>
                <a:gd name="T5" fmla="*/ 34 h 38"/>
                <a:gd name="T6" fmla="*/ 1 w 31"/>
                <a:gd name="T7" fmla="*/ 28 h 38"/>
                <a:gd name="T8" fmla="*/ 0 w 31"/>
                <a:gd name="T9" fmla="*/ 19 h 38"/>
                <a:gd name="T10" fmla="*/ 1 w 31"/>
                <a:gd name="T11" fmla="*/ 9 h 38"/>
                <a:gd name="T12" fmla="*/ 6 w 31"/>
                <a:gd name="T13" fmla="*/ 3 h 38"/>
                <a:gd name="T14" fmla="*/ 10 w 31"/>
                <a:gd name="T15" fmla="*/ 1 h 38"/>
                <a:gd name="T16" fmla="*/ 15 w 31"/>
                <a:gd name="T17" fmla="*/ 0 h 38"/>
                <a:gd name="T18" fmla="*/ 21 w 31"/>
                <a:gd name="T19" fmla="*/ 1 h 38"/>
                <a:gd name="T20" fmla="*/ 25 w 31"/>
                <a:gd name="T21" fmla="*/ 3 h 38"/>
                <a:gd name="T22" fmla="*/ 30 w 31"/>
                <a:gd name="T23" fmla="*/ 9 h 38"/>
                <a:gd name="T24" fmla="*/ 31 w 31"/>
                <a:gd name="T25" fmla="*/ 19 h 38"/>
                <a:gd name="T26" fmla="*/ 30 w 31"/>
                <a:gd name="T27" fmla="*/ 28 h 38"/>
                <a:gd name="T28" fmla="*/ 25 w 31"/>
                <a:gd name="T29" fmla="*/ 34 h 38"/>
                <a:gd name="T30" fmla="*/ 21 w 31"/>
                <a:gd name="T31" fmla="*/ 36 h 38"/>
                <a:gd name="T32" fmla="*/ 15 w 31"/>
                <a:gd name="T33" fmla="*/ 38 h 38"/>
                <a:gd name="T34" fmla="*/ 15 w 31"/>
                <a:gd name="T35" fmla="*/ 5 h 38"/>
                <a:gd name="T36" fmla="*/ 10 w 31"/>
                <a:gd name="T37" fmla="*/ 6 h 38"/>
                <a:gd name="T38" fmla="*/ 8 w 31"/>
                <a:gd name="T39" fmla="*/ 10 h 38"/>
                <a:gd name="T40" fmla="*/ 6 w 31"/>
                <a:gd name="T41" fmla="*/ 14 h 38"/>
                <a:gd name="T42" fmla="*/ 6 w 31"/>
                <a:gd name="T43" fmla="*/ 19 h 38"/>
                <a:gd name="T44" fmla="*/ 6 w 31"/>
                <a:gd name="T45" fmla="*/ 24 h 38"/>
                <a:gd name="T46" fmla="*/ 8 w 31"/>
                <a:gd name="T47" fmla="*/ 27 h 38"/>
                <a:gd name="T48" fmla="*/ 10 w 31"/>
                <a:gd name="T49" fmla="*/ 31 h 38"/>
                <a:gd name="T50" fmla="*/ 15 w 31"/>
                <a:gd name="T51" fmla="*/ 32 h 38"/>
                <a:gd name="T52" fmla="*/ 20 w 31"/>
                <a:gd name="T53" fmla="*/ 31 h 38"/>
                <a:gd name="T54" fmla="*/ 23 w 31"/>
                <a:gd name="T55" fmla="*/ 27 h 38"/>
                <a:gd name="T56" fmla="*/ 25 w 31"/>
                <a:gd name="T57" fmla="*/ 24 h 38"/>
                <a:gd name="T58" fmla="*/ 25 w 31"/>
                <a:gd name="T59" fmla="*/ 19 h 38"/>
                <a:gd name="T60" fmla="*/ 25 w 31"/>
                <a:gd name="T61" fmla="*/ 14 h 38"/>
                <a:gd name="T62" fmla="*/ 23 w 31"/>
                <a:gd name="T63" fmla="*/ 10 h 38"/>
                <a:gd name="T64" fmla="*/ 20 w 31"/>
                <a:gd name="T65" fmla="*/ 6 h 38"/>
                <a:gd name="T66" fmla="*/ 15 w 31"/>
                <a:gd name="T67"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5" y="38"/>
                  </a:moveTo>
                  <a:lnTo>
                    <a:pt x="10" y="36"/>
                  </a:lnTo>
                  <a:lnTo>
                    <a:pt x="6" y="34"/>
                  </a:lnTo>
                  <a:lnTo>
                    <a:pt x="1" y="28"/>
                  </a:lnTo>
                  <a:lnTo>
                    <a:pt x="0" y="19"/>
                  </a:lnTo>
                  <a:lnTo>
                    <a:pt x="1" y="9"/>
                  </a:lnTo>
                  <a:lnTo>
                    <a:pt x="6" y="3"/>
                  </a:lnTo>
                  <a:lnTo>
                    <a:pt x="10" y="1"/>
                  </a:lnTo>
                  <a:lnTo>
                    <a:pt x="15" y="0"/>
                  </a:lnTo>
                  <a:lnTo>
                    <a:pt x="21" y="1"/>
                  </a:lnTo>
                  <a:lnTo>
                    <a:pt x="25" y="3"/>
                  </a:lnTo>
                  <a:lnTo>
                    <a:pt x="30" y="9"/>
                  </a:lnTo>
                  <a:lnTo>
                    <a:pt x="31" y="19"/>
                  </a:lnTo>
                  <a:lnTo>
                    <a:pt x="30" y="28"/>
                  </a:lnTo>
                  <a:lnTo>
                    <a:pt x="25" y="34"/>
                  </a:lnTo>
                  <a:lnTo>
                    <a:pt x="21" y="36"/>
                  </a:lnTo>
                  <a:lnTo>
                    <a:pt x="15" y="38"/>
                  </a:lnTo>
                  <a:close/>
                  <a:moveTo>
                    <a:pt x="15" y="5"/>
                  </a:moveTo>
                  <a:lnTo>
                    <a:pt x="10" y="6"/>
                  </a:lnTo>
                  <a:lnTo>
                    <a:pt x="8" y="10"/>
                  </a:lnTo>
                  <a:lnTo>
                    <a:pt x="6" y="14"/>
                  </a:lnTo>
                  <a:lnTo>
                    <a:pt x="6" y="19"/>
                  </a:lnTo>
                  <a:lnTo>
                    <a:pt x="6" y="24"/>
                  </a:lnTo>
                  <a:lnTo>
                    <a:pt x="8" y="27"/>
                  </a:lnTo>
                  <a:lnTo>
                    <a:pt x="10" y="31"/>
                  </a:lnTo>
                  <a:lnTo>
                    <a:pt x="15" y="32"/>
                  </a:lnTo>
                  <a:lnTo>
                    <a:pt x="20" y="31"/>
                  </a:lnTo>
                  <a:lnTo>
                    <a:pt x="23" y="27"/>
                  </a:lnTo>
                  <a:lnTo>
                    <a:pt x="25" y="24"/>
                  </a:lnTo>
                  <a:lnTo>
                    <a:pt x="25" y="19"/>
                  </a:lnTo>
                  <a:lnTo>
                    <a:pt x="25" y="14"/>
                  </a:lnTo>
                  <a:lnTo>
                    <a:pt x="23" y="10"/>
                  </a:lnTo>
                  <a:lnTo>
                    <a:pt x="20" y="6"/>
                  </a:lnTo>
                  <a:lnTo>
                    <a:pt x="15" y="5"/>
                  </a:lnTo>
                  <a:close/>
                </a:path>
              </a:pathLst>
            </a:custGeom>
            <a:solidFill>
              <a:srgbClr val="000000"/>
            </a:solidFill>
            <a:ln w="9525">
              <a:solidFill>
                <a:schemeClr val="accent1"/>
              </a:solidFill>
              <a:round/>
              <a:headEnd/>
              <a:tailEnd/>
            </a:ln>
          </p:spPr>
          <p:txBody>
            <a:bodyPr/>
            <a:lstStyle/>
            <a:p>
              <a:endParaRPr lang="en-US" dirty="0"/>
            </a:p>
          </p:txBody>
        </p:sp>
        <p:sp>
          <p:nvSpPr>
            <p:cNvPr id="259100" name="Rectangle 28">
              <a:extLst>
                <a:ext uri="{FF2B5EF4-FFF2-40B4-BE49-F238E27FC236}">
                  <a16:creationId xmlns:a16="http://schemas.microsoft.com/office/drawing/2014/main" id="{C335A0C9-1901-417A-9DDA-50379345D27F}"/>
                </a:ext>
              </a:extLst>
            </p:cNvPr>
            <p:cNvSpPr>
              <a:spLocks noChangeAspect="1" noChangeArrowheads="1"/>
            </p:cNvSpPr>
            <p:nvPr/>
          </p:nvSpPr>
          <p:spPr bwMode="auto">
            <a:xfrm>
              <a:off x="3017" y="680"/>
              <a:ext cx="6" cy="49"/>
            </a:xfrm>
            <a:prstGeom prst="rect">
              <a:avLst/>
            </a:prstGeom>
            <a:solidFill>
              <a:srgbClr val="000000"/>
            </a:solidFill>
            <a:ln w="9525">
              <a:solidFill>
                <a:schemeClr val="accent1"/>
              </a:solidFill>
              <a:miter lim="800000"/>
              <a:headEnd/>
              <a:tailEnd/>
            </a:ln>
          </p:spPr>
          <p:txBody>
            <a:bodyPr/>
            <a:lstStyle/>
            <a:p>
              <a:endParaRPr lang="en-US" dirty="0"/>
            </a:p>
          </p:txBody>
        </p:sp>
        <p:sp>
          <p:nvSpPr>
            <p:cNvPr id="259101" name="Freeform 29">
              <a:extLst>
                <a:ext uri="{FF2B5EF4-FFF2-40B4-BE49-F238E27FC236}">
                  <a16:creationId xmlns:a16="http://schemas.microsoft.com/office/drawing/2014/main" id="{AA0CDCA8-07DB-4853-A8EA-37E2CAFB5FC3}"/>
                </a:ext>
              </a:extLst>
            </p:cNvPr>
            <p:cNvSpPr>
              <a:spLocks noChangeAspect="1" noEditPoints="1"/>
            </p:cNvSpPr>
            <p:nvPr/>
          </p:nvSpPr>
          <p:spPr bwMode="auto">
            <a:xfrm>
              <a:off x="3030" y="680"/>
              <a:ext cx="5" cy="49"/>
            </a:xfrm>
            <a:custGeom>
              <a:avLst/>
              <a:gdLst>
                <a:gd name="T0" fmla="*/ 5 w 5"/>
                <a:gd name="T1" fmla="*/ 49 h 49"/>
                <a:gd name="T2" fmla="*/ 0 w 5"/>
                <a:gd name="T3" fmla="*/ 49 h 49"/>
                <a:gd name="T4" fmla="*/ 0 w 5"/>
                <a:gd name="T5" fmla="*/ 14 h 49"/>
                <a:gd name="T6" fmla="*/ 5 w 5"/>
                <a:gd name="T7" fmla="*/ 14 h 49"/>
                <a:gd name="T8" fmla="*/ 5 w 5"/>
                <a:gd name="T9" fmla="*/ 49 h 49"/>
                <a:gd name="T10" fmla="*/ 5 w 5"/>
                <a:gd name="T11" fmla="*/ 7 h 49"/>
                <a:gd name="T12" fmla="*/ 0 w 5"/>
                <a:gd name="T13" fmla="*/ 7 h 49"/>
                <a:gd name="T14" fmla="*/ 0 w 5"/>
                <a:gd name="T15" fmla="*/ 0 h 49"/>
                <a:gd name="T16" fmla="*/ 5 w 5"/>
                <a:gd name="T17" fmla="*/ 0 h 49"/>
                <a:gd name="T18" fmla="*/ 5 w 5"/>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9">
                  <a:moveTo>
                    <a:pt x="5" y="49"/>
                  </a:moveTo>
                  <a:lnTo>
                    <a:pt x="0" y="49"/>
                  </a:lnTo>
                  <a:lnTo>
                    <a:pt x="0" y="14"/>
                  </a:lnTo>
                  <a:lnTo>
                    <a:pt x="5" y="14"/>
                  </a:lnTo>
                  <a:lnTo>
                    <a:pt x="5" y="49"/>
                  </a:lnTo>
                  <a:close/>
                  <a:moveTo>
                    <a:pt x="5" y="7"/>
                  </a:moveTo>
                  <a:lnTo>
                    <a:pt x="0" y="7"/>
                  </a:lnTo>
                  <a:lnTo>
                    <a:pt x="0" y="0"/>
                  </a:lnTo>
                  <a:lnTo>
                    <a:pt x="5" y="0"/>
                  </a:lnTo>
                  <a:lnTo>
                    <a:pt x="5" y="7"/>
                  </a:lnTo>
                  <a:close/>
                </a:path>
              </a:pathLst>
            </a:custGeom>
            <a:solidFill>
              <a:srgbClr val="000000"/>
            </a:solidFill>
            <a:ln w="9525">
              <a:solidFill>
                <a:schemeClr val="accent1"/>
              </a:solidFill>
              <a:round/>
              <a:headEnd/>
              <a:tailEnd/>
            </a:ln>
          </p:spPr>
          <p:txBody>
            <a:bodyPr/>
            <a:lstStyle/>
            <a:p>
              <a:endParaRPr lang="en-US" dirty="0"/>
            </a:p>
          </p:txBody>
        </p:sp>
        <p:sp>
          <p:nvSpPr>
            <p:cNvPr id="259102" name="Freeform 30">
              <a:extLst>
                <a:ext uri="{FF2B5EF4-FFF2-40B4-BE49-F238E27FC236}">
                  <a16:creationId xmlns:a16="http://schemas.microsoft.com/office/drawing/2014/main" id="{A1C663F9-1586-450F-A162-C77BCD689F22}"/>
                </a:ext>
              </a:extLst>
            </p:cNvPr>
            <p:cNvSpPr>
              <a:spLocks noChangeAspect="1"/>
            </p:cNvSpPr>
            <p:nvPr/>
          </p:nvSpPr>
          <p:spPr bwMode="auto">
            <a:xfrm>
              <a:off x="3043" y="693"/>
              <a:ext cx="29" cy="36"/>
            </a:xfrm>
            <a:custGeom>
              <a:avLst/>
              <a:gdLst>
                <a:gd name="T0" fmla="*/ 6 w 29"/>
                <a:gd name="T1" fmla="*/ 1 h 36"/>
                <a:gd name="T2" fmla="*/ 6 w 29"/>
                <a:gd name="T3" fmla="*/ 5 h 36"/>
                <a:gd name="T4" fmla="*/ 6 w 29"/>
                <a:gd name="T5" fmla="*/ 5 h 36"/>
                <a:gd name="T6" fmla="*/ 7 w 29"/>
                <a:gd name="T7" fmla="*/ 4 h 36"/>
                <a:gd name="T8" fmla="*/ 9 w 29"/>
                <a:gd name="T9" fmla="*/ 3 h 36"/>
                <a:gd name="T10" fmla="*/ 10 w 29"/>
                <a:gd name="T11" fmla="*/ 2 h 36"/>
                <a:gd name="T12" fmla="*/ 11 w 29"/>
                <a:gd name="T13" fmla="*/ 2 h 36"/>
                <a:gd name="T14" fmla="*/ 12 w 29"/>
                <a:gd name="T15" fmla="*/ 1 h 36"/>
                <a:gd name="T16" fmla="*/ 14 w 29"/>
                <a:gd name="T17" fmla="*/ 1 h 36"/>
                <a:gd name="T18" fmla="*/ 15 w 29"/>
                <a:gd name="T19" fmla="*/ 0 h 36"/>
                <a:gd name="T20" fmla="*/ 18 w 29"/>
                <a:gd name="T21" fmla="*/ 0 h 36"/>
                <a:gd name="T22" fmla="*/ 19 w 29"/>
                <a:gd name="T23" fmla="*/ 0 h 36"/>
                <a:gd name="T24" fmla="*/ 21 w 29"/>
                <a:gd name="T25" fmla="*/ 0 h 36"/>
                <a:gd name="T26" fmla="*/ 22 w 29"/>
                <a:gd name="T27" fmla="*/ 1 h 36"/>
                <a:gd name="T28" fmla="*/ 23 w 29"/>
                <a:gd name="T29" fmla="*/ 1 h 36"/>
                <a:gd name="T30" fmla="*/ 25 w 29"/>
                <a:gd name="T31" fmla="*/ 2 h 36"/>
                <a:gd name="T32" fmla="*/ 27 w 29"/>
                <a:gd name="T33" fmla="*/ 3 h 36"/>
                <a:gd name="T34" fmla="*/ 28 w 29"/>
                <a:gd name="T35" fmla="*/ 5 h 36"/>
                <a:gd name="T36" fmla="*/ 29 w 29"/>
                <a:gd name="T37" fmla="*/ 9 h 36"/>
                <a:gd name="T38" fmla="*/ 29 w 29"/>
                <a:gd name="T39" fmla="*/ 36 h 36"/>
                <a:gd name="T40" fmla="*/ 23 w 29"/>
                <a:gd name="T41" fmla="*/ 36 h 36"/>
                <a:gd name="T42" fmla="*/ 23 w 29"/>
                <a:gd name="T43" fmla="*/ 11 h 36"/>
                <a:gd name="T44" fmla="*/ 22 w 29"/>
                <a:gd name="T45" fmla="*/ 9 h 36"/>
                <a:gd name="T46" fmla="*/ 21 w 29"/>
                <a:gd name="T47" fmla="*/ 6 h 36"/>
                <a:gd name="T48" fmla="*/ 19 w 29"/>
                <a:gd name="T49" fmla="*/ 5 h 36"/>
                <a:gd name="T50" fmla="*/ 17 w 29"/>
                <a:gd name="T51" fmla="*/ 5 h 36"/>
                <a:gd name="T52" fmla="*/ 13 w 29"/>
                <a:gd name="T53" fmla="*/ 5 h 36"/>
                <a:gd name="T54" fmla="*/ 10 w 29"/>
                <a:gd name="T55" fmla="*/ 8 h 36"/>
                <a:gd name="T56" fmla="*/ 7 w 29"/>
                <a:gd name="T57" fmla="*/ 11 h 36"/>
                <a:gd name="T58" fmla="*/ 6 w 29"/>
                <a:gd name="T59" fmla="*/ 17 h 36"/>
                <a:gd name="T60" fmla="*/ 6 w 29"/>
                <a:gd name="T61" fmla="*/ 36 h 36"/>
                <a:gd name="T62" fmla="*/ 0 w 29"/>
                <a:gd name="T63" fmla="*/ 36 h 36"/>
                <a:gd name="T64" fmla="*/ 0 w 29"/>
                <a:gd name="T65" fmla="*/ 1 h 36"/>
                <a:gd name="T66" fmla="*/ 6 w 29"/>
                <a:gd name="T6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36">
                  <a:moveTo>
                    <a:pt x="6" y="1"/>
                  </a:moveTo>
                  <a:lnTo>
                    <a:pt x="6" y="5"/>
                  </a:lnTo>
                  <a:lnTo>
                    <a:pt x="6" y="5"/>
                  </a:lnTo>
                  <a:lnTo>
                    <a:pt x="7" y="4"/>
                  </a:lnTo>
                  <a:lnTo>
                    <a:pt x="9" y="3"/>
                  </a:lnTo>
                  <a:lnTo>
                    <a:pt x="10" y="2"/>
                  </a:lnTo>
                  <a:lnTo>
                    <a:pt x="11" y="2"/>
                  </a:lnTo>
                  <a:lnTo>
                    <a:pt x="12" y="1"/>
                  </a:lnTo>
                  <a:lnTo>
                    <a:pt x="14" y="1"/>
                  </a:lnTo>
                  <a:lnTo>
                    <a:pt x="15" y="0"/>
                  </a:lnTo>
                  <a:lnTo>
                    <a:pt x="18" y="0"/>
                  </a:lnTo>
                  <a:lnTo>
                    <a:pt x="19" y="0"/>
                  </a:lnTo>
                  <a:lnTo>
                    <a:pt x="21" y="0"/>
                  </a:lnTo>
                  <a:lnTo>
                    <a:pt x="22" y="1"/>
                  </a:lnTo>
                  <a:lnTo>
                    <a:pt x="23" y="1"/>
                  </a:lnTo>
                  <a:lnTo>
                    <a:pt x="25" y="2"/>
                  </a:lnTo>
                  <a:lnTo>
                    <a:pt x="27" y="3"/>
                  </a:lnTo>
                  <a:lnTo>
                    <a:pt x="28" y="5"/>
                  </a:lnTo>
                  <a:lnTo>
                    <a:pt x="29" y="9"/>
                  </a:lnTo>
                  <a:lnTo>
                    <a:pt x="29" y="36"/>
                  </a:lnTo>
                  <a:lnTo>
                    <a:pt x="23" y="36"/>
                  </a:lnTo>
                  <a:lnTo>
                    <a:pt x="23" y="11"/>
                  </a:lnTo>
                  <a:lnTo>
                    <a:pt x="22" y="9"/>
                  </a:lnTo>
                  <a:lnTo>
                    <a:pt x="21" y="6"/>
                  </a:lnTo>
                  <a:lnTo>
                    <a:pt x="19" y="5"/>
                  </a:lnTo>
                  <a:lnTo>
                    <a:pt x="17" y="5"/>
                  </a:lnTo>
                  <a:lnTo>
                    <a:pt x="13" y="5"/>
                  </a:lnTo>
                  <a:lnTo>
                    <a:pt x="10" y="8"/>
                  </a:lnTo>
                  <a:lnTo>
                    <a:pt x="7" y="11"/>
                  </a:lnTo>
                  <a:lnTo>
                    <a:pt x="6" y="17"/>
                  </a:lnTo>
                  <a:lnTo>
                    <a:pt x="6" y="36"/>
                  </a:lnTo>
                  <a:lnTo>
                    <a:pt x="0" y="36"/>
                  </a:lnTo>
                  <a:lnTo>
                    <a:pt x="0" y="1"/>
                  </a:lnTo>
                  <a:lnTo>
                    <a:pt x="6" y="1"/>
                  </a:lnTo>
                  <a:close/>
                </a:path>
              </a:pathLst>
            </a:custGeom>
            <a:solidFill>
              <a:srgbClr val="000000"/>
            </a:solidFill>
            <a:ln w="9525">
              <a:solidFill>
                <a:schemeClr val="accent1"/>
              </a:solidFill>
              <a:round/>
              <a:headEnd/>
              <a:tailEnd/>
            </a:ln>
          </p:spPr>
          <p:txBody>
            <a:bodyPr/>
            <a:lstStyle/>
            <a:p>
              <a:endParaRPr lang="en-US" dirty="0"/>
            </a:p>
          </p:txBody>
        </p:sp>
        <p:sp>
          <p:nvSpPr>
            <p:cNvPr id="259103" name="Freeform 31">
              <a:extLst>
                <a:ext uri="{FF2B5EF4-FFF2-40B4-BE49-F238E27FC236}">
                  <a16:creationId xmlns:a16="http://schemas.microsoft.com/office/drawing/2014/main" id="{6D9F3436-9B26-4D96-8C9E-9DF9D6837A8A}"/>
                </a:ext>
              </a:extLst>
            </p:cNvPr>
            <p:cNvSpPr>
              <a:spLocks noChangeAspect="1" noEditPoints="1"/>
            </p:cNvSpPr>
            <p:nvPr/>
          </p:nvSpPr>
          <p:spPr bwMode="auto">
            <a:xfrm>
              <a:off x="3078" y="693"/>
              <a:ext cx="33" cy="38"/>
            </a:xfrm>
            <a:custGeom>
              <a:avLst/>
              <a:gdLst>
                <a:gd name="T0" fmla="*/ 29 w 33"/>
                <a:gd name="T1" fmla="*/ 32 h 38"/>
                <a:gd name="T2" fmla="*/ 31 w 33"/>
                <a:gd name="T3" fmla="*/ 33 h 38"/>
                <a:gd name="T4" fmla="*/ 32 w 33"/>
                <a:gd name="T5" fmla="*/ 33 h 38"/>
                <a:gd name="T6" fmla="*/ 32 w 33"/>
                <a:gd name="T7" fmla="*/ 33 h 38"/>
                <a:gd name="T8" fmla="*/ 33 w 33"/>
                <a:gd name="T9" fmla="*/ 38 h 38"/>
                <a:gd name="T10" fmla="*/ 31 w 33"/>
                <a:gd name="T11" fmla="*/ 38 h 38"/>
                <a:gd name="T12" fmla="*/ 29 w 33"/>
                <a:gd name="T13" fmla="*/ 38 h 38"/>
                <a:gd name="T14" fmla="*/ 25 w 33"/>
                <a:gd name="T15" fmla="*/ 36 h 38"/>
                <a:gd name="T16" fmla="*/ 23 w 33"/>
                <a:gd name="T17" fmla="*/ 33 h 38"/>
                <a:gd name="T18" fmla="*/ 18 w 33"/>
                <a:gd name="T19" fmla="*/ 35 h 38"/>
                <a:gd name="T20" fmla="*/ 13 w 33"/>
                <a:gd name="T21" fmla="*/ 38 h 38"/>
                <a:gd name="T22" fmla="*/ 3 w 33"/>
                <a:gd name="T23" fmla="*/ 35 h 38"/>
                <a:gd name="T24" fmla="*/ 0 w 33"/>
                <a:gd name="T25" fmla="*/ 27 h 38"/>
                <a:gd name="T26" fmla="*/ 2 w 33"/>
                <a:gd name="T27" fmla="*/ 20 h 38"/>
                <a:gd name="T28" fmla="*/ 7 w 33"/>
                <a:gd name="T29" fmla="*/ 18 h 38"/>
                <a:gd name="T30" fmla="*/ 15 w 33"/>
                <a:gd name="T31" fmla="*/ 16 h 38"/>
                <a:gd name="T32" fmla="*/ 21 w 33"/>
                <a:gd name="T33" fmla="*/ 16 h 38"/>
                <a:gd name="T34" fmla="*/ 22 w 33"/>
                <a:gd name="T35" fmla="*/ 14 h 38"/>
                <a:gd name="T36" fmla="*/ 23 w 33"/>
                <a:gd name="T37" fmla="*/ 12 h 38"/>
                <a:gd name="T38" fmla="*/ 22 w 33"/>
                <a:gd name="T39" fmla="*/ 8 h 38"/>
                <a:gd name="T40" fmla="*/ 17 w 33"/>
                <a:gd name="T41" fmla="*/ 5 h 38"/>
                <a:gd name="T42" fmla="*/ 10 w 33"/>
                <a:gd name="T43" fmla="*/ 6 h 38"/>
                <a:gd name="T44" fmla="*/ 7 w 33"/>
                <a:gd name="T45" fmla="*/ 10 h 38"/>
                <a:gd name="T46" fmla="*/ 1 w 33"/>
                <a:gd name="T47" fmla="*/ 11 h 38"/>
                <a:gd name="T48" fmla="*/ 2 w 33"/>
                <a:gd name="T49" fmla="*/ 6 h 38"/>
                <a:gd name="T50" fmla="*/ 6 w 33"/>
                <a:gd name="T51" fmla="*/ 3 h 38"/>
                <a:gd name="T52" fmla="*/ 9 w 33"/>
                <a:gd name="T53" fmla="*/ 1 h 38"/>
                <a:gd name="T54" fmla="*/ 13 w 33"/>
                <a:gd name="T55" fmla="*/ 0 h 38"/>
                <a:gd name="T56" fmla="*/ 16 w 33"/>
                <a:gd name="T57" fmla="*/ 0 h 38"/>
                <a:gd name="T58" fmla="*/ 20 w 33"/>
                <a:gd name="T59" fmla="*/ 0 h 38"/>
                <a:gd name="T60" fmla="*/ 24 w 33"/>
                <a:gd name="T61" fmla="*/ 2 h 38"/>
                <a:gd name="T62" fmla="*/ 28 w 33"/>
                <a:gd name="T63" fmla="*/ 5 h 38"/>
                <a:gd name="T64" fmla="*/ 29 w 33"/>
                <a:gd name="T65" fmla="*/ 31 h 38"/>
                <a:gd name="T66" fmla="*/ 20 w 33"/>
                <a:gd name="T67" fmla="*/ 20 h 38"/>
                <a:gd name="T68" fmla="*/ 13 w 33"/>
                <a:gd name="T69" fmla="*/ 20 h 38"/>
                <a:gd name="T70" fmla="*/ 8 w 33"/>
                <a:gd name="T71" fmla="*/ 23 h 38"/>
                <a:gd name="T72" fmla="*/ 6 w 33"/>
                <a:gd name="T73" fmla="*/ 25 h 38"/>
                <a:gd name="T74" fmla="*/ 7 w 33"/>
                <a:gd name="T75" fmla="*/ 29 h 38"/>
                <a:gd name="T76" fmla="*/ 9 w 33"/>
                <a:gd name="T77" fmla="*/ 33 h 38"/>
                <a:gd name="T78" fmla="*/ 17 w 33"/>
                <a:gd name="T79" fmla="*/ 32 h 38"/>
                <a:gd name="T80" fmla="*/ 22 w 33"/>
                <a:gd name="T81" fmla="*/ 27 h 38"/>
                <a:gd name="T82" fmla="*/ 23 w 33"/>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29" y="31"/>
                  </a:moveTo>
                  <a:lnTo>
                    <a:pt x="29" y="32"/>
                  </a:lnTo>
                  <a:lnTo>
                    <a:pt x="30" y="32"/>
                  </a:lnTo>
                  <a:lnTo>
                    <a:pt x="31" y="33"/>
                  </a:lnTo>
                  <a:lnTo>
                    <a:pt x="32" y="33"/>
                  </a:lnTo>
                  <a:lnTo>
                    <a:pt x="32" y="33"/>
                  </a:lnTo>
                  <a:lnTo>
                    <a:pt x="32" y="33"/>
                  </a:lnTo>
                  <a:lnTo>
                    <a:pt x="32" y="33"/>
                  </a:lnTo>
                  <a:lnTo>
                    <a:pt x="33" y="33"/>
                  </a:lnTo>
                  <a:lnTo>
                    <a:pt x="33" y="38"/>
                  </a:lnTo>
                  <a:lnTo>
                    <a:pt x="32" y="38"/>
                  </a:lnTo>
                  <a:lnTo>
                    <a:pt x="31" y="38"/>
                  </a:lnTo>
                  <a:lnTo>
                    <a:pt x="30" y="38"/>
                  </a:lnTo>
                  <a:lnTo>
                    <a:pt x="29" y="38"/>
                  </a:lnTo>
                  <a:lnTo>
                    <a:pt x="28" y="38"/>
                  </a:lnTo>
                  <a:lnTo>
                    <a:pt x="25" y="36"/>
                  </a:lnTo>
                  <a:lnTo>
                    <a:pt x="24" y="34"/>
                  </a:lnTo>
                  <a:lnTo>
                    <a:pt x="23" y="33"/>
                  </a:lnTo>
                  <a:lnTo>
                    <a:pt x="21" y="34"/>
                  </a:lnTo>
                  <a:lnTo>
                    <a:pt x="18" y="35"/>
                  </a:lnTo>
                  <a:lnTo>
                    <a:pt x="16" y="38"/>
                  </a:lnTo>
                  <a:lnTo>
                    <a:pt x="13" y="38"/>
                  </a:lnTo>
                  <a:lnTo>
                    <a:pt x="7" y="36"/>
                  </a:lnTo>
                  <a:lnTo>
                    <a:pt x="3" y="35"/>
                  </a:lnTo>
                  <a:lnTo>
                    <a:pt x="1" y="32"/>
                  </a:lnTo>
                  <a:lnTo>
                    <a:pt x="0" y="27"/>
                  </a:lnTo>
                  <a:lnTo>
                    <a:pt x="1" y="23"/>
                  </a:lnTo>
                  <a:lnTo>
                    <a:pt x="2" y="20"/>
                  </a:lnTo>
                  <a:lnTo>
                    <a:pt x="5" y="18"/>
                  </a:lnTo>
                  <a:lnTo>
                    <a:pt x="7" y="18"/>
                  </a:lnTo>
                  <a:lnTo>
                    <a:pt x="12" y="17"/>
                  </a:lnTo>
                  <a:lnTo>
                    <a:pt x="15" y="16"/>
                  </a:lnTo>
                  <a:lnTo>
                    <a:pt x="18" y="16"/>
                  </a:lnTo>
                  <a:lnTo>
                    <a:pt x="21" y="16"/>
                  </a:lnTo>
                  <a:lnTo>
                    <a:pt x="21" y="16"/>
                  </a:lnTo>
                  <a:lnTo>
                    <a:pt x="22" y="14"/>
                  </a:lnTo>
                  <a:lnTo>
                    <a:pt x="23" y="13"/>
                  </a:lnTo>
                  <a:lnTo>
                    <a:pt x="23" y="12"/>
                  </a:lnTo>
                  <a:lnTo>
                    <a:pt x="23" y="9"/>
                  </a:lnTo>
                  <a:lnTo>
                    <a:pt x="22" y="8"/>
                  </a:lnTo>
                  <a:lnTo>
                    <a:pt x="21" y="6"/>
                  </a:lnTo>
                  <a:lnTo>
                    <a:pt x="17" y="5"/>
                  </a:lnTo>
                  <a:lnTo>
                    <a:pt x="14" y="5"/>
                  </a:lnTo>
                  <a:lnTo>
                    <a:pt x="10" y="6"/>
                  </a:lnTo>
                  <a:lnTo>
                    <a:pt x="8" y="8"/>
                  </a:lnTo>
                  <a:lnTo>
                    <a:pt x="7" y="10"/>
                  </a:lnTo>
                  <a:lnTo>
                    <a:pt x="7" y="11"/>
                  </a:lnTo>
                  <a:lnTo>
                    <a:pt x="1" y="11"/>
                  </a:lnTo>
                  <a:lnTo>
                    <a:pt x="2" y="9"/>
                  </a:lnTo>
                  <a:lnTo>
                    <a:pt x="2" y="6"/>
                  </a:lnTo>
                  <a:lnTo>
                    <a:pt x="3" y="5"/>
                  </a:lnTo>
                  <a:lnTo>
                    <a:pt x="6" y="3"/>
                  </a:lnTo>
                  <a:lnTo>
                    <a:pt x="8" y="2"/>
                  </a:lnTo>
                  <a:lnTo>
                    <a:pt x="9" y="1"/>
                  </a:lnTo>
                  <a:lnTo>
                    <a:pt x="10" y="1"/>
                  </a:lnTo>
                  <a:lnTo>
                    <a:pt x="13" y="0"/>
                  </a:lnTo>
                  <a:lnTo>
                    <a:pt x="15" y="0"/>
                  </a:lnTo>
                  <a:lnTo>
                    <a:pt x="16" y="0"/>
                  </a:lnTo>
                  <a:lnTo>
                    <a:pt x="18" y="0"/>
                  </a:lnTo>
                  <a:lnTo>
                    <a:pt x="20" y="0"/>
                  </a:lnTo>
                  <a:lnTo>
                    <a:pt x="21" y="1"/>
                  </a:lnTo>
                  <a:lnTo>
                    <a:pt x="24" y="2"/>
                  </a:lnTo>
                  <a:lnTo>
                    <a:pt x="26" y="3"/>
                  </a:lnTo>
                  <a:lnTo>
                    <a:pt x="28" y="5"/>
                  </a:lnTo>
                  <a:lnTo>
                    <a:pt x="29" y="8"/>
                  </a:lnTo>
                  <a:lnTo>
                    <a:pt x="29" y="31"/>
                  </a:lnTo>
                  <a:close/>
                  <a:moveTo>
                    <a:pt x="23" y="19"/>
                  </a:moveTo>
                  <a:lnTo>
                    <a:pt x="20" y="20"/>
                  </a:lnTo>
                  <a:lnTo>
                    <a:pt x="16" y="20"/>
                  </a:lnTo>
                  <a:lnTo>
                    <a:pt x="13" y="20"/>
                  </a:lnTo>
                  <a:lnTo>
                    <a:pt x="9" y="21"/>
                  </a:lnTo>
                  <a:lnTo>
                    <a:pt x="8" y="23"/>
                  </a:lnTo>
                  <a:lnTo>
                    <a:pt x="7" y="24"/>
                  </a:lnTo>
                  <a:lnTo>
                    <a:pt x="6" y="25"/>
                  </a:lnTo>
                  <a:lnTo>
                    <a:pt x="6" y="27"/>
                  </a:lnTo>
                  <a:lnTo>
                    <a:pt x="7" y="29"/>
                  </a:lnTo>
                  <a:lnTo>
                    <a:pt x="8" y="32"/>
                  </a:lnTo>
                  <a:lnTo>
                    <a:pt x="9" y="33"/>
                  </a:lnTo>
                  <a:lnTo>
                    <a:pt x="12" y="33"/>
                  </a:lnTo>
                  <a:lnTo>
                    <a:pt x="17" y="32"/>
                  </a:lnTo>
                  <a:lnTo>
                    <a:pt x="21" y="29"/>
                  </a:lnTo>
                  <a:lnTo>
                    <a:pt x="22" y="27"/>
                  </a:lnTo>
                  <a:lnTo>
                    <a:pt x="23" y="26"/>
                  </a:lnTo>
                  <a:lnTo>
                    <a:pt x="23" y="19"/>
                  </a:lnTo>
                  <a:close/>
                </a:path>
              </a:pathLst>
            </a:custGeom>
            <a:solidFill>
              <a:srgbClr val="000000"/>
            </a:solidFill>
            <a:ln w="9525">
              <a:solidFill>
                <a:schemeClr val="accent1"/>
              </a:solidFill>
              <a:round/>
              <a:headEnd/>
              <a:tailEnd/>
            </a:ln>
          </p:spPr>
          <p:txBody>
            <a:bodyPr/>
            <a:lstStyle/>
            <a:p>
              <a:endParaRPr lang="en-US" dirty="0"/>
            </a:p>
          </p:txBody>
        </p:sp>
        <p:sp>
          <p:nvSpPr>
            <p:cNvPr id="259104" name="Freeform 32">
              <a:extLst>
                <a:ext uri="{FF2B5EF4-FFF2-40B4-BE49-F238E27FC236}">
                  <a16:creationId xmlns:a16="http://schemas.microsoft.com/office/drawing/2014/main" id="{80A6AF3F-90B2-43AF-8FF6-3932209F53CF}"/>
                </a:ext>
              </a:extLst>
            </p:cNvPr>
            <p:cNvSpPr>
              <a:spLocks noChangeAspect="1"/>
            </p:cNvSpPr>
            <p:nvPr/>
          </p:nvSpPr>
          <p:spPr bwMode="auto">
            <a:xfrm>
              <a:off x="1854" y="656"/>
              <a:ext cx="727" cy="243"/>
            </a:xfrm>
            <a:custGeom>
              <a:avLst/>
              <a:gdLst>
                <a:gd name="T0" fmla="*/ 130 w 727"/>
                <a:gd name="T1" fmla="*/ 40 h 243"/>
                <a:gd name="T2" fmla="*/ 92 w 727"/>
                <a:gd name="T3" fmla="*/ 75 h 243"/>
                <a:gd name="T4" fmla="*/ 0 w 727"/>
                <a:gd name="T5" fmla="*/ 243 h 243"/>
                <a:gd name="T6" fmla="*/ 513 w 727"/>
                <a:gd name="T7" fmla="*/ 243 h 243"/>
                <a:gd name="T8" fmla="*/ 568 w 727"/>
                <a:gd name="T9" fmla="*/ 145 h 243"/>
                <a:gd name="T10" fmla="*/ 608 w 727"/>
                <a:gd name="T11" fmla="*/ 162 h 243"/>
                <a:gd name="T12" fmla="*/ 727 w 727"/>
                <a:gd name="T13" fmla="*/ 48 h 243"/>
                <a:gd name="T14" fmla="*/ 715 w 727"/>
                <a:gd name="T15" fmla="*/ 0 h 243"/>
                <a:gd name="T16" fmla="*/ 249 w 727"/>
                <a:gd name="T17" fmla="*/ 0 h 243"/>
                <a:gd name="T18" fmla="*/ 230 w 727"/>
                <a:gd name="T19" fmla="*/ 40 h 243"/>
                <a:gd name="T20" fmla="*/ 130 w 727"/>
                <a:gd name="T21" fmla="*/ 4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7" h="243">
                  <a:moveTo>
                    <a:pt x="130" y="40"/>
                  </a:moveTo>
                  <a:lnTo>
                    <a:pt x="92" y="75"/>
                  </a:lnTo>
                  <a:lnTo>
                    <a:pt x="0" y="243"/>
                  </a:lnTo>
                  <a:lnTo>
                    <a:pt x="513" y="243"/>
                  </a:lnTo>
                  <a:lnTo>
                    <a:pt x="568" y="145"/>
                  </a:lnTo>
                  <a:lnTo>
                    <a:pt x="608" y="162"/>
                  </a:lnTo>
                  <a:lnTo>
                    <a:pt x="727" y="48"/>
                  </a:lnTo>
                  <a:lnTo>
                    <a:pt x="715" y="0"/>
                  </a:lnTo>
                  <a:lnTo>
                    <a:pt x="249" y="0"/>
                  </a:lnTo>
                  <a:lnTo>
                    <a:pt x="230" y="40"/>
                  </a:lnTo>
                  <a:lnTo>
                    <a:pt x="130" y="40"/>
                  </a:lnTo>
                  <a:close/>
                </a:path>
              </a:pathLst>
            </a:custGeom>
            <a:solidFill>
              <a:srgbClr val="000000"/>
            </a:solidFill>
            <a:ln w="9525">
              <a:solidFill>
                <a:schemeClr val="accent1"/>
              </a:solidFill>
              <a:round/>
              <a:headEnd/>
              <a:tailEnd/>
            </a:ln>
          </p:spPr>
          <p:txBody>
            <a:bodyPr/>
            <a:lstStyle/>
            <a:p>
              <a:endParaRPr lang="en-US" dirty="0"/>
            </a:p>
          </p:txBody>
        </p:sp>
        <p:sp>
          <p:nvSpPr>
            <p:cNvPr id="259105" name="Freeform 33">
              <a:extLst>
                <a:ext uri="{FF2B5EF4-FFF2-40B4-BE49-F238E27FC236}">
                  <a16:creationId xmlns:a16="http://schemas.microsoft.com/office/drawing/2014/main" id="{0A323CE8-8673-477E-9CE6-B60F38E91EC8}"/>
                </a:ext>
              </a:extLst>
            </p:cNvPr>
            <p:cNvSpPr>
              <a:spLocks noChangeAspect="1"/>
            </p:cNvSpPr>
            <p:nvPr/>
          </p:nvSpPr>
          <p:spPr bwMode="auto">
            <a:xfrm>
              <a:off x="1888" y="604"/>
              <a:ext cx="743" cy="253"/>
            </a:xfrm>
            <a:custGeom>
              <a:avLst/>
              <a:gdLst>
                <a:gd name="T0" fmla="*/ 742 w 743"/>
                <a:gd name="T1" fmla="*/ 54 h 253"/>
                <a:gd name="T2" fmla="*/ 731 w 743"/>
                <a:gd name="T3" fmla="*/ 4 h 253"/>
                <a:gd name="T4" fmla="*/ 731 w 743"/>
                <a:gd name="T5" fmla="*/ 0 h 253"/>
                <a:gd name="T6" fmla="*/ 726 w 743"/>
                <a:gd name="T7" fmla="*/ 0 h 253"/>
                <a:gd name="T8" fmla="*/ 260 w 743"/>
                <a:gd name="T9" fmla="*/ 0 h 253"/>
                <a:gd name="T10" fmla="*/ 255 w 743"/>
                <a:gd name="T11" fmla="*/ 0 h 253"/>
                <a:gd name="T12" fmla="*/ 254 w 743"/>
                <a:gd name="T13" fmla="*/ 3 h 253"/>
                <a:gd name="T14" fmla="*/ 237 w 743"/>
                <a:gd name="T15" fmla="*/ 41 h 253"/>
                <a:gd name="T16" fmla="*/ 140 w 743"/>
                <a:gd name="T17" fmla="*/ 41 h 253"/>
                <a:gd name="T18" fmla="*/ 140 w 743"/>
                <a:gd name="T19" fmla="*/ 47 h 253"/>
                <a:gd name="T20" fmla="*/ 136 w 743"/>
                <a:gd name="T21" fmla="*/ 42 h 253"/>
                <a:gd name="T22" fmla="*/ 98 w 743"/>
                <a:gd name="T23" fmla="*/ 76 h 253"/>
                <a:gd name="T24" fmla="*/ 97 w 743"/>
                <a:gd name="T25" fmla="*/ 77 h 253"/>
                <a:gd name="T26" fmla="*/ 97 w 743"/>
                <a:gd name="T27" fmla="*/ 77 h 253"/>
                <a:gd name="T28" fmla="*/ 5 w 743"/>
                <a:gd name="T29" fmla="*/ 245 h 253"/>
                <a:gd name="T30" fmla="*/ 0 w 743"/>
                <a:gd name="T31" fmla="*/ 253 h 253"/>
                <a:gd name="T32" fmla="*/ 11 w 743"/>
                <a:gd name="T33" fmla="*/ 253 h 253"/>
                <a:gd name="T34" fmla="*/ 522 w 743"/>
                <a:gd name="T35" fmla="*/ 253 h 253"/>
                <a:gd name="T36" fmla="*/ 526 w 743"/>
                <a:gd name="T37" fmla="*/ 253 h 253"/>
                <a:gd name="T38" fmla="*/ 527 w 743"/>
                <a:gd name="T39" fmla="*/ 251 h 253"/>
                <a:gd name="T40" fmla="*/ 580 w 743"/>
                <a:gd name="T41" fmla="*/ 156 h 253"/>
                <a:gd name="T42" fmla="*/ 617 w 743"/>
                <a:gd name="T43" fmla="*/ 173 h 253"/>
                <a:gd name="T44" fmla="*/ 620 w 743"/>
                <a:gd name="T45" fmla="*/ 174 h 253"/>
                <a:gd name="T46" fmla="*/ 622 w 743"/>
                <a:gd name="T47" fmla="*/ 171 h 253"/>
                <a:gd name="T48" fmla="*/ 741 w 743"/>
                <a:gd name="T49" fmla="*/ 60 h 253"/>
                <a:gd name="T50" fmla="*/ 743 w 743"/>
                <a:gd name="T51" fmla="*/ 57 h 253"/>
                <a:gd name="T52" fmla="*/ 742 w 743"/>
                <a:gd name="T53" fmla="*/ 54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3" h="253">
                  <a:moveTo>
                    <a:pt x="742" y="54"/>
                  </a:moveTo>
                  <a:lnTo>
                    <a:pt x="731" y="4"/>
                  </a:lnTo>
                  <a:lnTo>
                    <a:pt x="731" y="0"/>
                  </a:lnTo>
                  <a:lnTo>
                    <a:pt x="726" y="0"/>
                  </a:lnTo>
                  <a:lnTo>
                    <a:pt x="260" y="0"/>
                  </a:lnTo>
                  <a:lnTo>
                    <a:pt x="255" y="0"/>
                  </a:lnTo>
                  <a:lnTo>
                    <a:pt x="254" y="3"/>
                  </a:lnTo>
                  <a:lnTo>
                    <a:pt x="237" y="41"/>
                  </a:lnTo>
                  <a:lnTo>
                    <a:pt x="140" y="41"/>
                  </a:lnTo>
                  <a:lnTo>
                    <a:pt x="140" y="47"/>
                  </a:lnTo>
                  <a:lnTo>
                    <a:pt x="136" y="42"/>
                  </a:lnTo>
                  <a:lnTo>
                    <a:pt x="98" y="76"/>
                  </a:lnTo>
                  <a:lnTo>
                    <a:pt x="97" y="77"/>
                  </a:lnTo>
                  <a:lnTo>
                    <a:pt x="97" y="77"/>
                  </a:lnTo>
                  <a:lnTo>
                    <a:pt x="5" y="245"/>
                  </a:lnTo>
                  <a:lnTo>
                    <a:pt x="0" y="253"/>
                  </a:lnTo>
                  <a:lnTo>
                    <a:pt x="11" y="253"/>
                  </a:lnTo>
                  <a:lnTo>
                    <a:pt x="522" y="253"/>
                  </a:lnTo>
                  <a:lnTo>
                    <a:pt x="526" y="253"/>
                  </a:lnTo>
                  <a:lnTo>
                    <a:pt x="527" y="251"/>
                  </a:lnTo>
                  <a:lnTo>
                    <a:pt x="580" y="156"/>
                  </a:lnTo>
                  <a:lnTo>
                    <a:pt x="617" y="173"/>
                  </a:lnTo>
                  <a:lnTo>
                    <a:pt x="620" y="174"/>
                  </a:lnTo>
                  <a:lnTo>
                    <a:pt x="622" y="171"/>
                  </a:lnTo>
                  <a:lnTo>
                    <a:pt x="741" y="60"/>
                  </a:lnTo>
                  <a:lnTo>
                    <a:pt x="743" y="57"/>
                  </a:lnTo>
                  <a:lnTo>
                    <a:pt x="742" y="54"/>
                  </a:lnTo>
                  <a:close/>
                </a:path>
              </a:pathLst>
            </a:custGeom>
            <a:solidFill>
              <a:srgbClr val="000000"/>
            </a:solidFill>
            <a:ln w="9525">
              <a:solidFill>
                <a:schemeClr val="accent1"/>
              </a:solidFill>
              <a:round/>
              <a:headEnd/>
              <a:tailEnd/>
            </a:ln>
          </p:spPr>
          <p:txBody>
            <a:bodyPr/>
            <a:lstStyle/>
            <a:p>
              <a:endParaRPr lang="en-US" dirty="0"/>
            </a:p>
          </p:txBody>
        </p:sp>
        <p:sp>
          <p:nvSpPr>
            <p:cNvPr id="259106" name="Freeform 34">
              <a:extLst>
                <a:ext uri="{FF2B5EF4-FFF2-40B4-BE49-F238E27FC236}">
                  <a16:creationId xmlns:a16="http://schemas.microsoft.com/office/drawing/2014/main" id="{220A6967-6E88-47BE-90F3-32C93645498E}"/>
                </a:ext>
              </a:extLst>
            </p:cNvPr>
            <p:cNvSpPr>
              <a:spLocks noChangeAspect="1"/>
            </p:cNvSpPr>
            <p:nvPr/>
          </p:nvSpPr>
          <p:spPr bwMode="auto">
            <a:xfrm>
              <a:off x="1908" y="614"/>
              <a:ext cx="711" cy="233"/>
            </a:xfrm>
            <a:custGeom>
              <a:avLst/>
              <a:gdLst>
                <a:gd name="T0" fmla="*/ 598 w 711"/>
                <a:gd name="T1" fmla="*/ 151 h 233"/>
                <a:gd name="T2" fmla="*/ 560 w 711"/>
                <a:gd name="T3" fmla="*/ 135 h 233"/>
                <a:gd name="T4" fmla="*/ 555 w 711"/>
                <a:gd name="T5" fmla="*/ 133 h 233"/>
                <a:gd name="T6" fmla="*/ 553 w 711"/>
                <a:gd name="T7" fmla="*/ 137 h 233"/>
                <a:gd name="T8" fmla="*/ 499 w 711"/>
                <a:gd name="T9" fmla="*/ 233 h 233"/>
                <a:gd name="T10" fmla="*/ 0 w 711"/>
                <a:gd name="T11" fmla="*/ 233 h 233"/>
                <a:gd name="T12" fmla="*/ 86 w 711"/>
                <a:gd name="T13" fmla="*/ 74 h 233"/>
                <a:gd name="T14" fmla="*/ 122 w 711"/>
                <a:gd name="T15" fmla="*/ 42 h 233"/>
                <a:gd name="T16" fmla="*/ 221 w 711"/>
                <a:gd name="T17" fmla="*/ 42 h 233"/>
                <a:gd name="T18" fmla="*/ 225 w 711"/>
                <a:gd name="T19" fmla="*/ 42 h 233"/>
                <a:gd name="T20" fmla="*/ 226 w 711"/>
                <a:gd name="T21" fmla="*/ 39 h 233"/>
                <a:gd name="T22" fmla="*/ 243 w 711"/>
                <a:gd name="T23" fmla="*/ 0 h 233"/>
                <a:gd name="T24" fmla="*/ 701 w 711"/>
                <a:gd name="T25" fmla="*/ 0 h 233"/>
                <a:gd name="T26" fmla="*/ 711 w 711"/>
                <a:gd name="T27" fmla="*/ 44 h 233"/>
                <a:gd name="T28" fmla="*/ 598 w 711"/>
                <a:gd name="T29" fmla="*/ 151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11" h="233">
                  <a:moveTo>
                    <a:pt x="598" y="151"/>
                  </a:moveTo>
                  <a:lnTo>
                    <a:pt x="560" y="135"/>
                  </a:lnTo>
                  <a:lnTo>
                    <a:pt x="555" y="133"/>
                  </a:lnTo>
                  <a:lnTo>
                    <a:pt x="553" y="137"/>
                  </a:lnTo>
                  <a:lnTo>
                    <a:pt x="499" y="233"/>
                  </a:lnTo>
                  <a:lnTo>
                    <a:pt x="0" y="233"/>
                  </a:lnTo>
                  <a:lnTo>
                    <a:pt x="86" y="74"/>
                  </a:lnTo>
                  <a:lnTo>
                    <a:pt x="122" y="42"/>
                  </a:lnTo>
                  <a:lnTo>
                    <a:pt x="221" y="42"/>
                  </a:lnTo>
                  <a:lnTo>
                    <a:pt x="225" y="42"/>
                  </a:lnTo>
                  <a:lnTo>
                    <a:pt x="226" y="39"/>
                  </a:lnTo>
                  <a:lnTo>
                    <a:pt x="243" y="0"/>
                  </a:lnTo>
                  <a:lnTo>
                    <a:pt x="701" y="0"/>
                  </a:lnTo>
                  <a:lnTo>
                    <a:pt x="711" y="44"/>
                  </a:lnTo>
                  <a:lnTo>
                    <a:pt x="598" y="151"/>
                  </a:lnTo>
                  <a:close/>
                </a:path>
              </a:pathLst>
            </a:custGeom>
            <a:solidFill>
              <a:srgbClr val="FFFFFF"/>
            </a:solidFill>
            <a:ln w="9525">
              <a:solidFill>
                <a:schemeClr val="accent1"/>
              </a:solidFill>
              <a:round/>
              <a:headEnd/>
              <a:tailEnd/>
            </a:ln>
          </p:spPr>
          <p:txBody>
            <a:bodyPr/>
            <a:lstStyle/>
            <a:p>
              <a:endParaRPr lang="en-US" dirty="0"/>
            </a:p>
          </p:txBody>
        </p:sp>
        <p:sp>
          <p:nvSpPr>
            <p:cNvPr id="259107" name="Freeform 35">
              <a:extLst>
                <a:ext uri="{FF2B5EF4-FFF2-40B4-BE49-F238E27FC236}">
                  <a16:creationId xmlns:a16="http://schemas.microsoft.com/office/drawing/2014/main" id="{CCCF8A87-B5E3-4C17-A914-AFF856A341CB}"/>
                </a:ext>
              </a:extLst>
            </p:cNvPr>
            <p:cNvSpPr>
              <a:spLocks noChangeAspect="1"/>
            </p:cNvSpPr>
            <p:nvPr/>
          </p:nvSpPr>
          <p:spPr bwMode="auto">
            <a:xfrm>
              <a:off x="2080" y="699"/>
              <a:ext cx="39" cy="50"/>
            </a:xfrm>
            <a:custGeom>
              <a:avLst/>
              <a:gdLst>
                <a:gd name="T0" fmla="*/ 16 w 39"/>
                <a:gd name="T1" fmla="*/ 6 h 50"/>
                <a:gd name="T2" fmla="*/ 0 w 39"/>
                <a:gd name="T3" fmla="*/ 6 h 50"/>
                <a:gd name="T4" fmla="*/ 0 w 39"/>
                <a:gd name="T5" fmla="*/ 0 h 50"/>
                <a:gd name="T6" fmla="*/ 39 w 39"/>
                <a:gd name="T7" fmla="*/ 0 h 50"/>
                <a:gd name="T8" fmla="*/ 39 w 39"/>
                <a:gd name="T9" fmla="*/ 6 h 50"/>
                <a:gd name="T10" fmla="*/ 23 w 39"/>
                <a:gd name="T11" fmla="*/ 6 h 50"/>
                <a:gd name="T12" fmla="*/ 23 w 39"/>
                <a:gd name="T13" fmla="*/ 50 h 50"/>
                <a:gd name="T14" fmla="*/ 16 w 39"/>
                <a:gd name="T15" fmla="*/ 50 h 50"/>
                <a:gd name="T16" fmla="*/ 16 w 39"/>
                <a:gd name="T17"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50">
                  <a:moveTo>
                    <a:pt x="16" y="6"/>
                  </a:moveTo>
                  <a:lnTo>
                    <a:pt x="0" y="6"/>
                  </a:lnTo>
                  <a:lnTo>
                    <a:pt x="0" y="0"/>
                  </a:lnTo>
                  <a:lnTo>
                    <a:pt x="39" y="0"/>
                  </a:lnTo>
                  <a:lnTo>
                    <a:pt x="39" y="6"/>
                  </a:lnTo>
                  <a:lnTo>
                    <a:pt x="23" y="6"/>
                  </a:lnTo>
                  <a:lnTo>
                    <a:pt x="23" y="50"/>
                  </a:lnTo>
                  <a:lnTo>
                    <a:pt x="16" y="50"/>
                  </a:lnTo>
                  <a:lnTo>
                    <a:pt x="16" y="6"/>
                  </a:lnTo>
                  <a:close/>
                </a:path>
              </a:pathLst>
            </a:custGeom>
            <a:solidFill>
              <a:srgbClr val="000000"/>
            </a:solidFill>
            <a:ln w="9525">
              <a:solidFill>
                <a:schemeClr val="accent1"/>
              </a:solidFill>
              <a:round/>
              <a:headEnd/>
              <a:tailEnd/>
            </a:ln>
          </p:spPr>
          <p:txBody>
            <a:bodyPr/>
            <a:lstStyle/>
            <a:p>
              <a:endParaRPr lang="en-US" dirty="0"/>
            </a:p>
          </p:txBody>
        </p:sp>
        <p:sp>
          <p:nvSpPr>
            <p:cNvPr id="259108" name="Freeform 36">
              <a:extLst>
                <a:ext uri="{FF2B5EF4-FFF2-40B4-BE49-F238E27FC236}">
                  <a16:creationId xmlns:a16="http://schemas.microsoft.com/office/drawing/2014/main" id="{890C3C05-68E2-4942-8B37-A1AFEBFBE3EB}"/>
                </a:ext>
              </a:extLst>
            </p:cNvPr>
            <p:cNvSpPr>
              <a:spLocks noChangeAspect="1" noEditPoints="1"/>
            </p:cNvSpPr>
            <p:nvPr/>
          </p:nvSpPr>
          <p:spPr bwMode="auto">
            <a:xfrm>
              <a:off x="2121" y="712"/>
              <a:ext cx="31" cy="38"/>
            </a:xfrm>
            <a:custGeom>
              <a:avLst/>
              <a:gdLst>
                <a:gd name="T0" fmla="*/ 6 w 31"/>
                <a:gd name="T1" fmla="*/ 23 h 38"/>
                <a:gd name="T2" fmla="*/ 7 w 31"/>
                <a:gd name="T3" fmla="*/ 27 h 38"/>
                <a:gd name="T4" fmla="*/ 9 w 31"/>
                <a:gd name="T5" fmla="*/ 30 h 38"/>
                <a:gd name="T6" fmla="*/ 13 w 31"/>
                <a:gd name="T7" fmla="*/ 33 h 38"/>
                <a:gd name="T8" fmla="*/ 21 w 31"/>
                <a:gd name="T9" fmla="*/ 32 h 38"/>
                <a:gd name="T10" fmla="*/ 24 w 31"/>
                <a:gd name="T11" fmla="*/ 28 h 38"/>
                <a:gd name="T12" fmla="*/ 31 w 31"/>
                <a:gd name="T13" fmla="*/ 25 h 38"/>
                <a:gd name="T14" fmla="*/ 30 w 31"/>
                <a:gd name="T15" fmla="*/ 29 h 38"/>
                <a:gd name="T16" fmla="*/ 28 w 31"/>
                <a:gd name="T17" fmla="*/ 33 h 38"/>
                <a:gd name="T18" fmla="*/ 23 w 31"/>
                <a:gd name="T19" fmla="*/ 37 h 38"/>
                <a:gd name="T20" fmla="*/ 16 w 31"/>
                <a:gd name="T21" fmla="*/ 38 h 38"/>
                <a:gd name="T22" fmla="*/ 9 w 31"/>
                <a:gd name="T23" fmla="*/ 37 h 38"/>
                <a:gd name="T24" fmla="*/ 4 w 31"/>
                <a:gd name="T25" fmla="*/ 32 h 38"/>
                <a:gd name="T26" fmla="*/ 1 w 31"/>
                <a:gd name="T27" fmla="*/ 27 h 38"/>
                <a:gd name="T28" fmla="*/ 0 w 31"/>
                <a:gd name="T29" fmla="*/ 20 h 38"/>
                <a:gd name="T30" fmla="*/ 1 w 31"/>
                <a:gd name="T31" fmla="*/ 12 h 38"/>
                <a:gd name="T32" fmla="*/ 5 w 31"/>
                <a:gd name="T33" fmla="*/ 6 h 38"/>
                <a:gd name="T34" fmla="*/ 10 w 31"/>
                <a:gd name="T35" fmla="*/ 1 h 38"/>
                <a:gd name="T36" fmla="*/ 17 w 31"/>
                <a:gd name="T37" fmla="*/ 0 h 38"/>
                <a:gd name="T38" fmla="*/ 23 w 31"/>
                <a:gd name="T39" fmla="*/ 2 h 38"/>
                <a:gd name="T40" fmla="*/ 28 w 31"/>
                <a:gd name="T41" fmla="*/ 6 h 38"/>
                <a:gd name="T42" fmla="*/ 31 w 31"/>
                <a:gd name="T43" fmla="*/ 13 h 38"/>
                <a:gd name="T44" fmla="*/ 31 w 31"/>
                <a:gd name="T45" fmla="*/ 21 h 38"/>
                <a:gd name="T46" fmla="*/ 25 w 31"/>
                <a:gd name="T47" fmla="*/ 16 h 38"/>
                <a:gd name="T48" fmla="*/ 24 w 31"/>
                <a:gd name="T49" fmla="*/ 12 h 38"/>
                <a:gd name="T50" fmla="*/ 23 w 31"/>
                <a:gd name="T51" fmla="*/ 8 h 38"/>
                <a:gd name="T52" fmla="*/ 21 w 31"/>
                <a:gd name="T53" fmla="*/ 6 h 38"/>
                <a:gd name="T54" fmla="*/ 17 w 31"/>
                <a:gd name="T55" fmla="*/ 5 h 38"/>
                <a:gd name="T56" fmla="*/ 13 w 31"/>
                <a:gd name="T57" fmla="*/ 6 h 38"/>
                <a:gd name="T58" fmla="*/ 9 w 31"/>
                <a:gd name="T59" fmla="*/ 8 h 38"/>
                <a:gd name="T60" fmla="*/ 7 w 31"/>
                <a:gd name="T61" fmla="*/ 12 h 38"/>
                <a:gd name="T62" fmla="*/ 6 w 31"/>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8">
                  <a:moveTo>
                    <a:pt x="6" y="21"/>
                  </a:moveTo>
                  <a:lnTo>
                    <a:pt x="6" y="23"/>
                  </a:lnTo>
                  <a:lnTo>
                    <a:pt x="6" y="24"/>
                  </a:lnTo>
                  <a:lnTo>
                    <a:pt x="7" y="27"/>
                  </a:lnTo>
                  <a:lnTo>
                    <a:pt x="8" y="29"/>
                  </a:lnTo>
                  <a:lnTo>
                    <a:pt x="9" y="30"/>
                  </a:lnTo>
                  <a:lnTo>
                    <a:pt x="10" y="32"/>
                  </a:lnTo>
                  <a:lnTo>
                    <a:pt x="13" y="33"/>
                  </a:lnTo>
                  <a:lnTo>
                    <a:pt x="16" y="33"/>
                  </a:lnTo>
                  <a:lnTo>
                    <a:pt x="21" y="32"/>
                  </a:lnTo>
                  <a:lnTo>
                    <a:pt x="23" y="30"/>
                  </a:lnTo>
                  <a:lnTo>
                    <a:pt x="24" y="28"/>
                  </a:lnTo>
                  <a:lnTo>
                    <a:pt x="25" y="25"/>
                  </a:lnTo>
                  <a:lnTo>
                    <a:pt x="31" y="25"/>
                  </a:lnTo>
                  <a:lnTo>
                    <a:pt x="30" y="28"/>
                  </a:lnTo>
                  <a:lnTo>
                    <a:pt x="30" y="29"/>
                  </a:lnTo>
                  <a:lnTo>
                    <a:pt x="29" y="31"/>
                  </a:lnTo>
                  <a:lnTo>
                    <a:pt x="28" y="33"/>
                  </a:lnTo>
                  <a:lnTo>
                    <a:pt x="25" y="36"/>
                  </a:lnTo>
                  <a:lnTo>
                    <a:pt x="23" y="37"/>
                  </a:lnTo>
                  <a:lnTo>
                    <a:pt x="20" y="38"/>
                  </a:lnTo>
                  <a:lnTo>
                    <a:pt x="16" y="38"/>
                  </a:lnTo>
                  <a:lnTo>
                    <a:pt x="13" y="38"/>
                  </a:lnTo>
                  <a:lnTo>
                    <a:pt x="9" y="37"/>
                  </a:lnTo>
                  <a:lnTo>
                    <a:pt x="6" y="35"/>
                  </a:lnTo>
                  <a:lnTo>
                    <a:pt x="4" y="32"/>
                  </a:lnTo>
                  <a:lnTo>
                    <a:pt x="2" y="30"/>
                  </a:lnTo>
                  <a:lnTo>
                    <a:pt x="1" y="27"/>
                  </a:lnTo>
                  <a:lnTo>
                    <a:pt x="0" y="23"/>
                  </a:lnTo>
                  <a:lnTo>
                    <a:pt x="0" y="20"/>
                  </a:lnTo>
                  <a:lnTo>
                    <a:pt x="0" y="15"/>
                  </a:lnTo>
                  <a:lnTo>
                    <a:pt x="1" y="12"/>
                  </a:lnTo>
                  <a:lnTo>
                    <a:pt x="2" y="8"/>
                  </a:lnTo>
                  <a:lnTo>
                    <a:pt x="5" y="6"/>
                  </a:lnTo>
                  <a:lnTo>
                    <a:pt x="7" y="4"/>
                  </a:lnTo>
                  <a:lnTo>
                    <a:pt x="10" y="1"/>
                  </a:lnTo>
                  <a:lnTo>
                    <a:pt x="14" y="0"/>
                  </a:lnTo>
                  <a:lnTo>
                    <a:pt x="17" y="0"/>
                  </a:lnTo>
                  <a:lnTo>
                    <a:pt x="21" y="1"/>
                  </a:lnTo>
                  <a:lnTo>
                    <a:pt x="23" y="2"/>
                  </a:lnTo>
                  <a:lnTo>
                    <a:pt x="25" y="4"/>
                  </a:lnTo>
                  <a:lnTo>
                    <a:pt x="28" y="6"/>
                  </a:lnTo>
                  <a:lnTo>
                    <a:pt x="30" y="9"/>
                  </a:lnTo>
                  <a:lnTo>
                    <a:pt x="31" y="13"/>
                  </a:lnTo>
                  <a:lnTo>
                    <a:pt x="31" y="16"/>
                  </a:lnTo>
                  <a:lnTo>
                    <a:pt x="31" y="21"/>
                  </a:lnTo>
                  <a:lnTo>
                    <a:pt x="6" y="21"/>
                  </a:lnTo>
                  <a:close/>
                  <a:moveTo>
                    <a:pt x="25" y="16"/>
                  </a:moveTo>
                  <a:lnTo>
                    <a:pt x="25" y="14"/>
                  </a:lnTo>
                  <a:lnTo>
                    <a:pt x="24" y="12"/>
                  </a:lnTo>
                  <a:lnTo>
                    <a:pt x="24" y="9"/>
                  </a:lnTo>
                  <a:lnTo>
                    <a:pt x="23" y="8"/>
                  </a:lnTo>
                  <a:lnTo>
                    <a:pt x="22" y="7"/>
                  </a:lnTo>
                  <a:lnTo>
                    <a:pt x="21" y="6"/>
                  </a:lnTo>
                  <a:lnTo>
                    <a:pt x="18" y="6"/>
                  </a:lnTo>
                  <a:lnTo>
                    <a:pt x="17" y="5"/>
                  </a:lnTo>
                  <a:lnTo>
                    <a:pt x="15" y="5"/>
                  </a:lnTo>
                  <a:lnTo>
                    <a:pt x="13" y="6"/>
                  </a:lnTo>
                  <a:lnTo>
                    <a:pt x="10" y="7"/>
                  </a:lnTo>
                  <a:lnTo>
                    <a:pt x="9" y="8"/>
                  </a:lnTo>
                  <a:lnTo>
                    <a:pt x="8" y="9"/>
                  </a:lnTo>
                  <a:lnTo>
                    <a:pt x="7" y="12"/>
                  </a:lnTo>
                  <a:lnTo>
                    <a:pt x="6" y="14"/>
                  </a:lnTo>
                  <a:lnTo>
                    <a:pt x="6" y="16"/>
                  </a:lnTo>
                  <a:lnTo>
                    <a:pt x="25" y="16"/>
                  </a:lnTo>
                  <a:close/>
                </a:path>
              </a:pathLst>
            </a:custGeom>
            <a:solidFill>
              <a:srgbClr val="000000"/>
            </a:solidFill>
            <a:ln w="9525">
              <a:solidFill>
                <a:schemeClr val="accent1"/>
              </a:solidFill>
              <a:round/>
              <a:headEnd/>
              <a:tailEnd/>
            </a:ln>
          </p:spPr>
          <p:txBody>
            <a:bodyPr/>
            <a:lstStyle/>
            <a:p>
              <a:endParaRPr lang="en-US" dirty="0"/>
            </a:p>
          </p:txBody>
        </p:sp>
        <p:sp>
          <p:nvSpPr>
            <p:cNvPr id="259109" name="Freeform 37">
              <a:extLst>
                <a:ext uri="{FF2B5EF4-FFF2-40B4-BE49-F238E27FC236}">
                  <a16:creationId xmlns:a16="http://schemas.microsoft.com/office/drawing/2014/main" id="{2448A09F-E1EA-46C5-A250-D7D3CFC73AA7}"/>
                </a:ext>
              </a:extLst>
            </p:cNvPr>
            <p:cNvSpPr>
              <a:spLocks noChangeAspect="1"/>
            </p:cNvSpPr>
            <p:nvPr/>
          </p:nvSpPr>
          <p:spPr bwMode="auto">
            <a:xfrm>
              <a:off x="2159" y="712"/>
              <a:ext cx="28" cy="37"/>
            </a:xfrm>
            <a:custGeom>
              <a:avLst/>
              <a:gdLst>
                <a:gd name="T0" fmla="*/ 6 w 28"/>
                <a:gd name="T1" fmla="*/ 1 h 37"/>
                <a:gd name="T2" fmla="*/ 6 w 28"/>
                <a:gd name="T3" fmla="*/ 6 h 37"/>
                <a:gd name="T4" fmla="*/ 6 w 28"/>
                <a:gd name="T5" fmla="*/ 6 h 37"/>
                <a:gd name="T6" fmla="*/ 7 w 28"/>
                <a:gd name="T7" fmla="*/ 5 h 37"/>
                <a:gd name="T8" fmla="*/ 8 w 28"/>
                <a:gd name="T9" fmla="*/ 4 h 37"/>
                <a:gd name="T10" fmla="*/ 8 w 28"/>
                <a:gd name="T11" fmla="*/ 2 h 37"/>
                <a:gd name="T12" fmla="*/ 9 w 28"/>
                <a:gd name="T13" fmla="*/ 2 h 37"/>
                <a:gd name="T14" fmla="*/ 12 w 28"/>
                <a:gd name="T15" fmla="*/ 1 h 37"/>
                <a:gd name="T16" fmla="*/ 13 w 28"/>
                <a:gd name="T17" fmla="*/ 1 h 37"/>
                <a:gd name="T18" fmla="*/ 15 w 28"/>
                <a:gd name="T19" fmla="*/ 0 h 37"/>
                <a:gd name="T20" fmla="*/ 16 w 28"/>
                <a:gd name="T21" fmla="*/ 0 h 37"/>
                <a:gd name="T22" fmla="*/ 17 w 28"/>
                <a:gd name="T23" fmla="*/ 0 h 37"/>
                <a:gd name="T24" fmla="*/ 20 w 28"/>
                <a:gd name="T25" fmla="*/ 0 h 37"/>
                <a:gd name="T26" fmla="*/ 21 w 28"/>
                <a:gd name="T27" fmla="*/ 1 h 37"/>
                <a:gd name="T28" fmla="*/ 22 w 28"/>
                <a:gd name="T29" fmla="*/ 1 h 37"/>
                <a:gd name="T30" fmla="*/ 23 w 28"/>
                <a:gd name="T31" fmla="*/ 2 h 37"/>
                <a:gd name="T32" fmla="*/ 25 w 28"/>
                <a:gd name="T33" fmla="*/ 4 h 37"/>
                <a:gd name="T34" fmla="*/ 27 w 28"/>
                <a:gd name="T35" fmla="*/ 6 h 37"/>
                <a:gd name="T36" fmla="*/ 28 w 28"/>
                <a:gd name="T37" fmla="*/ 9 h 37"/>
                <a:gd name="T38" fmla="*/ 28 w 28"/>
                <a:gd name="T39" fmla="*/ 37 h 37"/>
                <a:gd name="T40" fmla="*/ 22 w 28"/>
                <a:gd name="T41" fmla="*/ 37 h 37"/>
                <a:gd name="T42" fmla="*/ 22 w 28"/>
                <a:gd name="T43" fmla="*/ 12 h 37"/>
                <a:gd name="T44" fmla="*/ 21 w 28"/>
                <a:gd name="T45" fmla="*/ 9 h 37"/>
                <a:gd name="T46" fmla="*/ 20 w 28"/>
                <a:gd name="T47" fmla="*/ 7 h 37"/>
                <a:gd name="T48" fmla="*/ 17 w 28"/>
                <a:gd name="T49" fmla="*/ 6 h 37"/>
                <a:gd name="T50" fmla="*/ 15 w 28"/>
                <a:gd name="T51" fmla="*/ 6 h 37"/>
                <a:gd name="T52" fmla="*/ 12 w 28"/>
                <a:gd name="T53" fmla="*/ 6 h 37"/>
                <a:gd name="T54" fmla="*/ 9 w 28"/>
                <a:gd name="T55" fmla="*/ 8 h 37"/>
                <a:gd name="T56" fmla="*/ 7 w 28"/>
                <a:gd name="T57" fmla="*/ 12 h 37"/>
                <a:gd name="T58" fmla="*/ 6 w 28"/>
                <a:gd name="T59" fmla="*/ 17 h 37"/>
                <a:gd name="T60" fmla="*/ 6 w 28"/>
                <a:gd name="T61" fmla="*/ 37 h 37"/>
                <a:gd name="T62" fmla="*/ 0 w 28"/>
                <a:gd name="T63" fmla="*/ 37 h 37"/>
                <a:gd name="T64" fmla="*/ 0 w 28"/>
                <a:gd name="T65" fmla="*/ 1 h 37"/>
                <a:gd name="T66" fmla="*/ 6 w 28"/>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7">
                  <a:moveTo>
                    <a:pt x="6" y="1"/>
                  </a:moveTo>
                  <a:lnTo>
                    <a:pt x="6" y="6"/>
                  </a:lnTo>
                  <a:lnTo>
                    <a:pt x="6" y="6"/>
                  </a:lnTo>
                  <a:lnTo>
                    <a:pt x="7" y="5"/>
                  </a:lnTo>
                  <a:lnTo>
                    <a:pt x="8" y="4"/>
                  </a:lnTo>
                  <a:lnTo>
                    <a:pt x="8" y="2"/>
                  </a:lnTo>
                  <a:lnTo>
                    <a:pt x="9" y="2"/>
                  </a:lnTo>
                  <a:lnTo>
                    <a:pt x="12" y="1"/>
                  </a:lnTo>
                  <a:lnTo>
                    <a:pt x="13" y="1"/>
                  </a:lnTo>
                  <a:lnTo>
                    <a:pt x="15" y="0"/>
                  </a:lnTo>
                  <a:lnTo>
                    <a:pt x="16" y="0"/>
                  </a:lnTo>
                  <a:lnTo>
                    <a:pt x="17" y="0"/>
                  </a:lnTo>
                  <a:lnTo>
                    <a:pt x="20" y="0"/>
                  </a:lnTo>
                  <a:lnTo>
                    <a:pt x="21" y="1"/>
                  </a:lnTo>
                  <a:lnTo>
                    <a:pt x="22" y="1"/>
                  </a:lnTo>
                  <a:lnTo>
                    <a:pt x="23" y="2"/>
                  </a:lnTo>
                  <a:lnTo>
                    <a:pt x="25" y="4"/>
                  </a:lnTo>
                  <a:lnTo>
                    <a:pt x="27" y="6"/>
                  </a:lnTo>
                  <a:lnTo>
                    <a:pt x="28" y="9"/>
                  </a:lnTo>
                  <a:lnTo>
                    <a:pt x="28" y="37"/>
                  </a:lnTo>
                  <a:lnTo>
                    <a:pt x="22" y="37"/>
                  </a:lnTo>
                  <a:lnTo>
                    <a:pt x="22" y="12"/>
                  </a:lnTo>
                  <a:lnTo>
                    <a:pt x="21" y="9"/>
                  </a:lnTo>
                  <a:lnTo>
                    <a:pt x="20" y="7"/>
                  </a:lnTo>
                  <a:lnTo>
                    <a:pt x="17" y="6"/>
                  </a:lnTo>
                  <a:lnTo>
                    <a:pt x="15" y="6"/>
                  </a:lnTo>
                  <a:lnTo>
                    <a:pt x="12" y="6"/>
                  </a:lnTo>
                  <a:lnTo>
                    <a:pt x="9" y="8"/>
                  </a:lnTo>
                  <a:lnTo>
                    <a:pt x="7" y="12"/>
                  </a:lnTo>
                  <a:lnTo>
                    <a:pt x="6" y="17"/>
                  </a:lnTo>
                  <a:lnTo>
                    <a:pt x="6" y="37"/>
                  </a:lnTo>
                  <a:lnTo>
                    <a:pt x="0" y="37"/>
                  </a:lnTo>
                  <a:lnTo>
                    <a:pt x="0" y="1"/>
                  </a:lnTo>
                  <a:lnTo>
                    <a:pt x="6" y="1"/>
                  </a:lnTo>
                  <a:close/>
                </a:path>
              </a:pathLst>
            </a:custGeom>
            <a:solidFill>
              <a:srgbClr val="000000"/>
            </a:solidFill>
            <a:ln w="9525">
              <a:solidFill>
                <a:schemeClr val="accent1"/>
              </a:solidFill>
              <a:round/>
              <a:headEnd/>
              <a:tailEnd/>
            </a:ln>
          </p:spPr>
          <p:txBody>
            <a:bodyPr/>
            <a:lstStyle/>
            <a:p>
              <a:endParaRPr lang="en-US" dirty="0"/>
            </a:p>
          </p:txBody>
        </p:sp>
        <p:sp>
          <p:nvSpPr>
            <p:cNvPr id="259110" name="Freeform 38">
              <a:extLst>
                <a:ext uri="{FF2B5EF4-FFF2-40B4-BE49-F238E27FC236}">
                  <a16:creationId xmlns:a16="http://schemas.microsoft.com/office/drawing/2014/main" id="{245044AD-0813-42C2-B7AF-20C100F916FD}"/>
                </a:ext>
              </a:extLst>
            </p:cNvPr>
            <p:cNvSpPr>
              <a:spLocks noChangeAspect="1"/>
            </p:cNvSpPr>
            <p:nvPr/>
          </p:nvSpPr>
          <p:spPr bwMode="auto">
            <a:xfrm>
              <a:off x="2195" y="712"/>
              <a:ext cx="27" cy="37"/>
            </a:xfrm>
            <a:custGeom>
              <a:avLst/>
              <a:gdLst>
                <a:gd name="T0" fmla="*/ 6 w 27"/>
                <a:gd name="T1" fmla="*/ 1 h 37"/>
                <a:gd name="T2" fmla="*/ 6 w 27"/>
                <a:gd name="T3" fmla="*/ 6 h 37"/>
                <a:gd name="T4" fmla="*/ 6 w 27"/>
                <a:gd name="T5" fmla="*/ 6 h 37"/>
                <a:gd name="T6" fmla="*/ 7 w 27"/>
                <a:gd name="T7" fmla="*/ 5 h 37"/>
                <a:gd name="T8" fmla="*/ 8 w 27"/>
                <a:gd name="T9" fmla="*/ 4 h 37"/>
                <a:gd name="T10" fmla="*/ 8 w 27"/>
                <a:gd name="T11" fmla="*/ 2 h 37"/>
                <a:gd name="T12" fmla="*/ 9 w 27"/>
                <a:gd name="T13" fmla="*/ 2 h 37"/>
                <a:gd name="T14" fmla="*/ 11 w 27"/>
                <a:gd name="T15" fmla="*/ 1 h 37"/>
                <a:gd name="T16" fmla="*/ 12 w 27"/>
                <a:gd name="T17" fmla="*/ 1 h 37"/>
                <a:gd name="T18" fmla="*/ 15 w 27"/>
                <a:gd name="T19" fmla="*/ 0 h 37"/>
                <a:gd name="T20" fmla="*/ 16 w 27"/>
                <a:gd name="T21" fmla="*/ 0 h 37"/>
                <a:gd name="T22" fmla="*/ 18 w 27"/>
                <a:gd name="T23" fmla="*/ 0 h 37"/>
                <a:gd name="T24" fmla="*/ 20 w 27"/>
                <a:gd name="T25" fmla="*/ 0 h 37"/>
                <a:gd name="T26" fmla="*/ 22 w 27"/>
                <a:gd name="T27" fmla="*/ 1 h 37"/>
                <a:gd name="T28" fmla="*/ 22 w 27"/>
                <a:gd name="T29" fmla="*/ 1 h 37"/>
                <a:gd name="T30" fmla="*/ 24 w 27"/>
                <a:gd name="T31" fmla="*/ 2 h 37"/>
                <a:gd name="T32" fmla="*/ 25 w 27"/>
                <a:gd name="T33" fmla="*/ 4 h 37"/>
                <a:gd name="T34" fmla="*/ 27 w 27"/>
                <a:gd name="T35" fmla="*/ 6 h 37"/>
                <a:gd name="T36" fmla="*/ 27 w 27"/>
                <a:gd name="T37" fmla="*/ 9 h 37"/>
                <a:gd name="T38" fmla="*/ 27 w 27"/>
                <a:gd name="T39" fmla="*/ 37 h 37"/>
                <a:gd name="T40" fmla="*/ 22 w 27"/>
                <a:gd name="T41" fmla="*/ 37 h 37"/>
                <a:gd name="T42" fmla="*/ 22 w 27"/>
                <a:gd name="T43" fmla="*/ 12 h 37"/>
                <a:gd name="T44" fmla="*/ 22 w 27"/>
                <a:gd name="T45" fmla="*/ 9 h 37"/>
                <a:gd name="T46" fmla="*/ 20 w 27"/>
                <a:gd name="T47" fmla="*/ 7 h 37"/>
                <a:gd name="T48" fmla="*/ 18 w 27"/>
                <a:gd name="T49" fmla="*/ 6 h 37"/>
                <a:gd name="T50" fmla="*/ 15 w 27"/>
                <a:gd name="T51" fmla="*/ 6 h 37"/>
                <a:gd name="T52" fmla="*/ 11 w 27"/>
                <a:gd name="T53" fmla="*/ 6 h 37"/>
                <a:gd name="T54" fmla="*/ 9 w 27"/>
                <a:gd name="T55" fmla="*/ 8 h 37"/>
                <a:gd name="T56" fmla="*/ 7 w 27"/>
                <a:gd name="T57" fmla="*/ 12 h 37"/>
                <a:gd name="T58" fmla="*/ 6 w 27"/>
                <a:gd name="T59" fmla="*/ 17 h 37"/>
                <a:gd name="T60" fmla="*/ 6 w 27"/>
                <a:gd name="T61" fmla="*/ 37 h 37"/>
                <a:gd name="T62" fmla="*/ 0 w 27"/>
                <a:gd name="T63" fmla="*/ 37 h 37"/>
                <a:gd name="T64" fmla="*/ 0 w 27"/>
                <a:gd name="T65" fmla="*/ 1 h 37"/>
                <a:gd name="T66" fmla="*/ 6 w 27"/>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37">
                  <a:moveTo>
                    <a:pt x="6" y="1"/>
                  </a:moveTo>
                  <a:lnTo>
                    <a:pt x="6" y="6"/>
                  </a:lnTo>
                  <a:lnTo>
                    <a:pt x="6" y="6"/>
                  </a:lnTo>
                  <a:lnTo>
                    <a:pt x="7" y="5"/>
                  </a:lnTo>
                  <a:lnTo>
                    <a:pt x="8" y="4"/>
                  </a:lnTo>
                  <a:lnTo>
                    <a:pt x="8" y="2"/>
                  </a:lnTo>
                  <a:lnTo>
                    <a:pt x="9" y="2"/>
                  </a:lnTo>
                  <a:lnTo>
                    <a:pt x="11" y="1"/>
                  </a:lnTo>
                  <a:lnTo>
                    <a:pt x="12" y="1"/>
                  </a:lnTo>
                  <a:lnTo>
                    <a:pt x="15" y="0"/>
                  </a:lnTo>
                  <a:lnTo>
                    <a:pt x="16" y="0"/>
                  </a:lnTo>
                  <a:lnTo>
                    <a:pt x="18" y="0"/>
                  </a:lnTo>
                  <a:lnTo>
                    <a:pt x="20" y="0"/>
                  </a:lnTo>
                  <a:lnTo>
                    <a:pt x="22" y="1"/>
                  </a:lnTo>
                  <a:lnTo>
                    <a:pt x="22" y="1"/>
                  </a:lnTo>
                  <a:lnTo>
                    <a:pt x="24" y="2"/>
                  </a:lnTo>
                  <a:lnTo>
                    <a:pt x="25" y="4"/>
                  </a:lnTo>
                  <a:lnTo>
                    <a:pt x="27" y="6"/>
                  </a:lnTo>
                  <a:lnTo>
                    <a:pt x="27" y="9"/>
                  </a:lnTo>
                  <a:lnTo>
                    <a:pt x="27" y="37"/>
                  </a:lnTo>
                  <a:lnTo>
                    <a:pt x="22" y="37"/>
                  </a:lnTo>
                  <a:lnTo>
                    <a:pt x="22" y="12"/>
                  </a:lnTo>
                  <a:lnTo>
                    <a:pt x="22" y="9"/>
                  </a:lnTo>
                  <a:lnTo>
                    <a:pt x="20" y="7"/>
                  </a:lnTo>
                  <a:lnTo>
                    <a:pt x="18" y="6"/>
                  </a:lnTo>
                  <a:lnTo>
                    <a:pt x="15" y="6"/>
                  </a:lnTo>
                  <a:lnTo>
                    <a:pt x="11" y="6"/>
                  </a:lnTo>
                  <a:lnTo>
                    <a:pt x="9" y="8"/>
                  </a:lnTo>
                  <a:lnTo>
                    <a:pt x="7" y="12"/>
                  </a:lnTo>
                  <a:lnTo>
                    <a:pt x="6" y="17"/>
                  </a:lnTo>
                  <a:lnTo>
                    <a:pt x="6" y="37"/>
                  </a:lnTo>
                  <a:lnTo>
                    <a:pt x="0" y="37"/>
                  </a:lnTo>
                  <a:lnTo>
                    <a:pt x="0" y="1"/>
                  </a:lnTo>
                  <a:lnTo>
                    <a:pt x="6" y="1"/>
                  </a:lnTo>
                  <a:close/>
                </a:path>
              </a:pathLst>
            </a:custGeom>
            <a:solidFill>
              <a:srgbClr val="000000"/>
            </a:solidFill>
            <a:ln w="9525">
              <a:solidFill>
                <a:schemeClr val="accent1"/>
              </a:solidFill>
              <a:round/>
              <a:headEnd/>
              <a:tailEnd/>
            </a:ln>
          </p:spPr>
          <p:txBody>
            <a:bodyPr/>
            <a:lstStyle/>
            <a:p>
              <a:endParaRPr lang="en-US" dirty="0"/>
            </a:p>
          </p:txBody>
        </p:sp>
        <p:sp>
          <p:nvSpPr>
            <p:cNvPr id="259111" name="Freeform 39">
              <a:extLst>
                <a:ext uri="{FF2B5EF4-FFF2-40B4-BE49-F238E27FC236}">
                  <a16:creationId xmlns:a16="http://schemas.microsoft.com/office/drawing/2014/main" id="{05FC1105-A551-439A-82F0-09E8CF1A419F}"/>
                </a:ext>
              </a:extLst>
            </p:cNvPr>
            <p:cNvSpPr>
              <a:spLocks noChangeAspect="1" noEditPoints="1"/>
            </p:cNvSpPr>
            <p:nvPr/>
          </p:nvSpPr>
          <p:spPr bwMode="auto">
            <a:xfrm>
              <a:off x="2229" y="712"/>
              <a:ext cx="31" cy="38"/>
            </a:xfrm>
            <a:custGeom>
              <a:avLst/>
              <a:gdLst>
                <a:gd name="T0" fmla="*/ 6 w 31"/>
                <a:gd name="T1" fmla="*/ 23 h 38"/>
                <a:gd name="T2" fmla="*/ 6 w 31"/>
                <a:gd name="T3" fmla="*/ 27 h 38"/>
                <a:gd name="T4" fmla="*/ 10 w 31"/>
                <a:gd name="T5" fmla="*/ 30 h 38"/>
                <a:gd name="T6" fmla="*/ 13 w 31"/>
                <a:gd name="T7" fmla="*/ 33 h 38"/>
                <a:gd name="T8" fmla="*/ 20 w 31"/>
                <a:gd name="T9" fmla="*/ 32 h 38"/>
                <a:gd name="T10" fmla="*/ 24 w 31"/>
                <a:gd name="T11" fmla="*/ 28 h 38"/>
                <a:gd name="T12" fmla="*/ 30 w 31"/>
                <a:gd name="T13" fmla="*/ 25 h 38"/>
                <a:gd name="T14" fmla="*/ 30 w 31"/>
                <a:gd name="T15" fmla="*/ 29 h 38"/>
                <a:gd name="T16" fmla="*/ 28 w 31"/>
                <a:gd name="T17" fmla="*/ 33 h 38"/>
                <a:gd name="T18" fmla="*/ 22 w 31"/>
                <a:gd name="T19" fmla="*/ 37 h 38"/>
                <a:gd name="T20" fmla="*/ 15 w 31"/>
                <a:gd name="T21" fmla="*/ 38 h 38"/>
                <a:gd name="T22" fmla="*/ 8 w 31"/>
                <a:gd name="T23" fmla="*/ 37 h 38"/>
                <a:gd name="T24" fmla="*/ 4 w 31"/>
                <a:gd name="T25" fmla="*/ 32 h 38"/>
                <a:gd name="T26" fmla="*/ 0 w 31"/>
                <a:gd name="T27" fmla="*/ 27 h 38"/>
                <a:gd name="T28" fmla="*/ 0 w 31"/>
                <a:gd name="T29" fmla="*/ 20 h 38"/>
                <a:gd name="T30" fmla="*/ 1 w 31"/>
                <a:gd name="T31" fmla="*/ 12 h 38"/>
                <a:gd name="T32" fmla="*/ 4 w 31"/>
                <a:gd name="T33" fmla="*/ 6 h 38"/>
                <a:gd name="T34" fmla="*/ 11 w 31"/>
                <a:gd name="T35" fmla="*/ 1 h 38"/>
                <a:gd name="T36" fmla="*/ 18 w 31"/>
                <a:gd name="T37" fmla="*/ 0 h 38"/>
                <a:gd name="T38" fmla="*/ 23 w 31"/>
                <a:gd name="T39" fmla="*/ 2 h 38"/>
                <a:gd name="T40" fmla="*/ 28 w 31"/>
                <a:gd name="T41" fmla="*/ 6 h 38"/>
                <a:gd name="T42" fmla="*/ 31 w 31"/>
                <a:gd name="T43" fmla="*/ 13 h 38"/>
                <a:gd name="T44" fmla="*/ 31 w 31"/>
                <a:gd name="T45" fmla="*/ 21 h 38"/>
                <a:gd name="T46" fmla="*/ 26 w 31"/>
                <a:gd name="T47" fmla="*/ 16 h 38"/>
                <a:gd name="T48" fmla="*/ 24 w 31"/>
                <a:gd name="T49" fmla="*/ 12 h 38"/>
                <a:gd name="T50" fmla="*/ 23 w 31"/>
                <a:gd name="T51" fmla="*/ 8 h 38"/>
                <a:gd name="T52" fmla="*/ 21 w 31"/>
                <a:gd name="T53" fmla="*/ 6 h 38"/>
                <a:gd name="T54" fmla="*/ 16 w 31"/>
                <a:gd name="T55" fmla="*/ 5 h 38"/>
                <a:gd name="T56" fmla="*/ 13 w 31"/>
                <a:gd name="T57" fmla="*/ 6 h 38"/>
                <a:gd name="T58" fmla="*/ 10 w 31"/>
                <a:gd name="T59" fmla="*/ 8 h 38"/>
                <a:gd name="T60" fmla="*/ 7 w 31"/>
                <a:gd name="T61" fmla="*/ 12 h 38"/>
                <a:gd name="T62" fmla="*/ 6 w 31"/>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8">
                  <a:moveTo>
                    <a:pt x="6" y="21"/>
                  </a:moveTo>
                  <a:lnTo>
                    <a:pt x="6" y="23"/>
                  </a:lnTo>
                  <a:lnTo>
                    <a:pt x="6" y="24"/>
                  </a:lnTo>
                  <a:lnTo>
                    <a:pt x="6" y="27"/>
                  </a:lnTo>
                  <a:lnTo>
                    <a:pt x="7" y="29"/>
                  </a:lnTo>
                  <a:lnTo>
                    <a:pt x="10" y="30"/>
                  </a:lnTo>
                  <a:lnTo>
                    <a:pt x="11" y="32"/>
                  </a:lnTo>
                  <a:lnTo>
                    <a:pt x="13" y="33"/>
                  </a:lnTo>
                  <a:lnTo>
                    <a:pt x="15" y="33"/>
                  </a:lnTo>
                  <a:lnTo>
                    <a:pt x="20" y="32"/>
                  </a:lnTo>
                  <a:lnTo>
                    <a:pt x="22" y="30"/>
                  </a:lnTo>
                  <a:lnTo>
                    <a:pt x="24" y="28"/>
                  </a:lnTo>
                  <a:lnTo>
                    <a:pt x="26" y="25"/>
                  </a:lnTo>
                  <a:lnTo>
                    <a:pt x="30" y="25"/>
                  </a:lnTo>
                  <a:lnTo>
                    <a:pt x="30" y="28"/>
                  </a:lnTo>
                  <a:lnTo>
                    <a:pt x="30" y="29"/>
                  </a:lnTo>
                  <a:lnTo>
                    <a:pt x="29" y="31"/>
                  </a:lnTo>
                  <a:lnTo>
                    <a:pt x="28" y="33"/>
                  </a:lnTo>
                  <a:lnTo>
                    <a:pt x="26" y="36"/>
                  </a:lnTo>
                  <a:lnTo>
                    <a:pt x="22" y="37"/>
                  </a:lnTo>
                  <a:lnTo>
                    <a:pt x="19" y="38"/>
                  </a:lnTo>
                  <a:lnTo>
                    <a:pt x="15" y="38"/>
                  </a:lnTo>
                  <a:lnTo>
                    <a:pt x="12" y="38"/>
                  </a:lnTo>
                  <a:lnTo>
                    <a:pt x="8" y="37"/>
                  </a:lnTo>
                  <a:lnTo>
                    <a:pt x="6" y="35"/>
                  </a:lnTo>
                  <a:lnTo>
                    <a:pt x="4" y="32"/>
                  </a:lnTo>
                  <a:lnTo>
                    <a:pt x="3" y="30"/>
                  </a:lnTo>
                  <a:lnTo>
                    <a:pt x="0" y="27"/>
                  </a:lnTo>
                  <a:lnTo>
                    <a:pt x="0" y="23"/>
                  </a:lnTo>
                  <a:lnTo>
                    <a:pt x="0" y="20"/>
                  </a:lnTo>
                  <a:lnTo>
                    <a:pt x="0" y="15"/>
                  </a:lnTo>
                  <a:lnTo>
                    <a:pt x="1" y="12"/>
                  </a:lnTo>
                  <a:lnTo>
                    <a:pt x="3" y="8"/>
                  </a:lnTo>
                  <a:lnTo>
                    <a:pt x="4" y="6"/>
                  </a:lnTo>
                  <a:lnTo>
                    <a:pt x="7" y="4"/>
                  </a:lnTo>
                  <a:lnTo>
                    <a:pt x="11" y="1"/>
                  </a:lnTo>
                  <a:lnTo>
                    <a:pt x="14" y="0"/>
                  </a:lnTo>
                  <a:lnTo>
                    <a:pt x="18" y="0"/>
                  </a:lnTo>
                  <a:lnTo>
                    <a:pt x="20" y="1"/>
                  </a:lnTo>
                  <a:lnTo>
                    <a:pt x="23" y="2"/>
                  </a:lnTo>
                  <a:lnTo>
                    <a:pt x="26" y="4"/>
                  </a:lnTo>
                  <a:lnTo>
                    <a:pt x="28" y="6"/>
                  </a:lnTo>
                  <a:lnTo>
                    <a:pt x="30" y="9"/>
                  </a:lnTo>
                  <a:lnTo>
                    <a:pt x="31" y="13"/>
                  </a:lnTo>
                  <a:lnTo>
                    <a:pt x="31" y="16"/>
                  </a:lnTo>
                  <a:lnTo>
                    <a:pt x="31" y="21"/>
                  </a:lnTo>
                  <a:lnTo>
                    <a:pt x="6" y="21"/>
                  </a:lnTo>
                  <a:close/>
                  <a:moveTo>
                    <a:pt x="26" y="16"/>
                  </a:moveTo>
                  <a:lnTo>
                    <a:pt x="26" y="14"/>
                  </a:lnTo>
                  <a:lnTo>
                    <a:pt x="24" y="12"/>
                  </a:lnTo>
                  <a:lnTo>
                    <a:pt x="23" y="9"/>
                  </a:lnTo>
                  <a:lnTo>
                    <a:pt x="23" y="8"/>
                  </a:lnTo>
                  <a:lnTo>
                    <a:pt x="22" y="7"/>
                  </a:lnTo>
                  <a:lnTo>
                    <a:pt x="21" y="6"/>
                  </a:lnTo>
                  <a:lnTo>
                    <a:pt x="19" y="6"/>
                  </a:lnTo>
                  <a:lnTo>
                    <a:pt x="16" y="5"/>
                  </a:lnTo>
                  <a:lnTo>
                    <a:pt x="14" y="5"/>
                  </a:lnTo>
                  <a:lnTo>
                    <a:pt x="13" y="6"/>
                  </a:lnTo>
                  <a:lnTo>
                    <a:pt x="11" y="7"/>
                  </a:lnTo>
                  <a:lnTo>
                    <a:pt x="10" y="8"/>
                  </a:lnTo>
                  <a:lnTo>
                    <a:pt x="8" y="9"/>
                  </a:lnTo>
                  <a:lnTo>
                    <a:pt x="7" y="12"/>
                  </a:lnTo>
                  <a:lnTo>
                    <a:pt x="6" y="14"/>
                  </a:lnTo>
                  <a:lnTo>
                    <a:pt x="6" y="16"/>
                  </a:lnTo>
                  <a:lnTo>
                    <a:pt x="26" y="16"/>
                  </a:lnTo>
                  <a:close/>
                </a:path>
              </a:pathLst>
            </a:custGeom>
            <a:solidFill>
              <a:srgbClr val="000000"/>
            </a:solidFill>
            <a:ln w="9525">
              <a:solidFill>
                <a:schemeClr val="accent1"/>
              </a:solidFill>
              <a:round/>
              <a:headEnd/>
              <a:tailEnd/>
            </a:ln>
          </p:spPr>
          <p:txBody>
            <a:bodyPr/>
            <a:lstStyle/>
            <a:p>
              <a:endParaRPr lang="en-US" dirty="0"/>
            </a:p>
          </p:txBody>
        </p:sp>
        <p:sp>
          <p:nvSpPr>
            <p:cNvPr id="259112" name="Freeform 40">
              <a:extLst>
                <a:ext uri="{FF2B5EF4-FFF2-40B4-BE49-F238E27FC236}">
                  <a16:creationId xmlns:a16="http://schemas.microsoft.com/office/drawing/2014/main" id="{7B6CDF61-CF26-44F1-8DD7-316919FD15E8}"/>
                </a:ext>
              </a:extLst>
            </p:cNvPr>
            <p:cNvSpPr>
              <a:spLocks noChangeAspect="1"/>
            </p:cNvSpPr>
            <p:nvPr/>
          </p:nvSpPr>
          <p:spPr bwMode="auto">
            <a:xfrm>
              <a:off x="2264" y="712"/>
              <a:ext cx="29" cy="38"/>
            </a:xfrm>
            <a:custGeom>
              <a:avLst/>
              <a:gdLst>
                <a:gd name="T0" fmla="*/ 6 w 29"/>
                <a:gd name="T1" fmla="*/ 29 h 38"/>
                <a:gd name="T2" fmla="*/ 9 w 29"/>
                <a:gd name="T3" fmla="*/ 32 h 38"/>
                <a:gd name="T4" fmla="*/ 13 w 29"/>
                <a:gd name="T5" fmla="*/ 33 h 38"/>
                <a:gd name="T6" fmla="*/ 16 w 29"/>
                <a:gd name="T7" fmla="*/ 33 h 38"/>
                <a:gd name="T8" fmla="*/ 18 w 29"/>
                <a:gd name="T9" fmla="*/ 33 h 38"/>
                <a:gd name="T10" fmla="*/ 21 w 29"/>
                <a:gd name="T11" fmla="*/ 32 h 38"/>
                <a:gd name="T12" fmla="*/ 23 w 29"/>
                <a:gd name="T13" fmla="*/ 31 h 38"/>
                <a:gd name="T14" fmla="*/ 23 w 29"/>
                <a:gd name="T15" fmla="*/ 29 h 38"/>
                <a:gd name="T16" fmla="*/ 23 w 29"/>
                <a:gd name="T17" fmla="*/ 27 h 38"/>
                <a:gd name="T18" fmla="*/ 22 w 29"/>
                <a:gd name="T19" fmla="*/ 24 h 38"/>
                <a:gd name="T20" fmla="*/ 16 w 29"/>
                <a:gd name="T21" fmla="*/ 22 h 38"/>
                <a:gd name="T22" fmla="*/ 9 w 29"/>
                <a:gd name="T23" fmla="*/ 21 h 38"/>
                <a:gd name="T24" fmla="*/ 4 w 29"/>
                <a:gd name="T25" fmla="*/ 19 h 38"/>
                <a:gd name="T26" fmla="*/ 1 w 29"/>
                <a:gd name="T27" fmla="*/ 14 h 38"/>
                <a:gd name="T28" fmla="*/ 2 w 29"/>
                <a:gd name="T29" fmla="*/ 6 h 38"/>
                <a:gd name="T30" fmla="*/ 10 w 29"/>
                <a:gd name="T31" fmla="*/ 1 h 38"/>
                <a:gd name="T32" fmla="*/ 22 w 29"/>
                <a:gd name="T33" fmla="*/ 1 h 38"/>
                <a:gd name="T34" fmla="*/ 27 w 29"/>
                <a:gd name="T35" fmla="*/ 8 h 38"/>
                <a:gd name="T36" fmla="*/ 22 w 29"/>
                <a:gd name="T37" fmla="*/ 12 h 38"/>
                <a:gd name="T38" fmla="*/ 21 w 29"/>
                <a:gd name="T39" fmla="*/ 8 h 38"/>
                <a:gd name="T40" fmla="*/ 14 w 29"/>
                <a:gd name="T41" fmla="*/ 6 h 38"/>
                <a:gd name="T42" fmla="*/ 9 w 29"/>
                <a:gd name="T43" fmla="*/ 7 h 38"/>
                <a:gd name="T44" fmla="*/ 7 w 29"/>
                <a:gd name="T45" fmla="*/ 9 h 38"/>
                <a:gd name="T46" fmla="*/ 7 w 29"/>
                <a:gd name="T47" fmla="*/ 12 h 38"/>
                <a:gd name="T48" fmla="*/ 9 w 29"/>
                <a:gd name="T49" fmla="*/ 14 h 38"/>
                <a:gd name="T50" fmla="*/ 13 w 29"/>
                <a:gd name="T51" fmla="*/ 15 h 38"/>
                <a:gd name="T52" fmla="*/ 17 w 29"/>
                <a:gd name="T53" fmla="*/ 17 h 38"/>
                <a:gd name="T54" fmla="*/ 22 w 29"/>
                <a:gd name="T55" fmla="*/ 19 h 38"/>
                <a:gd name="T56" fmla="*/ 25 w 29"/>
                <a:gd name="T57" fmla="*/ 20 h 38"/>
                <a:gd name="T58" fmla="*/ 29 w 29"/>
                <a:gd name="T59" fmla="*/ 23 h 38"/>
                <a:gd name="T60" fmla="*/ 29 w 29"/>
                <a:gd name="T61" fmla="*/ 28 h 38"/>
                <a:gd name="T62" fmla="*/ 27 w 29"/>
                <a:gd name="T63" fmla="*/ 32 h 38"/>
                <a:gd name="T64" fmla="*/ 23 w 29"/>
                <a:gd name="T65" fmla="*/ 37 h 38"/>
                <a:gd name="T66" fmla="*/ 19 w 29"/>
                <a:gd name="T67" fmla="*/ 37 h 38"/>
                <a:gd name="T68" fmla="*/ 16 w 29"/>
                <a:gd name="T69" fmla="*/ 38 h 38"/>
                <a:gd name="T70" fmla="*/ 13 w 29"/>
                <a:gd name="T71" fmla="*/ 38 h 38"/>
                <a:gd name="T72" fmla="*/ 9 w 29"/>
                <a:gd name="T73" fmla="*/ 38 h 38"/>
                <a:gd name="T74" fmla="*/ 1 w 29"/>
                <a:gd name="T75" fmla="*/ 32 h 38"/>
                <a:gd name="T76" fmla="*/ 0 w 29"/>
                <a:gd name="T7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38">
                  <a:moveTo>
                    <a:pt x="6" y="27"/>
                  </a:moveTo>
                  <a:lnTo>
                    <a:pt x="6" y="29"/>
                  </a:lnTo>
                  <a:lnTo>
                    <a:pt x="7" y="31"/>
                  </a:lnTo>
                  <a:lnTo>
                    <a:pt x="9" y="32"/>
                  </a:lnTo>
                  <a:lnTo>
                    <a:pt x="11" y="33"/>
                  </a:lnTo>
                  <a:lnTo>
                    <a:pt x="13" y="33"/>
                  </a:lnTo>
                  <a:lnTo>
                    <a:pt x="15" y="33"/>
                  </a:lnTo>
                  <a:lnTo>
                    <a:pt x="16" y="33"/>
                  </a:lnTo>
                  <a:lnTo>
                    <a:pt x="17" y="33"/>
                  </a:lnTo>
                  <a:lnTo>
                    <a:pt x="18" y="33"/>
                  </a:lnTo>
                  <a:lnTo>
                    <a:pt x="19" y="32"/>
                  </a:lnTo>
                  <a:lnTo>
                    <a:pt x="21" y="32"/>
                  </a:lnTo>
                  <a:lnTo>
                    <a:pt x="22" y="32"/>
                  </a:lnTo>
                  <a:lnTo>
                    <a:pt x="23" y="31"/>
                  </a:lnTo>
                  <a:lnTo>
                    <a:pt x="23" y="30"/>
                  </a:lnTo>
                  <a:lnTo>
                    <a:pt x="23" y="29"/>
                  </a:lnTo>
                  <a:lnTo>
                    <a:pt x="23" y="28"/>
                  </a:lnTo>
                  <a:lnTo>
                    <a:pt x="23" y="27"/>
                  </a:lnTo>
                  <a:lnTo>
                    <a:pt x="23" y="25"/>
                  </a:lnTo>
                  <a:lnTo>
                    <a:pt x="22" y="24"/>
                  </a:lnTo>
                  <a:lnTo>
                    <a:pt x="19" y="23"/>
                  </a:lnTo>
                  <a:lnTo>
                    <a:pt x="16" y="22"/>
                  </a:lnTo>
                  <a:lnTo>
                    <a:pt x="13" y="21"/>
                  </a:lnTo>
                  <a:lnTo>
                    <a:pt x="9" y="21"/>
                  </a:lnTo>
                  <a:lnTo>
                    <a:pt x="7" y="20"/>
                  </a:lnTo>
                  <a:lnTo>
                    <a:pt x="4" y="19"/>
                  </a:lnTo>
                  <a:lnTo>
                    <a:pt x="2" y="16"/>
                  </a:lnTo>
                  <a:lnTo>
                    <a:pt x="1" y="14"/>
                  </a:lnTo>
                  <a:lnTo>
                    <a:pt x="1" y="10"/>
                  </a:lnTo>
                  <a:lnTo>
                    <a:pt x="2" y="6"/>
                  </a:lnTo>
                  <a:lnTo>
                    <a:pt x="6" y="4"/>
                  </a:lnTo>
                  <a:lnTo>
                    <a:pt x="10" y="1"/>
                  </a:lnTo>
                  <a:lnTo>
                    <a:pt x="15" y="0"/>
                  </a:lnTo>
                  <a:lnTo>
                    <a:pt x="22" y="1"/>
                  </a:lnTo>
                  <a:lnTo>
                    <a:pt x="25" y="4"/>
                  </a:lnTo>
                  <a:lnTo>
                    <a:pt x="27" y="8"/>
                  </a:lnTo>
                  <a:lnTo>
                    <a:pt x="27" y="12"/>
                  </a:lnTo>
                  <a:lnTo>
                    <a:pt x="22" y="12"/>
                  </a:lnTo>
                  <a:lnTo>
                    <a:pt x="22" y="9"/>
                  </a:lnTo>
                  <a:lnTo>
                    <a:pt x="21" y="8"/>
                  </a:lnTo>
                  <a:lnTo>
                    <a:pt x="18" y="6"/>
                  </a:lnTo>
                  <a:lnTo>
                    <a:pt x="14" y="6"/>
                  </a:lnTo>
                  <a:lnTo>
                    <a:pt x="11" y="6"/>
                  </a:lnTo>
                  <a:lnTo>
                    <a:pt x="9" y="7"/>
                  </a:lnTo>
                  <a:lnTo>
                    <a:pt x="8" y="8"/>
                  </a:lnTo>
                  <a:lnTo>
                    <a:pt x="7" y="9"/>
                  </a:lnTo>
                  <a:lnTo>
                    <a:pt x="7" y="10"/>
                  </a:lnTo>
                  <a:lnTo>
                    <a:pt x="7" y="12"/>
                  </a:lnTo>
                  <a:lnTo>
                    <a:pt x="8" y="13"/>
                  </a:lnTo>
                  <a:lnTo>
                    <a:pt x="9" y="14"/>
                  </a:lnTo>
                  <a:lnTo>
                    <a:pt x="10" y="15"/>
                  </a:lnTo>
                  <a:lnTo>
                    <a:pt x="13" y="15"/>
                  </a:lnTo>
                  <a:lnTo>
                    <a:pt x="15" y="16"/>
                  </a:lnTo>
                  <a:lnTo>
                    <a:pt x="17" y="17"/>
                  </a:lnTo>
                  <a:lnTo>
                    <a:pt x="19" y="17"/>
                  </a:lnTo>
                  <a:lnTo>
                    <a:pt x="22" y="19"/>
                  </a:lnTo>
                  <a:lnTo>
                    <a:pt x="23" y="19"/>
                  </a:lnTo>
                  <a:lnTo>
                    <a:pt x="25" y="20"/>
                  </a:lnTo>
                  <a:lnTo>
                    <a:pt x="27" y="21"/>
                  </a:lnTo>
                  <a:lnTo>
                    <a:pt x="29" y="23"/>
                  </a:lnTo>
                  <a:lnTo>
                    <a:pt x="29" y="25"/>
                  </a:lnTo>
                  <a:lnTo>
                    <a:pt x="29" y="28"/>
                  </a:lnTo>
                  <a:lnTo>
                    <a:pt x="29" y="30"/>
                  </a:lnTo>
                  <a:lnTo>
                    <a:pt x="27" y="32"/>
                  </a:lnTo>
                  <a:lnTo>
                    <a:pt x="25" y="35"/>
                  </a:lnTo>
                  <a:lnTo>
                    <a:pt x="23" y="37"/>
                  </a:lnTo>
                  <a:lnTo>
                    <a:pt x="22" y="37"/>
                  </a:lnTo>
                  <a:lnTo>
                    <a:pt x="19" y="37"/>
                  </a:lnTo>
                  <a:lnTo>
                    <a:pt x="18" y="38"/>
                  </a:lnTo>
                  <a:lnTo>
                    <a:pt x="16" y="38"/>
                  </a:lnTo>
                  <a:lnTo>
                    <a:pt x="15" y="38"/>
                  </a:lnTo>
                  <a:lnTo>
                    <a:pt x="13" y="38"/>
                  </a:lnTo>
                  <a:lnTo>
                    <a:pt x="11" y="38"/>
                  </a:lnTo>
                  <a:lnTo>
                    <a:pt x="9" y="38"/>
                  </a:lnTo>
                  <a:lnTo>
                    <a:pt x="4" y="36"/>
                  </a:lnTo>
                  <a:lnTo>
                    <a:pt x="1" y="32"/>
                  </a:lnTo>
                  <a:lnTo>
                    <a:pt x="0" y="30"/>
                  </a:lnTo>
                  <a:lnTo>
                    <a:pt x="0" y="27"/>
                  </a:lnTo>
                  <a:lnTo>
                    <a:pt x="6" y="27"/>
                  </a:lnTo>
                  <a:close/>
                </a:path>
              </a:pathLst>
            </a:custGeom>
            <a:solidFill>
              <a:srgbClr val="000000"/>
            </a:solidFill>
            <a:ln w="9525">
              <a:solidFill>
                <a:schemeClr val="accent1"/>
              </a:solidFill>
              <a:round/>
              <a:headEnd/>
              <a:tailEnd/>
            </a:ln>
          </p:spPr>
          <p:txBody>
            <a:bodyPr/>
            <a:lstStyle/>
            <a:p>
              <a:endParaRPr lang="en-US" dirty="0"/>
            </a:p>
          </p:txBody>
        </p:sp>
        <p:sp>
          <p:nvSpPr>
            <p:cNvPr id="259113" name="Freeform 41">
              <a:extLst>
                <a:ext uri="{FF2B5EF4-FFF2-40B4-BE49-F238E27FC236}">
                  <a16:creationId xmlns:a16="http://schemas.microsoft.com/office/drawing/2014/main" id="{5F6ED624-0172-4231-B3EC-02C468D62DF1}"/>
                </a:ext>
              </a:extLst>
            </p:cNvPr>
            <p:cNvSpPr>
              <a:spLocks noChangeAspect="1" noEditPoints="1"/>
            </p:cNvSpPr>
            <p:nvPr/>
          </p:nvSpPr>
          <p:spPr bwMode="auto">
            <a:xfrm>
              <a:off x="2297" y="712"/>
              <a:ext cx="31" cy="38"/>
            </a:xfrm>
            <a:custGeom>
              <a:avLst/>
              <a:gdLst>
                <a:gd name="T0" fmla="*/ 6 w 31"/>
                <a:gd name="T1" fmla="*/ 23 h 38"/>
                <a:gd name="T2" fmla="*/ 7 w 31"/>
                <a:gd name="T3" fmla="*/ 27 h 38"/>
                <a:gd name="T4" fmla="*/ 9 w 31"/>
                <a:gd name="T5" fmla="*/ 30 h 38"/>
                <a:gd name="T6" fmla="*/ 13 w 31"/>
                <a:gd name="T7" fmla="*/ 33 h 38"/>
                <a:gd name="T8" fmla="*/ 21 w 31"/>
                <a:gd name="T9" fmla="*/ 32 h 38"/>
                <a:gd name="T10" fmla="*/ 24 w 31"/>
                <a:gd name="T11" fmla="*/ 28 h 38"/>
                <a:gd name="T12" fmla="*/ 31 w 31"/>
                <a:gd name="T13" fmla="*/ 25 h 38"/>
                <a:gd name="T14" fmla="*/ 30 w 31"/>
                <a:gd name="T15" fmla="*/ 29 h 38"/>
                <a:gd name="T16" fmla="*/ 28 w 31"/>
                <a:gd name="T17" fmla="*/ 33 h 38"/>
                <a:gd name="T18" fmla="*/ 23 w 31"/>
                <a:gd name="T19" fmla="*/ 37 h 38"/>
                <a:gd name="T20" fmla="*/ 16 w 31"/>
                <a:gd name="T21" fmla="*/ 38 h 38"/>
                <a:gd name="T22" fmla="*/ 9 w 31"/>
                <a:gd name="T23" fmla="*/ 37 h 38"/>
                <a:gd name="T24" fmla="*/ 4 w 31"/>
                <a:gd name="T25" fmla="*/ 32 h 38"/>
                <a:gd name="T26" fmla="*/ 1 w 31"/>
                <a:gd name="T27" fmla="*/ 27 h 38"/>
                <a:gd name="T28" fmla="*/ 0 w 31"/>
                <a:gd name="T29" fmla="*/ 20 h 38"/>
                <a:gd name="T30" fmla="*/ 1 w 31"/>
                <a:gd name="T31" fmla="*/ 12 h 38"/>
                <a:gd name="T32" fmla="*/ 5 w 31"/>
                <a:gd name="T33" fmla="*/ 6 h 38"/>
                <a:gd name="T34" fmla="*/ 11 w 31"/>
                <a:gd name="T35" fmla="*/ 1 h 38"/>
                <a:gd name="T36" fmla="*/ 18 w 31"/>
                <a:gd name="T37" fmla="*/ 0 h 38"/>
                <a:gd name="T38" fmla="*/ 23 w 31"/>
                <a:gd name="T39" fmla="*/ 2 h 38"/>
                <a:gd name="T40" fmla="*/ 28 w 31"/>
                <a:gd name="T41" fmla="*/ 6 h 38"/>
                <a:gd name="T42" fmla="*/ 31 w 31"/>
                <a:gd name="T43" fmla="*/ 13 h 38"/>
                <a:gd name="T44" fmla="*/ 31 w 31"/>
                <a:gd name="T45" fmla="*/ 21 h 38"/>
                <a:gd name="T46" fmla="*/ 26 w 31"/>
                <a:gd name="T47" fmla="*/ 16 h 38"/>
                <a:gd name="T48" fmla="*/ 24 w 31"/>
                <a:gd name="T49" fmla="*/ 12 h 38"/>
                <a:gd name="T50" fmla="*/ 23 w 31"/>
                <a:gd name="T51" fmla="*/ 8 h 38"/>
                <a:gd name="T52" fmla="*/ 21 w 31"/>
                <a:gd name="T53" fmla="*/ 6 h 38"/>
                <a:gd name="T54" fmla="*/ 18 w 31"/>
                <a:gd name="T55" fmla="*/ 5 h 38"/>
                <a:gd name="T56" fmla="*/ 13 w 31"/>
                <a:gd name="T57" fmla="*/ 6 h 38"/>
                <a:gd name="T58" fmla="*/ 9 w 31"/>
                <a:gd name="T59" fmla="*/ 8 h 38"/>
                <a:gd name="T60" fmla="*/ 7 w 31"/>
                <a:gd name="T61" fmla="*/ 12 h 38"/>
                <a:gd name="T62" fmla="*/ 6 w 31"/>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8">
                  <a:moveTo>
                    <a:pt x="6" y="21"/>
                  </a:moveTo>
                  <a:lnTo>
                    <a:pt x="6" y="23"/>
                  </a:lnTo>
                  <a:lnTo>
                    <a:pt x="6" y="24"/>
                  </a:lnTo>
                  <a:lnTo>
                    <a:pt x="7" y="27"/>
                  </a:lnTo>
                  <a:lnTo>
                    <a:pt x="8" y="29"/>
                  </a:lnTo>
                  <a:lnTo>
                    <a:pt x="9" y="30"/>
                  </a:lnTo>
                  <a:lnTo>
                    <a:pt x="11" y="32"/>
                  </a:lnTo>
                  <a:lnTo>
                    <a:pt x="13" y="33"/>
                  </a:lnTo>
                  <a:lnTo>
                    <a:pt x="16" y="33"/>
                  </a:lnTo>
                  <a:lnTo>
                    <a:pt x="21" y="32"/>
                  </a:lnTo>
                  <a:lnTo>
                    <a:pt x="23" y="30"/>
                  </a:lnTo>
                  <a:lnTo>
                    <a:pt x="24" y="28"/>
                  </a:lnTo>
                  <a:lnTo>
                    <a:pt x="26" y="25"/>
                  </a:lnTo>
                  <a:lnTo>
                    <a:pt x="31" y="25"/>
                  </a:lnTo>
                  <a:lnTo>
                    <a:pt x="30" y="28"/>
                  </a:lnTo>
                  <a:lnTo>
                    <a:pt x="30" y="29"/>
                  </a:lnTo>
                  <a:lnTo>
                    <a:pt x="29" y="31"/>
                  </a:lnTo>
                  <a:lnTo>
                    <a:pt x="28" y="33"/>
                  </a:lnTo>
                  <a:lnTo>
                    <a:pt x="26" y="36"/>
                  </a:lnTo>
                  <a:lnTo>
                    <a:pt x="23" y="37"/>
                  </a:lnTo>
                  <a:lnTo>
                    <a:pt x="20" y="38"/>
                  </a:lnTo>
                  <a:lnTo>
                    <a:pt x="16" y="38"/>
                  </a:lnTo>
                  <a:lnTo>
                    <a:pt x="13" y="38"/>
                  </a:lnTo>
                  <a:lnTo>
                    <a:pt x="9" y="37"/>
                  </a:lnTo>
                  <a:lnTo>
                    <a:pt x="6" y="35"/>
                  </a:lnTo>
                  <a:lnTo>
                    <a:pt x="4" y="32"/>
                  </a:lnTo>
                  <a:lnTo>
                    <a:pt x="3" y="30"/>
                  </a:lnTo>
                  <a:lnTo>
                    <a:pt x="1" y="27"/>
                  </a:lnTo>
                  <a:lnTo>
                    <a:pt x="0" y="23"/>
                  </a:lnTo>
                  <a:lnTo>
                    <a:pt x="0" y="20"/>
                  </a:lnTo>
                  <a:lnTo>
                    <a:pt x="0" y="15"/>
                  </a:lnTo>
                  <a:lnTo>
                    <a:pt x="1" y="12"/>
                  </a:lnTo>
                  <a:lnTo>
                    <a:pt x="3" y="8"/>
                  </a:lnTo>
                  <a:lnTo>
                    <a:pt x="5" y="6"/>
                  </a:lnTo>
                  <a:lnTo>
                    <a:pt x="7" y="4"/>
                  </a:lnTo>
                  <a:lnTo>
                    <a:pt x="11" y="1"/>
                  </a:lnTo>
                  <a:lnTo>
                    <a:pt x="14" y="0"/>
                  </a:lnTo>
                  <a:lnTo>
                    <a:pt x="18" y="0"/>
                  </a:lnTo>
                  <a:lnTo>
                    <a:pt x="21" y="1"/>
                  </a:lnTo>
                  <a:lnTo>
                    <a:pt x="23" y="2"/>
                  </a:lnTo>
                  <a:lnTo>
                    <a:pt x="26" y="4"/>
                  </a:lnTo>
                  <a:lnTo>
                    <a:pt x="28" y="6"/>
                  </a:lnTo>
                  <a:lnTo>
                    <a:pt x="30" y="9"/>
                  </a:lnTo>
                  <a:lnTo>
                    <a:pt x="31" y="13"/>
                  </a:lnTo>
                  <a:lnTo>
                    <a:pt x="31" y="16"/>
                  </a:lnTo>
                  <a:lnTo>
                    <a:pt x="31" y="21"/>
                  </a:lnTo>
                  <a:lnTo>
                    <a:pt x="6" y="21"/>
                  </a:lnTo>
                  <a:close/>
                  <a:moveTo>
                    <a:pt x="26" y="16"/>
                  </a:moveTo>
                  <a:lnTo>
                    <a:pt x="26" y="14"/>
                  </a:lnTo>
                  <a:lnTo>
                    <a:pt x="24" y="12"/>
                  </a:lnTo>
                  <a:lnTo>
                    <a:pt x="24" y="9"/>
                  </a:lnTo>
                  <a:lnTo>
                    <a:pt x="23" y="8"/>
                  </a:lnTo>
                  <a:lnTo>
                    <a:pt x="22" y="7"/>
                  </a:lnTo>
                  <a:lnTo>
                    <a:pt x="21" y="6"/>
                  </a:lnTo>
                  <a:lnTo>
                    <a:pt x="19" y="6"/>
                  </a:lnTo>
                  <a:lnTo>
                    <a:pt x="18" y="5"/>
                  </a:lnTo>
                  <a:lnTo>
                    <a:pt x="15" y="5"/>
                  </a:lnTo>
                  <a:lnTo>
                    <a:pt x="13" y="6"/>
                  </a:lnTo>
                  <a:lnTo>
                    <a:pt x="11" y="7"/>
                  </a:lnTo>
                  <a:lnTo>
                    <a:pt x="9" y="8"/>
                  </a:lnTo>
                  <a:lnTo>
                    <a:pt x="8" y="9"/>
                  </a:lnTo>
                  <a:lnTo>
                    <a:pt x="7" y="12"/>
                  </a:lnTo>
                  <a:lnTo>
                    <a:pt x="6" y="14"/>
                  </a:lnTo>
                  <a:lnTo>
                    <a:pt x="6" y="16"/>
                  </a:lnTo>
                  <a:lnTo>
                    <a:pt x="26" y="16"/>
                  </a:lnTo>
                  <a:close/>
                </a:path>
              </a:pathLst>
            </a:custGeom>
            <a:solidFill>
              <a:srgbClr val="000000"/>
            </a:solidFill>
            <a:ln w="9525">
              <a:solidFill>
                <a:schemeClr val="accent1"/>
              </a:solidFill>
              <a:round/>
              <a:headEnd/>
              <a:tailEnd/>
            </a:ln>
          </p:spPr>
          <p:txBody>
            <a:bodyPr/>
            <a:lstStyle/>
            <a:p>
              <a:endParaRPr lang="en-US" dirty="0"/>
            </a:p>
          </p:txBody>
        </p:sp>
        <p:sp>
          <p:nvSpPr>
            <p:cNvPr id="259114" name="Freeform 42">
              <a:extLst>
                <a:ext uri="{FF2B5EF4-FFF2-40B4-BE49-F238E27FC236}">
                  <a16:creationId xmlns:a16="http://schemas.microsoft.com/office/drawing/2014/main" id="{73567440-4163-4BF4-8BF3-0140BDD8B35C}"/>
                </a:ext>
              </a:extLst>
            </p:cNvPr>
            <p:cNvSpPr>
              <a:spLocks noChangeAspect="1" noEditPoints="1"/>
            </p:cNvSpPr>
            <p:nvPr/>
          </p:nvSpPr>
          <p:spPr bwMode="auto">
            <a:xfrm>
              <a:off x="2333" y="712"/>
              <a:ext cx="32" cy="38"/>
            </a:xfrm>
            <a:custGeom>
              <a:avLst/>
              <a:gdLst>
                <a:gd name="T0" fmla="*/ 6 w 32"/>
                <a:gd name="T1" fmla="*/ 23 h 38"/>
                <a:gd name="T2" fmla="*/ 7 w 32"/>
                <a:gd name="T3" fmla="*/ 27 h 38"/>
                <a:gd name="T4" fmla="*/ 9 w 32"/>
                <a:gd name="T5" fmla="*/ 30 h 38"/>
                <a:gd name="T6" fmla="*/ 13 w 32"/>
                <a:gd name="T7" fmla="*/ 33 h 38"/>
                <a:gd name="T8" fmla="*/ 21 w 32"/>
                <a:gd name="T9" fmla="*/ 32 h 38"/>
                <a:gd name="T10" fmla="*/ 24 w 32"/>
                <a:gd name="T11" fmla="*/ 28 h 38"/>
                <a:gd name="T12" fmla="*/ 31 w 32"/>
                <a:gd name="T13" fmla="*/ 25 h 38"/>
                <a:gd name="T14" fmla="*/ 30 w 32"/>
                <a:gd name="T15" fmla="*/ 29 h 38"/>
                <a:gd name="T16" fmla="*/ 28 w 32"/>
                <a:gd name="T17" fmla="*/ 33 h 38"/>
                <a:gd name="T18" fmla="*/ 23 w 32"/>
                <a:gd name="T19" fmla="*/ 37 h 38"/>
                <a:gd name="T20" fmla="*/ 16 w 32"/>
                <a:gd name="T21" fmla="*/ 38 h 38"/>
                <a:gd name="T22" fmla="*/ 9 w 32"/>
                <a:gd name="T23" fmla="*/ 37 h 38"/>
                <a:gd name="T24" fmla="*/ 3 w 32"/>
                <a:gd name="T25" fmla="*/ 32 h 38"/>
                <a:gd name="T26" fmla="*/ 1 w 32"/>
                <a:gd name="T27" fmla="*/ 27 h 38"/>
                <a:gd name="T28" fmla="*/ 0 w 32"/>
                <a:gd name="T29" fmla="*/ 20 h 38"/>
                <a:gd name="T30" fmla="*/ 1 w 32"/>
                <a:gd name="T31" fmla="*/ 12 h 38"/>
                <a:gd name="T32" fmla="*/ 5 w 32"/>
                <a:gd name="T33" fmla="*/ 6 h 38"/>
                <a:gd name="T34" fmla="*/ 10 w 32"/>
                <a:gd name="T35" fmla="*/ 1 h 38"/>
                <a:gd name="T36" fmla="*/ 17 w 32"/>
                <a:gd name="T37" fmla="*/ 0 h 38"/>
                <a:gd name="T38" fmla="*/ 23 w 32"/>
                <a:gd name="T39" fmla="*/ 2 h 38"/>
                <a:gd name="T40" fmla="*/ 28 w 32"/>
                <a:gd name="T41" fmla="*/ 6 h 38"/>
                <a:gd name="T42" fmla="*/ 32 w 32"/>
                <a:gd name="T43" fmla="*/ 13 h 38"/>
                <a:gd name="T44" fmla="*/ 32 w 32"/>
                <a:gd name="T45" fmla="*/ 21 h 38"/>
                <a:gd name="T46" fmla="*/ 25 w 32"/>
                <a:gd name="T47" fmla="*/ 16 h 38"/>
                <a:gd name="T48" fmla="*/ 25 w 32"/>
                <a:gd name="T49" fmla="*/ 12 h 38"/>
                <a:gd name="T50" fmla="*/ 23 w 32"/>
                <a:gd name="T51" fmla="*/ 8 h 38"/>
                <a:gd name="T52" fmla="*/ 21 w 32"/>
                <a:gd name="T53" fmla="*/ 6 h 38"/>
                <a:gd name="T54" fmla="*/ 17 w 32"/>
                <a:gd name="T55" fmla="*/ 5 h 38"/>
                <a:gd name="T56" fmla="*/ 13 w 32"/>
                <a:gd name="T57" fmla="*/ 6 h 38"/>
                <a:gd name="T58" fmla="*/ 9 w 32"/>
                <a:gd name="T59" fmla="*/ 8 h 38"/>
                <a:gd name="T60" fmla="*/ 8 w 32"/>
                <a:gd name="T61" fmla="*/ 12 h 38"/>
                <a:gd name="T62" fmla="*/ 6 w 32"/>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38">
                  <a:moveTo>
                    <a:pt x="6" y="21"/>
                  </a:moveTo>
                  <a:lnTo>
                    <a:pt x="6" y="23"/>
                  </a:lnTo>
                  <a:lnTo>
                    <a:pt x="6" y="24"/>
                  </a:lnTo>
                  <a:lnTo>
                    <a:pt x="7" y="27"/>
                  </a:lnTo>
                  <a:lnTo>
                    <a:pt x="8" y="29"/>
                  </a:lnTo>
                  <a:lnTo>
                    <a:pt x="9" y="30"/>
                  </a:lnTo>
                  <a:lnTo>
                    <a:pt x="10" y="32"/>
                  </a:lnTo>
                  <a:lnTo>
                    <a:pt x="13" y="33"/>
                  </a:lnTo>
                  <a:lnTo>
                    <a:pt x="16" y="33"/>
                  </a:lnTo>
                  <a:lnTo>
                    <a:pt x="21" y="32"/>
                  </a:lnTo>
                  <a:lnTo>
                    <a:pt x="23" y="30"/>
                  </a:lnTo>
                  <a:lnTo>
                    <a:pt x="24" y="28"/>
                  </a:lnTo>
                  <a:lnTo>
                    <a:pt x="25" y="25"/>
                  </a:lnTo>
                  <a:lnTo>
                    <a:pt x="31" y="25"/>
                  </a:lnTo>
                  <a:lnTo>
                    <a:pt x="31" y="28"/>
                  </a:lnTo>
                  <a:lnTo>
                    <a:pt x="30" y="29"/>
                  </a:lnTo>
                  <a:lnTo>
                    <a:pt x="29" y="31"/>
                  </a:lnTo>
                  <a:lnTo>
                    <a:pt x="28" y="33"/>
                  </a:lnTo>
                  <a:lnTo>
                    <a:pt x="25" y="36"/>
                  </a:lnTo>
                  <a:lnTo>
                    <a:pt x="23" y="37"/>
                  </a:lnTo>
                  <a:lnTo>
                    <a:pt x="20" y="38"/>
                  </a:lnTo>
                  <a:lnTo>
                    <a:pt x="16" y="38"/>
                  </a:lnTo>
                  <a:lnTo>
                    <a:pt x="13" y="38"/>
                  </a:lnTo>
                  <a:lnTo>
                    <a:pt x="9" y="37"/>
                  </a:lnTo>
                  <a:lnTo>
                    <a:pt x="6" y="35"/>
                  </a:lnTo>
                  <a:lnTo>
                    <a:pt x="3" y="32"/>
                  </a:lnTo>
                  <a:lnTo>
                    <a:pt x="2" y="30"/>
                  </a:lnTo>
                  <a:lnTo>
                    <a:pt x="1" y="27"/>
                  </a:lnTo>
                  <a:lnTo>
                    <a:pt x="0" y="23"/>
                  </a:lnTo>
                  <a:lnTo>
                    <a:pt x="0" y="20"/>
                  </a:lnTo>
                  <a:lnTo>
                    <a:pt x="0" y="15"/>
                  </a:lnTo>
                  <a:lnTo>
                    <a:pt x="1" y="12"/>
                  </a:lnTo>
                  <a:lnTo>
                    <a:pt x="2" y="8"/>
                  </a:lnTo>
                  <a:lnTo>
                    <a:pt x="5" y="6"/>
                  </a:lnTo>
                  <a:lnTo>
                    <a:pt x="7" y="4"/>
                  </a:lnTo>
                  <a:lnTo>
                    <a:pt x="10" y="1"/>
                  </a:lnTo>
                  <a:lnTo>
                    <a:pt x="14" y="0"/>
                  </a:lnTo>
                  <a:lnTo>
                    <a:pt x="17" y="0"/>
                  </a:lnTo>
                  <a:lnTo>
                    <a:pt x="21" y="1"/>
                  </a:lnTo>
                  <a:lnTo>
                    <a:pt x="23" y="2"/>
                  </a:lnTo>
                  <a:lnTo>
                    <a:pt x="25" y="4"/>
                  </a:lnTo>
                  <a:lnTo>
                    <a:pt x="28" y="6"/>
                  </a:lnTo>
                  <a:lnTo>
                    <a:pt x="30" y="9"/>
                  </a:lnTo>
                  <a:lnTo>
                    <a:pt x="32" y="13"/>
                  </a:lnTo>
                  <a:lnTo>
                    <a:pt x="32" y="16"/>
                  </a:lnTo>
                  <a:lnTo>
                    <a:pt x="32" y="21"/>
                  </a:lnTo>
                  <a:lnTo>
                    <a:pt x="6" y="21"/>
                  </a:lnTo>
                  <a:close/>
                  <a:moveTo>
                    <a:pt x="25" y="16"/>
                  </a:moveTo>
                  <a:lnTo>
                    <a:pt x="25" y="14"/>
                  </a:lnTo>
                  <a:lnTo>
                    <a:pt x="25" y="12"/>
                  </a:lnTo>
                  <a:lnTo>
                    <a:pt x="24" y="9"/>
                  </a:lnTo>
                  <a:lnTo>
                    <a:pt x="23" y="8"/>
                  </a:lnTo>
                  <a:lnTo>
                    <a:pt x="22" y="7"/>
                  </a:lnTo>
                  <a:lnTo>
                    <a:pt x="21" y="6"/>
                  </a:lnTo>
                  <a:lnTo>
                    <a:pt x="18" y="6"/>
                  </a:lnTo>
                  <a:lnTo>
                    <a:pt x="17" y="5"/>
                  </a:lnTo>
                  <a:lnTo>
                    <a:pt x="15" y="5"/>
                  </a:lnTo>
                  <a:lnTo>
                    <a:pt x="13" y="6"/>
                  </a:lnTo>
                  <a:lnTo>
                    <a:pt x="11" y="7"/>
                  </a:lnTo>
                  <a:lnTo>
                    <a:pt x="9" y="8"/>
                  </a:lnTo>
                  <a:lnTo>
                    <a:pt x="8" y="9"/>
                  </a:lnTo>
                  <a:lnTo>
                    <a:pt x="8" y="12"/>
                  </a:lnTo>
                  <a:lnTo>
                    <a:pt x="7" y="14"/>
                  </a:lnTo>
                  <a:lnTo>
                    <a:pt x="6" y="16"/>
                  </a:lnTo>
                  <a:lnTo>
                    <a:pt x="25" y="16"/>
                  </a:lnTo>
                  <a:close/>
                </a:path>
              </a:pathLst>
            </a:custGeom>
            <a:solidFill>
              <a:srgbClr val="000000"/>
            </a:solidFill>
            <a:ln w="9525">
              <a:solidFill>
                <a:schemeClr val="accent1"/>
              </a:solidFill>
              <a:round/>
              <a:headEnd/>
              <a:tailEnd/>
            </a:ln>
          </p:spPr>
          <p:txBody>
            <a:bodyPr/>
            <a:lstStyle/>
            <a:p>
              <a:endParaRPr lang="en-US" dirty="0"/>
            </a:p>
          </p:txBody>
        </p:sp>
        <p:sp>
          <p:nvSpPr>
            <p:cNvPr id="259115" name="Freeform 43">
              <a:extLst>
                <a:ext uri="{FF2B5EF4-FFF2-40B4-BE49-F238E27FC236}">
                  <a16:creationId xmlns:a16="http://schemas.microsoft.com/office/drawing/2014/main" id="{F5DFA8CC-321C-4332-BF67-DFB8B16C1EA3}"/>
                </a:ext>
              </a:extLst>
            </p:cNvPr>
            <p:cNvSpPr>
              <a:spLocks noChangeAspect="1"/>
            </p:cNvSpPr>
            <p:nvPr/>
          </p:nvSpPr>
          <p:spPr bwMode="auto">
            <a:xfrm>
              <a:off x="2538" y="871"/>
              <a:ext cx="459" cy="422"/>
            </a:xfrm>
            <a:custGeom>
              <a:avLst/>
              <a:gdLst>
                <a:gd name="T0" fmla="*/ 243 w 459"/>
                <a:gd name="T1" fmla="*/ 357 h 422"/>
                <a:gd name="T2" fmla="*/ 321 w 459"/>
                <a:gd name="T3" fmla="*/ 357 h 422"/>
                <a:gd name="T4" fmla="*/ 352 w 459"/>
                <a:gd name="T5" fmla="*/ 236 h 422"/>
                <a:gd name="T6" fmla="*/ 459 w 459"/>
                <a:gd name="T7" fmla="*/ 134 h 422"/>
                <a:gd name="T8" fmla="*/ 353 w 459"/>
                <a:gd name="T9" fmla="*/ 28 h 422"/>
                <a:gd name="T10" fmla="*/ 200 w 459"/>
                <a:gd name="T11" fmla="*/ 28 h 422"/>
                <a:gd name="T12" fmla="*/ 180 w 459"/>
                <a:gd name="T13" fmla="*/ 1 h 422"/>
                <a:gd name="T14" fmla="*/ 60 w 459"/>
                <a:gd name="T15" fmla="*/ 0 h 422"/>
                <a:gd name="T16" fmla="*/ 0 w 459"/>
                <a:gd name="T17" fmla="*/ 99 h 422"/>
                <a:gd name="T18" fmla="*/ 11 w 459"/>
                <a:gd name="T19" fmla="*/ 121 h 422"/>
                <a:gd name="T20" fmla="*/ 52 w 459"/>
                <a:gd name="T21" fmla="*/ 121 h 422"/>
                <a:gd name="T22" fmla="*/ 214 w 459"/>
                <a:gd name="T23" fmla="*/ 422 h 422"/>
                <a:gd name="T24" fmla="*/ 243 w 459"/>
                <a:gd name="T25" fmla="*/ 357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9" h="422">
                  <a:moveTo>
                    <a:pt x="243" y="357"/>
                  </a:moveTo>
                  <a:lnTo>
                    <a:pt x="321" y="357"/>
                  </a:lnTo>
                  <a:lnTo>
                    <a:pt x="352" y="236"/>
                  </a:lnTo>
                  <a:lnTo>
                    <a:pt x="459" y="134"/>
                  </a:lnTo>
                  <a:lnTo>
                    <a:pt x="353" y="28"/>
                  </a:lnTo>
                  <a:lnTo>
                    <a:pt x="200" y="28"/>
                  </a:lnTo>
                  <a:lnTo>
                    <a:pt x="180" y="1"/>
                  </a:lnTo>
                  <a:lnTo>
                    <a:pt x="60" y="0"/>
                  </a:lnTo>
                  <a:lnTo>
                    <a:pt x="0" y="99"/>
                  </a:lnTo>
                  <a:lnTo>
                    <a:pt x="11" y="121"/>
                  </a:lnTo>
                  <a:lnTo>
                    <a:pt x="52" y="121"/>
                  </a:lnTo>
                  <a:lnTo>
                    <a:pt x="214" y="422"/>
                  </a:lnTo>
                  <a:lnTo>
                    <a:pt x="243" y="357"/>
                  </a:lnTo>
                  <a:close/>
                </a:path>
              </a:pathLst>
            </a:custGeom>
            <a:solidFill>
              <a:srgbClr val="000000"/>
            </a:solidFill>
            <a:ln w="9525">
              <a:solidFill>
                <a:schemeClr val="accent1"/>
              </a:solidFill>
              <a:round/>
              <a:headEnd/>
              <a:tailEnd/>
            </a:ln>
          </p:spPr>
          <p:txBody>
            <a:bodyPr/>
            <a:lstStyle/>
            <a:p>
              <a:endParaRPr lang="en-US" dirty="0"/>
            </a:p>
          </p:txBody>
        </p:sp>
        <p:sp>
          <p:nvSpPr>
            <p:cNvPr id="259116" name="Freeform 44">
              <a:extLst>
                <a:ext uri="{FF2B5EF4-FFF2-40B4-BE49-F238E27FC236}">
                  <a16:creationId xmlns:a16="http://schemas.microsoft.com/office/drawing/2014/main" id="{C2D6819C-F960-4B57-9766-17490E114CAE}"/>
                </a:ext>
              </a:extLst>
            </p:cNvPr>
            <p:cNvSpPr>
              <a:spLocks noChangeAspect="1"/>
            </p:cNvSpPr>
            <p:nvPr/>
          </p:nvSpPr>
          <p:spPr bwMode="auto">
            <a:xfrm>
              <a:off x="2575" y="819"/>
              <a:ext cx="475" cy="440"/>
            </a:xfrm>
            <a:custGeom>
              <a:avLst/>
              <a:gdLst>
                <a:gd name="T0" fmla="*/ 475 w 475"/>
                <a:gd name="T1" fmla="*/ 140 h 440"/>
                <a:gd name="T2" fmla="*/ 471 w 475"/>
                <a:gd name="T3" fmla="*/ 135 h 440"/>
                <a:gd name="T4" fmla="*/ 364 w 475"/>
                <a:gd name="T5" fmla="*/ 29 h 440"/>
                <a:gd name="T6" fmla="*/ 363 w 475"/>
                <a:gd name="T7" fmla="*/ 28 h 440"/>
                <a:gd name="T8" fmla="*/ 360 w 475"/>
                <a:gd name="T9" fmla="*/ 28 h 440"/>
                <a:gd name="T10" fmla="*/ 211 w 475"/>
                <a:gd name="T11" fmla="*/ 28 h 440"/>
                <a:gd name="T12" fmla="*/ 191 w 475"/>
                <a:gd name="T13" fmla="*/ 4 h 440"/>
                <a:gd name="T14" fmla="*/ 190 w 475"/>
                <a:gd name="T15" fmla="*/ 1 h 440"/>
                <a:gd name="T16" fmla="*/ 186 w 475"/>
                <a:gd name="T17" fmla="*/ 1 h 440"/>
                <a:gd name="T18" fmla="*/ 67 w 475"/>
                <a:gd name="T19" fmla="*/ 0 h 440"/>
                <a:gd name="T20" fmla="*/ 64 w 475"/>
                <a:gd name="T21" fmla="*/ 0 h 440"/>
                <a:gd name="T22" fmla="*/ 62 w 475"/>
                <a:gd name="T23" fmla="*/ 3 h 440"/>
                <a:gd name="T24" fmla="*/ 2 w 475"/>
                <a:gd name="T25" fmla="*/ 102 h 440"/>
                <a:gd name="T26" fmla="*/ 0 w 475"/>
                <a:gd name="T27" fmla="*/ 105 h 440"/>
                <a:gd name="T28" fmla="*/ 2 w 475"/>
                <a:gd name="T29" fmla="*/ 107 h 440"/>
                <a:gd name="T30" fmla="*/ 14 w 475"/>
                <a:gd name="T31" fmla="*/ 129 h 440"/>
                <a:gd name="T32" fmla="*/ 15 w 475"/>
                <a:gd name="T33" fmla="*/ 133 h 440"/>
                <a:gd name="T34" fmla="*/ 18 w 475"/>
                <a:gd name="T35" fmla="*/ 133 h 440"/>
                <a:gd name="T36" fmla="*/ 56 w 475"/>
                <a:gd name="T37" fmla="*/ 133 h 440"/>
                <a:gd name="T38" fmla="*/ 216 w 475"/>
                <a:gd name="T39" fmla="*/ 430 h 440"/>
                <a:gd name="T40" fmla="*/ 222 w 475"/>
                <a:gd name="T41" fmla="*/ 440 h 440"/>
                <a:gd name="T42" fmla="*/ 227 w 475"/>
                <a:gd name="T43" fmla="*/ 430 h 440"/>
                <a:gd name="T44" fmla="*/ 253 w 475"/>
                <a:gd name="T45" fmla="*/ 369 h 440"/>
                <a:gd name="T46" fmla="*/ 328 w 475"/>
                <a:gd name="T47" fmla="*/ 369 h 440"/>
                <a:gd name="T48" fmla="*/ 333 w 475"/>
                <a:gd name="T49" fmla="*/ 369 h 440"/>
                <a:gd name="T50" fmla="*/ 334 w 475"/>
                <a:gd name="T51" fmla="*/ 364 h 440"/>
                <a:gd name="T52" fmla="*/ 364 w 475"/>
                <a:gd name="T53" fmla="*/ 244 h 440"/>
                <a:gd name="T54" fmla="*/ 471 w 475"/>
                <a:gd name="T55" fmla="*/ 143 h 440"/>
                <a:gd name="T56" fmla="*/ 475 w 475"/>
                <a:gd name="T57" fmla="*/ 140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5" h="440">
                  <a:moveTo>
                    <a:pt x="475" y="140"/>
                  </a:moveTo>
                  <a:lnTo>
                    <a:pt x="471" y="135"/>
                  </a:lnTo>
                  <a:lnTo>
                    <a:pt x="364" y="29"/>
                  </a:lnTo>
                  <a:lnTo>
                    <a:pt x="363" y="28"/>
                  </a:lnTo>
                  <a:lnTo>
                    <a:pt x="360" y="28"/>
                  </a:lnTo>
                  <a:lnTo>
                    <a:pt x="211" y="28"/>
                  </a:lnTo>
                  <a:lnTo>
                    <a:pt x="191" y="4"/>
                  </a:lnTo>
                  <a:lnTo>
                    <a:pt x="190" y="1"/>
                  </a:lnTo>
                  <a:lnTo>
                    <a:pt x="186" y="1"/>
                  </a:lnTo>
                  <a:lnTo>
                    <a:pt x="67" y="0"/>
                  </a:lnTo>
                  <a:lnTo>
                    <a:pt x="64" y="0"/>
                  </a:lnTo>
                  <a:lnTo>
                    <a:pt x="62" y="3"/>
                  </a:lnTo>
                  <a:lnTo>
                    <a:pt x="2" y="102"/>
                  </a:lnTo>
                  <a:lnTo>
                    <a:pt x="0" y="105"/>
                  </a:lnTo>
                  <a:lnTo>
                    <a:pt x="2" y="107"/>
                  </a:lnTo>
                  <a:lnTo>
                    <a:pt x="14" y="129"/>
                  </a:lnTo>
                  <a:lnTo>
                    <a:pt x="15" y="133"/>
                  </a:lnTo>
                  <a:lnTo>
                    <a:pt x="18" y="133"/>
                  </a:lnTo>
                  <a:lnTo>
                    <a:pt x="56" y="133"/>
                  </a:lnTo>
                  <a:lnTo>
                    <a:pt x="216" y="430"/>
                  </a:lnTo>
                  <a:lnTo>
                    <a:pt x="222" y="440"/>
                  </a:lnTo>
                  <a:lnTo>
                    <a:pt x="227" y="430"/>
                  </a:lnTo>
                  <a:lnTo>
                    <a:pt x="253" y="369"/>
                  </a:lnTo>
                  <a:lnTo>
                    <a:pt x="328" y="369"/>
                  </a:lnTo>
                  <a:lnTo>
                    <a:pt x="333" y="369"/>
                  </a:lnTo>
                  <a:lnTo>
                    <a:pt x="334" y="364"/>
                  </a:lnTo>
                  <a:lnTo>
                    <a:pt x="364" y="244"/>
                  </a:lnTo>
                  <a:lnTo>
                    <a:pt x="471" y="143"/>
                  </a:lnTo>
                  <a:lnTo>
                    <a:pt x="475" y="140"/>
                  </a:lnTo>
                  <a:close/>
                </a:path>
              </a:pathLst>
            </a:custGeom>
            <a:solidFill>
              <a:srgbClr val="000000"/>
            </a:solidFill>
            <a:ln w="9525">
              <a:solidFill>
                <a:schemeClr val="accent1"/>
              </a:solidFill>
              <a:round/>
              <a:headEnd/>
              <a:tailEnd/>
            </a:ln>
          </p:spPr>
          <p:txBody>
            <a:bodyPr/>
            <a:lstStyle/>
            <a:p>
              <a:endParaRPr lang="en-US" dirty="0"/>
            </a:p>
          </p:txBody>
        </p:sp>
        <p:sp>
          <p:nvSpPr>
            <p:cNvPr id="259117" name="Freeform 45">
              <a:extLst>
                <a:ext uri="{FF2B5EF4-FFF2-40B4-BE49-F238E27FC236}">
                  <a16:creationId xmlns:a16="http://schemas.microsoft.com/office/drawing/2014/main" id="{ECD74657-3037-4D87-8545-C26C804104B7}"/>
                </a:ext>
              </a:extLst>
            </p:cNvPr>
            <p:cNvSpPr>
              <a:spLocks noChangeAspect="1"/>
            </p:cNvSpPr>
            <p:nvPr/>
          </p:nvSpPr>
          <p:spPr bwMode="auto">
            <a:xfrm>
              <a:off x="2589" y="831"/>
              <a:ext cx="445" cy="403"/>
            </a:xfrm>
            <a:custGeom>
              <a:avLst/>
              <a:gdLst>
                <a:gd name="T0" fmla="*/ 340 w 445"/>
                <a:gd name="T1" fmla="*/ 227 h 403"/>
                <a:gd name="T2" fmla="*/ 339 w 445"/>
                <a:gd name="T3" fmla="*/ 229 h 403"/>
                <a:gd name="T4" fmla="*/ 311 w 445"/>
                <a:gd name="T5" fmla="*/ 345 h 403"/>
                <a:gd name="T6" fmla="*/ 236 w 445"/>
                <a:gd name="T7" fmla="*/ 345 h 403"/>
                <a:gd name="T8" fmla="*/ 232 w 445"/>
                <a:gd name="T9" fmla="*/ 345 h 403"/>
                <a:gd name="T10" fmla="*/ 230 w 445"/>
                <a:gd name="T11" fmla="*/ 349 h 403"/>
                <a:gd name="T12" fmla="*/ 207 w 445"/>
                <a:gd name="T13" fmla="*/ 403 h 403"/>
                <a:gd name="T14" fmla="*/ 50 w 445"/>
                <a:gd name="T15" fmla="*/ 111 h 403"/>
                <a:gd name="T16" fmla="*/ 48 w 445"/>
                <a:gd name="T17" fmla="*/ 109 h 403"/>
                <a:gd name="T18" fmla="*/ 46 w 445"/>
                <a:gd name="T19" fmla="*/ 109 h 403"/>
                <a:gd name="T20" fmla="*/ 8 w 445"/>
                <a:gd name="T21" fmla="*/ 109 h 403"/>
                <a:gd name="T22" fmla="*/ 0 w 445"/>
                <a:gd name="T23" fmla="*/ 93 h 403"/>
                <a:gd name="T24" fmla="*/ 56 w 445"/>
                <a:gd name="T25" fmla="*/ 0 h 403"/>
                <a:gd name="T26" fmla="*/ 170 w 445"/>
                <a:gd name="T27" fmla="*/ 1 h 403"/>
                <a:gd name="T28" fmla="*/ 188 w 445"/>
                <a:gd name="T29" fmla="*/ 24 h 403"/>
                <a:gd name="T30" fmla="*/ 191 w 445"/>
                <a:gd name="T31" fmla="*/ 26 h 403"/>
                <a:gd name="T32" fmla="*/ 193 w 445"/>
                <a:gd name="T33" fmla="*/ 26 h 403"/>
                <a:gd name="T34" fmla="*/ 344 w 445"/>
                <a:gd name="T35" fmla="*/ 26 h 403"/>
                <a:gd name="T36" fmla="*/ 445 w 445"/>
                <a:gd name="T37" fmla="*/ 126 h 403"/>
                <a:gd name="T38" fmla="*/ 342 w 445"/>
                <a:gd name="T39" fmla="*/ 226 h 403"/>
                <a:gd name="T40" fmla="*/ 340 w 445"/>
                <a:gd name="T41" fmla="*/ 227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5" h="403">
                  <a:moveTo>
                    <a:pt x="340" y="227"/>
                  </a:moveTo>
                  <a:lnTo>
                    <a:pt x="339" y="229"/>
                  </a:lnTo>
                  <a:lnTo>
                    <a:pt x="311" y="345"/>
                  </a:lnTo>
                  <a:lnTo>
                    <a:pt x="236" y="345"/>
                  </a:lnTo>
                  <a:lnTo>
                    <a:pt x="232" y="345"/>
                  </a:lnTo>
                  <a:lnTo>
                    <a:pt x="230" y="349"/>
                  </a:lnTo>
                  <a:lnTo>
                    <a:pt x="207" y="403"/>
                  </a:lnTo>
                  <a:lnTo>
                    <a:pt x="50" y="111"/>
                  </a:lnTo>
                  <a:lnTo>
                    <a:pt x="48" y="109"/>
                  </a:lnTo>
                  <a:lnTo>
                    <a:pt x="46" y="109"/>
                  </a:lnTo>
                  <a:lnTo>
                    <a:pt x="8" y="109"/>
                  </a:lnTo>
                  <a:lnTo>
                    <a:pt x="0" y="93"/>
                  </a:lnTo>
                  <a:lnTo>
                    <a:pt x="56" y="0"/>
                  </a:lnTo>
                  <a:lnTo>
                    <a:pt x="170" y="1"/>
                  </a:lnTo>
                  <a:lnTo>
                    <a:pt x="188" y="24"/>
                  </a:lnTo>
                  <a:lnTo>
                    <a:pt x="191" y="26"/>
                  </a:lnTo>
                  <a:lnTo>
                    <a:pt x="193" y="26"/>
                  </a:lnTo>
                  <a:lnTo>
                    <a:pt x="344" y="26"/>
                  </a:lnTo>
                  <a:lnTo>
                    <a:pt x="445" y="126"/>
                  </a:lnTo>
                  <a:lnTo>
                    <a:pt x="342" y="226"/>
                  </a:lnTo>
                  <a:lnTo>
                    <a:pt x="340" y="227"/>
                  </a:lnTo>
                  <a:close/>
                </a:path>
              </a:pathLst>
            </a:custGeom>
            <a:solidFill>
              <a:srgbClr val="FFFFFF"/>
            </a:solidFill>
            <a:ln w="9525">
              <a:solidFill>
                <a:schemeClr val="accent1"/>
              </a:solidFill>
              <a:round/>
              <a:headEnd/>
              <a:tailEnd/>
            </a:ln>
          </p:spPr>
          <p:txBody>
            <a:bodyPr/>
            <a:lstStyle/>
            <a:p>
              <a:endParaRPr lang="en-US" dirty="0"/>
            </a:p>
          </p:txBody>
        </p:sp>
        <p:sp>
          <p:nvSpPr>
            <p:cNvPr id="259118" name="Freeform 46">
              <a:extLst>
                <a:ext uri="{FF2B5EF4-FFF2-40B4-BE49-F238E27FC236}">
                  <a16:creationId xmlns:a16="http://schemas.microsoft.com/office/drawing/2014/main" id="{E38CA8C3-9F51-47B0-AF86-471AA080DAAF}"/>
                </a:ext>
              </a:extLst>
            </p:cNvPr>
            <p:cNvSpPr>
              <a:spLocks noChangeAspect="1"/>
            </p:cNvSpPr>
            <p:nvPr/>
          </p:nvSpPr>
          <p:spPr bwMode="auto">
            <a:xfrm>
              <a:off x="2739" y="901"/>
              <a:ext cx="38" cy="51"/>
            </a:xfrm>
            <a:custGeom>
              <a:avLst/>
              <a:gdLst>
                <a:gd name="T0" fmla="*/ 30 w 38"/>
                <a:gd name="T1" fmla="*/ 13 h 51"/>
                <a:gd name="T2" fmla="*/ 29 w 38"/>
                <a:gd name="T3" fmla="*/ 9 h 51"/>
                <a:gd name="T4" fmla="*/ 25 w 38"/>
                <a:gd name="T5" fmla="*/ 6 h 51"/>
                <a:gd name="T6" fmla="*/ 20 w 38"/>
                <a:gd name="T7" fmla="*/ 5 h 51"/>
                <a:gd name="T8" fmla="*/ 12 w 38"/>
                <a:gd name="T9" fmla="*/ 6 h 51"/>
                <a:gd name="T10" fmla="*/ 9 w 38"/>
                <a:gd name="T11" fmla="*/ 15 h 51"/>
                <a:gd name="T12" fmla="*/ 12 w 38"/>
                <a:gd name="T13" fmla="*/ 20 h 51"/>
                <a:gd name="T14" fmla="*/ 15 w 38"/>
                <a:gd name="T15" fmla="*/ 20 h 51"/>
                <a:gd name="T16" fmla="*/ 21 w 38"/>
                <a:gd name="T17" fmla="*/ 22 h 51"/>
                <a:gd name="T18" fmla="*/ 27 w 38"/>
                <a:gd name="T19" fmla="*/ 23 h 51"/>
                <a:gd name="T20" fmla="*/ 33 w 38"/>
                <a:gd name="T21" fmla="*/ 25 h 51"/>
                <a:gd name="T22" fmla="*/ 37 w 38"/>
                <a:gd name="T23" fmla="*/ 31 h 51"/>
                <a:gd name="T24" fmla="*/ 37 w 38"/>
                <a:gd name="T25" fmla="*/ 41 h 51"/>
                <a:gd name="T26" fmla="*/ 26 w 38"/>
                <a:gd name="T27" fmla="*/ 50 h 51"/>
                <a:gd name="T28" fmla="*/ 14 w 38"/>
                <a:gd name="T29" fmla="*/ 51 h 51"/>
                <a:gd name="T30" fmla="*/ 7 w 38"/>
                <a:gd name="T31" fmla="*/ 47 h 51"/>
                <a:gd name="T32" fmla="*/ 2 w 38"/>
                <a:gd name="T33" fmla="*/ 41 h 51"/>
                <a:gd name="T34" fmla="*/ 0 w 38"/>
                <a:gd name="T35" fmla="*/ 37 h 51"/>
                <a:gd name="T36" fmla="*/ 6 w 38"/>
                <a:gd name="T37" fmla="*/ 33 h 51"/>
                <a:gd name="T38" fmla="*/ 7 w 38"/>
                <a:gd name="T39" fmla="*/ 40 h 51"/>
                <a:gd name="T40" fmla="*/ 15 w 38"/>
                <a:gd name="T41" fmla="*/ 45 h 51"/>
                <a:gd name="T42" fmla="*/ 18 w 38"/>
                <a:gd name="T43" fmla="*/ 45 h 51"/>
                <a:gd name="T44" fmla="*/ 22 w 38"/>
                <a:gd name="T45" fmla="*/ 45 h 51"/>
                <a:gd name="T46" fmla="*/ 26 w 38"/>
                <a:gd name="T47" fmla="*/ 44 h 51"/>
                <a:gd name="T48" fmla="*/ 29 w 38"/>
                <a:gd name="T49" fmla="*/ 43 h 51"/>
                <a:gd name="T50" fmla="*/ 32 w 38"/>
                <a:gd name="T51" fmla="*/ 37 h 51"/>
                <a:gd name="T52" fmla="*/ 28 w 38"/>
                <a:gd name="T53" fmla="*/ 30 h 51"/>
                <a:gd name="T54" fmla="*/ 23 w 38"/>
                <a:gd name="T55" fmla="*/ 29 h 51"/>
                <a:gd name="T56" fmla="*/ 18 w 38"/>
                <a:gd name="T57" fmla="*/ 28 h 51"/>
                <a:gd name="T58" fmla="*/ 13 w 38"/>
                <a:gd name="T59" fmla="*/ 25 h 51"/>
                <a:gd name="T60" fmla="*/ 9 w 38"/>
                <a:gd name="T61" fmla="*/ 24 h 51"/>
                <a:gd name="T62" fmla="*/ 5 w 38"/>
                <a:gd name="T63" fmla="*/ 22 h 51"/>
                <a:gd name="T64" fmla="*/ 2 w 38"/>
                <a:gd name="T65" fmla="*/ 15 h 51"/>
                <a:gd name="T66" fmla="*/ 5 w 38"/>
                <a:gd name="T67" fmla="*/ 5 h 51"/>
                <a:gd name="T68" fmla="*/ 18 w 38"/>
                <a:gd name="T69" fmla="*/ 0 h 51"/>
                <a:gd name="T70" fmla="*/ 25 w 38"/>
                <a:gd name="T71" fmla="*/ 0 h 51"/>
                <a:gd name="T72" fmla="*/ 30 w 38"/>
                <a:gd name="T73" fmla="*/ 2 h 51"/>
                <a:gd name="T74" fmla="*/ 36 w 38"/>
                <a:gd name="T75" fmla="*/ 9 h 51"/>
                <a:gd name="T76" fmla="*/ 37 w 38"/>
                <a:gd name="T7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 h="51">
                  <a:moveTo>
                    <a:pt x="30" y="15"/>
                  </a:moveTo>
                  <a:lnTo>
                    <a:pt x="30" y="13"/>
                  </a:lnTo>
                  <a:lnTo>
                    <a:pt x="30" y="10"/>
                  </a:lnTo>
                  <a:lnTo>
                    <a:pt x="29" y="9"/>
                  </a:lnTo>
                  <a:lnTo>
                    <a:pt x="27" y="7"/>
                  </a:lnTo>
                  <a:lnTo>
                    <a:pt x="25" y="6"/>
                  </a:lnTo>
                  <a:lnTo>
                    <a:pt x="22" y="5"/>
                  </a:lnTo>
                  <a:lnTo>
                    <a:pt x="20" y="5"/>
                  </a:lnTo>
                  <a:lnTo>
                    <a:pt x="18" y="5"/>
                  </a:lnTo>
                  <a:lnTo>
                    <a:pt x="12" y="6"/>
                  </a:lnTo>
                  <a:lnTo>
                    <a:pt x="9" y="10"/>
                  </a:lnTo>
                  <a:lnTo>
                    <a:pt x="9" y="15"/>
                  </a:lnTo>
                  <a:lnTo>
                    <a:pt x="11" y="18"/>
                  </a:lnTo>
                  <a:lnTo>
                    <a:pt x="12" y="20"/>
                  </a:lnTo>
                  <a:lnTo>
                    <a:pt x="13" y="20"/>
                  </a:lnTo>
                  <a:lnTo>
                    <a:pt x="15" y="20"/>
                  </a:lnTo>
                  <a:lnTo>
                    <a:pt x="18" y="21"/>
                  </a:lnTo>
                  <a:lnTo>
                    <a:pt x="21" y="22"/>
                  </a:lnTo>
                  <a:lnTo>
                    <a:pt x="25" y="22"/>
                  </a:lnTo>
                  <a:lnTo>
                    <a:pt x="27" y="23"/>
                  </a:lnTo>
                  <a:lnTo>
                    <a:pt x="30" y="24"/>
                  </a:lnTo>
                  <a:lnTo>
                    <a:pt x="33" y="25"/>
                  </a:lnTo>
                  <a:lnTo>
                    <a:pt x="36" y="28"/>
                  </a:lnTo>
                  <a:lnTo>
                    <a:pt x="37" y="31"/>
                  </a:lnTo>
                  <a:lnTo>
                    <a:pt x="38" y="35"/>
                  </a:lnTo>
                  <a:lnTo>
                    <a:pt x="37" y="41"/>
                  </a:lnTo>
                  <a:lnTo>
                    <a:pt x="33" y="46"/>
                  </a:lnTo>
                  <a:lnTo>
                    <a:pt x="26" y="50"/>
                  </a:lnTo>
                  <a:lnTo>
                    <a:pt x="19" y="51"/>
                  </a:lnTo>
                  <a:lnTo>
                    <a:pt x="14" y="51"/>
                  </a:lnTo>
                  <a:lnTo>
                    <a:pt x="11" y="50"/>
                  </a:lnTo>
                  <a:lnTo>
                    <a:pt x="7" y="47"/>
                  </a:lnTo>
                  <a:lnTo>
                    <a:pt x="4" y="45"/>
                  </a:lnTo>
                  <a:lnTo>
                    <a:pt x="2" y="41"/>
                  </a:lnTo>
                  <a:lnTo>
                    <a:pt x="0" y="39"/>
                  </a:lnTo>
                  <a:lnTo>
                    <a:pt x="0" y="37"/>
                  </a:lnTo>
                  <a:lnTo>
                    <a:pt x="0" y="33"/>
                  </a:lnTo>
                  <a:lnTo>
                    <a:pt x="6" y="33"/>
                  </a:lnTo>
                  <a:lnTo>
                    <a:pt x="6" y="37"/>
                  </a:lnTo>
                  <a:lnTo>
                    <a:pt x="7" y="40"/>
                  </a:lnTo>
                  <a:lnTo>
                    <a:pt x="11" y="43"/>
                  </a:lnTo>
                  <a:lnTo>
                    <a:pt x="15" y="45"/>
                  </a:lnTo>
                  <a:lnTo>
                    <a:pt x="17" y="45"/>
                  </a:lnTo>
                  <a:lnTo>
                    <a:pt x="18" y="45"/>
                  </a:lnTo>
                  <a:lnTo>
                    <a:pt x="20" y="45"/>
                  </a:lnTo>
                  <a:lnTo>
                    <a:pt x="22" y="45"/>
                  </a:lnTo>
                  <a:lnTo>
                    <a:pt x="25" y="45"/>
                  </a:lnTo>
                  <a:lnTo>
                    <a:pt x="26" y="44"/>
                  </a:lnTo>
                  <a:lnTo>
                    <a:pt x="28" y="44"/>
                  </a:lnTo>
                  <a:lnTo>
                    <a:pt x="29" y="43"/>
                  </a:lnTo>
                  <a:lnTo>
                    <a:pt x="30" y="40"/>
                  </a:lnTo>
                  <a:lnTo>
                    <a:pt x="32" y="37"/>
                  </a:lnTo>
                  <a:lnTo>
                    <a:pt x="32" y="33"/>
                  </a:lnTo>
                  <a:lnTo>
                    <a:pt x="28" y="30"/>
                  </a:lnTo>
                  <a:lnTo>
                    <a:pt x="26" y="29"/>
                  </a:lnTo>
                  <a:lnTo>
                    <a:pt x="23" y="29"/>
                  </a:lnTo>
                  <a:lnTo>
                    <a:pt x="20" y="28"/>
                  </a:lnTo>
                  <a:lnTo>
                    <a:pt x="18" y="28"/>
                  </a:lnTo>
                  <a:lnTo>
                    <a:pt x="14" y="27"/>
                  </a:lnTo>
                  <a:lnTo>
                    <a:pt x="13" y="25"/>
                  </a:lnTo>
                  <a:lnTo>
                    <a:pt x="12" y="25"/>
                  </a:lnTo>
                  <a:lnTo>
                    <a:pt x="9" y="24"/>
                  </a:lnTo>
                  <a:lnTo>
                    <a:pt x="6" y="23"/>
                  </a:lnTo>
                  <a:lnTo>
                    <a:pt x="5" y="22"/>
                  </a:lnTo>
                  <a:lnTo>
                    <a:pt x="3" y="20"/>
                  </a:lnTo>
                  <a:lnTo>
                    <a:pt x="2" y="15"/>
                  </a:lnTo>
                  <a:lnTo>
                    <a:pt x="2" y="9"/>
                  </a:lnTo>
                  <a:lnTo>
                    <a:pt x="5" y="5"/>
                  </a:lnTo>
                  <a:lnTo>
                    <a:pt x="10" y="1"/>
                  </a:lnTo>
                  <a:lnTo>
                    <a:pt x="18" y="0"/>
                  </a:lnTo>
                  <a:lnTo>
                    <a:pt x="21" y="0"/>
                  </a:lnTo>
                  <a:lnTo>
                    <a:pt x="25" y="0"/>
                  </a:lnTo>
                  <a:lnTo>
                    <a:pt x="28" y="1"/>
                  </a:lnTo>
                  <a:lnTo>
                    <a:pt x="30" y="2"/>
                  </a:lnTo>
                  <a:lnTo>
                    <a:pt x="34" y="6"/>
                  </a:lnTo>
                  <a:lnTo>
                    <a:pt x="36" y="9"/>
                  </a:lnTo>
                  <a:lnTo>
                    <a:pt x="37" y="13"/>
                  </a:lnTo>
                  <a:lnTo>
                    <a:pt x="37" y="15"/>
                  </a:lnTo>
                  <a:lnTo>
                    <a:pt x="30" y="15"/>
                  </a:lnTo>
                  <a:close/>
                </a:path>
              </a:pathLst>
            </a:custGeom>
            <a:solidFill>
              <a:srgbClr val="000000"/>
            </a:solidFill>
            <a:ln w="9525">
              <a:solidFill>
                <a:schemeClr val="accent1"/>
              </a:solidFill>
              <a:round/>
              <a:headEnd/>
              <a:tailEnd/>
            </a:ln>
          </p:spPr>
          <p:txBody>
            <a:bodyPr/>
            <a:lstStyle/>
            <a:p>
              <a:endParaRPr lang="en-US" dirty="0"/>
            </a:p>
          </p:txBody>
        </p:sp>
        <p:sp>
          <p:nvSpPr>
            <p:cNvPr id="259119" name="Freeform 47">
              <a:extLst>
                <a:ext uri="{FF2B5EF4-FFF2-40B4-BE49-F238E27FC236}">
                  <a16:creationId xmlns:a16="http://schemas.microsoft.com/office/drawing/2014/main" id="{DAC3E7CF-7533-43ED-9750-C7F173564BF2}"/>
                </a:ext>
              </a:extLst>
            </p:cNvPr>
            <p:cNvSpPr>
              <a:spLocks noChangeAspect="1" noEditPoints="1"/>
            </p:cNvSpPr>
            <p:nvPr/>
          </p:nvSpPr>
          <p:spPr bwMode="auto">
            <a:xfrm>
              <a:off x="2782" y="914"/>
              <a:ext cx="31" cy="38"/>
            </a:xfrm>
            <a:custGeom>
              <a:avLst/>
              <a:gdLst>
                <a:gd name="T0" fmla="*/ 15 w 31"/>
                <a:gd name="T1" fmla="*/ 38 h 38"/>
                <a:gd name="T2" fmla="*/ 10 w 31"/>
                <a:gd name="T3" fmla="*/ 37 h 38"/>
                <a:gd name="T4" fmla="*/ 6 w 31"/>
                <a:gd name="T5" fmla="*/ 34 h 38"/>
                <a:gd name="T6" fmla="*/ 1 w 31"/>
                <a:gd name="T7" fmla="*/ 28 h 38"/>
                <a:gd name="T8" fmla="*/ 0 w 31"/>
                <a:gd name="T9" fmla="*/ 19 h 38"/>
                <a:gd name="T10" fmla="*/ 1 w 31"/>
                <a:gd name="T11" fmla="*/ 9 h 38"/>
                <a:gd name="T12" fmla="*/ 6 w 31"/>
                <a:gd name="T13" fmla="*/ 3 h 38"/>
                <a:gd name="T14" fmla="*/ 10 w 31"/>
                <a:gd name="T15" fmla="*/ 1 h 38"/>
                <a:gd name="T16" fmla="*/ 15 w 31"/>
                <a:gd name="T17" fmla="*/ 0 h 38"/>
                <a:gd name="T18" fmla="*/ 21 w 31"/>
                <a:gd name="T19" fmla="*/ 1 h 38"/>
                <a:gd name="T20" fmla="*/ 25 w 31"/>
                <a:gd name="T21" fmla="*/ 3 h 38"/>
                <a:gd name="T22" fmla="*/ 30 w 31"/>
                <a:gd name="T23" fmla="*/ 9 h 38"/>
                <a:gd name="T24" fmla="*/ 31 w 31"/>
                <a:gd name="T25" fmla="*/ 19 h 38"/>
                <a:gd name="T26" fmla="*/ 30 w 31"/>
                <a:gd name="T27" fmla="*/ 28 h 38"/>
                <a:gd name="T28" fmla="*/ 25 w 31"/>
                <a:gd name="T29" fmla="*/ 34 h 38"/>
                <a:gd name="T30" fmla="*/ 21 w 31"/>
                <a:gd name="T31" fmla="*/ 37 h 38"/>
                <a:gd name="T32" fmla="*/ 15 w 31"/>
                <a:gd name="T33" fmla="*/ 38 h 38"/>
                <a:gd name="T34" fmla="*/ 15 w 31"/>
                <a:gd name="T35" fmla="*/ 5 h 38"/>
                <a:gd name="T36" fmla="*/ 10 w 31"/>
                <a:gd name="T37" fmla="*/ 7 h 38"/>
                <a:gd name="T38" fmla="*/ 8 w 31"/>
                <a:gd name="T39" fmla="*/ 10 h 38"/>
                <a:gd name="T40" fmla="*/ 6 w 31"/>
                <a:gd name="T41" fmla="*/ 15 h 38"/>
                <a:gd name="T42" fmla="*/ 6 w 31"/>
                <a:gd name="T43" fmla="*/ 19 h 38"/>
                <a:gd name="T44" fmla="*/ 6 w 31"/>
                <a:gd name="T45" fmla="*/ 24 h 38"/>
                <a:gd name="T46" fmla="*/ 8 w 31"/>
                <a:gd name="T47" fmla="*/ 27 h 38"/>
                <a:gd name="T48" fmla="*/ 10 w 31"/>
                <a:gd name="T49" fmla="*/ 31 h 38"/>
                <a:gd name="T50" fmla="*/ 15 w 31"/>
                <a:gd name="T51" fmla="*/ 32 h 38"/>
                <a:gd name="T52" fmla="*/ 20 w 31"/>
                <a:gd name="T53" fmla="*/ 31 h 38"/>
                <a:gd name="T54" fmla="*/ 23 w 31"/>
                <a:gd name="T55" fmla="*/ 27 h 38"/>
                <a:gd name="T56" fmla="*/ 25 w 31"/>
                <a:gd name="T57" fmla="*/ 24 h 38"/>
                <a:gd name="T58" fmla="*/ 25 w 31"/>
                <a:gd name="T59" fmla="*/ 19 h 38"/>
                <a:gd name="T60" fmla="*/ 25 w 31"/>
                <a:gd name="T61" fmla="*/ 15 h 38"/>
                <a:gd name="T62" fmla="*/ 23 w 31"/>
                <a:gd name="T63" fmla="*/ 10 h 38"/>
                <a:gd name="T64" fmla="*/ 20 w 31"/>
                <a:gd name="T65" fmla="*/ 7 h 38"/>
                <a:gd name="T66" fmla="*/ 15 w 31"/>
                <a:gd name="T67"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5" y="38"/>
                  </a:moveTo>
                  <a:lnTo>
                    <a:pt x="10" y="37"/>
                  </a:lnTo>
                  <a:lnTo>
                    <a:pt x="6" y="34"/>
                  </a:lnTo>
                  <a:lnTo>
                    <a:pt x="1" y="28"/>
                  </a:lnTo>
                  <a:lnTo>
                    <a:pt x="0" y="19"/>
                  </a:lnTo>
                  <a:lnTo>
                    <a:pt x="1" y="9"/>
                  </a:lnTo>
                  <a:lnTo>
                    <a:pt x="6" y="3"/>
                  </a:lnTo>
                  <a:lnTo>
                    <a:pt x="10" y="1"/>
                  </a:lnTo>
                  <a:lnTo>
                    <a:pt x="15" y="0"/>
                  </a:lnTo>
                  <a:lnTo>
                    <a:pt x="21" y="1"/>
                  </a:lnTo>
                  <a:lnTo>
                    <a:pt x="25" y="3"/>
                  </a:lnTo>
                  <a:lnTo>
                    <a:pt x="30" y="9"/>
                  </a:lnTo>
                  <a:lnTo>
                    <a:pt x="31" y="19"/>
                  </a:lnTo>
                  <a:lnTo>
                    <a:pt x="30" y="28"/>
                  </a:lnTo>
                  <a:lnTo>
                    <a:pt x="25" y="34"/>
                  </a:lnTo>
                  <a:lnTo>
                    <a:pt x="21" y="37"/>
                  </a:lnTo>
                  <a:lnTo>
                    <a:pt x="15" y="38"/>
                  </a:lnTo>
                  <a:close/>
                  <a:moveTo>
                    <a:pt x="15" y="5"/>
                  </a:moveTo>
                  <a:lnTo>
                    <a:pt x="10" y="7"/>
                  </a:lnTo>
                  <a:lnTo>
                    <a:pt x="8" y="10"/>
                  </a:lnTo>
                  <a:lnTo>
                    <a:pt x="6" y="15"/>
                  </a:lnTo>
                  <a:lnTo>
                    <a:pt x="6" y="19"/>
                  </a:lnTo>
                  <a:lnTo>
                    <a:pt x="6" y="24"/>
                  </a:lnTo>
                  <a:lnTo>
                    <a:pt x="8" y="27"/>
                  </a:lnTo>
                  <a:lnTo>
                    <a:pt x="10" y="31"/>
                  </a:lnTo>
                  <a:lnTo>
                    <a:pt x="15" y="32"/>
                  </a:lnTo>
                  <a:lnTo>
                    <a:pt x="20" y="31"/>
                  </a:lnTo>
                  <a:lnTo>
                    <a:pt x="23" y="27"/>
                  </a:lnTo>
                  <a:lnTo>
                    <a:pt x="25" y="24"/>
                  </a:lnTo>
                  <a:lnTo>
                    <a:pt x="25" y="19"/>
                  </a:lnTo>
                  <a:lnTo>
                    <a:pt x="25" y="15"/>
                  </a:lnTo>
                  <a:lnTo>
                    <a:pt x="23" y="10"/>
                  </a:lnTo>
                  <a:lnTo>
                    <a:pt x="20" y="7"/>
                  </a:lnTo>
                  <a:lnTo>
                    <a:pt x="15" y="5"/>
                  </a:lnTo>
                  <a:close/>
                </a:path>
              </a:pathLst>
            </a:custGeom>
            <a:solidFill>
              <a:srgbClr val="000000"/>
            </a:solidFill>
            <a:ln w="9525">
              <a:solidFill>
                <a:schemeClr val="accent1"/>
              </a:solidFill>
              <a:round/>
              <a:headEnd/>
              <a:tailEnd/>
            </a:ln>
          </p:spPr>
          <p:txBody>
            <a:bodyPr/>
            <a:lstStyle/>
            <a:p>
              <a:endParaRPr lang="en-US" dirty="0"/>
            </a:p>
          </p:txBody>
        </p:sp>
        <p:sp>
          <p:nvSpPr>
            <p:cNvPr id="259120" name="Freeform 48">
              <a:extLst>
                <a:ext uri="{FF2B5EF4-FFF2-40B4-BE49-F238E27FC236}">
                  <a16:creationId xmlns:a16="http://schemas.microsoft.com/office/drawing/2014/main" id="{BB172C8D-E618-4055-835E-B781C083650E}"/>
                </a:ext>
              </a:extLst>
            </p:cNvPr>
            <p:cNvSpPr>
              <a:spLocks noChangeAspect="1"/>
            </p:cNvSpPr>
            <p:nvPr/>
          </p:nvSpPr>
          <p:spPr bwMode="auto">
            <a:xfrm>
              <a:off x="2820" y="915"/>
              <a:ext cx="28" cy="37"/>
            </a:xfrm>
            <a:custGeom>
              <a:avLst/>
              <a:gdLst>
                <a:gd name="T0" fmla="*/ 22 w 28"/>
                <a:gd name="T1" fmla="*/ 36 h 37"/>
                <a:gd name="T2" fmla="*/ 22 w 28"/>
                <a:gd name="T3" fmla="*/ 31 h 37"/>
                <a:gd name="T4" fmla="*/ 22 w 28"/>
                <a:gd name="T5" fmla="*/ 31 h 37"/>
                <a:gd name="T6" fmla="*/ 21 w 28"/>
                <a:gd name="T7" fmla="*/ 32 h 37"/>
                <a:gd name="T8" fmla="*/ 21 w 28"/>
                <a:gd name="T9" fmla="*/ 33 h 37"/>
                <a:gd name="T10" fmla="*/ 20 w 28"/>
                <a:gd name="T11" fmla="*/ 34 h 37"/>
                <a:gd name="T12" fmla="*/ 18 w 28"/>
                <a:gd name="T13" fmla="*/ 36 h 37"/>
                <a:gd name="T14" fmla="*/ 16 w 28"/>
                <a:gd name="T15" fmla="*/ 37 h 37"/>
                <a:gd name="T16" fmla="*/ 15 w 28"/>
                <a:gd name="T17" fmla="*/ 37 h 37"/>
                <a:gd name="T18" fmla="*/ 13 w 28"/>
                <a:gd name="T19" fmla="*/ 37 h 37"/>
                <a:gd name="T20" fmla="*/ 10 w 28"/>
                <a:gd name="T21" fmla="*/ 37 h 37"/>
                <a:gd name="T22" fmla="*/ 9 w 28"/>
                <a:gd name="T23" fmla="*/ 37 h 37"/>
                <a:gd name="T24" fmla="*/ 7 w 28"/>
                <a:gd name="T25" fmla="*/ 37 h 37"/>
                <a:gd name="T26" fmla="*/ 6 w 28"/>
                <a:gd name="T27" fmla="*/ 37 h 37"/>
                <a:gd name="T28" fmla="*/ 5 w 28"/>
                <a:gd name="T29" fmla="*/ 36 h 37"/>
                <a:gd name="T30" fmla="*/ 4 w 28"/>
                <a:gd name="T31" fmla="*/ 34 h 37"/>
                <a:gd name="T32" fmla="*/ 1 w 28"/>
                <a:gd name="T33" fmla="*/ 33 h 37"/>
                <a:gd name="T34" fmla="*/ 0 w 28"/>
                <a:gd name="T35" fmla="*/ 31 h 37"/>
                <a:gd name="T36" fmla="*/ 0 w 28"/>
                <a:gd name="T37" fmla="*/ 27 h 37"/>
                <a:gd name="T38" fmla="*/ 0 w 28"/>
                <a:gd name="T39" fmla="*/ 0 h 37"/>
                <a:gd name="T40" fmla="*/ 6 w 28"/>
                <a:gd name="T41" fmla="*/ 0 h 37"/>
                <a:gd name="T42" fmla="*/ 6 w 28"/>
                <a:gd name="T43" fmla="*/ 25 h 37"/>
                <a:gd name="T44" fmla="*/ 6 w 28"/>
                <a:gd name="T45" fmla="*/ 26 h 37"/>
                <a:gd name="T46" fmla="*/ 6 w 28"/>
                <a:gd name="T47" fmla="*/ 29 h 37"/>
                <a:gd name="T48" fmla="*/ 7 w 28"/>
                <a:gd name="T49" fmla="*/ 30 h 37"/>
                <a:gd name="T50" fmla="*/ 8 w 28"/>
                <a:gd name="T51" fmla="*/ 31 h 37"/>
                <a:gd name="T52" fmla="*/ 9 w 28"/>
                <a:gd name="T53" fmla="*/ 31 h 37"/>
                <a:gd name="T54" fmla="*/ 10 w 28"/>
                <a:gd name="T55" fmla="*/ 31 h 37"/>
                <a:gd name="T56" fmla="*/ 10 w 28"/>
                <a:gd name="T57" fmla="*/ 31 h 37"/>
                <a:gd name="T58" fmla="*/ 12 w 28"/>
                <a:gd name="T59" fmla="*/ 31 h 37"/>
                <a:gd name="T60" fmla="*/ 13 w 28"/>
                <a:gd name="T61" fmla="*/ 31 h 37"/>
                <a:gd name="T62" fmla="*/ 14 w 28"/>
                <a:gd name="T63" fmla="*/ 31 h 37"/>
                <a:gd name="T64" fmla="*/ 14 w 28"/>
                <a:gd name="T65" fmla="*/ 31 h 37"/>
                <a:gd name="T66" fmla="*/ 15 w 28"/>
                <a:gd name="T67" fmla="*/ 31 h 37"/>
                <a:gd name="T68" fmla="*/ 18 w 28"/>
                <a:gd name="T69" fmla="*/ 29 h 37"/>
                <a:gd name="T70" fmla="*/ 21 w 28"/>
                <a:gd name="T71" fmla="*/ 26 h 37"/>
                <a:gd name="T72" fmla="*/ 22 w 28"/>
                <a:gd name="T73" fmla="*/ 23 h 37"/>
                <a:gd name="T74" fmla="*/ 22 w 28"/>
                <a:gd name="T75" fmla="*/ 19 h 37"/>
                <a:gd name="T76" fmla="*/ 22 w 28"/>
                <a:gd name="T77" fmla="*/ 0 h 37"/>
                <a:gd name="T78" fmla="*/ 28 w 28"/>
                <a:gd name="T79" fmla="*/ 0 h 37"/>
                <a:gd name="T80" fmla="*/ 28 w 28"/>
                <a:gd name="T81" fmla="*/ 36 h 37"/>
                <a:gd name="T82" fmla="*/ 22 w 28"/>
                <a:gd name="T83"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 h="37">
                  <a:moveTo>
                    <a:pt x="22" y="36"/>
                  </a:moveTo>
                  <a:lnTo>
                    <a:pt x="22" y="31"/>
                  </a:lnTo>
                  <a:lnTo>
                    <a:pt x="22" y="31"/>
                  </a:lnTo>
                  <a:lnTo>
                    <a:pt x="21" y="32"/>
                  </a:lnTo>
                  <a:lnTo>
                    <a:pt x="21" y="33"/>
                  </a:lnTo>
                  <a:lnTo>
                    <a:pt x="20" y="34"/>
                  </a:lnTo>
                  <a:lnTo>
                    <a:pt x="18" y="36"/>
                  </a:lnTo>
                  <a:lnTo>
                    <a:pt x="16" y="37"/>
                  </a:lnTo>
                  <a:lnTo>
                    <a:pt x="15" y="37"/>
                  </a:lnTo>
                  <a:lnTo>
                    <a:pt x="13" y="37"/>
                  </a:lnTo>
                  <a:lnTo>
                    <a:pt x="10" y="37"/>
                  </a:lnTo>
                  <a:lnTo>
                    <a:pt x="9" y="37"/>
                  </a:lnTo>
                  <a:lnTo>
                    <a:pt x="7" y="37"/>
                  </a:lnTo>
                  <a:lnTo>
                    <a:pt x="6" y="37"/>
                  </a:lnTo>
                  <a:lnTo>
                    <a:pt x="5" y="36"/>
                  </a:lnTo>
                  <a:lnTo>
                    <a:pt x="4" y="34"/>
                  </a:lnTo>
                  <a:lnTo>
                    <a:pt x="1" y="33"/>
                  </a:lnTo>
                  <a:lnTo>
                    <a:pt x="0" y="31"/>
                  </a:lnTo>
                  <a:lnTo>
                    <a:pt x="0" y="27"/>
                  </a:lnTo>
                  <a:lnTo>
                    <a:pt x="0" y="0"/>
                  </a:lnTo>
                  <a:lnTo>
                    <a:pt x="6" y="0"/>
                  </a:lnTo>
                  <a:lnTo>
                    <a:pt x="6" y="25"/>
                  </a:lnTo>
                  <a:lnTo>
                    <a:pt x="6" y="26"/>
                  </a:lnTo>
                  <a:lnTo>
                    <a:pt x="6" y="29"/>
                  </a:lnTo>
                  <a:lnTo>
                    <a:pt x="7" y="30"/>
                  </a:lnTo>
                  <a:lnTo>
                    <a:pt x="8" y="31"/>
                  </a:lnTo>
                  <a:lnTo>
                    <a:pt x="9" y="31"/>
                  </a:lnTo>
                  <a:lnTo>
                    <a:pt x="10" y="31"/>
                  </a:lnTo>
                  <a:lnTo>
                    <a:pt x="10" y="31"/>
                  </a:lnTo>
                  <a:lnTo>
                    <a:pt x="12" y="31"/>
                  </a:lnTo>
                  <a:lnTo>
                    <a:pt x="13" y="31"/>
                  </a:lnTo>
                  <a:lnTo>
                    <a:pt x="14" y="31"/>
                  </a:lnTo>
                  <a:lnTo>
                    <a:pt x="14" y="31"/>
                  </a:lnTo>
                  <a:lnTo>
                    <a:pt x="15" y="31"/>
                  </a:lnTo>
                  <a:lnTo>
                    <a:pt x="18" y="29"/>
                  </a:lnTo>
                  <a:lnTo>
                    <a:pt x="21" y="26"/>
                  </a:lnTo>
                  <a:lnTo>
                    <a:pt x="22" y="23"/>
                  </a:lnTo>
                  <a:lnTo>
                    <a:pt x="22" y="19"/>
                  </a:lnTo>
                  <a:lnTo>
                    <a:pt x="22" y="0"/>
                  </a:lnTo>
                  <a:lnTo>
                    <a:pt x="28" y="0"/>
                  </a:lnTo>
                  <a:lnTo>
                    <a:pt x="28" y="36"/>
                  </a:lnTo>
                  <a:lnTo>
                    <a:pt x="22" y="36"/>
                  </a:lnTo>
                  <a:close/>
                </a:path>
              </a:pathLst>
            </a:custGeom>
            <a:solidFill>
              <a:srgbClr val="000000"/>
            </a:solidFill>
            <a:ln w="9525">
              <a:solidFill>
                <a:schemeClr val="accent1"/>
              </a:solidFill>
              <a:round/>
              <a:headEnd/>
              <a:tailEnd/>
            </a:ln>
          </p:spPr>
          <p:txBody>
            <a:bodyPr/>
            <a:lstStyle/>
            <a:p>
              <a:endParaRPr lang="en-US" dirty="0"/>
            </a:p>
          </p:txBody>
        </p:sp>
        <p:sp>
          <p:nvSpPr>
            <p:cNvPr id="259121" name="Freeform 49">
              <a:extLst>
                <a:ext uri="{FF2B5EF4-FFF2-40B4-BE49-F238E27FC236}">
                  <a16:creationId xmlns:a16="http://schemas.microsoft.com/office/drawing/2014/main" id="{D40BEC44-AB32-4A6E-BC2E-87705F13CC89}"/>
                </a:ext>
              </a:extLst>
            </p:cNvPr>
            <p:cNvSpPr>
              <a:spLocks noChangeAspect="1"/>
            </p:cNvSpPr>
            <p:nvPr/>
          </p:nvSpPr>
          <p:spPr bwMode="auto">
            <a:xfrm>
              <a:off x="2852" y="906"/>
              <a:ext cx="16" cy="46"/>
            </a:xfrm>
            <a:custGeom>
              <a:avLst/>
              <a:gdLst>
                <a:gd name="T0" fmla="*/ 11 w 16"/>
                <a:gd name="T1" fmla="*/ 9 h 46"/>
                <a:gd name="T2" fmla="*/ 16 w 16"/>
                <a:gd name="T3" fmla="*/ 9 h 46"/>
                <a:gd name="T4" fmla="*/ 16 w 16"/>
                <a:gd name="T5" fmla="*/ 15 h 46"/>
                <a:gd name="T6" fmla="*/ 11 w 16"/>
                <a:gd name="T7" fmla="*/ 15 h 46"/>
                <a:gd name="T8" fmla="*/ 11 w 16"/>
                <a:gd name="T9" fmla="*/ 39 h 46"/>
                <a:gd name="T10" fmla="*/ 11 w 16"/>
                <a:gd name="T11" fmla="*/ 40 h 46"/>
                <a:gd name="T12" fmla="*/ 12 w 16"/>
                <a:gd name="T13" fmla="*/ 41 h 46"/>
                <a:gd name="T14" fmla="*/ 14 w 16"/>
                <a:gd name="T15" fmla="*/ 41 h 46"/>
                <a:gd name="T16" fmla="*/ 16 w 16"/>
                <a:gd name="T17" fmla="*/ 40 h 46"/>
                <a:gd name="T18" fmla="*/ 16 w 16"/>
                <a:gd name="T19" fmla="*/ 46 h 46"/>
                <a:gd name="T20" fmla="*/ 15 w 16"/>
                <a:gd name="T21" fmla="*/ 46 h 46"/>
                <a:gd name="T22" fmla="*/ 14 w 16"/>
                <a:gd name="T23" fmla="*/ 46 h 46"/>
                <a:gd name="T24" fmla="*/ 12 w 16"/>
                <a:gd name="T25" fmla="*/ 46 h 46"/>
                <a:gd name="T26" fmla="*/ 11 w 16"/>
                <a:gd name="T27" fmla="*/ 46 h 46"/>
                <a:gd name="T28" fmla="*/ 8 w 16"/>
                <a:gd name="T29" fmla="*/ 46 h 46"/>
                <a:gd name="T30" fmla="*/ 6 w 16"/>
                <a:gd name="T31" fmla="*/ 43 h 46"/>
                <a:gd name="T32" fmla="*/ 5 w 16"/>
                <a:gd name="T33" fmla="*/ 42 h 46"/>
                <a:gd name="T34" fmla="*/ 5 w 16"/>
                <a:gd name="T35" fmla="*/ 41 h 46"/>
                <a:gd name="T36" fmla="*/ 5 w 16"/>
                <a:gd name="T37" fmla="*/ 15 h 46"/>
                <a:gd name="T38" fmla="*/ 0 w 16"/>
                <a:gd name="T39" fmla="*/ 15 h 46"/>
                <a:gd name="T40" fmla="*/ 0 w 16"/>
                <a:gd name="T41" fmla="*/ 9 h 46"/>
                <a:gd name="T42" fmla="*/ 5 w 16"/>
                <a:gd name="T43" fmla="*/ 9 h 46"/>
                <a:gd name="T44" fmla="*/ 5 w 16"/>
                <a:gd name="T45" fmla="*/ 0 h 46"/>
                <a:gd name="T46" fmla="*/ 11 w 16"/>
                <a:gd name="T47" fmla="*/ 0 h 46"/>
                <a:gd name="T48" fmla="*/ 11 w 16"/>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46">
                  <a:moveTo>
                    <a:pt x="11" y="9"/>
                  </a:moveTo>
                  <a:lnTo>
                    <a:pt x="16" y="9"/>
                  </a:lnTo>
                  <a:lnTo>
                    <a:pt x="16" y="15"/>
                  </a:lnTo>
                  <a:lnTo>
                    <a:pt x="11" y="15"/>
                  </a:lnTo>
                  <a:lnTo>
                    <a:pt x="11" y="39"/>
                  </a:lnTo>
                  <a:lnTo>
                    <a:pt x="11" y="40"/>
                  </a:lnTo>
                  <a:lnTo>
                    <a:pt x="12" y="41"/>
                  </a:lnTo>
                  <a:lnTo>
                    <a:pt x="14" y="41"/>
                  </a:lnTo>
                  <a:lnTo>
                    <a:pt x="16" y="40"/>
                  </a:lnTo>
                  <a:lnTo>
                    <a:pt x="16" y="46"/>
                  </a:lnTo>
                  <a:lnTo>
                    <a:pt x="15" y="46"/>
                  </a:lnTo>
                  <a:lnTo>
                    <a:pt x="14" y="46"/>
                  </a:lnTo>
                  <a:lnTo>
                    <a:pt x="12" y="46"/>
                  </a:lnTo>
                  <a:lnTo>
                    <a:pt x="11" y="46"/>
                  </a:lnTo>
                  <a:lnTo>
                    <a:pt x="8" y="46"/>
                  </a:lnTo>
                  <a:lnTo>
                    <a:pt x="6" y="43"/>
                  </a:lnTo>
                  <a:lnTo>
                    <a:pt x="5" y="42"/>
                  </a:lnTo>
                  <a:lnTo>
                    <a:pt x="5" y="41"/>
                  </a:lnTo>
                  <a:lnTo>
                    <a:pt x="5" y="15"/>
                  </a:lnTo>
                  <a:lnTo>
                    <a:pt x="0" y="15"/>
                  </a:lnTo>
                  <a:lnTo>
                    <a:pt x="0" y="9"/>
                  </a:lnTo>
                  <a:lnTo>
                    <a:pt x="5" y="9"/>
                  </a:lnTo>
                  <a:lnTo>
                    <a:pt x="5" y="0"/>
                  </a:lnTo>
                  <a:lnTo>
                    <a:pt x="11" y="0"/>
                  </a:lnTo>
                  <a:lnTo>
                    <a:pt x="11" y="9"/>
                  </a:lnTo>
                  <a:close/>
                </a:path>
              </a:pathLst>
            </a:custGeom>
            <a:solidFill>
              <a:srgbClr val="000000"/>
            </a:solidFill>
            <a:ln w="9525">
              <a:solidFill>
                <a:schemeClr val="accent1"/>
              </a:solidFill>
              <a:round/>
              <a:headEnd/>
              <a:tailEnd/>
            </a:ln>
          </p:spPr>
          <p:txBody>
            <a:bodyPr/>
            <a:lstStyle/>
            <a:p>
              <a:endParaRPr lang="en-US" dirty="0"/>
            </a:p>
          </p:txBody>
        </p:sp>
        <p:sp>
          <p:nvSpPr>
            <p:cNvPr id="259122" name="Freeform 50">
              <a:extLst>
                <a:ext uri="{FF2B5EF4-FFF2-40B4-BE49-F238E27FC236}">
                  <a16:creationId xmlns:a16="http://schemas.microsoft.com/office/drawing/2014/main" id="{0FDB021E-FB7F-4A09-B49C-B31AC17165DA}"/>
                </a:ext>
              </a:extLst>
            </p:cNvPr>
            <p:cNvSpPr>
              <a:spLocks noChangeAspect="1"/>
            </p:cNvSpPr>
            <p:nvPr/>
          </p:nvSpPr>
          <p:spPr bwMode="auto">
            <a:xfrm>
              <a:off x="2873" y="901"/>
              <a:ext cx="28" cy="50"/>
            </a:xfrm>
            <a:custGeom>
              <a:avLst/>
              <a:gdLst>
                <a:gd name="T0" fmla="*/ 0 w 28"/>
                <a:gd name="T1" fmla="*/ 0 h 50"/>
                <a:gd name="T2" fmla="*/ 6 w 28"/>
                <a:gd name="T3" fmla="*/ 0 h 50"/>
                <a:gd name="T4" fmla="*/ 6 w 28"/>
                <a:gd name="T5" fmla="*/ 18 h 50"/>
                <a:gd name="T6" fmla="*/ 7 w 28"/>
                <a:gd name="T7" fmla="*/ 17 h 50"/>
                <a:gd name="T8" fmla="*/ 8 w 28"/>
                <a:gd name="T9" fmla="*/ 16 h 50"/>
                <a:gd name="T10" fmla="*/ 10 w 28"/>
                <a:gd name="T11" fmla="*/ 15 h 50"/>
                <a:gd name="T12" fmla="*/ 12 w 28"/>
                <a:gd name="T13" fmla="*/ 14 h 50"/>
                <a:gd name="T14" fmla="*/ 13 w 28"/>
                <a:gd name="T15" fmla="*/ 14 h 50"/>
                <a:gd name="T16" fmla="*/ 14 w 28"/>
                <a:gd name="T17" fmla="*/ 13 h 50"/>
                <a:gd name="T18" fmla="*/ 15 w 28"/>
                <a:gd name="T19" fmla="*/ 13 h 50"/>
                <a:gd name="T20" fmla="*/ 16 w 28"/>
                <a:gd name="T21" fmla="*/ 13 h 50"/>
                <a:gd name="T22" fmla="*/ 17 w 28"/>
                <a:gd name="T23" fmla="*/ 13 h 50"/>
                <a:gd name="T24" fmla="*/ 20 w 28"/>
                <a:gd name="T25" fmla="*/ 13 h 50"/>
                <a:gd name="T26" fmla="*/ 21 w 28"/>
                <a:gd name="T27" fmla="*/ 14 h 50"/>
                <a:gd name="T28" fmla="*/ 22 w 28"/>
                <a:gd name="T29" fmla="*/ 14 h 50"/>
                <a:gd name="T30" fmla="*/ 25 w 28"/>
                <a:gd name="T31" fmla="*/ 16 h 50"/>
                <a:gd name="T32" fmla="*/ 28 w 28"/>
                <a:gd name="T33" fmla="*/ 18 h 50"/>
                <a:gd name="T34" fmla="*/ 28 w 28"/>
                <a:gd name="T35" fmla="*/ 21 h 50"/>
                <a:gd name="T36" fmla="*/ 28 w 28"/>
                <a:gd name="T37" fmla="*/ 22 h 50"/>
                <a:gd name="T38" fmla="*/ 28 w 28"/>
                <a:gd name="T39" fmla="*/ 50 h 50"/>
                <a:gd name="T40" fmla="*/ 23 w 28"/>
                <a:gd name="T41" fmla="*/ 50 h 50"/>
                <a:gd name="T42" fmla="*/ 23 w 28"/>
                <a:gd name="T43" fmla="*/ 25 h 50"/>
                <a:gd name="T44" fmla="*/ 23 w 28"/>
                <a:gd name="T45" fmla="*/ 23 h 50"/>
                <a:gd name="T46" fmla="*/ 22 w 28"/>
                <a:gd name="T47" fmla="*/ 21 h 50"/>
                <a:gd name="T48" fmla="*/ 21 w 28"/>
                <a:gd name="T49" fmla="*/ 20 h 50"/>
                <a:gd name="T50" fmla="*/ 20 w 28"/>
                <a:gd name="T51" fmla="*/ 18 h 50"/>
                <a:gd name="T52" fmla="*/ 18 w 28"/>
                <a:gd name="T53" fmla="*/ 18 h 50"/>
                <a:gd name="T54" fmla="*/ 16 w 28"/>
                <a:gd name="T55" fmla="*/ 18 h 50"/>
                <a:gd name="T56" fmla="*/ 15 w 28"/>
                <a:gd name="T57" fmla="*/ 18 h 50"/>
                <a:gd name="T58" fmla="*/ 14 w 28"/>
                <a:gd name="T59" fmla="*/ 18 h 50"/>
                <a:gd name="T60" fmla="*/ 13 w 28"/>
                <a:gd name="T61" fmla="*/ 18 h 50"/>
                <a:gd name="T62" fmla="*/ 12 w 28"/>
                <a:gd name="T63" fmla="*/ 20 h 50"/>
                <a:gd name="T64" fmla="*/ 9 w 28"/>
                <a:gd name="T65" fmla="*/ 20 h 50"/>
                <a:gd name="T66" fmla="*/ 8 w 28"/>
                <a:gd name="T67" fmla="*/ 21 h 50"/>
                <a:gd name="T68" fmla="*/ 7 w 28"/>
                <a:gd name="T69" fmla="*/ 22 h 50"/>
                <a:gd name="T70" fmla="*/ 7 w 28"/>
                <a:gd name="T71" fmla="*/ 23 h 50"/>
                <a:gd name="T72" fmla="*/ 6 w 28"/>
                <a:gd name="T73" fmla="*/ 24 h 50"/>
                <a:gd name="T74" fmla="*/ 6 w 28"/>
                <a:gd name="T75" fmla="*/ 27 h 50"/>
                <a:gd name="T76" fmla="*/ 6 w 28"/>
                <a:gd name="T77" fmla="*/ 50 h 50"/>
                <a:gd name="T78" fmla="*/ 0 w 28"/>
                <a:gd name="T79" fmla="*/ 50 h 50"/>
                <a:gd name="T80" fmla="*/ 0 w 28"/>
                <a:gd name="T8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50">
                  <a:moveTo>
                    <a:pt x="0" y="0"/>
                  </a:moveTo>
                  <a:lnTo>
                    <a:pt x="6" y="0"/>
                  </a:lnTo>
                  <a:lnTo>
                    <a:pt x="6" y="18"/>
                  </a:lnTo>
                  <a:lnTo>
                    <a:pt x="7" y="17"/>
                  </a:lnTo>
                  <a:lnTo>
                    <a:pt x="8" y="16"/>
                  </a:lnTo>
                  <a:lnTo>
                    <a:pt x="10" y="15"/>
                  </a:lnTo>
                  <a:lnTo>
                    <a:pt x="12" y="14"/>
                  </a:lnTo>
                  <a:lnTo>
                    <a:pt x="13" y="14"/>
                  </a:lnTo>
                  <a:lnTo>
                    <a:pt x="14" y="13"/>
                  </a:lnTo>
                  <a:lnTo>
                    <a:pt x="15" y="13"/>
                  </a:lnTo>
                  <a:lnTo>
                    <a:pt x="16" y="13"/>
                  </a:lnTo>
                  <a:lnTo>
                    <a:pt x="17" y="13"/>
                  </a:lnTo>
                  <a:lnTo>
                    <a:pt x="20" y="13"/>
                  </a:lnTo>
                  <a:lnTo>
                    <a:pt x="21" y="14"/>
                  </a:lnTo>
                  <a:lnTo>
                    <a:pt x="22" y="14"/>
                  </a:lnTo>
                  <a:lnTo>
                    <a:pt x="25" y="16"/>
                  </a:lnTo>
                  <a:lnTo>
                    <a:pt x="28" y="18"/>
                  </a:lnTo>
                  <a:lnTo>
                    <a:pt x="28" y="21"/>
                  </a:lnTo>
                  <a:lnTo>
                    <a:pt x="28" y="22"/>
                  </a:lnTo>
                  <a:lnTo>
                    <a:pt x="28" y="50"/>
                  </a:lnTo>
                  <a:lnTo>
                    <a:pt x="23" y="50"/>
                  </a:lnTo>
                  <a:lnTo>
                    <a:pt x="23" y="25"/>
                  </a:lnTo>
                  <a:lnTo>
                    <a:pt x="23" y="23"/>
                  </a:lnTo>
                  <a:lnTo>
                    <a:pt x="22" y="21"/>
                  </a:lnTo>
                  <a:lnTo>
                    <a:pt x="21" y="20"/>
                  </a:lnTo>
                  <a:lnTo>
                    <a:pt x="20" y="18"/>
                  </a:lnTo>
                  <a:lnTo>
                    <a:pt x="18" y="18"/>
                  </a:lnTo>
                  <a:lnTo>
                    <a:pt x="16" y="18"/>
                  </a:lnTo>
                  <a:lnTo>
                    <a:pt x="15" y="18"/>
                  </a:lnTo>
                  <a:lnTo>
                    <a:pt x="14" y="18"/>
                  </a:lnTo>
                  <a:lnTo>
                    <a:pt x="13" y="18"/>
                  </a:lnTo>
                  <a:lnTo>
                    <a:pt x="12" y="20"/>
                  </a:lnTo>
                  <a:lnTo>
                    <a:pt x="9" y="20"/>
                  </a:lnTo>
                  <a:lnTo>
                    <a:pt x="8" y="21"/>
                  </a:lnTo>
                  <a:lnTo>
                    <a:pt x="7" y="22"/>
                  </a:lnTo>
                  <a:lnTo>
                    <a:pt x="7" y="23"/>
                  </a:lnTo>
                  <a:lnTo>
                    <a:pt x="6" y="24"/>
                  </a:lnTo>
                  <a:lnTo>
                    <a:pt x="6" y="27"/>
                  </a:lnTo>
                  <a:lnTo>
                    <a:pt x="6" y="50"/>
                  </a:lnTo>
                  <a:lnTo>
                    <a:pt x="0" y="50"/>
                  </a:lnTo>
                  <a:lnTo>
                    <a:pt x="0" y="0"/>
                  </a:lnTo>
                  <a:close/>
                </a:path>
              </a:pathLst>
            </a:custGeom>
            <a:solidFill>
              <a:srgbClr val="000000"/>
            </a:solidFill>
            <a:ln w="9525">
              <a:solidFill>
                <a:schemeClr val="accent1"/>
              </a:solidFill>
              <a:round/>
              <a:headEnd/>
              <a:tailEnd/>
            </a:ln>
          </p:spPr>
          <p:txBody>
            <a:bodyPr/>
            <a:lstStyle/>
            <a:p>
              <a:endParaRPr lang="en-US" dirty="0"/>
            </a:p>
          </p:txBody>
        </p:sp>
        <p:sp>
          <p:nvSpPr>
            <p:cNvPr id="259123" name="Freeform 51">
              <a:extLst>
                <a:ext uri="{FF2B5EF4-FFF2-40B4-BE49-F238E27FC236}">
                  <a16:creationId xmlns:a16="http://schemas.microsoft.com/office/drawing/2014/main" id="{9CCE3859-D6C2-409D-9523-35EBDEC795A8}"/>
                </a:ext>
              </a:extLst>
            </p:cNvPr>
            <p:cNvSpPr>
              <a:spLocks noChangeAspect="1"/>
            </p:cNvSpPr>
            <p:nvPr/>
          </p:nvSpPr>
          <p:spPr bwMode="auto">
            <a:xfrm>
              <a:off x="2704" y="974"/>
              <a:ext cx="42" cy="50"/>
            </a:xfrm>
            <a:custGeom>
              <a:avLst/>
              <a:gdLst>
                <a:gd name="T0" fmla="*/ 34 w 42"/>
                <a:gd name="T1" fmla="*/ 16 h 50"/>
                <a:gd name="T2" fmla="*/ 32 w 42"/>
                <a:gd name="T3" fmla="*/ 11 h 50"/>
                <a:gd name="T4" fmla="*/ 30 w 42"/>
                <a:gd name="T5" fmla="*/ 8 h 50"/>
                <a:gd name="T6" fmla="*/ 26 w 42"/>
                <a:gd name="T7" fmla="*/ 6 h 50"/>
                <a:gd name="T8" fmla="*/ 22 w 42"/>
                <a:gd name="T9" fmla="*/ 5 h 50"/>
                <a:gd name="T10" fmla="*/ 18 w 42"/>
                <a:gd name="T11" fmla="*/ 5 h 50"/>
                <a:gd name="T12" fmla="*/ 16 w 42"/>
                <a:gd name="T13" fmla="*/ 6 h 50"/>
                <a:gd name="T14" fmla="*/ 14 w 42"/>
                <a:gd name="T15" fmla="*/ 8 h 50"/>
                <a:gd name="T16" fmla="*/ 11 w 42"/>
                <a:gd name="T17" fmla="*/ 10 h 50"/>
                <a:gd name="T18" fmla="*/ 9 w 42"/>
                <a:gd name="T19" fmla="*/ 13 h 50"/>
                <a:gd name="T20" fmla="*/ 8 w 42"/>
                <a:gd name="T21" fmla="*/ 17 h 50"/>
                <a:gd name="T22" fmla="*/ 7 w 42"/>
                <a:gd name="T23" fmla="*/ 20 h 50"/>
                <a:gd name="T24" fmla="*/ 7 w 42"/>
                <a:gd name="T25" fmla="*/ 25 h 50"/>
                <a:gd name="T26" fmla="*/ 7 w 42"/>
                <a:gd name="T27" fmla="*/ 30 h 50"/>
                <a:gd name="T28" fmla="*/ 8 w 42"/>
                <a:gd name="T29" fmla="*/ 33 h 50"/>
                <a:gd name="T30" fmla="*/ 9 w 42"/>
                <a:gd name="T31" fmla="*/ 36 h 50"/>
                <a:gd name="T32" fmla="*/ 11 w 42"/>
                <a:gd name="T33" fmla="*/ 40 h 50"/>
                <a:gd name="T34" fmla="*/ 14 w 42"/>
                <a:gd name="T35" fmla="*/ 42 h 50"/>
                <a:gd name="T36" fmla="*/ 16 w 42"/>
                <a:gd name="T37" fmla="*/ 43 h 50"/>
                <a:gd name="T38" fmla="*/ 18 w 42"/>
                <a:gd name="T39" fmla="*/ 45 h 50"/>
                <a:gd name="T40" fmla="*/ 22 w 42"/>
                <a:gd name="T41" fmla="*/ 45 h 50"/>
                <a:gd name="T42" fmla="*/ 26 w 42"/>
                <a:gd name="T43" fmla="*/ 43 h 50"/>
                <a:gd name="T44" fmla="*/ 31 w 42"/>
                <a:gd name="T45" fmla="*/ 41 h 50"/>
                <a:gd name="T46" fmla="*/ 33 w 42"/>
                <a:gd name="T47" fmla="*/ 36 h 50"/>
                <a:gd name="T48" fmla="*/ 35 w 42"/>
                <a:gd name="T49" fmla="*/ 31 h 50"/>
                <a:gd name="T50" fmla="*/ 42 w 42"/>
                <a:gd name="T51" fmla="*/ 31 h 50"/>
                <a:gd name="T52" fmla="*/ 40 w 42"/>
                <a:gd name="T53" fmla="*/ 39 h 50"/>
                <a:gd name="T54" fmla="*/ 35 w 42"/>
                <a:gd name="T55" fmla="*/ 45 h 50"/>
                <a:gd name="T56" fmla="*/ 29 w 42"/>
                <a:gd name="T57" fmla="*/ 49 h 50"/>
                <a:gd name="T58" fmla="*/ 22 w 42"/>
                <a:gd name="T59" fmla="*/ 50 h 50"/>
                <a:gd name="T60" fmla="*/ 17 w 42"/>
                <a:gd name="T61" fmla="*/ 50 h 50"/>
                <a:gd name="T62" fmla="*/ 14 w 42"/>
                <a:gd name="T63" fmla="*/ 49 h 50"/>
                <a:gd name="T64" fmla="*/ 10 w 42"/>
                <a:gd name="T65" fmla="*/ 47 h 50"/>
                <a:gd name="T66" fmla="*/ 8 w 42"/>
                <a:gd name="T67" fmla="*/ 46 h 50"/>
                <a:gd name="T68" fmla="*/ 4 w 42"/>
                <a:gd name="T69" fmla="*/ 41 h 50"/>
                <a:gd name="T70" fmla="*/ 2 w 42"/>
                <a:gd name="T71" fmla="*/ 35 h 50"/>
                <a:gd name="T72" fmla="*/ 0 w 42"/>
                <a:gd name="T73" fmla="*/ 31 h 50"/>
                <a:gd name="T74" fmla="*/ 0 w 42"/>
                <a:gd name="T75" fmla="*/ 25 h 50"/>
                <a:gd name="T76" fmla="*/ 0 w 42"/>
                <a:gd name="T77" fmla="*/ 19 h 50"/>
                <a:gd name="T78" fmla="*/ 2 w 42"/>
                <a:gd name="T79" fmla="*/ 15 h 50"/>
                <a:gd name="T80" fmla="*/ 4 w 42"/>
                <a:gd name="T81" fmla="*/ 9 h 50"/>
                <a:gd name="T82" fmla="*/ 8 w 42"/>
                <a:gd name="T83" fmla="*/ 4 h 50"/>
                <a:gd name="T84" fmla="*/ 10 w 42"/>
                <a:gd name="T85" fmla="*/ 3 h 50"/>
                <a:gd name="T86" fmla="*/ 14 w 42"/>
                <a:gd name="T87" fmla="*/ 1 h 50"/>
                <a:gd name="T88" fmla="*/ 17 w 42"/>
                <a:gd name="T89" fmla="*/ 0 h 50"/>
                <a:gd name="T90" fmla="*/ 22 w 42"/>
                <a:gd name="T91" fmla="*/ 0 h 50"/>
                <a:gd name="T92" fmla="*/ 29 w 42"/>
                <a:gd name="T93" fmla="*/ 1 h 50"/>
                <a:gd name="T94" fmla="*/ 34 w 42"/>
                <a:gd name="T95" fmla="*/ 4 h 50"/>
                <a:gd name="T96" fmla="*/ 38 w 42"/>
                <a:gd name="T97" fmla="*/ 9 h 50"/>
                <a:gd name="T98" fmla="*/ 41 w 42"/>
                <a:gd name="T99" fmla="*/ 16 h 50"/>
                <a:gd name="T100" fmla="*/ 34 w 42"/>
                <a:gd name="T101" fmla="*/ 1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 h="50">
                  <a:moveTo>
                    <a:pt x="34" y="16"/>
                  </a:moveTo>
                  <a:lnTo>
                    <a:pt x="32" y="11"/>
                  </a:lnTo>
                  <a:lnTo>
                    <a:pt x="30" y="8"/>
                  </a:lnTo>
                  <a:lnTo>
                    <a:pt x="26" y="6"/>
                  </a:lnTo>
                  <a:lnTo>
                    <a:pt x="22" y="5"/>
                  </a:lnTo>
                  <a:lnTo>
                    <a:pt x="18" y="5"/>
                  </a:lnTo>
                  <a:lnTo>
                    <a:pt x="16" y="6"/>
                  </a:lnTo>
                  <a:lnTo>
                    <a:pt x="14" y="8"/>
                  </a:lnTo>
                  <a:lnTo>
                    <a:pt x="11" y="10"/>
                  </a:lnTo>
                  <a:lnTo>
                    <a:pt x="9" y="13"/>
                  </a:lnTo>
                  <a:lnTo>
                    <a:pt x="8" y="17"/>
                  </a:lnTo>
                  <a:lnTo>
                    <a:pt x="7" y="20"/>
                  </a:lnTo>
                  <a:lnTo>
                    <a:pt x="7" y="25"/>
                  </a:lnTo>
                  <a:lnTo>
                    <a:pt x="7" y="30"/>
                  </a:lnTo>
                  <a:lnTo>
                    <a:pt x="8" y="33"/>
                  </a:lnTo>
                  <a:lnTo>
                    <a:pt x="9" y="36"/>
                  </a:lnTo>
                  <a:lnTo>
                    <a:pt x="11" y="40"/>
                  </a:lnTo>
                  <a:lnTo>
                    <a:pt x="14" y="42"/>
                  </a:lnTo>
                  <a:lnTo>
                    <a:pt x="16" y="43"/>
                  </a:lnTo>
                  <a:lnTo>
                    <a:pt x="18" y="45"/>
                  </a:lnTo>
                  <a:lnTo>
                    <a:pt x="22" y="45"/>
                  </a:lnTo>
                  <a:lnTo>
                    <a:pt x="26" y="43"/>
                  </a:lnTo>
                  <a:lnTo>
                    <a:pt x="31" y="41"/>
                  </a:lnTo>
                  <a:lnTo>
                    <a:pt x="33" y="36"/>
                  </a:lnTo>
                  <a:lnTo>
                    <a:pt x="35" y="31"/>
                  </a:lnTo>
                  <a:lnTo>
                    <a:pt x="42" y="31"/>
                  </a:lnTo>
                  <a:lnTo>
                    <a:pt x="40" y="39"/>
                  </a:lnTo>
                  <a:lnTo>
                    <a:pt x="35" y="45"/>
                  </a:lnTo>
                  <a:lnTo>
                    <a:pt x="29" y="49"/>
                  </a:lnTo>
                  <a:lnTo>
                    <a:pt x="22" y="50"/>
                  </a:lnTo>
                  <a:lnTo>
                    <a:pt x="17" y="50"/>
                  </a:lnTo>
                  <a:lnTo>
                    <a:pt x="14" y="49"/>
                  </a:lnTo>
                  <a:lnTo>
                    <a:pt x="10" y="47"/>
                  </a:lnTo>
                  <a:lnTo>
                    <a:pt x="8" y="46"/>
                  </a:lnTo>
                  <a:lnTo>
                    <a:pt x="4" y="41"/>
                  </a:lnTo>
                  <a:lnTo>
                    <a:pt x="2" y="35"/>
                  </a:lnTo>
                  <a:lnTo>
                    <a:pt x="0" y="31"/>
                  </a:lnTo>
                  <a:lnTo>
                    <a:pt x="0" y="25"/>
                  </a:lnTo>
                  <a:lnTo>
                    <a:pt x="0" y="19"/>
                  </a:lnTo>
                  <a:lnTo>
                    <a:pt x="2" y="15"/>
                  </a:lnTo>
                  <a:lnTo>
                    <a:pt x="4" y="9"/>
                  </a:lnTo>
                  <a:lnTo>
                    <a:pt x="8" y="4"/>
                  </a:lnTo>
                  <a:lnTo>
                    <a:pt x="10" y="3"/>
                  </a:lnTo>
                  <a:lnTo>
                    <a:pt x="14" y="1"/>
                  </a:lnTo>
                  <a:lnTo>
                    <a:pt x="17" y="0"/>
                  </a:lnTo>
                  <a:lnTo>
                    <a:pt x="22" y="0"/>
                  </a:lnTo>
                  <a:lnTo>
                    <a:pt x="29" y="1"/>
                  </a:lnTo>
                  <a:lnTo>
                    <a:pt x="34" y="4"/>
                  </a:lnTo>
                  <a:lnTo>
                    <a:pt x="38" y="9"/>
                  </a:lnTo>
                  <a:lnTo>
                    <a:pt x="41" y="16"/>
                  </a:lnTo>
                  <a:lnTo>
                    <a:pt x="34" y="16"/>
                  </a:lnTo>
                  <a:close/>
                </a:path>
              </a:pathLst>
            </a:custGeom>
            <a:solidFill>
              <a:srgbClr val="000000"/>
            </a:solidFill>
            <a:ln w="9525">
              <a:solidFill>
                <a:schemeClr val="accent1"/>
              </a:solidFill>
              <a:round/>
              <a:headEnd/>
              <a:tailEnd/>
            </a:ln>
          </p:spPr>
          <p:txBody>
            <a:bodyPr/>
            <a:lstStyle/>
            <a:p>
              <a:endParaRPr lang="en-US" dirty="0"/>
            </a:p>
          </p:txBody>
        </p:sp>
        <p:sp>
          <p:nvSpPr>
            <p:cNvPr id="259124" name="Freeform 52">
              <a:extLst>
                <a:ext uri="{FF2B5EF4-FFF2-40B4-BE49-F238E27FC236}">
                  <a16:creationId xmlns:a16="http://schemas.microsoft.com/office/drawing/2014/main" id="{99237870-6087-4A75-837C-4EDE6DEDAA5E}"/>
                </a:ext>
              </a:extLst>
            </p:cNvPr>
            <p:cNvSpPr>
              <a:spLocks noChangeAspect="1" noEditPoints="1"/>
            </p:cNvSpPr>
            <p:nvPr/>
          </p:nvSpPr>
          <p:spPr bwMode="auto">
            <a:xfrm>
              <a:off x="2751" y="986"/>
              <a:ext cx="32" cy="38"/>
            </a:xfrm>
            <a:custGeom>
              <a:avLst/>
              <a:gdLst>
                <a:gd name="T0" fmla="*/ 29 w 32"/>
                <a:gd name="T1" fmla="*/ 33 h 38"/>
                <a:gd name="T2" fmla="*/ 30 w 32"/>
                <a:gd name="T3" fmla="*/ 34 h 38"/>
                <a:gd name="T4" fmla="*/ 32 w 32"/>
                <a:gd name="T5" fmla="*/ 34 h 38"/>
                <a:gd name="T6" fmla="*/ 32 w 32"/>
                <a:gd name="T7" fmla="*/ 34 h 38"/>
                <a:gd name="T8" fmla="*/ 32 w 32"/>
                <a:gd name="T9" fmla="*/ 38 h 38"/>
                <a:gd name="T10" fmla="*/ 31 w 32"/>
                <a:gd name="T11" fmla="*/ 38 h 38"/>
                <a:gd name="T12" fmla="*/ 29 w 32"/>
                <a:gd name="T13" fmla="*/ 38 h 38"/>
                <a:gd name="T14" fmla="*/ 24 w 32"/>
                <a:gd name="T15" fmla="*/ 37 h 38"/>
                <a:gd name="T16" fmla="*/ 23 w 32"/>
                <a:gd name="T17" fmla="*/ 34 h 38"/>
                <a:gd name="T18" fmla="*/ 18 w 32"/>
                <a:gd name="T19" fmla="*/ 37 h 38"/>
                <a:gd name="T20" fmla="*/ 11 w 32"/>
                <a:gd name="T21" fmla="*/ 38 h 38"/>
                <a:gd name="T22" fmla="*/ 2 w 32"/>
                <a:gd name="T23" fmla="*/ 36 h 38"/>
                <a:gd name="T24" fmla="*/ 0 w 32"/>
                <a:gd name="T25" fmla="*/ 28 h 38"/>
                <a:gd name="T26" fmla="*/ 2 w 32"/>
                <a:gd name="T27" fmla="*/ 21 h 38"/>
                <a:gd name="T28" fmla="*/ 7 w 32"/>
                <a:gd name="T29" fmla="*/ 19 h 38"/>
                <a:gd name="T30" fmla="*/ 15 w 32"/>
                <a:gd name="T31" fmla="*/ 18 h 38"/>
                <a:gd name="T32" fmla="*/ 20 w 32"/>
                <a:gd name="T33" fmla="*/ 16 h 38"/>
                <a:gd name="T34" fmla="*/ 22 w 32"/>
                <a:gd name="T35" fmla="*/ 15 h 38"/>
                <a:gd name="T36" fmla="*/ 23 w 32"/>
                <a:gd name="T37" fmla="*/ 14 h 38"/>
                <a:gd name="T38" fmla="*/ 22 w 32"/>
                <a:gd name="T39" fmla="*/ 8 h 38"/>
                <a:gd name="T40" fmla="*/ 16 w 32"/>
                <a:gd name="T41" fmla="*/ 6 h 38"/>
                <a:gd name="T42" fmla="*/ 10 w 32"/>
                <a:gd name="T43" fmla="*/ 7 h 38"/>
                <a:gd name="T44" fmla="*/ 7 w 32"/>
                <a:gd name="T45" fmla="*/ 11 h 38"/>
                <a:gd name="T46" fmla="*/ 1 w 32"/>
                <a:gd name="T47" fmla="*/ 12 h 38"/>
                <a:gd name="T48" fmla="*/ 2 w 32"/>
                <a:gd name="T49" fmla="*/ 7 h 38"/>
                <a:gd name="T50" fmla="*/ 5 w 32"/>
                <a:gd name="T51" fmla="*/ 4 h 38"/>
                <a:gd name="T52" fmla="*/ 9 w 32"/>
                <a:gd name="T53" fmla="*/ 1 h 38"/>
                <a:gd name="T54" fmla="*/ 13 w 32"/>
                <a:gd name="T55" fmla="*/ 0 h 38"/>
                <a:gd name="T56" fmla="*/ 16 w 32"/>
                <a:gd name="T57" fmla="*/ 0 h 38"/>
                <a:gd name="T58" fmla="*/ 20 w 32"/>
                <a:gd name="T59" fmla="*/ 1 h 38"/>
                <a:gd name="T60" fmla="*/ 24 w 32"/>
                <a:gd name="T61" fmla="*/ 3 h 38"/>
                <a:gd name="T62" fmla="*/ 28 w 32"/>
                <a:gd name="T63" fmla="*/ 6 h 38"/>
                <a:gd name="T64" fmla="*/ 29 w 32"/>
                <a:gd name="T65" fmla="*/ 31 h 38"/>
                <a:gd name="T66" fmla="*/ 20 w 32"/>
                <a:gd name="T67" fmla="*/ 21 h 38"/>
                <a:gd name="T68" fmla="*/ 11 w 32"/>
                <a:gd name="T69" fmla="*/ 22 h 38"/>
                <a:gd name="T70" fmla="*/ 8 w 32"/>
                <a:gd name="T71" fmla="*/ 23 h 38"/>
                <a:gd name="T72" fmla="*/ 6 w 32"/>
                <a:gd name="T73" fmla="*/ 27 h 38"/>
                <a:gd name="T74" fmla="*/ 6 w 32"/>
                <a:gd name="T75" fmla="*/ 30 h 38"/>
                <a:gd name="T76" fmla="*/ 9 w 32"/>
                <a:gd name="T77" fmla="*/ 34 h 38"/>
                <a:gd name="T78" fmla="*/ 17 w 32"/>
                <a:gd name="T79" fmla="*/ 33 h 38"/>
                <a:gd name="T80" fmla="*/ 22 w 32"/>
                <a:gd name="T81" fmla="*/ 28 h 38"/>
                <a:gd name="T82" fmla="*/ 23 w 32"/>
                <a:gd name="T8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38">
                  <a:moveTo>
                    <a:pt x="29" y="31"/>
                  </a:moveTo>
                  <a:lnTo>
                    <a:pt x="29" y="33"/>
                  </a:lnTo>
                  <a:lnTo>
                    <a:pt x="30" y="33"/>
                  </a:lnTo>
                  <a:lnTo>
                    <a:pt x="30" y="34"/>
                  </a:lnTo>
                  <a:lnTo>
                    <a:pt x="31" y="34"/>
                  </a:lnTo>
                  <a:lnTo>
                    <a:pt x="32" y="34"/>
                  </a:lnTo>
                  <a:lnTo>
                    <a:pt x="32" y="34"/>
                  </a:lnTo>
                  <a:lnTo>
                    <a:pt x="32" y="34"/>
                  </a:lnTo>
                  <a:lnTo>
                    <a:pt x="32" y="34"/>
                  </a:lnTo>
                  <a:lnTo>
                    <a:pt x="32" y="38"/>
                  </a:lnTo>
                  <a:lnTo>
                    <a:pt x="31" y="38"/>
                  </a:lnTo>
                  <a:lnTo>
                    <a:pt x="31" y="38"/>
                  </a:lnTo>
                  <a:lnTo>
                    <a:pt x="30" y="38"/>
                  </a:lnTo>
                  <a:lnTo>
                    <a:pt x="29" y="38"/>
                  </a:lnTo>
                  <a:lnTo>
                    <a:pt x="26" y="38"/>
                  </a:lnTo>
                  <a:lnTo>
                    <a:pt x="24" y="37"/>
                  </a:lnTo>
                  <a:lnTo>
                    <a:pt x="23" y="35"/>
                  </a:lnTo>
                  <a:lnTo>
                    <a:pt x="23" y="34"/>
                  </a:lnTo>
                  <a:lnTo>
                    <a:pt x="21" y="35"/>
                  </a:lnTo>
                  <a:lnTo>
                    <a:pt x="18" y="37"/>
                  </a:lnTo>
                  <a:lnTo>
                    <a:pt x="15" y="38"/>
                  </a:lnTo>
                  <a:lnTo>
                    <a:pt x="11" y="38"/>
                  </a:lnTo>
                  <a:lnTo>
                    <a:pt x="6" y="37"/>
                  </a:lnTo>
                  <a:lnTo>
                    <a:pt x="2" y="36"/>
                  </a:lnTo>
                  <a:lnTo>
                    <a:pt x="0" y="33"/>
                  </a:lnTo>
                  <a:lnTo>
                    <a:pt x="0" y="28"/>
                  </a:lnTo>
                  <a:lnTo>
                    <a:pt x="1" y="24"/>
                  </a:lnTo>
                  <a:lnTo>
                    <a:pt x="2" y="21"/>
                  </a:lnTo>
                  <a:lnTo>
                    <a:pt x="5" y="20"/>
                  </a:lnTo>
                  <a:lnTo>
                    <a:pt x="7" y="19"/>
                  </a:lnTo>
                  <a:lnTo>
                    <a:pt x="11" y="18"/>
                  </a:lnTo>
                  <a:lnTo>
                    <a:pt x="15" y="18"/>
                  </a:lnTo>
                  <a:lnTo>
                    <a:pt x="17" y="16"/>
                  </a:lnTo>
                  <a:lnTo>
                    <a:pt x="20" y="16"/>
                  </a:lnTo>
                  <a:lnTo>
                    <a:pt x="21" y="16"/>
                  </a:lnTo>
                  <a:lnTo>
                    <a:pt x="22" y="15"/>
                  </a:lnTo>
                  <a:lnTo>
                    <a:pt x="23" y="15"/>
                  </a:lnTo>
                  <a:lnTo>
                    <a:pt x="23" y="14"/>
                  </a:lnTo>
                  <a:lnTo>
                    <a:pt x="23" y="9"/>
                  </a:lnTo>
                  <a:lnTo>
                    <a:pt x="22" y="8"/>
                  </a:lnTo>
                  <a:lnTo>
                    <a:pt x="20" y="7"/>
                  </a:lnTo>
                  <a:lnTo>
                    <a:pt x="16" y="6"/>
                  </a:lnTo>
                  <a:lnTo>
                    <a:pt x="14" y="6"/>
                  </a:lnTo>
                  <a:lnTo>
                    <a:pt x="10" y="7"/>
                  </a:lnTo>
                  <a:lnTo>
                    <a:pt x="8" y="8"/>
                  </a:lnTo>
                  <a:lnTo>
                    <a:pt x="7" y="11"/>
                  </a:lnTo>
                  <a:lnTo>
                    <a:pt x="7" y="12"/>
                  </a:lnTo>
                  <a:lnTo>
                    <a:pt x="1" y="12"/>
                  </a:lnTo>
                  <a:lnTo>
                    <a:pt x="1" y="9"/>
                  </a:lnTo>
                  <a:lnTo>
                    <a:pt x="2" y="7"/>
                  </a:lnTo>
                  <a:lnTo>
                    <a:pt x="3" y="6"/>
                  </a:lnTo>
                  <a:lnTo>
                    <a:pt x="5" y="4"/>
                  </a:lnTo>
                  <a:lnTo>
                    <a:pt x="7" y="3"/>
                  </a:lnTo>
                  <a:lnTo>
                    <a:pt x="9" y="1"/>
                  </a:lnTo>
                  <a:lnTo>
                    <a:pt x="10" y="1"/>
                  </a:lnTo>
                  <a:lnTo>
                    <a:pt x="13" y="0"/>
                  </a:lnTo>
                  <a:lnTo>
                    <a:pt x="15" y="0"/>
                  </a:lnTo>
                  <a:lnTo>
                    <a:pt x="16" y="0"/>
                  </a:lnTo>
                  <a:lnTo>
                    <a:pt x="17" y="0"/>
                  </a:lnTo>
                  <a:lnTo>
                    <a:pt x="20" y="1"/>
                  </a:lnTo>
                  <a:lnTo>
                    <a:pt x="21" y="1"/>
                  </a:lnTo>
                  <a:lnTo>
                    <a:pt x="24" y="3"/>
                  </a:lnTo>
                  <a:lnTo>
                    <a:pt x="26" y="4"/>
                  </a:lnTo>
                  <a:lnTo>
                    <a:pt x="28" y="6"/>
                  </a:lnTo>
                  <a:lnTo>
                    <a:pt x="29" y="8"/>
                  </a:lnTo>
                  <a:lnTo>
                    <a:pt x="29" y="31"/>
                  </a:lnTo>
                  <a:close/>
                  <a:moveTo>
                    <a:pt x="23" y="20"/>
                  </a:moveTo>
                  <a:lnTo>
                    <a:pt x="20" y="21"/>
                  </a:lnTo>
                  <a:lnTo>
                    <a:pt x="15" y="21"/>
                  </a:lnTo>
                  <a:lnTo>
                    <a:pt x="11" y="22"/>
                  </a:lnTo>
                  <a:lnTo>
                    <a:pt x="9" y="23"/>
                  </a:lnTo>
                  <a:lnTo>
                    <a:pt x="8" y="23"/>
                  </a:lnTo>
                  <a:lnTo>
                    <a:pt x="7" y="24"/>
                  </a:lnTo>
                  <a:lnTo>
                    <a:pt x="6" y="27"/>
                  </a:lnTo>
                  <a:lnTo>
                    <a:pt x="6" y="28"/>
                  </a:lnTo>
                  <a:lnTo>
                    <a:pt x="6" y="30"/>
                  </a:lnTo>
                  <a:lnTo>
                    <a:pt x="7" y="33"/>
                  </a:lnTo>
                  <a:lnTo>
                    <a:pt x="9" y="34"/>
                  </a:lnTo>
                  <a:lnTo>
                    <a:pt x="11" y="34"/>
                  </a:lnTo>
                  <a:lnTo>
                    <a:pt x="17" y="33"/>
                  </a:lnTo>
                  <a:lnTo>
                    <a:pt x="21" y="30"/>
                  </a:lnTo>
                  <a:lnTo>
                    <a:pt x="22" y="28"/>
                  </a:lnTo>
                  <a:lnTo>
                    <a:pt x="23" y="27"/>
                  </a:lnTo>
                  <a:lnTo>
                    <a:pt x="23" y="20"/>
                  </a:lnTo>
                  <a:close/>
                </a:path>
              </a:pathLst>
            </a:custGeom>
            <a:solidFill>
              <a:srgbClr val="000000"/>
            </a:solidFill>
            <a:ln w="9525">
              <a:solidFill>
                <a:schemeClr val="accent1"/>
              </a:solidFill>
              <a:round/>
              <a:headEnd/>
              <a:tailEnd/>
            </a:ln>
          </p:spPr>
          <p:txBody>
            <a:bodyPr/>
            <a:lstStyle/>
            <a:p>
              <a:endParaRPr lang="en-US" dirty="0"/>
            </a:p>
          </p:txBody>
        </p:sp>
        <p:sp>
          <p:nvSpPr>
            <p:cNvPr id="259125" name="Freeform 53">
              <a:extLst>
                <a:ext uri="{FF2B5EF4-FFF2-40B4-BE49-F238E27FC236}">
                  <a16:creationId xmlns:a16="http://schemas.microsoft.com/office/drawing/2014/main" id="{4F047B39-451B-485C-87DD-76467728D100}"/>
                </a:ext>
              </a:extLst>
            </p:cNvPr>
            <p:cNvSpPr>
              <a:spLocks noChangeAspect="1"/>
            </p:cNvSpPr>
            <p:nvPr/>
          </p:nvSpPr>
          <p:spPr bwMode="auto">
            <a:xfrm>
              <a:off x="2788" y="986"/>
              <a:ext cx="17" cy="37"/>
            </a:xfrm>
            <a:custGeom>
              <a:avLst/>
              <a:gdLst>
                <a:gd name="T0" fmla="*/ 0 w 17"/>
                <a:gd name="T1" fmla="*/ 1 h 37"/>
                <a:gd name="T2" fmla="*/ 6 w 17"/>
                <a:gd name="T3" fmla="*/ 1 h 37"/>
                <a:gd name="T4" fmla="*/ 6 w 17"/>
                <a:gd name="T5" fmla="*/ 7 h 37"/>
                <a:gd name="T6" fmla="*/ 6 w 17"/>
                <a:gd name="T7" fmla="*/ 7 h 37"/>
                <a:gd name="T8" fmla="*/ 8 w 17"/>
                <a:gd name="T9" fmla="*/ 5 h 37"/>
                <a:gd name="T10" fmla="*/ 10 w 17"/>
                <a:gd name="T11" fmla="*/ 3 h 37"/>
                <a:gd name="T12" fmla="*/ 11 w 17"/>
                <a:gd name="T13" fmla="*/ 1 h 37"/>
                <a:gd name="T14" fmla="*/ 14 w 17"/>
                <a:gd name="T15" fmla="*/ 0 h 37"/>
                <a:gd name="T16" fmla="*/ 17 w 17"/>
                <a:gd name="T17" fmla="*/ 0 h 37"/>
                <a:gd name="T18" fmla="*/ 17 w 17"/>
                <a:gd name="T19" fmla="*/ 7 h 37"/>
                <a:gd name="T20" fmla="*/ 16 w 17"/>
                <a:gd name="T21" fmla="*/ 7 h 37"/>
                <a:gd name="T22" fmla="*/ 15 w 17"/>
                <a:gd name="T23" fmla="*/ 7 h 37"/>
                <a:gd name="T24" fmla="*/ 12 w 17"/>
                <a:gd name="T25" fmla="*/ 7 h 37"/>
                <a:gd name="T26" fmla="*/ 11 w 17"/>
                <a:gd name="T27" fmla="*/ 7 h 37"/>
                <a:gd name="T28" fmla="*/ 9 w 17"/>
                <a:gd name="T29" fmla="*/ 9 h 37"/>
                <a:gd name="T30" fmla="*/ 7 w 17"/>
                <a:gd name="T31" fmla="*/ 12 h 37"/>
                <a:gd name="T32" fmla="*/ 6 w 17"/>
                <a:gd name="T33" fmla="*/ 15 h 37"/>
                <a:gd name="T34" fmla="*/ 6 w 17"/>
                <a:gd name="T35" fmla="*/ 19 h 37"/>
                <a:gd name="T36" fmla="*/ 6 w 17"/>
                <a:gd name="T37" fmla="*/ 37 h 37"/>
                <a:gd name="T38" fmla="*/ 0 w 17"/>
                <a:gd name="T39" fmla="*/ 37 h 37"/>
                <a:gd name="T40" fmla="*/ 0 w 17"/>
                <a:gd name="T41"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37">
                  <a:moveTo>
                    <a:pt x="0" y="1"/>
                  </a:moveTo>
                  <a:lnTo>
                    <a:pt x="6" y="1"/>
                  </a:lnTo>
                  <a:lnTo>
                    <a:pt x="6" y="7"/>
                  </a:lnTo>
                  <a:lnTo>
                    <a:pt x="6" y="7"/>
                  </a:lnTo>
                  <a:lnTo>
                    <a:pt x="8" y="5"/>
                  </a:lnTo>
                  <a:lnTo>
                    <a:pt x="10" y="3"/>
                  </a:lnTo>
                  <a:lnTo>
                    <a:pt x="11" y="1"/>
                  </a:lnTo>
                  <a:lnTo>
                    <a:pt x="14" y="0"/>
                  </a:lnTo>
                  <a:lnTo>
                    <a:pt x="17" y="0"/>
                  </a:lnTo>
                  <a:lnTo>
                    <a:pt x="17" y="7"/>
                  </a:lnTo>
                  <a:lnTo>
                    <a:pt x="16" y="7"/>
                  </a:lnTo>
                  <a:lnTo>
                    <a:pt x="15" y="7"/>
                  </a:lnTo>
                  <a:lnTo>
                    <a:pt x="12" y="7"/>
                  </a:lnTo>
                  <a:lnTo>
                    <a:pt x="11" y="7"/>
                  </a:lnTo>
                  <a:lnTo>
                    <a:pt x="9" y="9"/>
                  </a:lnTo>
                  <a:lnTo>
                    <a:pt x="7" y="12"/>
                  </a:lnTo>
                  <a:lnTo>
                    <a:pt x="6" y="15"/>
                  </a:lnTo>
                  <a:lnTo>
                    <a:pt x="6" y="19"/>
                  </a:lnTo>
                  <a:lnTo>
                    <a:pt x="6" y="37"/>
                  </a:lnTo>
                  <a:lnTo>
                    <a:pt x="0" y="37"/>
                  </a:lnTo>
                  <a:lnTo>
                    <a:pt x="0" y="1"/>
                  </a:lnTo>
                  <a:close/>
                </a:path>
              </a:pathLst>
            </a:custGeom>
            <a:solidFill>
              <a:srgbClr val="000000"/>
            </a:solidFill>
            <a:ln w="9525">
              <a:solidFill>
                <a:schemeClr val="accent1"/>
              </a:solidFill>
              <a:round/>
              <a:headEnd/>
              <a:tailEnd/>
            </a:ln>
          </p:spPr>
          <p:txBody>
            <a:bodyPr/>
            <a:lstStyle/>
            <a:p>
              <a:endParaRPr lang="en-US" dirty="0"/>
            </a:p>
          </p:txBody>
        </p:sp>
        <p:sp>
          <p:nvSpPr>
            <p:cNvPr id="259126" name="Freeform 54">
              <a:extLst>
                <a:ext uri="{FF2B5EF4-FFF2-40B4-BE49-F238E27FC236}">
                  <a16:creationId xmlns:a16="http://schemas.microsoft.com/office/drawing/2014/main" id="{A3D1657C-7483-41B0-B526-43919D41BA04}"/>
                </a:ext>
              </a:extLst>
            </p:cNvPr>
            <p:cNvSpPr>
              <a:spLocks noChangeAspect="1" noEditPoints="1"/>
            </p:cNvSpPr>
            <p:nvPr/>
          </p:nvSpPr>
          <p:spPr bwMode="auto">
            <a:xfrm>
              <a:off x="2807" y="986"/>
              <a:ext cx="31" cy="38"/>
            </a:xfrm>
            <a:custGeom>
              <a:avLst/>
              <a:gdLst>
                <a:gd name="T0" fmla="*/ 17 w 31"/>
                <a:gd name="T1" fmla="*/ 38 h 38"/>
                <a:gd name="T2" fmla="*/ 11 w 31"/>
                <a:gd name="T3" fmla="*/ 37 h 38"/>
                <a:gd name="T4" fmla="*/ 6 w 31"/>
                <a:gd name="T5" fmla="*/ 35 h 38"/>
                <a:gd name="T6" fmla="*/ 2 w 31"/>
                <a:gd name="T7" fmla="*/ 29 h 38"/>
                <a:gd name="T8" fmla="*/ 0 w 31"/>
                <a:gd name="T9" fmla="*/ 20 h 38"/>
                <a:gd name="T10" fmla="*/ 2 w 31"/>
                <a:gd name="T11" fmla="*/ 9 h 38"/>
                <a:gd name="T12" fmla="*/ 6 w 31"/>
                <a:gd name="T13" fmla="*/ 4 h 38"/>
                <a:gd name="T14" fmla="*/ 11 w 31"/>
                <a:gd name="T15" fmla="*/ 1 h 38"/>
                <a:gd name="T16" fmla="*/ 17 w 31"/>
                <a:gd name="T17" fmla="*/ 0 h 38"/>
                <a:gd name="T18" fmla="*/ 21 w 31"/>
                <a:gd name="T19" fmla="*/ 1 h 38"/>
                <a:gd name="T20" fmla="*/ 26 w 31"/>
                <a:gd name="T21" fmla="*/ 4 h 38"/>
                <a:gd name="T22" fmla="*/ 30 w 31"/>
                <a:gd name="T23" fmla="*/ 9 h 38"/>
                <a:gd name="T24" fmla="*/ 31 w 31"/>
                <a:gd name="T25" fmla="*/ 20 h 38"/>
                <a:gd name="T26" fmla="*/ 30 w 31"/>
                <a:gd name="T27" fmla="*/ 29 h 38"/>
                <a:gd name="T28" fmla="*/ 26 w 31"/>
                <a:gd name="T29" fmla="*/ 35 h 38"/>
                <a:gd name="T30" fmla="*/ 21 w 31"/>
                <a:gd name="T31" fmla="*/ 37 h 38"/>
                <a:gd name="T32" fmla="*/ 17 w 31"/>
                <a:gd name="T33" fmla="*/ 38 h 38"/>
                <a:gd name="T34" fmla="*/ 17 w 31"/>
                <a:gd name="T35" fmla="*/ 6 h 38"/>
                <a:gd name="T36" fmla="*/ 12 w 31"/>
                <a:gd name="T37" fmla="*/ 7 h 38"/>
                <a:gd name="T38" fmla="*/ 8 w 31"/>
                <a:gd name="T39" fmla="*/ 11 h 38"/>
                <a:gd name="T40" fmla="*/ 6 w 31"/>
                <a:gd name="T41" fmla="*/ 15 h 38"/>
                <a:gd name="T42" fmla="*/ 6 w 31"/>
                <a:gd name="T43" fmla="*/ 20 h 38"/>
                <a:gd name="T44" fmla="*/ 6 w 31"/>
                <a:gd name="T45" fmla="*/ 24 h 38"/>
                <a:gd name="T46" fmla="*/ 8 w 31"/>
                <a:gd name="T47" fmla="*/ 28 h 38"/>
                <a:gd name="T48" fmla="*/ 12 w 31"/>
                <a:gd name="T49" fmla="*/ 31 h 38"/>
                <a:gd name="T50" fmla="*/ 17 w 31"/>
                <a:gd name="T51" fmla="*/ 33 h 38"/>
                <a:gd name="T52" fmla="*/ 21 w 31"/>
                <a:gd name="T53" fmla="*/ 31 h 38"/>
                <a:gd name="T54" fmla="*/ 23 w 31"/>
                <a:gd name="T55" fmla="*/ 28 h 38"/>
                <a:gd name="T56" fmla="*/ 26 w 31"/>
                <a:gd name="T57" fmla="*/ 24 h 38"/>
                <a:gd name="T58" fmla="*/ 26 w 31"/>
                <a:gd name="T59" fmla="*/ 20 h 38"/>
                <a:gd name="T60" fmla="*/ 26 w 31"/>
                <a:gd name="T61" fmla="*/ 15 h 38"/>
                <a:gd name="T62" fmla="*/ 23 w 31"/>
                <a:gd name="T63" fmla="*/ 11 h 38"/>
                <a:gd name="T64" fmla="*/ 21 w 31"/>
                <a:gd name="T65" fmla="*/ 7 h 38"/>
                <a:gd name="T66" fmla="*/ 17 w 31"/>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7" y="38"/>
                  </a:moveTo>
                  <a:lnTo>
                    <a:pt x="11" y="37"/>
                  </a:lnTo>
                  <a:lnTo>
                    <a:pt x="6" y="35"/>
                  </a:lnTo>
                  <a:lnTo>
                    <a:pt x="2" y="29"/>
                  </a:lnTo>
                  <a:lnTo>
                    <a:pt x="0" y="20"/>
                  </a:lnTo>
                  <a:lnTo>
                    <a:pt x="2" y="9"/>
                  </a:lnTo>
                  <a:lnTo>
                    <a:pt x="6" y="4"/>
                  </a:lnTo>
                  <a:lnTo>
                    <a:pt x="11" y="1"/>
                  </a:lnTo>
                  <a:lnTo>
                    <a:pt x="17" y="0"/>
                  </a:lnTo>
                  <a:lnTo>
                    <a:pt x="21" y="1"/>
                  </a:lnTo>
                  <a:lnTo>
                    <a:pt x="26" y="4"/>
                  </a:lnTo>
                  <a:lnTo>
                    <a:pt x="30" y="9"/>
                  </a:lnTo>
                  <a:lnTo>
                    <a:pt x="31" y="20"/>
                  </a:lnTo>
                  <a:lnTo>
                    <a:pt x="30" y="29"/>
                  </a:lnTo>
                  <a:lnTo>
                    <a:pt x="26" y="35"/>
                  </a:lnTo>
                  <a:lnTo>
                    <a:pt x="21" y="37"/>
                  </a:lnTo>
                  <a:lnTo>
                    <a:pt x="17" y="38"/>
                  </a:lnTo>
                  <a:close/>
                  <a:moveTo>
                    <a:pt x="17" y="6"/>
                  </a:moveTo>
                  <a:lnTo>
                    <a:pt x="12" y="7"/>
                  </a:lnTo>
                  <a:lnTo>
                    <a:pt x="8" y="11"/>
                  </a:lnTo>
                  <a:lnTo>
                    <a:pt x="6" y="15"/>
                  </a:lnTo>
                  <a:lnTo>
                    <a:pt x="6" y="20"/>
                  </a:lnTo>
                  <a:lnTo>
                    <a:pt x="6" y="24"/>
                  </a:lnTo>
                  <a:lnTo>
                    <a:pt x="8" y="28"/>
                  </a:lnTo>
                  <a:lnTo>
                    <a:pt x="12" y="31"/>
                  </a:lnTo>
                  <a:lnTo>
                    <a:pt x="17" y="33"/>
                  </a:lnTo>
                  <a:lnTo>
                    <a:pt x="21" y="31"/>
                  </a:lnTo>
                  <a:lnTo>
                    <a:pt x="23" y="28"/>
                  </a:lnTo>
                  <a:lnTo>
                    <a:pt x="26" y="24"/>
                  </a:lnTo>
                  <a:lnTo>
                    <a:pt x="26" y="20"/>
                  </a:lnTo>
                  <a:lnTo>
                    <a:pt x="26" y="15"/>
                  </a:lnTo>
                  <a:lnTo>
                    <a:pt x="23" y="11"/>
                  </a:lnTo>
                  <a:lnTo>
                    <a:pt x="21" y="7"/>
                  </a:lnTo>
                  <a:lnTo>
                    <a:pt x="17" y="6"/>
                  </a:lnTo>
                  <a:close/>
                </a:path>
              </a:pathLst>
            </a:custGeom>
            <a:solidFill>
              <a:srgbClr val="000000"/>
            </a:solidFill>
            <a:ln w="9525">
              <a:solidFill>
                <a:schemeClr val="accent1"/>
              </a:solidFill>
              <a:round/>
              <a:headEnd/>
              <a:tailEnd/>
            </a:ln>
          </p:spPr>
          <p:txBody>
            <a:bodyPr/>
            <a:lstStyle/>
            <a:p>
              <a:endParaRPr lang="en-US" dirty="0"/>
            </a:p>
          </p:txBody>
        </p:sp>
        <p:sp>
          <p:nvSpPr>
            <p:cNvPr id="259127" name="Rectangle 55">
              <a:extLst>
                <a:ext uri="{FF2B5EF4-FFF2-40B4-BE49-F238E27FC236}">
                  <a16:creationId xmlns:a16="http://schemas.microsoft.com/office/drawing/2014/main" id="{D5F846EA-5A39-4117-AC82-9C967E981F37}"/>
                </a:ext>
              </a:extLst>
            </p:cNvPr>
            <p:cNvSpPr>
              <a:spLocks noChangeAspect="1" noChangeArrowheads="1"/>
            </p:cNvSpPr>
            <p:nvPr/>
          </p:nvSpPr>
          <p:spPr bwMode="auto">
            <a:xfrm>
              <a:off x="2845" y="974"/>
              <a:ext cx="6" cy="49"/>
            </a:xfrm>
            <a:prstGeom prst="rect">
              <a:avLst/>
            </a:prstGeom>
            <a:solidFill>
              <a:srgbClr val="000000"/>
            </a:solidFill>
            <a:ln w="9525">
              <a:solidFill>
                <a:schemeClr val="accent1"/>
              </a:solidFill>
              <a:miter lim="800000"/>
              <a:headEnd/>
              <a:tailEnd/>
            </a:ln>
          </p:spPr>
          <p:txBody>
            <a:bodyPr/>
            <a:lstStyle/>
            <a:p>
              <a:endParaRPr lang="en-US" dirty="0"/>
            </a:p>
          </p:txBody>
        </p:sp>
        <p:sp>
          <p:nvSpPr>
            <p:cNvPr id="259128" name="Freeform 56">
              <a:extLst>
                <a:ext uri="{FF2B5EF4-FFF2-40B4-BE49-F238E27FC236}">
                  <a16:creationId xmlns:a16="http://schemas.microsoft.com/office/drawing/2014/main" id="{822F3ECC-3594-45AF-9DCB-BEDB662835B7}"/>
                </a:ext>
              </a:extLst>
            </p:cNvPr>
            <p:cNvSpPr>
              <a:spLocks noChangeAspect="1" noEditPoints="1"/>
            </p:cNvSpPr>
            <p:nvPr/>
          </p:nvSpPr>
          <p:spPr bwMode="auto">
            <a:xfrm>
              <a:off x="2859" y="974"/>
              <a:ext cx="5" cy="49"/>
            </a:xfrm>
            <a:custGeom>
              <a:avLst/>
              <a:gdLst>
                <a:gd name="T0" fmla="*/ 5 w 5"/>
                <a:gd name="T1" fmla="*/ 49 h 49"/>
                <a:gd name="T2" fmla="*/ 0 w 5"/>
                <a:gd name="T3" fmla="*/ 49 h 49"/>
                <a:gd name="T4" fmla="*/ 0 w 5"/>
                <a:gd name="T5" fmla="*/ 13 h 49"/>
                <a:gd name="T6" fmla="*/ 5 w 5"/>
                <a:gd name="T7" fmla="*/ 13 h 49"/>
                <a:gd name="T8" fmla="*/ 5 w 5"/>
                <a:gd name="T9" fmla="*/ 49 h 49"/>
                <a:gd name="T10" fmla="*/ 5 w 5"/>
                <a:gd name="T11" fmla="*/ 6 h 49"/>
                <a:gd name="T12" fmla="*/ 0 w 5"/>
                <a:gd name="T13" fmla="*/ 6 h 49"/>
                <a:gd name="T14" fmla="*/ 0 w 5"/>
                <a:gd name="T15" fmla="*/ 0 h 49"/>
                <a:gd name="T16" fmla="*/ 5 w 5"/>
                <a:gd name="T17" fmla="*/ 0 h 49"/>
                <a:gd name="T18" fmla="*/ 5 w 5"/>
                <a:gd name="T19" fmla="*/ 6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9">
                  <a:moveTo>
                    <a:pt x="5" y="49"/>
                  </a:moveTo>
                  <a:lnTo>
                    <a:pt x="0" y="49"/>
                  </a:lnTo>
                  <a:lnTo>
                    <a:pt x="0" y="13"/>
                  </a:lnTo>
                  <a:lnTo>
                    <a:pt x="5" y="13"/>
                  </a:lnTo>
                  <a:lnTo>
                    <a:pt x="5" y="49"/>
                  </a:lnTo>
                  <a:close/>
                  <a:moveTo>
                    <a:pt x="5" y="6"/>
                  </a:moveTo>
                  <a:lnTo>
                    <a:pt x="0" y="6"/>
                  </a:lnTo>
                  <a:lnTo>
                    <a:pt x="0" y="0"/>
                  </a:lnTo>
                  <a:lnTo>
                    <a:pt x="5" y="0"/>
                  </a:lnTo>
                  <a:lnTo>
                    <a:pt x="5" y="6"/>
                  </a:lnTo>
                  <a:close/>
                </a:path>
              </a:pathLst>
            </a:custGeom>
            <a:solidFill>
              <a:srgbClr val="000000"/>
            </a:solidFill>
            <a:ln w="9525">
              <a:solidFill>
                <a:schemeClr val="accent1"/>
              </a:solidFill>
              <a:round/>
              <a:headEnd/>
              <a:tailEnd/>
            </a:ln>
          </p:spPr>
          <p:txBody>
            <a:bodyPr/>
            <a:lstStyle/>
            <a:p>
              <a:endParaRPr lang="en-US" dirty="0"/>
            </a:p>
          </p:txBody>
        </p:sp>
        <p:sp>
          <p:nvSpPr>
            <p:cNvPr id="259129" name="Freeform 57">
              <a:extLst>
                <a:ext uri="{FF2B5EF4-FFF2-40B4-BE49-F238E27FC236}">
                  <a16:creationId xmlns:a16="http://schemas.microsoft.com/office/drawing/2014/main" id="{46723C63-B91C-4627-B2BF-EB1320DAA38E}"/>
                </a:ext>
              </a:extLst>
            </p:cNvPr>
            <p:cNvSpPr>
              <a:spLocks noChangeAspect="1"/>
            </p:cNvSpPr>
            <p:nvPr/>
          </p:nvSpPr>
          <p:spPr bwMode="auto">
            <a:xfrm>
              <a:off x="2873" y="986"/>
              <a:ext cx="28" cy="37"/>
            </a:xfrm>
            <a:custGeom>
              <a:avLst/>
              <a:gdLst>
                <a:gd name="T0" fmla="*/ 5 w 28"/>
                <a:gd name="T1" fmla="*/ 1 h 37"/>
                <a:gd name="T2" fmla="*/ 5 w 28"/>
                <a:gd name="T3" fmla="*/ 6 h 37"/>
                <a:gd name="T4" fmla="*/ 6 w 28"/>
                <a:gd name="T5" fmla="*/ 6 h 37"/>
                <a:gd name="T6" fmla="*/ 7 w 28"/>
                <a:gd name="T7" fmla="*/ 5 h 37"/>
                <a:gd name="T8" fmla="*/ 8 w 28"/>
                <a:gd name="T9" fmla="*/ 4 h 37"/>
                <a:gd name="T10" fmla="*/ 8 w 28"/>
                <a:gd name="T11" fmla="*/ 3 h 37"/>
                <a:gd name="T12" fmla="*/ 9 w 28"/>
                <a:gd name="T13" fmla="*/ 3 h 37"/>
                <a:gd name="T14" fmla="*/ 10 w 28"/>
                <a:gd name="T15" fmla="*/ 1 h 37"/>
                <a:gd name="T16" fmla="*/ 13 w 28"/>
                <a:gd name="T17" fmla="*/ 1 h 37"/>
                <a:gd name="T18" fmla="*/ 14 w 28"/>
                <a:gd name="T19" fmla="*/ 0 h 37"/>
                <a:gd name="T20" fmla="*/ 16 w 28"/>
                <a:gd name="T21" fmla="*/ 0 h 37"/>
                <a:gd name="T22" fmla="*/ 17 w 28"/>
                <a:gd name="T23" fmla="*/ 1 h 37"/>
                <a:gd name="T24" fmla="*/ 20 w 28"/>
                <a:gd name="T25" fmla="*/ 1 h 37"/>
                <a:gd name="T26" fmla="*/ 21 w 28"/>
                <a:gd name="T27" fmla="*/ 1 h 37"/>
                <a:gd name="T28" fmla="*/ 22 w 28"/>
                <a:gd name="T29" fmla="*/ 1 h 37"/>
                <a:gd name="T30" fmla="*/ 23 w 28"/>
                <a:gd name="T31" fmla="*/ 3 h 37"/>
                <a:gd name="T32" fmla="*/ 25 w 28"/>
                <a:gd name="T33" fmla="*/ 4 h 37"/>
                <a:gd name="T34" fmla="*/ 27 w 28"/>
                <a:gd name="T35" fmla="*/ 6 h 37"/>
                <a:gd name="T36" fmla="*/ 28 w 28"/>
                <a:gd name="T37" fmla="*/ 9 h 37"/>
                <a:gd name="T38" fmla="*/ 28 w 28"/>
                <a:gd name="T39" fmla="*/ 37 h 37"/>
                <a:gd name="T40" fmla="*/ 22 w 28"/>
                <a:gd name="T41" fmla="*/ 37 h 37"/>
                <a:gd name="T42" fmla="*/ 22 w 28"/>
                <a:gd name="T43" fmla="*/ 13 h 37"/>
                <a:gd name="T44" fmla="*/ 21 w 28"/>
                <a:gd name="T45" fmla="*/ 9 h 37"/>
                <a:gd name="T46" fmla="*/ 20 w 28"/>
                <a:gd name="T47" fmla="*/ 7 h 37"/>
                <a:gd name="T48" fmla="*/ 17 w 28"/>
                <a:gd name="T49" fmla="*/ 6 h 37"/>
                <a:gd name="T50" fmla="*/ 15 w 28"/>
                <a:gd name="T51" fmla="*/ 6 h 37"/>
                <a:gd name="T52" fmla="*/ 12 w 28"/>
                <a:gd name="T53" fmla="*/ 6 h 37"/>
                <a:gd name="T54" fmla="*/ 8 w 28"/>
                <a:gd name="T55" fmla="*/ 8 h 37"/>
                <a:gd name="T56" fmla="*/ 6 w 28"/>
                <a:gd name="T57" fmla="*/ 12 h 37"/>
                <a:gd name="T58" fmla="*/ 5 w 28"/>
                <a:gd name="T59" fmla="*/ 19 h 37"/>
                <a:gd name="T60" fmla="*/ 5 w 28"/>
                <a:gd name="T61" fmla="*/ 37 h 37"/>
                <a:gd name="T62" fmla="*/ 0 w 28"/>
                <a:gd name="T63" fmla="*/ 37 h 37"/>
                <a:gd name="T64" fmla="*/ 0 w 28"/>
                <a:gd name="T65" fmla="*/ 1 h 37"/>
                <a:gd name="T66" fmla="*/ 5 w 28"/>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7">
                  <a:moveTo>
                    <a:pt x="5" y="1"/>
                  </a:moveTo>
                  <a:lnTo>
                    <a:pt x="5" y="6"/>
                  </a:lnTo>
                  <a:lnTo>
                    <a:pt x="6" y="6"/>
                  </a:lnTo>
                  <a:lnTo>
                    <a:pt x="7" y="5"/>
                  </a:lnTo>
                  <a:lnTo>
                    <a:pt x="8" y="4"/>
                  </a:lnTo>
                  <a:lnTo>
                    <a:pt x="8" y="3"/>
                  </a:lnTo>
                  <a:lnTo>
                    <a:pt x="9" y="3"/>
                  </a:lnTo>
                  <a:lnTo>
                    <a:pt x="10" y="1"/>
                  </a:lnTo>
                  <a:lnTo>
                    <a:pt x="13" y="1"/>
                  </a:lnTo>
                  <a:lnTo>
                    <a:pt x="14" y="0"/>
                  </a:lnTo>
                  <a:lnTo>
                    <a:pt x="16" y="0"/>
                  </a:lnTo>
                  <a:lnTo>
                    <a:pt x="17" y="1"/>
                  </a:lnTo>
                  <a:lnTo>
                    <a:pt x="20" y="1"/>
                  </a:lnTo>
                  <a:lnTo>
                    <a:pt x="21" y="1"/>
                  </a:lnTo>
                  <a:lnTo>
                    <a:pt x="22" y="1"/>
                  </a:lnTo>
                  <a:lnTo>
                    <a:pt x="23" y="3"/>
                  </a:lnTo>
                  <a:lnTo>
                    <a:pt x="25" y="4"/>
                  </a:lnTo>
                  <a:lnTo>
                    <a:pt x="27" y="6"/>
                  </a:lnTo>
                  <a:lnTo>
                    <a:pt x="28" y="9"/>
                  </a:lnTo>
                  <a:lnTo>
                    <a:pt x="28" y="37"/>
                  </a:lnTo>
                  <a:lnTo>
                    <a:pt x="22" y="37"/>
                  </a:lnTo>
                  <a:lnTo>
                    <a:pt x="22" y="13"/>
                  </a:lnTo>
                  <a:lnTo>
                    <a:pt x="21" y="9"/>
                  </a:lnTo>
                  <a:lnTo>
                    <a:pt x="20" y="7"/>
                  </a:lnTo>
                  <a:lnTo>
                    <a:pt x="17" y="6"/>
                  </a:lnTo>
                  <a:lnTo>
                    <a:pt x="15" y="6"/>
                  </a:lnTo>
                  <a:lnTo>
                    <a:pt x="12" y="6"/>
                  </a:lnTo>
                  <a:lnTo>
                    <a:pt x="8" y="8"/>
                  </a:lnTo>
                  <a:lnTo>
                    <a:pt x="6" y="12"/>
                  </a:lnTo>
                  <a:lnTo>
                    <a:pt x="5" y="19"/>
                  </a:lnTo>
                  <a:lnTo>
                    <a:pt x="5" y="37"/>
                  </a:lnTo>
                  <a:lnTo>
                    <a:pt x="0" y="37"/>
                  </a:lnTo>
                  <a:lnTo>
                    <a:pt x="0" y="1"/>
                  </a:lnTo>
                  <a:lnTo>
                    <a:pt x="5" y="1"/>
                  </a:lnTo>
                  <a:close/>
                </a:path>
              </a:pathLst>
            </a:custGeom>
            <a:solidFill>
              <a:srgbClr val="000000"/>
            </a:solidFill>
            <a:ln w="9525">
              <a:solidFill>
                <a:schemeClr val="accent1"/>
              </a:solidFill>
              <a:round/>
              <a:headEnd/>
              <a:tailEnd/>
            </a:ln>
          </p:spPr>
          <p:txBody>
            <a:bodyPr/>
            <a:lstStyle/>
            <a:p>
              <a:endParaRPr lang="en-US" dirty="0"/>
            </a:p>
          </p:txBody>
        </p:sp>
        <p:sp>
          <p:nvSpPr>
            <p:cNvPr id="259130" name="Freeform 58">
              <a:extLst>
                <a:ext uri="{FF2B5EF4-FFF2-40B4-BE49-F238E27FC236}">
                  <a16:creationId xmlns:a16="http://schemas.microsoft.com/office/drawing/2014/main" id="{1CE3D0BB-B8D0-4266-98CC-D82EE9184E38}"/>
                </a:ext>
              </a:extLst>
            </p:cNvPr>
            <p:cNvSpPr>
              <a:spLocks noChangeAspect="1" noEditPoints="1"/>
            </p:cNvSpPr>
            <p:nvPr/>
          </p:nvSpPr>
          <p:spPr bwMode="auto">
            <a:xfrm>
              <a:off x="2906" y="986"/>
              <a:ext cx="34" cy="38"/>
            </a:xfrm>
            <a:custGeom>
              <a:avLst/>
              <a:gdLst>
                <a:gd name="T0" fmla="*/ 29 w 34"/>
                <a:gd name="T1" fmla="*/ 33 h 38"/>
                <a:gd name="T2" fmla="*/ 32 w 34"/>
                <a:gd name="T3" fmla="*/ 34 h 38"/>
                <a:gd name="T4" fmla="*/ 33 w 34"/>
                <a:gd name="T5" fmla="*/ 34 h 38"/>
                <a:gd name="T6" fmla="*/ 34 w 34"/>
                <a:gd name="T7" fmla="*/ 34 h 38"/>
                <a:gd name="T8" fmla="*/ 34 w 34"/>
                <a:gd name="T9" fmla="*/ 38 h 38"/>
                <a:gd name="T10" fmla="*/ 32 w 34"/>
                <a:gd name="T11" fmla="*/ 38 h 38"/>
                <a:gd name="T12" fmla="*/ 29 w 34"/>
                <a:gd name="T13" fmla="*/ 38 h 38"/>
                <a:gd name="T14" fmla="*/ 26 w 34"/>
                <a:gd name="T15" fmla="*/ 37 h 38"/>
                <a:gd name="T16" fmla="*/ 25 w 34"/>
                <a:gd name="T17" fmla="*/ 34 h 38"/>
                <a:gd name="T18" fmla="*/ 19 w 34"/>
                <a:gd name="T19" fmla="*/ 37 h 38"/>
                <a:gd name="T20" fmla="*/ 13 w 34"/>
                <a:gd name="T21" fmla="*/ 38 h 38"/>
                <a:gd name="T22" fmla="*/ 4 w 34"/>
                <a:gd name="T23" fmla="*/ 36 h 38"/>
                <a:gd name="T24" fmla="*/ 0 w 34"/>
                <a:gd name="T25" fmla="*/ 28 h 38"/>
                <a:gd name="T26" fmla="*/ 3 w 34"/>
                <a:gd name="T27" fmla="*/ 21 h 38"/>
                <a:gd name="T28" fmla="*/ 8 w 34"/>
                <a:gd name="T29" fmla="*/ 19 h 38"/>
                <a:gd name="T30" fmla="*/ 15 w 34"/>
                <a:gd name="T31" fmla="*/ 18 h 38"/>
                <a:gd name="T32" fmla="*/ 21 w 34"/>
                <a:gd name="T33" fmla="*/ 16 h 38"/>
                <a:gd name="T34" fmla="*/ 22 w 34"/>
                <a:gd name="T35" fmla="*/ 15 h 38"/>
                <a:gd name="T36" fmla="*/ 23 w 34"/>
                <a:gd name="T37" fmla="*/ 14 h 38"/>
                <a:gd name="T38" fmla="*/ 22 w 34"/>
                <a:gd name="T39" fmla="*/ 8 h 38"/>
                <a:gd name="T40" fmla="*/ 18 w 34"/>
                <a:gd name="T41" fmla="*/ 6 h 38"/>
                <a:gd name="T42" fmla="*/ 11 w 34"/>
                <a:gd name="T43" fmla="*/ 7 h 38"/>
                <a:gd name="T44" fmla="*/ 7 w 34"/>
                <a:gd name="T45" fmla="*/ 11 h 38"/>
                <a:gd name="T46" fmla="*/ 3 w 34"/>
                <a:gd name="T47" fmla="*/ 12 h 38"/>
                <a:gd name="T48" fmla="*/ 3 w 34"/>
                <a:gd name="T49" fmla="*/ 7 h 38"/>
                <a:gd name="T50" fmla="*/ 6 w 34"/>
                <a:gd name="T51" fmla="*/ 4 h 38"/>
                <a:gd name="T52" fmla="*/ 10 w 34"/>
                <a:gd name="T53" fmla="*/ 1 h 38"/>
                <a:gd name="T54" fmla="*/ 13 w 34"/>
                <a:gd name="T55" fmla="*/ 0 h 38"/>
                <a:gd name="T56" fmla="*/ 17 w 34"/>
                <a:gd name="T57" fmla="*/ 0 h 38"/>
                <a:gd name="T58" fmla="*/ 20 w 34"/>
                <a:gd name="T59" fmla="*/ 1 h 38"/>
                <a:gd name="T60" fmla="*/ 25 w 34"/>
                <a:gd name="T61" fmla="*/ 3 h 38"/>
                <a:gd name="T62" fmla="*/ 28 w 34"/>
                <a:gd name="T63" fmla="*/ 6 h 38"/>
                <a:gd name="T64" fmla="*/ 29 w 34"/>
                <a:gd name="T65" fmla="*/ 31 h 38"/>
                <a:gd name="T66" fmla="*/ 20 w 34"/>
                <a:gd name="T67" fmla="*/ 21 h 38"/>
                <a:gd name="T68" fmla="*/ 13 w 34"/>
                <a:gd name="T69" fmla="*/ 22 h 38"/>
                <a:gd name="T70" fmla="*/ 8 w 34"/>
                <a:gd name="T71" fmla="*/ 23 h 38"/>
                <a:gd name="T72" fmla="*/ 6 w 34"/>
                <a:gd name="T73" fmla="*/ 27 h 38"/>
                <a:gd name="T74" fmla="*/ 7 w 34"/>
                <a:gd name="T75" fmla="*/ 30 h 38"/>
                <a:gd name="T76" fmla="*/ 11 w 34"/>
                <a:gd name="T77" fmla="*/ 34 h 38"/>
                <a:gd name="T78" fmla="*/ 18 w 34"/>
                <a:gd name="T79" fmla="*/ 33 h 38"/>
                <a:gd name="T80" fmla="*/ 22 w 34"/>
                <a:gd name="T81" fmla="*/ 28 h 38"/>
                <a:gd name="T82" fmla="*/ 23 w 34"/>
                <a:gd name="T8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29" y="31"/>
                  </a:moveTo>
                  <a:lnTo>
                    <a:pt x="29" y="33"/>
                  </a:lnTo>
                  <a:lnTo>
                    <a:pt x="30" y="33"/>
                  </a:lnTo>
                  <a:lnTo>
                    <a:pt x="32" y="34"/>
                  </a:lnTo>
                  <a:lnTo>
                    <a:pt x="33" y="34"/>
                  </a:lnTo>
                  <a:lnTo>
                    <a:pt x="33" y="34"/>
                  </a:lnTo>
                  <a:lnTo>
                    <a:pt x="34" y="34"/>
                  </a:lnTo>
                  <a:lnTo>
                    <a:pt x="34" y="34"/>
                  </a:lnTo>
                  <a:lnTo>
                    <a:pt x="34" y="34"/>
                  </a:lnTo>
                  <a:lnTo>
                    <a:pt x="34" y="38"/>
                  </a:lnTo>
                  <a:lnTo>
                    <a:pt x="33" y="38"/>
                  </a:lnTo>
                  <a:lnTo>
                    <a:pt x="32" y="38"/>
                  </a:lnTo>
                  <a:lnTo>
                    <a:pt x="30" y="38"/>
                  </a:lnTo>
                  <a:lnTo>
                    <a:pt x="29" y="38"/>
                  </a:lnTo>
                  <a:lnTo>
                    <a:pt x="28" y="38"/>
                  </a:lnTo>
                  <a:lnTo>
                    <a:pt x="26" y="37"/>
                  </a:lnTo>
                  <a:lnTo>
                    <a:pt x="25" y="35"/>
                  </a:lnTo>
                  <a:lnTo>
                    <a:pt x="25" y="34"/>
                  </a:lnTo>
                  <a:lnTo>
                    <a:pt x="22" y="35"/>
                  </a:lnTo>
                  <a:lnTo>
                    <a:pt x="19" y="37"/>
                  </a:lnTo>
                  <a:lnTo>
                    <a:pt x="17" y="38"/>
                  </a:lnTo>
                  <a:lnTo>
                    <a:pt x="13" y="38"/>
                  </a:lnTo>
                  <a:lnTo>
                    <a:pt x="7" y="37"/>
                  </a:lnTo>
                  <a:lnTo>
                    <a:pt x="4" y="36"/>
                  </a:lnTo>
                  <a:lnTo>
                    <a:pt x="2" y="33"/>
                  </a:lnTo>
                  <a:lnTo>
                    <a:pt x="0" y="28"/>
                  </a:lnTo>
                  <a:lnTo>
                    <a:pt x="2" y="24"/>
                  </a:lnTo>
                  <a:lnTo>
                    <a:pt x="3" y="21"/>
                  </a:lnTo>
                  <a:lnTo>
                    <a:pt x="5" y="20"/>
                  </a:lnTo>
                  <a:lnTo>
                    <a:pt x="8" y="19"/>
                  </a:lnTo>
                  <a:lnTo>
                    <a:pt x="12" y="18"/>
                  </a:lnTo>
                  <a:lnTo>
                    <a:pt x="15" y="18"/>
                  </a:lnTo>
                  <a:lnTo>
                    <a:pt x="19" y="16"/>
                  </a:lnTo>
                  <a:lnTo>
                    <a:pt x="21" y="16"/>
                  </a:lnTo>
                  <a:lnTo>
                    <a:pt x="22" y="16"/>
                  </a:lnTo>
                  <a:lnTo>
                    <a:pt x="22" y="15"/>
                  </a:lnTo>
                  <a:lnTo>
                    <a:pt x="23" y="15"/>
                  </a:lnTo>
                  <a:lnTo>
                    <a:pt x="23" y="14"/>
                  </a:lnTo>
                  <a:lnTo>
                    <a:pt x="23" y="9"/>
                  </a:lnTo>
                  <a:lnTo>
                    <a:pt x="22" y="8"/>
                  </a:lnTo>
                  <a:lnTo>
                    <a:pt x="21" y="7"/>
                  </a:lnTo>
                  <a:lnTo>
                    <a:pt x="18" y="6"/>
                  </a:lnTo>
                  <a:lnTo>
                    <a:pt x="14" y="6"/>
                  </a:lnTo>
                  <a:lnTo>
                    <a:pt x="11" y="7"/>
                  </a:lnTo>
                  <a:lnTo>
                    <a:pt x="8" y="8"/>
                  </a:lnTo>
                  <a:lnTo>
                    <a:pt x="7" y="11"/>
                  </a:lnTo>
                  <a:lnTo>
                    <a:pt x="7" y="12"/>
                  </a:lnTo>
                  <a:lnTo>
                    <a:pt x="3" y="12"/>
                  </a:lnTo>
                  <a:lnTo>
                    <a:pt x="3" y="9"/>
                  </a:lnTo>
                  <a:lnTo>
                    <a:pt x="3" y="7"/>
                  </a:lnTo>
                  <a:lnTo>
                    <a:pt x="4" y="6"/>
                  </a:lnTo>
                  <a:lnTo>
                    <a:pt x="6" y="4"/>
                  </a:lnTo>
                  <a:lnTo>
                    <a:pt x="8" y="3"/>
                  </a:lnTo>
                  <a:lnTo>
                    <a:pt x="10" y="1"/>
                  </a:lnTo>
                  <a:lnTo>
                    <a:pt x="11" y="1"/>
                  </a:lnTo>
                  <a:lnTo>
                    <a:pt x="13" y="0"/>
                  </a:lnTo>
                  <a:lnTo>
                    <a:pt x="15" y="0"/>
                  </a:lnTo>
                  <a:lnTo>
                    <a:pt x="17" y="0"/>
                  </a:lnTo>
                  <a:lnTo>
                    <a:pt x="19" y="0"/>
                  </a:lnTo>
                  <a:lnTo>
                    <a:pt x="20" y="1"/>
                  </a:lnTo>
                  <a:lnTo>
                    <a:pt x="21" y="1"/>
                  </a:lnTo>
                  <a:lnTo>
                    <a:pt x="25" y="3"/>
                  </a:lnTo>
                  <a:lnTo>
                    <a:pt x="27" y="4"/>
                  </a:lnTo>
                  <a:lnTo>
                    <a:pt x="28" y="6"/>
                  </a:lnTo>
                  <a:lnTo>
                    <a:pt x="29" y="8"/>
                  </a:lnTo>
                  <a:lnTo>
                    <a:pt x="29" y="31"/>
                  </a:lnTo>
                  <a:close/>
                  <a:moveTo>
                    <a:pt x="23" y="20"/>
                  </a:moveTo>
                  <a:lnTo>
                    <a:pt x="20" y="21"/>
                  </a:lnTo>
                  <a:lnTo>
                    <a:pt x="17" y="21"/>
                  </a:lnTo>
                  <a:lnTo>
                    <a:pt x="13" y="22"/>
                  </a:lnTo>
                  <a:lnTo>
                    <a:pt x="10" y="23"/>
                  </a:lnTo>
                  <a:lnTo>
                    <a:pt x="8" y="23"/>
                  </a:lnTo>
                  <a:lnTo>
                    <a:pt x="7" y="24"/>
                  </a:lnTo>
                  <a:lnTo>
                    <a:pt x="6" y="27"/>
                  </a:lnTo>
                  <a:lnTo>
                    <a:pt x="6" y="28"/>
                  </a:lnTo>
                  <a:lnTo>
                    <a:pt x="7" y="30"/>
                  </a:lnTo>
                  <a:lnTo>
                    <a:pt x="8" y="33"/>
                  </a:lnTo>
                  <a:lnTo>
                    <a:pt x="11" y="34"/>
                  </a:lnTo>
                  <a:lnTo>
                    <a:pt x="13" y="34"/>
                  </a:lnTo>
                  <a:lnTo>
                    <a:pt x="18" y="33"/>
                  </a:lnTo>
                  <a:lnTo>
                    <a:pt x="21" y="30"/>
                  </a:lnTo>
                  <a:lnTo>
                    <a:pt x="22" y="28"/>
                  </a:lnTo>
                  <a:lnTo>
                    <a:pt x="23" y="27"/>
                  </a:lnTo>
                  <a:lnTo>
                    <a:pt x="23" y="20"/>
                  </a:lnTo>
                  <a:close/>
                </a:path>
              </a:pathLst>
            </a:custGeom>
            <a:solidFill>
              <a:srgbClr val="000000"/>
            </a:solidFill>
            <a:ln w="9525">
              <a:solidFill>
                <a:schemeClr val="accent1"/>
              </a:solidFill>
              <a:round/>
              <a:headEnd/>
              <a:tailEnd/>
            </a:ln>
          </p:spPr>
          <p:txBody>
            <a:bodyPr/>
            <a:lstStyle/>
            <a:p>
              <a:endParaRPr lang="en-US" dirty="0"/>
            </a:p>
          </p:txBody>
        </p:sp>
        <p:sp>
          <p:nvSpPr>
            <p:cNvPr id="259131" name="Freeform 59">
              <a:extLst>
                <a:ext uri="{FF2B5EF4-FFF2-40B4-BE49-F238E27FC236}">
                  <a16:creationId xmlns:a16="http://schemas.microsoft.com/office/drawing/2014/main" id="{4584933A-14E7-4235-BF63-0C1FBE49548C}"/>
                </a:ext>
              </a:extLst>
            </p:cNvPr>
            <p:cNvSpPr>
              <a:spLocks noChangeAspect="1"/>
            </p:cNvSpPr>
            <p:nvPr/>
          </p:nvSpPr>
          <p:spPr bwMode="auto">
            <a:xfrm>
              <a:off x="2310" y="899"/>
              <a:ext cx="442" cy="482"/>
            </a:xfrm>
            <a:custGeom>
              <a:avLst/>
              <a:gdLst>
                <a:gd name="T0" fmla="*/ 419 w 442"/>
                <a:gd name="T1" fmla="*/ 447 h 482"/>
                <a:gd name="T2" fmla="*/ 289 w 442"/>
                <a:gd name="T3" fmla="*/ 447 h 482"/>
                <a:gd name="T4" fmla="*/ 277 w 442"/>
                <a:gd name="T5" fmla="*/ 482 h 482"/>
                <a:gd name="T6" fmla="*/ 71 w 442"/>
                <a:gd name="T7" fmla="*/ 482 h 482"/>
                <a:gd name="T8" fmla="*/ 64 w 442"/>
                <a:gd name="T9" fmla="*/ 465 h 482"/>
                <a:gd name="T10" fmla="*/ 0 w 442"/>
                <a:gd name="T11" fmla="*/ 0 h 482"/>
                <a:gd name="T12" fmla="*/ 268 w 442"/>
                <a:gd name="T13" fmla="*/ 0 h 482"/>
                <a:gd name="T14" fmla="*/ 228 w 442"/>
                <a:gd name="T15" fmla="*/ 71 h 482"/>
                <a:gd name="T16" fmla="*/ 239 w 442"/>
                <a:gd name="T17" fmla="*/ 93 h 482"/>
                <a:gd name="T18" fmla="*/ 280 w 442"/>
                <a:gd name="T19" fmla="*/ 93 h 482"/>
                <a:gd name="T20" fmla="*/ 442 w 442"/>
                <a:gd name="T21" fmla="*/ 394 h 482"/>
                <a:gd name="T22" fmla="*/ 419 w 442"/>
                <a:gd name="T23" fmla="*/ 447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2" h="482">
                  <a:moveTo>
                    <a:pt x="419" y="447"/>
                  </a:moveTo>
                  <a:lnTo>
                    <a:pt x="289" y="447"/>
                  </a:lnTo>
                  <a:lnTo>
                    <a:pt x="277" y="482"/>
                  </a:lnTo>
                  <a:lnTo>
                    <a:pt x="71" y="482"/>
                  </a:lnTo>
                  <a:lnTo>
                    <a:pt x="64" y="465"/>
                  </a:lnTo>
                  <a:lnTo>
                    <a:pt x="0" y="0"/>
                  </a:lnTo>
                  <a:lnTo>
                    <a:pt x="268" y="0"/>
                  </a:lnTo>
                  <a:lnTo>
                    <a:pt x="228" y="71"/>
                  </a:lnTo>
                  <a:lnTo>
                    <a:pt x="239" y="93"/>
                  </a:lnTo>
                  <a:lnTo>
                    <a:pt x="280" y="93"/>
                  </a:lnTo>
                  <a:lnTo>
                    <a:pt x="442" y="394"/>
                  </a:lnTo>
                  <a:lnTo>
                    <a:pt x="419" y="447"/>
                  </a:lnTo>
                  <a:close/>
                </a:path>
              </a:pathLst>
            </a:custGeom>
            <a:solidFill>
              <a:srgbClr val="000000"/>
            </a:solidFill>
            <a:ln w="9525">
              <a:solidFill>
                <a:schemeClr val="accent1"/>
              </a:solidFill>
              <a:round/>
              <a:headEnd/>
              <a:tailEnd/>
            </a:ln>
          </p:spPr>
          <p:txBody>
            <a:bodyPr/>
            <a:lstStyle/>
            <a:p>
              <a:endParaRPr lang="en-US" dirty="0"/>
            </a:p>
          </p:txBody>
        </p:sp>
        <p:sp>
          <p:nvSpPr>
            <p:cNvPr id="259132" name="Freeform 60">
              <a:extLst>
                <a:ext uri="{FF2B5EF4-FFF2-40B4-BE49-F238E27FC236}">
                  <a16:creationId xmlns:a16="http://schemas.microsoft.com/office/drawing/2014/main" id="{593A7672-296D-4AD2-9917-FCE691115867}"/>
                </a:ext>
              </a:extLst>
            </p:cNvPr>
            <p:cNvSpPr>
              <a:spLocks noChangeAspect="1"/>
            </p:cNvSpPr>
            <p:nvPr/>
          </p:nvSpPr>
          <p:spPr bwMode="auto">
            <a:xfrm>
              <a:off x="2348" y="847"/>
              <a:ext cx="455" cy="494"/>
            </a:xfrm>
            <a:custGeom>
              <a:avLst/>
              <a:gdLst>
                <a:gd name="T0" fmla="*/ 452 w 455"/>
                <a:gd name="T1" fmla="*/ 396 h 494"/>
                <a:gd name="T2" fmla="*/ 291 w 455"/>
                <a:gd name="T3" fmla="*/ 95 h 494"/>
                <a:gd name="T4" fmla="*/ 289 w 455"/>
                <a:gd name="T5" fmla="*/ 93 h 494"/>
                <a:gd name="T6" fmla="*/ 287 w 455"/>
                <a:gd name="T7" fmla="*/ 93 h 494"/>
                <a:gd name="T8" fmla="*/ 249 w 455"/>
                <a:gd name="T9" fmla="*/ 93 h 494"/>
                <a:gd name="T10" fmla="*/ 239 w 455"/>
                <a:gd name="T11" fmla="*/ 77 h 494"/>
                <a:gd name="T12" fmla="*/ 280 w 455"/>
                <a:gd name="T13" fmla="*/ 8 h 494"/>
                <a:gd name="T14" fmla="*/ 284 w 455"/>
                <a:gd name="T15" fmla="*/ 0 h 494"/>
                <a:gd name="T16" fmla="*/ 275 w 455"/>
                <a:gd name="T17" fmla="*/ 0 h 494"/>
                <a:gd name="T18" fmla="*/ 7 w 455"/>
                <a:gd name="T19" fmla="*/ 0 h 494"/>
                <a:gd name="T20" fmla="*/ 0 w 455"/>
                <a:gd name="T21" fmla="*/ 0 h 494"/>
                <a:gd name="T22" fmla="*/ 1 w 455"/>
                <a:gd name="T23" fmla="*/ 6 h 494"/>
                <a:gd name="T24" fmla="*/ 63 w 455"/>
                <a:gd name="T25" fmla="*/ 472 h 494"/>
                <a:gd name="T26" fmla="*/ 64 w 455"/>
                <a:gd name="T27" fmla="*/ 472 h 494"/>
                <a:gd name="T28" fmla="*/ 64 w 455"/>
                <a:gd name="T29" fmla="*/ 473 h 494"/>
                <a:gd name="T30" fmla="*/ 71 w 455"/>
                <a:gd name="T31" fmla="*/ 491 h 494"/>
                <a:gd name="T32" fmla="*/ 72 w 455"/>
                <a:gd name="T33" fmla="*/ 494 h 494"/>
                <a:gd name="T34" fmla="*/ 76 w 455"/>
                <a:gd name="T35" fmla="*/ 494 h 494"/>
                <a:gd name="T36" fmla="*/ 284 w 455"/>
                <a:gd name="T37" fmla="*/ 494 h 494"/>
                <a:gd name="T38" fmla="*/ 288 w 455"/>
                <a:gd name="T39" fmla="*/ 494 h 494"/>
                <a:gd name="T40" fmla="*/ 289 w 455"/>
                <a:gd name="T41" fmla="*/ 491 h 494"/>
                <a:gd name="T42" fmla="*/ 299 w 455"/>
                <a:gd name="T43" fmla="*/ 458 h 494"/>
                <a:gd name="T44" fmla="*/ 425 w 455"/>
                <a:gd name="T45" fmla="*/ 458 h 494"/>
                <a:gd name="T46" fmla="*/ 429 w 455"/>
                <a:gd name="T47" fmla="*/ 458 h 494"/>
                <a:gd name="T48" fmla="*/ 431 w 455"/>
                <a:gd name="T49" fmla="*/ 455 h 494"/>
                <a:gd name="T50" fmla="*/ 454 w 455"/>
                <a:gd name="T51" fmla="*/ 401 h 494"/>
                <a:gd name="T52" fmla="*/ 455 w 455"/>
                <a:gd name="T53" fmla="*/ 398 h 494"/>
                <a:gd name="T54" fmla="*/ 452 w 455"/>
                <a:gd name="T55" fmla="*/ 396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5" h="494">
                  <a:moveTo>
                    <a:pt x="452" y="396"/>
                  </a:moveTo>
                  <a:lnTo>
                    <a:pt x="291" y="95"/>
                  </a:lnTo>
                  <a:lnTo>
                    <a:pt x="289" y="93"/>
                  </a:lnTo>
                  <a:lnTo>
                    <a:pt x="287" y="93"/>
                  </a:lnTo>
                  <a:lnTo>
                    <a:pt x="249" y="93"/>
                  </a:lnTo>
                  <a:lnTo>
                    <a:pt x="239" y="77"/>
                  </a:lnTo>
                  <a:lnTo>
                    <a:pt x="280" y="8"/>
                  </a:lnTo>
                  <a:lnTo>
                    <a:pt x="284" y="0"/>
                  </a:lnTo>
                  <a:lnTo>
                    <a:pt x="275" y="0"/>
                  </a:lnTo>
                  <a:lnTo>
                    <a:pt x="7" y="0"/>
                  </a:lnTo>
                  <a:lnTo>
                    <a:pt x="0" y="0"/>
                  </a:lnTo>
                  <a:lnTo>
                    <a:pt x="1" y="6"/>
                  </a:lnTo>
                  <a:lnTo>
                    <a:pt x="63" y="472"/>
                  </a:lnTo>
                  <a:lnTo>
                    <a:pt x="64" y="472"/>
                  </a:lnTo>
                  <a:lnTo>
                    <a:pt x="64" y="473"/>
                  </a:lnTo>
                  <a:lnTo>
                    <a:pt x="71" y="491"/>
                  </a:lnTo>
                  <a:lnTo>
                    <a:pt x="72" y="494"/>
                  </a:lnTo>
                  <a:lnTo>
                    <a:pt x="76" y="494"/>
                  </a:lnTo>
                  <a:lnTo>
                    <a:pt x="284" y="494"/>
                  </a:lnTo>
                  <a:lnTo>
                    <a:pt x="288" y="494"/>
                  </a:lnTo>
                  <a:lnTo>
                    <a:pt x="289" y="491"/>
                  </a:lnTo>
                  <a:lnTo>
                    <a:pt x="299" y="458"/>
                  </a:lnTo>
                  <a:lnTo>
                    <a:pt x="425" y="458"/>
                  </a:lnTo>
                  <a:lnTo>
                    <a:pt x="429" y="458"/>
                  </a:lnTo>
                  <a:lnTo>
                    <a:pt x="431" y="455"/>
                  </a:lnTo>
                  <a:lnTo>
                    <a:pt x="454" y="401"/>
                  </a:lnTo>
                  <a:lnTo>
                    <a:pt x="455" y="398"/>
                  </a:lnTo>
                  <a:lnTo>
                    <a:pt x="452" y="396"/>
                  </a:lnTo>
                  <a:close/>
                </a:path>
              </a:pathLst>
            </a:custGeom>
            <a:solidFill>
              <a:srgbClr val="000000"/>
            </a:solidFill>
            <a:ln w="9525">
              <a:solidFill>
                <a:schemeClr val="accent1"/>
              </a:solidFill>
              <a:round/>
              <a:headEnd/>
              <a:tailEnd/>
            </a:ln>
          </p:spPr>
          <p:txBody>
            <a:bodyPr/>
            <a:lstStyle/>
            <a:p>
              <a:endParaRPr lang="en-US" dirty="0"/>
            </a:p>
          </p:txBody>
        </p:sp>
        <p:sp>
          <p:nvSpPr>
            <p:cNvPr id="259133" name="Freeform 61">
              <a:extLst>
                <a:ext uri="{FF2B5EF4-FFF2-40B4-BE49-F238E27FC236}">
                  <a16:creationId xmlns:a16="http://schemas.microsoft.com/office/drawing/2014/main" id="{B834A52C-3C21-45CE-8F6E-33DB4BE68840}"/>
                </a:ext>
              </a:extLst>
            </p:cNvPr>
            <p:cNvSpPr>
              <a:spLocks noChangeAspect="1"/>
            </p:cNvSpPr>
            <p:nvPr/>
          </p:nvSpPr>
          <p:spPr bwMode="auto">
            <a:xfrm>
              <a:off x="2361" y="857"/>
              <a:ext cx="429" cy="473"/>
            </a:xfrm>
            <a:custGeom>
              <a:avLst/>
              <a:gdLst>
                <a:gd name="T0" fmla="*/ 408 w 429"/>
                <a:gd name="T1" fmla="*/ 437 h 473"/>
                <a:gd name="T2" fmla="*/ 282 w 429"/>
                <a:gd name="T3" fmla="*/ 437 h 473"/>
                <a:gd name="T4" fmla="*/ 278 w 429"/>
                <a:gd name="T5" fmla="*/ 437 h 473"/>
                <a:gd name="T6" fmla="*/ 277 w 429"/>
                <a:gd name="T7" fmla="*/ 441 h 473"/>
                <a:gd name="T8" fmla="*/ 267 w 429"/>
                <a:gd name="T9" fmla="*/ 473 h 473"/>
                <a:gd name="T10" fmla="*/ 68 w 429"/>
                <a:gd name="T11" fmla="*/ 473 h 473"/>
                <a:gd name="T12" fmla="*/ 62 w 429"/>
                <a:gd name="T13" fmla="*/ 460 h 473"/>
                <a:gd name="T14" fmla="*/ 0 w 429"/>
                <a:gd name="T15" fmla="*/ 0 h 473"/>
                <a:gd name="T16" fmla="*/ 252 w 429"/>
                <a:gd name="T17" fmla="*/ 0 h 473"/>
                <a:gd name="T18" fmla="*/ 216 w 429"/>
                <a:gd name="T19" fmla="*/ 64 h 473"/>
                <a:gd name="T20" fmla="*/ 214 w 429"/>
                <a:gd name="T21" fmla="*/ 67 h 473"/>
                <a:gd name="T22" fmla="*/ 216 w 429"/>
                <a:gd name="T23" fmla="*/ 69 h 473"/>
                <a:gd name="T24" fmla="*/ 228 w 429"/>
                <a:gd name="T25" fmla="*/ 91 h 473"/>
                <a:gd name="T26" fmla="*/ 229 w 429"/>
                <a:gd name="T27" fmla="*/ 95 h 473"/>
                <a:gd name="T28" fmla="*/ 232 w 429"/>
                <a:gd name="T29" fmla="*/ 95 h 473"/>
                <a:gd name="T30" fmla="*/ 270 w 429"/>
                <a:gd name="T31" fmla="*/ 95 h 473"/>
                <a:gd name="T32" fmla="*/ 429 w 429"/>
                <a:gd name="T33" fmla="*/ 390 h 473"/>
                <a:gd name="T34" fmla="*/ 408 w 429"/>
                <a:gd name="T35" fmla="*/ 43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9" h="473">
                  <a:moveTo>
                    <a:pt x="408" y="437"/>
                  </a:moveTo>
                  <a:lnTo>
                    <a:pt x="282" y="437"/>
                  </a:lnTo>
                  <a:lnTo>
                    <a:pt x="278" y="437"/>
                  </a:lnTo>
                  <a:lnTo>
                    <a:pt x="277" y="441"/>
                  </a:lnTo>
                  <a:lnTo>
                    <a:pt x="267" y="473"/>
                  </a:lnTo>
                  <a:lnTo>
                    <a:pt x="68" y="473"/>
                  </a:lnTo>
                  <a:lnTo>
                    <a:pt x="62" y="460"/>
                  </a:lnTo>
                  <a:lnTo>
                    <a:pt x="0" y="0"/>
                  </a:lnTo>
                  <a:lnTo>
                    <a:pt x="252" y="0"/>
                  </a:lnTo>
                  <a:lnTo>
                    <a:pt x="216" y="64"/>
                  </a:lnTo>
                  <a:lnTo>
                    <a:pt x="214" y="67"/>
                  </a:lnTo>
                  <a:lnTo>
                    <a:pt x="216" y="69"/>
                  </a:lnTo>
                  <a:lnTo>
                    <a:pt x="228" y="91"/>
                  </a:lnTo>
                  <a:lnTo>
                    <a:pt x="229" y="95"/>
                  </a:lnTo>
                  <a:lnTo>
                    <a:pt x="232" y="95"/>
                  </a:lnTo>
                  <a:lnTo>
                    <a:pt x="270" y="95"/>
                  </a:lnTo>
                  <a:lnTo>
                    <a:pt x="429" y="390"/>
                  </a:lnTo>
                  <a:lnTo>
                    <a:pt x="408" y="437"/>
                  </a:lnTo>
                  <a:close/>
                </a:path>
              </a:pathLst>
            </a:custGeom>
            <a:solidFill>
              <a:srgbClr val="FFFFFF"/>
            </a:solidFill>
            <a:ln w="9525">
              <a:solidFill>
                <a:schemeClr val="accent1"/>
              </a:solidFill>
              <a:round/>
              <a:headEnd/>
              <a:tailEnd/>
            </a:ln>
          </p:spPr>
          <p:txBody>
            <a:bodyPr/>
            <a:lstStyle/>
            <a:p>
              <a:endParaRPr lang="en-US" dirty="0"/>
            </a:p>
          </p:txBody>
        </p:sp>
        <p:sp>
          <p:nvSpPr>
            <p:cNvPr id="259134" name="Freeform 62">
              <a:extLst>
                <a:ext uri="{FF2B5EF4-FFF2-40B4-BE49-F238E27FC236}">
                  <a16:creationId xmlns:a16="http://schemas.microsoft.com/office/drawing/2014/main" id="{7E9FAB96-F114-44E1-BF13-6B7589AF3030}"/>
                </a:ext>
              </a:extLst>
            </p:cNvPr>
            <p:cNvSpPr>
              <a:spLocks noChangeAspect="1"/>
            </p:cNvSpPr>
            <p:nvPr/>
          </p:nvSpPr>
          <p:spPr bwMode="auto">
            <a:xfrm>
              <a:off x="2423" y="1029"/>
              <a:ext cx="45" cy="52"/>
            </a:xfrm>
            <a:custGeom>
              <a:avLst/>
              <a:gdLst>
                <a:gd name="T0" fmla="*/ 45 w 45"/>
                <a:gd name="T1" fmla="*/ 24 h 52"/>
                <a:gd name="T2" fmla="*/ 40 w 45"/>
                <a:gd name="T3" fmla="*/ 51 h 52"/>
                <a:gd name="T4" fmla="*/ 37 w 45"/>
                <a:gd name="T5" fmla="*/ 47 h 52"/>
                <a:gd name="T6" fmla="*/ 27 w 45"/>
                <a:gd name="T7" fmla="*/ 51 h 52"/>
                <a:gd name="T8" fmla="*/ 18 w 45"/>
                <a:gd name="T9" fmla="*/ 52 h 52"/>
                <a:gd name="T10" fmla="*/ 11 w 45"/>
                <a:gd name="T11" fmla="*/ 48 h 52"/>
                <a:gd name="T12" fmla="*/ 4 w 45"/>
                <a:gd name="T13" fmla="*/ 42 h 52"/>
                <a:gd name="T14" fmla="*/ 0 w 45"/>
                <a:gd name="T15" fmla="*/ 32 h 52"/>
                <a:gd name="T16" fmla="*/ 0 w 45"/>
                <a:gd name="T17" fmla="*/ 21 h 52"/>
                <a:gd name="T18" fmla="*/ 4 w 45"/>
                <a:gd name="T19" fmla="*/ 10 h 52"/>
                <a:gd name="T20" fmla="*/ 11 w 45"/>
                <a:gd name="T21" fmla="*/ 3 h 52"/>
                <a:gd name="T22" fmla="*/ 19 w 45"/>
                <a:gd name="T23" fmla="*/ 0 h 52"/>
                <a:gd name="T24" fmla="*/ 26 w 45"/>
                <a:gd name="T25" fmla="*/ 0 h 52"/>
                <a:gd name="T26" fmla="*/ 32 w 45"/>
                <a:gd name="T27" fmla="*/ 1 h 52"/>
                <a:gd name="T28" fmla="*/ 39 w 45"/>
                <a:gd name="T29" fmla="*/ 6 h 52"/>
                <a:gd name="T30" fmla="*/ 44 w 45"/>
                <a:gd name="T31" fmla="*/ 13 h 52"/>
                <a:gd name="T32" fmla="*/ 38 w 45"/>
                <a:gd name="T33" fmla="*/ 16 h 52"/>
                <a:gd name="T34" fmla="*/ 34 w 45"/>
                <a:gd name="T35" fmla="*/ 9 h 52"/>
                <a:gd name="T36" fmla="*/ 24 w 45"/>
                <a:gd name="T37" fmla="*/ 6 h 52"/>
                <a:gd name="T38" fmla="*/ 17 w 45"/>
                <a:gd name="T39" fmla="*/ 7 h 52"/>
                <a:gd name="T40" fmla="*/ 11 w 45"/>
                <a:gd name="T41" fmla="*/ 10 h 52"/>
                <a:gd name="T42" fmla="*/ 8 w 45"/>
                <a:gd name="T43" fmla="*/ 17 h 52"/>
                <a:gd name="T44" fmla="*/ 7 w 45"/>
                <a:gd name="T45" fmla="*/ 26 h 52"/>
                <a:gd name="T46" fmla="*/ 8 w 45"/>
                <a:gd name="T47" fmla="*/ 34 h 52"/>
                <a:gd name="T48" fmla="*/ 11 w 45"/>
                <a:gd name="T49" fmla="*/ 41 h 52"/>
                <a:gd name="T50" fmla="*/ 17 w 45"/>
                <a:gd name="T51" fmla="*/ 45 h 52"/>
                <a:gd name="T52" fmla="*/ 24 w 45"/>
                <a:gd name="T53" fmla="*/ 46 h 52"/>
                <a:gd name="T54" fmla="*/ 29 w 45"/>
                <a:gd name="T55" fmla="*/ 45 h 52"/>
                <a:gd name="T56" fmla="*/ 32 w 45"/>
                <a:gd name="T57" fmla="*/ 44 h 52"/>
                <a:gd name="T58" fmla="*/ 39 w 45"/>
                <a:gd name="T59" fmla="*/ 36 h 52"/>
                <a:gd name="T60" fmla="*/ 39 w 45"/>
                <a:gd name="T61" fmla="*/ 30 h 52"/>
                <a:gd name="T62" fmla="*/ 24 w 45"/>
                <a:gd name="T63" fmla="*/ 2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 h="52">
                  <a:moveTo>
                    <a:pt x="24" y="24"/>
                  </a:moveTo>
                  <a:lnTo>
                    <a:pt x="45" y="24"/>
                  </a:lnTo>
                  <a:lnTo>
                    <a:pt x="45" y="51"/>
                  </a:lnTo>
                  <a:lnTo>
                    <a:pt x="40" y="51"/>
                  </a:lnTo>
                  <a:lnTo>
                    <a:pt x="39" y="45"/>
                  </a:lnTo>
                  <a:lnTo>
                    <a:pt x="37" y="47"/>
                  </a:lnTo>
                  <a:lnTo>
                    <a:pt x="32" y="49"/>
                  </a:lnTo>
                  <a:lnTo>
                    <a:pt x="27" y="51"/>
                  </a:lnTo>
                  <a:lnTo>
                    <a:pt x="22" y="52"/>
                  </a:lnTo>
                  <a:lnTo>
                    <a:pt x="18" y="52"/>
                  </a:lnTo>
                  <a:lnTo>
                    <a:pt x="15" y="51"/>
                  </a:lnTo>
                  <a:lnTo>
                    <a:pt x="11" y="48"/>
                  </a:lnTo>
                  <a:lnTo>
                    <a:pt x="9" y="47"/>
                  </a:lnTo>
                  <a:lnTo>
                    <a:pt x="4" y="42"/>
                  </a:lnTo>
                  <a:lnTo>
                    <a:pt x="2" y="37"/>
                  </a:lnTo>
                  <a:lnTo>
                    <a:pt x="0" y="32"/>
                  </a:lnTo>
                  <a:lnTo>
                    <a:pt x="0" y="26"/>
                  </a:lnTo>
                  <a:lnTo>
                    <a:pt x="0" y="21"/>
                  </a:lnTo>
                  <a:lnTo>
                    <a:pt x="2" y="15"/>
                  </a:lnTo>
                  <a:lnTo>
                    <a:pt x="4" y="10"/>
                  </a:lnTo>
                  <a:lnTo>
                    <a:pt x="9" y="6"/>
                  </a:lnTo>
                  <a:lnTo>
                    <a:pt x="11" y="3"/>
                  </a:lnTo>
                  <a:lnTo>
                    <a:pt x="15" y="2"/>
                  </a:lnTo>
                  <a:lnTo>
                    <a:pt x="19" y="0"/>
                  </a:lnTo>
                  <a:lnTo>
                    <a:pt x="24" y="0"/>
                  </a:lnTo>
                  <a:lnTo>
                    <a:pt x="26" y="0"/>
                  </a:lnTo>
                  <a:lnTo>
                    <a:pt x="30" y="1"/>
                  </a:lnTo>
                  <a:lnTo>
                    <a:pt x="32" y="1"/>
                  </a:lnTo>
                  <a:lnTo>
                    <a:pt x="34" y="2"/>
                  </a:lnTo>
                  <a:lnTo>
                    <a:pt x="39" y="6"/>
                  </a:lnTo>
                  <a:lnTo>
                    <a:pt x="42" y="9"/>
                  </a:lnTo>
                  <a:lnTo>
                    <a:pt x="44" y="13"/>
                  </a:lnTo>
                  <a:lnTo>
                    <a:pt x="44" y="16"/>
                  </a:lnTo>
                  <a:lnTo>
                    <a:pt x="38" y="16"/>
                  </a:lnTo>
                  <a:lnTo>
                    <a:pt x="37" y="13"/>
                  </a:lnTo>
                  <a:lnTo>
                    <a:pt x="34" y="9"/>
                  </a:lnTo>
                  <a:lnTo>
                    <a:pt x="30" y="7"/>
                  </a:lnTo>
                  <a:lnTo>
                    <a:pt x="24" y="6"/>
                  </a:lnTo>
                  <a:lnTo>
                    <a:pt x="20" y="6"/>
                  </a:lnTo>
                  <a:lnTo>
                    <a:pt x="17" y="7"/>
                  </a:lnTo>
                  <a:lnTo>
                    <a:pt x="14" y="9"/>
                  </a:lnTo>
                  <a:lnTo>
                    <a:pt x="11" y="10"/>
                  </a:lnTo>
                  <a:lnTo>
                    <a:pt x="9" y="14"/>
                  </a:lnTo>
                  <a:lnTo>
                    <a:pt x="8" y="17"/>
                  </a:lnTo>
                  <a:lnTo>
                    <a:pt x="7" y="22"/>
                  </a:lnTo>
                  <a:lnTo>
                    <a:pt x="7" y="26"/>
                  </a:lnTo>
                  <a:lnTo>
                    <a:pt x="7" y="31"/>
                  </a:lnTo>
                  <a:lnTo>
                    <a:pt x="8" y="34"/>
                  </a:lnTo>
                  <a:lnTo>
                    <a:pt x="9" y="38"/>
                  </a:lnTo>
                  <a:lnTo>
                    <a:pt x="11" y="41"/>
                  </a:lnTo>
                  <a:lnTo>
                    <a:pt x="14" y="44"/>
                  </a:lnTo>
                  <a:lnTo>
                    <a:pt x="17" y="45"/>
                  </a:lnTo>
                  <a:lnTo>
                    <a:pt x="20" y="46"/>
                  </a:lnTo>
                  <a:lnTo>
                    <a:pt x="24" y="46"/>
                  </a:lnTo>
                  <a:lnTo>
                    <a:pt x="26" y="46"/>
                  </a:lnTo>
                  <a:lnTo>
                    <a:pt x="29" y="45"/>
                  </a:lnTo>
                  <a:lnTo>
                    <a:pt x="30" y="45"/>
                  </a:lnTo>
                  <a:lnTo>
                    <a:pt x="32" y="44"/>
                  </a:lnTo>
                  <a:lnTo>
                    <a:pt x="37" y="40"/>
                  </a:lnTo>
                  <a:lnTo>
                    <a:pt x="39" y="36"/>
                  </a:lnTo>
                  <a:lnTo>
                    <a:pt x="39" y="32"/>
                  </a:lnTo>
                  <a:lnTo>
                    <a:pt x="39" y="30"/>
                  </a:lnTo>
                  <a:lnTo>
                    <a:pt x="24" y="30"/>
                  </a:lnTo>
                  <a:lnTo>
                    <a:pt x="24" y="24"/>
                  </a:lnTo>
                  <a:close/>
                </a:path>
              </a:pathLst>
            </a:custGeom>
            <a:solidFill>
              <a:srgbClr val="000000"/>
            </a:solidFill>
            <a:ln w="9525">
              <a:solidFill>
                <a:schemeClr val="accent1"/>
              </a:solidFill>
              <a:round/>
              <a:headEnd/>
              <a:tailEnd/>
            </a:ln>
          </p:spPr>
          <p:txBody>
            <a:bodyPr/>
            <a:lstStyle/>
            <a:p>
              <a:endParaRPr lang="en-US" dirty="0"/>
            </a:p>
          </p:txBody>
        </p:sp>
        <p:sp>
          <p:nvSpPr>
            <p:cNvPr id="259135" name="Freeform 63">
              <a:extLst>
                <a:ext uri="{FF2B5EF4-FFF2-40B4-BE49-F238E27FC236}">
                  <a16:creationId xmlns:a16="http://schemas.microsoft.com/office/drawing/2014/main" id="{A6BD8406-5993-462A-A8B7-6C67EDF9535E}"/>
                </a:ext>
              </a:extLst>
            </p:cNvPr>
            <p:cNvSpPr>
              <a:spLocks noChangeAspect="1" noEditPoints="1"/>
            </p:cNvSpPr>
            <p:nvPr/>
          </p:nvSpPr>
          <p:spPr bwMode="auto">
            <a:xfrm>
              <a:off x="2473" y="1043"/>
              <a:ext cx="33" cy="38"/>
            </a:xfrm>
            <a:custGeom>
              <a:avLst/>
              <a:gdLst>
                <a:gd name="T0" fmla="*/ 6 w 33"/>
                <a:gd name="T1" fmla="*/ 23 h 38"/>
                <a:gd name="T2" fmla="*/ 7 w 33"/>
                <a:gd name="T3" fmla="*/ 26 h 38"/>
                <a:gd name="T4" fmla="*/ 10 w 33"/>
                <a:gd name="T5" fmla="*/ 30 h 38"/>
                <a:gd name="T6" fmla="*/ 13 w 33"/>
                <a:gd name="T7" fmla="*/ 33 h 38"/>
                <a:gd name="T8" fmla="*/ 21 w 33"/>
                <a:gd name="T9" fmla="*/ 32 h 38"/>
                <a:gd name="T10" fmla="*/ 25 w 33"/>
                <a:gd name="T11" fmla="*/ 27 h 38"/>
                <a:gd name="T12" fmla="*/ 32 w 33"/>
                <a:gd name="T13" fmla="*/ 25 h 38"/>
                <a:gd name="T14" fmla="*/ 30 w 33"/>
                <a:gd name="T15" fmla="*/ 28 h 38"/>
                <a:gd name="T16" fmla="*/ 28 w 33"/>
                <a:gd name="T17" fmla="*/ 32 h 38"/>
                <a:gd name="T18" fmla="*/ 23 w 33"/>
                <a:gd name="T19" fmla="*/ 37 h 38"/>
                <a:gd name="T20" fmla="*/ 17 w 33"/>
                <a:gd name="T21" fmla="*/ 38 h 38"/>
                <a:gd name="T22" fmla="*/ 10 w 33"/>
                <a:gd name="T23" fmla="*/ 37 h 38"/>
                <a:gd name="T24" fmla="*/ 4 w 33"/>
                <a:gd name="T25" fmla="*/ 32 h 38"/>
                <a:gd name="T26" fmla="*/ 2 w 33"/>
                <a:gd name="T27" fmla="*/ 26 h 38"/>
                <a:gd name="T28" fmla="*/ 0 w 33"/>
                <a:gd name="T29" fmla="*/ 18 h 38"/>
                <a:gd name="T30" fmla="*/ 2 w 33"/>
                <a:gd name="T31" fmla="*/ 11 h 38"/>
                <a:gd name="T32" fmla="*/ 5 w 33"/>
                <a:gd name="T33" fmla="*/ 5 h 38"/>
                <a:gd name="T34" fmla="*/ 11 w 33"/>
                <a:gd name="T35" fmla="*/ 1 h 38"/>
                <a:gd name="T36" fmla="*/ 18 w 33"/>
                <a:gd name="T37" fmla="*/ 0 h 38"/>
                <a:gd name="T38" fmla="*/ 23 w 33"/>
                <a:gd name="T39" fmla="*/ 1 h 38"/>
                <a:gd name="T40" fmla="*/ 28 w 33"/>
                <a:gd name="T41" fmla="*/ 4 h 38"/>
                <a:gd name="T42" fmla="*/ 33 w 33"/>
                <a:gd name="T43" fmla="*/ 12 h 38"/>
                <a:gd name="T44" fmla="*/ 33 w 33"/>
                <a:gd name="T45" fmla="*/ 20 h 38"/>
                <a:gd name="T46" fmla="*/ 26 w 33"/>
                <a:gd name="T47" fmla="*/ 16 h 38"/>
                <a:gd name="T48" fmla="*/ 26 w 33"/>
                <a:gd name="T49" fmla="*/ 11 h 38"/>
                <a:gd name="T50" fmla="*/ 23 w 33"/>
                <a:gd name="T51" fmla="*/ 8 h 38"/>
                <a:gd name="T52" fmla="*/ 21 w 33"/>
                <a:gd name="T53" fmla="*/ 5 h 38"/>
                <a:gd name="T54" fmla="*/ 18 w 33"/>
                <a:gd name="T55" fmla="*/ 4 h 38"/>
                <a:gd name="T56" fmla="*/ 13 w 33"/>
                <a:gd name="T57" fmla="*/ 5 h 38"/>
                <a:gd name="T58" fmla="*/ 10 w 33"/>
                <a:gd name="T59" fmla="*/ 8 h 38"/>
                <a:gd name="T60" fmla="*/ 8 w 33"/>
                <a:gd name="T61" fmla="*/ 10 h 38"/>
                <a:gd name="T62" fmla="*/ 7 w 33"/>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38">
                  <a:moveTo>
                    <a:pt x="6" y="20"/>
                  </a:moveTo>
                  <a:lnTo>
                    <a:pt x="6" y="23"/>
                  </a:lnTo>
                  <a:lnTo>
                    <a:pt x="6" y="24"/>
                  </a:lnTo>
                  <a:lnTo>
                    <a:pt x="7" y="26"/>
                  </a:lnTo>
                  <a:lnTo>
                    <a:pt x="8" y="28"/>
                  </a:lnTo>
                  <a:lnTo>
                    <a:pt x="10" y="30"/>
                  </a:lnTo>
                  <a:lnTo>
                    <a:pt x="11" y="32"/>
                  </a:lnTo>
                  <a:lnTo>
                    <a:pt x="13" y="33"/>
                  </a:lnTo>
                  <a:lnTo>
                    <a:pt x="17" y="33"/>
                  </a:lnTo>
                  <a:lnTo>
                    <a:pt x="21" y="32"/>
                  </a:lnTo>
                  <a:lnTo>
                    <a:pt x="23" y="30"/>
                  </a:lnTo>
                  <a:lnTo>
                    <a:pt x="25" y="27"/>
                  </a:lnTo>
                  <a:lnTo>
                    <a:pt x="26" y="25"/>
                  </a:lnTo>
                  <a:lnTo>
                    <a:pt x="32" y="25"/>
                  </a:lnTo>
                  <a:lnTo>
                    <a:pt x="32" y="26"/>
                  </a:lnTo>
                  <a:lnTo>
                    <a:pt x="30" y="28"/>
                  </a:lnTo>
                  <a:lnTo>
                    <a:pt x="29" y="30"/>
                  </a:lnTo>
                  <a:lnTo>
                    <a:pt x="28" y="32"/>
                  </a:lnTo>
                  <a:lnTo>
                    <a:pt x="26" y="34"/>
                  </a:lnTo>
                  <a:lnTo>
                    <a:pt x="23" y="37"/>
                  </a:lnTo>
                  <a:lnTo>
                    <a:pt x="20" y="38"/>
                  </a:lnTo>
                  <a:lnTo>
                    <a:pt x="17" y="38"/>
                  </a:lnTo>
                  <a:lnTo>
                    <a:pt x="13" y="38"/>
                  </a:lnTo>
                  <a:lnTo>
                    <a:pt x="10" y="37"/>
                  </a:lnTo>
                  <a:lnTo>
                    <a:pt x="6" y="34"/>
                  </a:lnTo>
                  <a:lnTo>
                    <a:pt x="4" y="32"/>
                  </a:lnTo>
                  <a:lnTo>
                    <a:pt x="3" y="30"/>
                  </a:lnTo>
                  <a:lnTo>
                    <a:pt x="2" y="26"/>
                  </a:lnTo>
                  <a:lnTo>
                    <a:pt x="0" y="23"/>
                  </a:lnTo>
                  <a:lnTo>
                    <a:pt x="0" y="18"/>
                  </a:lnTo>
                  <a:lnTo>
                    <a:pt x="0" y="15"/>
                  </a:lnTo>
                  <a:lnTo>
                    <a:pt x="2" y="11"/>
                  </a:lnTo>
                  <a:lnTo>
                    <a:pt x="3" y="8"/>
                  </a:lnTo>
                  <a:lnTo>
                    <a:pt x="5" y="5"/>
                  </a:lnTo>
                  <a:lnTo>
                    <a:pt x="7" y="3"/>
                  </a:lnTo>
                  <a:lnTo>
                    <a:pt x="11" y="1"/>
                  </a:lnTo>
                  <a:lnTo>
                    <a:pt x="14" y="0"/>
                  </a:lnTo>
                  <a:lnTo>
                    <a:pt x="18" y="0"/>
                  </a:lnTo>
                  <a:lnTo>
                    <a:pt x="21" y="0"/>
                  </a:lnTo>
                  <a:lnTo>
                    <a:pt x="23" y="1"/>
                  </a:lnTo>
                  <a:lnTo>
                    <a:pt x="26" y="3"/>
                  </a:lnTo>
                  <a:lnTo>
                    <a:pt x="28" y="4"/>
                  </a:lnTo>
                  <a:lnTo>
                    <a:pt x="30" y="9"/>
                  </a:lnTo>
                  <a:lnTo>
                    <a:pt x="33" y="12"/>
                  </a:lnTo>
                  <a:lnTo>
                    <a:pt x="33" y="16"/>
                  </a:lnTo>
                  <a:lnTo>
                    <a:pt x="33" y="20"/>
                  </a:lnTo>
                  <a:lnTo>
                    <a:pt x="6" y="20"/>
                  </a:lnTo>
                  <a:close/>
                  <a:moveTo>
                    <a:pt x="26" y="16"/>
                  </a:moveTo>
                  <a:lnTo>
                    <a:pt x="26" y="14"/>
                  </a:lnTo>
                  <a:lnTo>
                    <a:pt x="26" y="11"/>
                  </a:lnTo>
                  <a:lnTo>
                    <a:pt x="25" y="9"/>
                  </a:lnTo>
                  <a:lnTo>
                    <a:pt x="23" y="8"/>
                  </a:lnTo>
                  <a:lnTo>
                    <a:pt x="23" y="7"/>
                  </a:lnTo>
                  <a:lnTo>
                    <a:pt x="21" y="5"/>
                  </a:lnTo>
                  <a:lnTo>
                    <a:pt x="20" y="4"/>
                  </a:lnTo>
                  <a:lnTo>
                    <a:pt x="18" y="4"/>
                  </a:lnTo>
                  <a:lnTo>
                    <a:pt x="15" y="4"/>
                  </a:lnTo>
                  <a:lnTo>
                    <a:pt x="13" y="5"/>
                  </a:lnTo>
                  <a:lnTo>
                    <a:pt x="12" y="7"/>
                  </a:lnTo>
                  <a:lnTo>
                    <a:pt x="10" y="8"/>
                  </a:lnTo>
                  <a:lnTo>
                    <a:pt x="8" y="9"/>
                  </a:lnTo>
                  <a:lnTo>
                    <a:pt x="8" y="10"/>
                  </a:lnTo>
                  <a:lnTo>
                    <a:pt x="7" y="14"/>
                  </a:lnTo>
                  <a:lnTo>
                    <a:pt x="7" y="16"/>
                  </a:lnTo>
                  <a:lnTo>
                    <a:pt x="26" y="16"/>
                  </a:lnTo>
                  <a:close/>
                </a:path>
              </a:pathLst>
            </a:custGeom>
            <a:solidFill>
              <a:srgbClr val="000000"/>
            </a:solidFill>
            <a:ln w="9525">
              <a:solidFill>
                <a:schemeClr val="accent1"/>
              </a:solidFill>
              <a:round/>
              <a:headEnd/>
              <a:tailEnd/>
            </a:ln>
          </p:spPr>
          <p:txBody>
            <a:bodyPr/>
            <a:lstStyle/>
            <a:p>
              <a:endParaRPr lang="en-US" dirty="0"/>
            </a:p>
          </p:txBody>
        </p:sp>
        <p:sp>
          <p:nvSpPr>
            <p:cNvPr id="259136" name="Freeform 64">
              <a:extLst>
                <a:ext uri="{FF2B5EF4-FFF2-40B4-BE49-F238E27FC236}">
                  <a16:creationId xmlns:a16="http://schemas.microsoft.com/office/drawing/2014/main" id="{DD974041-3C1D-480B-A3DA-2848C5418784}"/>
                </a:ext>
              </a:extLst>
            </p:cNvPr>
            <p:cNvSpPr>
              <a:spLocks noChangeAspect="1" noEditPoints="1"/>
            </p:cNvSpPr>
            <p:nvPr/>
          </p:nvSpPr>
          <p:spPr bwMode="auto">
            <a:xfrm>
              <a:off x="2509" y="1043"/>
              <a:ext cx="32" cy="38"/>
            </a:xfrm>
            <a:custGeom>
              <a:avLst/>
              <a:gdLst>
                <a:gd name="T0" fmla="*/ 16 w 32"/>
                <a:gd name="T1" fmla="*/ 38 h 38"/>
                <a:gd name="T2" fmla="*/ 10 w 32"/>
                <a:gd name="T3" fmla="*/ 37 h 38"/>
                <a:gd name="T4" fmla="*/ 6 w 32"/>
                <a:gd name="T5" fmla="*/ 34 h 38"/>
                <a:gd name="T6" fmla="*/ 1 w 32"/>
                <a:gd name="T7" fmla="*/ 28 h 38"/>
                <a:gd name="T8" fmla="*/ 0 w 32"/>
                <a:gd name="T9" fmla="*/ 18 h 38"/>
                <a:gd name="T10" fmla="*/ 1 w 32"/>
                <a:gd name="T11" fmla="*/ 9 h 38"/>
                <a:gd name="T12" fmla="*/ 6 w 32"/>
                <a:gd name="T13" fmla="*/ 3 h 38"/>
                <a:gd name="T14" fmla="*/ 10 w 32"/>
                <a:gd name="T15" fmla="*/ 1 h 38"/>
                <a:gd name="T16" fmla="*/ 16 w 32"/>
                <a:gd name="T17" fmla="*/ 0 h 38"/>
                <a:gd name="T18" fmla="*/ 22 w 32"/>
                <a:gd name="T19" fmla="*/ 1 h 38"/>
                <a:gd name="T20" fmla="*/ 27 w 32"/>
                <a:gd name="T21" fmla="*/ 3 h 38"/>
                <a:gd name="T22" fmla="*/ 31 w 32"/>
                <a:gd name="T23" fmla="*/ 9 h 38"/>
                <a:gd name="T24" fmla="*/ 32 w 32"/>
                <a:gd name="T25" fmla="*/ 18 h 38"/>
                <a:gd name="T26" fmla="*/ 31 w 32"/>
                <a:gd name="T27" fmla="*/ 28 h 38"/>
                <a:gd name="T28" fmla="*/ 27 w 32"/>
                <a:gd name="T29" fmla="*/ 34 h 38"/>
                <a:gd name="T30" fmla="*/ 22 w 32"/>
                <a:gd name="T31" fmla="*/ 37 h 38"/>
                <a:gd name="T32" fmla="*/ 16 w 32"/>
                <a:gd name="T33" fmla="*/ 38 h 38"/>
                <a:gd name="T34" fmla="*/ 16 w 32"/>
                <a:gd name="T35" fmla="*/ 5 h 38"/>
                <a:gd name="T36" fmla="*/ 12 w 32"/>
                <a:gd name="T37" fmla="*/ 7 h 38"/>
                <a:gd name="T38" fmla="*/ 8 w 32"/>
                <a:gd name="T39" fmla="*/ 10 h 38"/>
                <a:gd name="T40" fmla="*/ 7 w 32"/>
                <a:gd name="T41" fmla="*/ 14 h 38"/>
                <a:gd name="T42" fmla="*/ 6 w 32"/>
                <a:gd name="T43" fmla="*/ 18 h 38"/>
                <a:gd name="T44" fmla="*/ 7 w 32"/>
                <a:gd name="T45" fmla="*/ 23 h 38"/>
                <a:gd name="T46" fmla="*/ 8 w 32"/>
                <a:gd name="T47" fmla="*/ 27 h 38"/>
                <a:gd name="T48" fmla="*/ 12 w 32"/>
                <a:gd name="T49" fmla="*/ 31 h 38"/>
                <a:gd name="T50" fmla="*/ 16 w 32"/>
                <a:gd name="T51" fmla="*/ 32 h 38"/>
                <a:gd name="T52" fmla="*/ 21 w 32"/>
                <a:gd name="T53" fmla="*/ 31 h 38"/>
                <a:gd name="T54" fmla="*/ 24 w 32"/>
                <a:gd name="T55" fmla="*/ 27 h 38"/>
                <a:gd name="T56" fmla="*/ 25 w 32"/>
                <a:gd name="T57" fmla="*/ 23 h 38"/>
                <a:gd name="T58" fmla="*/ 27 w 32"/>
                <a:gd name="T59" fmla="*/ 18 h 38"/>
                <a:gd name="T60" fmla="*/ 25 w 32"/>
                <a:gd name="T61" fmla="*/ 14 h 38"/>
                <a:gd name="T62" fmla="*/ 24 w 32"/>
                <a:gd name="T63" fmla="*/ 10 h 38"/>
                <a:gd name="T64" fmla="*/ 21 w 32"/>
                <a:gd name="T65" fmla="*/ 7 h 38"/>
                <a:gd name="T66" fmla="*/ 16 w 32"/>
                <a:gd name="T67"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8">
                  <a:moveTo>
                    <a:pt x="16" y="38"/>
                  </a:moveTo>
                  <a:lnTo>
                    <a:pt x="10" y="37"/>
                  </a:lnTo>
                  <a:lnTo>
                    <a:pt x="6" y="34"/>
                  </a:lnTo>
                  <a:lnTo>
                    <a:pt x="1" y="28"/>
                  </a:lnTo>
                  <a:lnTo>
                    <a:pt x="0" y="18"/>
                  </a:lnTo>
                  <a:lnTo>
                    <a:pt x="1" y="9"/>
                  </a:lnTo>
                  <a:lnTo>
                    <a:pt x="6" y="3"/>
                  </a:lnTo>
                  <a:lnTo>
                    <a:pt x="10" y="1"/>
                  </a:lnTo>
                  <a:lnTo>
                    <a:pt x="16" y="0"/>
                  </a:lnTo>
                  <a:lnTo>
                    <a:pt x="22" y="1"/>
                  </a:lnTo>
                  <a:lnTo>
                    <a:pt x="27" y="3"/>
                  </a:lnTo>
                  <a:lnTo>
                    <a:pt x="31" y="9"/>
                  </a:lnTo>
                  <a:lnTo>
                    <a:pt x="32" y="18"/>
                  </a:lnTo>
                  <a:lnTo>
                    <a:pt x="31" y="28"/>
                  </a:lnTo>
                  <a:lnTo>
                    <a:pt x="27" y="34"/>
                  </a:lnTo>
                  <a:lnTo>
                    <a:pt x="22" y="37"/>
                  </a:lnTo>
                  <a:lnTo>
                    <a:pt x="16" y="38"/>
                  </a:lnTo>
                  <a:close/>
                  <a:moveTo>
                    <a:pt x="16" y="5"/>
                  </a:moveTo>
                  <a:lnTo>
                    <a:pt x="12" y="7"/>
                  </a:lnTo>
                  <a:lnTo>
                    <a:pt x="8" y="10"/>
                  </a:lnTo>
                  <a:lnTo>
                    <a:pt x="7" y="14"/>
                  </a:lnTo>
                  <a:lnTo>
                    <a:pt x="6" y="18"/>
                  </a:lnTo>
                  <a:lnTo>
                    <a:pt x="7" y="23"/>
                  </a:lnTo>
                  <a:lnTo>
                    <a:pt x="8" y="27"/>
                  </a:lnTo>
                  <a:lnTo>
                    <a:pt x="12" y="31"/>
                  </a:lnTo>
                  <a:lnTo>
                    <a:pt x="16" y="32"/>
                  </a:lnTo>
                  <a:lnTo>
                    <a:pt x="21" y="31"/>
                  </a:lnTo>
                  <a:lnTo>
                    <a:pt x="24" y="27"/>
                  </a:lnTo>
                  <a:lnTo>
                    <a:pt x="25" y="23"/>
                  </a:lnTo>
                  <a:lnTo>
                    <a:pt x="27" y="18"/>
                  </a:lnTo>
                  <a:lnTo>
                    <a:pt x="25" y="14"/>
                  </a:lnTo>
                  <a:lnTo>
                    <a:pt x="24" y="10"/>
                  </a:lnTo>
                  <a:lnTo>
                    <a:pt x="21" y="7"/>
                  </a:lnTo>
                  <a:lnTo>
                    <a:pt x="16" y="5"/>
                  </a:lnTo>
                  <a:close/>
                </a:path>
              </a:pathLst>
            </a:custGeom>
            <a:solidFill>
              <a:srgbClr val="000000"/>
            </a:solidFill>
            <a:ln w="9525">
              <a:solidFill>
                <a:schemeClr val="accent1"/>
              </a:solidFill>
              <a:round/>
              <a:headEnd/>
              <a:tailEnd/>
            </a:ln>
          </p:spPr>
          <p:txBody>
            <a:bodyPr/>
            <a:lstStyle/>
            <a:p>
              <a:endParaRPr lang="en-US" dirty="0"/>
            </a:p>
          </p:txBody>
        </p:sp>
        <p:sp>
          <p:nvSpPr>
            <p:cNvPr id="259137" name="Freeform 65">
              <a:extLst>
                <a:ext uri="{FF2B5EF4-FFF2-40B4-BE49-F238E27FC236}">
                  <a16:creationId xmlns:a16="http://schemas.microsoft.com/office/drawing/2014/main" id="{99FC5A78-7858-4152-BA94-E240968C5A5F}"/>
                </a:ext>
              </a:extLst>
            </p:cNvPr>
            <p:cNvSpPr>
              <a:spLocks noChangeAspect="1"/>
            </p:cNvSpPr>
            <p:nvPr/>
          </p:nvSpPr>
          <p:spPr bwMode="auto">
            <a:xfrm>
              <a:off x="2547" y="1043"/>
              <a:ext cx="17" cy="37"/>
            </a:xfrm>
            <a:custGeom>
              <a:avLst/>
              <a:gdLst>
                <a:gd name="T0" fmla="*/ 0 w 17"/>
                <a:gd name="T1" fmla="*/ 1 h 37"/>
                <a:gd name="T2" fmla="*/ 6 w 17"/>
                <a:gd name="T3" fmla="*/ 1 h 37"/>
                <a:gd name="T4" fmla="*/ 6 w 17"/>
                <a:gd name="T5" fmla="*/ 7 h 37"/>
                <a:gd name="T6" fmla="*/ 6 w 17"/>
                <a:gd name="T7" fmla="*/ 7 h 37"/>
                <a:gd name="T8" fmla="*/ 8 w 17"/>
                <a:gd name="T9" fmla="*/ 3 h 37"/>
                <a:gd name="T10" fmla="*/ 11 w 17"/>
                <a:gd name="T11" fmla="*/ 1 h 37"/>
                <a:gd name="T12" fmla="*/ 12 w 17"/>
                <a:gd name="T13" fmla="*/ 0 h 37"/>
                <a:gd name="T14" fmla="*/ 14 w 17"/>
                <a:gd name="T15" fmla="*/ 0 h 37"/>
                <a:gd name="T16" fmla="*/ 17 w 17"/>
                <a:gd name="T17" fmla="*/ 0 h 37"/>
                <a:gd name="T18" fmla="*/ 17 w 17"/>
                <a:gd name="T19" fmla="*/ 5 h 37"/>
                <a:gd name="T20" fmla="*/ 16 w 17"/>
                <a:gd name="T21" fmla="*/ 5 h 37"/>
                <a:gd name="T22" fmla="*/ 15 w 17"/>
                <a:gd name="T23" fmla="*/ 5 h 37"/>
                <a:gd name="T24" fmla="*/ 13 w 17"/>
                <a:gd name="T25" fmla="*/ 5 h 37"/>
                <a:gd name="T26" fmla="*/ 12 w 17"/>
                <a:gd name="T27" fmla="*/ 7 h 37"/>
                <a:gd name="T28" fmla="*/ 9 w 17"/>
                <a:gd name="T29" fmla="*/ 8 h 37"/>
                <a:gd name="T30" fmla="*/ 7 w 17"/>
                <a:gd name="T31" fmla="*/ 10 h 37"/>
                <a:gd name="T32" fmla="*/ 6 w 17"/>
                <a:gd name="T33" fmla="*/ 14 h 37"/>
                <a:gd name="T34" fmla="*/ 6 w 17"/>
                <a:gd name="T35" fmla="*/ 18 h 37"/>
                <a:gd name="T36" fmla="*/ 6 w 17"/>
                <a:gd name="T37" fmla="*/ 37 h 37"/>
                <a:gd name="T38" fmla="*/ 0 w 17"/>
                <a:gd name="T39" fmla="*/ 37 h 37"/>
                <a:gd name="T40" fmla="*/ 0 w 17"/>
                <a:gd name="T41"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37">
                  <a:moveTo>
                    <a:pt x="0" y="1"/>
                  </a:moveTo>
                  <a:lnTo>
                    <a:pt x="6" y="1"/>
                  </a:lnTo>
                  <a:lnTo>
                    <a:pt x="6" y="7"/>
                  </a:lnTo>
                  <a:lnTo>
                    <a:pt x="6" y="7"/>
                  </a:lnTo>
                  <a:lnTo>
                    <a:pt x="8" y="3"/>
                  </a:lnTo>
                  <a:lnTo>
                    <a:pt x="11" y="1"/>
                  </a:lnTo>
                  <a:lnTo>
                    <a:pt x="12" y="0"/>
                  </a:lnTo>
                  <a:lnTo>
                    <a:pt x="14" y="0"/>
                  </a:lnTo>
                  <a:lnTo>
                    <a:pt x="17" y="0"/>
                  </a:lnTo>
                  <a:lnTo>
                    <a:pt x="17" y="5"/>
                  </a:lnTo>
                  <a:lnTo>
                    <a:pt x="16" y="5"/>
                  </a:lnTo>
                  <a:lnTo>
                    <a:pt x="15" y="5"/>
                  </a:lnTo>
                  <a:lnTo>
                    <a:pt x="13" y="5"/>
                  </a:lnTo>
                  <a:lnTo>
                    <a:pt x="12" y="7"/>
                  </a:lnTo>
                  <a:lnTo>
                    <a:pt x="9" y="8"/>
                  </a:lnTo>
                  <a:lnTo>
                    <a:pt x="7" y="10"/>
                  </a:lnTo>
                  <a:lnTo>
                    <a:pt x="6" y="14"/>
                  </a:lnTo>
                  <a:lnTo>
                    <a:pt x="6" y="18"/>
                  </a:lnTo>
                  <a:lnTo>
                    <a:pt x="6" y="37"/>
                  </a:lnTo>
                  <a:lnTo>
                    <a:pt x="0" y="37"/>
                  </a:lnTo>
                  <a:lnTo>
                    <a:pt x="0" y="1"/>
                  </a:lnTo>
                  <a:close/>
                </a:path>
              </a:pathLst>
            </a:custGeom>
            <a:solidFill>
              <a:srgbClr val="000000"/>
            </a:solidFill>
            <a:ln w="9525">
              <a:solidFill>
                <a:schemeClr val="accent1"/>
              </a:solidFill>
              <a:round/>
              <a:headEnd/>
              <a:tailEnd/>
            </a:ln>
          </p:spPr>
          <p:txBody>
            <a:bodyPr/>
            <a:lstStyle/>
            <a:p>
              <a:endParaRPr lang="en-US" dirty="0"/>
            </a:p>
          </p:txBody>
        </p:sp>
        <p:sp>
          <p:nvSpPr>
            <p:cNvPr id="259138" name="Freeform 66">
              <a:extLst>
                <a:ext uri="{FF2B5EF4-FFF2-40B4-BE49-F238E27FC236}">
                  <a16:creationId xmlns:a16="http://schemas.microsoft.com/office/drawing/2014/main" id="{DDB58AFF-A872-4321-887A-742390B68AF2}"/>
                </a:ext>
              </a:extLst>
            </p:cNvPr>
            <p:cNvSpPr>
              <a:spLocks noChangeAspect="1" noEditPoints="1"/>
            </p:cNvSpPr>
            <p:nvPr/>
          </p:nvSpPr>
          <p:spPr bwMode="auto">
            <a:xfrm>
              <a:off x="2566" y="1043"/>
              <a:ext cx="31" cy="50"/>
            </a:xfrm>
            <a:custGeom>
              <a:avLst/>
              <a:gdLst>
                <a:gd name="T0" fmla="*/ 31 w 31"/>
                <a:gd name="T1" fmla="*/ 30 h 50"/>
                <a:gd name="T2" fmla="*/ 30 w 31"/>
                <a:gd name="T3" fmla="*/ 42 h 50"/>
                <a:gd name="T4" fmla="*/ 23 w 31"/>
                <a:gd name="T5" fmla="*/ 49 h 50"/>
                <a:gd name="T6" fmla="*/ 20 w 31"/>
                <a:gd name="T7" fmla="*/ 49 h 50"/>
                <a:gd name="T8" fmla="*/ 17 w 31"/>
                <a:gd name="T9" fmla="*/ 50 h 50"/>
                <a:gd name="T10" fmla="*/ 12 w 31"/>
                <a:gd name="T11" fmla="*/ 50 h 50"/>
                <a:gd name="T12" fmla="*/ 9 w 31"/>
                <a:gd name="T13" fmla="*/ 49 h 50"/>
                <a:gd name="T14" fmla="*/ 2 w 31"/>
                <a:gd name="T15" fmla="*/ 45 h 50"/>
                <a:gd name="T16" fmla="*/ 1 w 31"/>
                <a:gd name="T17" fmla="*/ 40 h 50"/>
                <a:gd name="T18" fmla="*/ 6 w 31"/>
                <a:gd name="T19" fmla="*/ 41 h 50"/>
                <a:gd name="T20" fmla="*/ 9 w 31"/>
                <a:gd name="T21" fmla="*/ 43 h 50"/>
                <a:gd name="T22" fmla="*/ 12 w 31"/>
                <a:gd name="T23" fmla="*/ 46 h 50"/>
                <a:gd name="T24" fmla="*/ 13 w 31"/>
                <a:gd name="T25" fmla="*/ 46 h 50"/>
                <a:gd name="T26" fmla="*/ 16 w 31"/>
                <a:gd name="T27" fmla="*/ 46 h 50"/>
                <a:gd name="T28" fmla="*/ 19 w 31"/>
                <a:gd name="T29" fmla="*/ 46 h 50"/>
                <a:gd name="T30" fmla="*/ 23 w 31"/>
                <a:gd name="T31" fmla="*/ 43 h 50"/>
                <a:gd name="T32" fmla="*/ 24 w 31"/>
                <a:gd name="T33" fmla="*/ 40 h 50"/>
                <a:gd name="T34" fmla="*/ 25 w 31"/>
                <a:gd name="T35" fmla="*/ 38 h 50"/>
                <a:gd name="T36" fmla="*/ 25 w 31"/>
                <a:gd name="T37" fmla="*/ 34 h 50"/>
                <a:gd name="T38" fmla="*/ 23 w 31"/>
                <a:gd name="T39" fmla="*/ 34 h 50"/>
                <a:gd name="T40" fmla="*/ 17 w 31"/>
                <a:gd name="T41" fmla="*/ 37 h 50"/>
                <a:gd name="T42" fmla="*/ 12 w 31"/>
                <a:gd name="T43" fmla="*/ 38 h 50"/>
                <a:gd name="T44" fmla="*/ 9 w 31"/>
                <a:gd name="T45" fmla="*/ 35 h 50"/>
                <a:gd name="T46" fmla="*/ 3 w 31"/>
                <a:gd name="T47" fmla="*/ 32 h 50"/>
                <a:gd name="T48" fmla="*/ 0 w 31"/>
                <a:gd name="T49" fmla="*/ 25 h 50"/>
                <a:gd name="T50" fmla="*/ 0 w 31"/>
                <a:gd name="T51" fmla="*/ 16 h 50"/>
                <a:gd name="T52" fmla="*/ 2 w 31"/>
                <a:gd name="T53" fmla="*/ 9 h 50"/>
                <a:gd name="T54" fmla="*/ 5 w 31"/>
                <a:gd name="T55" fmla="*/ 4 h 50"/>
                <a:gd name="T56" fmla="*/ 10 w 31"/>
                <a:gd name="T57" fmla="*/ 1 h 50"/>
                <a:gd name="T58" fmla="*/ 18 w 31"/>
                <a:gd name="T59" fmla="*/ 0 h 50"/>
                <a:gd name="T60" fmla="*/ 23 w 31"/>
                <a:gd name="T61" fmla="*/ 3 h 50"/>
                <a:gd name="T62" fmla="*/ 25 w 31"/>
                <a:gd name="T63" fmla="*/ 5 h 50"/>
                <a:gd name="T64" fmla="*/ 31 w 31"/>
                <a:gd name="T65" fmla="*/ 1 h 50"/>
                <a:gd name="T66" fmla="*/ 21 w 31"/>
                <a:gd name="T67" fmla="*/ 8 h 50"/>
                <a:gd name="T68" fmla="*/ 18 w 31"/>
                <a:gd name="T69" fmla="*/ 5 h 50"/>
                <a:gd name="T70" fmla="*/ 13 w 31"/>
                <a:gd name="T71" fmla="*/ 5 h 50"/>
                <a:gd name="T72" fmla="*/ 10 w 31"/>
                <a:gd name="T73" fmla="*/ 9 h 50"/>
                <a:gd name="T74" fmla="*/ 6 w 31"/>
                <a:gd name="T75" fmla="*/ 12 h 50"/>
                <a:gd name="T76" fmla="*/ 6 w 31"/>
                <a:gd name="T77" fmla="*/ 17 h 50"/>
                <a:gd name="T78" fmla="*/ 5 w 31"/>
                <a:gd name="T79" fmla="*/ 22 h 50"/>
                <a:gd name="T80" fmla="*/ 6 w 31"/>
                <a:gd name="T81" fmla="*/ 26 h 50"/>
                <a:gd name="T82" fmla="*/ 10 w 31"/>
                <a:gd name="T83" fmla="*/ 30 h 50"/>
                <a:gd name="T84" fmla="*/ 13 w 31"/>
                <a:gd name="T85" fmla="*/ 32 h 50"/>
                <a:gd name="T86" fmla="*/ 17 w 31"/>
                <a:gd name="T87" fmla="*/ 32 h 50"/>
                <a:gd name="T88" fmla="*/ 20 w 31"/>
                <a:gd name="T89" fmla="*/ 31 h 50"/>
                <a:gd name="T90" fmla="*/ 24 w 31"/>
                <a:gd name="T91" fmla="*/ 25 h 50"/>
                <a:gd name="T92" fmla="*/ 24 w 31"/>
                <a:gd name="T93"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 h="50">
                  <a:moveTo>
                    <a:pt x="31" y="1"/>
                  </a:moveTo>
                  <a:lnTo>
                    <a:pt x="31" y="30"/>
                  </a:lnTo>
                  <a:lnTo>
                    <a:pt x="31" y="37"/>
                  </a:lnTo>
                  <a:lnTo>
                    <a:pt x="30" y="42"/>
                  </a:lnTo>
                  <a:lnTo>
                    <a:pt x="27" y="47"/>
                  </a:lnTo>
                  <a:lnTo>
                    <a:pt x="23" y="49"/>
                  </a:lnTo>
                  <a:lnTo>
                    <a:pt x="21" y="49"/>
                  </a:lnTo>
                  <a:lnTo>
                    <a:pt x="20" y="49"/>
                  </a:lnTo>
                  <a:lnTo>
                    <a:pt x="18" y="50"/>
                  </a:lnTo>
                  <a:lnTo>
                    <a:pt x="17" y="50"/>
                  </a:lnTo>
                  <a:lnTo>
                    <a:pt x="15" y="50"/>
                  </a:lnTo>
                  <a:lnTo>
                    <a:pt x="12" y="50"/>
                  </a:lnTo>
                  <a:lnTo>
                    <a:pt x="11" y="50"/>
                  </a:lnTo>
                  <a:lnTo>
                    <a:pt x="9" y="49"/>
                  </a:lnTo>
                  <a:lnTo>
                    <a:pt x="4" y="47"/>
                  </a:lnTo>
                  <a:lnTo>
                    <a:pt x="2" y="45"/>
                  </a:lnTo>
                  <a:lnTo>
                    <a:pt x="1" y="42"/>
                  </a:lnTo>
                  <a:lnTo>
                    <a:pt x="1" y="40"/>
                  </a:lnTo>
                  <a:lnTo>
                    <a:pt x="6" y="40"/>
                  </a:lnTo>
                  <a:lnTo>
                    <a:pt x="6" y="41"/>
                  </a:lnTo>
                  <a:lnTo>
                    <a:pt x="8" y="42"/>
                  </a:lnTo>
                  <a:lnTo>
                    <a:pt x="9" y="43"/>
                  </a:lnTo>
                  <a:lnTo>
                    <a:pt x="11" y="45"/>
                  </a:lnTo>
                  <a:lnTo>
                    <a:pt x="12" y="46"/>
                  </a:lnTo>
                  <a:lnTo>
                    <a:pt x="13" y="46"/>
                  </a:lnTo>
                  <a:lnTo>
                    <a:pt x="13" y="46"/>
                  </a:lnTo>
                  <a:lnTo>
                    <a:pt x="15" y="46"/>
                  </a:lnTo>
                  <a:lnTo>
                    <a:pt x="16" y="46"/>
                  </a:lnTo>
                  <a:lnTo>
                    <a:pt x="18" y="46"/>
                  </a:lnTo>
                  <a:lnTo>
                    <a:pt x="19" y="46"/>
                  </a:lnTo>
                  <a:lnTo>
                    <a:pt x="20" y="45"/>
                  </a:lnTo>
                  <a:lnTo>
                    <a:pt x="23" y="43"/>
                  </a:lnTo>
                  <a:lnTo>
                    <a:pt x="24" y="42"/>
                  </a:lnTo>
                  <a:lnTo>
                    <a:pt x="24" y="40"/>
                  </a:lnTo>
                  <a:lnTo>
                    <a:pt x="25" y="39"/>
                  </a:lnTo>
                  <a:lnTo>
                    <a:pt x="25" y="38"/>
                  </a:lnTo>
                  <a:lnTo>
                    <a:pt x="25" y="35"/>
                  </a:lnTo>
                  <a:lnTo>
                    <a:pt x="25" y="34"/>
                  </a:lnTo>
                  <a:lnTo>
                    <a:pt x="25" y="32"/>
                  </a:lnTo>
                  <a:lnTo>
                    <a:pt x="23" y="34"/>
                  </a:lnTo>
                  <a:lnTo>
                    <a:pt x="20" y="35"/>
                  </a:lnTo>
                  <a:lnTo>
                    <a:pt x="17" y="37"/>
                  </a:lnTo>
                  <a:lnTo>
                    <a:pt x="13" y="38"/>
                  </a:lnTo>
                  <a:lnTo>
                    <a:pt x="12" y="38"/>
                  </a:lnTo>
                  <a:lnTo>
                    <a:pt x="10" y="37"/>
                  </a:lnTo>
                  <a:lnTo>
                    <a:pt x="9" y="35"/>
                  </a:lnTo>
                  <a:lnTo>
                    <a:pt x="6" y="34"/>
                  </a:lnTo>
                  <a:lnTo>
                    <a:pt x="3" y="32"/>
                  </a:lnTo>
                  <a:lnTo>
                    <a:pt x="2" y="28"/>
                  </a:lnTo>
                  <a:lnTo>
                    <a:pt x="0" y="25"/>
                  </a:lnTo>
                  <a:lnTo>
                    <a:pt x="0" y="20"/>
                  </a:lnTo>
                  <a:lnTo>
                    <a:pt x="0" y="16"/>
                  </a:lnTo>
                  <a:lnTo>
                    <a:pt x="1" y="12"/>
                  </a:lnTo>
                  <a:lnTo>
                    <a:pt x="2" y="9"/>
                  </a:lnTo>
                  <a:lnTo>
                    <a:pt x="4" y="5"/>
                  </a:lnTo>
                  <a:lnTo>
                    <a:pt x="5" y="4"/>
                  </a:lnTo>
                  <a:lnTo>
                    <a:pt x="8" y="2"/>
                  </a:lnTo>
                  <a:lnTo>
                    <a:pt x="10" y="1"/>
                  </a:lnTo>
                  <a:lnTo>
                    <a:pt x="15" y="0"/>
                  </a:lnTo>
                  <a:lnTo>
                    <a:pt x="18" y="0"/>
                  </a:lnTo>
                  <a:lnTo>
                    <a:pt x="20" y="1"/>
                  </a:lnTo>
                  <a:lnTo>
                    <a:pt x="23" y="3"/>
                  </a:lnTo>
                  <a:lnTo>
                    <a:pt x="25" y="5"/>
                  </a:lnTo>
                  <a:lnTo>
                    <a:pt x="25" y="5"/>
                  </a:lnTo>
                  <a:lnTo>
                    <a:pt x="25" y="1"/>
                  </a:lnTo>
                  <a:lnTo>
                    <a:pt x="31" y="1"/>
                  </a:lnTo>
                  <a:close/>
                  <a:moveTo>
                    <a:pt x="21" y="8"/>
                  </a:moveTo>
                  <a:lnTo>
                    <a:pt x="21" y="8"/>
                  </a:lnTo>
                  <a:lnTo>
                    <a:pt x="19" y="7"/>
                  </a:lnTo>
                  <a:lnTo>
                    <a:pt x="18" y="5"/>
                  </a:lnTo>
                  <a:lnTo>
                    <a:pt x="16" y="5"/>
                  </a:lnTo>
                  <a:lnTo>
                    <a:pt x="13" y="5"/>
                  </a:lnTo>
                  <a:lnTo>
                    <a:pt x="11" y="7"/>
                  </a:lnTo>
                  <a:lnTo>
                    <a:pt x="10" y="9"/>
                  </a:lnTo>
                  <a:lnTo>
                    <a:pt x="8" y="11"/>
                  </a:lnTo>
                  <a:lnTo>
                    <a:pt x="6" y="12"/>
                  </a:lnTo>
                  <a:lnTo>
                    <a:pt x="6" y="15"/>
                  </a:lnTo>
                  <a:lnTo>
                    <a:pt x="6" y="17"/>
                  </a:lnTo>
                  <a:lnTo>
                    <a:pt x="5" y="19"/>
                  </a:lnTo>
                  <a:lnTo>
                    <a:pt x="5" y="22"/>
                  </a:lnTo>
                  <a:lnTo>
                    <a:pt x="6" y="24"/>
                  </a:lnTo>
                  <a:lnTo>
                    <a:pt x="6" y="26"/>
                  </a:lnTo>
                  <a:lnTo>
                    <a:pt x="8" y="28"/>
                  </a:lnTo>
                  <a:lnTo>
                    <a:pt x="10" y="30"/>
                  </a:lnTo>
                  <a:lnTo>
                    <a:pt x="11" y="31"/>
                  </a:lnTo>
                  <a:lnTo>
                    <a:pt x="13" y="32"/>
                  </a:lnTo>
                  <a:lnTo>
                    <a:pt x="15" y="32"/>
                  </a:lnTo>
                  <a:lnTo>
                    <a:pt x="17" y="32"/>
                  </a:lnTo>
                  <a:lnTo>
                    <a:pt x="18" y="32"/>
                  </a:lnTo>
                  <a:lnTo>
                    <a:pt x="20" y="31"/>
                  </a:lnTo>
                  <a:lnTo>
                    <a:pt x="21" y="30"/>
                  </a:lnTo>
                  <a:lnTo>
                    <a:pt x="24" y="25"/>
                  </a:lnTo>
                  <a:lnTo>
                    <a:pt x="25" y="18"/>
                  </a:lnTo>
                  <a:lnTo>
                    <a:pt x="24" y="12"/>
                  </a:lnTo>
                  <a:lnTo>
                    <a:pt x="21" y="8"/>
                  </a:lnTo>
                  <a:close/>
                </a:path>
              </a:pathLst>
            </a:custGeom>
            <a:solidFill>
              <a:srgbClr val="000000"/>
            </a:solidFill>
            <a:ln w="9525">
              <a:solidFill>
                <a:schemeClr val="accent1"/>
              </a:solidFill>
              <a:round/>
              <a:headEnd/>
              <a:tailEnd/>
            </a:ln>
          </p:spPr>
          <p:txBody>
            <a:bodyPr/>
            <a:lstStyle/>
            <a:p>
              <a:endParaRPr lang="en-US" dirty="0"/>
            </a:p>
          </p:txBody>
        </p:sp>
        <p:sp>
          <p:nvSpPr>
            <p:cNvPr id="259139" name="Freeform 67">
              <a:extLst>
                <a:ext uri="{FF2B5EF4-FFF2-40B4-BE49-F238E27FC236}">
                  <a16:creationId xmlns:a16="http://schemas.microsoft.com/office/drawing/2014/main" id="{86E7675B-AE56-41FD-B350-9C4102C8489E}"/>
                </a:ext>
              </a:extLst>
            </p:cNvPr>
            <p:cNvSpPr>
              <a:spLocks noChangeAspect="1" noEditPoints="1"/>
            </p:cNvSpPr>
            <p:nvPr/>
          </p:nvSpPr>
          <p:spPr bwMode="auto">
            <a:xfrm>
              <a:off x="2605" y="1030"/>
              <a:ext cx="5" cy="50"/>
            </a:xfrm>
            <a:custGeom>
              <a:avLst/>
              <a:gdLst>
                <a:gd name="T0" fmla="*/ 5 w 5"/>
                <a:gd name="T1" fmla="*/ 50 h 50"/>
                <a:gd name="T2" fmla="*/ 0 w 5"/>
                <a:gd name="T3" fmla="*/ 50 h 50"/>
                <a:gd name="T4" fmla="*/ 0 w 5"/>
                <a:gd name="T5" fmla="*/ 14 h 50"/>
                <a:gd name="T6" fmla="*/ 5 w 5"/>
                <a:gd name="T7" fmla="*/ 14 h 50"/>
                <a:gd name="T8" fmla="*/ 5 w 5"/>
                <a:gd name="T9" fmla="*/ 50 h 50"/>
                <a:gd name="T10" fmla="*/ 5 w 5"/>
                <a:gd name="T11" fmla="*/ 7 h 50"/>
                <a:gd name="T12" fmla="*/ 0 w 5"/>
                <a:gd name="T13" fmla="*/ 7 h 50"/>
                <a:gd name="T14" fmla="*/ 0 w 5"/>
                <a:gd name="T15" fmla="*/ 0 h 50"/>
                <a:gd name="T16" fmla="*/ 5 w 5"/>
                <a:gd name="T17" fmla="*/ 0 h 50"/>
                <a:gd name="T18" fmla="*/ 5 w 5"/>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0">
                  <a:moveTo>
                    <a:pt x="5" y="50"/>
                  </a:moveTo>
                  <a:lnTo>
                    <a:pt x="0" y="50"/>
                  </a:lnTo>
                  <a:lnTo>
                    <a:pt x="0" y="14"/>
                  </a:lnTo>
                  <a:lnTo>
                    <a:pt x="5" y="14"/>
                  </a:lnTo>
                  <a:lnTo>
                    <a:pt x="5" y="50"/>
                  </a:lnTo>
                  <a:close/>
                  <a:moveTo>
                    <a:pt x="5" y="7"/>
                  </a:moveTo>
                  <a:lnTo>
                    <a:pt x="0" y="7"/>
                  </a:lnTo>
                  <a:lnTo>
                    <a:pt x="0" y="0"/>
                  </a:lnTo>
                  <a:lnTo>
                    <a:pt x="5" y="0"/>
                  </a:lnTo>
                  <a:lnTo>
                    <a:pt x="5" y="7"/>
                  </a:lnTo>
                  <a:close/>
                </a:path>
              </a:pathLst>
            </a:custGeom>
            <a:solidFill>
              <a:srgbClr val="000000"/>
            </a:solidFill>
            <a:ln w="9525">
              <a:solidFill>
                <a:schemeClr val="accent1"/>
              </a:solidFill>
              <a:round/>
              <a:headEnd/>
              <a:tailEnd/>
            </a:ln>
          </p:spPr>
          <p:txBody>
            <a:bodyPr/>
            <a:lstStyle/>
            <a:p>
              <a:endParaRPr lang="en-US" dirty="0"/>
            </a:p>
          </p:txBody>
        </p:sp>
        <p:sp>
          <p:nvSpPr>
            <p:cNvPr id="259140" name="Freeform 68">
              <a:extLst>
                <a:ext uri="{FF2B5EF4-FFF2-40B4-BE49-F238E27FC236}">
                  <a16:creationId xmlns:a16="http://schemas.microsoft.com/office/drawing/2014/main" id="{DE86801C-596E-454D-B558-D9BDC3B10767}"/>
                </a:ext>
              </a:extLst>
            </p:cNvPr>
            <p:cNvSpPr>
              <a:spLocks noChangeAspect="1" noEditPoints="1"/>
            </p:cNvSpPr>
            <p:nvPr/>
          </p:nvSpPr>
          <p:spPr bwMode="auto">
            <a:xfrm>
              <a:off x="2616" y="1043"/>
              <a:ext cx="34" cy="38"/>
            </a:xfrm>
            <a:custGeom>
              <a:avLst/>
              <a:gdLst>
                <a:gd name="T0" fmla="*/ 29 w 34"/>
                <a:gd name="T1" fmla="*/ 32 h 38"/>
                <a:gd name="T2" fmla="*/ 31 w 34"/>
                <a:gd name="T3" fmla="*/ 33 h 38"/>
                <a:gd name="T4" fmla="*/ 32 w 34"/>
                <a:gd name="T5" fmla="*/ 33 h 38"/>
                <a:gd name="T6" fmla="*/ 32 w 34"/>
                <a:gd name="T7" fmla="*/ 33 h 38"/>
                <a:gd name="T8" fmla="*/ 34 w 34"/>
                <a:gd name="T9" fmla="*/ 37 h 38"/>
                <a:gd name="T10" fmla="*/ 31 w 34"/>
                <a:gd name="T11" fmla="*/ 38 h 38"/>
                <a:gd name="T12" fmla="*/ 29 w 34"/>
                <a:gd name="T13" fmla="*/ 38 h 38"/>
                <a:gd name="T14" fmla="*/ 26 w 34"/>
                <a:gd name="T15" fmla="*/ 35 h 38"/>
                <a:gd name="T16" fmla="*/ 23 w 34"/>
                <a:gd name="T17" fmla="*/ 32 h 38"/>
                <a:gd name="T18" fmla="*/ 19 w 34"/>
                <a:gd name="T19" fmla="*/ 35 h 38"/>
                <a:gd name="T20" fmla="*/ 13 w 34"/>
                <a:gd name="T21" fmla="*/ 38 h 38"/>
                <a:gd name="T22" fmla="*/ 4 w 34"/>
                <a:gd name="T23" fmla="*/ 34 h 38"/>
                <a:gd name="T24" fmla="*/ 0 w 34"/>
                <a:gd name="T25" fmla="*/ 26 h 38"/>
                <a:gd name="T26" fmla="*/ 3 w 34"/>
                <a:gd name="T27" fmla="*/ 19 h 38"/>
                <a:gd name="T28" fmla="*/ 7 w 34"/>
                <a:gd name="T29" fmla="*/ 17 h 38"/>
                <a:gd name="T30" fmla="*/ 15 w 34"/>
                <a:gd name="T31" fmla="*/ 16 h 38"/>
                <a:gd name="T32" fmla="*/ 21 w 34"/>
                <a:gd name="T33" fmla="*/ 16 h 38"/>
                <a:gd name="T34" fmla="*/ 22 w 34"/>
                <a:gd name="T35" fmla="*/ 15 h 38"/>
                <a:gd name="T36" fmla="*/ 23 w 34"/>
                <a:gd name="T37" fmla="*/ 12 h 38"/>
                <a:gd name="T38" fmla="*/ 22 w 34"/>
                <a:gd name="T39" fmla="*/ 7 h 38"/>
                <a:gd name="T40" fmla="*/ 18 w 34"/>
                <a:gd name="T41" fmla="*/ 4 h 38"/>
                <a:gd name="T42" fmla="*/ 11 w 34"/>
                <a:gd name="T43" fmla="*/ 5 h 38"/>
                <a:gd name="T44" fmla="*/ 7 w 34"/>
                <a:gd name="T45" fmla="*/ 10 h 38"/>
                <a:gd name="T46" fmla="*/ 1 w 34"/>
                <a:gd name="T47" fmla="*/ 11 h 38"/>
                <a:gd name="T48" fmla="*/ 3 w 34"/>
                <a:gd name="T49" fmla="*/ 7 h 38"/>
                <a:gd name="T50" fmla="*/ 6 w 34"/>
                <a:gd name="T51" fmla="*/ 3 h 38"/>
                <a:gd name="T52" fmla="*/ 9 w 34"/>
                <a:gd name="T53" fmla="*/ 1 h 38"/>
                <a:gd name="T54" fmla="*/ 13 w 34"/>
                <a:gd name="T55" fmla="*/ 0 h 38"/>
                <a:gd name="T56" fmla="*/ 16 w 34"/>
                <a:gd name="T57" fmla="*/ 0 h 38"/>
                <a:gd name="T58" fmla="*/ 20 w 34"/>
                <a:gd name="T59" fmla="*/ 0 h 38"/>
                <a:gd name="T60" fmla="*/ 24 w 34"/>
                <a:gd name="T61" fmla="*/ 1 h 38"/>
                <a:gd name="T62" fmla="*/ 28 w 34"/>
                <a:gd name="T63" fmla="*/ 4 h 38"/>
                <a:gd name="T64" fmla="*/ 29 w 34"/>
                <a:gd name="T65" fmla="*/ 31 h 38"/>
                <a:gd name="T66" fmla="*/ 20 w 34"/>
                <a:gd name="T67" fmla="*/ 20 h 38"/>
                <a:gd name="T68" fmla="*/ 13 w 34"/>
                <a:gd name="T69" fmla="*/ 20 h 38"/>
                <a:gd name="T70" fmla="*/ 8 w 34"/>
                <a:gd name="T71" fmla="*/ 23 h 38"/>
                <a:gd name="T72" fmla="*/ 6 w 34"/>
                <a:gd name="T73" fmla="*/ 25 h 38"/>
                <a:gd name="T74" fmla="*/ 7 w 34"/>
                <a:gd name="T75" fmla="*/ 30 h 38"/>
                <a:gd name="T76" fmla="*/ 9 w 34"/>
                <a:gd name="T77" fmla="*/ 33 h 38"/>
                <a:gd name="T78" fmla="*/ 18 w 34"/>
                <a:gd name="T79" fmla="*/ 32 h 38"/>
                <a:gd name="T80" fmla="*/ 22 w 34"/>
                <a:gd name="T81" fmla="*/ 27 h 38"/>
                <a:gd name="T82" fmla="*/ 23 w 34"/>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29" y="31"/>
                  </a:moveTo>
                  <a:lnTo>
                    <a:pt x="29" y="32"/>
                  </a:lnTo>
                  <a:lnTo>
                    <a:pt x="30" y="32"/>
                  </a:lnTo>
                  <a:lnTo>
                    <a:pt x="31" y="33"/>
                  </a:lnTo>
                  <a:lnTo>
                    <a:pt x="32" y="33"/>
                  </a:lnTo>
                  <a:lnTo>
                    <a:pt x="32" y="33"/>
                  </a:lnTo>
                  <a:lnTo>
                    <a:pt x="32" y="33"/>
                  </a:lnTo>
                  <a:lnTo>
                    <a:pt x="32" y="33"/>
                  </a:lnTo>
                  <a:lnTo>
                    <a:pt x="34" y="33"/>
                  </a:lnTo>
                  <a:lnTo>
                    <a:pt x="34" y="37"/>
                  </a:lnTo>
                  <a:lnTo>
                    <a:pt x="32" y="38"/>
                  </a:lnTo>
                  <a:lnTo>
                    <a:pt x="31" y="38"/>
                  </a:lnTo>
                  <a:lnTo>
                    <a:pt x="30" y="38"/>
                  </a:lnTo>
                  <a:lnTo>
                    <a:pt x="29" y="38"/>
                  </a:lnTo>
                  <a:lnTo>
                    <a:pt x="28" y="37"/>
                  </a:lnTo>
                  <a:lnTo>
                    <a:pt x="26" y="35"/>
                  </a:lnTo>
                  <a:lnTo>
                    <a:pt x="24" y="34"/>
                  </a:lnTo>
                  <a:lnTo>
                    <a:pt x="23" y="32"/>
                  </a:lnTo>
                  <a:lnTo>
                    <a:pt x="21" y="34"/>
                  </a:lnTo>
                  <a:lnTo>
                    <a:pt x="19" y="35"/>
                  </a:lnTo>
                  <a:lnTo>
                    <a:pt x="16" y="37"/>
                  </a:lnTo>
                  <a:lnTo>
                    <a:pt x="13" y="38"/>
                  </a:lnTo>
                  <a:lnTo>
                    <a:pt x="7" y="37"/>
                  </a:lnTo>
                  <a:lnTo>
                    <a:pt x="4" y="34"/>
                  </a:lnTo>
                  <a:lnTo>
                    <a:pt x="1" y="31"/>
                  </a:lnTo>
                  <a:lnTo>
                    <a:pt x="0" y="26"/>
                  </a:lnTo>
                  <a:lnTo>
                    <a:pt x="1" y="23"/>
                  </a:lnTo>
                  <a:lnTo>
                    <a:pt x="3" y="19"/>
                  </a:lnTo>
                  <a:lnTo>
                    <a:pt x="5" y="18"/>
                  </a:lnTo>
                  <a:lnTo>
                    <a:pt x="7" y="17"/>
                  </a:lnTo>
                  <a:lnTo>
                    <a:pt x="12" y="16"/>
                  </a:lnTo>
                  <a:lnTo>
                    <a:pt x="15" y="16"/>
                  </a:lnTo>
                  <a:lnTo>
                    <a:pt x="19" y="16"/>
                  </a:lnTo>
                  <a:lnTo>
                    <a:pt x="21" y="16"/>
                  </a:lnTo>
                  <a:lnTo>
                    <a:pt x="21" y="15"/>
                  </a:lnTo>
                  <a:lnTo>
                    <a:pt x="22" y="15"/>
                  </a:lnTo>
                  <a:lnTo>
                    <a:pt x="23" y="14"/>
                  </a:lnTo>
                  <a:lnTo>
                    <a:pt x="23" y="12"/>
                  </a:lnTo>
                  <a:lnTo>
                    <a:pt x="23" y="9"/>
                  </a:lnTo>
                  <a:lnTo>
                    <a:pt x="22" y="7"/>
                  </a:lnTo>
                  <a:lnTo>
                    <a:pt x="21" y="5"/>
                  </a:lnTo>
                  <a:lnTo>
                    <a:pt x="18" y="4"/>
                  </a:lnTo>
                  <a:lnTo>
                    <a:pt x="14" y="4"/>
                  </a:lnTo>
                  <a:lnTo>
                    <a:pt x="11" y="5"/>
                  </a:lnTo>
                  <a:lnTo>
                    <a:pt x="8" y="8"/>
                  </a:lnTo>
                  <a:lnTo>
                    <a:pt x="7" y="10"/>
                  </a:lnTo>
                  <a:lnTo>
                    <a:pt x="7" y="11"/>
                  </a:lnTo>
                  <a:lnTo>
                    <a:pt x="1" y="11"/>
                  </a:lnTo>
                  <a:lnTo>
                    <a:pt x="3" y="8"/>
                  </a:lnTo>
                  <a:lnTo>
                    <a:pt x="3" y="7"/>
                  </a:lnTo>
                  <a:lnTo>
                    <a:pt x="4" y="4"/>
                  </a:lnTo>
                  <a:lnTo>
                    <a:pt x="6" y="3"/>
                  </a:lnTo>
                  <a:lnTo>
                    <a:pt x="8" y="1"/>
                  </a:lnTo>
                  <a:lnTo>
                    <a:pt x="9" y="1"/>
                  </a:lnTo>
                  <a:lnTo>
                    <a:pt x="11" y="0"/>
                  </a:lnTo>
                  <a:lnTo>
                    <a:pt x="13" y="0"/>
                  </a:lnTo>
                  <a:lnTo>
                    <a:pt x="15" y="0"/>
                  </a:lnTo>
                  <a:lnTo>
                    <a:pt x="16" y="0"/>
                  </a:lnTo>
                  <a:lnTo>
                    <a:pt x="19" y="0"/>
                  </a:lnTo>
                  <a:lnTo>
                    <a:pt x="20" y="0"/>
                  </a:lnTo>
                  <a:lnTo>
                    <a:pt x="21" y="1"/>
                  </a:lnTo>
                  <a:lnTo>
                    <a:pt x="24" y="1"/>
                  </a:lnTo>
                  <a:lnTo>
                    <a:pt x="27" y="2"/>
                  </a:lnTo>
                  <a:lnTo>
                    <a:pt x="28" y="4"/>
                  </a:lnTo>
                  <a:lnTo>
                    <a:pt x="29" y="7"/>
                  </a:lnTo>
                  <a:lnTo>
                    <a:pt x="29" y="31"/>
                  </a:lnTo>
                  <a:close/>
                  <a:moveTo>
                    <a:pt x="23" y="19"/>
                  </a:moveTo>
                  <a:lnTo>
                    <a:pt x="20" y="20"/>
                  </a:lnTo>
                  <a:lnTo>
                    <a:pt x="16" y="20"/>
                  </a:lnTo>
                  <a:lnTo>
                    <a:pt x="13" y="20"/>
                  </a:lnTo>
                  <a:lnTo>
                    <a:pt x="9" y="22"/>
                  </a:lnTo>
                  <a:lnTo>
                    <a:pt x="8" y="23"/>
                  </a:lnTo>
                  <a:lnTo>
                    <a:pt x="7" y="24"/>
                  </a:lnTo>
                  <a:lnTo>
                    <a:pt x="6" y="25"/>
                  </a:lnTo>
                  <a:lnTo>
                    <a:pt x="6" y="26"/>
                  </a:lnTo>
                  <a:lnTo>
                    <a:pt x="7" y="30"/>
                  </a:lnTo>
                  <a:lnTo>
                    <a:pt x="8" y="31"/>
                  </a:lnTo>
                  <a:lnTo>
                    <a:pt x="9" y="33"/>
                  </a:lnTo>
                  <a:lnTo>
                    <a:pt x="12" y="33"/>
                  </a:lnTo>
                  <a:lnTo>
                    <a:pt x="18" y="32"/>
                  </a:lnTo>
                  <a:lnTo>
                    <a:pt x="21" y="30"/>
                  </a:lnTo>
                  <a:lnTo>
                    <a:pt x="22" y="27"/>
                  </a:lnTo>
                  <a:lnTo>
                    <a:pt x="23" y="26"/>
                  </a:lnTo>
                  <a:lnTo>
                    <a:pt x="23" y="19"/>
                  </a:lnTo>
                  <a:close/>
                </a:path>
              </a:pathLst>
            </a:custGeom>
            <a:solidFill>
              <a:srgbClr val="000000"/>
            </a:solidFill>
            <a:ln w="9525">
              <a:solidFill>
                <a:schemeClr val="accent1"/>
              </a:solidFill>
              <a:round/>
              <a:headEnd/>
              <a:tailEnd/>
            </a:ln>
          </p:spPr>
          <p:txBody>
            <a:bodyPr/>
            <a:lstStyle/>
            <a:p>
              <a:endParaRPr lang="en-US" dirty="0"/>
            </a:p>
          </p:txBody>
        </p:sp>
        <p:sp>
          <p:nvSpPr>
            <p:cNvPr id="259141" name="Freeform 69">
              <a:extLst>
                <a:ext uri="{FF2B5EF4-FFF2-40B4-BE49-F238E27FC236}">
                  <a16:creationId xmlns:a16="http://schemas.microsoft.com/office/drawing/2014/main" id="{071DDE2D-F74C-411B-9FA9-ACE662FB2655}"/>
                </a:ext>
              </a:extLst>
            </p:cNvPr>
            <p:cNvSpPr>
              <a:spLocks noChangeAspect="1"/>
            </p:cNvSpPr>
            <p:nvPr/>
          </p:nvSpPr>
          <p:spPr bwMode="auto">
            <a:xfrm>
              <a:off x="2105" y="899"/>
              <a:ext cx="269" cy="594"/>
            </a:xfrm>
            <a:custGeom>
              <a:avLst/>
              <a:gdLst>
                <a:gd name="T0" fmla="*/ 0 w 269"/>
                <a:gd name="T1" fmla="*/ 594 h 594"/>
                <a:gd name="T2" fmla="*/ 112 w 269"/>
                <a:gd name="T3" fmla="*/ 594 h 594"/>
                <a:gd name="T4" fmla="*/ 78 w 269"/>
                <a:gd name="T5" fmla="*/ 465 h 594"/>
                <a:gd name="T6" fmla="*/ 269 w 269"/>
                <a:gd name="T7" fmla="*/ 465 h 594"/>
                <a:gd name="T8" fmla="*/ 205 w 269"/>
                <a:gd name="T9" fmla="*/ 0 h 594"/>
                <a:gd name="T10" fmla="*/ 25 w 269"/>
                <a:gd name="T11" fmla="*/ 0 h 594"/>
                <a:gd name="T12" fmla="*/ 0 w 269"/>
                <a:gd name="T13" fmla="*/ 594 h 594"/>
              </a:gdLst>
              <a:ahLst/>
              <a:cxnLst>
                <a:cxn ang="0">
                  <a:pos x="T0" y="T1"/>
                </a:cxn>
                <a:cxn ang="0">
                  <a:pos x="T2" y="T3"/>
                </a:cxn>
                <a:cxn ang="0">
                  <a:pos x="T4" y="T5"/>
                </a:cxn>
                <a:cxn ang="0">
                  <a:pos x="T6" y="T7"/>
                </a:cxn>
                <a:cxn ang="0">
                  <a:pos x="T8" y="T9"/>
                </a:cxn>
                <a:cxn ang="0">
                  <a:pos x="T10" y="T11"/>
                </a:cxn>
                <a:cxn ang="0">
                  <a:pos x="T12" y="T13"/>
                </a:cxn>
              </a:cxnLst>
              <a:rect l="0" t="0" r="r" b="b"/>
              <a:pathLst>
                <a:path w="269" h="594">
                  <a:moveTo>
                    <a:pt x="0" y="594"/>
                  </a:moveTo>
                  <a:lnTo>
                    <a:pt x="112" y="594"/>
                  </a:lnTo>
                  <a:lnTo>
                    <a:pt x="78" y="465"/>
                  </a:lnTo>
                  <a:lnTo>
                    <a:pt x="269" y="465"/>
                  </a:lnTo>
                  <a:lnTo>
                    <a:pt x="205" y="0"/>
                  </a:lnTo>
                  <a:lnTo>
                    <a:pt x="25" y="0"/>
                  </a:lnTo>
                  <a:lnTo>
                    <a:pt x="0" y="594"/>
                  </a:lnTo>
                  <a:close/>
                </a:path>
              </a:pathLst>
            </a:custGeom>
            <a:solidFill>
              <a:srgbClr val="000000"/>
            </a:solidFill>
            <a:ln w="9525">
              <a:solidFill>
                <a:schemeClr val="accent1"/>
              </a:solidFill>
              <a:round/>
              <a:headEnd/>
              <a:tailEnd/>
            </a:ln>
          </p:spPr>
          <p:txBody>
            <a:bodyPr/>
            <a:lstStyle/>
            <a:p>
              <a:endParaRPr lang="en-US" dirty="0"/>
            </a:p>
          </p:txBody>
        </p:sp>
        <p:sp>
          <p:nvSpPr>
            <p:cNvPr id="259142" name="Freeform 70">
              <a:extLst>
                <a:ext uri="{FF2B5EF4-FFF2-40B4-BE49-F238E27FC236}">
                  <a16:creationId xmlns:a16="http://schemas.microsoft.com/office/drawing/2014/main" id="{B0CE65CF-1FDB-4DA8-9E64-C58D1FE17826}"/>
                </a:ext>
              </a:extLst>
            </p:cNvPr>
            <p:cNvSpPr>
              <a:spLocks noChangeAspect="1"/>
            </p:cNvSpPr>
            <p:nvPr/>
          </p:nvSpPr>
          <p:spPr bwMode="auto">
            <a:xfrm>
              <a:off x="2143" y="847"/>
              <a:ext cx="281" cy="605"/>
            </a:xfrm>
            <a:custGeom>
              <a:avLst/>
              <a:gdLst>
                <a:gd name="T0" fmla="*/ 281 w 281"/>
                <a:gd name="T1" fmla="*/ 477 h 605"/>
                <a:gd name="T2" fmla="*/ 280 w 281"/>
                <a:gd name="T3" fmla="*/ 470 h 605"/>
                <a:gd name="T4" fmla="*/ 216 w 281"/>
                <a:gd name="T5" fmla="*/ 4 h 605"/>
                <a:gd name="T6" fmla="*/ 216 w 281"/>
                <a:gd name="T7" fmla="*/ 0 h 605"/>
                <a:gd name="T8" fmla="*/ 212 w 281"/>
                <a:gd name="T9" fmla="*/ 0 h 605"/>
                <a:gd name="T10" fmla="*/ 31 w 281"/>
                <a:gd name="T11" fmla="*/ 0 h 605"/>
                <a:gd name="T12" fmla="*/ 26 w 281"/>
                <a:gd name="T13" fmla="*/ 0 h 605"/>
                <a:gd name="T14" fmla="*/ 25 w 281"/>
                <a:gd name="T15" fmla="*/ 4 h 605"/>
                <a:gd name="T16" fmla="*/ 1 w 281"/>
                <a:gd name="T17" fmla="*/ 599 h 605"/>
                <a:gd name="T18" fmla="*/ 0 w 281"/>
                <a:gd name="T19" fmla="*/ 605 h 605"/>
                <a:gd name="T20" fmla="*/ 6 w 281"/>
                <a:gd name="T21" fmla="*/ 605 h 605"/>
                <a:gd name="T22" fmla="*/ 117 w 281"/>
                <a:gd name="T23" fmla="*/ 605 h 605"/>
                <a:gd name="T24" fmla="*/ 125 w 281"/>
                <a:gd name="T25" fmla="*/ 605 h 605"/>
                <a:gd name="T26" fmla="*/ 123 w 281"/>
                <a:gd name="T27" fmla="*/ 598 h 605"/>
                <a:gd name="T28" fmla="*/ 91 w 281"/>
                <a:gd name="T29" fmla="*/ 477 h 605"/>
                <a:gd name="T30" fmla="*/ 274 w 281"/>
                <a:gd name="T31" fmla="*/ 477 h 605"/>
                <a:gd name="T32" fmla="*/ 281 w 281"/>
                <a:gd name="T33" fmla="*/ 477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1" h="605">
                  <a:moveTo>
                    <a:pt x="281" y="477"/>
                  </a:moveTo>
                  <a:lnTo>
                    <a:pt x="280" y="470"/>
                  </a:lnTo>
                  <a:lnTo>
                    <a:pt x="216" y="4"/>
                  </a:lnTo>
                  <a:lnTo>
                    <a:pt x="216" y="0"/>
                  </a:lnTo>
                  <a:lnTo>
                    <a:pt x="212" y="0"/>
                  </a:lnTo>
                  <a:lnTo>
                    <a:pt x="31" y="0"/>
                  </a:lnTo>
                  <a:lnTo>
                    <a:pt x="26" y="0"/>
                  </a:lnTo>
                  <a:lnTo>
                    <a:pt x="25" y="4"/>
                  </a:lnTo>
                  <a:lnTo>
                    <a:pt x="1" y="599"/>
                  </a:lnTo>
                  <a:lnTo>
                    <a:pt x="0" y="605"/>
                  </a:lnTo>
                  <a:lnTo>
                    <a:pt x="6" y="605"/>
                  </a:lnTo>
                  <a:lnTo>
                    <a:pt x="117" y="605"/>
                  </a:lnTo>
                  <a:lnTo>
                    <a:pt x="125" y="605"/>
                  </a:lnTo>
                  <a:lnTo>
                    <a:pt x="123" y="598"/>
                  </a:lnTo>
                  <a:lnTo>
                    <a:pt x="91" y="477"/>
                  </a:lnTo>
                  <a:lnTo>
                    <a:pt x="274" y="477"/>
                  </a:lnTo>
                  <a:lnTo>
                    <a:pt x="281" y="477"/>
                  </a:lnTo>
                  <a:close/>
                </a:path>
              </a:pathLst>
            </a:custGeom>
            <a:solidFill>
              <a:srgbClr val="000000"/>
            </a:solidFill>
            <a:ln w="9525">
              <a:solidFill>
                <a:schemeClr val="accent1"/>
              </a:solidFill>
              <a:round/>
              <a:headEnd/>
              <a:tailEnd/>
            </a:ln>
          </p:spPr>
          <p:txBody>
            <a:bodyPr/>
            <a:lstStyle/>
            <a:p>
              <a:endParaRPr lang="en-US" dirty="0"/>
            </a:p>
          </p:txBody>
        </p:sp>
        <p:sp>
          <p:nvSpPr>
            <p:cNvPr id="259143" name="Freeform 71">
              <a:extLst>
                <a:ext uri="{FF2B5EF4-FFF2-40B4-BE49-F238E27FC236}">
                  <a16:creationId xmlns:a16="http://schemas.microsoft.com/office/drawing/2014/main" id="{DFB7EE8B-BFE3-48FF-8539-2DA00F73F0DA}"/>
                </a:ext>
              </a:extLst>
            </p:cNvPr>
            <p:cNvSpPr>
              <a:spLocks noChangeAspect="1"/>
            </p:cNvSpPr>
            <p:nvPr/>
          </p:nvSpPr>
          <p:spPr bwMode="auto">
            <a:xfrm>
              <a:off x="2156" y="857"/>
              <a:ext cx="255" cy="584"/>
            </a:xfrm>
            <a:custGeom>
              <a:avLst/>
              <a:gdLst>
                <a:gd name="T0" fmla="*/ 24 w 255"/>
                <a:gd name="T1" fmla="*/ 0 h 584"/>
                <a:gd name="T2" fmla="*/ 193 w 255"/>
                <a:gd name="T3" fmla="*/ 0 h 584"/>
                <a:gd name="T4" fmla="*/ 255 w 255"/>
                <a:gd name="T5" fmla="*/ 455 h 584"/>
                <a:gd name="T6" fmla="*/ 71 w 255"/>
                <a:gd name="T7" fmla="*/ 455 h 584"/>
                <a:gd name="T8" fmla="*/ 64 w 255"/>
                <a:gd name="T9" fmla="*/ 455 h 584"/>
                <a:gd name="T10" fmla="*/ 65 w 255"/>
                <a:gd name="T11" fmla="*/ 462 h 584"/>
                <a:gd name="T12" fmla="*/ 97 w 255"/>
                <a:gd name="T13" fmla="*/ 584 h 584"/>
                <a:gd name="T14" fmla="*/ 0 w 255"/>
                <a:gd name="T15" fmla="*/ 584 h 584"/>
                <a:gd name="T16" fmla="*/ 24 w 255"/>
                <a:gd name="T17" fmla="*/ 0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5" h="584">
                  <a:moveTo>
                    <a:pt x="24" y="0"/>
                  </a:moveTo>
                  <a:lnTo>
                    <a:pt x="193" y="0"/>
                  </a:lnTo>
                  <a:lnTo>
                    <a:pt x="255" y="455"/>
                  </a:lnTo>
                  <a:lnTo>
                    <a:pt x="71" y="455"/>
                  </a:lnTo>
                  <a:lnTo>
                    <a:pt x="64" y="455"/>
                  </a:lnTo>
                  <a:lnTo>
                    <a:pt x="65" y="462"/>
                  </a:lnTo>
                  <a:lnTo>
                    <a:pt x="97" y="584"/>
                  </a:lnTo>
                  <a:lnTo>
                    <a:pt x="0" y="584"/>
                  </a:lnTo>
                  <a:lnTo>
                    <a:pt x="24" y="0"/>
                  </a:lnTo>
                  <a:close/>
                </a:path>
              </a:pathLst>
            </a:custGeom>
            <a:solidFill>
              <a:srgbClr val="FFFFFF"/>
            </a:solidFill>
            <a:ln w="9525">
              <a:solidFill>
                <a:schemeClr val="accent1"/>
              </a:solidFill>
              <a:round/>
              <a:headEnd/>
              <a:tailEnd/>
            </a:ln>
          </p:spPr>
          <p:txBody>
            <a:bodyPr/>
            <a:lstStyle/>
            <a:p>
              <a:endParaRPr lang="en-US" dirty="0"/>
            </a:p>
          </p:txBody>
        </p:sp>
        <p:sp>
          <p:nvSpPr>
            <p:cNvPr id="259144" name="Freeform 72">
              <a:extLst>
                <a:ext uri="{FF2B5EF4-FFF2-40B4-BE49-F238E27FC236}">
                  <a16:creationId xmlns:a16="http://schemas.microsoft.com/office/drawing/2014/main" id="{F96C72BA-60D3-4119-984F-FDDC04494B38}"/>
                </a:ext>
              </a:extLst>
            </p:cNvPr>
            <p:cNvSpPr>
              <a:spLocks noChangeAspect="1" noEditPoints="1"/>
            </p:cNvSpPr>
            <p:nvPr/>
          </p:nvSpPr>
          <p:spPr bwMode="auto">
            <a:xfrm>
              <a:off x="2219" y="1030"/>
              <a:ext cx="44" cy="50"/>
            </a:xfrm>
            <a:custGeom>
              <a:avLst/>
              <a:gdLst>
                <a:gd name="T0" fmla="*/ 7 w 44"/>
                <a:gd name="T1" fmla="*/ 50 h 50"/>
                <a:gd name="T2" fmla="*/ 0 w 44"/>
                <a:gd name="T3" fmla="*/ 50 h 50"/>
                <a:gd name="T4" fmla="*/ 18 w 44"/>
                <a:gd name="T5" fmla="*/ 0 h 50"/>
                <a:gd name="T6" fmla="*/ 26 w 44"/>
                <a:gd name="T7" fmla="*/ 0 h 50"/>
                <a:gd name="T8" fmla="*/ 44 w 44"/>
                <a:gd name="T9" fmla="*/ 50 h 50"/>
                <a:gd name="T10" fmla="*/ 36 w 44"/>
                <a:gd name="T11" fmla="*/ 50 h 50"/>
                <a:gd name="T12" fmla="*/ 31 w 44"/>
                <a:gd name="T13" fmla="*/ 35 h 50"/>
                <a:gd name="T14" fmla="*/ 13 w 44"/>
                <a:gd name="T15" fmla="*/ 35 h 50"/>
                <a:gd name="T16" fmla="*/ 7 w 44"/>
                <a:gd name="T17" fmla="*/ 50 h 50"/>
                <a:gd name="T18" fmla="*/ 14 w 44"/>
                <a:gd name="T19" fmla="*/ 29 h 50"/>
                <a:gd name="T20" fmla="*/ 29 w 44"/>
                <a:gd name="T21" fmla="*/ 29 h 50"/>
                <a:gd name="T22" fmla="*/ 22 w 44"/>
                <a:gd name="T23" fmla="*/ 8 h 50"/>
                <a:gd name="T24" fmla="*/ 14 w 44"/>
                <a:gd name="T25"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0">
                  <a:moveTo>
                    <a:pt x="7" y="50"/>
                  </a:moveTo>
                  <a:lnTo>
                    <a:pt x="0" y="50"/>
                  </a:lnTo>
                  <a:lnTo>
                    <a:pt x="18" y="0"/>
                  </a:lnTo>
                  <a:lnTo>
                    <a:pt x="26" y="0"/>
                  </a:lnTo>
                  <a:lnTo>
                    <a:pt x="44" y="50"/>
                  </a:lnTo>
                  <a:lnTo>
                    <a:pt x="36" y="50"/>
                  </a:lnTo>
                  <a:lnTo>
                    <a:pt x="31" y="35"/>
                  </a:lnTo>
                  <a:lnTo>
                    <a:pt x="13" y="35"/>
                  </a:lnTo>
                  <a:lnTo>
                    <a:pt x="7" y="50"/>
                  </a:lnTo>
                  <a:close/>
                  <a:moveTo>
                    <a:pt x="14" y="29"/>
                  </a:moveTo>
                  <a:lnTo>
                    <a:pt x="29" y="29"/>
                  </a:lnTo>
                  <a:lnTo>
                    <a:pt x="22" y="8"/>
                  </a:lnTo>
                  <a:lnTo>
                    <a:pt x="14" y="29"/>
                  </a:lnTo>
                  <a:close/>
                </a:path>
              </a:pathLst>
            </a:custGeom>
            <a:solidFill>
              <a:srgbClr val="000000"/>
            </a:solidFill>
            <a:ln w="9525">
              <a:solidFill>
                <a:schemeClr val="accent1"/>
              </a:solidFill>
              <a:round/>
              <a:headEnd/>
              <a:tailEnd/>
            </a:ln>
          </p:spPr>
          <p:txBody>
            <a:bodyPr/>
            <a:lstStyle/>
            <a:p>
              <a:endParaRPr lang="en-US" dirty="0"/>
            </a:p>
          </p:txBody>
        </p:sp>
        <p:sp>
          <p:nvSpPr>
            <p:cNvPr id="259145" name="Rectangle 73">
              <a:extLst>
                <a:ext uri="{FF2B5EF4-FFF2-40B4-BE49-F238E27FC236}">
                  <a16:creationId xmlns:a16="http://schemas.microsoft.com/office/drawing/2014/main" id="{B9DE3997-0BEC-42D4-9A80-BBF0D9A10CBA}"/>
                </a:ext>
              </a:extLst>
            </p:cNvPr>
            <p:cNvSpPr>
              <a:spLocks noChangeAspect="1" noChangeArrowheads="1"/>
            </p:cNvSpPr>
            <p:nvPr/>
          </p:nvSpPr>
          <p:spPr bwMode="auto">
            <a:xfrm>
              <a:off x="2267" y="1030"/>
              <a:ext cx="6" cy="50"/>
            </a:xfrm>
            <a:prstGeom prst="rect">
              <a:avLst/>
            </a:prstGeom>
            <a:solidFill>
              <a:srgbClr val="000000"/>
            </a:solidFill>
            <a:ln w="9525">
              <a:solidFill>
                <a:schemeClr val="accent1"/>
              </a:solidFill>
              <a:miter lim="800000"/>
              <a:headEnd/>
              <a:tailEnd/>
            </a:ln>
          </p:spPr>
          <p:txBody>
            <a:bodyPr/>
            <a:lstStyle/>
            <a:p>
              <a:endParaRPr lang="en-US" dirty="0"/>
            </a:p>
          </p:txBody>
        </p:sp>
        <p:sp>
          <p:nvSpPr>
            <p:cNvPr id="259146" name="Freeform 74">
              <a:extLst>
                <a:ext uri="{FF2B5EF4-FFF2-40B4-BE49-F238E27FC236}">
                  <a16:creationId xmlns:a16="http://schemas.microsoft.com/office/drawing/2014/main" id="{07C5040F-091F-4C5A-A08A-1988867BEA38}"/>
                </a:ext>
              </a:extLst>
            </p:cNvPr>
            <p:cNvSpPr>
              <a:spLocks noChangeAspect="1" noEditPoints="1"/>
            </p:cNvSpPr>
            <p:nvPr/>
          </p:nvSpPr>
          <p:spPr bwMode="auto">
            <a:xfrm>
              <a:off x="2281" y="1043"/>
              <a:ext cx="34" cy="38"/>
            </a:xfrm>
            <a:custGeom>
              <a:avLst/>
              <a:gdLst>
                <a:gd name="T0" fmla="*/ 29 w 34"/>
                <a:gd name="T1" fmla="*/ 32 h 38"/>
                <a:gd name="T2" fmla="*/ 30 w 34"/>
                <a:gd name="T3" fmla="*/ 33 h 38"/>
                <a:gd name="T4" fmla="*/ 32 w 34"/>
                <a:gd name="T5" fmla="*/ 33 h 38"/>
                <a:gd name="T6" fmla="*/ 32 w 34"/>
                <a:gd name="T7" fmla="*/ 33 h 38"/>
                <a:gd name="T8" fmla="*/ 34 w 34"/>
                <a:gd name="T9" fmla="*/ 37 h 38"/>
                <a:gd name="T10" fmla="*/ 31 w 34"/>
                <a:gd name="T11" fmla="*/ 38 h 38"/>
                <a:gd name="T12" fmla="*/ 29 w 34"/>
                <a:gd name="T13" fmla="*/ 38 h 38"/>
                <a:gd name="T14" fmla="*/ 25 w 34"/>
                <a:gd name="T15" fmla="*/ 35 h 38"/>
                <a:gd name="T16" fmla="*/ 23 w 34"/>
                <a:gd name="T17" fmla="*/ 32 h 38"/>
                <a:gd name="T18" fmla="*/ 19 w 34"/>
                <a:gd name="T19" fmla="*/ 35 h 38"/>
                <a:gd name="T20" fmla="*/ 12 w 34"/>
                <a:gd name="T21" fmla="*/ 38 h 38"/>
                <a:gd name="T22" fmla="*/ 2 w 34"/>
                <a:gd name="T23" fmla="*/ 34 h 38"/>
                <a:gd name="T24" fmla="*/ 0 w 34"/>
                <a:gd name="T25" fmla="*/ 26 h 38"/>
                <a:gd name="T26" fmla="*/ 2 w 34"/>
                <a:gd name="T27" fmla="*/ 19 h 38"/>
                <a:gd name="T28" fmla="*/ 7 w 34"/>
                <a:gd name="T29" fmla="*/ 17 h 38"/>
                <a:gd name="T30" fmla="*/ 15 w 34"/>
                <a:gd name="T31" fmla="*/ 16 h 38"/>
                <a:gd name="T32" fmla="*/ 21 w 34"/>
                <a:gd name="T33" fmla="*/ 16 h 38"/>
                <a:gd name="T34" fmla="*/ 22 w 34"/>
                <a:gd name="T35" fmla="*/ 15 h 38"/>
                <a:gd name="T36" fmla="*/ 23 w 34"/>
                <a:gd name="T37" fmla="*/ 12 h 38"/>
                <a:gd name="T38" fmla="*/ 22 w 34"/>
                <a:gd name="T39" fmla="*/ 7 h 38"/>
                <a:gd name="T40" fmla="*/ 17 w 34"/>
                <a:gd name="T41" fmla="*/ 4 h 38"/>
                <a:gd name="T42" fmla="*/ 10 w 34"/>
                <a:gd name="T43" fmla="*/ 5 h 38"/>
                <a:gd name="T44" fmla="*/ 7 w 34"/>
                <a:gd name="T45" fmla="*/ 10 h 38"/>
                <a:gd name="T46" fmla="*/ 1 w 34"/>
                <a:gd name="T47" fmla="*/ 11 h 38"/>
                <a:gd name="T48" fmla="*/ 2 w 34"/>
                <a:gd name="T49" fmla="*/ 7 h 38"/>
                <a:gd name="T50" fmla="*/ 5 w 34"/>
                <a:gd name="T51" fmla="*/ 3 h 38"/>
                <a:gd name="T52" fmla="*/ 9 w 34"/>
                <a:gd name="T53" fmla="*/ 1 h 38"/>
                <a:gd name="T54" fmla="*/ 13 w 34"/>
                <a:gd name="T55" fmla="*/ 0 h 38"/>
                <a:gd name="T56" fmla="*/ 16 w 34"/>
                <a:gd name="T57" fmla="*/ 0 h 38"/>
                <a:gd name="T58" fmla="*/ 20 w 34"/>
                <a:gd name="T59" fmla="*/ 0 h 38"/>
                <a:gd name="T60" fmla="*/ 24 w 34"/>
                <a:gd name="T61" fmla="*/ 1 h 38"/>
                <a:gd name="T62" fmla="*/ 28 w 34"/>
                <a:gd name="T63" fmla="*/ 4 h 38"/>
                <a:gd name="T64" fmla="*/ 29 w 34"/>
                <a:gd name="T65" fmla="*/ 31 h 38"/>
                <a:gd name="T66" fmla="*/ 20 w 34"/>
                <a:gd name="T67" fmla="*/ 20 h 38"/>
                <a:gd name="T68" fmla="*/ 13 w 34"/>
                <a:gd name="T69" fmla="*/ 20 h 38"/>
                <a:gd name="T70" fmla="*/ 8 w 34"/>
                <a:gd name="T71" fmla="*/ 23 h 38"/>
                <a:gd name="T72" fmla="*/ 6 w 34"/>
                <a:gd name="T73" fmla="*/ 25 h 38"/>
                <a:gd name="T74" fmla="*/ 6 w 34"/>
                <a:gd name="T75" fmla="*/ 30 h 38"/>
                <a:gd name="T76" fmla="*/ 9 w 34"/>
                <a:gd name="T77" fmla="*/ 33 h 38"/>
                <a:gd name="T78" fmla="*/ 17 w 34"/>
                <a:gd name="T79" fmla="*/ 32 h 38"/>
                <a:gd name="T80" fmla="*/ 22 w 34"/>
                <a:gd name="T81" fmla="*/ 27 h 38"/>
                <a:gd name="T82" fmla="*/ 23 w 34"/>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29" y="31"/>
                  </a:moveTo>
                  <a:lnTo>
                    <a:pt x="29" y="32"/>
                  </a:lnTo>
                  <a:lnTo>
                    <a:pt x="30" y="32"/>
                  </a:lnTo>
                  <a:lnTo>
                    <a:pt x="30" y="33"/>
                  </a:lnTo>
                  <a:lnTo>
                    <a:pt x="31" y="33"/>
                  </a:lnTo>
                  <a:lnTo>
                    <a:pt x="32" y="33"/>
                  </a:lnTo>
                  <a:lnTo>
                    <a:pt x="32" y="33"/>
                  </a:lnTo>
                  <a:lnTo>
                    <a:pt x="32" y="33"/>
                  </a:lnTo>
                  <a:lnTo>
                    <a:pt x="34" y="33"/>
                  </a:lnTo>
                  <a:lnTo>
                    <a:pt x="34" y="37"/>
                  </a:lnTo>
                  <a:lnTo>
                    <a:pt x="32" y="38"/>
                  </a:lnTo>
                  <a:lnTo>
                    <a:pt x="31" y="38"/>
                  </a:lnTo>
                  <a:lnTo>
                    <a:pt x="30" y="38"/>
                  </a:lnTo>
                  <a:lnTo>
                    <a:pt x="29" y="38"/>
                  </a:lnTo>
                  <a:lnTo>
                    <a:pt x="27" y="37"/>
                  </a:lnTo>
                  <a:lnTo>
                    <a:pt x="25" y="35"/>
                  </a:lnTo>
                  <a:lnTo>
                    <a:pt x="24" y="34"/>
                  </a:lnTo>
                  <a:lnTo>
                    <a:pt x="23" y="32"/>
                  </a:lnTo>
                  <a:lnTo>
                    <a:pt x="21" y="34"/>
                  </a:lnTo>
                  <a:lnTo>
                    <a:pt x="19" y="35"/>
                  </a:lnTo>
                  <a:lnTo>
                    <a:pt x="15" y="37"/>
                  </a:lnTo>
                  <a:lnTo>
                    <a:pt x="12" y="38"/>
                  </a:lnTo>
                  <a:lnTo>
                    <a:pt x="7" y="37"/>
                  </a:lnTo>
                  <a:lnTo>
                    <a:pt x="2" y="34"/>
                  </a:lnTo>
                  <a:lnTo>
                    <a:pt x="0" y="31"/>
                  </a:lnTo>
                  <a:lnTo>
                    <a:pt x="0" y="26"/>
                  </a:lnTo>
                  <a:lnTo>
                    <a:pt x="1" y="23"/>
                  </a:lnTo>
                  <a:lnTo>
                    <a:pt x="2" y="19"/>
                  </a:lnTo>
                  <a:lnTo>
                    <a:pt x="5" y="18"/>
                  </a:lnTo>
                  <a:lnTo>
                    <a:pt x="7" y="17"/>
                  </a:lnTo>
                  <a:lnTo>
                    <a:pt x="12" y="16"/>
                  </a:lnTo>
                  <a:lnTo>
                    <a:pt x="15" y="16"/>
                  </a:lnTo>
                  <a:lnTo>
                    <a:pt x="19" y="16"/>
                  </a:lnTo>
                  <a:lnTo>
                    <a:pt x="21" y="16"/>
                  </a:lnTo>
                  <a:lnTo>
                    <a:pt x="21" y="15"/>
                  </a:lnTo>
                  <a:lnTo>
                    <a:pt x="22" y="15"/>
                  </a:lnTo>
                  <a:lnTo>
                    <a:pt x="23" y="14"/>
                  </a:lnTo>
                  <a:lnTo>
                    <a:pt x="23" y="12"/>
                  </a:lnTo>
                  <a:lnTo>
                    <a:pt x="23" y="9"/>
                  </a:lnTo>
                  <a:lnTo>
                    <a:pt x="22" y="7"/>
                  </a:lnTo>
                  <a:lnTo>
                    <a:pt x="20" y="5"/>
                  </a:lnTo>
                  <a:lnTo>
                    <a:pt x="17" y="4"/>
                  </a:lnTo>
                  <a:lnTo>
                    <a:pt x="14" y="4"/>
                  </a:lnTo>
                  <a:lnTo>
                    <a:pt x="10" y="5"/>
                  </a:lnTo>
                  <a:lnTo>
                    <a:pt x="8" y="8"/>
                  </a:lnTo>
                  <a:lnTo>
                    <a:pt x="7" y="10"/>
                  </a:lnTo>
                  <a:lnTo>
                    <a:pt x="7" y="11"/>
                  </a:lnTo>
                  <a:lnTo>
                    <a:pt x="1" y="11"/>
                  </a:lnTo>
                  <a:lnTo>
                    <a:pt x="1" y="8"/>
                  </a:lnTo>
                  <a:lnTo>
                    <a:pt x="2" y="7"/>
                  </a:lnTo>
                  <a:lnTo>
                    <a:pt x="4" y="4"/>
                  </a:lnTo>
                  <a:lnTo>
                    <a:pt x="5" y="3"/>
                  </a:lnTo>
                  <a:lnTo>
                    <a:pt x="7" y="1"/>
                  </a:lnTo>
                  <a:lnTo>
                    <a:pt x="9" y="1"/>
                  </a:lnTo>
                  <a:lnTo>
                    <a:pt x="10" y="0"/>
                  </a:lnTo>
                  <a:lnTo>
                    <a:pt x="13" y="0"/>
                  </a:lnTo>
                  <a:lnTo>
                    <a:pt x="15" y="0"/>
                  </a:lnTo>
                  <a:lnTo>
                    <a:pt x="16" y="0"/>
                  </a:lnTo>
                  <a:lnTo>
                    <a:pt x="17" y="0"/>
                  </a:lnTo>
                  <a:lnTo>
                    <a:pt x="20" y="0"/>
                  </a:lnTo>
                  <a:lnTo>
                    <a:pt x="21" y="1"/>
                  </a:lnTo>
                  <a:lnTo>
                    <a:pt x="24" y="1"/>
                  </a:lnTo>
                  <a:lnTo>
                    <a:pt x="27" y="2"/>
                  </a:lnTo>
                  <a:lnTo>
                    <a:pt x="28" y="4"/>
                  </a:lnTo>
                  <a:lnTo>
                    <a:pt x="29" y="7"/>
                  </a:lnTo>
                  <a:lnTo>
                    <a:pt x="29" y="31"/>
                  </a:lnTo>
                  <a:close/>
                  <a:moveTo>
                    <a:pt x="23" y="19"/>
                  </a:moveTo>
                  <a:lnTo>
                    <a:pt x="20" y="20"/>
                  </a:lnTo>
                  <a:lnTo>
                    <a:pt x="16" y="20"/>
                  </a:lnTo>
                  <a:lnTo>
                    <a:pt x="13" y="20"/>
                  </a:lnTo>
                  <a:lnTo>
                    <a:pt x="9" y="22"/>
                  </a:lnTo>
                  <a:lnTo>
                    <a:pt x="8" y="23"/>
                  </a:lnTo>
                  <a:lnTo>
                    <a:pt x="7" y="24"/>
                  </a:lnTo>
                  <a:lnTo>
                    <a:pt x="6" y="25"/>
                  </a:lnTo>
                  <a:lnTo>
                    <a:pt x="6" y="26"/>
                  </a:lnTo>
                  <a:lnTo>
                    <a:pt x="6" y="30"/>
                  </a:lnTo>
                  <a:lnTo>
                    <a:pt x="7" y="31"/>
                  </a:lnTo>
                  <a:lnTo>
                    <a:pt x="9" y="33"/>
                  </a:lnTo>
                  <a:lnTo>
                    <a:pt x="12" y="33"/>
                  </a:lnTo>
                  <a:lnTo>
                    <a:pt x="17" y="32"/>
                  </a:lnTo>
                  <a:lnTo>
                    <a:pt x="21" y="30"/>
                  </a:lnTo>
                  <a:lnTo>
                    <a:pt x="22" y="27"/>
                  </a:lnTo>
                  <a:lnTo>
                    <a:pt x="23" y="26"/>
                  </a:lnTo>
                  <a:lnTo>
                    <a:pt x="23" y="19"/>
                  </a:lnTo>
                  <a:close/>
                </a:path>
              </a:pathLst>
            </a:custGeom>
            <a:solidFill>
              <a:srgbClr val="000000"/>
            </a:solidFill>
            <a:ln w="9525">
              <a:solidFill>
                <a:schemeClr val="accent1"/>
              </a:solidFill>
              <a:round/>
              <a:headEnd/>
              <a:tailEnd/>
            </a:ln>
          </p:spPr>
          <p:txBody>
            <a:bodyPr/>
            <a:lstStyle/>
            <a:p>
              <a:endParaRPr lang="en-US" dirty="0"/>
            </a:p>
          </p:txBody>
        </p:sp>
        <p:sp>
          <p:nvSpPr>
            <p:cNvPr id="259147" name="Rectangle 75">
              <a:extLst>
                <a:ext uri="{FF2B5EF4-FFF2-40B4-BE49-F238E27FC236}">
                  <a16:creationId xmlns:a16="http://schemas.microsoft.com/office/drawing/2014/main" id="{9F575D58-7C23-4871-B600-3139D7261D6C}"/>
                </a:ext>
              </a:extLst>
            </p:cNvPr>
            <p:cNvSpPr>
              <a:spLocks noChangeAspect="1" noChangeArrowheads="1"/>
            </p:cNvSpPr>
            <p:nvPr/>
          </p:nvSpPr>
          <p:spPr bwMode="auto">
            <a:xfrm>
              <a:off x="2321" y="1071"/>
              <a:ext cx="7" cy="9"/>
            </a:xfrm>
            <a:prstGeom prst="rect">
              <a:avLst/>
            </a:prstGeom>
            <a:solidFill>
              <a:srgbClr val="000000"/>
            </a:solidFill>
            <a:ln w="9525">
              <a:solidFill>
                <a:schemeClr val="accent1"/>
              </a:solidFill>
              <a:miter lim="800000"/>
              <a:headEnd/>
              <a:tailEnd/>
            </a:ln>
          </p:spPr>
          <p:txBody>
            <a:bodyPr/>
            <a:lstStyle/>
            <a:p>
              <a:endParaRPr lang="en-US" dirty="0"/>
            </a:p>
          </p:txBody>
        </p:sp>
        <p:sp>
          <p:nvSpPr>
            <p:cNvPr id="259148" name="Freeform 76">
              <a:extLst>
                <a:ext uri="{FF2B5EF4-FFF2-40B4-BE49-F238E27FC236}">
                  <a16:creationId xmlns:a16="http://schemas.microsoft.com/office/drawing/2014/main" id="{0C641BBC-7FA0-485C-B1AB-1F2046137E25}"/>
                </a:ext>
              </a:extLst>
            </p:cNvPr>
            <p:cNvSpPr>
              <a:spLocks noChangeAspect="1"/>
            </p:cNvSpPr>
            <p:nvPr/>
          </p:nvSpPr>
          <p:spPr bwMode="auto">
            <a:xfrm>
              <a:off x="2220" y="1294"/>
              <a:ext cx="682" cy="666"/>
            </a:xfrm>
            <a:custGeom>
              <a:avLst/>
              <a:gdLst>
                <a:gd name="T0" fmla="*/ 682 w 682"/>
                <a:gd name="T1" fmla="*/ 568 h 666"/>
                <a:gd name="T2" fmla="*/ 681 w 682"/>
                <a:gd name="T3" fmla="*/ 378 h 666"/>
                <a:gd name="T4" fmla="*/ 681 w 682"/>
                <a:gd name="T5" fmla="*/ 377 h 666"/>
                <a:gd name="T6" fmla="*/ 681 w 682"/>
                <a:gd name="T7" fmla="*/ 377 h 666"/>
                <a:gd name="T8" fmla="*/ 625 w 682"/>
                <a:gd name="T9" fmla="*/ 203 h 666"/>
                <a:gd name="T10" fmla="*/ 623 w 682"/>
                <a:gd name="T11" fmla="*/ 197 h 666"/>
                <a:gd name="T12" fmla="*/ 617 w 682"/>
                <a:gd name="T13" fmla="*/ 183 h 666"/>
                <a:gd name="T14" fmla="*/ 610 w 682"/>
                <a:gd name="T15" fmla="*/ 162 h 666"/>
                <a:gd name="T16" fmla="*/ 601 w 682"/>
                <a:gd name="T17" fmla="*/ 138 h 666"/>
                <a:gd name="T18" fmla="*/ 592 w 682"/>
                <a:gd name="T19" fmla="*/ 114 h 666"/>
                <a:gd name="T20" fmla="*/ 584 w 682"/>
                <a:gd name="T21" fmla="*/ 92 h 666"/>
                <a:gd name="T22" fmla="*/ 577 w 682"/>
                <a:gd name="T23" fmla="*/ 76 h 666"/>
                <a:gd name="T24" fmla="*/ 575 w 682"/>
                <a:gd name="T25" fmla="*/ 68 h 666"/>
                <a:gd name="T26" fmla="*/ 559 w 682"/>
                <a:gd name="T27" fmla="*/ 4 h 666"/>
                <a:gd name="T28" fmla="*/ 557 w 682"/>
                <a:gd name="T29" fmla="*/ 0 h 666"/>
                <a:gd name="T30" fmla="*/ 553 w 682"/>
                <a:gd name="T31" fmla="*/ 0 h 666"/>
                <a:gd name="T32" fmla="*/ 423 w 682"/>
                <a:gd name="T33" fmla="*/ 0 h 666"/>
                <a:gd name="T34" fmla="*/ 419 w 682"/>
                <a:gd name="T35" fmla="*/ 0 h 666"/>
                <a:gd name="T36" fmla="*/ 418 w 682"/>
                <a:gd name="T37" fmla="*/ 4 h 666"/>
                <a:gd name="T38" fmla="*/ 408 w 682"/>
                <a:gd name="T39" fmla="*/ 36 h 666"/>
                <a:gd name="T40" fmla="*/ 209 w 682"/>
                <a:gd name="T41" fmla="*/ 36 h 666"/>
                <a:gd name="T42" fmla="*/ 203 w 682"/>
                <a:gd name="T43" fmla="*/ 22 h 666"/>
                <a:gd name="T44" fmla="*/ 202 w 682"/>
                <a:gd name="T45" fmla="*/ 18 h 666"/>
                <a:gd name="T46" fmla="*/ 197 w 682"/>
                <a:gd name="T47" fmla="*/ 18 h 666"/>
                <a:gd name="T48" fmla="*/ 7 w 682"/>
                <a:gd name="T49" fmla="*/ 18 h 666"/>
                <a:gd name="T50" fmla="*/ 0 w 682"/>
                <a:gd name="T51" fmla="*/ 18 h 666"/>
                <a:gd name="T52" fmla="*/ 1 w 682"/>
                <a:gd name="T53" fmla="*/ 25 h 666"/>
                <a:gd name="T54" fmla="*/ 36 w 682"/>
                <a:gd name="T55" fmla="*/ 154 h 666"/>
                <a:gd name="T56" fmla="*/ 37 w 682"/>
                <a:gd name="T57" fmla="*/ 158 h 666"/>
                <a:gd name="T58" fmla="*/ 40 w 682"/>
                <a:gd name="T59" fmla="*/ 158 h 666"/>
                <a:gd name="T60" fmla="*/ 128 w 682"/>
                <a:gd name="T61" fmla="*/ 158 h 666"/>
                <a:gd name="T62" fmla="*/ 190 w 682"/>
                <a:gd name="T63" fmla="*/ 209 h 666"/>
                <a:gd name="T64" fmla="*/ 192 w 682"/>
                <a:gd name="T65" fmla="*/ 211 h 666"/>
                <a:gd name="T66" fmla="*/ 196 w 682"/>
                <a:gd name="T67" fmla="*/ 209 h 666"/>
                <a:gd name="T68" fmla="*/ 264 w 682"/>
                <a:gd name="T69" fmla="*/ 182 h 666"/>
                <a:gd name="T70" fmla="*/ 359 w 682"/>
                <a:gd name="T71" fmla="*/ 291 h 666"/>
                <a:gd name="T72" fmla="*/ 359 w 682"/>
                <a:gd name="T73" fmla="*/ 391 h 666"/>
                <a:gd name="T74" fmla="*/ 359 w 682"/>
                <a:gd name="T75" fmla="*/ 393 h 666"/>
                <a:gd name="T76" fmla="*/ 361 w 682"/>
                <a:gd name="T77" fmla="*/ 395 h 666"/>
                <a:gd name="T78" fmla="*/ 462 w 682"/>
                <a:gd name="T79" fmla="*/ 514 h 666"/>
                <a:gd name="T80" fmla="*/ 455 w 682"/>
                <a:gd name="T81" fmla="*/ 573 h 666"/>
                <a:gd name="T82" fmla="*/ 455 w 682"/>
                <a:gd name="T83" fmla="*/ 576 h 666"/>
                <a:gd name="T84" fmla="*/ 457 w 682"/>
                <a:gd name="T85" fmla="*/ 578 h 666"/>
                <a:gd name="T86" fmla="*/ 567 w 682"/>
                <a:gd name="T87" fmla="*/ 663 h 666"/>
                <a:gd name="T88" fmla="*/ 570 w 682"/>
                <a:gd name="T89" fmla="*/ 666 h 666"/>
                <a:gd name="T90" fmla="*/ 574 w 682"/>
                <a:gd name="T91" fmla="*/ 663 h 666"/>
                <a:gd name="T92" fmla="*/ 680 w 682"/>
                <a:gd name="T93" fmla="*/ 572 h 666"/>
                <a:gd name="T94" fmla="*/ 682 w 682"/>
                <a:gd name="T95" fmla="*/ 570 h 666"/>
                <a:gd name="T96" fmla="*/ 682 w 682"/>
                <a:gd name="T97" fmla="*/ 568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82" h="666">
                  <a:moveTo>
                    <a:pt x="682" y="568"/>
                  </a:moveTo>
                  <a:lnTo>
                    <a:pt x="681" y="378"/>
                  </a:lnTo>
                  <a:lnTo>
                    <a:pt x="681" y="377"/>
                  </a:lnTo>
                  <a:lnTo>
                    <a:pt x="681" y="377"/>
                  </a:lnTo>
                  <a:lnTo>
                    <a:pt x="625" y="203"/>
                  </a:lnTo>
                  <a:lnTo>
                    <a:pt x="623" y="197"/>
                  </a:lnTo>
                  <a:lnTo>
                    <a:pt x="617" y="183"/>
                  </a:lnTo>
                  <a:lnTo>
                    <a:pt x="610" y="162"/>
                  </a:lnTo>
                  <a:lnTo>
                    <a:pt x="601" y="138"/>
                  </a:lnTo>
                  <a:lnTo>
                    <a:pt x="592" y="114"/>
                  </a:lnTo>
                  <a:lnTo>
                    <a:pt x="584" y="92"/>
                  </a:lnTo>
                  <a:lnTo>
                    <a:pt x="577" y="76"/>
                  </a:lnTo>
                  <a:lnTo>
                    <a:pt x="575" y="68"/>
                  </a:lnTo>
                  <a:lnTo>
                    <a:pt x="559" y="4"/>
                  </a:lnTo>
                  <a:lnTo>
                    <a:pt x="557" y="0"/>
                  </a:lnTo>
                  <a:lnTo>
                    <a:pt x="553" y="0"/>
                  </a:lnTo>
                  <a:lnTo>
                    <a:pt x="423" y="0"/>
                  </a:lnTo>
                  <a:lnTo>
                    <a:pt x="419" y="0"/>
                  </a:lnTo>
                  <a:lnTo>
                    <a:pt x="418" y="4"/>
                  </a:lnTo>
                  <a:lnTo>
                    <a:pt x="408" y="36"/>
                  </a:lnTo>
                  <a:lnTo>
                    <a:pt x="209" y="36"/>
                  </a:lnTo>
                  <a:lnTo>
                    <a:pt x="203" y="22"/>
                  </a:lnTo>
                  <a:lnTo>
                    <a:pt x="202" y="18"/>
                  </a:lnTo>
                  <a:lnTo>
                    <a:pt x="197" y="18"/>
                  </a:lnTo>
                  <a:lnTo>
                    <a:pt x="7" y="18"/>
                  </a:lnTo>
                  <a:lnTo>
                    <a:pt x="0" y="18"/>
                  </a:lnTo>
                  <a:lnTo>
                    <a:pt x="1" y="25"/>
                  </a:lnTo>
                  <a:lnTo>
                    <a:pt x="36" y="154"/>
                  </a:lnTo>
                  <a:lnTo>
                    <a:pt x="37" y="158"/>
                  </a:lnTo>
                  <a:lnTo>
                    <a:pt x="40" y="158"/>
                  </a:lnTo>
                  <a:lnTo>
                    <a:pt x="128" y="158"/>
                  </a:lnTo>
                  <a:lnTo>
                    <a:pt x="190" y="209"/>
                  </a:lnTo>
                  <a:lnTo>
                    <a:pt x="192" y="211"/>
                  </a:lnTo>
                  <a:lnTo>
                    <a:pt x="196" y="209"/>
                  </a:lnTo>
                  <a:lnTo>
                    <a:pt x="264" y="182"/>
                  </a:lnTo>
                  <a:lnTo>
                    <a:pt x="359" y="291"/>
                  </a:lnTo>
                  <a:lnTo>
                    <a:pt x="359" y="391"/>
                  </a:lnTo>
                  <a:lnTo>
                    <a:pt x="359" y="393"/>
                  </a:lnTo>
                  <a:lnTo>
                    <a:pt x="361" y="395"/>
                  </a:lnTo>
                  <a:lnTo>
                    <a:pt x="462" y="514"/>
                  </a:lnTo>
                  <a:lnTo>
                    <a:pt x="455" y="573"/>
                  </a:lnTo>
                  <a:lnTo>
                    <a:pt x="455" y="576"/>
                  </a:lnTo>
                  <a:lnTo>
                    <a:pt x="457" y="578"/>
                  </a:lnTo>
                  <a:lnTo>
                    <a:pt x="567" y="663"/>
                  </a:lnTo>
                  <a:lnTo>
                    <a:pt x="570" y="666"/>
                  </a:lnTo>
                  <a:lnTo>
                    <a:pt x="574" y="663"/>
                  </a:lnTo>
                  <a:lnTo>
                    <a:pt x="680" y="572"/>
                  </a:lnTo>
                  <a:lnTo>
                    <a:pt x="682" y="570"/>
                  </a:lnTo>
                  <a:lnTo>
                    <a:pt x="682" y="568"/>
                  </a:lnTo>
                  <a:close/>
                </a:path>
              </a:pathLst>
            </a:custGeom>
            <a:solidFill>
              <a:srgbClr val="000000"/>
            </a:solidFill>
            <a:ln w="9525">
              <a:solidFill>
                <a:schemeClr val="accent1"/>
              </a:solidFill>
              <a:round/>
              <a:headEnd/>
              <a:tailEnd/>
            </a:ln>
          </p:spPr>
          <p:txBody>
            <a:bodyPr/>
            <a:lstStyle/>
            <a:p>
              <a:endParaRPr lang="en-US" dirty="0"/>
            </a:p>
          </p:txBody>
        </p:sp>
        <p:sp>
          <p:nvSpPr>
            <p:cNvPr id="259149" name="Freeform 77">
              <a:extLst>
                <a:ext uri="{FF2B5EF4-FFF2-40B4-BE49-F238E27FC236}">
                  <a16:creationId xmlns:a16="http://schemas.microsoft.com/office/drawing/2014/main" id="{7C957374-D053-4B0F-A5A1-CBA64FCC8A23}"/>
                </a:ext>
              </a:extLst>
            </p:cNvPr>
            <p:cNvSpPr>
              <a:spLocks noChangeAspect="1"/>
            </p:cNvSpPr>
            <p:nvPr/>
          </p:nvSpPr>
          <p:spPr bwMode="auto">
            <a:xfrm>
              <a:off x="2234" y="1305"/>
              <a:ext cx="656" cy="641"/>
            </a:xfrm>
            <a:custGeom>
              <a:avLst/>
              <a:gdLst>
                <a:gd name="T0" fmla="*/ 556 w 656"/>
                <a:gd name="T1" fmla="*/ 641 h 641"/>
                <a:gd name="T2" fmla="*/ 452 w 656"/>
                <a:gd name="T3" fmla="*/ 560 h 641"/>
                <a:gd name="T4" fmla="*/ 459 w 656"/>
                <a:gd name="T5" fmla="*/ 501 h 641"/>
                <a:gd name="T6" fmla="*/ 459 w 656"/>
                <a:gd name="T7" fmla="*/ 499 h 641"/>
                <a:gd name="T8" fmla="*/ 458 w 656"/>
                <a:gd name="T9" fmla="*/ 497 h 641"/>
                <a:gd name="T10" fmla="*/ 357 w 656"/>
                <a:gd name="T11" fmla="*/ 378 h 641"/>
                <a:gd name="T12" fmla="*/ 357 w 656"/>
                <a:gd name="T13" fmla="*/ 279 h 641"/>
                <a:gd name="T14" fmla="*/ 357 w 656"/>
                <a:gd name="T15" fmla="*/ 277 h 641"/>
                <a:gd name="T16" fmla="*/ 356 w 656"/>
                <a:gd name="T17" fmla="*/ 275 h 641"/>
                <a:gd name="T18" fmla="*/ 256 w 656"/>
                <a:gd name="T19" fmla="*/ 160 h 641"/>
                <a:gd name="T20" fmla="*/ 253 w 656"/>
                <a:gd name="T21" fmla="*/ 158 h 641"/>
                <a:gd name="T22" fmla="*/ 250 w 656"/>
                <a:gd name="T23" fmla="*/ 159 h 641"/>
                <a:gd name="T24" fmla="*/ 181 w 656"/>
                <a:gd name="T25" fmla="*/ 187 h 641"/>
                <a:gd name="T26" fmla="*/ 120 w 656"/>
                <a:gd name="T27" fmla="*/ 137 h 641"/>
                <a:gd name="T28" fmla="*/ 119 w 656"/>
                <a:gd name="T29" fmla="*/ 136 h 641"/>
                <a:gd name="T30" fmla="*/ 116 w 656"/>
                <a:gd name="T31" fmla="*/ 136 h 641"/>
                <a:gd name="T32" fmla="*/ 31 w 656"/>
                <a:gd name="T33" fmla="*/ 136 h 641"/>
                <a:gd name="T34" fmla="*/ 0 w 656"/>
                <a:gd name="T35" fmla="*/ 19 h 641"/>
                <a:gd name="T36" fmla="*/ 180 w 656"/>
                <a:gd name="T37" fmla="*/ 19 h 641"/>
                <a:gd name="T38" fmla="*/ 185 w 656"/>
                <a:gd name="T39" fmla="*/ 33 h 641"/>
                <a:gd name="T40" fmla="*/ 186 w 656"/>
                <a:gd name="T41" fmla="*/ 36 h 641"/>
                <a:gd name="T42" fmla="*/ 190 w 656"/>
                <a:gd name="T43" fmla="*/ 36 h 641"/>
                <a:gd name="T44" fmla="*/ 398 w 656"/>
                <a:gd name="T45" fmla="*/ 36 h 641"/>
                <a:gd name="T46" fmla="*/ 402 w 656"/>
                <a:gd name="T47" fmla="*/ 36 h 641"/>
                <a:gd name="T48" fmla="*/ 403 w 656"/>
                <a:gd name="T49" fmla="*/ 33 h 641"/>
                <a:gd name="T50" fmla="*/ 413 w 656"/>
                <a:gd name="T51" fmla="*/ 0 h 641"/>
                <a:gd name="T52" fmla="*/ 535 w 656"/>
                <a:gd name="T53" fmla="*/ 0 h 641"/>
                <a:gd name="T54" fmla="*/ 550 w 656"/>
                <a:gd name="T55" fmla="*/ 60 h 641"/>
                <a:gd name="T56" fmla="*/ 550 w 656"/>
                <a:gd name="T57" fmla="*/ 60 h 641"/>
                <a:gd name="T58" fmla="*/ 550 w 656"/>
                <a:gd name="T59" fmla="*/ 60 h 641"/>
                <a:gd name="T60" fmla="*/ 601 w 656"/>
                <a:gd name="T61" fmla="*/ 196 h 641"/>
                <a:gd name="T62" fmla="*/ 603 w 656"/>
                <a:gd name="T63" fmla="*/ 203 h 641"/>
                <a:gd name="T64" fmla="*/ 609 w 656"/>
                <a:gd name="T65" fmla="*/ 220 h 641"/>
                <a:gd name="T66" fmla="*/ 617 w 656"/>
                <a:gd name="T67" fmla="*/ 247 h 641"/>
                <a:gd name="T68" fmla="*/ 626 w 656"/>
                <a:gd name="T69" fmla="*/ 277 h 641"/>
                <a:gd name="T70" fmla="*/ 637 w 656"/>
                <a:gd name="T71" fmla="*/ 308 h 641"/>
                <a:gd name="T72" fmla="*/ 645 w 656"/>
                <a:gd name="T73" fmla="*/ 336 h 641"/>
                <a:gd name="T74" fmla="*/ 652 w 656"/>
                <a:gd name="T75" fmla="*/ 356 h 641"/>
                <a:gd name="T76" fmla="*/ 655 w 656"/>
                <a:gd name="T77" fmla="*/ 368 h 641"/>
                <a:gd name="T78" fmla="*/ 656 w 656"/>
                <a:gd name="T79" fmla="*/ 554 h 641"/>
                <a:gd name="T80" fmla="*/ 556 w 656"/>
                <a:gd name="T81" fmla="*/ 641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56" h="641">
                  <a:moveTo>
                    <a:pt x="556" y="641"/>
                  </a:moveTo>
                  <a:lnTo>
                    <a:pt x="452" y="560"/>
                  </a:lnTo>
                  <a:lnTo>
                    <a:pt x="459" y="501"/>
                  </a:lnTo>
                  <a:lnTo>
                    <a:pt x="459" y="499"/>
                  </a:lnTo>
                  <a:lnTo>
                    <a:pt x="458" y="497"/>
                  </a:lnTo>
                  <a:lnTo>
                    <a:pt x="357" y="378"/>
                  </a:lnTo>
                  <a:lnTo>
                    <a:pt x="357" y="279"/>
                  </a:lnTo>
                  <a:lnTo>
                    <a:pt x="357" y="277"/>
                  </a:lnTo>
                  <a:lnTo>
                    <a:pt x="356" y="275"/>
                  </a:lnTo>
                  <a:lnTo>
                    <a:pt x="256" y="160"/>
                  </a:lnTo>
                  <a:lnTo>
                    <a:pt x="253" y="158"/>
                  </a:lnTo>
                  <a:lnTo>
                    <a:pt x="250" y="159"/>
                  </a:lnTo>
                  <a:lnTo>
                    <a:pt x="181" y="187"/>
                  </a:lnTo>
                  <a:lnTo>
                    <a:pt x="120" y="137"/>
                  </a:lnTo>
                  <a:lnTo>
                    <a:pt x="119" y="136"/>
                  </a:lnTo>
                  <a:lnTo>
                    <a:pt x="116" y="136"/>
                  </a:lnTo>
                  <a:lnTo>
                    <a:pt x="31" y="136"/>
                  </a:lnTo>
                  <a:lnTo>
                    <a:pt x="0" y="19"/>
                  </a:lnTo>
                  <a:lnTo>
                    <a:pt x="180" y="19"/>
                  </a:lnTo>
                  <a:lnTo>
                    <a:pt x="185" y="33"/>
                  </a:lnTo>
                  <a:lnTo>
                    <a:pt x="186" y="36"/>
                  </a:lnTo>
                  <a:lnTo>
                    <a:pt x="190" y="36"/>
                  </a:lnTo>
                  <a:lnTo>
                    <a:pt x="398" y="36"/>
                  </a:lnTo>
                  <a:lnTo>
                    <a:pt x="402" y="36"/>
                  </a:lnTo>
                  <a:lnTo>
                    <a:pt x="403" y="33"/>
                  </a:lnTo>
                  <a:lnTo>
                    <a:pt x="413" y="0"/>
                  </a:lnTo>
                  <a:lnTo>
                    <a:pt x="535" y="0"/>
                  </a:lnTo>
                  <a:lnTo>
                    <a:pt x="550" y="60"/>
                  </a:lnTo>
                  <a:lnTo>
                    <a:pt x="550" y="60"/>
                  </a:lnTo>
                  <a:lnTo>
                    <a:pt x="550" y="60"/>
                  </a:lnTo>
                  <a:lnTo>
                    <a:pt x="601" y="196"/>
                  </a:lnTo>
                  <a:lnTo>
                    <a:pt x="603" y="203"/>
                  </a:lnTo>
                  <a:lnTo>
                    <a:pt x="609" y="220"/>
                  </a:lnTo>
                  <a:lnTo>
                    <a:pt x="617" y="247"/>
                  </a:lnTo>
                  <a:lnTo>
                    <a:pt x="626" y="277"/>
                  </a:lnTo>
                  <a:lnTo>
                    <a:pt x="637" y="308"/>
                  </a:lnTo>
                  <a:lnTo>
                    <a:pt x="645" y="336"/>
                  </a:lnTo>
                  <a:lnTo>
                    <a:pt x="652" y="356"/>
                  </a:lnTo>
                  <a:lnTo>
                    <a:pt x="655" y="368"/>
                  </a:lnTo>
                  <a:lnTo>
                    <a:pt x="656" y="554"/>
                  </a:lnTo>
                  <a:lnTo>
                    <a:pt x="556" y="641"/>
                  </a:lnTo>
                  <a:close/>
                </a:path>
              </a:pathLst>
            </a:custGeom>
            <a:solidFill>
              <a:srgbClr val="FFFFFF"/>
            </a:solidFill>
            <a:ln w="9525">
              <a:solidFill>
                <a:schemeClr val="accent1"/>
              </a:solidFill>
              <a:round/>
              <a:headEnd/>
              <a:tailEnd/>
            </a:ln>
          </p:spPr>
          <p:txBody>
            <a:bodyPr/>
            <a:lstStyle/>
            <a:p>
              <a:endParaRPr lang="en-US" dirty="0"/>
            </a:p>
          </p:txBody>
        </p:sp>
        <p:sp>
          <p:nvSpPr>
            <p:cNvPr id="259150" name="Freeform 78">
              <a:extLst>
                <a:ext uri="{FF2B5EF4-FFF2-40B4-BE49-F238E27FC236}">
                  <a16:creationId xmlns:a16="http://schemas.microsoft.com/office/drawing/2014/main" id="{4FD5A63A-8A6F-45D6-BEC3-3B65D39B86CF}"/>
                </a:ext>
              </a:extLst>
            </p:cNvPr>
            <p:cNvSpPr>
              <a:spLocks noChangeAspect="1"/>
            </p:cNvSpPr>
            <p:nvPr/>
          </p:nvSpPr>
          <p:spPr bwMode="auto">
            <a:xfrm>
              <a:off x="2590" y="1461"/>
              <a:ext cx="33" cy="49"/>
            </a:xfrm>
            <a:custGeom>
              <a:avLst/>
              <a:gdLst>
                <a:gd name="T0" fmla="*/ 0 w 33"/>
                <a:gd name="T1" fmla="*/ 0 h 49"/>
                <a:gd name="T2" fmla="*/ 33 w 33"/>
                <a:gd name="T3" fmla="*/ 0 h 49"/>
                <a:gd name="T4" fmla="*/ 33 w 33"/>
                <a:gd name="T5" fmla="*/ 6 h 49"/>
                <a:gd name="T6" fmla="*/ 7 w 33"/>
                <a:gd name="T7" fmla="*/ 6 h 49"/>
                <a:gd name="T8" fmla="*/ 7 w 33"/>
                <a:gd name="T9" fmla="*/ 22 h 49"/>
                <a:gd name="T10" fmla="*/ 30 w 33"/>
                <a:gd name="T11" fmla="*/ 22 h 49"/>
                <a:gd name="T12" fmla="*/ 30 w 33"/>
                <a:gd name="T13" fmla="*/ 26 h 49"/>
                <a:gd name="T14" fmla="*/ 7 w 33"/>
                <a:gd name="T15" fmla="*/ 26 h 49"/>
                <a:gd name="T16" fmla="*/ 7 w 33"/>
                <a:gd name="T17" fmla="*/ 49 h 49"/>
                <a:gd name="T18" fmla="*/ 0 w 33"/>
                <a:gd name="T19" fmla="*/ 49 h 49"/>
                <a:gd name="T20" fmla="*/ 0 w 33"/>
                <a:gd name="T2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49">
                  <a:moveTo>
                    <a:pt x="0" y="0"/>
                  </a:moveTo>
                  <a:lnTo>
                    <a:pt x="33" y="0"/>
                  </a:lnTo>
                  <a:lnTo>
                    <a:pt x="33" y="6"/>
                  </a:lnTo>
                  <a:lnTo>
                    <a:pt x="7" y="6"/>
                  </a:lnTo>
                  <a:lnTo>
                    <a:pt x="7" y="22"/>
                  </a:lnTo>
                  <a:lnTo>
                    <a:pt x="30" y="22"/>
                  </a:lnTo>
                  <a:lnTo>
                    <a:pt x="30" y="26"/>
                  </a:lnTo>
                  <a:lnTo>
                    <a:pt x="7" y="26"/>
                  </a:lnTo>
                  <a:lnTo>
                    <a:pt x="7" y="49"/>
                  </a:lnTo>
                  <a:lnTo>
                    <a:pt x="0" y="49"/>
                  </a:lnTo>
                  <a:lnTo>
                    <a:pt x="0" y="0"/>
                  </a:lnTo>
                  <a:close/>
                </a:path>
              </a:pathLst>
            </a:custGeom>
            <a:solidFill>
              <a:srgbClr val="000000"/>
            </a:solidFill>
            <a:ln w="9525">
              <a:solidFill>
                <a:schemeClr val="accent1"/>
              </a:solidFill>
              <a:round/>
              <a:headEnd/>
              <a:tailEnd/>
            </a:ln>
          </p:spPr>
          <p:txBody>
            <a:bodyPr/>
            <a:lstStyle/>
            <a:p>
              <a:endParaRPr lang="en-US" dirty="0"/>
            </a:p>
          </p:txBody>
        </p:sp>
        <p:sp>
          <p:nvSpPr>
            <p:cNvPr id="259151" name="Rectangle 79">
              <a:extLst>
                <a:ext uri="{FF2B5EF4-FFF2-40B4-BE49-F238E27FC236}">
                  <a16:creationId xmlns:a16="http://schemas.microsoft.com/office/drawing/2014/main" id="{94626822-CE04-47A5-A27A-29AD5BBDCFE3}"/>
                </a:ext>
              </a:extLst>
            </p:cNvPr>
            <p:cNvSpPr>
              <a:spLocks noChangeAspect="1" noChangeArrowheads="1"/>
            </p:cNvSpPr>
            <p:nvPr/>
          </p:nvSpPr>
          <p:spPr bwMode="auto">
            <a:xfrm>
              <a:off x="2630" y="1461"/>
              <a:ext cx="5" cy="49"/>
            </a:xfrm>
            <a:prstGeom prst="rect">
              <a:avLst/>
            </a:prstGeom>
            <a:solidFill>
              <a:srgbClr val="000000"/>
            </a:solidFill>
            <a:ln w="9525">
              <a:solidFill>
                <a:schemeClr val="accent1"/>
              </a:solidFill>
              <a:miter lim="800000"/>
              <a:headEnd/>
              <a:tailEnd/>
            </a:ln>
          </p:spPr>
          <p:txBody>
            <a:bodyPr/>
            <a:lstStyle/>
            <a:p>
              <a:endParaRPr lang="en-US" dirty="0"/>
            </a:p>
          </p:txBody>
        </p:sp>
        <p:sp>
          <p:nvSpPr>
            <p:cNvPr id="259152" name="Freeform 80">
              <a:extLst>
                <a:ext uri="{FF2B5EF4-FFF2-40B4-BE49-F238E27FC236}">
                  <a16:creationId xmlns:a16="http://schemas.microsoft.com/office/drawing/2014/main" id="{22D9D0B8-1AB1-4702-8A42-CC4A43CC2A9F}"/>
                </a:ext>
              </a:extLst>
            </p:cNvPr>
            <p:cNvSpPr>
              <a:spLocks noChangeAspect="1" noEditPoints="1"/>
            </p:cNvSpPr>
            <p:nvPr/>
          </p:nvSpPr>
          <p:spPr bwMode="auto">
            <a:xfrm>
              <a:off x="2643" y="1474"/>
              <a:ext cx="31" cy="38"/>
            </a:xfrm>
            <a:custGeom>
              <a:avLst/>
              <a:gdLst>
                <a:gd name="T0" fmla="*/ 15 w 31"/>
                <a:gd name="T1" fmla="*/ 38 h 38"/>
                <a:gd name="T2" fmla="*/ 10 w 31"/>
                <a:gd name="T3" fmla="*/ 36 h 38"/>
                <a:gd name="T4" fmla="*/ 5 w 31"/>
                <a:gd name="T5" fmla="*/ 34 h 38"/>
                <a:gd name="T6" fmla="*/ 1 w 31"/>
                <a:gd name="T7" fmla="*/ 28 h 38"/>
                <a:gd name="T8" fmla="*/ 0 w 31"/>
                <a:gd name="T9" fmla="*/ 19 h 38"/>
                <a:gd name="T10" fmla="*/ 1 w 31"/>
                <a:gd name="T11" fmla="*/ 9 h 38"/>
                <a:gd name="T12" fmla="*/ 5 w 31"/>
                <a:gd name="T13" fmla="*/ 3 h 38"/>
                <a:gd name="T14" fmla="*/ 10 w 31"/>
                <a:gd name="T15" fmla="*/ 1 h 38"/>
                <a:gd name="T16" fmla="*/ 15 w 31"/>
                <a:gd name="T17" fmla="*/ 0 h 38"/>
                <a:gd name="T18" fmla="*/ 20 w 31"/>
                <a:gd name="T19" fmla="*/ 1 h 38"/>
                <a:gd name="T20" fmla="*/ 25 w 31"/>
                <a:gd name="T21" fmla="*/ 3 h 38"/>
                <a:gd name="T22" fmla="*/ 30 w 31"/>
                <a:gd name="T23" fmla="*/ 9 h 38"/>
                <a:gd name="T24" fmla="*/ 31 w 31"/>
                <a:gd name="T25" fmla="*/ 19 h 38"/>
                <a:gd name="T26" fmla="*/ 30 w 31"/>
                <a:gd name="T27" fmla="*/ 28 h 38"/>
                <a:gd name="T28" fmla="*/ 25 w 31"/>
                <a:gd name="T29" fmla="*/ 34 h 38"/>
                <a:gd name="T30" fmla="*/ 20 w 31"/>
                <a:gd name="T31" fmla="*/ 36 h 38"/>
                <a:gd name="T32" fmla="*/ 15 w 31"/>
                <a:gd name="T33" fmla="*/ 38 h 38"/>
                <a:gd name="T34" fmla="*/ 15 w 31"/>
                <a:gd name="T35" fmla="*/ 5 h 38"/>
                <a:gd name="T36" fmla="*/ 10 w 31"/>
                <a:gd name="T37" fmla="*/ 6 h 38"/>
                <a:gd name="T38" fmla="*/ 8 w 31"/>
                <a:gd name="T39" fmla="*/ 10 h 38"/>
                <a:gd name="T40" fmla="*/ 5 w 31"/>
                <a:gd name="T41" fmla="*/ 14 h 38"/>
                <a:gd name="T42" fmla="*/ 5 w 31"/>
                <a:gd name="T43" fmla="*/ 19 h 38"/>
                <a:gd name="T44" fmla="*/ 5 w 31"/>
                <a:gd name="T45" fmla="*/ 24 h 38"/>
                <a:gd name="T46" fmla="*/ 8 w 31"/>
                <a:gd name="T47" fmla="*/ 27 h 38"/>
                <a:gd name="T48" fmla="*/ 10 w 31"/>
                <a:gd name="T49" fmla="*/ 31 h 38"/>
                <a:gd name="T50" fmla="*/ 15 w 31"/>
                <a:gd name="T51" fmla="*/ 32 h 38"/>
                <a:gd name="T52" fmla="*/ 19 w 31"/>
                <a:gd name="T53" fmla="*/ 31 h 38"/>
                <a:gd name="T54" fmla="*/ 23 w 31"/>
                <a:gd name="T55" fmla="*/ 27 h 38"/>
                <a:gd name="T56" fmla="*/ 25 w 31"/>
                <a:gd name="T57" fmla="*/ 24 h 38"/>
                <a:gd name="T58" fmla="*/ 25 w 31"/>
                <a:gd name="T59" fmla="*/ 19 h 38"/>
                <a:gd name="T60" fmla="*/ 25 w 31"/>
                <a:gd name="T61" fmla="*/ 14 h 38"/>
                <a:gd name="T62" fmla="*/ 23 w 31"/>
                <a:gd name="T63" fmla="*/ 10 h 38"/>
                <a:gd name="T64" fmla="*/ 19 w 31"/>
                <a:gd name="T65" fmla="*/ 6 h 38"/>
                <a:gd name="T66" fmla="*/ 15 w 31"/>
                <a:gd name="T67"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5" y="38"/>
                  </a:moveTo>
                  <a:lnTo>
                    <a:pt x="10" y="36"/>
                  </a:lnTo>
                  <a:lnTo>
                    <a:pt x="5" y="34"/>
                  </a:lnTo>
                  <a:lnTo>
                    <a:pt x="1" y="28"/>
                  </a:lnTo>
                  <a:lnTo>
                    <a:pt x="0" y="19"/>
                  </a:lnTo>
                  <a:lnTo>
                    <a:pt x="1" y="9"/>
                  </a:lnTo>
                  <a:lnTo>
                    <a:pt x="5" y="3"/>
                  </a:lnTo>
                  <a:lnTo>
                    <a:pt x="10" y="1"/>
                  </a:lnTo>
                  <a:lnTo>
                    <a:pt x="15" y="0"/>
                  </a:lnTo>
                  <a:lnTo>
                    <a:pt x="20" y="1"/>
                  </a:lnTo>
                  <a:lnTo>
                    <a:pt x="25" y="3"/>
                  </a:lnTo>
                  <a:lnTo>
                    <a:pt x="30" y="9"/>
                  </a:lnTo>
                  <a:lnTo>
                    <a:pt x="31" y="19"/>
                  </a:lnTo>
                  <a:lnTo>
                    <a:pt x="30" y="28"/>
                  </a:lnTo>
                  <a:lnTo>
                    <a:pt x="25" y="34"/>
                  </a:lnTo>
                  <a:lnTo>
                    <a:pt x="20" y="36"/>
                  </a:lnTo>
                  <a:lnTo>
                    <a:pt x="15" y="38"/>
                  </a:lnTo>
                  <a:close/>
                  <a:moveTo>
                    <a:pt x="15" y="5"/>
                  </a:moveTo>
                  <a:lnTo>
                    <a:pt x="10" y="6"/>
                  </a:lnTo>
                  <a:lnTo>
                    <a:pt x="8" y="10"/>
                  </a:lnTo>
                  <a:lnTo>
                    <a:pt x="5" y="14"/>
                  </a:lnTo>
                  <a:lnTo>
                    <a:pt x="5" y="19"/>
                  </a:lnTo>
                  <a:lnTo>
                    <a:pt x="5" y="24"/>
                  </a:lnTo>
                  <a:lnTo>
                    <a:pt x="8" y="27"/>
                  </a:lnTo>
                  <a:lnTo>
                    <a:pt x="10" y="31"/>
                  </a:lnTo>
                  <a:lnTo>
                    <a:pt x="15" y="32"/>
                  </a:lnTo>
                  <a:lnTo>
                    <a:pt x="19" y="31"/>
                  </a:lnTo>
                  <a:lnTo>
                    <a:pt x="23" y="27"/>
                  </a:lnTo>
                  <a:lnTo>
                    <a:pt x="25" y="24"/>
                  </a:lnTo>
                  <a:lnTo>
                    <a:pt x="25" y="19"/>
                  </a:lnTo>
                  <a:lnTo>
                    <a:pt x="25" y="14"/>
                  </a:lnTo>
                  <a:lnTo>
                    <a:pt x="23" y="10"/>
                  </a:lnTo>
                  <a:lnTo>
                    <a:pt x="19" y="6"/>
                  </a:lnTo>
                  <a:lnTo>
                    <a:pt x="15" y="5"/>
                  </a:lnTo>
                  <a:close/>
                </a:path>
              </a:pathLst>
            </a:custGeom>
            <a:solidFill>
              <a:srgbClr val="000000"/>
            </a:solidFill>
            <a:ln w="9525">
              <a:solidFill>
                <a:schemeClr val="accent1"/>
              </a:solidFill>
              <a:round/>
              <a:headEnd/>
              <a:tailEnd/>
            </a:ln>
          </p:spPr>
          <p:txBody>
            <a:bodyPr/>
            <a:lstStyle/>
            <a:p>
              <a:endParaRPr lang="en-US" dirty="0"/>
            </a:p>
          </p:txBody>
        </p:sp>
        <p:sp>
          <p:nvSpPr>
            <p:cNvPr id="259153" name="Freeform 81">
              <a:extLst>
                <a:ext uri="{FF2B5EF4-FFF2-40B4-BE49-F238E27FC236}">
                  <a16:creationId xmlns:a16="http://schemas.microsoft.com/office/drawing/2014/main" id="{96A2596C-F964-44BC-83D8-0D2EECE27548}"/>
                </a:ext>
              </a:extLst>
            </p:cNvPr>
            <p:cNvSpPr>
              <a:spLocks noChangeAspect="1"/>
            </p:cNvSpPr>
            <p:nvPr/>
          </p:nvSpPr>
          <p:spPr bwMode="auto">
            <a:xfrm>
              <a:off x="2682" y="1474"/>
              <a:ext cx="17" cy="36"/>
            </a:xfrm>
            <a:custGeom>
              <a:avLst/>
              <a:gdLst>
                <a:gd name="T0" fmla="*/ 0 w 17"/>
                <a:gd name="T1" fmla="*/ 1 h 36"/>
                <a:gd name="T2" fmla="*/ 6 w 17"/>
                <a:gd name="T3" fmla="*/ 1 h 36"/>
                <a:gd name="T4" fmla="*/ 6 w 17"/>
                <a:gd name="T5" fmla="*/ 6 h 36"/>
                <a:gd name="T6" fmla="*/ 6 w 17"/>
                <a:gd name="T7" fmla="*/ 6 h 36"/>
                <a:gd name="T8" fmla="*/ 8 w 17"/>
                <a:gd name="T9" fmla="*/ 4 h 36"/>
                <a:gd name="T10" fmla="*/ 10 w 17"/>
                <a:gd name="T11" fmla="*/ 2 h 36"/>
                <a:gd name="T12" fmla="*/ 11 w 17"/>
                <a:gd name="T13" fmla="*/ 1 h 36"/>
                <a:gd name="T14" fmla="*/ 14 w 17"/>
                <a:gd name="T15" fmla="*/ 0 h 36"/>
                <a:gd name="T16" fmla="*/ 17 w 17"/>
                <a:gd name="T17" fmla="*/ 0 h 36"/>
                <a:gd name="T18" fmla="*/ 17 w 17"/>
                <a:gd name="T19" fmla="*/ 5 h 36"/>
                <a:gd name="T20" fmla="*/ 16 w 17"/>
                <a:gd name="T21" fmla="*/ 5 h 36"/>
                <a:gd name="T22" fmla="*/ 14 w 17"/>
                <a:gd name="T23" fmla="*/ 5 h 36"/>
                <a:gd name="T24" fmla="*/ 13 w 17"/>
                <a:gd name="T25" fmla="*/ 6 h 36"/>
                <a:gd name="T26" fmla="*/ 11 w 17"/>
                <a:gd name="T27" fmla="*/ 6 h 36"/>
                <a:gd name="T28" fmla="*/ 9 w 17"/>
                <a:gd name="T29" fmla="*/ 9 h 36"/>
                <a:gd name="T30" fmla="*/ 7 w 17"/>
                <a:gd name="T31" fmla="*/ 11 h 36"/>
                <a:gd name="T32" fmla="*/ 6 w 17"/>
                <a:gd name="T33" fmla="*/ 14 h 36"/>
                <a:gd name="T34" fmla="*/ 6 w 17"/>
                <a:gd name="T35" fmla="*/ 18 h 36"/>
                <a:gd name="T36" fmla="*/ 6 w 17"/>
                <a:gd name="T37" fmla="*/ 36 h 36"/>
                <a:gd name="T38" fmla="*/ 0 w 17"/>
                <a:gd name="T39" fmla="*/ 36 h 36"/>
                <a:gd name="T40" fmla="*/ 0 w 17"/>
                <a:gd name="T41"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36">
                  <a:moveTo>
                    <a:pt x="0" y="1"/>
                  </a:moveTo>
                  <a:lnTo>
                    <a:pt x="6" y="1"/>
                  </a:lnTo>
                  <a:lnTo>
                    <a:pt x="6" y="6"/>
                  </a:lnTo>
                  <a:lnTo>
                    <a:pt x="6" y="6"/>
                  </a:lnTo>
                  <a:lnTo>
                    <a:pt x="8" y="4"/>
                  </a:lnTo>
                  <a:lnTo>
                    <a:pt x="10" y="2"/>
                  </a:lnTo>
                  <a:lnTo>
                    <a:pt x="11" y="1"/>
                  </a:lnTo>
                  <a:lnTo>
                    <a:pt x="14" y="0"/>
                  </a:lnTo>
                  <a:lnTo>
                    <a:pt x="17" y="0"/>
                  </a:lnTo>
                  <a:lnTo>
                    <a:pt x="17" y="5"/>
                  </a:lnTo>
                  <a:lnTo>
                    <a:pt x="16" y="5"/>
                  </a:lnTo>
                  <a:lnTo>
                    <a:pt x="14" y="5"/>
                  </a:lnTo>
                  <a:lnTo>
                    <a:pt x="13" y="6"/>
                  </a:lnTo>
                  <a:lnTo>
                    <a:pt x="11" y="6"/>
                  </a:lnTo>
                  <a:lnTo>
                    <a:pt x="9" y="9"/>
                  </a:lnTo>
                  <a:lnTo>
                    <a:pt x="7" y="11"/>
                  </a:lnTo>
                  <a:lnTo>
                    <a:pt x="6" y="14"/>
                  </a:lnTo>
                  <a:lnTo>
                    <a:pt x="6" y="18"/>
                  </a:lnTo>
                  <a:lnTo>
                    <a:pt x="6" y="36"/>
                  </a:lnTo>
                  <a:lnTo>
                    <a:pt x="0" y="36"/>
                  </a:lnTo>
                  <a:lnTo>
                    <a:pt x="0" y="1"/>
                  </a:lnTo>
                  <a:close/>
                </a:path>
              </a:pathLst>
            </a:custGeom>
            <a:solidFill>
              <a:srgbClr val="000000"/>
            </a:solidFill>
            <a:ln w="9525">
              <a:solidFill>
                <a:schemeClr val="accent1"/>
              </a:solidFill>
              <a:round/>
              <a:headEnd/>
              <a:tailEnd/>
            </a:ln>
          </p:spPr>
          <p:txBody>
            <a:bodyPr/>
            <a:lstStyle/>
            <a:p>
              <a:endParaRPr lang="en-US" dirty="0"/>
            </a:p>
          </p:txBody>
        </p:sp>
        <p:sp>
          <p:nvSpPr>
            <p:cNvPr id="259154" name="Freeform 82">
              <a:extLst>
                <a:ext uri="{FF2B5EF4-FFF2-40B4-BE49-F238E27FC236}">
                  <a16:creationId xmlns:a16="http://schemas.microsoft.com/office/drawing/2014/main" id="{6C483A8D-4877-474A-911E-DB95A97FF2C8}"/>
                </a:ext>
              </a:extLst>
            </p:cNvPr>
            <p:cNvSpPr>
              <a:spLocks noChangeAspect="1" noEditPoints="1"/>
            </p:cNvSpPr>
            <p:nvPr/>
          </p:nvSpPr>
          <p:spPr bwMode="auto">
            <a:xfrm>
              <a:off x="2704" y="1461"/>
              <a:ext cx="6" cy="49"/>
            </a:xfrm>
            <a:custGeom>
              <a:avLst/>
              <a:gdLst>
                <a:gd name="T0" fmla="*/ 6 w 6"/>
                <a:gd name="T1" fmla="*/ 49 h 49"/>
                <a:gd name="T2" fmla="*/ 0 w 6"/>
                <a:gd name="T3" fmla="*/ 49 h 49"/>
                <a:gd name="T4" fmla="*/ 0 w 6"/>
                <a:gd name="T5" fmla="*/ 14 h 49"/>
                <a:gd name="T6" fmla="*/ 6 w 6"/>
                <a:gd name="T7" fmla="*/ 14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9">
                  <a:moveTo>
                    <a:pt x="6" y="49"/>
                  </a:moveTo>
                  <a:lnTo>
                    <a:pt x="0" y="49"/>
                  </a:lnTo>
                  <a:lnTo>
                    <a:pt x="0" y="14"/>
                  </a:lnTo>
                  <a:lnTo>
                    <a:pt x="6" y="14"/>
                  </a:lnTo>
                  <a:lnTo>
                    <a:pt x="6" y="49"/>
                  </a:lnTo>
                  <a:close/>
                  <a:moveTo>
                    <a:pt x="6" y="7"/>
                  </a:moveTo>
                  <a:lnTo>
                    <a:pt x="0" y="7"/>
                  </a:lnTo>
                  <a:lnTo>
                    <a:pt x="0" y="0"/>
                  </a:lnTo>
                  <a:lnTo>
                    <a:pt x="6" y="0"/>
                  </a:lnTo>
                  <a:lnTo>
                    <a:pt x="6" y="7"/>
                  </a:lnTo>
                  <a:close/>
                </a:path>
              </a:pathLst>
            </a:custGeom>
            <a:solidFill>
              <a:srgbClr val="000000"/>
            </a:solidFill>
            <a:ln w="9525">
              <a:solidFill>
                <a:schemeClr val="accent1"/>
              </a:solidFill>
              <a:round/>
              <a:headEnd/>
              <a:tailEnd/>
            </a:ln>
          </p:spPr>
          <p:txBody>
            <a:bodyPr/>
            <a:lstStyle/>
            <a:p>
              <a:endParaRPr lang="en-US" dirty="0"/>
            </a:p>
          </p:txBody>
        </p:sp>
        <p:sp>
          <p:nvSpPr>
            <p:cNvPr id="259155" name="Freeform 83">
              <a:extLst>
                <a:ext uri="{FF2B5EF4-FFF2-40B4-BE49-F238E27FC236}">
                  <a16:creationId xmlns:a16="http://schemas.microsoft.com/office/drawing/2014/main" id="{97958BC4-28A4-4609-9C9E-E708665EDE2D}"/>
                </a:ext>
              </a:extLst>
            </p:cNvPr>
            <p:cNvSpPr>
              <a:spLocks noChangeAspect="1" noEditPoints="1"/>
            </p:cNvSpPr>
            <p:nvPr/>
          </p:nvSpPr>
          <p:spPr bwMode="auto">
            <a:xfrm>
              <a:off x="2716" y="1461"/>
              <a:ext cx="32" cy="51"/>
            </a:xfrm>
            <a:custGeom>
              <a:avLst/>
              <a:gdLst>
                <a:gd name="T0" fmla="*/ 32 w 32"/>
                <a:gd name="T1" fmla="*/ 49 h 51"/>
                <a:gd name="T2" fmla="*/ 27 w 32"/>
                <a:gd name="T3" fmla="*/ 45 h 51"/>
                <a:gd name="T4" fmla="*/ 25 w 32"/>
                <a:gd name="T5" fmla="*/ 47 h 51"/>
                <a:gd name="T6" fmla="*/ 22 w 32"/>
                <a:gd name="T7" fmla="*/ 49 h 51"/>
                <a:gd name="T8" fmla="*/ 20 w 32"/>
                <a:gd name="T9" fmla="*/ 51 h 51"/>
                <a:gd name="T10" fmla="*/ 15 w 32"/>
                <a:gd name="T11" fmla="*/ 51 h 51"/>
                <a:gd name="T12" fmla="*/ 12 w 32"/>
                <a:gd name="T13" fmla="*/ 51 h 51"/>
                <a:gd name="T14" fmla="*/ 8 w 32"/>
                <a:gd name="T15" fmla="*/ 49 h 51"/>
                <a:gd name="T16" fmla="*/ 3 w 32"/>
                <a:gd name="T17" fmla="*/ 44 h 51"/>
                <a:gd name="T18" fmla="*/ 0 w 32"/>
                <a:gd name="T19" fmla="*/ 34 h 51"/>
                <a:gd name="T20" fmla="*/ 2 w 32"/>
                <a:gd name="T21" fmla="*/ 24 h 51"/>
                <a:gd name="T22" fmla="*/ 5 w 32"/>
                <a:gd name="T23" fmla="*/ 17 h 51"/>
                <a:gd name="T24" fmla="*/ 11 w 32"/>
                <a:gd name="T25" fmla="*/ 14 h 51"/>
                <a:gd name="T26" fmla="*/ 15 w 32"/>
                <a:gd name="T27" fmla="*/ 13 h 51"/>
                <a:gd name="T28" fmla="*/ 20 w 32"/>
                <a:gd name="T29" fmla="*/ 14 h 51"/>
                <a:gd name="T30" fmla="*/ 22 w 32"/>
                <a:gd name="T31" fmla="*/ 15 h 51"/>
                <a:gd name="T32" fmla="*/ 25 w 32"/>
                <a:gd name="T33" fmla="*/ 16 h 51"/>
                <a:gd name="T34" fmla="*/ 26 w 32"/>
                <a:gd name="T35" fmla="*/ 18 h 51"/>
                <a:gd name="T36" fmla="*/ 26 w 32"/>
                <a:gd name="T37" fmla="*/ 0 h 51"/>
                <a:gd name="T38" fmla="*/ 17 w 32"/>
                <a:gd name="T39" fmla="*/ 46 h 51"/>
                <a:gd name="T40" fmla="*/ 21 w 32"/>
                <a:gd name="T41" fmla="*/ 44 h 51"/>
                <a:gd name="T42" fmla="*/ 23 w 32"/>
                <a:gd name="T43" fmla="*/ 41 h 51"/>
                <a:gd name="T44" fmla="*/ 26 w 32"/>
                <a:gd name="T45" fmla="*/ 30 h 51"/>
                <a:gd name="T46" fmla="*/ 23 w 32"/>
                <a:gd name="T47" fmla="*/ 22 h 51"/>
                <a:gd name="T48" fmla="*/ 20 w 32"/>
                <a:gd name="T49" fmla="*/ 19 h 51"/>
                <a:gd name="T50" fmla="*/ 17 w 32"/>
                <a:gd name="T51" fmla="*/ 18 h 51"/>
                <a:gd name="T52" fmla="*/ 12 w 32"/>
                <a:gd name="T53" fmla="*/ 19 h 51"/>
                <a:gd name="T54" fmla="*/ 8 w 32"/>
                <a:gd name="T55" fmla="*/ 22 h 51"/>
                <a:gd name="T56" fmla="*/ 6 w 32"/>
                <a:gd name="T57" fmla="*/ 32 h 51"/>
                <a:gd name="T58" fmla="*/ 10 w 32"/>
                <a:gd name="T59" fmla="*/ 42 h 51"/>
                <a:gd name="T60" fmla="*/ 13 w 32"/>
                <a:gd name="T61" fmla="*/ 45 h 51"/>
                <a:gd name="T62" fmla="*/ 17 w 32"/>
                <a:gd name="T63"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1">
                  <a:moveTo>
                    <a:pt x="32" y="0"/>
                  </a:moveTo>
                  <a:lnTo>
                    <a:pt x="32" y="49"/>
                  </a:lnTo>
                  <a:lnTo>
                    <a:pt x="27" y="49"/>
                  </a:lnTo>
                  <a:lnTo>
                    <a:pt x="27" y="45"/>
                  </a:lnTo>
                  <a:lnTo>
                    <a:pt x="26" y="46"/>
                  </a:lnTo>
                  <a:lnTo>
                    <a:pt x="25" y="47"/>
                  </a:lnTo>
                  <a:lnTo>
                    <a:pt x="23" y="48"/>
                  </a:lnTo>
                  <a:lnTo>
                    <a:pt x="22" y="49"/>
                  </a:lnTo>
                  <a:lnTo>
                    <a:pt x="21" y="51"/>
                  </a:lnTo>
                  <a:lnTo>
                    <a:pt x="20" y="51"/>
                  </a:lnTo>
                  <a:lnTo>
                    <a:pt x="18" y="51"/>
                  </a:lnTo>
                  <a:lnTo>
                    <a:pt x="15" y="51"/>
                  </a:lnTo>
                  <a:lnTo>
                    <a:pt x="14" y="51"/>
                  </a:lnTo>
                  <a:lnTo>
                    <a:pt x="12" y="51"/>
                  </a:lnTo>
                  <a:lnTo>
                    <a:pt x="11" y="51"/>
                  </a:lnTo>
                  <a:lnTo>
                    <a:pt x="8" y="49"/>
                  </a:lnTo>
                  <a:lnTo>
                    <a:pt x="5" y="47"/>
                  </a:lnTo>
                  <a:lnTo>
                    <a:pt x="3" y="44"/>
                  </a:lnTo>
                  <a:lnTo>
                    <a:pt x="2" y="39"/>
                  </a:lnTo>
                  <a:lnTo>
                    <a:pt x="0" y="34"/>
                  </a:lnTo>
                  <a:lnTo>
                    <a:pt x="0" y="30"/>
                  </a:lnTo>
                  <a:lnTo>
                    <a:pt x="2" y="24"/>
                  </a:lnTo>
                  <a:lnTo>
                    <a:pt x="3" y="21"/>
                  </a:lnTo>
                  <a:lnTo>
                    <a:pt x="5" y="17"/>
                  </a:lnTo>
                  <a:lnTo>
                    <a:pt x="7" y="15"/>
                  </a:lnTo>
                  <a:lnTo>
                    <a:pt x="11" y="14"/>
                  </a:lnTo>
                  <a:lnTo>
                    <a:pt x="13" y="13"/>
                  </a:lnTo>
                  <a:lnTo>
                    <a:pt x="15" y="13"/>
                  </a:lnTo>
                  <a:lnTo>
                    <a:pt x="18" y="13"/>
                  </a:lnTo>
                  <a:lnTo>
                    <a:pt x="20" y="14"/>
                  </a:lnTo>
                  <a:lnTo>
                    <a:pt x="21" y="14"/>
                  </a:lnTo>
                  <a:lnTo>
                    <a:pt x="22" y="15"/>
                  </a:lnTo>
                  <a:lnTo>
                    <a:pt x="23" y="16"/>
                  </a:lnTo>
                  <a:lnTo>
                    <a:pt x="25" y="16"/>
                  </a:lnTo>
                  <a:lnTo>
                    <a:pt x="26" y="17"/>
                  </a:lnTo>
                  <a:lnTo>
                    <a:pt x="26" y="18"/>
                  </a:lnTo>
                  <a:lnTo>
                    <a:pt x="26" y="18"/>
                  </a:lnTo>
                  <a:lnTo>
                    <a:pt x="26" y="0"/>
                  </a:lnTo>
                  <a:lnTo>
                    <a:pt x="32" y="0"/>
                  </a:lnTo>
                  <a:close/>
                  <a:moveTo>
                    <a:pt x="17" y="46"/>
                  </a:moveTo>
                  <a:lnTo>
                    <a:pt x="19" y="45"/>
                  </a:lnTo>
                  <a:lnTo>
                    <a:pt x="21" y="44"/>
                  </a:lnTo>
                  <a:lnTo>
                    <a:pt x="22" y="42"/>
                  </a:lnTo>
                  <a:lnTo>
                    <a:pt x="23" y="41"/>
                  </a:lnTo>
                  <a:lnTo>
                    <a:pt x="26" y="36"/>
                  </a:lnTo>
                  <a:lnTo>
                    <a:pt x="26" y="30"/>
                  </a:lnTo>
                  <a:lnTo>
                    <a:pt x="25" y="25"/>
                  </a:lnTo>
                  <a:lnTo>
                    <a:pt x="23" y="22"/>
                  </a:lnTo>
                  <a:lnTo>
                    <a:pt x="22" y="21"/>
                  </a:lnTo>
                  <a:lnTo>
                    <a:pt x="20" y="19"/>
                  </a:lnTo>
                  <a:lnTo>
                    <a:pt x="19" y="18"/>
                  </a:lnTo>
                  <a:lnTo>
                    <a:pt x="17" y="18"/>
                  </a:lnTo>
                  <a:lnTo>
                    <a:pt x="14" y="18"/>
                  </a:lnTo>
                  <a:lnTo>
                    <a:pt x="12" y="19"/>
                  </a:lnTo>
                  <a:lnTo>
                    <a:pt x="11" y="21"/>
                  </a:lnTo>
                  <a:lnTo>
                    <a:pt x="8" y="22"/>
                  </a:lnTo>
                  <a:lnTo>
                    <a:pt x="7" y="26"/>
                  </a:lnTo>
                  <a:lnTo>
                    <a:pt x="6" y="32"/>
                  </a:lnTo>
                  <a:lnTo>
                    <a:pt x="7" y="38"/>
                  </a:lnTo>
                  <a:lnTo>
                    <a:pt x="10" y="42"/>
                  </a:lnTo>
                  <a:lnTo>
                    <a:pt x="11" y="44"/>
                  </a:lnTo>
                  <a:lnTo>
                    <a:pt x="13" y="45"/>
                  </a:lnTo>
                  <a:lnTo>
                    <a:pt x="14" y="46"/>
                  </a:lnTo>
                  <a:lnTo>
                    <a:pt x="17" y="46"/>
                  </a:lnTo>
                  <a:close/>
                </a:path>
              </a:pathLst>
            </a:custGeom>
            <a:solidFill>
              <a:srgbClr val="000000"/>
            </a:solidFill>
            <a:ln w="9525">
              <a:solidFill>
                <a:schemeClr val="accent1"/>
              </a:solidFill>
              <a:round/>
              <a:headEnd/>
              <a:tailEnd/>
            </a:ln>
          </p:spPr>
          <p:txBody>
            <a:bodyPr/>
            <a:lstStyle/>
            <a:p>
              <a:endParaRPr lang="en-US" dirty="0"/>
            </a:p>
          </p:txBody>
        </p:sp>
        <p:sp>
          <p:nvSpPr>
            <p:cNvPr id="259156" name="Freeform 84">
              <a:extLst>
                <a:ext uri="{FF2B5EF4-FFF2-40B4-BE49-F238E27FC236}">
                  <a16:creationId xmlns:a16="http://schemas.microsoft.com/office/drawing/2014/main" id="{F5ED2208-317C-474E-8118-43F75A006955}"/>
                </a:ext>
              </a:extLst>
            </p:cNvPr>
            <p:cNvSpPr>
              <a:spLocks noChangeAspect="1" noEditPoints="1"/>
            </p:cNvSpPr>
            <p:nvPr/>
          </p:nvSpPr>
          <p:spPr bwMode="auto">
            <a:xfrm>
              <a:off x="2754" y="1474"/>
              <a:ext cx="34" cy="38"/>
            </a:xfrm>
            <a:custGeom>
              <a:avLst/>
              <a:gdLst>
                <a:gd name="T0" fmla="*/ 29 w 34"/>
                <a:gd name="T1" fmla="*/ 32 h 38"/>
                <a:gd name="T2" fmla="*/ 32 w 34"/>
                <a:gd name="T3" fmla="*/ 33 h 38"/>
                <a:gd name="T4" fmla="*/ 33 w 34"/>
                <a:gd name="T5" fmla="*/ 33 h 38"/>
                <a:gd name="T6" fmla="*/ 34 w 34"/>
                <a:gd name="T7" fmla="*/ 33 h 38"/>
                <a:gd name="T8" fmla="*/ 34 w 34"/>
                <a:gd name="T9" fmla="*/ 38 h 38"/>
                <a:gd name="T10" fmla="*/ 32 w 34"/>
                <a:gd name="T11" fmla="*/ 38 h 38"/>
                <a:gd name="T12" fmla="*/ 29 w 34"/>
                <a:gd name="T13" fmla="*/ 38 h 38"/>
                <a:gd name="T14" fmla="*/ 26 w 34"/>
                <a:gd name="T15" fmla="*/ 36 h 38"/>
                <a:gd name="T16" fmla="*/ 25 w 34"/>
                <a:gd name="T17" fmla="*/ 33 h 38"/>
                <a:gd name="T18" fmla="*/ 19 w 34"/>
                <a:gd name="T19" fmla="*/ 36 h 38"/>
                <a:gd name="T20" fmla="*/ 13 w 34"/>
                <a:gd name="T21" fmla="*/ 38 h 38"/>
                <a:gd name="T22" fmla="*/ 4 w 34"/>
                <a:gd name="T23" fmla="*/ 35 h 38"/>
                <a:gd name="T24" fmla="*/ 0 w 34"/>
                <a:gd name="T25" fmla="*/ 27 h 38"/>
                <a:gd name="T26" fmla="*/ 3 w 34"/>
                <a:gd name="T27" fmla="*/ 20 h 38"/>
                <a:gd name="T28" fmla="*/ 8 w 34"/>
                <a:gd name="T29" fmla="*/ 18 h 38"/>
                <a:gd name="T30" fmla="*/ 15 w 34"/>
                <a:gd name="T31" fmla="*/ 17 h 38"/>
                <a:gd name="T32" fmla="*/ 21 w 34"/>
                <a:gd name="T33" fmla="*/ 16 h 38"/>
                <a:gd name="T34" fmla="*/ 22 w 34"/>
                <a:gd name="T35" fmla="*/ 14 h 38"/>
                <a:gd name="T36" fmla="*/ 23 w 34"/>
                <a:gd name="T37" fmla="*/ 12 h 38"/>
                <a:gd name="T38" fmla="*/ 22 w 34"/>
                <a:gd name="T39" fmla="*/ 8 h 38"/>
                <a:gd name="T40" fmla="*/ 18 w 34"/>
                <a:gd name="T41" fmla="*/ 5 h 38"/>
                <a:gd name="T42" fmla="*/ 11 w 34"/>
                <a:gd name="T43" fmla="*/ 6 h 38"/>
                <a:gd name="T44" fmla="*/ 7 w 34"/>
                <a:gd name="T45" fmla="*/ 10 h 38"/>
                <a:gd name="T46" fmla="*/ 3 w 34"/>
                <a:gd name="T47" fmla="*/ 11 h 38"/>
                <a:gd name="T48" fmla="*/ 3 w 34"/>
                <a:gd name="T49" fmla="*/ 6 h 38"/>
                <a:gd name="T50" fmla="*/ 6 w 34"/>
                <a:gd name="T51" fmla="*/ 3 h 38"/>
                <a:gd name="T52" fmla="*/ 10 w 34"/>
                <a:gd name="T53" fmla="*/ 1 h 38"/>
                <a:gd name="T54" fmla="*/ 13 w 34"/>
                <a:gd name="T55" fmla="*/ 0 h 38"/>
                <a:gd name="T56" fmla="*/ 17 w 34"/>
                <a:gd name="T57" fmla="*/ 0 h 38"/>
                <a:gd name="T58" fmla="*/ 20 w 34"/>
                <a:gd name="T59" fmla="*/ 0 h 38"/>
                <a:gd name="T60" fmla="*/ 25 w 34"/>
                <a:gd name="T61" fmla="*/ 2 h 38"/>
                <a:gd name="T62" fmla="*/ 28 w 34"/>
                <a:gd name="T63" fmla="*/ 5 h 38"/>
                <a:gd name="T64" fmla="*/ 29 w 34"/>
                <a:gd name="T65" fmla="*/ 31 h 38"/>
                <a:gd name="T66" fmla="*/ 20 w 34"/>
                <a:gd name="T67" fmla="*/ 20 h 38"/>
                <a:gd name="T68" fmla="*/ 13 w 34"/>
                <a:gd name="T69" fmla="*/ 21 h 38"/>
                <a:gd name="T70" fmla="*/ 8 w 34"/>
                <a:gd name="T71" fmla="*/ 23 h 38"/>
                <a:gd name="T72" fmla="*/ 6 w 34"/>
                <a:gd name="T73" fmla="*/ 25 h 38"/>
                <a:gd name="T74" fmla="*/ 7 w 34"/>
                <a:gd name="T75" fmla="*/ 29 h 38"/>
                <a:gd name="T76" fmla="*/ 11 w 34"/>
                <a:gd name="T77" fmla="*/ 33 h 38"/>
                <a:gd name="T78" fmla="*/ 18 w 34"/>
                <a:gd name="T79" fmla="*/ 32 h 38"/>
                <a:gd name="T80" fmla="*/ 22 w 34"/>
                <a:gd name="T81" fmla="*/ 27 h 38"/>
                <a:gd name="T82" fmla="*/ 23 w 34"/>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29" y="31"/>
                  </a:moveTo>
                  <a:lnTo>
                    <a:pt x="29" y="32"/>
                  </a:lnTo>
                  <a:lnTo>
                    <a:pt x="30" y="32"/>
                  </a:lnTo>
                  <a:lnTo>
                    <a:pt x="32" y="33"/>
                  </a:lnTo>
                  <a:lnTo>
                    <a:pt x="33" y="33"/>
                  </a:lnTo>
                  <a:lnTo>
                    <a:pt x="33" y="33"/>
                  </a:lnTo>
                  <a:lnTo>
                    <a:pt x="34" y="33"/>
                  </a:lnTo>
                  <a:lnTo>
                    <a:pt x="34" y="33"/>
                  </a:lnTo>
                  <a:lnTo>
                    <a:pt x="34" y="33"/>
                  </a:lnTo>
                  <a:lnTo>
                    <a:pt x="34" y="38"/>
                  </a:lnTo>
                  <a:lnTo>
                    <a:pt x="33" y="38"/>
                  </a:lnTo>
                  <a:lnTo>
                    <a:pt x="32" y="38"/>
                  </a:lnTo>
                  <a:lnTo>
                    <a:pt x="30" y="38"/>
                  </a:lnTo>
                  <a:lnTo>
                    <a:pt x="29" y="38"/>
                  </a:lnTo>
                  <a:lnTo>
                    <a:pt x="28" y="38"/>
                  </a:lnTo>
                  <a:lnTo>
                    <a:pt x="26" y="36"/>
                  </a:lnTo>
                  <a:lnTo>
                    <a:pt x="25" y="34"/>
                  </a:lnTo>
                  <a:lnTo>
                    <a:pt x="25" y="33"/>
                  </a:lnTo>
                  <a:lnTo>
                    <a:pt x="22" y="34"/>
                  </a:lnTo>
                  <a:lnTo>
                    <a:pt x="19" y="36"/>
                  </a:lnTo>
                  <a:lnTo>
                    <a:pt x="17" y="38"/>
                  </a:lnTo>
                  <a:lnTo>
                    <a:pt x="13" y="38"/>
                  </a:lnTo>
                  <a:lnTo>
                    <a:pt x="7" y="36"/>
                  </a:lnTo>
                  <a:lnTo>
                    <a:pt x="4" y="35"/>
                  </a:lnTo>
                  <a:lnTo>
                    <a:pt x="2" y="32"/>
                  </a:lnTo>
                  <a:lnTo>
                    <a:pt x="0" y="27"/>
                  </a:lnTo>
                  <a:lnTo>
                    <a:pt x="2" y="24"/>
                  </a:lnTo>
                  <a:lnTo>
                    <a:pt x="3" y="20"/>
                  </a:lnTo>
                  <a:lnTo>
                    <a:pt x="5" y="19"/>
                  </a:lnTo>
                  <a:lnTo>
                    <a:pt x="8" y="18"/>
                  </a:lnTo>
                  <a:lnTo>
                    <a:pt x="12" y="17"/>
                  </a:lnTo>
                  <a:lnTo>
                    <a:pt x="15" y="17"/>
                  </a:lnTo>
                  <a:lnTo>
                    <a:pt x="19" y="16"/>
                  </a:lnTo>
                  <a:lnTo>
                    <a:pt x="21" y="16"/>
                  </a:lnTo>
                  <a:lnTo>
                    <a:pt x="22" y="16"/>
                  </a:lnTo>
                  <a:lnTo>
                    <a:pt x="22" y="14"/>
                  </a:lnTo>
                  <a:lnTo>
                    <a:pt x="23" y="13"/>
                  </a:lnTo>
                  <a:lnTo>
                    <a:pt x="23" y="12"/>
                  </a:lnTo>
                  <a:lnTo>
                    <a:pt x="23" y="9"/>
                  </a:lnTo>
                  <a:lnTo>
                    <a:pt x="22" y="8"/>
                  </a:lnTo>
                  <a:lnTo>
                    <a:pt x="21" y="6"/>
                  </a:lnTo>
                  <a:lnTo>
                    <a:pt x="18" y="5"/>
                  </a:lnTo>
                  <a:lnTo>
                    <a:pt x="14" y="5"/>
                  </a:lnTo>
                  <a:lnTo>
                    <a:pt x="11" y="6"/>
                  </a:lnTo>
                  <a:lnTo>
                    <a:pt x="8" y="8"/>
                  </a:lnTo>
                  <a:lnTo>
                    <a:pt x="7" y="10"/>
                  </a:lnTo>
                  <a:lnTo>
                    <a:pt x="7" y="11"/>
                  </a:lnTo>
                  <a:lnTo>
                    <a:pt x="3" y="11"/>
                  </a:lnTo>
                  <a:lnTo>
                    <a:pt x="3" y="9"/>
                  </a:lnTo>
                  <a:lnTo>
                    <a:pt x="3" y="6"/>
                  </a:lnTo>
                  <a:lnTo>
                    <a:pt x="4" y="5"/>
                  </a:lnTo>
                  <a:lnTo>
                    <a:pt x="6" y="3"/>
                  </a:lnTo>
                  <a:lnTo>
                    <a:pt x="8" y="2"/>
                  </a:lnTo>
                  <a:lnTo>
                    <a:pt x="10" y="1"/>
                  </a:lnTo>
                  <a:lnTo>
                    <a:pt x="11" y="1"/>
                  </a:lnTo>
                  <a:lnTo>
                    <a:pt x="13" y="0"/>
                  </a:lnTo>
                  <a:lnTo>
                    <a:pt x="15" y="0"/>
                  </a:lnTo>
                  <a:lnTo>
                    <a:pt x="17" y="0"/>
                  </a:lnTo>
                  <a:lnTo>
                    <a:pt x="19" y="0"/>
                  </a:lnTo>
                  <a:lnTo>
                    <a:pt x="20" y="0"/>
                  </a:lnTo>
                  <a:lnTo>
                    <a:pt x="21" y="1"/>
                  </a:lnTo>
                  <a:lnTo>
                    <a:pt x="25" y="2"/>
                  </a:lnTo>
                  <a:lnTo>
                    <a:pt x="27" y="3"/>
                  </a:lnTo>
                  <a:lnTo>
                    <a:pt x="28" y="5"/>
                  </a:lnTo>
                  <a:lnTo>
                    <a:pt x="29" y="8"/>
                  </a:lnTo>
                  <a:lnTo>
                    <a:pt x="29" y="31"/>
                  </a:lnTo>
                  <a:close/>
                  <a:moveTo>
                    <a:pt x="23" y="19"/>
                  </a:moveTo>
                  <a:lnTo>
                    <a:pt x="20" y="20"/>
                  </a:lnTo>
                  <a:lnTo>
                    <a:pt x="17" y="20"/>
                  </a:lnTo>
                  <a:lnTo>
                    <a:pt x="13" y="21"/>
                  </a:lnTo>
                  <a:lnTo>
                    <a:pt x="10" y="23"/>
                  </a:lnTo>
                  <a:lnTo>
                    <a:pt x="8" y="23"/>
                  </a:lnTo>
                  <a:lnTo>
                    <a:pt x="7" y="24"/>
                  </a:lnTo>
                  <a:lnTo>
                    <a:pt x="6" y="25"/>
                  </a:lnTo>
                  <a:lnTo>
                    <a:pt x="6" y="27"/>
                  </a:lnTo>
                  <a:lnTo>
                    <a:pt x="7" y="29"/>
                  </a:lnTo>
                  <a:lnTo>
                    <a:pt x="8" y="32"/>
                  </a:lnTo>
                  <a:lnTo>
                    <a:pt x="11" y="33"/>
                  </a:lnTo>
                  <a:lnTo>
                    <a:pt x="13" y="33"/>
                  </a:lnTo>
                  <a:lnTo>
                    <a:pt x="18" y="32"/>
                  </a:lnTo>
                  <a:lnTo>
                    <a:pt x="21" y="29"/>
                  </a:lnTo>
                  <a:lnTo>
                    <a:pt x="22" y="27"/>
                  </a:lnTo>
                  <a:lnTo>
                    <a:pt x="23" y="26"/>
                  </a:lnTo>
                  <a:lnTo>
                    <a:pt x="23" y="19"/>
                  </a:lnTo>
                  <a:close/>
                </a:path>
              </a:pathLst>
            </a:custGeom>
            <a:solidFill>
              <a:srgbClr val="000000"/>
            </a:solidFill>
            <a:ln w="9525">
              <a:solidFill>
                <a:schemeClr val="accent1"/>
              </a:solidFill>
              <a:round/>
              <a:headEnd/>
              <a:tailEnd/>
            </a:ln>
          </p:spPr>
          <p:txBody>
            <a:bodyPr/>
            <a:lstStyle/>
            <a:p>
              <a:endParaRPr lang="en-US" dirty="0"/>
            </a:p>
          </p:txBody>
        </p:sp>
        <p:sp>
          <p:nvSpPr>
            <p:cNvPr id="259157" name="Freeform 85">
              <a:extLst>
                <a:ext uri="{FF2B5EF4-FFF2-40B4-BE49-F238E27FC236}">
                  <a16:creationId xmlns:a16="http://schemas.microsoft.com/office/drawing/2014/main" id="{B0F5D35A-EFE5-4D91-BE89-1030D6EDA031}"/>
                </a:ext>
              </a:extLst>
            </p:cNvPr>
            <p:cNvSpPr>
              <a:spLocks noChangeAspect="1"/>
            </p:cNvSpPr>
            <p:nvPr/>
          </p:nvSpPr>
          <p:spPr bwMode="auto">
            <a:xfrm>
              <a:off x="1824" y="847"/>
              <a:ext cx="356" cy="605"/>
            </a:xfrm>
            <a:custGeom>
              <a:avLst/>
              <a:gdLst>
                <a:gd name="T0" fmla="*/ 350 w 356"/>
                <a:gd name="T1" fmla="*/ 0 h 605"/>
                <a:gd name="T2" fmla="*/ 75 w 356"/>
                <a:gd name="T3" fmla="*/ 0 h 605"/>
                <a:gd name="T4" fmla="*/ 71 w 356"/>
                <a:gd name="T5" fmla="*/ 0 h 605"/>
                <a:gd name="T6" fmla="*/ 69 w 356"/>
                <a:gd name="T7" fmla="*/ 2 h 605"/>
                <a:gd name="T8" fmla="*/ 1 w 356"/>
                <a:gd name="T9" fmla="*/ 129 h 605"/>
                <a:gd name="T10" fmla="*/ 0 w 356"/>
                <a:gd name="T11" fmla="*/ 131 h 605"/>
                <a:gd name="T12" fmla="*/ 1 w 356"/>
                <a:gd name="T13" fmla="*/ 133 h 605"/>
                <a:gd name="T14" fmla="*/ 70 w 356"/>
                <a:gd name="T15" fmla="*/ 280 h 605"/>
                <a:gd name="T16" fmla="*/ 31 w 356"/>
                <a:gd name="T17" fmla="*/ 357 h 605"/>
                <a:gd name="T18" fmla="*/ 30 w 356"/>
                <a:gd name="T19" fmla="*/ 359 h 605"/>
                <a:gd name="T20" fmla="*/ 30 w 356"/>
                <a:gd name="T21" fmla="*/ 362 h 605"/>
                <a:gd name="T22" fmla="*/ 53 w 356"/>
                <a:gd name="T23" fmla="*/ 447 h 605"/>
                <a:gd name="T24" fmla="*/ 54 w 356"/>
                <a:gd name="T25" fmla="*/ 450 h 605"/>
                <a:gd name="T26" fmla="*/ 59 w 356"/>
                <a:gd name="T27" fmla="*/ 450 h 605"/>
                <a:gd name="T28" fmla="*/ 223 w 356"/>
                <a:gd name="T29" fmla="*/ 450 h 605"/>
                <a:gd name="T30" fmla="*/ 264 w 356"/>
                <a:gd name="T31" fmla="*/ 601 h 605"/>
                <a:gd name="T32" fmla="*/ 265 w 356"/>
                <a:gd name="T33" fmla="*/ 605 h 605"/>
                <a:gd name="T34" fmla="*/ 269 w 356"/>
                <a:gd name="T35" fmla="*/ 605 h 605"/>
                <a:gd name="T36" fmla="*/ 325 w 356"/>
                <a:gd name="T37" fmla="*/ 605 h 605"/>
                <a:gd name="T38" fmla="*/ 330 w 356"/>
                <a:gd name="T39" fmla="*/ 605 h 605"/>
                <a:gd name="T40" fmla="*/ 330 w 356"/>
                <a:gd name="T41" fmla="*/ 600 h 605"/>
                <a:gd name="T42" fmla="*/ 356 w 356"/>
                <a:gd name="T43" fmla="*/ 6 h 605"/>
                <a:gd name="T44" fmla="*/ 356 w 356"/>
                <a:gd name="T45" fmla="*/ 0 h 605"/>
                <a:gd name="T46" fmla="*/ 350 w 356"/>
                <a:gd name="T47"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56" h="605">
                  <a:moveTo>
                    <a:pt x="350" y="0"/>
                  </a:moveTo>
                  <a:lnTo>
                    <a:pt x="75" y="0"/>
                  </a:lnTo>
                  <a:lnTo>
                    <a:pt x="71" y="0"/>
                  </a:lnTo>
                  <a:lnTo>
                    <a:pt x="69" y="2"/>
                  </a:lnTo>
                  <a:lnTo>
                    <a:pt x="1" y="129"/>
                  </a:lnTo>
                  <a:lnTo>
                    <a:pt x="0" y="131"/>
                  </a:lnTo>
                  <a:lnTo>
                    <a:pt x="1" y="133"/>
                  </a:lnTo>
                  <a:lnTo>
                    <a:pt x="70" y="280"/>
                  </a:lnTo>
                  <a:lnTo>
                    <a:pt x="31" y="357"/>
                  </a:lnTo>
                  <a:lnTo>
                    <a:pt x="30" y="359"/>
                  </a:lnTo>
                  <a:lnTo>
                    <a:pt x="30" y="362"/>
                  </a:lnTo>
                  <a:lnTo>
                    <a:pt x="53" y="447"/>
                  </a:lnTo>
                  <a:lnTo>
                    <a:pt x="54" y="450"/>
                  </a:lnTo>
                  <a:lnTo>
                    <a:pt x="59" y="450"/>
                  </a:lnTo>
                  <a:lnTo>
                    <a:pt x="223" y="450"/>
                  </a:lnTo>
                  <a:lnTo>
                    <a:pt x="264" y="601"/>
                  </a:lnTo>
                  <a:lnTo>
                    <a:pt x="265" y="605"/>
                  </a:lnTo>
                  <a:lnTo>
                    <a:pt x="269" y="605"/>
                  </a:lnTo>
                  <a:lnTo>
                    <a:pt x="325" y="605"/>
                  </a:lnTo>
                  <a:lnTo>
                    <a:pt x="330" y="605"/>
                  </a:lnTo>
                  <a:lnTo>
                    <a:pt x="330" y="600"/>
                  </a:lnTo>
                  <a:lnTo>
                    <a:pt x="356" y="6"/>
                  </a:lnTo>
                  <a:lnTo>
                    <a:pt x="356" y="0"/>
                  </a:lnTo>
                  <a:lnTo>
                    <a:pt x="350" y="0"/>
                  </a:lnTo>
                  <a:close/>
                </a:path>
              </a:pathLst>
            </a:custGeom>
            <a:solidFill>
              <a:srgbClr val="000000"/>
            </a:solidFill>
            <a:ln w="9525">
              <a:solidFill>
                <a:schemeClr val="accent1"/>
              </a:solidFill>
              <a:round/>
              <a:headEnd/>
              <a:tailEnd/>
            </a:ln>
          </p:spPr>
          <p:txBody>
            <a:bodyPr/>
            <a:lstStyle/>
            <a:p>
              <a:endParaRPr lang="en-US" dirty="0"/>
            </a:p>
          </p:txBody>
        </p:sp>
        <p:sp>
          <p:nvSpPr>
            <p:cNvPr id="259158" name="Freeform 86">
              <a:extLst>
                <a:ext uri="{FF2B5EF4-FFF2-40B4-BE49-F238E27FC236}">
                  <a16:creationId xmlns:a16="http://schemas.microsoft.com/office/drawing/2014/main" id="{F125C445-CFB6-4675-8C46-68CF855C72FC}"/>
                </a:ext>
              </a:extLst>
            </p:cNvPr>
            <p:cNvSpPr>
              <a:spLocks noChangeAspect="1"/>
            </p:cNvSpPr>
            <p:nvPr/>
          </p:nvSpPr>
          <p:spPr bwMode="auto">
            <a:xfrm>
              <a:off x="1837" y="857"/>
              <a:ext cx="331" cy="584"/>
            </a:xfrm>
            <a:custGeom>
              <a:avLst/>
              <a:gdLst>
                <a:gd name="T0" fmla="*/ 307 w 331"/>
                <a:gd name="T1" fmla="*/ 584 h 584"/>
                <a:gd name="T2" fmla="*/ 261 w 331"/>
                <a:gd name="T3" fmla="*/ 584 h 584"/>
                <a:gd name="T4" fmla="*/ 220 w 331"/>
                <a:gd name="T5" fmla="*/ 433 h 584"/>
                <a:gd name="T6" fmla="*/ 218 w 331"/>
                <a:gd name="T7" fmla="*/ 429 h 584"/>
                <a:gd name="T8" fmla="*/ 214 w 331"/>
                <a:gd name="T9" fmla="*/ 429 h 584"/>
                <a:gd name="T10" fmla="*/ 49 w 331"/>
                <a:gd name="T11" fmla="*/ 429 h 584"/>
                <a:gd name="T12" fmla="*/ 28 w 331"/>
                <a:gd name="T13" fmla="*/ 350 h 584"/>
                <a:gd name="T14" fmla="*/ 69 w 331"/>
                <a:gd name="T15" fmla="*/ 272 h 584"/>
                <a:gd name="T16" fmla="*/ 70 w 331"/>
                <a:gd name="T17" fmla="*/ 270 h 584"/>
                <a:gd name="T18" fmla="*/ 69 w 331"/>
                <a:gd name="T19" fmla="*/ 266 h 584"/>
                <a:gd name="T20" fmla="*/ 0 w 331"/>
                <a:gd name="T21" fmla="*/ 121 h 584"/>
                <a:gd name="T22" fmla="*/ 64 w 331"/>
                <a:gd name="T23" fmla="*/ 0 h 584"/>
                <a:gd name="T24" fmla="*/ 331 w 331"/>
                <a:gd name="T25" fmla="*/ 0 h 584"/>
                <a:gd name="T26" fmla="*/ 307 w 331"/>
                <a:gd name="T27" fmla="*/ 58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 h="584">
                  <a:moveTo>
                    <a:pt x="307" y="584"/>
                  </a:moveTo>
                  <a:lnTo>
                    <a:pt x="261" y="584"/>
                  </a:lnTo>
                  <a:lnTo>
                    <a:pt x="220" y="433"/>
                  </a:lnTo>
                  <a:lnTo>
                    <a:pt x="218" y="429"/>
                  </a:lnTo>
                  <a:lnTo>
                    <a:pt x="214" y="429"/>
                  </a:lnTo>
                  <a:lnTo>
                    <a:pt x="49" y="429"/>
                  </a:lnTo>
                  <a:lnTo>
                    <a:pt x="28" y="350"/>
                  </a:lnTo>
                  <a:lnTo>
                    <a:pt x="69" y="272"/>
                  </a:lnTo>
                  <a:lnTo>
                    <a:pt x="70" y="270"/>
                  </a:lnTo>
                  <a:lnTo>
                    <a:pt x="69" y="266"/>
                  </a:lnTo>
                  <a:lnTo>
                    <a:pt x="0" y="121"/>
                  </a:lnTo>
                  <a:lnTo>
                    <a:pt x="64" y="0"/>
                  </a:lnTo>
                  <a:lnTo>
                    <a:pt x="331" y="0"/>
                  </a:lnTo>
                  <a:lnTo>
                    <a:pt x="307" y="584"/>
                  </a:lnTo>
                  <a:close/>
                </a:path>
              </a:pathLst>
            </a:custGeom>
            <a:solidFill>
              <a:srgbClr val="FFFFFF"/>
            </a:solidFill>
            <a:ln w="9525">
              <a:solidFill>
                <a:schemeClr val="accent1"/>
              </a:solidFill>
              <a:round/>
              <a:headEnd/>
              <a:tailEnd/>
            </a:ln>
          </p:spPr>
          <p:txBody>
            <a:bodyPr/>
            <a:lstStyle/>
            <a:p>
              <a:endParaRPr lang="en-US" dirty="0"/>
            </a:p>
          </p:txBody>
        </p:sp>
        <p:sp>
          <p:nvSpPr>
            <p:cNvPr id="259159" name="Freeform 87">
              <a:extLst>
                <a:ext uri="{FF2B5EF4-FFF2-40B4-BE49-F238E27FC236}">
                  <a16:creationId xmlns:a16="http://schemas.microsoft.com/office/drawing/2014/main" id="{890AE5D1-7B0C-4C3A-9518-3265B2850C9B}"/>
                </a:ext>
              </a:extLst>
            </p:cNvPr>
            <p:cNvSpPr>
              <a:spLocks noChangeAspect="1"/>
            </p:cNvSpPr>
            <p:nvPr/>
          </p:nvSpPr>
          <p:spPr bwMode="auto">
            <a:xfrm>
              <a:off x="1956" y="1030"/>
              <a:ext cx="46" cy="50"/>
            </a:xfrm>
            <a:custGeom>
              <a:avLst/>
              <a:gdLst>
                <a:gd name="T0" fmla="*/ 20 w 46"/>
                <a:gd name="T1" fmla="*/ 50 h 50"/>
                <a:gd name="T2" fmla="*/ 7 w 46"/>
                <a:gd name="T3" fmla="*/ 9 h 50"/>
                <a:gd name="T4" fmla="*/ 7 w 46"/>
                <a:gd name="T5" fmla="*/ 50 h 50"/>
                <a:gd name="T6" fmla="*/ 0 w 46"/>
                <a:gd name="T7" fmla="*/ 50 h 50"/>
                <a:gd name="T8" fmla="*/ 0 w 46"/>
                <a:gd name="T9" fmla="*/ 0 h 50"/>
                <a:gd name="T10" fmla="*/ 10 w 46"/>
                <a:gd name="T11" fmla="*/ 0 h 50"/>
                <a:gd name="T12" fmla="*/ 23 w 46"/>
                <a:gd name="T13" fmla="*/ 41 h 50"/>
                <a:gd name="T14" fmla="*/ 37 w 46"/>
                <a:gd name="T15" fmla="*/ 0 h 50"/>
                <a:gd name="T16" fmla="*/ 46 w 46"/>
                <a:gd name="T17" fmla="*/ 0 h 50"/>
                <a:gd name="T18" fmla="*/ 46 w 46"/>
                <a:gd name="T19" fmla="*/ 50 h 50"/>
                <a:gd name="T20" fmla="*/ 41 w 46"/>
                <a:gd name="T21" fmla="*/ 50 h 50"/>
                <a:gd name="T22" fmla="*/ 41 w 46"/>
                <a:gd name="T23" fmla="*/ 9 h 50"/>
                <a:gd name="T24" fmla="*/ 27 w 46"/>
                <a:gd name="T25" fmla="*/ 50 h 50"/>
                <a:gd name="T26" fmla="*/ 20 w 46"/>
                <a:gd name="T2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0">
                  <a:moveTo>
                    <a:pt x="20" y="50"/>
                  </a:moveTo>
                  <a:lnTo>
                    <a:pt x="7" y="9"/>
                  </a:lnTo>
                  <a:lnTo>
                    <a:pt x="7" y="50"/>
                  </a:lnTo>
                  <a:lnTo>
                    <a:pt x="0" y="50"/>
                  </a:lnTo>
                  <a:lnTo>
                    <a:pt x="0" y="0"/>
                  </a:lnTo>
                  <a:lnTo>
                    <a:pt x="10" y="0"/>
                  </a:lnTo>
                  <a:lnTo>
                    <a:pt x="23" y="41"/>
                  </a:lnTo>
                  <a:lnTo>
                    <a:pt x="37" y="0"/>
                  </a:lnTo>
                  <a:lnTo>
                    <a:pt x="46" y="0"/>
                  </a:lnTo>
                  <a:lnTo>
                    <a:pt x="46" y="50"/>
                  </a:lnTo>
                  <a:lnTo>
                    <a:pt x="41" y="50"/>
                  </a:lnTo>
                  <a:lnTo>
                    <a:pt x="41" y="9"/>
                  </a:lnTo>
                  <a:lnTo>
                    <a:pt x="27" y="50"/>
                  </a:lnTo>
                  <a:lnTo>
                    <a:pt x="20" y="50"/>
                  </a:lnTo>
                  <a:close/>
                </a:path>
              </a:pathLst>
            </a:custGeom>
            <a:solidFill>
              <a:srgbClr val="000000"/>
            </a:solidFill>
            <a:ln w="9525">
              <a:solidFill>
                <a:schemeClr val="accent1"/>
              </a:solidFill>
              <a:round/>
              <a:headEnd/>
              <a:tailEnd/>
            </a:ln>
          </p:spPr>
          <p:txBody>
            <a:bodyPr/>
            <a:lstStyle/>
            <a:p>
              <a:endParaRPr lang="en-US" dirty="0"/>
            </a:p>
          </p:txBody>
        </p:sp>
        <p:sp>
          <p:nvSpPr>
            <p:cNvPr id="259160" name="Freeform 88">
              <a:extLst>
                <a:ext uri="{FF2B5EF4-FFF2-40B4-BE49-F238E27FC236}">
                  <a16:creationId xmlns:a16="http://schemas.microsoft.com/office/drawing/2014/main" id="{DE500F6F-F0ED-4838-8ED2-8F090D62DAE0}"/>
                </a:ext>
              </a:extLst>
            </p:cNvPr>
            <p:cNvSpPr>
              <a:spLocks noChangeAspect="1" noEditPoints="1"/>
            </p:cNvSpPr>
            <p:nvPr/>
          </p:nvSpPr>
          <p:spPr bwMode="auto">
            <a:xfrm>
              <a:off x="2012" y="1030"/>
              <a:ext cx="5" cy="50"/>
            </a:xfrm>
            <a:custGeom>
              <a:avLst/>
              <a:gdLst>
                <a:gd name="T0" fmla="*/ 5 w 5"/>
                <a:gd name="T1" fmla="*/ 50 h 50"/>
                <a:gd name="T2" fmla="*/ 0 w 5"/>
                <a:gd name="T3" fmla="*/ 50 h 50"/>
                <a:gd name="T4" fmla="*/ 0 w 5"/>
                <a:gd name="T5" fmla="*/ 14 h 50"/>
                <a:gd name="T6" fmla="*/ 5 w 5"/>
                <a:gd name="T7" fmla="*/ 14 h 50"/>
                <a:gd name="T8" fmla="*/ 5 w 5"/>
                <a:gd name="T9" fmla="*/ 50 h 50"/>
                <a:gd name="T10" fmla="*/ 5 w 5"/>
                <a:gd name="T11" fmla="*/ 7 h 50"/>
                <a:gd name="T12" fmla="*/ 0 w 5"/>
                <a:gd name="T13" fmla="*/ 7 h 50"/>
                <a:gd name="T14" fmla="*/ 0 w 5"/>
                <a:gd name="T15" fmla="*/ 0 h 50"/>
                <a:gd name="T16" fmla="*/ 5 w 5"/>
                <a:gd name="T17" fmla="*/ 0 h 50"/>
                <a:gd name="T18" fmla="*/ 5 w 5"/>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0">
                  <a:moveTo>
                    <a:pt x="5" y="50"/>
                  </a:moveTo>
                  <a:lnTo>
                    <a:pt x="0" y="50"/>
                  </a:lnTo>
                  <a:lnTo>
                    <a:pt x="0" y="14"/>
                  </a:lnTo>
                  <a:lnTo>
                    <a:pt x="5" y="14"/>
                  </a:lnTo>
                  <a:lnTo>
                    <a:pt x="5" y="50"/>
                  </a:lnTo>
                  <a:close/>
                  <a:moveTo>
                    <a:pt x="5" y="7"/>
                  </a:moveTo>
                  <a:lnTo>
                    <a:pt x="0" y="7"/>
                  </a:lnTo>
                  <a:lnTo>
                    <a:pt x="0" y="0"/>
                  </a:lnTo>
                  <a:lnTo>
                    <a:pt x="5" y="0"/>
                  </a:lnTo>
                  <a:lnTo>
                    <a:pt x="5" y="7"/>
                  </a:lnTo>
                  <a:close/>
                </a:path>
              </a:pathLst>
            </a:custGeom>
            <a:solidFill>
              <a:srgbClr val="000000"/>
            </a:solidFill>
            <a:ln w="9525">
              <a:solidFill>
                <a:schemeClr val="accent1"/>
              </a:solidFill>
              <a:round/>
              <a:headEnd/>
              <a:tailEnd/>
            </a:ln>
          </p:spPr>
          <p:txBody>
            <a:bodyPr/>
            <a:lstStyle/>
            <a:p>
              <a:endParaRPr lang="en-US" dirty="0"/>
            </a:p>
          </p:txBody>
        </p:sp>
        <p:sp>
          <p:nvSpPr>
            <p:cNvPr id="259161" name="Freeform 89">
              <a:extLst>
                <a:ext uri="{FF2B5EF4-FFF2-40B4-BE49-F238E27FC236}">
                  <a16:creationId xmlns:a16="http://schemas.microsoft.com/office/drawing/2014/main" id="{C8F401C6-636D-4B97-B59E-224570260BFC}"/>
                </a:ext>
              </a:extLst>
            </p:cNvPr>
            <p:cNvSpPr>
              <a:spLocks noChangeAspect="1"/>
            </p:cNvSpPr>
            <p:nvPr/>
          </p:nvSpPr>
          <p:spPr bwMode="auto">
            <a:xfrm>
              <a:off x="2024" y="1043"/>
              <a:ext cx="29" cy="38"/>
            </a:xfrm>
            <a:custGeom>
              <a:avLst/>
              <a:gdLst>
                <a:gd name="T0" fmla="*/ 6 w 29"/>
                <a:gd name="T1" fmla="*/ 27 h 38"/>
                <a:gd name="T2" fmla="*/ 10 w 29"/>
                <a:gd name="T3" fmla="*/ 31 h 38"/>
                <a:gd name="T4" fmla="*/ 13 w 29"/>
                <a:gd name="T5" fmla="*/ 33 h 38"/>
                <a:gd name="T6" fmla="*/ 16 w 29"/>
                <a:gd name="T7" fmla="*/ 33 h 38"/>
                <a:gd name="T8" fmla="*/ 19 w 29"/>
                <a:gd name="T9" fmla="*/ 32 h 38"/>
                <a:gd name="T10" fmla="*/ 21 w 29"/>
                <a:gd name="T11" fmla="*/ 32 h 38"/>
                <a:gd name="T12" fmla="*/ 22 w 29"/>
                <a:gd name="T13" fmla="*/ 31 h 38"/>
                <a:gd name="T14" fmla="*/ 23 w 29"/>
                <a:gd name="T15" fmla="*/ 28 h 38"/>
                <a:gd name="T16" fmla="*/ 23 w 29"/>
                <a:gd name="T17" fmla="*/ 26 h 38"/>
                <a:gd name="T18" fmla="*/ 21 w 29"/>
                <a:gd name="T19" fmla="*/ 24 h 38"/>
                <a:gd name="T20" fmla="*/ 16 w 29"/>
                <a:gd name="T21" fmla="*/ 22 h 38"/>
                <a:gd name="T22" fmla="*/ 10 w 29"/>
                <a:gd name="T23" fmla="*/ 20 h 38"/>
                <a:gd name="T24" fmla="*/ 5 w 29"/>
                <a:gd name="T25" fmla="*/ 18 h 38"/>
                <a:gd name="T26" fmla="*/ 1 w 29"/>
                <a:gd name="T27" fmla="*/ 14 h 38"/>
                <a:gd name="T28" fmla="*/ 3 w 29"/>
                <a:gd name="T29" fmla="*/ 5 h 38"/>
                <a:gd name="T30" fmla="*/ 10 w 29"/>
                <a:gd name="T31" fmla="*/ 1 h 38"/>
                <a:gd name="T32" fmla="*/ 21 w 29"/>
                <a:gd name="T33" fmla="*/ 1 h 38"/>
                <a:gd name="T34" fmla="*/ 28 w 29"/>
                <a:gd name="T35" fmla="*/ 8 h 38"/>
                <a:gd name="T36" fmla="*/ 22 w 29"/>
                <a:gd name="T37" fmla="*/ 11 h 38"/>
                <a:gd name="T38" fmla="*/ 21 w 29"/>
                <a:gd name="T39" fmla="*/ 8 h 38"/>
                <a:gd name="T40" fmla="*/ 14 w 29"/>
                <a:gd name="T41" fmla="*/ 5 h 38"/>
                <a:gd name="T42" fmla="*/ 10 w 29"/>
                <a:gd name="T43" fmla="*/ 7 h 38"/>
                <a:gd name="T44" fmla="*/ 7 w 29"/>
                <a:gd name="T45" fmla="*/ 9 h 38"/>
                <a:gd name="T46" fmla="*/ 7 w 29"/>
                <a:gd name="T47" fmla="*/ 11 h 38"/>
                <a:gd name="T48" fmla="*/ 8 w 29"/>
                <a:gd name="T49" fmla="*/ 14 h 38"/>
                <a:gd name="T50" fmla="*/ 13 w 29"/>
                <a:gd name="T51" fmla="*/ 15 h 38"/>
                <a:gd name="T52" fmla="*/ 18 w 29"/>
                <a:gd name="T53" fmla="*/ 16 h 38"/>
                <a:gd name="T54" fmla="*/ 22 w 29"/>
                <a:gd name="T55" fmla="*/ 17 h 38"/>
                <a:gd name="T56" fmla="*/ 26 w 29"/>
                <a:gd name="T57" fmla="*/ 19 h 38"/>
                <a:gd name="T58" fmla="*/ 28 w 29"/>
                <a:gd name="T59" fmla="*/ 23 h 38"/>
                <a:gd name="T60" fmla="*/ 29 w 29"/>
                <a:gd name="T61" fmla="*/ 27 h 38"/>
                <a:gd name="T62" fmla="*/ 28 w 29"/>
                <a:gd name="T63" fmla="*/ 32 h 38"/>
                <a:gd name="T64" fmla="*/ 23 w 29"/>
                <a:gd name="T65" fmla="*/ 37 h 38"/>
                <a:gd name="T66" fmla="*/ 20 w 29"/>
                <a:gd name="T67" fmla="*/ 37 h 38"/>
                <a:gd name="T68" fmla="*/ 16 w 29"/>
                <a:gd name="T69" fmla="*/ 38 h 38"/>
                <a:gd name="T70" fmla="*/ 13 w 29"/>
                <a:gd name="T71" fmla="*/ 38 h 38"/>
                <a:gd name="T72" fmla="*/ 10 w 29"/>
                <a:gd name="T73" fmla="*/ 37 h 38"/>
                <a:gd name="T74" fmla="*/ 1 w 29"/>
                <a:gd name="T75" fmla="*/ 32 h 38"/>
                <a:gd name="T76" fmla="*/ 0 w 29"/>
                <a:gd name="T7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38">
                  <a:moveTo>
                    <a:pt x="6" y="26"/>
                  </a:moveTo>
                  <a:lnTo>
                    <a:pt x="6" y="27"/>
                  </a:lnTo>
                  <a:lnTo>
                    <a:pt x="7" y="30"/>
                  </a:lnTo>
                  <a:lnTo>
                    <a:pt x="10" y="31"/>
                  </a:lnTo>
                  <a:lnTo>
                    <a:pt x="12" y="32"/>
                  </a:lnTo>
                  <a:lnTo>
                    <a:pt x="13" y="33"/>
                  </a:lnTo>
                  <a:lnTo>
                    <a:pt x="14" y="33"/>
                  </a:lnTo>
                  <a:lnTo>
                    <a:pt x="16" y="33"/>
                  </a:lnTo>
                  <a:lnTo>
                    <a:pt x="18" y="33"/>
                  </a:lnTo>
                  <a:lnTo>
                    <a:pt x="19" y="32"/>
                  </a:lnTo>
                  <a:lnTo>
                    <a:pt x="20" y="32"/>
                  </a:lnTo>
                  <a:lnTo>
                    <a:pt x="21" y="32"/>
                  </a:lnTo>
                  <a:lnTo>
                    <a:pt x="21" y="31"/>
                  </a:lnTo>
                  <a:lnTo>
                    <a:pt x="22" y="31"/>
                  </a:lnTo>
                  <a:lnTo>
                    <a:pt x="22" y="30"/>
                  </a:lnTo>
                  <a:lnTo>
                    <a:pt x="23" y="28"/>
                  </a:lnTo>
                  <a:lnTo>
                    <a:pt x="23" y="27"/>
                  </a:lnTo>
                  <a:lnTo>
                    <a:pt x="23" y="26"/>
                  </a:lnTo>
                  <a:lnTo>
                    <a:pt x="22" y="25"/>
                  </a:lnTo>
                  <a:lnTo>
                    <a:pt x="21" y="24"/>
                  </a:lnTo>
                  <a:lnTo>
                    <a:pt x="20" y="23"/>
                  </a:lnTo>
                  <a:lnTo>
                    <a:pt x="16" y="22"/>
                  </a:lnTo>
                  <a:lnTo>
                    <a:pt x="13" y="20"/>
                  </a:lnTo>
                  <a:lnTo>
                    <a:pt x="10" y="20"/>
                  </a:lnTo>
                  <a:lnTo>
                    <a:pt x="7" y="19"/>
                  </a:lnTo>
                  <a:lnTo>
                    <a:pt x="5" y="18"/>
                  </a:lnTo>
                  <a:lnTo>
                    <a:pt x="3" y="16"/>
                  </a:lnTo>
                  <a:lnTo>
                    <a:pt x="1" y="14"/>
                  </a:lnTo>
                  <a:lnTo>
                    <a:pt x="1" y="10"/>
                  </a:lnTo>
                  <a:lnTo>
                    <a:pt x="3" y="5"/>
                  </a:lnTo>
                  <a:lnTo>
                    <a:pt x="5" y="2"/>
                  </a:lnTo>
                  <a:lnTo>
                    <a:pt x="10" y="1"/>
                  </a:lnTo>
                  <a:lnTo>
                    <a:pt x="14" y="0"/>
                  </a:lnTo>
                  <a:lnTo>
                    <a:pt x="21" y="1"/>
                  </a:lnTo>
                  <a:lnTo>
                    <a:pt x="26" y="3"/>
                  </a:lnTo>
                  <a:lnTo>
                    <a:pt x="28" y="8"/>
                  </a:lnTo>
                  <a:lnTo>
                    <a:pt x="28" y="11"/>
                  </a:lnTo>
                  <a:lnTo>
                    <a:pt x="22" y="11"/>
                  </a:lnTo>
                  <a:lnTo>
                    <a:pt x="22" y="9"/>
                  </a:lnTo>
                  <a:lnTo>
                    <a:pt x="21" y="8"/>
                  </a:lnTo>
                  <a:lnTo>
                    <a:pt x="19" y="5"/>
                  </a:lnTo>
                  <a:lnTo>
                    <a:pt x="14" y="5"/>
                  </a:lnTo>
                  <a:lnTo>
                    <a:pt x="12" y="5"/>
                  </a:lnTo>
                  <a:lnTo>
                    <a:pt x="10" y="7"/>
                  </a:lnTo>
                  <a:lnTo>
                    <a:pt x="8" y="8"/>
                  </a:lnTo>
                  <a:lnTo>
                    <a:pt x="7" y="9"/>
                  </a:lnTo>
                  <a:lnTo>
                    <a:pt x="7" y="10"/>
                  </a:lnTo>
                  <a:lnTo>
                    <a:pt x="7" y="11"/>
                  </a:lnTo>
                  <a:lnTo>
                    <a:pt x="7" y="12"/>
                  </a:lnTo>
                  <a:lnTo>
                    <a:pt x="8" y="14"/>
                  </a:lnTo>
                  <a:lnTo>
                    <a:pt x="11" y="15"/>
                  </a:lnTo>
                  <a:lnTo>
                    <a:pt x="13" y="15"/>
                  </a:lnTo>
                  <a:lnTo>
                    <a:pt x="15" y="16"/>
                  </a:lnTo>
                  <a:lnTo>
                    <a:pt x="18" y="16"/>
                  </a:lnTo>
                  <a:lnTo>
                    <a:pt x="20" y="17"/>
                  </a:lnTo>
                  <a:lnTo>
                    <a:pt x="22" y="17"/>
                  </a:lnTo>
                  <a:lnTo>
                    <a:pt x="23" y="18"/>
                  </a:lnTo>
                  <a:lnTo>
                    <a:pt x="26" y="19"/>
                  </a:lnTo>
                  <a:lnTo>
                    <a:pt x="27" y="20"/>
                  </a:lnTo>
                  <a:lnTo>
                    <a:pt x="28" y="23"/>
                  </a:lnTo>
                  <a:lnTo>
                    <a:pt x="29" y="25"/>
                  </a:lnTo>
                  <a:lnTo>
                    <a:pt x="29" y="27"/>
                  </a:lnTo>
                  <a:lnTo>
                    <a:pt x="29" y="30"/>
                  </a:lnTo>
                  <a:lnTo>
                    <a:pt x="28" y="32"/>
                  </a:lnTo>
                  <a:lnTo>
                    <a:pt x="26" y="34"/>
                  </a:lnTo>
                  <a:lnTo>
                    <a:pt x="23" y="37"/>
                  </a:lnTo>
                  <a:lnTo>
                    <a:pt x="22" y="37"/>
                  </a:lnTo>
                  <a:lnTo>
                    <a:pt x="20" y="37"/>
                  </a:lnTo>
                  <a:lnTo>
                    <a:pt x="19" y="38"/>
                  </a:lnTo>
                  <a:lnTo>
                    <a:pt x="16" y="38"/>
                  </a:lnTo>
                  <a:lnTo>
                    <a:pt x="15" y="38"/>
                  </a:lnTo>
                  <a:lnTo>
                    <a:pt x="13" y="38"/>
                  </a:lnTo>
                  <a:lnTo>
                    <a:pt x="12" y="38"/>
                  </a:lnTo>
                  <a:lnTo>
                    <a:pt x="10" y="37"/>
                  </a:lnTo>
                  <a:lnTo>
                    <a:pt x="5" y="34"/>
                  </a:lnTo>
                  <a:lnTo>
                    <a:pt x="1" y="32"/>
                  </a:lnTo>
                  <a:lnTo>
                    <a:pt x="0" y="28"/>
                  </a:lnTo>
                  <a:lnTo>
                    <a:pt x="0" y="26"/>
                  </a:lnTo>
                  <a:lnTo>
                    <a:pt x="6" y="26"/>
                  </a:lnTo>
                  <a:close/>
                </a:path>
              </a:pathLst>
            </a:custGeom>
            <a:solidFill>
              <a:srgbClr val="000000"/>
            </a:solidFill>
            <a:ln w="9525">
              <a:solidFill>
                <a:schemeClr val="accent1"/>
              </a:solidFill>
              <a:round/>
              <a:headEnd/>
              <a:tailEnd/>
            </a:ln>
          </p:spPr>
          <p:txBody>
            <a:bodyPr/>
            <a:lstStyle/>
            <a:p>
              <a:endParaRPr lang="en-US" dirty="0"/>
            </a:p>
          </p:txBody>
        </p:sp>
        <p:sp>
          <p:nvSpPr>
            <p:cNvPr id="259162" name="Freeform 90">
              <a:extLst>
                <a:ext uri="{FF2B5EF4-FFF2-40B4-BE49-F238E27FC236}">
                  <a16:creationId xmlns:a16="http://schemas.microsoft.com/office/drawing/2014/main" id="{2534A954-74CB-455B-94FE-46D01891F2B0}"/>
                </a:ext>
              </a:extLst>
            </p:cNvPr>
            <p:cNvSpPr>
              <a:spLocks noChangeAspect="1"/>
            </p:cNvSpPr>
            <p:nvPr/>
          </p:nvSpPr>
          <p:spPr bwMode="auto">
            <a:xfrm>
              <a:off x="2058" y="1043"/>
              <a:ext cx="29" cy="38"/>
            </a:xfrm>
            <a:custGeom>
              <a:avLst/>
              <a:gdLst>
                <a:gd name="T0" fmla="*/ 5 w 29"/>
                <a:gd name="T1" fmla="*/ 27 h 38"/>
                <a:gd name="T2" fmla="*/ 9 w 29"/>
                <a:gd name="T3" fmla="*/ 31 h 38"/>
                <a:gd name="T4" fmla="*/ 12 w 29"/>
                <a:gd name="T5" fmla="*/ 33 h 38"/>
                <a:gd name="T6" fmla="*/ 16 w 29"/>
                <a:gd name="T7" fmla="*/ 33 h 38"/>
                <a:gd name="T8" fmla="*/ 18 w 29"/>
                <a:gd name="T9" fmla="*/ 32 h 38"/>
                <a:gd name="T10" fmla="*/ 20 w 29"/>
                <a:gd name="T11" fmla="*/ 32 h 38"/>
                <a:gd name="T12" fmla="*/ 23 w 29"/>
                <a:gd name="T13" fmla="*/ 31 h 38"/>
                <a:gd name="T14" fmla="*/ 23 w 29"/>
                <a:gd name="T15" fmla="*/ 28 h 38"/>
                <a:gd name="T16" fmla="*/ 23 w 29"/>
                <a:gd name="T17" fmla="*/ 26 h 38"/>
                <a:gd name="T18" fmla="*/ 22 w 29"/>
                <a:gd name="T19" fmla="*/ 24 h 38"/>
                <a:gd name="T20" fmla="*/ 16 w 29"/>
                <a:gd name="T21" fmla="*/ 22 h 38"/>
                <a:gd name="T22" fmla="*/ 9 w 29"/>
                <a:gd name="T23" fmla="*/ 20 h 38"/>
                <a:gd name="T24" fmla="*/ 4 w 29"/>
                <a:gd name="T25" fmla="*/ 18 h 38"/>
                <a:gd name="T26" fmla="*/ 1 w 29"/>
                <a:gd name="T27" fmla="*/ 14 h 38"/>
                <a:gd name="T28" fmla="*/ 2 w 29"/>
                <a:gd name="T29" fmla="*/ 5 h 38"/>
                <a:gd name="T30" fmla="*/ 10 w 29"/>
                <a:gd name="T31" fmla="*/ 1 h 38"/>
                <a:gd name="T32" fmla="*/ 22 w 29"/>
                <a:gd name="T33" fmla="*/ 1 h 38"/>
                <a:gd name="T34" fmla="*/ 27 w 29"/>
                <a:gd name="T35" fmla="*/ 8 h 38"/>
                <a:gd name="T36" fmla="*/ 22 w 29"/>
                <a:gd name="T37" fmla="*/ 11 h 38"/>
                <a:gd name="T38" fmla="*/ 20 w 29"/>
                <a:gd name="T39" fmla="*/ 8 h 38"/>
                <a:gd name="T40" fmla="*/ 14 w 29"/>
                <a:gd name="T41" fmla="*/ 5 h 38"/>
                <a:gd name="T42" fmla="*/ 9 w 29"/>
                <a:gd name="T43" fmla="*/ 7 h 38"/>
                <a:gd name="T44" fmla="*/ 7 w 29"/>
                <a:gd name="T45" fmla="*/ 9 h 38"/>
                <a:gd name="T46" fmla="*/ 7 w 29"/>
                <a:gd name="T47" fmla="*/ 11 h 38"/>
                <a:gd name="T48" fmla="*/ 9 w 29"/>
                <a:gd name="T49" fmla="*/ 14 h 38"/>
                <a:gd name="T50" fmla="*/ 12 w 29"/>
                <a:gd name="T51" fmla="*/ 15 h 38"/>
                <a:gd name="T52" fmla="*/ 17 w 29"/>
                <a:gd name="T53" fmla="*/ 16 h 38"/>
                <a:gd name="T54" fmla="*/ 22 w 29"/>
                <a:gd name="T55" fmla="*/ 17 h 38"/>
                <a:gd name="T56" fmla="*/ 25 w 29"/>
                <a:gd name="T57" fmla="*/ 19 h 38"/>
                <a:gd name="T58" fmla="*/ 29 w 29"/>
                <a:gd name="T59" fmla="*/ 23 h 38"/>
                <a:gd name="T60" fmla="*/ 29 w 29"/>
                <a:gd name="T61" fmla="*/ 27 h 38"/>
                <a:gd name="T62" fmla="*/ 27 w 29"/>
                <a:gd name="T63" fmla="*/ 32 h 38"/>
                <a:gd name="T64" fmla="*/ 23 w 29"/>
                <a:gd name="T65" fmla="*/ 37 h 38"/>
                <a:gd name="T66" fmla="*/ 19 w 29"/>
                <a:gd name="T67" fmla="*/ 37 h 38"/>
                <a:gd name="T68" fmla="*/ 16 w 29"/>
                <a:gd name="T69" fmla="*/ 38 h 38"/>
                <a:gd name="T70" fmla="*/ 12 w 29"/>
                <a:gd name="T71" fmla="*/ 38 h 38"/>
                <a:gd name="T72" fmla="*/ 9 w 29"/>
                <a:gd name="T73" fmla="*/ 37 h 38"/>
                <a:gd name="T74" fmla="*/ 1 w 29"/>
                <a:gd name="T75" fmla="*/ 32 h 38"/>
                <a:gd name="T76" fmla="*/ 0 w 29"/>
                <a:gd name="T7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38">
                  <a:moveTo>
                    <a:pt x="5" y="26"/>
                  </a:moveTo>
                  <a:lnTo>
                    <a:pt x="5" y="27"/>
                  </a:lnTo>
                  <a:lnTo>
                    <a:pt x="7" y="30"/>
                  </a:lnTo>
                  <a:lnTo>
                    <a:pt x="9" y="31"/>
                  </a:lnTo>
                  <a:lnTo>
                    <a:pt x="11" y="32"/>
                  </a:lnTo>
                  <a:lnTo>
                    <a:pt x="12" y="33"/>
                  </a:lnTo>
                  <a:lnTo>
                    <a:pt x="15" y="33"/>
                  </a:lnTo>
                  <a:lnTo>
                    <a:pt x="16" y="33"/>
                  </a:lnTo>
                  <a:lnTo>
                    <a:pt x="17" y="33"/>
                  </a:lnTo>
                  <a:lnTo>
                    <a:pt x="18" y="32"/>
                  </a:lnTo>
                  <a:lnTo>
                    <a:pt x="19" y="32"/>
                  </a:lnTo>
                  <a:lnTo>
                    <a:pt x="20" y="32"/>
                  </a:lnTo>
                  <a:lnTo>
                    <a:pt x="22" y="31"/>
                  </a:lnTo>
                  <a:lnTo>
                    <a:pt x="23" y="31"/>
                  </a:lnTo>
                  <a:lnTo>
                    <a:pt x="23" y="30"/>
                  </a:lnTo>
                  <a:lnTo>
                    <a:pt x="23" y="28"/>
                  </a:lnTo>
                  <a:lnTo>
                    <a:pt x="23" y="27"/>
                  </a:lnTo>
                  <a:lnTo>
                    <a:pt x="23" y="26"/>
                  </a:lnTo>
                  <a:lnTo>
                    <a:pt x="23" y="25"/>
                  </a:lnTo>
                  <a:lnTo>
                    <a:pt x="22" y="24"/>
                  </a:lnTo>
                  <a:lnTo>
                    <a:pt x="19" y="23"/>
                  </a:lnTo>
                  <a:lnTo>
                    <a:pt x="16" y="22"/>
                  </a:lnTo>
                  <a:lnTo>
                    <a:pt x="12" y="20"/>
                  </a:lnTo>
                  <a:lnTo>
                    <a:pt x="9" y="20"/>
                  </a:lnTo>
                  <a:lnTo>
                    <a:pt x="7" y="19"/>
                  </a:lnTo>
                  <a:lnTo>
                    <a:pt x="4" y="18"/>
                  </a:lnTo>
                  <a:lnTo>
                    <a:pt x="2" y="16"/>
                  </a:lnTo>
                  <a:lnTo>
                    <a:pt x="1" y="14"/>
                  </a:lnTo>
                  <a:lnTo>
                    <a:pt x="1" y="10"/>
                  </a:lnTo>
                  <a:lnTo>
                    <a:pt x="2" y="5"/>
                  </a:lnTo>
                  <a:lnTo>
                    <a:pt x="5" y="2"/>
                  </a:lnTo>
                  <a:lnTo>
                    <a:pt x="10" y="1"/>
                  </a:lnTo>
                  <a:lnTo>
                    <a:pt x="15" y="0"/>
                  </a:lnTo>
                  <a:lnTo>
                    <a:pt x="22" y="1"/>
                  </a:lnTo>
                  <a:lnTo>
                    <a:pt x="25" y="3"/>
                  </a:lnTo>
                  <a:lnTo>
                    <a:pt x="27" y="8"/>
                  </a:lnTo>
                  <a:lnTo>
                    <a:pt x="27" y="11"/>
                  </a:lnTo>
                  <a:lnTo>
                    <a:pt x="22" y="11"/>
                  </a:lnTo>
                  <a:lnTo>
                    <a:pt x="22" y="9"/>
                  </a:lnTo>
                  <a:lnTo>
                    <a:pt x="20" y="8"/>
                  </a:lnTo>
                  <a:lnTo>
                    <a:pt x="18" y="5"/>
                  </a:lnTo>
                  <a:lnTo>
                    <a:pt x="14" y="5"/>
                  </a:lnTo>
                  <a:lnTo>
                    <a:pt x="11" y="5"/>
                  </a:lnTo>
                  <a:lnTo>
                    <a:pt x="9" y="7"/>
                  </a:lnTo>
                  <a:lnTo>
                    <a:pt x="8" y="8"/>
                  </a:lnTo>
                  <a:lnTo>
                    <a:pt x="7" y="9"/>
                  </a:lnTo>
                  <a:lnTo>
                    <a:pt x="7" y="10"/>
                  </a:lnTo>
                  <a:lnTo>
                    <a:pt x="7" y="11"/>
                  </a:lnTo>
                  <a:lnTo>
                    <a:pt x="8" y="12"/>
                  </a:lnTo>
                  <a:lnTo>
                    <a:pt x="9" y="14"/>
                  </a:lnTo>
                  <a:lnTo>
                    <a:pt x="10" y="15"/>
                  </a:lnTo>
                  <a:lnTo>
                    <a:pt x="12" y="15"/>
                  </a:lnTo>
                  <a:lnTo>
                    <a:pt x="15" y="16"/>
                  </a:lnTo>
                  <a:lnTo>
                    <a:pt x="17" y="16"/>
                  </a:lnTo>
                  <a:lnTo>
                    <a:pt x="19" y="17"/>
                  </a:lnTo>
                  <a:lnTo>
                    <a:pt x="22" y="17"/>
                  </a:lnTo>
                  <a:lnTo>
                    <a:pt x="23" y="18"/>
                  </a:lnTo>
                  <a:lnTo>
                    <a:pt x="25" y="19"/>
                  </a:lnTo>
                  <a:lnTo>
                    <a:pt x="27" y="20"/>
                  </a:lnTo>
                  <a:lnTo>
                    <a:pt x="29" y="23"/>
                  </a:lnTo>
                  <a:lnTo>
                    <a:pt x="29" y="25"/>
                  </a:lnTo>
                  <a:lnTo>
                    <a:pt x="29" y="27"/>
                  </a:lnTo>
                  <a:lnTo>
                    <a:pt x="29" y="30"/>
                  </a:lnTo>
                  <a:lnTo>
                    <a:pt x="27" y="32"/>
                  </a:lnTo>
                  <a:lnTo>
                    <a:pt x="25" y="34"/>
                  </a:lnTo>
                  <a:lnTo>
                    <a:pt x="23" y="37"/>
                  </a:lnTo>
                  <a:lnTo>
                    <a:pt x="22" y="37"/>
                  </a:lnTo>
                  <a:lnTo>
                    <a:pt x="19" y="37"/>
                  </a:lnTo>
                  <a:lnTo>
                    <a:pt x="18" y="38"/>
                  </a:lnTo>
                  <a:lnTo>
                    <a:pt x="16" y="38"/>
                  </a:lnTo>
                  <a:lnTo>
                    <a:pt x="15" y="38"/>
                  </a:lnTo>
                  <a:lnTo>
                    <a:pt x="12" y="38"/>
                  </a:lnTo>
                  <a:lnTo>
                    <a:pt x="11" y="38"/>
                  </a:lnTo>
                  <a:lnTo>
                    <a:pt x="9" y="37"/>
                  </a:lnTo>
                  <a:lnTo>
                    <a:pt x="4" y="34"/>
                  </a:lnTo>
                  <a:lnTo>
                    <a:pt x="1" y="32"/>
                  </a:lnTo>
                  <a:lnTo>
                    <a:pt x="0" y="28"/>
                  </a:lnTo>
                  <a:lnTo>
                    <a:pt x="0" y="26"/>
                  </a:lnTo>
                  <a:lnTo>
                    <a:pt x="5" y="26"/>
                  </a:lnTo>
                  <a:close/>
                </a:path>
              </a:pathLst>
            </a:custGeom>
            <a:solidFill>
              <a:srgbClr val="000000"/>
            </a:solidFill>
            <a:ln w="9525">
              <a:solidFill>
                <a:schemeClr val="accent1"/>
              </a:solidFill>
              <a:round/>
              <a:headEnd/>
              <a:tailEnd/>
            </a:ln>
          </p:spPr>
          <p:txBody>
            <a:bodyPr/>
            <a:lstStyle/>
            <a:p>
              <a:endParaRPr lang="en-US" dirty="0"/>
            </a:p>
          </p:txBody>
        </p:sp>
        <p:sp>
          <p:nvSpPr>
            <p:cNvPr id="259163" name="Rectangle 91">
              <a:extLst>
                <a:ext uri="{FF2B5EF4-FFF2-40B4-BE49-F238E27FC236}">
                  <a16:creationId xmlns:a16="http://schemas.microsoft.com/office/drawing/2014/main" id="{24816F88-54D4-43E3-88D5-7DD550E66759}"/>
                </a:ext>
              </a:extLst>
            </p:cNvPr>
            <p:cNvSpPr>
              <a:spLocks noChangeAspect="1" noChangeArrowheads="1"/>
            </p:cNvSpPr>
            <p:nvPr/>
          </p:nvSpPr>
          <p:spPr bwMode="auto">
            <a:xfrm>
              <a:off x="2096" y="1071"/>
              <a:ext cx="7" cy="9"/>
            </a:xfrm>
            <a:prstGeom prst="rect">
              <a:avLst/>
            </a:prstGeom>
            <a:solidFill>
              <a:srgbClr val="000000"/>
            </a:solidFill>
            <a:ln w="9525">
              <a:solidFill>
                <a:schemeClr val="accent1"/>
              </a:solidFill>
              <a:miter lim="800000"/>
              <a:headEnd/>
              <a:tailEnd/>
            </a:ln>
          </p:spPr>
          <p:txBody>
            <a:bodyPr/>
            <a:lstStyle/>
            <a:p>
              <a:endParaRPr lang="en-US" dirty="0"/>
            </a:p>
          </p:txBody>
        </p:sp>
        <p:sp>
          <p:nvSpPr>
            <p:cNvPr id="259164" name="Freeform 92">
              <a:extLst>
                <a:ext uri="{FF2B5EF4-FFF2-40B4-BE49-F238E27FC236}">
                  <a16:creationId xmlns:a16="http://schemas.microsoft.com/office/drawing/2014/main" id="{8E9D0BFF-BBA3-47DE-9DD8-70DBB7E60CB8}"/>
                </a:ext>
              </a:extLst>
            </p:cNvPr>
            <p:cNvSpPr>
              <a:spLocks noChangeAspect="1"/>
            </p:cNvSpPr>
            <p:nvPr/>
          </p:nvSpPr>
          <p:spPr bwMode="auto">
            <a:xfrm>
              <a:off x="1894" y="1123"/>
              <a:ext cx="1" cy="6"/>
            </a:xfrm>
            <a:custGeom>
              <a:avLst/>
              <a:gdLst>
                <a:gd name="T0" fmla="*/ 1 w 1"/>
                <a:gd name="T1" fmla="*/ 0 h 6"/>
                <a:gd name="T2" fmla="*/ 0 w 1"/>
                <a:gd name="T3" fmla="*/ 4 h 6"/>
                <a:gd name="T4" fmla="*/ 1 w 1"/>
                <a:gd name="T5" fmla="*/ 6 h 6"/>
                <a:gd name="T6" fmla="*/ 1 w 1"/>
                <a:gd name="T7" fmla="*/ 0 h 6"/>
              </a:gdLst>
              <a:ahLst/>
              <a:cxnLst>
                <a:cxn ang="0">
                  <a:pos x="T0" y="T1"/>
                </a:cxn>
                <a:cxn ang="0">
                  <a:pos x="T2" y="T3"/>
                </a:cxn>
                <a:cxn ang="0">
                  <a:pos x="T4" y="T5"/>
                </a:cxn>
                <a:cxn ang="0">
                  <a:pos x="T6" y="T7"/>
                </a:cxn>
              </a:cxnLst>
              <a:rect l="0" t="0" r="r" b="b"/>
              <a:pathLst>
                <a:path w="1" h="6">
                  <a:moveTo>
                    <a:pt x="1" y="0"/>
                  </a:moveTo>
                  <a:lnTo>
                    <a:pt x="0" y="4"/>
                  </a:lnTo>
                  <a:lnTo>
                    <a:pt x="1" y="6"/>
                  </a:lnTo>
                  <a:lnTo>
                    <a:pt x="1" y="0"/>
                  </a:lnTo>
                  <a:close/>
                </a:path>
              </a:pathLst>
            </a:custGeom>
            <a:solidFill>
              <a:srgbClr val="FFFFFF"/>
            </a:solidFill>
            <a:ln w="9525">
              <a:solidFill>
                <a:schemeClr val="accent1"/>
              </a:solidFill>
              <a:round/>
              <a:headEnd/>
              <a:tailEnd/>
            </a:ln>
          </p:spPr>
          <p:txBody>
            <a:bodyPr/>
            <a:lstStyle/>
            <a:p>
              <a:endParaRPr lang="en-US" dirty="0"/>
            </a:p>
          </p:txBody>
        </p:sp>
        <p:sp>
          <p:nvSpPr>
            <p:cNvPr id="259165" name="Freeform 93">
              <a:extLst>
                <a:ext uri="{FF2B5EF4-FFF2-40B4-BE49-F238E27FC236}">
                  <a16:creationId xmlns:a16="http://schemas.microsoft.com/office/drawing/2014/main" id="{7684943A-FE76-405D-8FB4-396D52A4CA29}"/>
                </a:ext>
              </a:extLst>
            </p:cNvPr>
            <p:cNvSpPr>
              <a:spLocks noChangeAspect="1"/>
            </p:cNvSpPr>
            <p:nvPr/>
          </p:nvSpPr>
          <p:spPr bwMode="auto">
            <a:xfrm>
              <a:off x="2046" y="1294"/>
              <a:ext cx="5" cy="3"/>
            </a:xfrm>
            <a:custGeom>
              <a:avLst/>
              <a:gdLst>
                <a:gd name="T0" fmla="*/ 0 w 5"/>
                <a:gd name="T1" fmla="*/ 0 h 3"/>
                <a:gd name="T2" fmla="*/ 1 w 5"/>
                <a:gd name="T3" fmla="*/ 3 h 3"/>
                <a:gd name="T4" fmla="*/ 5 w 5"/>
                <a:gd name="T5" fmla="*/ 3 h 3"/>
                <a:gd name="T6" fmla="*/ 0 w 5"/>
                <a:gd name="T7" fmla="*/ 0 h 3"/>
              </a:gdLst>
              <a:ahLst/>
              <a:cxnLst>
                <a:cxn ang="0">
                  <a:pos x="T0" y="T1"/>
                </a:cxn>
                <a:cxn ang="0">
                  <a:pos x="T2" y="T3"/>
                </a:cxn>
                <a:cxn ang="0">
                  <a:pos x="T4" y="T5"/>
                </a:cxn>
                <a:cxn ang="0">
                  <a:pos x="T6" y="T7"/>
                </a:cxn>
              </a:cxnLst>
              <a:rect l="0" t="0" r="r" b="b"/>
              <a:pathLst>
                <a:path w="5" h="3">
                  <a:moveTo>
                    <a:pt x="0" y="0"/>
                  </a:moveTo>
                  <a:lnTo>
                    <a:pt x="1" y="3"/>
                  </a:lnTo>
                  <a:lnTo>
                    <a:pt x="5" y="3"/>
                  </a:lnTo>
                  <a:lnTo>
                    <a:pt x="0" y="0"/>
                  </a:lnTo>
                  <a:close/>
                </a:path>
              </a:pathLst>
            </a:custGeom>
            <a:solidFill>
              <a:srgbClr val="FFFFFF"/>
            </a:solidFill>
            <a:ln w="9525">
              <a:solidFill>
                <a:schemeClr val="accent1"/>
              </a:solidFill>
              <a:round/>
              <a:headEnd/>
              <a:tailEnd/>
            </a:ln>
          </p:spPr>
          <p:txBody>
            <a:bodyPr/>
            <a:lstStyle/>
            <a:p>
              <a:endParaRPr lang="en-US" dirty="0"/>
            </a:p>
          </p:txBody>
        </p:sp>
      </p:grpSp>
      <p:sp>
        <p:nvSpPr>
          <p:cNvPr id="259167" name="Text Box 95">
            <a:extLst>
              <a:ext uri="{FF2B5EF4-FFF2-40B4-BE49-F238E27FC236}">
                <a16:creationId xmlns:a16="http://schemas.microsoft.com/office/drawing/2014/main" id="{6737B3F6-51A2-4338-8B25-33F885386C01}"/>
              </a:ext>
            </a:extLst>
          </p:cNvPr>
          <p:cNvSpPr txBox="1">
            <a:spLocks noChangeArrowheads="1"/>
          </p:cNvSpPr>
          <p:nvPr/>
        </p:nvSpPr>
        <p:spPr bwMode="auto">
          <a:xfrm>
            <a:off x="6493181" y="1973488"/>
            <a:ext cx="23225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t>Robert Blackman</a:t>
            </a:r>
          </a:p>
          <a:p>
            <a:pPr eaLnBrk="1" hangingPunct="1"/>
            <a:r>
              <a:rPr lang="en-US" altLang="en-US" dirty="0"/>
              <a:t>Johnny Smith</a:t>
            </a:r>
          </a:p>
        </p:txBody>
      </p:sp>
      <p:sp>
        <p:nvSpPr>
          <p:cNvPr id="259168" name="Text Box 96">
            <a:extLst>
              <a:ext uri="{FF2B5EF4-FFF2-40B4-BE49-F238E27FC236}">
                <a16:creationId xmlns:a16="http://schemas.microsoft.com/office/drawing/2014/main" id="{B93C51FB-2465-4475-9E89-CCDF679D0E88}"/>
              </a:ext>
            </a:extLst>
          </p:cNvPr>
          <p:cNvSpPr txBox="1">
            <a:spLocks noChangeArrowheads="1"/>
          </p:cNvSpPr>
          <p:nvPr/>
        </p:nvSpPr>
        <p:spPr bwMode="auto">
          <a:xfrm>
            <a:off x="2447290" y="544875"/>
            <a:ext cx="43767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4000" b="1" dirty="0">
                <a:solidFill>
                  <a:schemeClr val="tx2"/>
                </a:solidFill>
                <a:effectLst>
                  <a:outerShdw blurRad="38100" dist="38100" dir="2700000" algn="tl">
                    <a:srgbClr val="C0C0C0"/>
                  </a:outerShdw>
                </a:effectLst>
              </a:rPr>
              <a:t>REGION IV - 1980</a:t>
            </a:r>
          </a:p>
        </p:txBody>
      </p:sp>
    </p:spTree>
    <p:extLst>
      <p:ext uri="{BB962C8B-B14F-4D97-AF65-F5344CB8AC3E}">
        <p14:creationId xmlns:p14="http://schemas.microsoft.com/office/powerpoint/2010/main" val="198861691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2">
            <a:extLst>
              <a:ext uri="{FF2B5EF4-FFF2-40B4-BE49-F238E27FC236}">
                <a16:creationId xmlns:a16="http://schemas.microsoft.com/office/drawing/2014/main" id="{70CF731D-2D41-4C16-B7B9-CCEBB9AFD269}"/>
              </a:ext>
            </a:extLst>
          </p:cNvPr>
          <p:cNvSpPr>
            <a:spLocks noGrp="1"/>
          </p:cNvSpPr>
          <p:nvPr>
            <p:ph type="ftr" sz="quarter" idx="11"/>
          </p:nvPr>
        </p:nvSpPr>
        <p:spPr/>
        <p:txBody>
          <a:bodyPr/>
          <a:lstStyle/>
          <a:p>
            <a:r>
              <a:rPr lang="en-US" altLang="en-US" dirty="0"/>
              <a:t>3-12</a:t>
            </a:r>
          </a:p>
        </p:txBody>
      </p:sp>
      <p:sp>
        <p:nvSpPr>
          <p:cNvPr id="260098" name="Freeform 2">
            <a:extLst>
              <a:ext uri="{FF2B5EF4-FFF2-40B4-BE49-F238E27FC236}">
                <a16:creationId xmlns:a16="http://schemas.microsoft.com/office/drawing/2014/main" id="{449C01F6-1884-4188-BA50-959D6C02C754}"/>
              </a:ext>
            </a:extLst>
          </p:cNvPr>
          <p:cNvSpPr>
            <a:spLocks/>
          </p:cNvSpPr>
          <p:nvPr/>
        </p:nvSpPr>
        <p:spPr bwMode="auto">
          <a:xfrm>
            <a:off x="5022850" y="4311650"/>
            <a:ext cx="9525" cy="6350"/>
          </a:xfrm>
          <a:custGeom>
            <a:avLst/>
            <a:gdLst>
              <a:gd name="T0" fmla="*/ 0 w 6"/>
              <a:gd name="T1" fmla="*/ 0 h 4"/>
              <a:gd name="T2" fmla="*/ 3 w 6"/>
              <a:gd name="T3" fmla="*/ 4 h 4"/>
              <a:gd name="T4" fmla="*/ 6 w 6"/>
              <a:gd name="T5" fmla="*/ 4 h 4"/>
              <a:gd name="T6" fmla="*/ 0 w 6"/>
              <a:gd name="T7" fmla="*/ 0 h 4"/>
            </a:gdLst>
            <a:ahLst/>
            <a:cxnLst>
              <a:cxn ang="0">
                <a:pos x="T0" y="T1"/>
              </a:cxn>
              <a:cxn ang="0">
                <a:pos x="T2" y="T3"/>
              </a:cxn>
              <a:cxn ang="0">
                <a:pos x="T4" y="T5"/>
              </a:cxn>
              <a:cxn ang="0">
                <a:pos x="T6" y="T7"/>
              </a:cxn>
            </a:cxnLst>
            <a:rect l="0" t="0" r="r" b="b"/>
            <a:pathLst>
              <a:path w="6" h="4">
                <a:moveTo>
                  <a:pt x="0" y="0"/>
                </a:moveTo>
                <a:lnTo>
                  <a:pt x="3" y="4"/>
                </a:lnTo>
                <a:lnTo>
                  <a:pt x="6"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0099" name="Freeform 3">
            <a:extLst>
              <a:ext uri="{FF2B5EF4-FFF2-40B4-BE49-F238E27FC236}">
                <a16:creationId xmlns:a16="http://schemas.microsoft.com/office/drawing/2014/main" id="{A860F9D8-40E2-4E89-AF27-B93043C95333}"/>
              </a:ext>
            </a:extLst>
          </p:cNvPr>
          <p:cNvSpPr>
            <a:spLocks/>
          </p:cNvSpPr>
          <p:nvPr/>
        </p:nvSpPr>
        <p:spPr bwMode="auto">
          <a:xfrm>
            <a:off x="4911725" y="5059363"/>
            <a:ext cx="9525" cy="9525"/>
          </a:xfrm>
          <a:custGeom>
            <a:avLst/>
            <a:gdLst>
              <a:gd name="T0" fmla="*/ 6 w 6"/>
              <a:gd name="T1" fmla="*/ 6 h 6"/>
              <a:gd name="T2" fmla="*/ 5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5" y="0"/>
                </a:lnTo>
                <a:lnTo>
                  <a:pt x="0"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260101" name="Group 5">
            <a:extLst>
              <a:ext uri="{FF2B5EF4-FFF2-40B4-BE49-F238E27FC236}">
                <a16:creationId xmlns:a16="http://schemas.microsoft.com/office/drawing/2014/main" id="{7DAC4A82-929A-4ECD-AC26-7D0503A65F75}"/>
              </a:ext>
            </a:extLst>
          </p:cNvPr>
          <p:cNvGrpSpPr>
            <a:grpSpLocks noChangeAspect="1"/>
          </p:cNvGrpSpPr>
          <p:nvPr/>
        </p:nvGrpSpPr>
        <p:grpSpPr bwMode="auto">
          <a:xfrm>
            <a:off x="2202730" y="1640472"/>
            <a:ext cx="4351337" cy="4816475"/>
            <a:chOff x="3236" y="0"/>
            <a:chExt cx="1372" cy="1519"/>
          </a:xfrm>
        </p:grpSpPr>
        <p:sp>
          <p:nvSpPr>
            <p:cNvPr id="260102" name="Freeform 6">
              <a:extLst>
                <a:ext uri="{FF2B5EF4-FFF2-40B4-BE49-F238E27FC236}">
                  <a16:creationId xmlns:a16="http://schemas.microsoft.com/office/drawing/2014/main" id="{334DED80-71EF-449A-8728-BFAC495626D0}"/>
                </a:ext>
              </a:extLst>
            </p:cNvPr>
            <p:cNvSpPr>
              <a:spLocks noChangeAspect="1"/>
            </p:cNvSpPr>
            <p:nvPr/>
          </p:nvSpPr>
          <p:spPr bwMode="auto">
            <a:xfrm>
              <a:off x="3674" y="816"/>
              <a:ext cx="406" cy="703"/>
            </a:xfrm>
            <a:custGeom>
              <a:avLst/>
              <a:gdLst>
                <a:gd name="T0" fmla="*/ 313 w 406"/>
                <a:gd name="T1" fmla="*/ 2 h 703"/>
                <a:gd name="T2" fmla="*/ 24 w 406"/>
                <a:gd name="T3" fmla="*/ 0 h 703"/>
                <a:gd name="T4" fmla="*/ 93 w 406"/>
                <a:gd name="T5" fmla="*/ 166 h 703"/>
                <a:gd name="T6" fmla="*/ 37 w 406"/>
                <a:gd name="T7" fmla="*/ 218 h 703"/>
                <a:gd name="T8" fmla="*/ 0 w 406"/>
                <a:gd name="T9" fmla="*/ 355 h 703"/>
                <a:gd name="T10" fmla="*/ 72 w 406"/>
                <a:gd name="T11" fmla="*/ 431 h 703"/>
                <a:gd name="T12" fmla="*/ 144 w 406"/>
                <a:gd name="T13" fmla="*/ 644 h 703"/>
                <a:gd name="T14" fmla="*/ 191 w 406"/>
                <a:gd name="T15" fmla="*/ 703 h 703"/>
                <a:gd name="T16" fmla="*/ 214 w 406"/>
                <a:gd name="T17" fmla="*/ 643 h 703"/>
                <a:gd name="T18" fmla="*/ 335 w 406"/>
                <a:gd name="T19" fmla="*/ 564 h 703"/>
                <a:gd name="T20" fmla="*/ 356 w 406"/>
                <a:gd name="T21" fmla="*/ 499 h 703"/>
                <a:gd name="T22" fmla="*/ 356 w 406"/>
                <a:gd name="T23" fmla="*/ 184 h 703"/>
                <a:gd name="T24" fmla="*/ 406 w 406"/>
                <a:gd name="T25" fmla="*/ 128 h 703"/>
                <a:gd name="T26" fmla="*/ 406 w 406"/>
                <a:gd name="T27" fmla="*/ 68 h 703"/>
                <a:gd name="T28" fmla="*/ 313 w 406"/>
                <a:gd name="T29" fmla="*/ 2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6" h="703">
                  <a:moveTo>
                    <a:pt x="313" y="2"/>
                  </a:moveTo>
                  <a:lnTo>
                    <a:pt x="24" y="0"/>
                  </a:lnTo>
                  <a:lnTo>
                    <a:pt x="93" y="166"/>
                  </a:lnTo>
                  <a:lnTo>
                    <a:pt x="37" y="218"/>
                  </a:lnTo>
                  <a:lnTo>
                    <a:pt x="0" y="355"/>
                  </a:lnTo>
                  <a:lnTo>
                    <a:pt x="72" y="431"/>
                  </a:lnTo>
                  <a:lnTo>
                    <a:pt x="144" y="644"/>
                  </a:lnTo>
                  <a:lnTo>
                    <a:pt x="191" y="703"/>
                  </a:lnTo>
                  <a:lnTo>
                    <a:pt x="214" y="643"/>
                  </a:lnTo>
                  <a:lnTo>
                    <a:pt x="335" y="564"/>
                  </a:lnTo>
                  <a:lnTo>
                    <a:pt x="356" y="499"/>
                  </a:lnTo>
                  <a:lnTo>
                    <a:pt x="356" y="184"/>
                  </a:lnTo>
                  <a:lnTo>
                    <a:pt x="406" y="128"/>
                  </a:lnTo>
                  <a:lnTo>
                    <a:pt x="406" y="68"/>
                  </a:lnTo>
                  <a:lnTo>
                    <a:pt x="313" y="2"/>
                  </a:lnTo>
                  <a:close/>
                </a:path>
              </a:pathLst>
            </a:custGeom>
            <a:solidFill>
              <a:srgbClr val="000000"/>
            </a:solidFill>
            <a:ln w="9525">
              <a:solidFill>
                <a:srgbClr val="000066"/>
              </a:solidFill>
              <a:round/>
              <a:headEnd/>
              <a:tailEnd/>
            </a:ln>
          </p:spPr>
          <p:txBody>
            <a:bodyPr/>
            <a:lstStyle/>
            <a:p>
              <a:endParaRPr lang="en-US" dirty="0"/>
            </a:p>
          </p:txBody>
        </p:sp>
        <p:sp>
          <p:nvSpPr>
            <p:cNvPr id="260103" name="Freeform 7">
              <a:extLst>
                <a:ext uri="{FF2B5EF4-FFF2-40B4-BE49-F238E27FC236}">
                  <a16:creationId xmlns:a16="http://schemas.microsoft.com/office/drawing/2014/main" id="{07A7C81B-33E0-40A1-9900-1D582D7B7021}"/>
                </a:ext>
              </a:extLst>
            </p:cNvPr>
            <p:cNvSpPr>
              <a:spLocks noChangeAspect="1"/>
            </p:cNvSpPr>
            <p:nvPr/>
          </p:nvSpPr>
          <p:spPr bwMode="auto">
            <a:xfrm>
              <a:off x="3662" y="768"/>
              <a:ext cx="418" cy="720"/>
            </a:xfrm>
            <a:custGeom>
              <a:avLst/>
              <a:gdLst>
                <a:gd name="T0" fmla="*/ 415 w 418"/>
                <a:gd name="T1" fmla="*/ 69 h 720"/>
                <a:gd name="T2" fmla="*/ 322 w 418"/>
                <a:gd name="T3" fmla="*/ 2 h 720"/>
                <a:gd name="T4" fmla="*/ 321 w 418"/>
                <a:gd name="T5" fmla="*/ 1 h 720"/>
                <a:gd name="T6" fmla="*/ 320 w 418"/>
                <a:gd name="T7" fmla="*/ 1 h 720"/>
                <a:gd name="T8" fmla="*/ 30 w 418"/>
                <a:gd name="T9" fmla="*/ 0 h 720"/>
                <a:gd name="T10" fmla="*/ 20 w 418"/>
                <a:gd name="T11" fmla="*/ 0 h 720"/>
                <a:gd name="T12" fmla="*/ 24 w 418"/>
                <a:gd name="T13" fmla="*/ 6 h 720"/>
                <a:gd name="T14" fmla="*/ 93 w 418"/>
                <a:gd name="T15" fmla="*/ 169 h 720"/>
                <a:gd name="T16" fmla="*/ 39 w 418"/>
                <a:gd name="T17" fmla="*/ 218 h 720"/>
                <a:gd name="T18" fmla="*/ 38 w 418"/>
                <a:gd name="T19" fmla="*/ 220 h 720"/>
                <a:gd name="T20" fmla="*/ 37 w 418"/>
                <a:gd name="T21" fmla="*/ 221 h 720"/>
                <a:gd name="T22" fmla="*/ 0 w 418"/>
                <a:gd name="T23" fmla="*/ 359 h 720"/>
                <a:gd name="T24" fmla="*/ 0 w 418"/>
                <a:gd name="T25" fmla="*/ 361 h 720"/>
                <a:gd name="T26" fmla="*/ 2 w 418"/>
                <a:gd name="T27" fmla="*/ 364 h 720"/>
                <a:gd name="T28" fmla="*/ 73 w 418"/>
                <a:gd name="T29" fmla="*/ 440 h 720"/>
                <a:gd name="T30" fmla="*/ 144 w 418"/>
                <a:gd name="T31" fmla="*/ 652 h 720"/>
                <a:gd name="T32" fmla="*/ 145 w 418"/>
                <a:gd name="T33" fmla="*/ 653 h 720"/>
                <a:gd name="T34" fmla="*/ 145 w 418"/>
                <a:gd name="T35" fmla="*/ 653 h 720"/>
                <a:gd name="T36" fmla="*/ 193 w 418"/>
                <a:gd name="T37" fmla="*/ 711 h 720"/>
                <a:gd name="T38" fmla="*/ 199 w 418"/>
                <a:gd name="T39" fmla="*/ 720 h 720"/>
                <a:gd name="T40" fmla="*/ 202 w 418"/>
                <a:gd name="T41" fmla="*/ 710 h 720"/>
                <a:gd name="T42" fmla="*/ 224 w 418"/>
                <a:gd name="T43" fmla="*/ 652 h 720"/>
                <a:gd name="T44" fmla="*/ 344 w 418"/>
                <a:gd name="T45" fmla="*/ 573 h 720"/>
                <a:gd name="T46" fmla="*/ 346 w 418"/>
                <a:gd name="T47" fmla="*/ 572 h 720"/>
                <a:gd name="T48" fmla="*/ 346 w 418"/>
                <a:gd name="T49" fmla="*/ 571 h 720"/>
                <a:gd name="T50" fmla="*/ 367 w 418"/>
                <a:gd name="T51" fmla="*/ 505 h 720"/>
                <a:gd name="T52" fmla="*/ 367 w 418"/>
                <a:gd name="T53" fmla="*/ 504 h 720"/>
                <a:gd name="T54" fmla="*/ 367 w 418"/>
                <a:gd name="T55" fmla="*/ 504 h 720"/>
                <a:gd name="T56" fmla="*/ 367 w 418"/>
                <a:gd name="T57" fmla="*/ 190 h 720"/>
                <a:gd name="T58" fmla="*/ 415 w 418"/>
                <a:gd name="T59" fmla="*/ 137 h 720"/>
                <a:gd name="T60" fmla="*/ 418 w 418"/>
                <a:gd name="T61" fmla="*/ 135 h 720"/>
                <a:gd name="T62" fmla="*/ 418 w 418"/>
                <a:gd name="T63" fmla="*/ 133 h 720"/>
                <a:gd name="T64" fmla="*/ 418 w 418"/>
                <a:gd name="T65" fmla="*/ 73 h 720"/>
                <a:gd name="T66" fmla="*/ 418 w 418"/>
                <a:gd name="T67" fmla="*/ 70 h 720"/>
                <a:gd name="T68" fmla="*/ 415 w 418"/>
                <a:gd name="T69" fmla="*/ 69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8" h="720">
                  <a:moveTo>
                    <a:pt x="415" y="69"/>
                  </a:moveTo>
                  <a:lnTo>
                    <a:pt x="322" y="2"/>
                  </a:lnTo>
                  <a:lnTo>
                    <a:pt x="321" y="1"/>
                  </a:lnTo>
                  <a:lnTo>
                    <a:pt x="320" y="1"/>
                  </a:lnTo>
                  <a:lnTo>
                    <a:pt x="30" y="0"/>
                  </a:lnTo>
                  <a:lnTo>
                    <a:pt x="20" y="0"/>
                  </a:lnTo>
                  <a:lnTo>
                    <a:pt x="24" y="6"/>
                  </a:lnTo>
                  <a:lnTo>
                    <a:pt x="93" y="169"/>
                  </a:lnTo>
                  <a:lnTo>
                    <a:pt x="39" y="218"/>
                  </a:lnTo>
                  <a:lnTo>
                    <a:pt x="38" y="220"/>
                  </a:lnTo>
                  <a:lnTo>
                    <a:pt x="37" y="221"/>
                  </a:lnTo>
                  <a:lnTo>
                    <a:pt x="0" y="359"/>
                  </a:lnTo>
                  <a:lnTo>
                    <a:pt x="0" y="361"/>
                  </a:lnTo>
                  <a:lnTo>
                    <a:pt x="2" y="364"/>
                  </a:lnTo>
                  <a:lnTo>
                    <a:pt x="73" y="440"/>
                  </a:lnTo>
                  <a:lnTo>
                    <a:pt x="144" y="652"/>
                  </a:lnTo>
                  <a:lnTo>
                    <a:pt x="145" y="653"/>
                  </a:lnTo>
                  <a:lnTo>
                    <a:pt x="145" y="653"/>
                  </a:lnTo>
                  <a:lnTo>
                    <a:pt x="193" y="711"/>
                  </a:lnTo>
                  <a:lnTo>
                    <a:pt x="199" y="720"/>
                  </a:lnTo>
                  <a:lnTo>
                    <a:pt x="202" y="710"/>
                  </a:lnTo>
                  <a:lnTo>
                    <a:pt x="224" y="652"/>
                  </a:lnTo>
                  <a:lnTo>
                    <a:pt x="344" y="573"/>
                  </a:lnTo>
                  <a:lnTo>
                    <a:pt x="346" y="572"/>
                  </a:lnTo>
                  <a:lnTo>
                    <a:pt x="346" y="571"/>
                  </a:lnTo>
                  <a:lnTo>
                    <a:pt x="367" y="505"/>
                  </a:lnTo>
                  <a:lnTo>
                    <a:pt x="367" y="504"/>
                  </a:lnTo>
                  <a:lnTo>
                    <a:pt x="367" y="504"/>
                  </a:lnTo>
                  <a:lnTo>
                    <a:pt x="367" y="190"/>
                  </a:lnTo>
                  <a:lnTo>
                    <a:pt x="415" y="137"/>
                  </a:lnTo>
                  <a:lnTo>
                    <a:pt x="418" y="135"/>
                  </a:lnTo>
                  <a:lnTo>
                    <a:pt x="418" y="133"/>
                  </a:lnTo>
                  <a:lnTo>
                    <a:pt x="418" y="73"/>
                  </a:lnTo>
                  <a:lnTo>
                    <a:pt x="418" y="70"/>
                  </a:lnTo>
                  <a:lnTo>
                    <a:pt x="415" y="69"/>
                  </a:lnTo>
                  <a:close/>
                </a:path>
              </a:pathLst>
            </a:custGeom>
            <a:solidFill>
              <a:srgbClr val="000000"/>
            </a:solidFill>
            <a:ln w="9525">
              <a:solidFill>
                <a:srgbClr val="000066"/>
              </a:solidFill>
              <a:round/>
              <a:headEnd/>
              <a:tailEnd/>
            </a:ln>
          </p:spPr>
          <p:txBody>
            <a:bodyPr/>
            <a:lstStyle/>
            <a:p>
              <a:endParaRPr lang="en-US" dirty="0"/>
            </a:p>
          </p:txBody>
        </p:sp>
        <p:grpSp>
          <p:nvGrpSpPr>
            <p:cNvPr id="260104" name="Group 8">
              <a:extLst>
                <a:ext uri="{FF2B5EF4-FFF2-40B4-BE49-F238E27FC236}">
                  <a16:creationId xmlns:a16="http://schemas.microsoft.com/office/drawing/2014/main" id="{D121FE87-A553-4C2B-9AFC-64C008573B5F}"/>
                </a:ext>
              </a:extLst>
            </p:cNvPr>
            <p:cNvGrpSpPr>
              <a:grpSpLocks noChangeAspect="1"/>
            </p:cNvGrpSpPr>
            <p:nvPr/>
          </p:nvGrpSpPr>
          <p:grpSpPr bwMode="auto">
            <a:xfrm>
              <a:off x="3236" y="0"/>
              <a:ext cx="1372" cy="1486"/>
              <a:chOff x="2682" y="0"/>
              <a:chExt cx="1372" cy="1486"/>
            </a:xfrm>
          </p:grpSpPr>
          <p:sp>
            <p:nvSpPr>
              <p:cNvPr id="260105" name="Freeform 9">
                <a:extLst>
                  <a:ext uri="{FF2B5EF4-FFF2-40B4-BE49-F238E27FC236}">
                    <a16:creationId xmlns:a16="http://schemas.microsoft.com/office/drawing/2014/main" id="{7E2A7A47-7DAD-436F-9F35-4BFD025C08AE}"/>
                  </a:ext>
                </a:extLst>
              </p:cNvPr>
              <p:cNvSpPr>
                <a:spLocks noChangeAspect="1"/>
              </p:cNvSpPr>
              <p:nvPr/>
            </p:nvSpPr>
            <p:spPr bwMode="auto">
              <a:xfrm>
                <a:off x="3998" y="1145"/>
                <a:ext cx="11" cy="122"/>
              </a:xfrm>
              <a:custGeom>
                <a:avLst/>
                <a:gdLst>
                  <a:gd name="T0" fmla="*/ 6 w 11"/>
                  <a:gd name="T1" fmla="*/ 110 h 122"/>
                  <a:gd name="T2" fmla="*/ 11 w 11"/>
                  <a:gd name="T3" fmla="*/ 116 h 122"/>
                  <a:gd name="T4" fmla="*/ 11 w 11"/>
                  <a:gd name="T5" fmla="*/ 0 h 122"/>
                  <a:gd name="T6" fmla="*/ 0 w 11"/>
                  <a:gd name="T7" fmla="*/ 0 h 122"/>
                  <a:gd name="T8" fmla="*/ 0 w 11"/>
                  <a:gd name="T9" fmla="*/ 116 h 122"/>
                  <a:gd name="T10" fmla="*/ 6 w 11"/>
                  <a:gd name="T11" fmla="*/ 122 h 122"/>
                  <a:gd name="T12" fmla="*/ 0 w 11"/>
                  <a:gd name="T13" fmla="*/ 116 h 122"/>
                  <a:gd name="T14" fmla="*/ 0 w 11"/>
                  <a:gd name="T15" fmla="*/ 122 h 122"/>
                  <a:gd name="T16" fmla="*/ 6 w 11"/>
                  <a:gd name="T17" fmla="*/ 122 h 122"/>
                  <a:gd name="T18" fmla="*/ 6 w 11"/>
                  <a:gd name="T19" fmla="*/ 11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122">
                    <a:moveTo>
                      <a:pt x="6" y="110"/>
                    </a:moveTo>
                    <a:lnTo>
                      <a:pt x="11" y="116"/>
                    </a:lnTo>
                    <a:lnTo>
                      <a:pt x="11" y="0"/>
                    </a:lnTo>
                    <a:lnTo>
                      <a:pt x="0" y="0"/>
                    </a:lnTo>
                    <a:lnTo>
                      <a:pt x="0" y="116"/>
                    </a:lnTo>
                    <a:lnTo>
                      <a:pt x="6" y="122"/>
                    </a:lnTo>
                    <a:lnTo>
                      <a:pt x="0" y="116"/>
                    </a:lnTo>
                    <a:lnTo>
                      <a:pt x="0" y="122"/>
                    </a:lnTo>
                    <a:lnTo>
                      <a:pt x="6" y="122"/>
                    </a:lnTo>
                    <a:lnTo>
                      <a:pt x="6" y="110"/>
                    </a:lnTo>
                    <a:close/>
                  </a:path>
                </a:pathLst>
              </a:custGeom>
              <a:solidFill>
                <a:srgbClr val="000000"/>
              </a:solidFill>
              <a:ln w="9525">
                <a:solidFill>
                  <a:srgbClr val="000066"/>
                </a:solidFill>
                <a:round/>
                <a:headEnd/>
                <a:tailEnd/>
              </a:ln>
            </p:spPr>
            <p:txBody>
              <a:bodyPr/>
              <a:lstStyle/>
              <a:p>
                <a:endParaRPr lang="en-US" dirty="0"/>
              </a:p>
            </p:txBody>
          </p:sp>
          <p:sp>
            <p:nvSpPr>
              <p:cNvPr id="260106" name="Freeform 10">
                <a:extLst>
                  <a:ext uri="{FF2B5EF4-FFF2-40B4-BE49-F238E27FC236}">
                    <a16:creationId xmlns:a16="http://schemas.microsoft.com/office/drawing/2014/main" id="{16CFC287-6A08-44BB-BE72-2151C3BE4062}"/>
                  </a:ext>
                </a:extLst>
              </p:cNvPr>
              <p:cNvSpPr>
                <a:spLocks noChangeAspect="1"/>
              </p:cNvSpPr>
              <p:nvPr/>
            </p:nvSpPr>
            <p:spPr bwMode="auto">
              <a:xfrm>
                <a:off x="3844" y="1343"/>
                <a:ext cx="19" cy="64"/>
              </a:xfrm>
              <a:custGeom>
                <a:avLst/>
                <a:gdLst>
                  <a:gd name="T0" fmla="*/ 2 w 19"/>
                  <a:gd name="T1" fmla="*/ 0 h 64"/>
                  <a:gd name="T2" fmla="*/ 1 w 19"/>
                  <a:gd name="T3" fmla="*/ 3 h 64"/>
                  <a:gd name="T4" fmla="*/ 10 w 19"/>
                  <a:gd name="T5" fmla="*/ 64 h 64"/>
                  <a:gd name="T6" fmla="*/ 19 w 19"/>
                  <a:gd name="T7" fmla="*/ 64 h 64"/>
                  <a:gd name="T8" fmla="*/ 10 w 19"/>
                  <a:gd name="T9" fmla="*/ 3 h 64"/>
                  <a:gd name="T10" fmla="*/ 9 w 19"/>
                  <a:gd name="T11" fmla="*/ 7 h 64"/>
                  <a:gd name="T12" fmla="*/ 2 w 19"/>
                  <a:gd name="T13" fmla="*/ 0 h 64"/>
                  <a:gd name="T14" fmla="*/ 0 w 19"/>
                  <a:gd name="T15" fmla="*/ 2 h 64"/>
                  <a:gd name="T16" fmla="*/ 1 w 19"/>
                  <a:gd name="T17" fmla="*/ 3 h 64"/>
                  <a:gd name="T18" fmla="*/ 2 w 19"/>
                  <a:gd name="T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64">
                    <a:moveTo>
                      <a:pt x="2" y="0"/>
                    </a:moveTo>
                    <a:lnTo>
                      <a:pt x="1" y="3"/>
                    </a:lnTo>
                    <a:lnTo>
                      <a:pt x="10" y="64"/>
                    </a:lnTo>
                    <a:lnTo>
                      <a:pt x="19" y="64"/>
                    </a:lnTo>
                    <a:lnTo>
                      <a:pt x="10" y="3"/>
                    </a:lnTo>
                    <a:lnTo>
                      <a:pt x="9" y="7"/>
                    </a:lnTo>
                    <a:lnTo>
                      <a:pt x="2" y="0"/>
                    </a:lnTo>
                    <a:lnTo>
                      <a:pt x="0" y="2"/>
                    </a:lnTo>
                    <a:lnTo>
                      <a:pt x="1" y="3"/>
                    </a:lnTo>
                    <a:lnTo>
                      <a:pt x="2" y="0"/>
                    </a:lnTo>
                    <a:close/>
                  </a:path>
                </a:pathLst>
              </a:custGeom>
              <a:solidFill>
                <a:srgbClr val="000000"/>
              </a:solidFill>
              <a:ln w="9525">
                <a:solidFill>
                  <a:srgbClr val="000066"/>
                </a:solidFill>
                <a:round/>
                <a:headEnd/>
                <a:tailEnd/>
              </a:ln>
            </p:spPr>
            <p:txBody>
              <a:bodyPr/>
              <a:lstStyle/>
              <a:p>
                <a:endParaRPr lang="en-US" dirty="0"/>
              </a:p>
            </p:txBody>
          </p:sp>
          <p:sp>
            <p:nvSpPr>
              <p:cNvPr id="260107" name="Freeform 11">
                <a:extLst>
                  <a:ext uri="{FF2B5EF4-FFF2-40B4-BE49-F238E27FC236}">
                    <a16:creationId xmlns:a16="http://schemas.microsoft.com/office/drawing/2014/main" id="{56CEB848-97D2-457B-9AC1-5CCE7B01E9E4}"/>
                  </a:ext>
                </a:extLst>
              </p:cNvPr>
              <p:cNvSpPr>
                <a:spLocks noChangeAspect="1"/>
              </p:cNvSpPr>
              <p:nvPr/>
            </p:nvSpPr>
            <p:spPr bwMode="auto">
              <a:xfrm>
                <a:off x="3846" y="1300"/>
                <a:ext cx="40" cy="50"/>
              </a:xfrm>
              <a:custGeom>
                <a:avLst/>
                <a:gdLst>
                  <a:gd name="T0" fmla="*/ 34 w 40"/>
                  <a:gd name="T1" fmla="*/ 0 h 50"/>
                  <a:gd name="T2" fmla="*/ 33 w 40"/>
                  <a:gd name="T3" fmla="*/ 1 h 50"/>
                  <a:gd name="T4" fmla="*/ 0 w 40"/>
                  <a:gd name="T5" fmla="*/ 43 h 50"/>
                  <a:gd name="T6" fmla="*/ 7 w 40"/>
                  <a:gd name="T7" fmla="*/ 50 h 50"/>
                  <a:gd name="T8" fmla="*/ 40 w 40"/>
                  <a:gd name="T9" fmla="*/ 8 h 50"/>
                  <a:gd name="T10" fmla="*/ 39 w 40"/>
                  <a:gd name="T11" fmla="*/ 9 h 50"/>
                  <a:gd name="T12" fmla="*/ 34 w 40"/>
                  <a:gd name="T13" fmla="*/ 0 h 50"/>
                  <a:gd name="T14" fmla="*/ 33 w 40"/>
                  <a:gd name="T15" fmla="*/ 1 h 50"/>
                  <a:gd name="T16" fmla="*/ 33 w 40"/>
                  <a:gd name="T17" fmla="*/ 1 h 50"/>
                  <a:gd name="T18" fmla="*/ 34 w 40"/>
                  <a:gd name="T1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50">
                    <a:moveTo>
                      <a:pt x="34" y="0"/>
                    </a:moveTo>
                    <a:lnTo>
                      <a:pt x="33" y="1"/>
                    </a:lnTo>
                    <a:lnTo>
                      <a:pt x="0" y="43"/>
                    </a:lnTo>
                    <a:lnTo>
                      <a:pt x="7" y="50"/>
                    </a:lnTo>
                    <a:lnTo>
                      <a:pt x="40" y="8"/>
                    </a:lnTo>
                    <a:lnTo>
                      <a:pt x="39" y="9"/>
                    </a:lnTo>
                    <a:lnTo>
                      <a:pt x="34" y="0"/>
                    </a:lnTo>
                    <a:lnTo>
                      <a:pt x="33" y="1"/>
                    </a:lnTo>
                    <a:lnTo>
                      <a:pt x="33" y="1"/>
                    </a:lnTo>
                    <a:lnTo>
                      <a:pt x="34" y="0"/>
                    </a:lnTo>
                    <a:close/>
                  </a:path>
                </a:pathLst>
              </a:custGeom>
              <a:solidFill>
                <a:srgbClr val="000000"/>
              </a:solidFill>
              <a:ln w="9525">
                <a:solidFill>
                  <a:srgbClr val="000066"/>
                </a:solidFill>
                <a:round/>
                <a:headEnd/>
                <a:tailEnd/>
              </a:ln>
            </p:spPr>
            <p:txBody>
              <a:bodyPr/>
              <a:lstStyle/>
              <a:p>
                <a:endParaRPr lang="en-US" dirty="0"/>
              </a:p>
            </p:txBody>
          </p:sp>
          <p:sp>
            <p:nvSpPr>
              <p:cNvPr id="260108" name="Freeform 12">
                <a:extLst>
                  <a:ext uri="{FF2B5EF4-FFF2-40B4-BE49-F238E27FC236}">
                    <a16:creationId xmlns:a16="http://schemas.microsoft.com/office/drawing/2014/main" id="{9783E868-EC02-466E-9C78-1A1B6BA10296}"/>
                  </a:ext>
                </a:extLst>
              </p:cNvPr>
              <p:cNvSpPr>
                <a:spLocks noChangeAspect="1"/>
              </p:cNvSpPr>
              <p:nvPr/>
            </p:nvSpPr>
            <p:spPr bwMode="auto">
              <a:xfrm>
                <a:off x="3880" y="1252"/>
                <a:ext cx="74" cy="57"/>
              </a:xfrm>
              <a:custGeom>
                <a:avLst/>
                <a:gdLst>
                  <a:gd name="T0" fmla="*/ 65 w 74"/>
                  <a:gd name="T1" fmla="*/ 3 h 57"/>
                  <a:gd name="T2" fmla="*/ 67 w 74"/>
                  <a:gd name="T3" fmla="*/ 0 h 57"/>
                  <a:gd name="T4" fmla="*/ 0 w 74"/>
                  <a:gd name="T5" fmla="*/ 48 h 57"/>
                  <a:gd name="T6" fmla="*/ 5 w 74"/>
                  <a:gd name="T7" fmla="*/ 57 h 57"/>
                  <a:gd name="T8" fmla="*/ 72 w 74"/>
                  <a:gd name="T9" fmla="*/ 9 h 57"/>
                  <a:gd name="T10" fmla="*/ 74 w 74"/>
                  <a:gd name="T11" fmla="*/ 6 h 57"/>
                  <a:gd name="T12" fmla="*/ 72 w 74"/>
                  <a:gd name="T13" fmla="*/ 9 h 57"/>
                  <a:gd name="T14" fmla="*/ 74 w 74"/>
                  <a:gd name="T15" fmla="*/ 7 h 57"/>
                  <a:gd name="T16" fmla="*/ 74 w 74"/>
                  <a:gd name="T17" fmla="*/ 6 h 57"/>
                  <a:gd name="T18" fmla="*/ 65 w 74"/>
                  <a:gd name="T19" fmla="*/ 3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57">
                    <a:moveTo>
                      <a:pt x="65" y="3"/>
                    </a:moveTo>
                    <a:lnTo>
                      <a:pt x="67" y="0"/>
                    </a:lnTo>
                    <a:lnTo>
                      <a:pt x="0" y="48"/>
                    </a:lnTo>
                    <a:lnTo>
                      <a:pt x="5" y="57"/>
                    </a:lnTo>
                    <a:lnTo>
                      <a:pt x="72" y="9"/>
                    </a:lnTo>
                    <a:lnTo>
                      <a:pt x="74" y="6"/>
                    </a:lnTo>
                    <a:lnTo>
                      <a:pt x="72" y="9"/>
                    </a:lnTo>
                    <a:lnTo>
                      <a:pt x="74" y="7"/>
                    </a:lnTo>
                    <a:lnTo>
                      <a:pt x="74" y="6"/>
                    </a:lnTo>
                    <a:lnTo>
                      <a:pt x="65" y="3"/>
                    </a:lnTo>
                    <a:close/>
                  </a:path>
                </a:pathLst>
              </a:custGeom>
              <a:solidFill>
                <a:srgbClr val="000000"/>
              </a:solidFill>
              <a:ln w="9525">
                <a:solidFill>
                  <a:srgbClr val="000066"/>
                </a:solidFill>
                <a:round/>
                <a:headEnd/>
                <a:tailEnd/>
              </a:ln>
            </p:spPr>
            <p:txBody>
              <a:bodyPr/>
              <a:lstStyle/>
              <a:p>
                <a:endParaRPr lang="en-US" dirty="0"/>
              </a:p>
            </p:txBody>
          </p:sp>
          <p:sp>
            <p:nvSpPr>
              <p:cNvPr id="260109" name="Freeform 13">
                <a:extLst>
                  <a:ext uri="{FF2B5EF4-FFF2-40B4-BE49-F238E27FC236}">
                    <a16:creationId xmlns:a16="http://schemas.microsoft.com/office/drawing/2014/main" id="{A29F1756-6056-4F06-A492-3DA56608C145}"/>
                  </a:ext>
                </a:extLst>
              </p:cNvPr>
              <p:cNvSpPr>
                <a:spLocks noChangeAspect="1"/>
              </p:cNvSpPr>
              <p:nvPr/>
            </p:nvSpPr>
            <p:spPr bwMode="auto">
              <a:xfrm>
                <a:off x="3945" y="1154"/>
                <a:ext cx="30" cy="104"/>
              </a:xfrm>
              <a:custGeom>
                <a:avLst/>
                <a:gdLst>
                  <a:gd name="T0" fmla="*/ 24 w 30"/>
                  <a:gd name="T1" fmla="*/ 0 h 104"/>
                  <a:gd name="T2" fmla="*/ 21 w 30"/>
                  <a:gd name="T3" fmla="*/ 3 h 104"/>
                  <a:gd name="T4" fmla="*/ 0 w 30"/>
                  <a:gd name="T5" fmla="*/ 101 h 104"/>
                  <a:gd name="T6" fmla="*/ 9 w 30"/>
                  <a:gd name="T7" fmla="*/ 104 h 104"/>
                  <a:gd name="T8" fmla="*/ 30 w 30"/>
                  <a:gd name="T9" fmla="*/ 6 h 104"/>
                  <a:gd name="T10" fmla="*/ 26 w 30"/>
                  <a:gd name="T11" fmla="*/ 9 h 104"/>
                  <a:gd name="T12" fmla="*/ 24 w 30"/>
                  <a:gd name="T13" fmla="*/ 0 h 104"/>
                  <a:gd name="T14" fmla="*/ 21 w 30"/>
                  <a:gd name="T15" fmla="*/ 1 h 104"/>
                  <a:gd name="T16" fmla="*/ 21 w 30"/>
                  <a:gd name="T17" fmla="*/ 3 h 104"/>
                  <a:gd name="T18" fmla="*/ 24 w 30"/>
                  <a:gd name="T1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104">
                    <a:moveTo>
                      <a:pt x="24" y="0"/>
                    </a:moveTo>
                    <a:lnTo>
                      <a:pt x="21" y="3"/>
                    </a:lnTo>
                    <a:lnTo>
                      <a:pt x="0" y="101"/>
                    </a:lnTo>
                    <a:lnTo>
                      <a:pt x="9" y="104"/>
                    </a:lnTo>
                    <a:lnTo>
                      <a:pt x="30" y="6"/>
                    </a:lnTo>
                    <a:lnTo>
                      <a:pt x="26" y="9"/>
                    </a:lnTo>
                    <a:lnTo>
                      <a:pt x="24" y="0"/>
                    </a:lnTo>
                    <a:lnTo>
                      <a:pt x="21" y="1"/>
                    </a:lnTo>
                    <a:lnTo>
                      <a:pt x="21" y="3"/>
                    </a:lnTo>
                    <a:lnTo>
                      <a:pt x="24" y="0"/>
                    </a:lnTo>
                    <a:close/>
                  </a:path>
                </a:pathLst>
              </a:custGeom>
              <a:solidFill>
                <a:srgbClr val="000000"/>
              </a:solidFill>
              <a:ln w="9525">
                <a:solidFill>
                  <a:srgbClr val="000066"/>
                </a:solidFill>
                <a:round/>
                <a:headEnd/>
                <a:tailEnd/>
              </a:ln>
            </p:spPr>
            <p:txBody>
              <a:bodyPr/>
              <a:lstStyle/>
              <a:p>
                <a:endParaRPr lang="en-US" dirty="0"/>
              </a:p>
            </p:txBody>
          </p:sp>
          <p:sp>
            <p:nvSpPr>
              <p:cNvPr id="260110" name="Freeform 14">
                <a:extLst>
                  <a:ext uri="{FF2B5EF4-FFF2-40B4-BE49-F238E27FC236}">
                    <a16:creationId xmlns:a16="http://schemas.microsoft.com/office/drawing/2014/main" id="{37DF0DBD-EE50-42F6-8036-4198A87AE377}"/>
                  </a:ext>
                </a:extLst>
              </p:cNvPr>
              <p:cNvSpPr>
                <a:spLocks noChangeAspect="1"/>
              </p:cNvSpPr>
              <p:nvPr/>
            </p:nvSpPr>
            <p:spPr bwMode="auto">
              <a:xfrm>
                <a:off x="3969" y="1137"/>
                <a:ext cx="40" cy="26"/>
              </a:xfrm>
              <a:custGeom>
                <a:avLst/>
                <a:gdLst>
                  <a:gd name="T0" fmla="*/ 40 w 40"/>
                  <a:gd name="T1" fmla="*/ 8 h 26"/>
                  <a:gd name="T2" fmla="*/ 33 w 40"/>
                  <a:gd name="T3" fmla="*/ 3 h 26"/>
                  <a:gd name="T4" fmla="*/ 0 w 40"/>
                  <a:gd name="T5" fmla="*/ 17 h 26"/>
                  <a:gd name="T6" fmla="*/ 2 w 40"/>
                  <a:gd name="T7" fmla="*/ 26 h 26"/>
                  <a:gd name="T8" fmla="*/ 36 w 40"/>
                  <a:gd name="T9" fmla="*/ 12 h 26"/>
                  <a:gd name="T10" fmla="*/ 29 w 40"/>
                  <a:gd name="T11" fmla="*/ 8 h 26"/>
                  <a:gd name="T12" fmla="*/ 40 w 40"/>
                  <a:gd name="T13" fmla="*/ 8 h 26"/>
                  <a:gd name="T14" fmla="*/ 39 w 40"/>
                  <a:gd name="T15" fmla="*/ 0 h 26"/>
                  <a:gd name="T16" fmla="*/ 33 w 40"/>
                  <a:gd name="T17" fmla="*/ 3 h 26"/>
                  <a:gd name="T18" fmla="*/ 40 w 40"/>
                  <a:gd name="T19" fmla="*/ 8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6">
                    <a:moveTo>
                      <a:pt x="40" y="8"/>
                    </a:moveTo>
                    <a:lnTo>
                      <a:pt x="33" y="3"/>
                    </a:lnTo>
                    <a:lnTo>
                      <a:pt x="0" y="17"/>
                    </a:lnTo>
                    <a:lnTo>
                      <a:pt x="2" y="26"/>
                    </a:lnTo>
                    <a:lnTo>
                      <a:pt x="36" y="12"/>
                    </a:lnTo>
                    <a:lnTo>
                      <a:pt x="29" y="8"/>
                    </a:lnTo>
                    <a:lnTo>
                      <a:pt x="40" y="8"/>
                    </a:lnTo>
                    <a:lnTo>
                      <a:pt x="39" y="0"/>
                    </a:lnTo>
                    <a:lnTo>
                      <a:pt x="33" y="3"/>
                    </a:lnTo>
                    <a:lnTo>
                      <a:pt x="40" y="8"/>
                    </a:lnTo>
                    <a:close/>
                  </a:path>
                </a:pathLst>
              </a:custGeom>
              <a:solidFill>
                <a:srgbClr val="000000"/>
              </a:solidFill>
              <a:ln w="9525">
                <a:solidFill>
                  <a:srgbClr val="000066"/>
                </a:solidFill>
                <a:round/>
                <a:headEnd/>
                <a:tailEnd/>
              </a:ln>
            </p:spPr>
            <p:txBody>
              <a:bodyPr/>
              <a:lstStyle/>
              <a:p>
                <a:endParaRPr lang="en-US" dirty="0"/>
              </a:p>
            </p:txBody>
          </p:sp>
          <p:sp>
            <p:nvSpPr>
              <p:cNvPr id="260111" name="Rectangle 15">
                <a:extLst>
                  <a:ext uri="{FF2B5EF4-FFF2-40B4-BE49-F238E27FC236}">
                    <a16:creationId xmlns:a16="http://schemas.microsoft.com/office/drawing/2014/main" id="{107688AF-2CFC-4C7E-9BF4-AC0EAF6A62EA}"/>
                  </a:ext>
                </a:extLst>
              </p:cNvPr>
              <p:cNvSpPr>
                <a:spLocks noChangeAspect="1" noChangeArrowheads="1"/>
              </p:cNvSpPr>
              <p:nvPr/>
            </p:nvSpPr>
            <p:spPr bwMode="auto">
              <a:xfrm>
                <a:off x="4027" y="1344"/>
                <a:ext cx="7" cy="7"/>
              </a:xfrm>
              <a:prstGeom prst="rect">
                <a:avLst/>
              </a:prstGeom>
              <a:solidFill>
                <a:srgbClr val="000000"/>
              </a:solidFill>
              <a:ln w="9525">
                <a:solidFill>
                  <a:srgbClr val="000066"/>
                </a:solidFill>
                <a:miter lim="800000"/>
                <a:headEnd/>
                <a:tailEnd/>
              </a:ln>
            </p:spPr>
            <p:txBody>
              <a:bodyPr/>
              <a:lstStyle/>
              <a:p>
                <a:endParaRPr lang="en-US" dirty="0"/>
              </a:p>
            </p:txBody>
          </p:sp>
          <p:sp>
            <p:nvSpPr>
              <p:cNvPr id="260112" name="Freeform 16">
                <a:extLst>
                  <a:ext uri="{FF2B5EF4-FFF2-40B4-BE49-F238E27FC236}">
                    <a16:creationId xmlns:a16="http://schemas.microsoft.com/office/drawing/2014/main" id="{FA75565F-2B9A-4B29-944E-CF18F379998E}"/>
                  </a:ext>
                </a:extLst>
              </p:cNvPr>
              <p:cNvSpPr>
                <a:spLocks noChangeAspect="1"/>
              </p:cNvSpPr>
              <p:nvPr/>
            </p:nvSpPr>
            <p:spPr bwMode="auto">
              <a:xfrm>
                <a:off x="3460" y="437"/>
                <a:ext cx="431" cy="470"/>
              </a:xfrm>
              <a:custGeom>
                <a:avLst/>
                <a:gdLst>
                  <a:gd name="T0" fmla="*/ 364 w 431"/>
                  <a:gd name="T1" fmla="*/ 470 h 470"/>
                  <a:gd name="T2" fmla="*/ 431 w 431"/>
                  <a:gd name="T3" fmla="*/ 281 h 470"/>
                  <a:gd name="T4" fmla="*/ 390 w 431"/>
                  <a:gd name="T5" fmla="*/ 170 h 470"/>
                  <a:gd name="T6" fmla="*/ 308 w 431"/>
                  <a:gd name="T7" fmla="*/ 131 h 470"/>
                  <a:gd name="T8" fmla="*/ 291 w 431"/>
                  <a:gd name="T9" fmla="*/ 207 h 470"/>
                  <a:gd name="T10" fmla="*/ 237 w 431"/>
                  <a:gd name="T11" fmla="*/ 193 h 470"/>
                  <a:gd name="T12" fmla="*/ 274 w 431"/>
                  <a:gd name="T13" fmla="*/ 50 h 470"/>
                  <a:gd name="T14" fmla="*/ 203 w 431"/>
                  <a:gd name="T15" fmla="*/ 0 h 470"/>
                  <a:gd name="T16" fmla="*/ 90 w 431"/>
                  <a:gd name="T17" fmla="*/ 79 h 470"/>
                  <a:gd name="T18" fmla="*/ 36 w 431"/>
                  <a:gd name="T19" fmla="*/ 212 h 470"/>
                  <a:gd name="T20" fmla="*/ 66 w 431"/>
                  <a:gd name="T21" fmla="*/ 321 h 470"/>
                  <a:gd name="T22" fmla="*/ 0 w 431"/>
                  <a:gd name="T23" fmla="*/ 442 h 470"/>
                  <a:gd name="T24" fmla="*/ 39 w 431"/>
                  <a:gd name="T25" fmla="*/ 470 h 470"/>
                  <a:gd name="T26" fmla="*/ 364 w 431"/>
                  <a:gd name="T27" fmla="*/ 470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1" h="470">
                    <a:moveTo>
                      <a:pt x="364" y="470"/>
                    </a:moveTo>
                    <a:lnTo>
                      <a:pt x="431" y="281"/>
                    </a:lnTo>
                    <a:lnTo>
                      <a:pt x="390" y="170"/>
                    </a:lnTo>
                    <a:lnTo>
                      <a:pt x="308" y="131"/>
                    </a:lnTo>
                    <a:lnTo>
                      <a:pt x="291" y="207"/>
                    </a:lnTo>
                    <a:lnTo>
                      <a:pt x="237" y="193"/>
                    </a:lnTo>
                    <a:lnTo>
                      <a:pt x="274" y="50"/>
                    </a:lnTo>
                    <a:lnTo>
                      <a:pt x="203" y="0"/>
                    </a:lnTo>
                    <a:lnTo>
                      <a:pt x="90" y="79"/>
                    </a:lnTo>
                    <a:lnTo>
                      <a:pt x="36" y="212"/>
                    </a:lnTo>
                    <a:lnTo>
                      <a:pt x="66" y="321"/>
                    </a:lnTo>
                    <a:lnTo>
                      <a:pt x="0" y="442"/>
                    </a:lnTo>
                    <a:lnTo>
                      <a:pt x="39" y="470"/>
                    </a:lnTo>
                    <a:lnTo>
                      <a:pt x="364" y="470"/>
                    </a:lnTo>
                    <a:close/>
                  </a:path>
                </a:pathLst>
              </a:custGeom>
              <a:solidFill>
                <a:srgbClr val="000000"/>
              </a:solidFill>
              <a:ln w="9525">
                <a:solidFill>
                  <a:srgbClr val="000066"/>
                </a:solidFill>
                <a:round/>
                <a:headEnd/>
                <a:tailEnd/>
              </a:ln>
            </p:spPr>
            <p:txBody>
              <a:bodyPr/>
              <a:lstStyle/>
              <a:p>
                <a:endParaRPr lang="en-US" dirty="0"/>
              </a:p>
            </p:txBody>
          </p:sp>
          <p:sp>
            <p:nvSpPr>
              <p:cNvPr id="260113" name="Freeform 17">
                <a:extLst>
                  <a:ext uri="{FF2B5EF4-FFF2-40B4-BE49-F238E27FC236}">
                    <a16:creationId xmlns:a16="http://schemas.microsoft.com/office/drawing/2014/main" id="{84F4FACA-68C5-4B0A-9357-C0965ED30468}"/>
                  </a:ext>
                </a:extLst>
              </p:cNvPr>
              <p:cNvSpPr>
                <a:spLocks noChangeAspect="1"/>
              </p:cNvSpPr>
              <p:nvPr/>
            </p:nvSpPr>
            <p:spPr bwMode="auto">
              <a:xfrm>
                <a:off x="3497" y="384"/>
                <a:ext cx="444" cy="483"/>
              </a:xfrm>
              <a:custGeom>
                <a:avLst/>
                <a:gdLst>
                  <a:gd name="T0" fmla="*/ 443 w 444"/>
                  <a:gd name="T1" fmla="*/ 286 h 483"/>
                  <a:gd name="T2" fmla="*/ 403 w 444"/>
                  <a:gd name="T3" fmla="*/ 175 h 483"/>
                  <a:gd name="T4" fmla="*/ 402 w 444"/>
                  <a:gd name="T5" fmla="*/ 173 h 483"/>
                  <a:gd name="T6" fmla="*/ 400 w 444"/>
                  <a:gd name="T7" fmla="*/ 172 h 483"/>
                  <a:gd name="T8" fmla="*/ 318 w 444"/>
                  <a:gd name="T9" fmla="*/ 133 h 483"/>
                  <a:gd name="T10" fmla="*/ 311 w 444"/>
                  <a:gd name="T11" fmla="*/ 129 h 483"/>
                  <a:gd name="T12" fmla="*/ 310 w 444"/>
                  <a:gd name="T13" fmla="*/ 136 h 483"/>
                  <a:gd name="T14" fmla="*/ 294 w 444"/>
                  <a:gd name="T15" fmla="*/ 207 h 483"/>
                  <a:gd name="T16" fmla="*/ 250 w 444"/>
                  <a:gd name="T17" fmla="*/ 196 h 483"/>
                  <a:gd name="T18" fmla="*/ 287 w 444"/>
                  <a:gd name="T19" fmla="*/ 58 h 483"/>
                  <a:gd name="T20" fmla="*/ 287 w 444"/>
                  <a:gd name="T21" fmla="*/ 53 h 483"/>
                  <a:gd name="T22" fmla="*/ 284 w 444"/>
                  <a:gd name="T23" fmla="*/ 51 h 483"/>
                  <a:gd name="T24" fmla="*/ 213 w 444"/>
                  <a:gd name="T25" fmla="*/ 3 h 483"/>
                  <a:gd name="T26" fmla="*/ 210 w 444"/>
                  <a:gd name="T27" fmla="*/ 0 h 483"/>
                  <a:gd name="T28" fmla="*/ 207 w 444"/>
                  <a:gd name="T29" fmla="*/ 3 h 483"/>
                  <a:gd name="T30" fmla="*/ 94 w 444"/>
                  <a:gd name="T31" fmla="*/ 81 h 483"/>
                  <a:gd name="T32" fmla="*/ 92 w 444"/>
                  <a:gd name="T33" fmla="*/ 82 h 483"/>
                  <a:gd name="T34" fmla="*/ 92 w 444"/>
                  <a:gd name="T35" fmla="*/ 83 h 483"/>
                  <a:gd name="T36" fmla="*/ 37 w 444"/>
                  <a:gd name="T37" fmla="*/ 217 h 483"/>
                  <a:gd name="T38" fmla="*/ 37 w 444"/>
                  <a:gd name="T39" fmla="*/ 219 h 483"/>
                  <a:gd name="T40" fmla="*/ 37 w 444"/>
                  <a:gd name="T41" fmla="*/ 220 h 483"/>
                  <a:gd name="T42" fmla="*/ 67 w 444"/>
                  <a:gd name="T43" fmla="*/ 326 h 483"/>
                  <a:gd name="T44" fmla="*/ 2 w 444"/>
                  <a:gd name="T45" fmla="*/ 445 h 483"/>
                  <a:gd name="T46" fmla="*/ 0 w 444"/>
                  <a:gd name="T47" fmla="*/ 450 h 483"/>
                  <a:gd name="T48" fmla="*/ 3 w 444"/>
                  <a:gd name="T49" fmla="*/ 453 h 483"/>
                  <a:gd name="T50" fmla="*/ 43 w 444"/>
                  <a:gd name="T51" fmla="*/ 482 h 483"/>
                  <a:gd name="T52" fmla="*/ 44 w 444"/>
                  <a:gd name="T53" fmla="*/ 483 h 483"/>
                  <a:gd name="T54" fmla="*/ 46 w 444"/>
                  <a:gd name="T55" fmla="*/ 483 h 483"/>
                  <a:gd name="T56" fmla="*/ 371 w 444"/>
                  <a:gd name="T57" fmla="*/ 483 h 483"/>
                  <a:gd name="T58" fmla="*/ 374 w 444"/>
                  <a:gd name="T59" fmla="*/ 483 h 483"/>
                  <a:gd name="T60" fmla="*/ 377 w 444"/>
                  <a:gd name="T61" fmla="*/ 478 h 483"/>
                  <a:gd name="T62" fmla="*/ 443 w 444"/>
                  <a:gd name="T63" fmla="*/ 290 h 483"/>
                  <a:gd name="T64" fmla="*/ 444 w 444"/>
                  <a:gd name="T65" fmla="*/ 288 h 483"/>
                  <a:gd name="T66" fmla="*/ 443 w 444"/>
                  <a:gd name="T67" fmla="*/ 286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4" h="483">
                    <a:moveTo>
                      <a:pt x="443" y="286"/>
                    </a:moveTo>
                    <a:lnTo>
                      <a:pt x="403" y="175"/>
                    </a:lnTo>
                    <a:lnTo>
                      <a:pt x="402" y="173"/>
                    </a:lnTo>
                    <a:lnTo>
                      <a:pt x="400" y="172"/>
                    </a:lnTo>
                    <a:lnTo>
                      <a:pt x="318" y="133"/>
                    </a:lnTo>
                    <a:lnTo>
                      <a:pt x="311" y="129"/>
                    </a:lnTo>
                    <a:lnTo>
                      <a:pt x="310" y="136"/>
                    </a:lnTo>
                    <a:lnTo>
                      <a:pt x="294" y="207"/>
                    </a:lnTo>
                    <a:lnTo>
                      <a:pt x="250" y="196"/>
                    </a:lnTo>
                    <a:lnTo>
                      <a:pt x="287" y="58"/>
                    </a:lnTo>
                    <a:lnTo>
                      <a:pt x="287" y="53"/>
                    </a:lnTo>
                    <a:lnTo>
                      <a:pt x="284" y="51"/>
                    </a:lnTo>
                    <a:lnTo>
                      <a:pt x="213" y="3"/>
                    </a:lnTo>
                    <a:lnTo>
                      <a:pt x="210" y="0"/>
                    </a:lnTo>
                    <a:lnTo>
                      <a:pt x="207" y="3"/>
                    </a:lnTo>
                    <a:lnTo>
                      <a:pt x="94" y="81"/>
                    </a:lnTo>
                    <a:lnTo>
                      <a:pt x="92" y="82"/>
                    </a:lnTo>
                    <a:lnTo>
                      <a:pt x="92" y="83"/>
                    </a:lnTo>
                    <a:lnTo>
                      <a:pt x="37" y="217"/>
                    </a:lnTo>
                    <a:lnTo>
                      <a:pt x="37" y="219"/>
                    </a:lnTo>
                    <a:lnTo>
                      <a:pt x="37" y="220"/>
                    </a:lnTo>
                    <a:lnTo>
                      <a:pt x="67" y="326"/>
                    </a:lnTo>
                    <a:lnTo>
                      <a:pt x="2" y="445"/>
                    </a:lnTo>
                    <a:lnTo>
                      <a:pt x="0" y="450"/>
                    </a:lnTo>
                    <a:lnTo>
                      <a:pt x="3" y="453"/>
                    </a:lnTo>
                    <a:lnTo>
                      <a:pt x="43" y="482"/>
                    </a:lnTo>
                    <a:lnTo>
                      <a:pt x="44" y="483"/>
                    </a:lnTo>
                    <a:lnTo>
                      <a:pt x="46" y="483"/>
                    </a:lnTo>
                    <a:lnTo>
                      <a:pt x="371" y="483"/>
                    </a:lnTo>
                    <a:lnTo>
                      <a:pt x="374" y="483"/>
                    </a:lnTo>
                    <a:lnTo>
                      <a:pt x="377" y="478"/>
                    </a:lnTo>
                    <a:lnTo>
                      <a:pt x="443" y="290"/>
                    </a:lnTo>
                    <a:lnTo>
                      <a:pt x="444" y="288"/>
                    </a:lnTo>
                    <a:lnTo>
                      <a:pt x="443" y="286"/>
                    </a:lnTo>
                    <a:close/>
                  </a:path>
                </a:pathLst>
              </a:custGeom>
              <a:solidFill>
                <a:srgbClr val="000000"/>
              </a:solidFill>
              <a:ln w="9525">
                <a:solidFill>
                  <a:srgbClr val="000066"/>
                </a:solidFill>
                <a:round/>
                <a:headEnd/>
                <a:tailEnd/>
              </a:ln>
            </p:spPr>
            <p:txBody>
              <a:bodyPr/>
              <a:lstStyle/>
              <a:p>
                <a:endParaRPr lang="en-US" dirty="0"/>
              </a:p>
            </p:txBody>
          </p:sp>
          <p:sp>
            <p:nvSpPr>
              <p:cNvPr id="260114" name="Freeform 18">
                <a:extLst>
                  <a:ext uri="{FF2B5EF4-FFF2-40B4-BE49-F238E27FC236}">
                    <a16:creationId xmlns:a16="http://schemas.microsoft.com/office/drawing/2014/main" id="{2D02FCCB-F2D6-44E2-B15A-AC3439BF659A}"/>
                  </a:ext>
                </a:extLst>
              </p:cNvPr>
              <p:cNvSpPr>
                <a:spLocks noChangeAspect="1"/>
              </p:cNvSpPr>
              <p:nvPr/>
            </p:nvSpPr>
            <p:spPr bwMode="auto">
              <a:xfrm>
                <a:off x="3511" y="398"/>
                <a:ext cx="418" cy="458"/>
              </a:xfrm>
              <a:custGeom>
                <a:avLst/>
                <a:gdLst>
                  <a:gd name="T0" fmla="*/ 353 w 418"/>
                  <a:gd name="T1" fmla="*/ 458 h 458"/>
                  <a:gd name="T2" fmla="*/ 33 w 418"/>
                  <a:gd name="T3" fmla="*/ 458 h 458"/>
                  <a:gd name="T4" fmla="*/ 0 w 418"/>
                  <a:gd name="T5" fmla="*/ 432 h 458"/>
                  <a:gd name="T6" fmla="*/ 64 w 418"/>
                  <a:gd name="T7" fmla="*/ 316 h 458"/>
                  <a:gd name="T8" fmla="*/ 65 w 418"/>
                  <a:gd name="T9" fmla="*/ 314 h 458"/>
                  <a:gd name="T10" fmla="*/ 64 w 418"/>
                  <a:gd name="T11" fmla="*/ 311 h 458"/>
                  <a:gd name="T12" fmla="*/ 34 w 418"/>
                  <a:gd name="T13" fmla="*/ 205 h 458"/>
                  <a:gd name="T14" fmla="*/ 87 w 418"/>
                  <a:gd name="T15" fmla="*/ 75 h 458"/>
                  <a:gd name="T16" fmla="*/ 197 w 418"/>
                  <a:gd name="T17" fmla="*/ 0 h 458"/>
                  <a:gd name="T18" fmla="*/ 260 w 418"/>
                  <a:gd name="T19" fmla="*/ 44 h 458"/>
                  <a:gd name="T20" fmla="*/ 224 w 418"/>
                  <a:gd name="T21" fmla="*/ 185 h 458"/>
                  <a:gd name="T22" fmla="*/ 222 w 418"/>
                  <a:gd name="T23" fmla="*/ 190 h 458"/>
                  <a:gd name="T24" fmla="*/ 228 w 418"/>
                  <a:gd name="T25" fmla="*/ 191 h 458"/>
                  <a:gd name="T26" fmla="*/ 283 w 418"/>
                  <a:gd name="T27" fmla="*/ 204 h 458"/>
                  <a:gd name="T28" fmla="*/ 288 w 418"/>
                  <a:gd name="T29" fmla="*/ 205 h 458"/>
                  <a:gd name="T30" fmla="*/ 290 w 418"/>
                  <a:gd name="T31" fmla="*/ 201 h 458"/>
                  <a:gd name="T32" fmla="*/ 305 w 418"/>
                  <a:gd name="T33" fmla="*/ 132 h 458"/>
                  <a:gd name="T34" fmla="*/ 379 w 418"/>
                  <a:gd name="T35" fmla="*/ 167 h 458"/>
                  <a:gd name="T36" fmla="*/ 418 w 418"/>
                  <a:gd name="T37" fmla="*/ 274 h 458"/>
                  <a:gd name="T38" fmla="*/ 353 w 418"/>
                  <a:gd name="T3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18" h="458">
                    <a:moveTo>
                      <a:pt x="353" y="458"/>
                    </a:moveTo>
                    <a:lnTo>
                      <a:pt x="33" y="458"/>
                    </a:lnTo>
                    <a:lnTo>
                      <a:pt x="0" y="432"/>
                    </a:lnTo>
                    <a:lnTo>
                      <a:pt x="64" y="316"/>
                    </a:lnTo>
                    <a:lnTo>
                      <a:pt x="65" y="314"/>
                    </a:lnTo>
                    <a:lnTo>
                      <a:pt x="64" y="311"/>
                    </a:lnTo>
                    <a:lnTo>
                      <a:pt x="34" y="205"/>
                    </a:lnTo>
                    <a:lnTo>
                      <a:pt x="87" y="75"/>
                    </a:lnTo>
                    <a:lnTo>
                      <a:pt x="197" y="0"/>
                    </a:lnTo>
                    <a:lnTo>
                      <a:pt x="260" y="44"/>
                    </a:lnTo>
                    <a:lnTo>
                      <a:pt x="224" y="185"/>
                    </a:lnTo>
                    <a:lnTo>
                      <a:pt x="222" y="190"/>
                    </a:lnTo>
                    <a:lnTo>
                      <a:pt x="228" y="191"/>
                    </a:lnTo>
                    <a:lnTo>
                      <a:pt x="283" y="204"/>
                    </a:lnTo>
                    <a:lnTo>
                      <a:pt x="288" y="205"/>
                    </a:lnTo>
                    <a:lnTo>
                      <a:pt x="290" y="201"/>
                    </a:lnTo>
                    <a:lnTo>
                      <a:pt x="305" y="132"/>
                    </a:lnTo>
                    <a:lnTo>
                      <a:pt x="379" y="167"/>
                    </a:lnTo>
                    <a:lnTo>
                      <a:pt x="418" y="274"/>
                    </a:lnTo>
                    <a:lnTo>
                      <a:pt x="353" y="458"/>
                    </a:lnTo>
                    <a:close/>
                  </a:path>
                </a:pathLst>
              </a:custGeom>
              <a:solidFill>
                <a:srgbClr val="FFFFFF"/>
              </a:solidFill>
              <a:ln w="9525">
                <a:solidFill>
                  <a:srgbClr val="000066"/>
                </a:solidFill>
                <a:round/>
                <a:headEnd/>
                <a:tailEnd/>
              </a:ln>
            </p:spPr>
            <p:txBody>
              <a:bodyPr/>
              <a:lstStyle/>
              <a:p>
                <a:endParaRPr lang="en-US" dirty="0"/>
              </a:p>
            </p:txBody>
          </p:sp>
          <p:sp>
            <p:nvSpPr>
              <p:cNvPr id="260115" name="Freeform 19">
                <a:extLst>
                  <a:ext uri="{FF2B5EF4-FFF2-40B4-BE49-F238E27FC236}">
                    <a16:creationId xmlns:a16="http://schemas.microsoft.com/office/drawing/2014/main" id="{25266A20-1FF7-4C95-A77B-3275423669DF}"/>
                  </a:ext>
                </a:extLst>
              </p:cNvPr>
              <p:cNvSpPr>
                <a:spLocks noChangeAspect="1"/>
              </p:cNvSpPr>
              <p:nvPr/>
            </p:nvSpPr>
            <p:spPr bwMode="auto">
              <a:xfrm>
                <a:off x="3610" y="677"/>
                <a:ext cx="46" cy="49"/>
              </a:xfrm>
              <a:custGeom>
                <a:avLst/>
                <a:gdLst>
                  <a:gd name="T0" fmla="*/ 21 w 46"/>
                  <a:gd name="T1" fmla="*/ 49 h 49"/>
                  <a:gd name="T2" fmla="*/ 7 w 46"/>
                  <a:gd name="T3" fmla="*/ 9 h 49"/>
                  <a:gd name="T4" fmla="*/ 7 w 46"/>
                  <a:gd name="T5" fmla="*/ 49 h 49"/>
                  <a:gd name="T6" fmla="*/ 0 w 46"/>
                  <a:gd name="T7" fmla="*/ 49 h 49"/>
                  <a:gd name="T8" fmla="*/ 0 w 46"/>
                  <a:gd name="T9" fmla="*/ 0 h 49"/>
                  <a:gd name="T10" fmla="*/ 9 w 46"/>
                  <a:gd name="T11" fmla="*/ 0 h 49"/>
                  <a:gd name="T12" fmla="*/ 23 w 46"/>
                  <a:gd name="T13" fmla="*/ 41 h 49"/>
                  <a:gd name="T14" fmla="*/ 38 w 46"/>
                  <a:gd name="T15" fmla="*/ 0 h 49"/>
                  <a:gd name="T16" fmla="*/ 46 w 46"/>
                  <a:gd name="T17" fmla="*/ 0 h 49"/>
                  <a:gd name="T18" fmla="*/ 46 w 46"/>
                  <a:gd name="T19" fmla="*/ 49 h 49"/>
                  <a:gd name="T20" fmla="*/ 40 w 46"/>
                  <a:gd name="T21" fmla="*/ 49 h 49"/>
                  <a:gd name="T22" fmla="*/ 40 w 46"/>
                  <a:gd name="T23" fmla="*/ 9 h 49"/>
                  <a:gd name="T24" fmla="*/ 26 w 46"/>
                  <a:gd name="T25" fmla="*/ 49 h 49"/>
                  <a:gd name="T26" fmla="*/ 21 w 46"/>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9">
                    <a:moveTo>
                      <a:pt x="21" y="49"/>
                    </a:moveTo>
                    <a:lnTo>
                      <a:pt x="7" y="9"/>
                    </a:lnTo>
                    <a:lnTo>
                      <a:pt x="7" y="49"/>
                    </a:lnTo>
                    <a:lnTo>
                      <a:pt x="0" y="49"/>
                    </a:lnTo>
                    <a:lnTo>
                      <a:pt x="0" y="0"/>
                    </a:lnTo>
                    <a:lnTo>
                      <a:pt x="9" y="0"/>
                    </a:lnTo>
                    <a:lnTo>
                      <a:pt x="23" y="41"/>
                    </a:lnTo>
                    <a:lnTo>
                      <a:pt x="38" y="0"/>
                    </a:lnTo>
                    <a:lnTo>
                      <a:pt x="46" y="0"/>
                    </a:lnTo>
                    <a:lnTo>
                      <a:pt x="46" y="49"/>
                    </a:lnTo>
                    <a:lnTo>
                      <a:pt x="40" y="49"/>
                    </a:lnTo>
                    <a:lnTo>
                      <a:pt x="40" y="9"/>
                    </a:lnTo>
                    <a:lnTo>
                      <a:pt x="26" y="49"/>
                    </a:lnTo>
                    <a:lnTo>
                      <a:pt x="21" y="49"/>
                    </a:lnTo>
                    <a:close/>
                  </a:path>
                </a:pathLst>
              </a:custGeom>
              <a:solidFill>
                <a:srgbClr val="000000"/>
              </a:solidFill>
              <a:ln w="9525">
                <a:solidFill>
                  <a:srgbClr val="000066"/>
                </a:solidFill>
                <a:round/>
                <a:headEnd/>
                <a:tailEnd/>
              </a:ln>
            </p:spPr>
            <p:txBody>
              <a:bodyPr/>
              <a:lstStyle/>
              <a:p>
                <a:endParaRPr lang="en-US" dirty="0"/>
              </a:p>
            </p:txBody>
          </p:sp>
          <p:sp>
            <p:nvSpPr>
              <p:cNvPr id="260116" name="Freeform 20">
                <a:extLst>
                  <a:ext uri="{FF2B5EF4-FFF2-40B4-BE49-F238E27FC236}">
                    <a16:creationId xmlns:a16="http://schemas.microsoft.com/office/drawing/2014/main" id="{669865E2-2244-4126-8D8D-A4BF6052A0E0}"/>
                  </a:ext>
                </a:extLst>
              </p:cNvPr>
              <p:cNvSpPr>
                <a:spLocks noChangeAspect="1" noEditPoints="1"/>
              </p:cNvSpPr>
              <p:nvPr/>
            </p:nvSpPr>
            <p:spPr bwMode="auto">
              <a:xfrm>
                <a:off x="3664" y="677"/>
                <a:ext cx="6" cy="49"/>
              </a:xfrm>
              <a:custGeom>
                <a:avLst/>
                <a:gdLst>
                  <a:gd name="T0" fmla="*/ 6 w 6"/>
                  <a:gd name="T1" fmla="*/ 49 h 49"/>
                  <a:gd name="T2" fmla="*/ 0 w 6"/>
                  <a:gd name="T3" fmla="*/ 49 h 49"/>
                  <a:gd name="T4" fmla="*/ 0 w 6"/>
                  <a:gd name="T5" fmla="*/ 14 h 49"/>
                  <a:gd name="T6" fmla="*/ 6 w 6"/>
                  <a:gd name="T7" fmla="*/ 14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9">
                    <a:moveTo>
                      <a:pt x="6" y="49"/>
                    </a:moveTo>
                    <a:lnTo>
                      <a:pt x="0" y="49"/>
                    </a:lnTo>
                    <a:lnTo>
                      <a:pt x="0" y="14"/>
                    </a:lnTo>
                    <a:lnTo>
                      <a:pt x="6" y="14"/>
                    </a:lnTo>
                    <a:lnTo>
                      <a:pt x="6" y="49"/>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260117" name="Freeform 21">
                <a:extLst>
                  <a:ext uri="{FF2B5EF4-FFF2-40B4-BE49-F238E27FC236}">
                    <a16:creationId xmlns:a16="http://schemas.microsoft.com/office/drawing/2014/main" id="{08A8B5BF-7687-4D55-B1B8-F524D4A1A530}"/>
                  </a:ext>
                </a:extLst>
              </p:cNvPr>
              <p:cNvSpPr>
                <a:spLocks noChangeAspect="1"/>
              </p:cNvSpPr>
              <p:nvPr/>
            </p:nvSpPr>
            <p:spPr bwMode="auto">
              <a:xfrm>
                <a:off x="3675" y="690"/>
                <a:ext cx="30" cy="38"/>
              </a:xfrm>
              <a:custGeom>
                <a:avLst/>
                <a:gdLst>
                  <a:gd name="T0" fmla="*/ 30 w 30"/>
                  <a:gd name="T1" fmla="*/ 26 h 38"/>
                  <a:gd name="T2" fmla="*/ 29 w 30"/>
                  <a:gd name="T3" fmla="*/ 30 h 38"/>
                  <a:gd name="T4" fmla="*/ 26 w 30"/>
                  <a:gd name="T5" fmla="*/ 34 h 38"/>
                  <a:gd name="T6" fmla="*/ 19 w 30"/>
                  <a:gd name="T7" fmla="*/ 38 h 38"/>
                  <a:gd name="T8" fmla="*/ 11 w 30"/>
                  <a:gd name="T9" fmla="*/ 38 h 38"/>
                  <a:gd name="T10" fmla="*/ 5 w 30"/>
                  <a:gd name="T11" fmla="*/ 33 h 38"/>
                  <a:gd name="T12" fmla="*/ 2 w 30"/>
                  <a:gd name="T13" fmla="*/ 27 h 38"/>
                  <a:gd name="T14" fmla="*/ 0 w 30"/>
                  <a:gd name="T15" fmla="*/ 22 h 38"/>
                  <a:gd name="T16" fmla="*/ 0 w 30"/>
                  <a:gd name="T17" fmla="*/ 15 h 38"/>
                  <a:gd name="T18" fmla="*/ 3 w 30"/>
                  <a:gd name="T19" fmla="*/ 8 h 38"/>
                  <a:gd name="T20" fmla="*/ 7 w 30"/>
                  <a:gd name="T21" fmla="*/ 2 h 38"/>
                  <a:gd name="T22" fmla="*/ 13 w 30"/>
                  <a:gd name="T23" fmla="*/ 0 h 38"/>
                  <a:gd name="T24" fmla="*/ 19 w 30"/>
                  <a:gd name="T25" fmla="*/ 0 h 38"/>
                  <a:gd name="T26" fmla="*/ 23 w 30"/>
                  <a:gd name="T27" fmla="*/ 2 h 38"/>
                  <a:gd name="T28" fmla="*/ 28 w 30"/>
                  <a:gd name="T29" fmla="*/ 4 h 38"/>
                  <a:gd name="T30" fmla="*/ 30 w 30"/>
                  <a:gd name="T31" fmla="*/ 10 h 38"/>
                  <a:gd name="T32" fmla="*/ 25 w 30"/>
                  <a:gd name="T33" fmla="*/ 12 h 38"/>
                  <a:gd name="T34" fmla="*/ 23 w 30"/>
                  <a:gd name="T35" fmla="*/ 9 h 38"/>
                  <a:gd name="T36" fmla="*/ 21 w 30"/>
                  <a:gd name="T37" fmla="*/ 7 h 38"/>
                  <a:gd name="T38" fmla="*/ 19 w 30"/>
                  <a:gd name="T39" fmla="*/ 5 h 38"/>
                  <a:gd name="T40" fmla="*/ 17 w 30"/>
                  <a:gd name="T41" fmla="*/ 5 h 38"/>
                  <a:gd name="T42" fmla="*/ 13 w 30"/>
                  <a:gd name="T43" fmla="*/ 5 h 38"/>
                  <a:gd name="T44" fmla="*/ 10 w 30"/>
                  <a:gd name="T45" fmla="*/ 9 h 38"/>
                  <a:gd name="T46" fmla="*/ 7 w 30"/>
                  <a:gd name="T47" fmla="*/ 12 h 38"/>
                  <a:gd name="T48" fmla="*/ 6 w 30"/>
                  <a:gd name="T49" fmla="*/ 17 h 38"/>
                  <a:gd name="T50" fmla="*/ 7 w 30"/>
                  <a:gd name="T51" fmla="*/ 23 h 38"/>
                  <a:gd name="T52" fmla="*/ 8 w 30"/>
                  <a:gd name="T53" fmla="*/ 27 h 38"/>
                  <a:gd name="T54" fmla="*/ 12 w 30"/>
                  <a:gd name="T55" fmla="*/ 31 h 38"/>
                  <a:gd name="T56" fmla="*/ 17 w 30"/>
                  <a:gd name="T57" fmla="*/ 32 h 38"/>
                  <a:gd name="T58" fmla="*/ 21 w 30"/>
                  <a:gd name="T59" fmla="*/ 31 h 38"/>
                  <a:gd name="T60" fmla="*/ 23 w 30"/>
                  <a:gd name="T61" fmla="*/ 28 h 38"/>
                  <a:gd name="T62" fmla="*/ 25 w 30"/>
                  <a:gd name="T63" fmla="*/ 26 h 38"/>
                  <a:gd name="T64" fmla="*/ 25 w 30"/>
                  <a:gd name="T65"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8">
                    <a:moveTo>
                      <a:pt x="30" y="24"/>
                    </a:moveTo>
                    <a:lnTo>
                      <a:pt x="30" y="26"/>
                    </a:lnTo>
                    <a:lnTo>
                      <a:pt x="29" y="28"/>
                    </a:lnTo>
                    <a:lnTo>
                      <a:pt x="29" y="30"/>
                    </a:lnTo>
                    <a:lnTo>
                      <a:pt x="28" y="31"/>
                    </a:lnTo>
                    <a:lnTo>
                      <a:pt x="26" y="34"/>
                    </a:lnTo>
                    <a:lnTo>
                      <a:pt x="22" y="35"/>
                    </a:lnTo>
                    <a:lnTo>
                      <a:pt x="19" y="38"/>
                    </a:lnTo>
                    <a:lnTo>
                      <a:pt x="15" y="38"/>
                    </a:lnTo>
                    <a:lnTo>
                      <a:pt x="11" y="38"/>
                    </a:lnTo>
                    <a:lnTo>
                      <a:pt x="7" y="35"/>
                    </a:lnTo>
                    <a:lnTo>
                      <a:pt x="5" y="33"/>
                    </a:lnTo>
                    <a:lnTo>
                      <a:pt x="3" y="30"/>
                    </a:lnTo>
                    <a:lnTo>
                      <a:pt x="2" y="27"/>
                    </a:lnTo>
                    <a:lnTo>
                      <a:pt x="2" y="25"/>
                    </a:lnTo>
                    <a:lnTo>
                      <a:pt x="0" y="22"/>
                    </a:lnTo>
                    <a:lnTo>
                      <a:pt x="0" y="18"/>
                    </a:lnTo>
                    <a:lnTo>
                      <a:pt x="0" y="15"/>
                    </a:lnTo>
                    <a:lnTo>
                      <a:pt x="2" y="11"/>
                    </a:lnTo>
                    <a:lnTo>
                      <a:pt x="3" y="8"/>
                    </a:lnTo>
                    <a:lnTo>
                      <a:pt x="5" y="4"/>
                    </a:lnTo>
                    <a:lnTo>
                      <a:pt x="7" y="2"/>
                    </a:lnTo>
                    <a:lnTo>
                      <a:pt x="11" y="1"/>
                    </a:lnTo>
                    <a:lnTo>
                      <a:pt x="13" y="0"/>
                    </a:lnTo>
                    <a:lnTo>
                      <a:pt x="17" y="0"/>
                    </a:lnTo>
                    <a:lnTo>
                      <a:pt x="19" y="0"/>
                    </a:lnTo>
                    <a:lnTo>
                      <a:pt x="21" y="1"/>
                    </a:lnTo>
                    <a:lnTo>
                      <a:pt x="23" y="2"/>
                    </a:lnTo>
                    <a:lnTo>
                      <a:pt x="26" y="3"/>
                    </a:lnTo>
                    <a:lnTo>
                      <a:pt x="28" y="4"/>
                    </a:lnTo>
                    <a:lnTo>
                      <a:pt x="29" y="7"/>
                    </a:lnTo>
                    <a:lnTo>
                      <a:pt x="30" y="10"/>
                    </a:lnTo>
                    <a:lnTo>
                      <a:pt x="30" y="12"/>
                    </a:lnTo>
                    <a:lnTo>
                      <a:pt x="25" y="12"/>
                    </a:lnTo>
                    <a:lnTo>
                      <a:pt x="25" y="10"/>
                    </a:lnTo>
                    <a:lnTo>
                      <a:pt x="23" y="9"/>
                    </a:lnTo>
                    <a:lnTo>
                      <a:pt x="22" y="8"/>
                    </a:lnTo>
                    <a:lnTo>
                      <a:pt x="21" y="7"/>
                    </a:lnTo>
                    <a:lnTo>
                      <a:pt x="20" y="5"/>
                    </a:lnTo>
                    <a:lnTo>
                      <a:pt x="19" y="5"/>
                    </a:lnTo>
                    <a:lnTo>
                      <a:pt x="18" y="5"/>
                    </a:lnTo>
                    <a:lnTo>
                      <a:pt x="17" y="5"/>
                    </a:lnTo>
                    <a:lnTo>
                      <a:pt x="15" y="5"/>
                    </a:lnTo>
                    <a:lnTo>
                      <a:pt x="13" y="5"/>
                    </a:lnTo>
                    <a:lnTo>
                      <a:pt x="12" y="7"/>
                    </a:lnTo>
                    <a:lnTo>
                      <a:pt x="10" y="9"/>
                    </a:lnTo>
                    <a:lnTo>
                      <a:pt x="8" y="10"/>
                    </a:lnTo>
                    <a:lnTo>
                      <a:pt x="7" y="12"/>
                    </a:lnTo>
                    <a:lnTo>
                      <a:pt x="7" y="15"/>
                    </a:lnTo>
                    <a:lnTo>
                      <a:pt x="6" y="17"/>
                    </a:lnTo>
                    <a:lnTo>
                      <a:pt x="6" y="19"/>
                    </a:lnTo>
                    <a:lnTo>
                      <a:pt x="7" y="23"/>
                    </a:lnTo>
                    <a:lnTo>
                      <a:pt x="7" y="25"/>
                    </a:lnTo>
                    <a:lnTo>
                      <a:pt x="8" y="27"/>
                    </a:lnTo>
                    <a:lnTo>
                      <a:pt x="10" y="30"/>
                    </a:lnTo>
                    <a:lnTo>
                      <a:pt x="12" y="31"/>
                    </a:lnTo>
                    <a:lnTo>
                      <a:pt x="14" y="32"/>
                    </a:lnTo>
                    <a:lnTo>
                      <a:pt x="17" y="32"/>
                    </a:lnTo>
                    <a:lnTo>
                      <a:pt x="19" y="32"/>
                    </a:lnTo>
                    <a:lnTo>
                      <a:pt x="21" y="31"/>
                    </a:lnTo>
                    <a:lnTo>
                      <a:pt x="22" y="30"/>
                    </a:lnTo>
                    <a:lnTo>
                      <a:pt x="23" y="28"/>
                    </a:lnTo>
                    <a:lnTo>
                      <a:pt x="25" y="27"/>
                    </a:lnTo>
                    <a:lnTo>
                      <a:pt x="25" y="26"/>
                    </a:lnTo>
                    <a:lnTo>
                      <a:pt x="25" y="25"/>
                    </a:lnTo>
                    <a:lnTo>
                      <a:pt x="25" y="24"/>
                    </a:lnTo>
                    <a:lnTo>
                      <a:pt x="30" y="24"/>
                    </a:lnTo>
                    <a:close/>
                  </a:path>
                </a:pathLst>
              </a:custGeom>
              <a:solidFill>
                <a:srgbClr val="000000"/>
              </a:solidFill>
              <a:ln w="9525">
                <a:solidFill>
                  <a:srgbClr val="000066"/>
                </a:solidFill>
                <a:round/>
                <a:headEnd/>
                <a:tailEnd/>
              </a:ln>
            </p:spPr>
            <p:txBody>
              <a:bodyPr/>
              <a:lstStyle/>
              <a:p>
                <a:endParaRPr lang="en-US" dirty="0"/>
              </a:p>
            </p:txBody>
          </p:sp>
          <p:sp>
            <p:nvSpPr>
              <p:cNvPr id="260118" name="Freeform 22">
                <a:extLst>
                  <a:ext uri="{FF2B5EF4-FFF2-40B4-BE49-F238E27FC236}">
                    <a16:creationId xmlns:a16="http://schemas.microsoft.com/office/drawing/2014/main" id="{D818744D-932F-48B7-8EB2-CA1420270350}"/>
                  </a:ext>
                </a:extLst>
              </p:cNvPr>
              <p:cNvSpPr>
                <a:spLocks noChangeAspect="1"/>
              </p:cNvSpPr>
              <p:nvPr/>
            </p:nvSpPr>
            <p:spPr bwMode="auto">
              <a:xfrm>
                <a:off x="3710" y="677"/>
                <a:ext cx="28" cy="49"/>
              </a:xfrm>
              <a:custGeom>
                <a:avLst/>
                <a:gdLst>
                  <a:gd name="T0" fmla="*/ 0 w 28"/>
                  <a:gd name="T1" fmla="*/ 0 h 49"/>
                  <a:gd name="T2" fmla="*/ 5 w 28"/>
                  <a:gd name="T3" fmla="*/ 0 h 49"/>
                  <a:gd name="T4" fmla="*/ 5 w 28"/>
                  <a:gd name="T5" fmla="*/ 18 h 49"/>
                  <a:gd name="T6" fmla="*/ 6 w 28"/>
                  <a:gd name="T7" fmla="*/ 17 h 49"/>
                  <a:gd name="T8" fmla="*/ 7 w 28"/>
                  <a:gd name="T9" fmla="*/ 16 h 49"/>
                  <a:gd name="T10" fmla="*/ 9 w 28"/>
                  <a:gd name="T11" fmla="*/ 15 h 49"/>
                  <a:gd name="T12" fmla="*/ 11 w 28"/>
                  <a:gd name="T13" fmla="*/ 14 h 49"/>
                  <a:gd name="T14" fmla="*/ 13 w 28"/>
                  <a:gd name="T15" fmla="*/ 13 h 49"/>
                  <a:gd name="T16" fmla="*/ 14 w 28"/>
                  <a:gd name="T17" fmla="*/ 13 h 49"/>
                  <a:gd name="T18" fmla="*/ 15 w 28"/>
                  <a:gd name="T19" fmla="*/ 13 h 49"/>
                  <a:gd name="T20" fmla="*/ 16 w 28"/>
                  <a:gd name="T21" fmla="*/ 13 h 49"/>
                  <a:gd name="T22" fmla="*/ 17 w 28"/>
                  <a:gd name="T23" fmla="*/ 13 h 49"/>
                  <a:gd name="T24" fmla="*/ 18 w 28"/>
                  <a:gd name="T25" fmla="*/ 13 h 49"/>
                  <a:gd name="T26" fmla="*/ 21 w 28"/>
                  <a:gd name="T27" fmla="*/ 13 h 49"/>
                  <a:gd name="T28" fmla="*/ 22 w 28"/>
                  <a:gd name="T29" fmla="*/ 14 h 49"/>
                  <a:gd name="T30" fmla="*/ 24 w 28"/>
                  <a:gd name="T31" fmla="*/ 16 h 49"/>
                  <a:gd name="T32" fmla="*/ 26 w 28"/>
                  <a:gd name="T33" fmla="*/ 18 h 49"/>
                  <a:gd name="T34" fmla="*/ 28 w 28"/>
                  <a:gd name="T35" fmla="*/ 21 h 49"/>
                  <a:gd name="T36" fmla="*/ 28 w 28"/>
                  <a:gd name="T37" fmla="*/ 22 h 49"/>
                  <a:gd name="T38" fmla="*/ 28 w 28"/>
                  <a:gd name="T39" fmla="*/ 49 h 49"/>
                  <a:gd name="T40" fmla="*/ 22 w 28"/>
                  <a:gd name="T41" fmla="*/ 49 h 49"/>
                  <a:gd name="T42" fmla="*/ 22 w 28"/>
                  <a:gd name="T43" fmla="*/ 25 h 49"/>
                  <a:gd name="T44" fmla="*/ 22 w 28"/>
                  <a:gd name="T45" fmla="*/ 23 h 49"/>
                  <a:gd name="T46" fmla="*/ 21 w 28"/>
                  <a:gd name="T47" fmla="*/ 21 h 49"/>
                  <a:gd name="T48" fmla="*/ 20 w 28"/>
                  <a:gd name="T49" fmla="*/ 20 h 49"/>
                  <a:gd name="T50" fmla="*/ 18 w 28"/>
                  <a:gd name="T51" fmla="*/ 18 h 49"/>
                  <a:gd name="T52" fmla="*/ 17 w 28"/>
                  <a:gd name="T53" fmla="*/ 18 h 49"/>
                  <a:gd name="T54" fmla="*/ 16 w 28"/>
                  <a:gd name="T55" fmla="*/ 18 h 49"/>
                  <a:gd name="T56" fmla="*/ 14 w 28"/>
                  <a:gd name="T57" fmla="*/ 18 h 49"/>
                  <a:gd name="T58" fmla="*/ 13 w 28"/>
                  <a:gd name="T59" fmla="*/ 18 h 49"/>
                  <a:gd name="T60" fmla="*/ 11 w 28"/>
                  <a:gd name="T61" fmla="*/ 18 h 49"/>
                  <a:gd name="T62" fmla="*/ 10 w 28"/>
                  <a:gd name="T63" fmla="*/ 20 h 49"/>
                  <a:gd name="T64" fmla="*/ 8 w 28"/>
                  <a:gd name="T65" fmla="*/ 20 h 49"/>
                  <a:gd name="T66" fmla="*/ 7 w 28"/>
                  <a:gd name="T67" fmla="*/ 21 h 49"/>
                  <a:gd name="T68" fmla="*/ 6 w 28"/>
                  <a:gd name="T69" fmla="*/ 22 h 49"/>
                  <a:gd name="T70" fmla="*/ 6 w 28"/>
                  <a:gd name="T71" fmla="*/ 23 h 49"/>
                  <a:gd name="T72" fmla="*/ 5 w 28"/>
                  <a:gd name="T73" fmla="*/ 24 h 49"/>
                  <a:gd name="T74" fmla="*/ 5 w 28"/>
                  <a:gd name="T75" fmla="*/ 26 h 49"/>
                  <a:gd name="T76" fmla="*/ 5 w 28"/>
                  <a:gd name="T77" fmla="*/ 49 h 49"/>
                  <a:gd name="T78" fmla="*/ 0 w 28"/>
                  <a:gd name="T79" fmla="*/ 49 h 49"/>
                  <a:gd name="T80" fmla="*/ 0 w 28"/>
                  <a:gd name="T8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49">
                    <a:moveTo>
                      <a:pt x="0" y="0"/>
                    </a:moveTo>
                    <a:lnTo>
                      <a:pt x="5" y="0"/>
                    </a:lnTo>
                    <a:lnTo>
                      <a:pt x="5" y="18"/>
                    </a:lnTo>
                    <a:lnTo>
                      <a:pt x="6" y="17"/>
                    </a:lnTo>
                    <a:lnTo>
                      <a:pt x="7" y="16"/>
                    </a:lnTo>
                    <a:lnTo>
                      <a:pt x="9" y="15"/>
                    </a:lnTo>
                    <a:lnTo>
                      <a:pt x="11" y="14"/>
                    </a:lnTo>
                    <a:lnTo>
                      <a:pt x="13" y="13"/>
                    </a:lnTo>
                    <a:lnTo>
                      <a:pt x="14" y="13"/>
                    </a:lnTo>
                    <a:lnTo>
                      <a:pt x="15" y="13"/>
                    </a:lnTo>
                    <a:lnTo>
                      <a:pt x="16" y="13"/>
                    </a:lnTo>
                    <a:lnTo>
                      <a:pt x="17" y="13"/>
                    </a:lnTo>
                    <a:lnTo>
                      <a:pt x="18" y="13"/>
                    </a:lnTo>
                    <a:lnTo>
                      <a:pt x="21" y="13"/>
                    </a:lnTo>
                    <a:lnTo>
                      <a:pt x="22" y="14"/>
                    </a:lnTo>
                    <a:lnTo>
                      <a:pt x="24" y="16"/>
                    </a:lnTo>
                    <a:lnTo>
                      <a:pt x="26" y="18"/>
                    </a:lnTo>
                    <a:lnTo>
                      <a:pt x="28" y="21"/>
                    </a:lnTo>
                    <a:lnTo>
                      <a:pt x="28" y="22"/>
                    </a:lnTo>
                    <a:lnTo>
                      <a:pt x="28" y="49"/>
                    </a:lnTo>
                    <a:lnTo>
                      <a:pt x="22" y="49"/>
                    </a:lnTo>
                    <a:lnTo>
                      <a:pt x="22" y="25"/>
                    </a:lnTo>
                    <a:lnTo>
                      <a:pt x="22" y="23"/>
                    </a:lnTo>
                    <a:lnTo>
                      <a:pt x="21" y="21"/>
                    </a:lnTo>
                    <a:lnTo>
                      <a:pt x="20" y="20"/>
                    </a:lnTo>
                    <a:lnTo>
                      <a:pt x="18" y="18"/>
                    </a:lnTo>
                    <a:lnTo>
                      <a:pt x="17" y="18"/>
                    </a:lnTo>
                    <a:lnTo>
                      <a:pt x="16" y="18"/>
                    </a:lnTo>
                    <a:lnTo>
                      <a:pt x="14" y="18"/>
                    </a:lnTo>
                    <a:lnTo>
                      <a:pt x="13" y="18"/>
                    </a:lnTo>
                    <a:lnTo>
                      <a:pt x="11" y="18"/>
                    </a:lnTo>
                    <a:lnTo>
                      <a:pt x="10" y="20"/>
                    </a:lnTo>
                    <a:lnTo>
                      <a:pt x="8" y="20"/>
                    </a:lnTo>
                    <a:lnTo>
                      <a:pt x="7" y="21"/>
                    </a:lnTo>
                    <a:lnTo>
                      <a:pt x="6" y="22"/>
                    </a:lnTo>
                    <a:lnTo>
                      <a:pt x="6" y="23"/>
                    </a:lnTo>
                    <a:lnTo>
                      <a:pt x="5" y="24"/>
                    </a:lnTo>
                    <a:lnTo>
                      <a:pt x="5" y="26"/>
                    </a:lnTo>
                    <a:lnTo>
                      <a:pt x="5" y="49"/>
                    </a:lnTo>
                    <a:lnTo>
                      <a:pt x="0" y="49"/>
                    </a:lnTo>
                    <a:lnTo>
                      <a:pt x="0" y="0"/>
                    </a:lnTo>
                    <a:close/>
                  </a:path>
                </a:pathLst>
              </a:custGeom>
              <a:solidFill>
                <a:srgbClr val="000000"/>
              </a:solidFill>
              <a:ln w="9525">
                <a:solidFill>
                  <a:srgbClr val="000066"/>
                </a:solidFill>
                <a:round/>
                <a:headEnd/>
                <a:tailEnd/>
              </a:ln>
            </p:spPr>
            <p:txBody>
              <a:bodyPr/>
              <a:lstStyle/>
              <a:p>
                <a:endParaRPr lang="en-US" dirty="0"/>
              </a:p>
            </p:txBody>
          </p:sp>
          <p:sp>
            <p:nvSpPr>
              <p:cNvPr id="260119" name="Freeform 23">
                <a:extLst>
                  <a:ext uri="{FF2B5EF4-FFF2-40B4-BE49-F238E27FC236}">
                    <a16:creationId xmlns:a16="http://schemas.microsoft.com/office/drawing/2014/main" id="{A2DD7692-80E4-42A6-BDC8-B114312D6616}"/>
                  </a:ext>
                </a:extLst>
              </p:cNvPr>
              <p:cNvSpPr>
                <a:spLocks noChangeAspect="1" noEditPoints="1"/>
              </p:cNvSpPr>
              <p:nvPr/>
            </p:nvSpPr>
            <p:spPr bwMode="auto">
              <a:xfrm>
                <a:off x="3745" y="677"/>
                <a:ext cx="5" cy="49"/>
              </a:xfrm>
              <a:custGeom>
                <a:avLst/>
                <a:gdLst>
                  <a:gd name="T0" fmla="*/ 5 w 5"/>
                  <a:gd name="T1" fmla="*/ 49 h 49"/>
                  <a:gd name="T2" fmla="*/ 0 w 5"/>
                  <a:gd name="T3" fmla="*/ 49 h 49"/>
                  <a:gd name="T4" fmla="*/ 0 w 5"/>
                  <a:gd name="T5" fmla="*/ 14 h 49"/>
                  <a:gd name="T6" fmla="*/ 5 w 5"/>
                  <a:gd name="T7" fmla="*/ 14 h 49"/>
                  <a:gd name="T8" fmla="*/ 5 w 5"/>
                  <a:gd name="T9" fmla="*/ 49 h 49"/>
                  <a:gd name="T10" fmla="*/ 5 w 5"/>
                  <a:gd name="T11" fmla="*/ 7 h 49"/>
                  <a:gd name="T12" fmla="*/ 0 w 5"/>
                  <a:gd name="T13" fmla="*/ 7 h 49"/>
                  <a:gd name="T14" fmla="*/ 0 w 5"/>
                  <a:gd name="T15" fmla="*/ 0 h 49"/>
                  <a:gd name="T16" fmla="*/ 5 w 5"/>
                  <a:gd name="T17" fmla="*/ 0 h 49"/>
                  <a:gd name="T18" fmla="*/ 5 w 5"/>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9">
                    <a:moveTo>
                      <a:pt x="5" y="49"/>
                    </a:moveTo>
                    <a:lnTo>
                      <a:pt x="0" y="49"/>
                    </a:lnTo>
                    <a:lnTo>
                      <a:pt x="0" y="14"/>
                    </a:lnTo>
                    <a:lnTo>
                      <a:pt x="5" y="14"/>
                    </a:lnTo>
                    <a:lnTo>
                      <a:pt x="5" y="49"/>
                    </a:lnTo>
                    <a:close/>
                    <a:moveTo>
                      <a:pt x="5" y="7"/>
                    </a:moveTo>
                    <a:lnTo>
                      <a:pt x="0" y="7"/>
                    </a:lnTo>
                    <a:lnTo>
                      <a:pt x="0" y="0"/>
                    </a:lnTo>
                    <a:lnTo>
                      <a:pt x="5" y="0"/>
                    </a:lnTo>
                    <a:lnTo>
                      <a:pt x="5" y="7"/>
                    </a:lnTo>
                    <a:close/>
                  </a:path>
                </a:pathLst>
              </a:custGeom>
              <a:solidFill>
                <a:srgbClr val="000000"/>
              </a:solidFill>
              <a:ln w="9525">
                <a:solidFill>
                  <a:srgbClr val="000066"/>
                </a:solidFill>
                <a:round/>
                <a:headEnd/>
                <a:tailEnd/>
              </a:ln>
            </p:spPr>
            <p:txBody>
              <a:bodyPr/>
              <a:lstStyle/>
              <a:p>
                <a:endParaRPr lang="en-US" dirty="0"/>
              </a:p>
            </p:txBody>
          </p:sp>
          <p:sp>
            <p:nvSpPr>
              <p:cNvPr id="260120" name="Freeform 24">
                <a:extLst>
                  <a:ext uri="{FF2B5EF4-FFF2-40B4-BE49-F238E27FC236}">
                    <a16:creationId xmlns:a16="http://schemas.microsoft.com/office/drawing/2014/main" id="{637A98CF-0FD2-4BB4-8F5F-FB80AC137B94}"/>
                  </a:ext>
                </a:extLst>
              </p:cNvPr>
              <p:cNvSpPr>
                <a:spLocks noChangeAspect="1" noEditPoints="1"/>
              </p:cNvSpPr>
              <p:nvPr/>
            </p:nvSpPr>
            <p:spPr bwMode="auto">
              <a:xfrm>
                <a:off x="3756" y="690"/>
                <a:ext cx="31" cy="50"/>
              </a:xfrm>
              <a:custGeom>
                <a:avLst/>
                <a:gdLst>
                  <a:gd name="T0" fmla="*/ 31 w 31"/>
                  <a:gd name="T1" fmla="*/ 30 h 50"/>
                  <a:gd name="T2" fmla="*/ 30 w 31"/>
                  <a:gd name="T3" fmla="*/ 42 h 50"/>
                  <a:gd name="T4" fmla="*/ 23 w 31"/>
                  <a:gd name="T5" fmla="*/ 49 h 50"/>
                  <a:gd name="T6" fmla="*/ 21 w 31"/>
                  <a:gd name="T7" fmla="*/ 50 h 50"/>
                  <a:gd name="T8" fmla="*/ 16 w 31"/>
                  <a:gd name="T9" fmla="*/ 50 h 50"/>
                  <a:gd name="T10" fmla="*/ 13 w 31"/>
                  <a:gd name="T11" fmla="*/ 50 h 50"/>
                  <a:gd name="T12" fmla="*/ 9 w 31"/>
                  <a:gd name="T13" fmla="*/ 50 h 50"/>
                  <a:gd name="T14" fmla="*/ 2 w 31"/>
                  <a:gd name="T15" fmla="*/ 45 h 50"/>
                  <a:gd name="T16" fmla="*/ 1 w 31"/>
                  <a:gd name="T17" fmla="*/ 40 h 50"/>
                  <a:gd name="T18" fmla="*/ 7 w 31"/>
                  <a:gd name="T19" fmla="*/ 41 h 50"/>
                  <a:gd name="T20" fmla="*/ 8 w 31"/>
                  <a:gd name="T21" fmla="*/ 43 h 50"/>
                  <a:gd name="T22" fmla="*/ 12 w 31"/>
                  <a:gd name="T23" fmla="*/ 46 h 50"/>
                  <a:gd name="T24" fmla="*/ 14 w 31"/>
                  <a:gd name="T25" fmla="*/ 46 h 50"/>
                  <a:gd name="T26" fmla="*/ 16 w 31"/>
                  <a:gd name="T27" fmla="*/ 46 h 50"/>
                  <a:gd name="T28" fmla="*/ 20 w 31"/>
                  <a:gd name="T29" fmla="*/ 46 h 50"/>
                  <a:gd name="T30" fmla="*/ 23 w 31"/>
                  <a:gd name="T31" fmla="*/ 43 h 50"/>
                  <a:gd name="T32" fmla="*/ 24 w 31"/>
                  <a:gd name="T33" fmla="*/ 41 h 50"/>
                  <a:gd name="T34" fmla="*/ 25 w 31"/>
                  <a:gd name="T35" fmla="*/ 38 h 50"/>
                  <a:gd name="T36" fmla="*/ 25 w 31"/>
                  <a:gd name="T37" fmla="*/ 34 h 50"/>
                  <a:gd name="T38" fmla="*/ 23 w 31"/>
                  <a:gd name="T39" fmla="*/ 34 h 50"/>
                  <a:gd name="T40" fmla="*/ 17 w 31"/>
                  <a:gd name="T41" fmla="*/ 36 h 50"/>
                  <a:gd name="T42" fmla="*/ 13 w 31"/>
                  <a:gd name="T43" fmla="*/ 38 h 50"/>
                  <a:gd name="T44" fmla="*/ 9 w 31"/>
                  <a:gd name="T45" fmla="*/ 35 h 50"/>
                  <a:gd name="T46" fmla="*/ 3 w 31"/>
                  <a:gd name="T47" fmla="*/ 32 h 50"/>
                  <a:gd name="T48" fmla="*/ 0 w 31"/>
                  <a:gd name="T49" fmla="*/ 25 h 50"/>
                  <a:gd name="T50" fmla="*/ 0 w 31"/>
                  <a:gd name="T51" fmla="*/ 16 h 50"/>
                  <a:gd name="T52" fmla="*/ 2 w 31"/>
                  <a:gd name="T53" fmla="*/ 9 h 50"/>
                  <a:gd name="T54" fmla="*/ 5 w 31"/>
                  <a:gd name="T55" fmla="*/ 4 h 50"/>
                  <a:gd name="T56" fmla="*/ 10 w 31"/>
                  <a:gd name="T57" fmla="*/ 1 h 50"/>
                  <a:gd name="T58" fmla="*/ 18 w 31"/>
                  <a:gd name="T59" fmla="*/ 0 h 50"/>
                  <a:gd name="T60" fmla="*/ 23 w 31"/>
                  <a:gd name="T61" fmla="*/ 3 h 50"/>
                  <a:gd name="T62" fmla="*/ 25 w 31"/>
                  <a:gd name="T63" fmla="*/ 5 h 50"/>
                  <a:gd name="T64" fmla="*/ 31 w 31"/>
                  <a:gd name="T65" fmla="*/ 1 h 50"/>
                  <a:gd name="T66" fmla="*/ 22 w 31"/>
                  <a:gd name="T67" fmla="*/ 8 h 50"/>
                  <a:gd name="T68" fmla="*/ 18 w 31"/>
                  <a:gd name="T69" fmla="*/ 7 h 50"/>
                  <a:gd name="T70" fmla="*/ 14 w 31"/>
                  <a:gd name="T71" fmla="*/ 5 h 50"/>
                  <a:gd name="T72" fmla="*/ 9 w 31"/>
                  <a:gd name="T73" fmla="*/ 9 h 50"/>
                  <a:gd name="T74" fmla="*/ 7 w 31"/>
                  <a:gd name="T75" fmla="*/ 12 h 50"/>
                  <a:gd name="T76" fmla="*/ 6 w 31"/>
                  <a:gd name="T77" fmla="*/ 17 h 50"/>
                  <a:gd name="T78" fmla="*/ 6 w 31"/>
                  <a:gd name="T79" fmla="*/ 22 h 50"/>
                  <a:gd name="T80" fmla="*/ 7 w 31"/>
                  <a:gd name="T81" fmla="*/ 26 h 50"/>
                  <a:gd name="T82" fmla="*/ 10 w 31"/>
                  <a:gd name="T83" fmla="*/ 30 h 50"/>
                  <a:gd name="T84" fmla="*/ 14 w 31"/>
                  <a:gd name="T85" fmla="*/ 32 h 50"/>
                  <a:gd name="T86" fmla="*/ 17 w 31"/>
                  <a:gd name="T87" fmla="*/ 32 h 50"/>
                  <a:gd name="T88" fmla="*/ 21 w 31"/>
                  <a:gd name="T89" fmla="*/ 31 h 50"/>
                  <a:gd name="T90" fmla="*/ 24 w 31"/>
                  <a:gd name="T91" fmla="*/ 25 h 50"/>
                  <a:gd name="T92" fmla="*/ 24 w 31"/>
                  <a:gd name="T93" fmla="*/ 1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 h="50">
                    <a:moveTo>
                      <a:pt x="31" y="1"/>
                    </a:moveTo>
                    <a:lnTo>
                      <a:pt x="31" y="30"/>
                    </a:lnTo>
                    <a:lnTo>
                      <a:pt x="31" y="36"/>
                    </a:lnTo>
                    <a:lnTo>
                      <a:pt x="30" y="42"/>
                    </a:lnTo>
                    <a:lnTo>
                      <a:pt x="28" y="47"/>
                    </a:lnTo>
                    <a:lnTo>
                      <a:pt x="23" y="49"/>
                    </a:lnTo>
                    <a:lnTo>
                      <a:pt x="22" y="50"/>
                    </a:lnTo>
                    <a:lnTo>
                      <a:pt x="21" y="50"/>
                    </a:lnTo>
                    <a:lnTo>
                      <a:pt x="18" y="50"/>
                    </a:lnTo>
                    <a:lnTo>
                      <a:pt x="16" y="50"/>
                    </a:lnTo>
                    <a:lnTo>
                      <a:pt x="15" y="50"/>
                    </a:lnTo>
                    <a:lnTo>
                      <a:pt x="13" y="50"/>
                    </a:lnTo>
                    <a:lnTo>
                      <a:pt x="12" y="50"/>
                    </a:lnTo>
                    <a:lnTo>
                      <a:pt x="9" y="50"/>
                    </a:lnTo>
                    <a:lnTo>
                      <a:pt x="5" y="48"/>
                    </a:lnTo>
                    <a:lnTo>
                      <a:pt x="2" y="45"/>
                    </a:lnTo>
                    <a:lnTo>
                      <a:pt x="1" y="42"/>
                    </a:lnTo>
                    <a:lnTo>
                      <a:pt x="1" y="40"/>
                    </a:lnTo>
                    <a:lnTo>
                      <a:pt x="7" y="40"/>
                    </a:lnTo>
                    <a:lnTo>
                      <a:pt x="7" y="41"/>
                    </a:lnTo>
                    <a:lnTo>
                      <a:pt x="7" y="42"/>
                    </a:lnTo>
                    <a:lnTo>
                      <a:pt x="8" y="43"/>
                    </a:lnTo>
                    <a:lnTo>
                      <a:pt x="10" y="45"/>
                    </a:lnTo>
                    <a:lnTo>
                      <a:pt x="12" y="46"/>
                    </a:lnTo>
                    <a:lnTo>
                      <a:pt x="13" y="46"/>
                    </a:lnTo>
                    <a:lnTo>
                      <a:pt x="14" y="46"/>
                    </a:lnTo>
                    <a:lnTo>
                      <a:pt x="15" y="46"/>
                    </a:lnTo>
                    <a:lnTo>
                      <a:pt x="16" y="46"/>
                    </a:lnTo>
                    <a:lnTo>
                      <a:pt x="18" y="46"/>
                    </a:lnTo>
                    <a:lnTo>
                      <a:pt x="20" y="46"/>
                    </a:lnTo>
                    <a:lnTo>
                      <a:pt x="21" y="45"/>
                    </a:lnTo>
                    <a:lnTo>
                      <a:pt x="23" y="43"/>
                    </a:lnTo>
                    <a:lnTo>
                      <a:pt x="24" y="42"/>
                    </a:lnTo>
                    <a:lnTo>
                      <a:pt x="24" y="41"/>
                    </a:lnTo>
                    <a:lnTo>
                      <a:pt x="24" y="39"/>
                    </a:lnTo>
                    <a:lnTo>
                      <a:pt x="25" y="38"/>
                    </a:lnTo>
                    <a:lnTo>
                      <a:pt x="25" y="35"/>
                    </a:lnTo>
                    <a:lnTo>
                      <a:pt x="25" y="34"/>
                    </a:lnTo>
                    <a:lnTo>
                      <a:pt x="25" y="32"/>
                    </a:lnTo>
                    <a:lnTo>
                      <a:pt x="23" y="34"/>
                    </a:lnTo>
                    <a:lnTo>
                      <a:pt x="21" y="35"/>
                    </a:lnTo>
                    <a:lnTo>
                      <a:pt x="17" y="36"/>
                    </a:lnTo>
                    <a:lnTo>
                      <a:pt x="14" y="38"/>
                    </a:lnTo>
                    <a:lnTo>
                      <a:pt x="13" y="38"/>
                    </a:lnTo>
                    <a:lnTo>
                      <a:pt x="10" y="36"/>
                    </a:lnTo>
                    <a:lnTo>
                      <a:pt x="9" y="35"/>
                    </a:lnTo>
                    <a:lnTo>
                      <a:pt x="7" y="34"/>
                    </a:lnTo>
                    <a:lnTo>
                      <a:pt x="3" y="32"/>
                    </a:lnTo>
                    <a:lnTo>
                      <a:pt x="2" y="28"/>
                    </a:lnTo>
                    <a:lnTo>
                      <a:pt x="0" y="25"/>
                    </a:lnTo>
                    <a:lnTo>
                      <a:pt x="0" y="20"/>
                    </a:lnTo>
                    <a:lnTo>
                      <a:pt x="0" y="16"/>
                    </a:lnTo>
                    <a:lnTo>
                      <a:pt x="1" y="12"/>
                    </a:lnTo>
                    <a:lnTo>
                      <a:pt x="2" y="9"/>
                    </a:lnTo>
                    <a:lnTo>
                      <a:pt x="3" y="5"/>
                    </a:lnTo>
                    <a:lnTo>
                      <a:pt x="5" y="4"/>
                    </a:lnTo>
                    <a:lnTo>
                      <a:pt x="8" y="2"/>
                    </a:lnTo>
                    <a:lnTo>
                      <a:pt x="10" y="1"/>
                    </a:lnTo>
                    <a:lnTo>
                      <a:pt x="15" y="0"/>
                    </a:lnTo>
                    <a:lnTo>
                      <a:pt x="18" y="0"/>
                    </a:lnTo>
                    <a:lnTo>
                      <a:pt x="21" y="1"/>
                    </a:lnTo>
                    <a:lnTo>
                      <a:pt x="23" y="3"/>
                    </a:lnTo>
                    <a:lnTo>
                      <a:pt x="25" y="5"/>
                    </a:lnTo>
                    <a:lnTo>
                      <a:pt x="25" y="5"/>
                    </a:lnTo>
                    <a:lnTo>
                      <a:pt x="25" y="1"/>
                    </a:lnTo>
                    <a:lnTo>
                      <a:pt x="31" y="1"/>
                    </a:lnTo>
                    <a:close/>
                    <a:moveTo>
                      <a:pt x="22" y="9"/>
                    </a:moveTo>
                    <a:lnTo>
                      <a:pt x="22" y="8"/>
                    </a:lnTo>
                    <a:lnTo>
                      <a:pt x="20" y="7"/>
                    </a:lnTo>
                    <a:lnTo>
                      <a:pt x="18" y="7"/>
                    </a:lnTo>
                    <a:lnTo>
                      <a:pt x="16" y="5"/>
                    </a:lnTo>
                    <a:lnTo>
                      <a:pt x="14" y="5"/>
                    </a:lnTo>
                    <a:lnTo>
                      <a:pt x="12" y="7"/>
                    </a:lnTo>
                    <a:lnTo>
                      <a:pt x="9" y="9"/>
                    </a:lnTo>
                    <a:lnTo>
                      <a:pt x="8" y="11"/>
                    </a:lnTo>
                    <a:lnTo>
                      <a:pt x="7" y="12"/>
                    </a:lnTo>
                    <a:lnTo>
                      <a:pt x="7" y="15"/>
                    </a:lnTo>
                    <a:lnTo>
                      <a:pt x="6" y="17"/>
                    </a:lnTo>
                    <a:lnTo>
                      <a:pt x="6" y="19"/>
                    </a:lnTo>
                    <a:lnTo>
                      <a:pt x="6" y="22"/>
                    </a:lnTo>
                    <a:lnTo>
                      <a:pt x="7" y="24"/>
                    </a:lnTo>
                    <a:lnTo>
                      <a:pt x="7" y="26"/>
                    </a:lnTo>
                    <a:lnTo>
                      <a:pt x="8" y="28"/>
                    </a:lnTo>
                    <a:lnTo>
                      <a:pt x="10" y="30"/>
                    </a:lnTo>
                    <a:lnTo>
                      <a:pt x="12" y="31"/>
                    </a:lnTo>
                    <a:lnTo>
                      <a:pt x="14" y="32"/>
                    </a:lnTo>
                    <a:lnTo>
                      <a:pt x="15" y="32"/>
                    </a:lnTo>
                    <a:lnTo>
                      <a:pt x="17" y="32"/>
                    </a:lnTo>
                    <a:lnTo>
                      <a:pt x="18" y="32"/>
                    </a:lnTo>
                    <a:lnTo>
                      <a:pt x="21" y="31"/>
                    </a:lnTo>
                    <a:lnTo>
                      <a:pt x="22" y="30"/>
                    </a:lnTo>
                    <a:lnTo>
                      <a:pt x="24" y="25"/>
                    </a:lnTo>
                    <a:lnTo>
                      <a:pt x="25" y="19"/>
                    </a:lnTo>
                    <a:lnTo>
                      <a:pt x="24" y="13"/>
                    </a:lnTo>
                    <a:lnTo>
                      <a:pt x="22" y="9"/>
                    </a:lnTo>
                    <a:close/>
                  </a:path>
                </a:pathLst>
              </a:custGeom>
              <a:solidFill>
                <a:srgbClr val="000000"/>
              </a:solidFill>
              <a:ln w="9525">
                <a:solidFill>
                  <a:srgbClr val="000066"/>
                </a:solidFill>
                <a:round/>
                <a:headEnd/>
                <a:tailEnd/>
              </a:ln>
            </p:spPr>
            <p:txBody>
              <a:bodyPr/>
              <a:lstStyle/>
              <a:p>
                <a:endParaRPr lang="en-US" dirty="0"/>
              </a:p>
            </p:txBody>
          </p:sp>
          <p:sp>
            <p:nvSpPr>
              <p:cNvPr id="260121" name="Freeform 25">
                <a:extLst>
                  <a:ext uri="{FF2B5EF4-FFF2-40B4-BE49-F238E27FC236}">
                    <a16:creationId xmlns:a16="http://schemas.microsoft.com/office/drawing/2014/main" id="{F60C2A97-9858-4501-9588-7FC333CF56EC}"/>
                  </a:ext>
                </a:extLst>
              </p:cNvPr>
              <p:cNvSpPr>
                <a:spLocks noChangeAspect="1" noEditPoints="1"/>
              </p:cNvSpPr>
              <p:nvPr/>
            </p:nvSpPr>
            <p:spPr bwMode="auto">
              <a:xfrm>
                <a:off x="3793" y="690"/>
                <a:ext cx="33" cy="38"/>
              </a:xfrm>
              <a:custGeom>
                <a:avLst/>
                <a:gdLst>
                  <a:gd name="T0" fmla="*/ 29 w 33"/>
                  <a:gd name="T1" fmla="*/ 32 h 38"/>
                  <a:gd name="T2" fmla="*/ 31 w 33"/>
                  <a:gd name="T3" fmla="*/ 33 h 38"/>
                  <a:gd name="T4" fmla="*/ 32 w 33"/>
                  <a:gd name="T5" fmla="*/ 33 h 38"/>
                  <a:gd name="T6" fmla="*/ 32 w 33"/>
                  <a:gd name="T7" fmla="*/ 33 h 38"/>
                  <a:gd name="T8" fmla="*/ 33 w 33"/>
                  <a:gd name="T9" fmla="*/ 36 h 38"/>
                  <a:gd name="T10" fmla="*/ 31 w 33"/>
                  <a:gd name="T11" fmla="*/ 38 h 38"/>
                  <a:gd name="T12" fmla="*/ 29 w 33"/>
                  <a:gd name="T13" fmla="*/ 38 h 38"/>
                  <a:gd name="T14" fmla="*/ 25 w 33"/>
                  <a:gd name="T15" fmla="*/ 36 h 38"/>
                  <a:gd name="T16" fmla="*/ 23 w 33"/>
                  <a:gd name="T17" fmla="*/ 33 h 38"/>
                  <a:gd name="T18" fmla="*/ 18 w 33"/>
                  <a:gd name="T19" fmla="*/ 35 h 38"/>
                  <a:gd name="T20" fmla="*/ 13 w 33"/>
                  <a:gd name="T21" fmla="*/ 38 h 38"/>
                  <a:gd name="T22" fmla="*/ 3 w 33"/>
                  <a:gd name="T23" fmla="*/ 34 h 38"/>
                  <a:gd name="T24" fmla="*/ 0 w 33"/>
                  <a:gd name="T25" fmla="*/ 26 h 38"/>
                  <a:gd name="T26" fmla="*/ 2 w 33"/>
                  <a:gd name="T27" fmla="*/ 19 h 38"/>
                  <a:gd name="T28" fmla="*/ 7 w 33"/>
                  <a:gd name="T29" fmla="*/ 17 h 38"/>
                  <a:gd name="T30" fmla="*/ 15 w 33"/>
                  <a:gd name="T31" fmla="*/ 16 h 38"/>
                  <a:gd name="T32" fmla="*/ 21 w 33"/>
                  <a:gd name="T33" fmla="*/ 16 h 38"/>
                  <a:gd name="T34" fmla="*/ 22 w 33"/>
                  <a:gd name="T35" fmla="*/ 15 h 38"/>
                  <a:gd name="T36" fmla="*/ 23 w 33"/>
                  <a:gd name="T37" fmla="*/ 12 h 38"/>
                  <a:gd name="T38" fmla="*/ 22 w 33"/>
                  <a:gd name="T39" fmla="*/ 7 h 38"/>
                  <a:gd name="T40" fmla="*/ 17 w 33"/>
                  <a:gd name="T41" fmla="*/ 5 h 38"/>
                  <a:gd name="T42" fmla="*/ 10 w 33"/>
                  <a:gd name="T43" fmla="*/ 7 h 38"/>
                  <a:gd name="T44" fmla="*/ 7 w 33"/>
                  <a:gd name="T45" fmla="*/ 10 h 38"/>
                  <a:gd name="T46" fmla="*/ 1 w 33"/>
                  <a:gd name="T47" fmla="*/ 11 h 38"/>
                  <a:gd name="T48" fmla="*/ 2 w 33"/>
                  <a:gd name="T49" fmla="*/ 7 h 38"/>
                  <a:gd name="T50" fmla="*/ 6 w 33"/>
                  <a:gd name="T51" fmla="*/ 3 h 38"/>
                  <a:gd name="T52" fmla="*/ 9 w 33"/>
                  <a:gd name="T53" fmla="*/ 1 h 38"/>
                  <a:gd name="T54" fmla="*/ 13 w 33"/>
                  <a:gd name="T55" fmla="*/ 0 h 38"/>
                  <a:gd name="T56" fmla="*/ 16 w 33"/>
                  <a:gd name="T57" fmla="*/ 0 h 38"/>
                  <a:gd name="T58" fmla="*/ 19 w 33"/>
                  <a:gd name="T59" fmla="*/ 0 h 38"/>
                  <a:gd name="T60" fmla="*/ 24 w 33"/>
                  <a:gd name="T61" fmla="*/ 2 h 38"/>
                  <a:gd name="T62" fmla="*/ 28 w 33"/>
                  <a:gd name="T63" fmla="*/ 5 h 38"/>
                  <a:gd name="T64" fmla="*/ 29 w 33"/>
                  <a:gd name="T65" fmla="*/ 31 h 38"/>
                  <a:gd name="T66" fmla="*/ 19 w 33"/>
                  <a:gd name="T67" fmla="*/ 20 h 38"/>
                  <a:gd name="T68" fmla="*/ 13 w 33"/>
                  <a:gd name="T69" fmla="*/ 20 h 38"/>
                  <a:gd name="T70" fmla="*/ 8 w 33"/>
                  <a:gd name="T71" fmla="*/ 23 h 38"/>
                  <a:gd name="T72" fmla="*/ 6 w 33"/>
                  <a:gd name="T73" fmla="*/ 25 h 38"/>
                  <a:gd name="T74" fmla="*/ 7 w 33"/>
                  <a:gd name="T75" fmla="*/ 30 h 38"/>
                  <a:gd name="T76" fmla="*/ 9 w 33"/>
                  <a:gd name="T77" fmla="*/ 33 h 38"/>
                  <a:gd name="T78" fmla="*/ 17 w 33"/>
                  <a:gd name="T79" fmla="*/ 32 h 38"/>
                  <a:gd name="T80" fmla="*/ 22 w 33"/>
                  <a:gd name="T81" fmla="*/ 27 h 38"/>
                  <a:gd name="T82" fmla="*/ 23 w 33"/>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29" y="31"/>
                    </a:moveTo>
                    <a:lnTo>
                      <a:pt x="29" y="32"/>
                    </a:lnTo>
                    <a:lnTo>
                      <a:pt x="30" y="32"/>
                    </a:lnTo>
                    <a:lnTo>
                      <a:pt x="31" y="33"/>
                    </a:lnTo>
                    <a:lnTo>
                      <a:pt x="32" y="33"/>
                    </a:lnTo>
                    <a:lnTo>
                      <a:pt x="32" y="33"/>
                    </a:lnTo>
                    <a:lnTo>
                      <a:pt x="32" y="33"/>
                    </a:lnTo>
                    <a:lnTo>
                      <a:pt x="32" y="33"/>
                    </a:lnTo>
                    <a:lnTo>
                      <a:pt x="33" y="33"/>
                    </a:lnTo>
                    <a:lnTo>
                      <a:pt x="33" y="36"/>
                    </a:lnTo>
                    <a:lnTo>
                      <a:pt x="32" y="38"/>
                    </a:lnTo>
                    <a:lnTo>
                      <a:pt x="31" y="38"/>
                    </a:lnTo>
                    <a:lnTo>
                      <a:pt x="30" y="38"/>
                    </a:lnTo>
                    <a:lnTo>
                      <a:pt x="29" y="38"/>
                    </a:lnTo>
                    <a:lnTo>
                      <a:pt x="28" y="38"/>
                    </a:lnTo>
                    <a:lnTo>
                      <a:pt x="25" y="36"/>
                    </a:lnTo>
                    <a:lnTo>
                      <a:pt x="24" y="34"/>
                    </a:lnTo>
                    <a:lnTo>
                      <a:pt x="23" y="33"/>
                    </a:lnTo>
                    <a:lnTo>
                      <a:pt x="21" y="34"/>
                    </a:lnTo>
                    <a:lnTo>
                      <a:pt x="18" y="35"/>
                    </a:lnTo>
                    <a:lnTo>
                      <a:pt x="16" y="38"/>
                    </a:lnTo>
                    <a:lnTo>
                      <a:pt x="13" y="38"/>
                    </a:lnTo>
                    <a:lnTo>
                      <a:pt x="7" y="36"/>
                    </a:lnTo>
                    <a:lnTo>
                      <a:pt x="3" y="34"/>
                    </a:lnTo>
                    <a:lnTo>
                      <a:pt x="1" y="31"/>
                    </a:lnTo>
                    <a:lnTo>
                      <a:pt x="0" y="26"/>
                    </a:lnTo>
                    <a:lnTo>
                      <a:pt x="1" y="23"/>
                    </a:lnTo>
                    <a:lnTo>
                      <a:pt x="2" y="19"/>
                    </a:lnTo>
                    <a:lnTo>
                      <a:pt x="4" y="18"/>
                    </a:lnTo>
                    <a:lnTo>
                      <a:pt x="7" y="17"/>
                    </a:lnTo>
                    <a:lnTo>
                      <a:pt x="11" y="16"/>
                    </a:lnTo>
                    <a:lnTo>
                      <a:pt x="15" y="16"/>
                    </a:lnTo>
                    <a:lnTo>
                      <a:pt x="18" y="16"/>
                    </a:lnTo>
                    <a:lnTo>
                      <a:pt x="21" y="16"/>
                    </a:lnTo>
                    <a:lnTo>
                      <a:pt x="21" y="15"/>
                    </a:lnTo>
                    <a:lnTo>
                      <a:pt x="22" y="15"/>
                    </a:lnTo>
                    <a:lnTo>
                      <a:pt x="23" y="13"/>
                    </a:lnTo>
                    <a:lnTo>
                      <a:pt x="23" y="12"/>
                    </a:lnTo>
                    <a:lnTo>
                      <a:pt x="23" y="9"/>
                    </a:lnTo>
                    <a:lnTo>
                      <a:pt x="22" y="7"/>
                    </a:lnTo>
                    <a:lnTo>
                      <a:pt x="21" y="5"/>
                    </a:lnTo>
                    <a:lnTo>
                      <a:pt x="17" y="5"/>
                    </a:lnTo>
                    <a:lnTo>
                      <a:pt x="14" y="5"/>
                    </a:lnTo>
                    <a:lnTo>
                      <a:pt x="10" y="7"/>
                    </a:lnTo>
                    <a:lnTo>
                      <a:pt x="8" y="8"/>
                    </a:lnTo>
                    <a:lnTo>
                      <a:pt x="7" y="10"/>
                    </a:lnTo>
                    <a:lnTo>
                      <a:pt x="7" y="11"/>
                    </a:lnTo>
                    <a:lnTo>
                      <a:pt x="1" y="11"/>
                    </a:lnTo>
                    <a:lnTo>
                      <a:pt x="2" y="8"/>
                    </a:lnTo>
                    <a:lnTo>
                      <a:pt x="2" y="7"/>
                    </a:lnTo>
                    <a:lnTo>
                      <a:pt x="3" y="4"/>
                    </a:lnTo>
                    <a:lnTo>
                      <a:pt x="6" y="3"/>
                    </a:lnTo>
                    <a:lnTo>
                      <a:pt x="8" y="1"/>
                    </a:lnTo>
                    <a:lnTo>
                      <a:pt x="9" y="1"/>
                    </a:lnTo>
                    <a:lnTo>
                      <a:pt x="10" y="0"/>
                    </a:lnTo>
                    <a:lnTo>
                      <a:pt x="13" y="0"/>
                    </a:lnTo>
                    <a:lnTo>
                      <a:pt x="15" y="0"/>
                    </a:lnTo>
                    <a:lnTo>
                      <a:pt x="16" y="0"/>
                    </a:lnTo>
                    <a:lnTo>
                      <a:pt x="18" y="0"/>
                    </a:lnTo>
                    <a:lnTo>
                      <a:pt x="19" y="0"/>
                    </a:lnTo>
                    <a:lnTo>
                      <a:pt x="21" y="1"/>
                    </a:lnTo>
                    <a:lnTo>
                      <a:pt x="24" y="2"/>
                    </a:lnTo>
                    <a:lnTo>
                      <a:pt x="26" y="3"/>
                    </a:lnTo>
                    <a:lnTo>
                      <a:pt x="28" y="5"/>
                    </a:lnTo>
                    <a:lnTo>
                      <a:pt x="29" y="8"/>
                    </a:lnTo>
                    <a:lnTo>
                      <a:pt x="29" y="31"/>
                    </a:lnTo>
                    <a:close/>
                    <a:moveTo>
                      <a:pt x="23" y="19"/>
                    </a:moveTo>
                    <a:lnTo>
                      <a:pt x="19" y="20"/>
                    </a:lnTo>
                    <a:lnTo>
                      <a:pt x="16" y="20"/>
                    </a:lnTo>
                    <a:lnTo>
                      <a:pt x="13" y="20"/>
                    </a:lnTo>
                    <a:lnTo>
                      <a:pt x="9" y="22"/>
                    </a:lnTo>
                    <a:lnTo>
                      <a:pt x="8" y="23"/>
                    </a:lnTo>
                    <a:lnTo>
                      <a:pt x="7" y="24"/>
                    </a:lnTo>
                    <a:lnTo>
                      <a:pt x="6" y="25"/>
                    </a:lnTo>
                    <a:lnTo>
                      <a:pt x="6" y="27"/>
                    </a:lnTo>
                    <a:lnTo>
                      <a:pt x="7" y="30"/>
                    </a:lnTo>
                    <a:lnTo>
                      <a:pt x="8" y="32"/>
                    </a:lnTo>
                    <a:lnTo>
                      <a:pt x="9" y="33"/>
                    </a:lnTo>
                    <a:lnTo>
                      <a:pt x="11" y="33"/>
                    </a:lnTo>
                    <a:lnTo>
                      <a:pt x="17" y="32"/>
                    </a:lnTo>
                    <a:lnTo>
                      <a:pt x="21" y="30"/>
                    </a:lnTo>
                    <a:lnTo>
                      <a:pt x="22" y="27"/>
                    </a:lnTo>
                    <a:lnTo>
                      <a:pt x="23" y="26"/>
                    </a:lnTo>
                    <a:lnTo>
                      <a:pt x="23" y="19"/>
                    </a:lnTo>
                    <a:close/>
                  </a:path>
                </a:pathLst>
              </a:custGeom>
              <a:solidFill>
                <a:srgbClr val="000000"/>
              </a:solidFill>
              <a:ln w="9525">
                <a:solidFill>
                  <a:srgbClr val="000066"/>
                </a:solidFill>
                <a:round/>
                <a:headEnd/>
                <a:tailEnd/>
              </a:ln>
            </p:spPr>
            <p:txBody>
              <a:bodyPr/>
              <a:lstStyle/>
              <a:p>
                <a:endParaRPr lang="en-US" dirty="0"/>
              </a:p>
            </p:txBody>
          </p:sp>
          <p:sp>
            <p:nvSpPr>
              <p:cNvPr id="260122" name="Freeform 26">
                <a:extLst>
                  <a:ext uri="{FF2B5EF4-FFF2-40B4-BE49-F238E27FC236}">
                    <a16:creationId xmlns:a16="http://schemas.microsoft.com/office/drawing/2014/main" id="{9F5FACA4-2382-470A-835D-E9FB28F8D968}"/>
                  </a:ext>
                </a:extLst>
              </p:cNvPr>
              <p:cNvSpPr>
                <a:spLocks noChangeAspect="1"/>
              </p:cNvSpPr>
              <p:nvPr/>
            </p:nvSpPr>
            <p:spPr bwMode="auto">
              <a:xfrm>
                <a:off x="3831" y="690"/>
                <a:ext cx="28" cy="36"/>
              </a:xfrm>
              <a:custGeom>
                <a:avLst/>
                <a:gdLst>
                  <a:gd name="T0" fmla="*/ 6 w 28"/>
                  <a:gd name="T1" fmla="*/ 1 h 36"/>
                  <a:gd name="T2" fmla="*/ 6 w 28"/>
                  <a:gd name="T3" fmla="*/ 5 h 36"/>
                  <a:gd name="T4" fmla="*/ 6 w 28"/>
                  <a:gd name="T5" fmla="*/ 5 h 36"/>
                  <a:gd name="T6" fmla="*/ 7 w 28"/>
                  <a:gd name="T7" fmla="*/ 4 h 36"/>
                  <a:gd name="T8" fmla="*/ 8 w 28"/>
                  <a:gd name="T9" fmla="*/ 3 h 36"/>
                  <a:gd name="T10" fmla="*/ 8 w 28"/>
                  <a:gd name="T11" fmla="*/ 2 h 36"/>
                  <a:gd name="T12" fmla="*/ 9 w 28"/>
                  <a:gd name="T13" fmla="*/ 2 h 36"/>
                  <a:gd name="T14" fmla="*/ 11 w 28"/>
                  <a:gd name="T15" fmla="*/ 1 h 36"/>
                  <a:gd name="T16" fmla="*/ 13 w 28"/>
                  <a:gd name="T17" fmla="*/ 0 h 36"/>
                  <a:gd name="T18" fmla="*/ 15 w 28"/>
                  <a:gd name="T19" fmla="*/ 0 h 36"/>
                  <a:gd name="T20" fmla="*/ 16 w 28"/>
                  <a:gd name="T21" fmla="*/ 0 h 36"/>
                  <a:gd name="T22" fmla="*/ 18 w 28"/>
                  <a:gd name="T23" fmla="*/ 0 h 36"/>
                  <a:gd name="T24" fmla="*/ 21 w 28"/>
                  <a:gd name="T25" fmla="*/ 0 h 36"/>
                  <a:gd name="T26" fmla="*/ 22 w 28"/>
                  <a:gd name="T27" fmla="*/ 1 h 36"/>
                  <a:gd name="T28" fmla="*/ 22 w 28"/>
                  <a:gd name="T29" fmla="*/ 1 h 36"/>
                  <a:gd name="T30" fmla="*/ 24 w 28"/>
                  <a:gd name="T31" fmla="*/ 2 h 36"/>
                  <a:gd name="T32" fmla="*/ 25 w 28"/>
                  <a:gd name="T33" fmla="*/ 3 h 36"/>
                  <a:gd name="T34" fmla="*/ 28 w 28"/>
                  <a:gd name="T35" fmla="*/ 5 h 36"/>
                  <a:gd name="T36" fmla="*/ 28 w 28"/>
                  <a:gd name="T37" fmla="*/ 9 h 36"/>
                  <a:gd name="T38" fmla="*/ 28 w 28"/>
                  <a:gd name="T39" fmla="*/ 36 h 36"/>
                  <a:gd name="T40" fmla="*/ 22 w 28"/>
                  <a:gd name="T41" fmla="*/ 36 h 36"/>
                  <a:gd name="T42" fmla="*/ 22 w 28"/>
                  <a:gd name="T43" fmla="*/ 11 h 36"/>
                  <a:gd name="T44" fmla="*/ 22 w 28"/>
                  <a:gd name="T45" fmla="*/ 9 h 36"/>
                  <a:gd name="T46" fmla="*/ 21 w 28"/>
                  <a:gd name="T47" fmla="*/ 7 h 36"/>
                  <a:gd name="T48" fmla="*/ 18 w 28"/>
                  <a:gd name="T49" fmla="*/ 5 h 36"/>
                  <a:gd name="T50" fmla="*/ 15 w 28"/>
                  <a:gd name="T51" fmla="*/ 5 h 36"/>
                  <a:gd name="T52" fmla="*/ 11 w 28"/>
                  <a:gd name="T53" fmla="*/ 5 h 36"/>
                  <a:gd name="T54" fmla="*/ 9 w 28"/>
                  <a:gd name="T55" fmla="*/ 8 h 36"/>
                  <a:gd name="T56" fmla="*/ 7 w 28"/>
                  <a:gd name="T57" fmla="*/ 11 h 36"/>
                  <a:gd name="T58" fmla="*/ 6 w 28"/>
                  <a:gd name="T59" fmla="*/ 17 h 36"/>
                  <a:gd name="T60" fmla="*/ 6 w 28"/>
                  <a:gd name="T61" fmla="*/ 36 h 36"/>
                  <a:gd name="T62" fmla="*/ 0 w 28"/>
                  <a:gd name="T63" fmla="*/ 36 h 36"/>
                  <a:gd name="T64" fmla="*/ 0 w 28"/>
                  <a:gd name="T65" fmla="*/ 1 h 36"/>
                  <a:gd name="T66" fmla="*/ 6 w 28"/>
                  <a:gd name="T6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6">
                    <a:moveTo>
                      <a:pt x="6" y="1"/>
                    </a:moveTo>
                    <a:lnTo>
                      <a:pt x="6" y="5"/>
                    </a:lnTo>
                    <a:lnTo>
                      <a:pt x="6" y="5"/>
                    </a:lnTo>
                    <a:lnTo>
                      <a:pt x="7" y="4"/>
                    </a:lnTo>
                    <a:lnTo>
                      <a:pt x="8" y="3"/>
                    </a:lnTo>
                    <a:lnTo>
                      <a:pt x="8" y="2"/>
                    </a:lnTo>
                    <a:lnTo>
                      <a:pt x="9" y="2"/>
                    </a:lnTo>
                    <a:lnTo>
                      <a:pt x="11" y="1"/>
                    </a:lnTo>
                    <a:lnTo>
                      <a:pt x="13" y="0"/>
                    </a:lnTo>
                    <a:lnTo>
                      <a:pt x="15" y="0"/>
                    </a:lnTo>
                    <a:lnTo>
                      <a:pt x="16" y="0"/>
                    </a:lnTo>
                    <a:lnTo>
                      <a:pt x="18" y="0"/>
                    </a:lnTo>
                    <a:lnTo>
                      <a:pt x="21" y="0"/>
                    </a:lnTo>
                    <a:lnTo>
                      <a:pt x="22" y="1"/>
                    </a:lnTo>
                    <a:lnTo>
                      <a:pt x="22" y="1"/>
                    </a:lnTo>
                    <a:lnTo>
                      <a:pt x="24" y="2"/>
                    </a:lnTo>
                    <a:lnTo>
                      <a:pt x="25" y="3"/>
                    </a:lnTo>
                    <a:lnTo>
                      <a:pt x="28" y="5"/>
                    </a:lnTo>
                    <a:lnTo>
                      <a:pt x="28" y="9"/>
                    </a:lnTo>
                    <a:lnTo>
                      <a:pt x="28" y="36"/>
                    </a:lnTo>
                    <a:lnTo>
                      <a:pt x="22" y="36"/>
                    </a:lnTo>
                    <a:lnTo>
                      <a:pt x="22" y="11"/>
                    </a:lnTo>
                    <a:lnTo>
                      <a:pt x="22" y="9"/>
                    </a:lnTo>
                    <a:lnTo>
                      <a:pt x="21" y="7"/>
                    </a:lnTo>
                    <a:lnTo>
                      <a:pt x="18" y="5"/>
                    </a:lnTo>
                    <a:lnTo>
                      <a:pt x="15" y="5"/>
                    </a:lnTo>
                    <a:lnTo>
                      <a:pt x="11" y="5"/>
                    </a:lnTo>
                    <a:lnTo>
                      <a:pt x="9" y="8"/>
                    </a:lnTo>
                    <a:lnTo>
                      <a:pt x="7" y="11"/>
                    </a:lnTo>
                    <a:lnTo>
                      <a:pt x="6" y="17"/>
                    </a:lnTo>
                    <a:lnTo>
                      <a:pt x="6" y="36"/>
                    </a:lnTo>
                    <a:lnTo>
                      <a:pt x="0" y="36"/>
                    </a:lnTo>
                    <a:lnTo>
                      <a:pt x="0" y="1"/>
                    </a:lnTo>
                    <a:lnTo>
                      <a:pt x="6" y="1"/>
                    </a:lnTo>
                    <a:close/>
                  </a:path>
                </a:pathLst>
              </a:custGeom>
              <a:solidFill>
                <a:srgbClr val="000000"/>
              </a:solidFill>
              <a:ln w="9525">
                <a:solidFill>
                  <a:srgbClr val="000066"/>
                </a:solidFill>
                <a:round/>
                <a:headEnd/>
                <a:tailEnd/>
              </a:ln>
            </p:spPr>
            <p:txBody>
              <a:bodyPr/>
              <a:lstStyle/>
              <a:p>
                <a:endParaRPr lang="en-US" dirty="0"/>
              </a:p>
            </p:txBody>
          </p:sp>
          <p:sp>
            <p:nvSpPr>
              <p:cNvPr id="260123" name="Freeform 27">
                <a:extLst>
                  <a:ext uri="{FF2B5EF4-FFF2-40B4-BE49-F238E27FC236}">
                    <a16:creationId xmlns:a16="http://schemas.microsoft.com/office/drawing/2014/main" id="{212BF087-10A8-425C-B8F6-1F61B441ABE0}"/>
                  </a:ext>
                </a:extLst>
              </p:cNvPr>
              <p:cNvSpPr>
                <a:spLocks noChangeAspect="1"/>
              </p:cNvSpPr>
              <p:nvPr/>
            </p:nvSpPr>
            <p:spPr bwMode="auto">
              <a:xfrm>
                <a:off x="3656" y="896"/>
                <a:ext cx="348" cy="450"/>
              </a:xfrm>
              <a:custGeom>
                <a:avLst/>
                <a:gdLst>
                  <a:gd name="T0" fmla="*/ 273 w 348"/>
                  <a:gd name="T1" fmla="*/ 11 h 450"/>
                  <a:gd name="T2" fmla="*/ 0 w 348"/>
                  <a:gd name="T3" fmla="*/ 11 h 450"/>
                  <a:gd name="T4" fmla="*/ 0 w 348"/>
                  <a:gd name="T5" fmla="*/ 391 h 450"/>
                  <a:gd name="T6" fmla="*/ 113 w 348"/>
                  <a:gd name="T7" fmla="*/ 391 h 450"/>
                  <a:gd name="T8" fmla="*/ 193 w 348"/>
                  <a:gd name="T9" fmla="*/ 450 h 450"/>
                  <a:gd name="T10" fmla="*/ 227 w 348"/>
                  <a:gd name="T11" fmla="*/ 409 h 450"/>
                  <a:gd name="T12" fmla="*/ 294 w 348"/>
                  <a:gd name="T13" fmla="*/ 360 h 450"/>
                  <a:gd name="T14" fmla="*/ 314 w 348"/>
                  <a:gd name="T15" fmla="*/ 262 h 450"/>
                  <a:gd name="T16" fmla="*/ 348 w 348"/>
                  <a:gd name="T17" fmla="*/ 249 h 450"/>
                  <a:gd name="T18" fmla="*/ 348 w 348"/>
                  <a:gd name="T19" fmla="*/ 0 h 450"/>
                  <a:gd name="T20" fmla="*/ 273 w 348"/>
                  <a:gd name="T21" fmla="*/ 11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8" h="450">
                    <a:moveTo>
                      <a:pt x="273" y="11"/>
                    </a:moveTo>
                    <a:lnTo>
                      <a:pt x="0" y="11"/>
                    </a:lnTo>
                    <a:lnTo>
                      <a:pt x="0" y="391"/>
                    </a:lnTo>
                    <a:lnTo>
                      <a:pt x="113" y="391"/>
                    </a:lnTo>
                    <a:lnTo>
                      <a:pt x="193" y="450"/>
                    </a:lnTo>
                    <a:lnTo>
                      <a:pt x="227" y="409"/>
                    </a:lnTo>
                    <a:lnTo>
                      <a:pt x="294" y="360"/>
                    </a:lnTo>
                    <a:lnTo>
                      <a:pt x="314" y="262"/>
                    </a:lnTo>
                    <a:lnTo>
                      <a:pt x="348" y="249"/>
                    </a:lnTo>
                    <a:lnTo>
                      <a:pt x="348" y="0"/>
                    </a:lnTo>
                    <a:lnTo>
                      <a:pt x="273" y="11"/>
                    </a:lnTo>
                    <a:close/>
                  </a:path>
                </a:pathLst>
              </a:custGeom>
              <a:solidFill>
                <a:srgbClr val="000000"/>
              </a:solidFill>
              <a:ln w="9525">
                <a:solidFill>
                  <a:srgbClr val="000066"/>
                </a:solidFill>
                <a:round/>
                <a:headEnd/>
                <a:tailEnd/>
              </a:ln>
            </p:spPr>
            <p:txBody>
              <a:bodyPr/>
              <a:lstStyle/>
              <a:p>
                <a:endParaRPr lang="en-US" dirty="0"/>
              </a:p>
            </p:txBody>
          </p:sp>
          <p:sp>
            <p:nvSpPr>
              <p:cNvPr id="260124" name="Freeform 28">
                <a:extLst>
                  <a:ext uri="{FF2B5EF4-FFF2-40B4-BE49-F238E27FC236}">
                    <a16:creationId xmlns:a16="http://schemas.microsoft.com/office/drawing/2014/main" id="{C6775053-9A6A-4C6E-9B3B-389B027FB916}"/>
                  </a:ext>
                </a:extLst>
              </p:cNvPr>
              <p:cNvSpPr>
                <a:spLocks noChangeAspect="1"/>
              </p:cNvSpPr>
              <p:nvPr/>
            </p:nvSpPr>
            <p:spPr bwMode="auto">
              <a:xfrm>
                <a:off x="3695" y="841"/>
                <a:ext cx="359" cy="467"/>
              </a:xfrm>
              <a:custGeom>
                <a:avLst/>
                <a:gdLst>
                  <a:gd name="T0" fmla="*/ 350 w 359"/>
                  <a:gd name="T1" fmla="*/ 4 h 467"/>
                  <a:gd name="T2" fmla="*/ 276 w 359"/>
                  <a:gd name="T3" fmla="*/ 15 h 467"/>
                  <a:gd name="T4" fmla="*/ 6 w 359"/>
                  <a:gd name="T5" fmla="*/ 15 h 467"/>
                  <a:gd name="T6" fmla="*/ 0 w 359"/>
                  <a:gd name="T7" fmla="*/ 15 h 467"/>
                  <a:gd name="T8" fmla="*/ 0 w 359"/>
                  <a:gd name="T9" fmla="*/ 20 h 467"/>
                  <a:gd name="T10" fmla="*/ 0 w 359"/>
                  <a:gd name="T11" fmla="*/ 400 h 467"/>
                  <a:gd name="T12" fmla="*/ 0 w 359"/>
                  <a:gd name="T13" fmla="*/ 406 h 467"/>
                  <a:gd name="T14" fmla="*/ 6 w 359"/>
                  <a:gd name="T15" fmla="*/ 406 h 467"/>
                  <a:gd name="T16" fmla="*/ 116 w 359"/>
                  <a:gd name="T17" fmla="*/ 406 h 467"/>
                  <a:gd name="T18" fmla="*/ 195 w 359"/>
                  <a:gd name="T19" fmla="*/ 464 h 467"/>
                  <a:gd name="T20" fmla="*/ 199 w 359"/>
                  <a:gd name="T21" fmla="*/ 467 h 467"/>
                  <a:gd name="T22" fmla="*/ 203 w 359"/>
                  <a:gd name="T23" fmla="*/ 463 h 467"/>
                  <a:gd name="T24" fmla="*/ 236 w 359"/>
                  <a:gd name="T25" fmla="*/ 422 h 467"/>
                  <a:gd name="T26" fmla="*/ 301 w 359"/>
                  <a:gd name="T27" fmla="*/ 374 h 467"/>
                  <a:gd name="T28" fmla="*/ 303 w 359"/>
                  <a:gd name="T29" fmla="*/ 373 h 467"/>
                  <a:gd name="T30" fmla="*/ 304 w 359"/>
                  <a:gd name="T31" fmla="*/ 370 h 467"/>
                  <a:gd name="T32" fmla="*/ 324 w 359"/>
                  <a:gd name="T33" fmla="*/ 275 h 467"/>
                  <a:gd name="T34" fmla="*/ 355 w 359"/>
                  <a:gd name="T35" fmla="*/ 263 h 467"/>
                  <a:gd name="T36" fmla="*/ 359 w 359"/>
                  <a:gd name="T37" fmla="*/ 262 h 467"/>
                  <a:gd name="T38" fmla="*/ 359 w 359"/>
                  <a:gd name="T39" fmla="*/ 258 h 467"/>
                  <a:gd name="T40" fmla="*/ 359 w 359"/>
                  <a:gd name="T41" fmla="*/ 9 h 467"/>
                  <a:gd name="T42" fmla="*/ 359 w 359"/>
                  <a:gd name="T43" fmla="*/ 0 h 467"/>
                  <a:gd name="T44" fmla="*/ 350 w 359"/>
                  <a:gd name="T45" fmla="*/ 4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9" h="467">
                    <a:moveTo>
                      <a:pt x="350" y="4"/>
                    </a:moveTo>
                    <a:lnTo>
                      <a:pt x="276" y="15"/>
                    </a:lnTo>
                    <a:lnTo>
                      <a:pt x="6" y="15"/>
                    </a:lnTo>
                    <a:lnTo>
                      <a:pt x="0" y="15"/>
                    </a:lnTo>
                    <a:lnTo>
                      <a:pt x="0" y="20"/>
                    </a:lnTo>
                    <a:lnTo>
                      <a:pt x="0" y="400"/>
                    </a:lnTo>
                    <a:lnTo>
                      <a:pt x="0" y="406"/>
                    </a:lnTo>
                    <a:lnTo>
                      <a:pt x="6" y="406"/>
                    </a:lnTo>
                    <a:lnTo>
                      <a:pt x="116" y="406"/>
                    </a:lnTo>
                    <a:lnTo>
                      <a:pt x="195" y="464"/>
                    </a:lnTo>
                    <a:lnTo>
                      <a:pt x="199" y="467"/>
                    </a:lnTo>
                    <a:lnTo>
                      <a:pt x="203" y="463"/>
                    </a:lnTo>
                    <a:lnTo>
                      <a:pt x="236" y="422"/>
                    </a:lnTo>
                    <a:lnTo>
                      <a:pt x="301" y="374"/>
                    </a:lnTo>
                    <a:lnTo>
                      <a:pt x="303" y="373"/>
                    </a:lnTo>
                    <a:lnTo>
                      <a:pt x="304" y="370"/>
                    </a:lnTo>
                    <a:lnTo>
                      <a:pt x="324" y="275"/>
                    </a:lnTo>
                    <a:lnTo>
                      <a:pt x="355" y="263"/>
                    </a:lnTo>
                    <a:lnTo>
                      <a:pt x="359" y="262"/>
                    </a:lnTo>
                    <a:lnTo>
                      <a:pt x="359" y="258"/>
                    </a:lnTo>
                    <a:lnTo>
                      <a:pt x="359" y="9"/>
                    </a:lnTo>
                    <a:lnTo>
                      <a:pt x="359" y="0"/>
                    </a:lnTo>
                    <a:lnTo>
                      <a:pt x="350" y="4"/>
                    </a:lnTo>
                    <a:close/>
                  </a:path>
                </a:pathLst>
              </a:custGeom>
              <a:solidFill>
                <a:srgbClr val="000000"/>
              </a:solidFill>
              <a:ln w="9525">
                <a:solidFill>
                  <a:srgbClr val="000066"/>
                </a:solidFill>
                <a:round/>
                <a:headEnd/>
                <a:tailEnd/>
              </a:ln>
            </p:spPr>
            <p:txBody>
              <a:bodyPr/>
              <a:lstStyle/>
              <a:p>
                <a:endParaRPr lang="en-US" dirty="0"/>
              </a:p>
            </p:txBody>
          </p:sp>
          <p:sp>
            <p:nvSpPr>
              <p:cNvPr id="260125" name="Freeform 29">
                <a:extLst>
                  <a:ext uri="{FF2B5EF4-FFF2-40B4-BE49-F238E27FC236}">
                    <a16:creationId xmlns:a16="http://schemas.microsoft.com/office/drawing/2014/main" id="{D06008ED-40EF-4DE5-B7D3-AA273FF70B2E}"/>
                  </a:ext>
                </a:extLst>
              </p:cNvPr>
              <p:cNvSpPr>
                <a:spLocks noChangeAspect="1"/>
              </p:cNvSpPr>
              <p:nvPr/>
            </p:nvSpPr>
            <p:spPr bwMode="auto">
              <a:xfrm>
                <a:off x="3705" y="856"/>
                <a:ext cx="338" cy="436"/>
              </a:xfrm>
              <a:custGeom>
                <a:avLst/>
                <a:gdLst>
                  <a:gd name="T0" fmla="*/ 304 w 338"/>
                  <a:gd name="T1" fmla="*/ 252 h 436"/>
                  <a:gd name="T2" fmla="*/ 303 w 338"/>
                  <a:gd name="T3" fmla="*/ 255 h 436"/>
                  <a:gd name="T4" fmla="*/ 284 w 338"/>
                  <a:gd name="T5" fmla="*/ 350 h 436"/>
                  <a:gd name="T6" fmla="*/ 220 w 338"/>
                  <a:gd name="T7" fmla="*/ 398 h 436"/>
                  <a:gd name="T8" fmla="*/ 219 w 338"/>
                  <a:gd name="T9" fmla="*/ 398 h 436"/>
                  <a:gd name="T10" fmla="*/ 218 w 338"/>
                  <a:gd name="T11" fmla="*/ 399 h 436"/>
                  <a:gd name="T12" fmla="*/ 187 w 338"/>
                  <a:gd name="T13" fmla="*/ 436 h 436"/>
                  <a:gd name="T14" fmla="*/ 112 w 338"/>
                  <a:gd name="T15" fmla="*/ 381 h 436"/>
                  <a:gd name="T16" fmla="*/ 110 w 338"/>
                  <a:gd name="T17" fmla="*/ 380 h 436"/>
                  <a:gd name="T18" fmla="*/ 109 w 338"/>
                  <a:gd name="T19" fmla="*/ 380 h 436"/>
                  <a:gd name="T20" fmla="*/ 0 w 338"/>
                  <a:gd name="T21" fmla="*/ 380 h 436"/>
                  <a:gd name="T22" fmla="*/ 0 w 338"/>
                  <a:gd name="T23" fmla="*/ 11 h 436"/>
                  <a:gd name="T24" fmla="*/ 268 w 338"/>
                  <a:gd name="T25" fmla="*/ 11 h 436"/>
                  <a:gd name="T26" fmla="*/ 270 w 338"/>
                  <a:gd name="T27" fmla="*/ 11 h 436"/>
                  <a:gd name="T28" fmla="*/ 271 w 338"/>
                  <a:gd name="T29" fmla="*/ 10 h 436"/>
                  <a:gd name="T30" fmla="*/ 338 w 338"/>
                  <a:gd name="T31" fmla="*/ 0 h 436"/>
                  <a:gd name="T32" fmla="*/ 338 w 338"/>
                  <a:gd name="T33" fmla="*/ 239 h 436"/>
                  <a:gd name="T34" fmla="*/ 307 w 338"/>
                  <a:gd name="T35" fmla="*/ 251 h 436"/>
                  <a:gd name="T36" fmla="*/ 304 w 338"/>
                  <a:gd name="T37" fmla="*/ 252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8" h="436">
                    <a:moveTo>
                      <a:pt x="304" y="252"/>
                    </a:moveTo>
                    <a:lnTo>
                      <a:pt x="303" y="255"/>
                    </a:lnTo>
                    <a:lnTo>
                      <a:pt x="284" y="350"/>
                    </a:lnTo>
                    <a:lnTo>
                      <a:pt x="220" y="398"/>
                    </a:lnTo>
                    <a:lnTo>
                      <a:pt x="219" y="398"/>
                    </a:lnTo>
                    <a:lnTo>
                      <a:pt x="218" y="399"/>
                    </a:lnTo>
                    <a:lnTo>
                      <a:pt x="187" y="436"/>
                    </a:lnTo>
                    <a:lnTo>
                      <a:pt x="112" y="381"/>
                    </a:lnTo>
                    <a:lnTo>
                      <a:pt x="110" y="380"/>
                    </a:lnTo>
                    <a:lnTo>
                      <a:pt x="109" y="380"/>
                    </a:lnTo>
                    <a:lnTo>
                      <a:pt x="0" y="380"/>
                    </a:lnTo>
                    <a:lnTo>
                      <a:pt x="0" y="11"/>
                    </a:lnTo>
                    <a:lnTo>
                      <a:pt x="268" y="11"/>
                    </a:lnTo>
                    <a:lnTo>
                      <a:pt x="270" y="11"/>
                    </a:lnTo>
                    <a:lnTo>
                      <a:pt x="271" y="10"/>
                    </a:lnTo>
                    <a:lnTo>
                      <a:pt x="338" y="0"/>
                    </a:lnTo>
                    <a:lnTo>
                      <a:pt x="338" y="239"/>
                    </a:lnTo>
                    <a:lnTo>
                      <a:pt x="307" y="251"/>
                    </a:lnTo>
                    <a:lnTo>
                      <a:pt x="304" y="252"/>
                    </a:lnTo>
                    <a:close/>
                  </a:path>
                </a:pathLst>
              </a:custGeom>
              <a:solidFill>
                <a:srgbClr val="FFFFFF"/>
              </a:solidFill>
              <a:ln w="9525">
                <a:solidFill>
                  <a:srgbClr val="000066"/>
                </a:solidFill>
                <a:round/>
                <a:headEnd/>
                <a:tailEnd/>
              </a:ln>
            </p:spPr>
            <p:txBody>
              <a:bodyPr/>
              <a:lstStyle/>
              <a:p>
                <a:endParaRPr lang="en-US" dirty="0"/>
              </a:p>
            </p:txBody>
          </p:sp>
          <p:sp>
            <p:nvSpPr>
              <p:cNvPr id="260126" name="Freeform 30">
                <a:extLst>
                  <a:ext uri="{FF2B5EF4-FFF2-40B4-BE49-F238E27FC236}">
                    <a16:creationId xmlns:a16="http://schemas.microsoft.com/office/drawing/2014/main" id="{E5E41FEB-D4D2-46DD-B9DD-66ED8968C957}"/>
                  </a:ext>
                </a:extLst>
              </p:cNvPr>
              <p:cNvSpPr>
                <a:spLocks noChangeAspect="1" noEditPoints="1"/>
              </p:cNvSpPr>
              <p:nvPr/>
            </p:nvSpPr>
            <p:spPr bwMode="auto">
              <a:xfrm>
                <a:off x="3799" y="1020"/>
                <a:ext cx="47" cy="52"/>
              </a:xfrm>
              <a:custGeom>
                <a:avLst/>
                <a:gdLst>
                  <a:gd name="T0" fmla="*/ 42 w 47"/>
                  <a:gd name="T1" fmla="*/ 11 h 52"/>
                  <a:gd name="T2" fmla="*/ 47 w 47"/>
                  <a:gd name="T3" fmla="*/ 21 h 52"/>
                  <a:gd name="T4" fmla="*/ 47 w 47"/>
                  <a:gd name="T5" fmla="*/ 32 h 52"/>
                  <a:gd name="T6" fmla="*/ 42 w 47"/>
                  <a:gd name="T7" fmla="*/ 43 h 52"/>
                  <a:gd name="T8" fmla="*/ 36 w 47"/>
                  <a:gd name="T9" fmla="*/ 49 h 52"/>
                  <a:gd name="T10" fmla="*/ 28 w 47"/>
                  <a:gd name="T11" fmla="*/ 52 h 52"/>
                  <a:gd name="T12" fmla="*/ 19 w 47"/>
                  <a:gd name="T13" fmla="*/ 52 h 52"/>
                  <a:gd name="T14" fmla="*/ 11 w 47"/>
                  <a:gd name="T15" fmla="*/ 49 h 52"/>
                  <a:gd name="T16" fmla="*/ 4 w 47"/>
                  <a:gd name="T17" fmla="*/ 43 h 52"/>
                  <a:gd name="T18" fmla="*/ 0 w 47"/>
                  <a:gd name="T19" fmla="*/ 32 h 52"/>
                  <a:gd name="T20" fmla="*/ 0 w 47"/>
                  <a:gd name="T21" fmla="*/ 21 h 52"/>
                  <a:gd name="T22" fmla="*/ 4 w 47"/>
                  <a:gd name="T23" fmla="*/ 11 h 52"/>
                  <a:gd name="T24" fmla="*/ 11 w 47"/>
                  <a:gd name="T25" fmla="*/ 4 h 52"/>
                  <a:gd name="T26" fmla="*/ 19 w 47"/>
                  <a:gd name="T27" fmla="*/ 0 h 52"/>
                  <a:gd name="T28" fmla="*/ 28 w 47"/>
                  <a:gd name="T29" fmla="*/ 0 h 52"/>
                  <a:gd name="T30" fmla="*/ 36 w 47"/>
                  <a:gd name="T31" fmla="*/ 4 h 52"/>
                  <a:gd name="T32" fmla="*/ 12 w 47"/>
                  <a:gd name="T33" fmla="*/ 11 h 52"/>
                  <a:gd name="T34" fmla="*/ 8 w 47"/>
                  <a:gd name="T35" fmla="*/ 18 h 52"/>
                  <a:gd name="T36" fmla="*/ 7 w 47"/>
                  <a:gd name="T37" fmla="*/ 27 h 52"/>
                  <a:gd name="T38" fmla="*/ 8 w 47"/>
                  <a:gd name="T39" fmla="*/ 35 h 52"/>
                  <a:gd name="T40" fmla="*/ 12 w 47"/>
                  <a:gd name="T41" fmla="*/ 42 h 52"/>
                  <a:gd name="T42" fmla="*/ 17 w 47"/>
                  <a:gd name="T43" fmla="*/ 45 h 52"/>
                  <a:gd name="T44" fmla="*/ 24 w 47"/>
                  <a:gd name="T45" fmla="*/ 46 h 52"/>
                  <a:gd name="T46" fmla="*/ 31 w 47"/>
                  <a:gd name="T47" fmla="*/ 45 h 52"/>
                  <a:gd name="T48" fmla="*/ 35 w 47"/>
                  <a:gd name="T49" fmla="*/ 42 h 52"/>
                  <a:gd name="T50" fmla="*/ 40 w 47"/>
                  <a:gd name="T51" fmla="*/ 35 h 52"/>
                  <a:gd name="T52" fmla="*/ 41 w 47"/>
                  <a:gd name="T53" fmla="*/ 27 h 52"/>
                  <a:gd name="T54" fmla="*/ 40 w 47"/>
                  <a:gd name="T55" fmla="*/ 18 h 52"/>
                  <a:gd name="T56" fmla="*/ 35 w 47"/>
                  <a:gd name="T57" fmla="*/ 11 h 52"/>
                  <a:gd name="T58" fmla="*/ 31 w 47"/>
                  <a:gd name="T59" fmla="*/ 7 h 52"/>
                  <a:gd name="T60" fmla="*/ 24 w 47"/>
                  <a:gd name="T61" fmla="*/ 6 h 52"/>
                  <a:gd name="T62" fmla="*/ 17 w 47"/>
                  <a:gd name="T63" fmla="*/ 7 h 52"/>
                  <a:gd name="T64" fmla="*/ 12 w 47"/>
                  <a:gd name="T65" fmla="*/ 11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52">
                    <a:moveTo>
                      <a:pt x="39" y="6"/>
                    </a:moveTo>
                    <a:lnTo>
                      <a:pt x="42" y="11"/>
                    </a:lnTo>
                    <a:lnTo>
                      <a:pt x="45" y="15"/>
                    </a:lnTo>
                    <a:lnTo>
                      <a:pt x="47" y="21"/>
                    </a:lnTo>
                    <a:lnTo>
                      <a:pt x="47" y="27"/>
                    </a:lnTo>
                    <a:lnTo>
                      <a:pt x="47" y="32"/>
                    </a:lnTo>
                    <a:lnTo>
                      <a:pt x="45" y="37"/>
                    </a:lnTo>
                    <a:lnTo>
                      <a:pt x="42" y="43"/>
                    </a:lnTo>
                    <a:lnTo>
                      <a:pt x="39" y="47"/>
                    </a:lnTo>
                    <a:lnTo>
                      <a:pt x="36" y="49"/>
                    </a:lnTo>
                    <a:lnTo>
                      <a:pt x="33" y="50"/>
                    </a:lnTo>
                    <a:lnTo>
                      <a:pt x="28" y="52"/>
                    </a:lnTo>
                    <a:lnTo>
                      <a:pt x="24" y="52"/>
                    </a:lnTo>
                    <a:lnTo>
                      <a:pt x="19" y="52"/>
                    </a:lnTo>
                    <a:lnTo>
                      <a:pt x="15" y="50"/>
                    </a:lnTo>
                    <a:lnTo>
                      <a:pt x="11" y="49"/>
                    </a:lnTo>
                    <a:lnTo>
                      <a:pt x="9" y="47"/>
                    </a:lnTo>
                    <a:lnTo>
                      <a:pt x="4" y="43"/>
                    </a:lnTo>
                    <a:lnTo>
                      <a:pt x="2" y="37"/>
                    </a:lnTo>
                    <a:lnTo>
                      <a:pt x="0" y="32"/>
                    </a:lnTo>
                    <a:lnTo>
                      <a:pt x="0" y="27"/>
                    </a:lnTo>
                    <a:lnTo>
                      <a:pt x="0" y="21"/>
                    </a:lnTo>
                    <a:lnTo>
                      <a:pt x="2" y="15"/>
                    </a:lnTo>
                    <a:lnTo>
                      <a:pt x="4" y="11"/>
                    </a:lnTo>
                    <a:lnTo>
                      <a:pt x="9" y="6"/>
                    </a:lnTo>
                    <a:lnTo>
                      <a:pt x="11" y="4"/>
                    </a:lnTo>
                    <a:lnTo>
                      <a:pt x="15" y="3"/>
                    </a:lnTo>
                    <a:lnTo>
                      <a:pt x="19" y="0"/>
                    </a:lnTo>
                    <a:lnTo>
                      <a:pt x="24" y="0"/>
                    </a:lnTo>
                    <a:lnTo>
                      <a:pt x="28" y="0"/>
                    </a:lnTo>
                    <a:lnTo>
                      <a:pt x="33" y="3"/>
                    </a:lnTo>
                    <a:lnTo>
                      <a:pt x="36" y="4"/>
                    </a:lnTo>
                    <a:lnTo>
                      <a:pt x="39" y="6"/>
                    </a:lnTo>
                    <a:close/>
                    <a:moveTo>
                      <a:pt x="12" y="11"/>
                    </a:moveTo>
                    <a:lnTo>
                      <a:pt x="10" y="14"/>
                    </a:lnTo>
                    <a:lnTo>
                      <a:pt x="8" y="18"/>
                    </a:lnTo>
                    <a:lnTo>
                      <a:pt x="7" y="22"/>
                    </a:lnTo>
                    <a:lnTo>
                      <a:pt x="7" y="27"/>
                    </a:lnTo>
                    <a:lnTo>
                      <a:pt x="7" y="31"/>
                    </a:lnTo>
                    <a:lnTo>
                      <a:pt x="8" y="35"/>
                    </a:lnTo>
                    <a:lnTo>
                      <a:pt x="10" y="38"/>
                    </a:lnTo>
                    <a:lnTo>
                      <a:pt x="12" y="42"/>
                    </a:lnTo>
                    <a:lnTo>
                      <a:pt x="15" y="44"/>
                    </a:lnTo>
                    <a:lnTo>
                      <a:pt x="17" y="45"/>
                    </a:lnTo>
                    <a:lnTo>
                      <a:pt x="20" y="46"/>
                    </a:lnTo>
                    <a:lnTo>
                      <a:pt x="24" y="46"/>
                    </a:lnTo>
                    <a:lnTo>
                      <a:pt x="27" y="46"/>
                    </a:lnTo>
                    <a:lnTo>
                      <a:pt x="31" y="45"/>
                    </a:lnTo>
                    <a:lnTo>
                      <a:pt x="33" y="44"/>
                    </a:lnTo>
                    <a:lnTo>
                      <a:pt x="35" y="42"/>
                    </a:lnTo>
                    <a:lnTo>
                      <a:pt x="38" y="38"/>
                    </a:lnTo>
                    <a:lnTo>
                      <a:pt x="40" y="35"/>
                    </a:lnTo>
                    <a:lnTo>
                      <a:pt x="41" y="31"/>
                    </a:lnTo>
                    <a:lnTo>
                      <a:pt x="41" y="27"/>
                    </a:lnTo>
                    <a:lnTo>
                      <a:pt x="41" y="22"/>
                    </a:lnTo>
                    <a:lnTo>
                      <a:pt x="40" y="18"/>
                    </a:lnTo>
                    <a:lnTo>
                      <a:pt x="38" y="14"/>
                    </a:lnTo>
                    <a:lnTo>
                      <a:pt x="35" y="11"/>
                    </a:lnTo>
                    <a:lnTo>
                      <a:pt x="33" y="9"/>
                    </a:lnTo>
                    <a:lnTo>
                      <a:pt x="31" y="7"/>
                    </a:lnTo>
                    <a:lnTo>
                      <a:pt x="27" y="6"/>
                    </a:lnTo>
                    <a:lnTo>
                      <a:pt x="24" y="6"/>
                    </a:lnTo>
                    <a:lnTo>
                      <a:pt x="20" y="6"/>
                    </a:lnTo>
                    <a:lnTo>
                      <a:pt x="17" y="7"/>
                    </a:lnTo>
                    <a:lnTo>
                      <a:pt x="15" y="9"/>
                    </a:lnTo>
                    <a:lnTo>
                      <a:pt x="12" y="11"/>
                    </a:lnTo>
                    <a:close/>
                  </a:path>
                </a:pathLst>
              </a:custGeom>
              <a:solidFill>
                <a:srgbClr val="000000"/>
              </a:solidFill>
              <a:ln w="9525">
                <a:solidFill>
                  <a:srgbClr val="000066"/>
                </a:solidFill>
                <a:round/>
                <a:headEnd/>
                <a:tailEnd/>
              </a:ln>
            </p:spPr>
            <p:txBody>
              <a:bodyPr/>
              <a:lstStyle/>
              <a:p>
                <a:endParaRPr lang="en-US" dirty="0"/>
              </a:p>
            </p:txBody>
          </p:sp>
          <p:sp>
            <p:nvSpPr>
              <p:cNvPr id="260127" name="Freeform 31">
                <a:extLst>
                  <a:ext uri="{FF2B5EF4-FFF2-40B4-BE49-F238E27FC236}">
                    <a16:creationId xmlns:a16="http://schemas.microsoft.com/office/drawing/2014/main" id="{E90A1D6C-A715-4B9D-8217-CA6F330E9982}"/>
                  </a:ext>
                </a:extLst>
              </p:cNvPr>
              <p:cNvSpPr>
                <a:spLocks noChangeAspect="1"/>
              </p:cNvSpPr>
              <p:nvPr/>
            </p:nvSpPr>
            <p:spPr bwMode="auto">
              <a:xfrm>
                <a:off x="3852" y="1021"/>
                <a:ext cx="28" cy="50"/>
              </a:xfrm>
              <a:custGeom>
                <a:avLst/>
                <a:gdLst>
                  <a:gd name="T0" fmla="*/ 0 w 28"/>
                  <a:gd name="T1" fmla="*/ 0 h 50"/>
                  <a:gd name="T2" fmla="*/ 5 w 28"/>
                  <a:gd name="T3" fmla="*/ 0 h 50"/>
                  <a:gd name="T4" fmla="*/ 5 w 28"/>
                  <a:gd name="T5" fmla="*/ 19 h 50"/>
                  <a:gd name="T6" fmla="*/ 7 w 28"/>
                  <a:gd name="T7" fmla="*/ 18 h 50"/>
                  <a:gd name="T8" fmla="*/ 8 w 28"/>
                  <a:gd name="T9" fmla="*/ 17 h 50"/>
                  <a:gd name="T10" fmla="*/ 10 w 28"/>
                  <a:gd name="T11" fmla="*/ 15 h 50"/>
                  <a:gd name="T12" fmla="*/ 12 w 28"/>
                  <a:gd name="T13" fmla="*/ 14 h 50"/>
                  <a:gd name="T14" fmla="*/ 13 w 28"/>
                  <a:gd name="T15" fmla="*/ 13 h 50"/>
                  <a:gd name="T16" fmla="*/ 15 w 28"/>
                  <a:gd name="T17" fmla="*/ 13 h 50"/>
                  <a:gd name="T18" fmla="*/ 16 w 28"/>
                  <a:gd name="T19" fmla="*/ 13 h 50"/>
                  <a:gd name="T20" fmla="*/ 17 w 28"/>
                  <a:gd name="T21" fmla="*/ 13 h 50"/>
                  <a:gd name="T22" fmla="*/ 18 w 28"/>
                  <a:gd name="T23" fmla="*/ 13 h 50"/>
                  <a:gd name="T24" fmla="*/ 19 w 28"/>
                  <a:gd name="T25" fmla="*/ 13 h 50"/>
                  <a:gd name="T26" fmla="*/ 22 w 28"/>
                  <a:gd name="T27" fmla="*/ 13 h 50"/>
                  <a:gd name="T28" fmla="*/ 23 w 28"/>
                  <a:gd name="T29" fmla="*/ 14 h 50"/>
                  <a:gd name="T30" fmla="*/ 25 w 28"/>
                  <a:gd name="T31" fmla="*/ 17 h 50"/>
                  <a:gd name="T32" fmla="*/ 27 w 28"/>
                  <a:gd name="T33" fmla="*/ 19 h 50"/>
                  <a:gd name="T34" fmla="*/ 28 w 28"/>
                  <a:gd name="T35" fmla="*/ 21 h 50"/>
                  <a:gd name="T36" fmla="*/ 28 w 28"/>
                  <a:gd name="T37" fmla="*/ 22 h 50"/>
                  <a:gd name="T38" fmla="*/ 28 w 28"/>
                  <a:gd name="T39" fmla="*/ 50 h 50"/>
                  <a:gd name="T40" fmla="*/ 23 w 28"/>
                  <a:gd name="T41" fmla="*/ 50 h 50"/>
                  <a:gd name="T42" fmla="*/ 23 w 28"/>
                  <a:gd name="T43" fmla="*/ 26 h 50"/>
                  <a:gd name="T44" fmla="*/ 23 w 28"/>
                  <a:gd name="T45" fmla="*/ 23 h 50"/>
                  <a:gd name="T46" fmla="*/ 22 w 28"/>
                  <a:gd name="T47" fmla="*/ 21 h 50"/>
                  <a:gd name="T48" fmla="*/ 20 w 28"/>
                  <a:gd name="T49" fmla="*/ 20 h 50"/>
                  <a:gd name="T50" fmla="*/ 19 w 28"/>
                  <a:gd name="T51" fmla="*/ 19 h 50"/>
                  <a:gd name="T52" fmla="*/ 18 w 28"/>
                  <a:gd name="T53" fmla="*/ 18 h 50"/>
                  <a:gd name="T54" fmla="*/ 17 w 28"/>
                  <a:gd name="T55" fmla="*/ 18 h 50"/>
                  <a:gd name="T56" fmla="*/ 15 w 28"/>
                  <a:gd name="T57" fmla="*/ 18 h 50"/>
                  <a:gd name="T58" fmla="*/ 13 w 28"/>
                  <a:gd name="T59" fmla="*/ 19 h 50"/>
                  <a:gd name="T60" fmla="*/ 12 w 28"/>
                  <a:gd name="T61" fmla="*/ 19 h 50"/>
                  <a:gd name="T62" fmla="*/ 11 w 28"/>
                  <a:gd name="T63" fmla="*/ 20 h 50"/>
                  <a:gd name="T64" fmla="*/ 9 w 28"/>
                  <a:gd name="T65" fmla="*/ 20 h 50"/>
                  <a:gd name="T66" fmla="*/ 8 w 28"/>
                  <a:gd name="T67" fmla="*/ 21 h 50"/>
                  <a:gd name="T68" fmla="*/ 7 w 28"/>
                  <a:gd name="T69" fmla="*/ 22 h 50"/>
                  <a:gd name="T70" fmla="*/ 7 w 28"/>
                  <a:gd name="T71" fmla="*/ 23 h 50"/>
                  <a:gd name="T72" fmla="*/ 5 w 28"/>
                  <a:gd name="T73" fmla="*/ 25 h 50"/>
                  <a:gd name="T74" fmla="*/ 5 w 28"/>
                  <a:gd name="T75" fmla="*/ 27 h 50"/>
                  <a:gd name="T76" fmla="*/ 5 w 28"/>
                  <a:gd name="T77" fmla="*/ 50 h 50"/>
                  <a:gd name="T78" fmla="*/ 0 w 28"/>
                  <a:gd name="T79" fmla="*/ 50 h 50"/>
                  <a:gd name="T80" fmla="*/ 0 w 28"/>
                  <a:gd name="T8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50">
                    <a:moveTo>
                      <a:pt x="0" y="0"/>
                    </a:moveTo>
                    <a:lnTo>
                      <a:pt x="5" y="0"/>
                    </a:lnTo>
                    <a:lnTo>
                      <a:pt x="5" y="19"/>
                    </a:lnTo>
                    <a:lnTo>
                      <a:pt x="7" y="18"/>
                    </a:lnTo>
                    <a:lnTo>
                      <a:pt x="8" y="17"/>
                    </a:lnTo>
                    <a:lnTo>
                      <a:pt x="10" y="15"/>
                    </a:lnTo>
                    <a:lnTo>
                      <a:pt x="12" y="14"/>
                    </a:lnTo>
                    <a:lnTo>
                      <a:pt x="13" y="13"/>
                    </a:lnTo>
                    <a:lnTo>
                      <a:pt x="15" y="13"/>
                    </a:lnTo>
                    <a:lnTo>
                      <a:pt x="16" y="13"/>
                    </a:lnTo>
                    <a:lnTo>
                      <a:pt x="17" y="13"/>
                    </a:lnTo>
                    <a:lnTo>
                      <a:pt x="18" y="13"/>
                    </a:lnTo>
                    <a:lnTo>
                      <a:pt x="19" y="13"/>
                    </a:lnTo>
                    <a:lnTo>
                      <a:pt x="22" y="13"/>
                    </a:lnTo>
                    <a:lnTo>
                      <a:pt x="23" y="14"/>
                    </a:lnTo>
                    <a:lnTo>
                      <a:pt x="25" y="17"/>
                    </a:lnTo>
                    <a:lnTo>
                      <a:pt x="27" y="19"/>
                    </a:lnTo>
                    <a:lnTo>
                      <a:pt x="28" y="21"/>
                    </a:lnTo>
                    <a:lnTo>
                      <a:pt x="28" y="22"/>
                    </a:lnTo>
                    <a:lnTo>
                      <a:pt x="28" y="50"/>
                    </a:lnTo>
                    <a:lnTo>
                      <a:pt x="23" y="50"/>
                    </a:lnTo>
                    <a:lnTo>
                      <a:pt x="23" y="26"/>
                    </a:lnTo>
                    <a:lnTo>
                      <a:pt x="23" y="23"/>
                    </a:lnTo>
                    <a:lnTo>
                      <a:pt x="22" y="21"/>
                    </a:lnTo>
                    <a:lnTo>
                      <a:pt x="20" y="20"/>
                    </a:lnTo>
                    <a:lnTo>
                      <a:pt x="19" y="19"/>
                    </a:lnTo>
                    <a:lnTo>
                      <a:pt x="18" y="18"/>
                    </a:lnTo>
                    <a:lnTo>
                      <a:pt x="17" y="18"/>
                    </a:lnTo>
                    <a:lnTo>
                      <a:pt x="15" y="18"/>
                    </a:lnTo>
                    <a:lnTo>
                      <a:pt x="13" y="19"/>
                    </a:lnTo>
                    <a:lnTo>
                      <a:pt x="12" y="19"/>
                    </a:lnTo>
                    <a:lnTo>
                      <a:pt x="11" y="20"/>
                    </a:lnTo>
                    <a:lnTo>
                      <a:pt x="9" y="20"/>
                    </a:lnTo>
                    <a:lnTo>
                      <a:pt x="8" y="21"/>
                    </a:lnTo>
                    <a:lnTo>
                      <a:pt x="7" y="22"/>
                    </a:lnTo>
                    <a:lnTo>
                      <a:pt x="7" y="23"/>
                    </a:lnTo>
                    <a:lnTo>
                      <a:pt x="5" y="25"/>
                    </a:lnTo>
                    <a:lnTo>
                      <a:pt x="5" y="27"/>
                    </a:lnTo>
                    <a:lnTo>
                      <a:pt x="5" y="50"/>
                    </a:lnTo>
                    <a:lnTo>
                      <a:pt x="0" y="50"/>
                    </a:lnTo>
                    <a:lnTo>
                      <a:pt x="0" y="0"/>
                    </a:lnTo>
                    <a:close/>
                  </a:path>
                </a:pathLst>
              </a:custGeom>
              <a:solidFill>
                <a:srgbClr val="000000"/>
              </a:solidFill>
              <a:ln w="9525">
                <a:solidFill>
                  <a:srgbClr val="000066"/>
                </a:solidFill>
                <a:round/>
                <a:headEnd/>
                <a:tailEnd/>
              </a:ln>
            </p:spPr>
            <p:txBody>
              <a:bodyPr/>
              <a:lstStyle/>
              <a:p>
                <a:endParaRPr lang="en-US" dirty="0"/>
              </a:p>
            </p:txBody>
          </p:sp>
          <p:sp>
            <p:nvSpPr>
              <p:cNvPr id="260128" name="Freeform 32">
                <a:extLst>
                  <a:ext uri="{FF2B5EF4-FFF2-40B4-BE49-F238E27FC236}">
                    <a16:creationId xmlns:a16="http://schemas.microsoft.com/office/drawing/2014/main" id="{062C2616-E3EB-4D75-9B10-8A48FFFA1189}"/>
                  </a:ext>
                </a:extLst>
              </p:cNvPr>
              <p:cNvSpPr>
                <a:spLocks noChangeAspect="1" noEditPoints="1"/>
              </p:cNvSpPr>
              <p:nvPr/>
            </p:nvSpPr>
            <p:spPr bwMode="auto">
              <a:xfrm>
                <a:off x="3887" y="1021"/>
                <a:ext cx="6" cy="50"/>
              </a:xfrm>
              <a:custGeom>
                <a:avLst/>
                <a:gdLst>
                  <a:gd name="T0" fmla="*/ 6 w 6"/>
                  <a:gd name="T1" fmla="*/ 50 h 50"/>
                  <a:gd name="T2" fmla="*/ 0 w 6"/>
                  <a:gd name="T3" fmla="*/ 50 h 50"/>
                  <a:gd name="T4" fmla="*/ 0 w 6"/>
                  <a:gd name="T5" fmla="*/ 14 h 50"/>
                  <a:gd name="T6" fmla="*/ 6 w 6"/>
                  <a:gd name="T7" fmla="*/ 14 h 50"/>
                  <a:gd name="T8" fmla="*/ 6 w 6"/>
                  <a:gd name="T9" fmla="*/ 50 h 50"/>
                  <a:gd name="T10" fmla="*/ 6 w 6"/>
                  <a:gd name="T11" fmla="*/ 7 h 50"/>
                  <a:gd name="T12" fmla="*/ 0 w 6"/>
                  <a:gd name="T13" fmla="*/ 7 h 50"/>
                  <a:gd name="T14" fmla="*/ 0 w 6"/>
                  <a:gd name="T15" fmla="*/ 0 h 50"/>
                  <a:gd name="T16" fmla="*/ 6 w 6"/>
                  <a:gd name="T17" fmla="*/ 0 h 50"/>
                  <a:gd name="T18" fmla="*/ 6 w 6"/>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0">
                    <a:moveTo>
                      <a:pt x="6" y="50"/>
                    </a:moveTo>
                    <a:lnTo>
                      <a:pt x="0" y="50"/>
                    </a:lnTo>
                    <a:lnTo>
                      <a:pt x="0" y="14"/>
                    </a:lnTo>
                    <a:lnTo>
                      <a:pt x="6" y="14"/>
                    </a:lnTo>
                    <a:lnTo>
                      <a:pt x="6" y="50"/>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260129" name="Freeform 33">
                <a:extLst>
                  <a:ext uri="{FF2B5EF4-FFF2-40B4-BE49-F238E27FC236}">
                    <a16:creationId xmlns:a16="http://schemas.microsoft.com/office/drawing/2014/main" id="{280C4B1C-3B05-4B8C-B616-BB7CE1338627}"/>
                  </a:ext>
                </a:extLst>
              </p:cNvPr>
              <p:cNvSpPr>
                <a:spLocks noChangeAspect="1" noEditPoints="1"/>
              </p:cNvSpPr>
              <p:nvPr/>
            </p:nvSpPr>
            <p:spPr bwMode="auto">
              <a:xfrm>
                <a:off x="3899" y="1034"/>
                <a:ext cx="32" cy="38"/>
              </a:xfrm>
              <a:custGeom>
                <a:avLst/>
                <a:gdLst>
                  <a:gd name="T0" fmla="*/ 16 w 32"/>
                  <a:gd name="T1" fmla="*/ 38 h 38"/>
                  <a:gd name="T2" fmla="*/ 11 w 32"/>
                  <a:gd name="T3" fmla="*/ 37 h 38"/>
                  <a:gd name="T4" fmla="*/ 6 w 32"/>
                  <a:gd name="T5" fmla="*/ 35 h 38"/>
                  <a:gd name="T6" fmla="*/ 1 w 32"/>
                  <a:gd name="T7" fmla="*/ 29 h 38"/>
                  <a:gd name="T8" fmla="*/ 0 w 32"/>
                  <a:gd name="T9" fmla="*/ 18 h 38"/>
                  <a:gd name="T10" fmla="*/ 1 w 32"/>
                  <a:gd name="T11" fmla="*/ 9 h 38"/>
                  <a:gd name="T12" fmla="*/ 6 w 32"/>
                  <a:gd name="T13" fmla="*/ 4 h 38"/>
                  <a:gd name="T14" fmla="*/ 11 w 32"/>
                  <a:gd name="T15" fmla="*/ 1 h 38"/>
                  <a:gd name="T16" fmla="*/ 16 w 32"/>
                  <a:gd name="T17" fmla="*/ 0 h 38"/>
                  <a:gd name="T18" fmla="*/ 22 w 32"/>
                  <a:gd name="T19" fmla="*/ 1 h 38"/>
                  <a:gd name="T20" fmla="*/ 26 w 32"/>
                  <a:gd name="T21" fmla="*/ 4 h 38"/>
                  <a:gd name="T22" fmla="*/ 31 w 32"/>
                  <a:gd name="T23" fmla="*/ 9 h 38"/>
                  <a:gd name="T24" fmla="*/ 32 w 32"/>
                  <a:gd name="T25" fmla="*/ 18 h 38"/>
                  <a:gd name="T26" fmla="*/ 31 w 32"/>
                  <a:gd name="T27" fmla="*/ 29 h 38"/>
                  <a:gd name="T28" fmla="*/ 26 w 32"/>
                  <a:gd name="T29" fmla="*/ 35 h 38"/>
                  <a:gd name="T30" fmla="*/ 22 w 32"/>
                  <a:gd name="T31" fmla="*/ 37 h 38"/>
                  <a:gd name="T32" fmla="*/ 16 w 32"/>
                  <a:gd name="T33" fmla="*/ 38 h 38"/>
                  <a:gd name="T34" fmla="*/ 16 w 32"/>
                  <a:gd name="T35" fmla="*/ 6 h 38"/>
                  <a:gd name="T36" fmla="*/ 11 w 32"/>
                  <a:gd name="T37" fmla="*/ 7 h 38"/>
                  <a:gd name="T38" fmla="*/ 8 w 32"/>
                  <a:gd name="T39" fmla="*/ 10 h 38"/>
                  <a:gd name="T40" fmla="*/ 7 w 32"/>
                  <a:gd name="T41" fmla="*/ 14 h 38"/>
                  <a:gd name="T42" fmla="*/ 6 w 32"/>
                  <a:gd name="T43" fmla="*/ 18 h 38"/>
                  <a:gd name="T44" fmla="*/ 7 w 32"/>
                  <a:gd name="T45" fmla="*/ 23 h 38"/>
                  <a:gd name="T46" fmla="*/ 8 w 32"/>
                  <a:gd name="T47" fmla="*/ 28 h 38"/>
                  <a:gd name="T48" fmla="*/ 11 w 32"/>
                  <a:gd name="T49" fmla="*/ 31 h 38"/>
                  <a:gd name="T50" fmla="*/ 16 w 32"/>
                  <a:gd name="T51" fmla="*/ 32 h 38"/>
                  <a:gd name="T52" fmla="*/ 21 w 32"/>
                  <a:gd name="T53" fmla="*/ 31 h 38"/>
                  <a:gd name="T54" fmla="*/ 24 w 32"/>
                  <a:gd name="T55" fmla="*/ 28 h 38"/>
                  <a:gd name="T56" fmla="*/ 26 w 32"/>
                  <a:gd name="T57" fmla="*/ 23 h 38"/>
                  <a:gd name="T58" fmla="*/ 26 w 32"/>
                  <a:gd name="T59" fmla="*/ 18 h 38"/>
                  <a:gd name="T60" fmla="*/ 26 w 32"/>
                  <a:gd name="T61" fmla="*/ 14 h 38"/>
                  <a:gd name="T62" fmla="*/ 24 w 32"/>
                  <a:gd name="T63" fmla="*/ 10 h 38"/>
                  <a:gd name="T64" fmla="*/ 21 w 32"/>
                  <a:gd name="T65" fmla="*/ 7 h 38"/>
                  <a:gd name="T66" fmla="*/ 16 w 32"/>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8">
                    <a:moveTo>
                      <a:pt x="16" y="38"/>
                    </a:moveTo>
                    <a:lnTo>
                      <a:pt x="11" y="37"/>
                    </a:lnTo>
                    <a:lnTo>
                      <a:pt x="6" y="35"/>
                    </a:lnTo>
                    <a:lnTo>
                      <a:pt x="1" y="29"/>
                    </a:lnTo>
                    <a:lnTo>
                      <a:pt x="0" y="18"/>
                    </a:lnTo>
                    <a:lnTo>
                      <a:pt x="1" y="9"/>
                    </a:lnTo>
                    <a:lnTo>
                      <a:pt x="6" y="4"/>
                    </a:lnTo>
                    <a:lnTo>
                      <a:pt x="11" y="1"/>
                    </a:lnTo>
                    <a:lnTo>
                      <a:pt x="16" y="0"/>
                    </a:lnTo>
                    <a:lnTo>
                      <a:pt x="22" y="1"/>
                    </a:lnTo>
                    <a:lnTo>
                      <a:pt x="26" y="4"/>
                    </a:lnTo>
                    <a:lnTo>
                      <a:pt x="31" y="9"/>
                    </a:lnTo>
                    <a:lnTo>
                      <a:pt x="32" y="18"/>
                    </a:lnTo>
                    <a:lnTo>
                      <a:pt x="31" y="29"/>
                    </a:lnTo>
                    <a:lnTo>
                      <a:pt x="26" y="35"/>
                    </a:lnTo>
                    <a:lnTo>
                      <a:pt x="22" y="37"/>
                    </a:lnTo>
                    <a:lnTo>
                      <a:pt x="16" y="38"/>
                    </a:lnTo>
                    <a:close/>
                    <a:moveTo>
                      <a:pt x="16" y="6"/>
                    </a:moveTo>
                    <a:lnTo>
                      <a:pt x="11" y="7"/>
                    </a:lnTo>
                    <a:lnTo>
                      <a:pt x="8" y="10"/>
                    </a:lnTo>
                    <a:lnTo>
                      <a:pt x="7" y="14"/>
                    </a:lnTo>
                    <a:lnTo>
                      <a:pt x="6" y="18"/>
                    </a:lnTo>
                    <a:lnTo>
                      <a:pt x="7" y="23"/>
                    </a:lnTo>
                    <a:lnTo>
                      <a:pt x="8" y="28"/>
                    </a:lnTo>
                    <a:lnTo>
                      <a:pt x="11" y="31"/>
                    </a:lnTo>
                    <a:lnTo>
                      <a:pt x="16" y="32"/>
                    </a:lnTo>
                    <a:lnTo>
                      <a:pt x="21" y="31"/>
                    </a:lnTo>
                    <a:lnTo>
                      <a:pt x="24" y="28"/>
                    </a:lnTo>
                    <a:lnTo>
                      <a:pt x="26" y="23"/>
                    </a:lnTo>
                    <a:lnTo>
                      <a:pt x="26" y="18"/>
                    </a:lnTo>
                    <a:lnTo>
                      <a:pt x="26" y="14"/>
                    </a:lnTo>
                    <a:lnTo>
                      <a:pt x="24" y="10"/>
                    </a:lnTo>
                    <a:lnTo>
                      <a:pt x="21" y="7"/>
                    </a:lnTo>
                    <a:lnTo>
                      <a:pt x="16" y="6"/>
                    </a:lnTo>
                    <a:close/>
                  </a:path>
                </a:pathLst>
              </a:custGeom>
              <a:solidFill>
                <a:srgbClr val="000000"/>
              </a:solidFill>
              <a:ln w="9525">
                <a:solidFill>
                  <a:srgbClr val="000066"/>
                </a:solidFill>
                <a:round/>
                <a:headEnd/>
                <a:tailEnd/>
              </a:ln>
            </p:spPr>
            <p:txBody>
              <a:bodyPr/>
              <a:lstStyle/>
              <a:p>
                <a:endParaRPr lang="en-US" dirty="0"/>
              </a:p>
            </p:txBody>
          </p:sp>
          <p:sp>
            <p:nvSpPr>
              <p:cNvPr id="260130" name="Freeform 34">
                <a:extLst>
                  <a:ext uri="{FF2B5EF4-FFF2-40B4-BE49-F238E27FC236}">
                    <a16:creationId xmlns:a16="http://schemas.microsoft.com/office/drawing/2014/main" id="{BD10AD6F-DBBA-419D-85E3-B967E911F144}"/>
                  </a:ext>
                </a:extLst>
              </p:cNvPr>
              <p:cNvSpPr>
                <a:spLocks noChangeAspect="1"/>
              </p:cNvSpPr>
              <p:nvPr/>
            </p:nvSpPr>
            <p:spPr bwMode="auto">
              <a:xfrm>
                <a:off x="3428" y="907"/>
                <a:ext cx="228" cy="507"/>
              </a:xfrm>
              <a:custGeom>
                <a:avLst/>
                <a:gdLst>
                  <a:gd name="T0" fmla="*/ 71 w 228"/>
                  <a:gd name="T1" fmla="*/ 0 h 507"/>
                  <a:gd name="T2" fmla="*/ 71 w 228"/>
                  <a:gd name="T3" fmla="*/ 60 h 507"/>
                  <a:gd name="T4" fmla="*/ 21 w 228"/>
                  <a:gd name="T5" fmla="*/ 116 h 507"/>
                  <a:gd name="T6" fmla="*/ 21 w 228"/>
                  <a:gd name="T7" fmla="*/ 431 h 507"/>
                  <a:gd name="T8" fmla="*/ 0 w 228"/>
                  <a:gd name="T9" fmla="*/ 496 h 507"/>
                  <a:gd name="T10" fmla="*/ 44 w 228"/>
                  <a:gd name="T11" fmla="*/ 507 h 507"/>
                  <a:gd name="T12" fmla="*/ 74 w 228"/>
                  <a:gd name="T13" fmla="*/ 473 h 507"/>
                  <a:gd name="T14" fmla="*/ 146 w 228"/>
                  <a:gd name="T15" fmla="*/ 473 h 507"/>
                  <a:gd name="T16" fmla="*/ 228 w 228"/>
                  <a:gd name="T17" fmla="*/ 380 h 507"/>
                  <a:gd name="T18" fmla="*/ 228 w 228"/>
                  <a:gd name="T19" fmla="*/ 0 h 507"/>
                  <a:gd name="T20" fmla="*/ 71 w 228"/>
                  <a:gd name="T21" fmla="*/ 0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507">
                    <a:moveTo>
                      <a:pt x="71" y="0"/>
                    </a:moveTo>
                    <a:lnTo>
                      <a:pt x="71" y="60"/>
                    </a:lnTo>
                    <a:lnTo>
                      <a:pt x="21" y="116"/>
                    </a:lnTo>
                    <a:lnTo>
                      <a:pt x="21" y="431"/>
                    </a:lnTo>
                    <a:lnTo>
                      <a:pt x="0" y="496"/>
                    </a:lnTo>
                    <a:lnTo>
                      <a:pt x="44" y="507"/>
                    </a:lnTo>
                    <a:lnTo>
                      <a:pt x="74" y="473"/>
                    </a:lnTo>
                    <a:lnTo>
                      <a:pt x="146" y="473"/>
                    </a:lnTo>
                    <a:lnTo>
                      <a:pt x="228" y="380"/>
                    </a:lnTo>
                    <a:lnTo>
                      <a:pt x="228" y="0"/>
                    </a:lnTo>
                    <a:lnTo>
                      <a:pt x="71" y="0"/>
                    </a:lnTo>
                    <a:close/>
                  </a:path>
                </a:pathLst>
              </a:custGeom>
              <a:solidFill>
                <a:srgbClr val="000000"/>
              </a:solidFill>
              <a:ln w="9525">
                <a:solidFill>
                  <a:srgbClr val="000066"/>
                </a:solidFill>
                <a:round/>
                <a:headEnd/>
                <a:tailEnd/>
              </a:ln>
            </p:spPr>
            <p:txBody>
              <a:bodyPr/>
              <a:lstStyle/>
              <a:p>
                <a:endParaRPr lang="en-US" dirty="0"/>
              </a:p>
            </p:txBody>
          </p:sp>
          <p:sp>
            <p:nvSpPr>
              <p:cNvPr id="260131" name="Freeform 35">
                <a:extLst>
                  <a:ext uri="{FF2B5EF4-FFF2-40B4-BE49-F238E27FC236}">
                    <a16:creationId xmlns:a16="http://schemas.microsoft.com/office/drawing/2014/main" id="{8FC19259-CCCA-4C98-9113-F6A9ED279EAD}"/>
                  </a:ext>
                </a:extLst>
              </p:cNvPr>
              <p:cNvSpPr>
                <a:spLocks noChangeAspect="1"/>
              </p:cNvSpPr>
              <p:nvPr/>
            </p:nvSpPr>
            <p:spPr bwMode="auto">
              <a:xfrm>
                <a:off x="3465" y="856"/>
                <a:ext cx="240" cy="518"/>
              </a:xfrm>
              <a:custGeom>
                <a:avLst/>
                <a:gdLst>
                  <a:gd name="T0" fmla="*/ 236 w 240"/>
                  <a:gd name="T1" fmla="*/ 0 h 518"/>
                  <a:gd name="T2" fmla="*/ 78 w 240"/>
                  <a:gd name="T3" fmla="*/ 0 h 518"/>
                  <a:gd name="T4" fmla="*/ 72 w 240"/>
                  <a:gd name="T5" fmla="*/ 0 h 518"/>
                  <a:gd name="T6" fmla="*/ 72 w 240"/>
                  <a:gd name="T7" fmla="*/ 5 h 518"/>
                  <a:gd name="T8" fmla="*/ 72 w 240"/>
                  <a:gd name="T9" fmla="*/ 63 h 518"/>
                  <a:gd name="T10" fmla="*/ 24 w 240"/>
                  <a:gd name="T11" fmla="*/ 116 h 518"/>
                  <a:gd name="T12" fmla="*/ 22 w 240"/>
                  <a:gd name="T13" fmla="*/ 118 h 518"/>
                  <a:gd name="T14" fmla="*/ 22 w 240"/>
                  <a:gd name="T15" fmla="*/ 119 h 518"/>
                  <a:gd name="T16" fmla="*/ 22 w 240"/>
                  <a:gd name="T17" fmla="*/ 435 h 518"/>
                  <a:gd name="T18" fmla="*/ 2 w 240"/>
                  <a:gd name="T19" fmla="*/ 499 h 518"/>
                  <a:gd name="T20" fmla="*/ 0 w 240"/>
                  <a:gd name="T21" fmla="*/ 505 h 518"/>
                  <a:gd name="T22" fmla="*/ 5 w 240"/>
                  <a:gd name="T23" fmla="*/ 506 h 518"/>
                  <a:gd name="T24" fmla="*/ 49 w 240"/>
                  <a:gd name="T25" fmla="*/ 517 h 518"/>
                  <a:gd name="T26" fmla="*/ 53 w 240"/>
                  <a:gd name="T27" fmla="*/ 518 h 518"/>
                  <a:gd name="T28" fmla="*/ 55 w 240"/>
                  <a:gd name="T29" fmla="*/ 516 h 518"/>
                  <a:gd name="T30" fmla="*/ 83 w 240"/>
                  <a:gd name="T31" fmla="*/ 482 h 518"/>
                  <a:gd name="T32" fmla="*/ 153 w 240"/>
                  <a:gd name="T33" fmla="*/ 482 h 518"/>
                  <a:gd name="T34" fmla="*/ 155 w 240"/>
                  <a:gd name="T35" fmla="*/ 482 h 518"/>
                  <a:gd name="T36" fmla="*/ 157 w 240"/>
                  <a:gd name="T37" fmla="*/ 481 h 518"/>
                  <a:gd name="T38" fmla="*/ 239 w 240"/>
                  <a:gd name="T39" fmla="*/ 389 h 518"/>
                  <a:gd name="T40" fmla="*/ 240 w 240"/>
                  <a:gd name="T41" fmla="*/ 388 h 518"/>
                  <a:gd name="T42" fmla="*/ 240 w 240"/>
                  <a:gd name="T43" fmla="*/ 385 h 518"/>
                  <a:gd name="T44" fmla="*/ 240 w 240"/>
                  <a:gd name="T45" fmla="*/ 5 h 518"/>
                  <a:gd name="T46" fmla="*/ 240 w 240"/>
                  <a:gd name="T47" fmla="*/ 0 h 518"/>
                  <a:gd name="T48" fmla="*/ 236 w 240"/>
                  <a:gd name="T49"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0" h="518">
                    <a:moveTo>
                      <a:pt x="236" y="0"/>
                    </a:moveTo>
                    <a:lnTo>
                      <a:pt x="78" y="0"/>
                    </a:lnTo>
                    <a:lnTo>
                      <a:pt x="72" y="0"/>
                    </a:lnTo>
                    <a:lnTo>
                      <a:pt x="72" y="5"/>
                    </a:lnTo>
                    <a:lnTo>
                      <a:pt x="72" y="63"/>
                    </a:lnTo>
                    <a:lnTo>
                      <a:pt x="24" y="116"/>
                    </a:lnTo>
                    <a:lnTo>
                      <a:pt x="22" y="118"/>
                    </a:lnTo>
                    <a:lnTo>
                      <a:pt x="22" y="119"/>
                    </a:lnTo>
                    <a:lnTo>
                      <a:pt x="22" y="435"/>
                    </a:lnTo>
                    <a:lnTo>
                      <a:pt x="2" y="499"/>
                    </a:lnTo>
                    <a:lnTo>
                      <a:pt x="0" y="505"/>
                    </a:lnTo>
                    <a:lnTo>
                      <a:pt x="5" y="506"/>
                    </a:lnTo>
                    <a:lnTo>
                      <a:pt x="49" y="517"/>
                    </a:lnTo>
                    <a:lnTo>
                      <a:pt x="53" y="518"/>
                    </a:lnTo>
                    <a:lnTo>
                      <a:pt x="55" y="516"/>
                    </a:lnTo>
                    <a:lnTo>
                      <a:pt x="83" y="482"/>
                    </a:lnTo>
                    <a:lnTo>
                      <a:pt x="153" y="482"/>
                    </a:lnTo>
                    <a:lnTo>
                      <a:pt x="155" y="482"/>
                    </a:lnTo>
                    <a:lnTo>
                      <a:pt x="157" y="481"/>
                    </a:lnTo>
                    <a:lnTo>
                      <a:pt x="239" y="389"/>
                    </a:lnTo>
                    <a:lnTo>
                      <a:pt x="240" y="388"/>
                    </a:lnTo>
                    <a:lnTo>
                      <a:pt x="240" y="385"/>
                    </a:lnTo>
                    <a:lnTo>
                      <a:pt x="240" y="5"/>
                    </a:lnTo>
                    <a:lnTo>
                      <a:pt x="240" y="0"/>
                    </a:lnTo>
                    <a:lnTo>
                      <a:pt x="236" y="0"/>
                    </a:lnTo>
                    <a:close/>
                  </a:path>
                </a:pathLst>
              </a:custGeom>
              <a:solidFill>
                <a:srgbClr val="000000"/>
              </a:solidFill>
              <a:ln w="9525">
                <a:solidFill>
                  <a:srgbClr val="000066"/>
                </a:solidFill>
                <a:round/>
                <a:headEnd/>
                <a:tailEnd/>
              </a:ln>
            </p:spPr>
            <p:txBody>
              <a:bodyPr/>
              <a:lstStyle/>
              <a:p>
                <a:endParaRPr lang="en-US" dirty="0"/>
              </a:p>
            </p:txBody>
          </p:sp>
          <p:sp>
            <p:nvSpPr>
              <p:cNvPr id="260132" name="Freeform 36">
                <a:extLst>
                  <a:ext uri="{FF2B5EF4-FFF2-40B4-BE49-F238E27FC236}">
                    <a16:creationId xmlns:a16="http://schemas.microsoft.com/office/drawing/2014/main" id="{497CBF36-46F5-4BF2-8BD8-8F3F2D319E8A}"/>
                  </a:ext>
                </a:extLst>
              </p:cNvPr>
              <p:cNvSpPr>
                <a:spLocks noChangeAspect="1"/>
              </p:cNvSpPr>
              <p:nvPr/>
            </p:nvSpPr>
            <p:spPr bwMode="auto">
              <a:xfrm>
                <a:off x="3480" y="867"/>
                <a:ext cx="215" cy="494"/>
              </a:xfrm>
              <a:custGeom>
                <a:avLst/>
                <a:gdLst>
                  <a:gd name="T0" fmla="*/ 136 w 215"/>
                  <a:gd name="T1" fmla="*/ 461 h 494"/>
                  <a:gd name="T2" fmla="*/ 65 w 215"/>
                  <a:gd name="T3" fmla="*/ 461 h 494"/>
                  <a:gd name="T4" fmla="*/ 63 w 215"/>
                  <a:gd name="T5" fmla="*/ 461 h 494"/>
                  <a:gd name="T6" fmla="*/ 61 w 215"/>
                  <a:gd name="T7" fmla="*/ 462 h 494"/>
                  <a:gd name="T8" fmla="*/ 33 w 215"/>
                  <a:gd name="T9" fmla="*/ 494 h 494"/>
                  <a:gd name="T10" fmla="*/ 0 w 215"/>
                  <a:gd name="T11" fmla="*/ 486 h 494"/>
                  <a:gd name="T12" fmla="*/ 18 w 215"/>
                  <a:gd name="T13" fmla="*/ 426 h 494"/>
                  <a:gd name="T14" fmla="*/ 18 w 215"/>
                  <a:gd name="T15" fmla="*/ 425 h 494"/>
                  <a:gd name="T16" fmla="*/ 18 w 215"/>
                  <a:gd name="T17" fmla="*/ 425 h 494"/>
                  <a:gd name="T18" fmla="*/ 18 w 215"/>
                  <a:gd name="T19" fmla="*/ 111 h 494"/>
                  <a:gd name="T20" fmla="*/ 66 w 215"/>
                  <a:gd name="T21" fmla="*/ 58 h 494"/>
                  <a:gd name="T22" fmla="*/ 69 w 215"/>
                  <a:gd name="T23" fmla="*/ 56 h 494"/>
                  <a:gd name="T24" fmla="*/ 69 w 215"/>
                  <a:gd name="T25" fmla="*/ 54 h 494"/>
                  <a:gd name="T26" fmla="*/ 69 w 215"/>
                  <a:gd name="T27" fmla="*/ 0 h 494"/>
                  <a:gd name="T28" fmla="*/ 215 w 215"/>
                  <a:gd name="T29" fmla="*/ 0 h 494"/>
                  <a:gd name="T30" fmla="*/ 215 w 215"/>
                  <a:gd name="T31" fmla="*/ 372 h 494"/>
                  <a:gd name="T32" fmla="*/ 136 w 215"/>
                  <a:gd name="T33" fmla="*/ 461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5" h="494">
                    <a:moveTo>
                      <a:pt x="136" y="461"/>
                    </a:moveTo>
                    <a:lnTo>
                      <a:pt x="65" y="461"/>
                    </a:lnTo>
                    <a:lnTo>
                      <a:pt x="63" y="461"/>
                    </a:lnTo>
                    <a:lnTo>
                      <a:pt x="61" y="462"/>
                    </a:lnTo>
                    <a:lnTo>
                      <a:pt x="33" y="494"/>
                    </a:lnTo>
                    <a:lnTo>
                      <a:pt x="0" y="486"/>
                    </a:lnTo>
                    <a:lnTo>
                      <a:pt x="18" y="426"/>
                    </a:lnTo>
                    <a:lnTo>
                      <a:pt x="18" y="425"/>
                    </a:lnTo>
                    <a:lnTo>
                      <a:pt x="18" y="425"/>
                    </a:lnTo>
                    <a:lnTo>
                      <a:pt x="18" y="111"/>
                    </a:lnTo>
                    <a:lnTo>
                      <a:pt x="66" y="58"/>
                    </a:lnTo>
                    <a:lnTo>
                      <a:pt x="69" y="56"/>
                    </a:lnTo>
                    <a:lnTo>
                      <a:pt x="69" y="54"/>
                    </a:lnTo>
                    <a:lnTo>
                      <a:pt x="69" y="0"/>
                    </a:lnTo>
                    <a:lnTo>
                      <a:pt x="215" y="0"/>
                    </a:lnTo>
                    <a:lnTo>
                      <a:pt x="215" y="372"/>
                    </a:lnTo>
                    <a:lnTo>
                      <a:pt x="136" y="461"/>
                    </a:lnTo>
                    <a:close/>
                  </a:path>
                </a:pathLst>
              </a:custGeom>
              <a:solidFill>
                <a:srgbClr val="FFFFFF"/>
              </a:solidFill>
              <a:ln w="9525">
                <a:solidFill>
                  <a:srgbClr val="000066"/>
                </a:solidFill>
                <a:round/>
                <a:headEnd/>
                <a:tailEnd/>
              </a:ln>
            </p:spPr>
            <p:txBody>
              <a:bodyPr/>
              <a:lstStyle/>
              <a:p>
                <a:endParaRPr lang="en-US" dirty="0"/>
              </a:p>
            </p:txBody>
          </p:sp>
          <p:sp>
            <p:nvSpPr>
              <p:cNvPr id="260133" name="Rectangle 37">
                <a:extLst>
                  <a:ext uri="{FF2B5EF4-FFF2-40B4-BE49-F238E27FC236}">
                    <a16:creationId xmlns:a16="http://schemas.microsoft.com/office/drawing/2014/main" id="{B70F3FBF-E02A-4043-8B88-E07E847571C2}"/>
                  </a:ext>
                </a:extLst>
              </p:cNvPr>
              <p:cNvSpPr>
                <a:spLocks noChangeAspect="1" noChangeArrowheads="1"/>
              </p:cNvSpPr>
              <p:nvPr/>
            </p:nvSpPr>
            <p:spPr bwMode="auto">
              <a:xfrm>
                <a:off x="3545" y="1052"/>
                <a:ext cx="6" cy="49"/>
              </a:xfrm>
              <a:prstGeom prst="rect">
                <a:avLst/>
              </a:prstGeom>
              <a:solidFill>
                <a:srgbClr val="000000"/>
              </a:solidFill>
              <a:ln w="9525">
                <a:solidFill>
                  <a:srgbClr val="000066"/>
                </a:solidFill>
                <a:miter lim="800000"/>
                <a:headEnd/>
                <a:tailEnd/>
              </a:ln>
            </p:spPr>
            <p:txBody>
              <a:bodyPr/>
              <a:lstStyle/>
              <a:p>
                <a:endParaRPr lang="en-US" dirty="0"/>
              </a:p>
            </p:txBody>
          </p:sp>
          <p:sp>
            <p:nvSpPr>
              <p:cNvPr id="260134" name="Freeform 38">
                <a:extLst>
                  <a:ext uri="{FF2B5EF4-FFF2-40B4-BE49-F238E27FC236}">
                    <a16:creationId xmlns:a16="http://schemas.microsoft.com/office/drawing/2014/main" id="{EB79D4C7-A84C-4E56-8F57-296B05BE9A40}"/>
                  </a:ext>
                </a:extLst>
              </p:cNvPr>
              <p:cNvSpPr>
                <a:spLocks noChangeAspect="1"/>
              </p:cNvSpPr>
              <p:nvPr/>
            </p:nvSpPr>
            <p:spPr bwMode="auto">
              <a:xfrm>
                <a:off x="3560" y="1065"/>
                <a:ext cx="28" cy="36"/>
              </a:xfrm>
              <a:custGeom>
                <a:avLst/>
                <a:gdLst>
                  <a:gd name="T0" fmla="*/ 6 w 28"/>
                  <a:gd name="T1" fmla="*/ 1 h 36"/>
                  <a:gd name="T2" fmla="*/ 6 w 28"/>
                  <a:gd name="T3" fmla="*/ 6 h 36"/>
                  <a:gd name="T4" fmla="*/ 6 w 28"/>
                  <a:gd name="T5" fmla="*/ 6 h 36"/>
                  <a:gd name="T6" fmla="*/ 7 w 28"/>
                  <a:gd name="T7" fmla="*/ 5 h 36"/>
                  <a:gd name="T8" fmla="*/ 8 w 28"/>
                  <a:gd name="T9" fmla="*/ 4 h 36"/>
                  <a:gd name="T10" fmla="*/ 8 w 28"/>
                  <a:gd name="T11" fmla="*/ 2 h 36"/>
                  <a:gd name="T12" fmla="*/ 9 w 28"/>
                  <a:gd name="T13" fmla="*/ 1 h 36"/>
                  <a:gd name="T14" fmla="*/ 12 w 28"/>
                  <a:gd name="T15" fmla="*/ 0 h 36"/>
                  <a:gd name="T16" fmla="*/ 13 w 28"/>
                  <a:gd name="T17" fmla="*/ 0 h 36"/>
                  <a:gd name="T18" fmla="*/ 15 w 28"/>
                  <a:gd name="T19" fmla="*/ 0 h 36"/>
                  <a:gd name="T20" fmla="*/ 16 w 28"/>
                  <a:gd name="T21" fmla="*/ 0 h 36"/>
                  <a:gd name="T22" fmla="*/ 19 w 28"/>
                  <a:gd name="T23" fmla="*/ 0 h 36"/>
                  <a:gd name="T24" fmla="*/ 21 w 28"/>
                  <a:gd name="T25" fmla="*/ 0 h 36"/>
                  <a:gd name="T26" fmla="*/ 22 w 28"/>
                  <a:gd name="T27" fmla="*/ 0 h 36"/>
                  <a:gd name="T28" fmla="*/ 22 w 28"/>
                  <a:gd name="T29" fmla="*/ 1 h 36"/>
                  <a:gd name="T30" fmla="*/ 24 w 28"/>
                  <a:gd name="T31" fmla="*/ 1 h 36"/>
                  <a:gd name="T32" fmla="*/ 26 w 28"/>
                  <a:gd name="T33" fmla="*/ 4 h 36"/>
                  <a:gd name="T34" fmla="*/ 28 w 28"/>
                  <a:gd name="T35" fmla="*/ 6 h 36"/>
                  <a:gd name="T36" fmla="*/ 28 w 28"/>
                  <a:gd name="T37" fmla="*/ 9 h 36"/>
                  <a:gd name="T38" fmla="*/ 28 w 28"/>
                  <a:gd name="T39" fmla="*/ 36 h 36"/>
                  <a:gd name="T40" fmla="*/ 22 w 28"/>
                  <a:gd name="T41" fmla="*/ 36 h 36"/>
                  <a:gd name="T42" fmla="*/ 22 w 28"/>
                  <a:gd name="T43" fmla="*/ 12 h 36"/>
                  <a:gd name="T44" fmla="*/ 22 w 28"/>
                  <a:gd name="T45" fmla="*/ 8 h 36"/>
                  <a:gd name="T46" fmla="*/ 21 w 28"/>
                  <a:gd name="T47" fmla="*/ 6 h 36"/>
                  <a:gd name="T48" fmla="*/ 19 w 28"/>
                  <a:gd name="T49" fmla="*/ 5 h 36"/>
                  <a:gd name="T50" fmla="*/ 15 w 28"/>
                  <a:gd name="T51" fmla="*/ 5 h 36"/>
                  <a:gd name="T52" fmla="*/ 12 w 28"/>
                  <a:gd name="T53" fmla="*/ 6 h 36"/>
                  <a:gd name="T54" fmla="*/ 9 w 28"/>
                  <a:gd name="T55" fmla="*/ 7 h 36"/>
                  <a:gd name="T56" fmla="*/ 7 w 28"/>
                  <a:gd name="T57" fmla="*/ 12 h 36"/>
                  <a:gd name="T58" fmla="*/ 6 w 28"/>
                  <a:gd name="T59" fmla="*/ 17 h 36"/>
                  <a:gd name="T60" fmla="*/ 6 w 28"/>
                  <a:gd name="T61" fmla="*/ 36 h 36"/>
                  <a:gd name="T62" fmla="*/ 0 w 28"/>
                  <a:gd name="T63" fmla="*/ 36 h 36"/>
                  <a:gd name="T64" fmla="*/ 0 w 28"/>
                  <a:gd name="T65" fmla="*/ 1 h 36"/>
                  <a:gd name="T66" fmla="*/ 6 w 28"/>
                  <a:gd name="T6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6">
                    <a:moveTo>
                      <a:pt x="6" y="1"/>
                    </a:moveTo>
                    <a:lnTo>
                      <a:pt x="6" y="6"/>
                    </a:lnTo>
                    <a:lnTo>
                      <a:pt x="6" y="6"/>
                    </a:lnTo>
                    <a:lnTo>
                      <a:pt x="7" y="5"/>
                    </a:lnTo>
                    <a:lnTo>
                      <a:pt x="8" y="4"/>
                    </a:lnTo>
                    <a:lnTo>
                      <a:pt x="8" y="2"/>
                    </a:lnTo>
                    <a:lnTo>
                      <a:pt x="9" y="1"/>
                    </a:lnTo>
                    <a:lnTo>
                      <a:pt x="12" y="0"/>
                    </a:lnTo>
                    <a:lnTo>
                      <a:pt x="13" y="0"/>
                    </a:lnTo>
                    <a:lnTo>
                      <a:pt x="15" y="0"/>
                    </a:lnTo>
                    <a:lnTo>
                      <a:pt x="16" y="0"/>
                    </a:lnTo>
                    <a:lnTo>
                      <a:pt x="19" y="0"/>
                    </a:lnTo>
                    <a:lnTo>
                      <a:pt x="21" y="0"/>
                    </a:lnTo>
                    <a:lnTo>
                      <a:pt x="22" y="0"/>
                    </a:lnTo>
                    <a:lnTo>
                      <a:pt x="22" y="1"/>
                    </a:lnTo>
                    <a:lnTo>
                      <a:pt x="24" y="1"/>
                    </a:lnTo>
                    <a:lnTo>
                      <a:pt x="26" y="4"/>
                    </a:lnTo>
                    <a:lnTo>
                      <a:pt x="28" y="6"/>
                    </a:lnTo>
                    <a:lnTo>
                      <a:pt x="28" y="9"/>
                    </a:lnTo>
                    <a:lnTo>
                      <a:pt x="28" y="36"/>
                    </a:lnTo>
                    <a:lnTo>
                      <a:pt x="22" y="36"/>
                    </a:lnTo>
                    <a:lnTo>
                      <a:pt x="22" y="12"/>
                    </a:lnTo>
                    <a:lnTo>
                      <a:pt x="22" y="8"/>
                    </a:lnTo>
                    <a:lnTo>
                      <a:pt x="21" y="6"/>
                    </a:lnTo>
                    <a:lnTo>
                      <a:pt x="19" y="5"/>
                    </a:lnTo>
                    <a:lnTo>
                      <a:pt x="15" y="5"/>
                    </a:lnTo>
                    <a:lnTo>
                      <a:pt x="12" y="6"/>
                    </a:lnTo>
                    <a:lnTo>
                      <a:pt x="9" y="7"/>
                    </a:lnTo>
                    <a:lnTo>
                      <a:pt x="7" y="12"/>
                    </a:lnTo>
                    <a:lnTo>
                      <a:pt x="6" y="17"/>
                    </a:lnTo>
                    <a:lnTo>
                      <a:pt x="6" y="36"/>
                    </a:lnTo>
                    <a:lnTo>
                      <a:pt x="0" y="36"/>
                    </a:lnTo>
                    <a:lnTo>
                      <a:pt x="0" y="1"/>
                    </a:lnTo>
                    <a:lnTo>
                      <a:pt x="6" y="1"/>
                    </a:lnTo>
                    <a:close/>
                  </a:path>
                </a:pathLst>
              </a:custGeom>
              <a:solidFill>
                <a:srgbClr val="000000"/>
              </a:solidFill>
              <a:ln w="9525">
                <a:solidFill>
                  <a:srgbClr val="000066"/>
                </a:solidFill>
                <a:round/>
                <a:headEnd/>
                <a:tailEnd/>
              </a:ln>
            </p:spPr>
            <p:txBody>
              <a:bodyPr/>
              <a:lstStyle/>
              <a:p>
                <a:endParaRPr lang="en-US" dirty="0"/>
              </a:p>
            </p:txBody>
          </p:sp>
          <p:sp>
            <p:nvSpPr>
              <p:cNvPr id="260135" name="Freeform 39">
                <a:extLst>
                  <a:ext uri="{FF2B5EF4-FFF2-40B4-BE49-F238E27FC236}">
                    <a16:creationId xmlns:a16="http://schemas.microsoft.com/office/drawing/2014/main" id="{CE20C77A-A4A3-42B3-837C-563427FC56FE}"/>
                  </a:ext>
                </a:extLst>
              </p:cNvPr>
              <p:cNvSpPr>
                <a:spLocks noChangeAspect="1" noEditPoints="1"/>
              </p:cNvSpPr>
              <p:nvPr/>
            </p:nvSpPr>
            <p:spPr bwMode="auto">
              <a:xfrm>
                <a:off x="3594" y="1052"/>
                <a:ext cx="31" cy="51"/>
              </a:xfrm>
              <a:custGeom>
                <a:avLst/>
                <a:gdLst>
                  <a:gd name="T0" fmla="*/ 31 w 31"/>
                  <a:gd name="T1" fmla="*/ 49 h 51"/>
                  <a:gd name="T2" fmla="*/ 26 w 31"/>
                  <a:gd name="T3" fmla="*/ 45 h 51"/>
                  <a:gd name="T4" fmla="*/ 24 w 31"/>
                  <a:gd name="T5" fmla="*/ 47 h 51"/>
                  <a:gd name="T6" fmla="*/ 22 w 31"/>
                  <a:gd name="T7" fmla="*/ 49 h 51"/>
                  <a:gd name="T8" fmla="*/ 18 w 31"/>
                  <a:gd name="T9" fmla="*/ 50 h 51"/>
                  <a:gd name="T10" fmla="*/ 15 w 31"/>
                  <a:gd name="T11" fmla="*/ 51 h 51"/>
                  <a:gd name="T12" fmla="*/ 11 w 31"/>
                  <a:gd name="T13" fmla="*/ 50 h 51"/>
                  <a:gd name="T14" fmla="*/ 8 w 31"/>
                  <a:gd name="T15" fmla="*/ 49 h 51"/>
                  <a:gd name="T16" fmla="*/ 2 w 31"/>
                  <a:gd name="T17" fmla="*/ 43 h 51"/>
                  <a:gd name="T18" fmla="*/ 0 w 31"/>
                  <a:gd name="T19" fmla="*/ 34 h 51"/>
                  <a:gd name="T20" fmla="*/ 1 w 31"/>
                  <a:gd name="T21" fmla="*/ 25 h 51"/>
                  <a:gd name="T22" fmla="*/ 4 w 31"/>
                  <a:gd name="T23" fmla="*/ 18 h 51"/>
                  <a:gd name="T24" fmla="*/ 10 w 31"/>
                  <a:gd name="T25" fmla="*/ 14 h 51"/>
                  <a:gd name="T26" fmla="*/ 15 w 31"/>
                  <a:gd name="T27" fmla="*/ 13 h 51"/>
                  <a:gd name="T28" fmla="*/ 19 w 31"/>
                  <a:gd name="T29" fmla="*/ 14 h 51"/>
                  <a:gd name="T30" fmla="*/ 22 w 31"/>
                  <a:gd name="T31" fmla="*/ 15 h 51"/>
                  <a:gd name="T32" fmla="*/ 24 w 31"/>
                  <a:gd name="T33" fmla="*/ 17 h 51"/>
                  <a:gd name="T34" fmla="*/ 25 w 31"/>
                  <a:gd name="T35" fmla="*/ 18 h 51"/>
                  <a:gd name="T36" fmla="*/ 25 w 31"/>
                  <a:gd name="T37" fmla="*/ 0 h 51"/>
                  <a:gd name="T38" fmla="*/ 16 w 31"/>
                  <a:gd name="T39" fmla="*/ 45 h 51"/>
                  <a:gd name="T40" fmla="*/ 20 w 31"/>
                  <a:gd name="T41" fmla="*/ 44 h 51"/>
                  <a:gd name="T42" fmla="*/ 23 w 31"/>
                  <a:gd name="T43" fmla="*/ 42 h 51"/>
                  <a:gd name="T44" fmla="*/ 25 w 31"/>
                  <a:gd name="T45" fmla="*/ 30 h 51"/>
                  <a:gd name="T46" fmla="*/ 23 w 31"/>
                  <a:gd name="T47" fmla="*/ 22 h 51"/>
                  <a:gd name="T48" fmla="*/ 19 w 31"/>
                  <a:gd name="T49" fmla="*/ 20 h 51"/>
                  <a:gd name="T50" fmla="*/ 16 w 31"/>
                  <a:gd name="T51" fmla="*/ 19 h 51"/>
                  <a:gd name="T52" fmla="*/ 11 w 31"/>
                  <a:gd name="T53" fmla="*/ 20 h 51"/>
                  <a:gd name="T54" fmla="*/ 8 w 31"/>
                  <a:gd name="T55" fmla="*/ 22 h 51"/>
                  <a:gd name="T56" fmla="*/ 5 w 31"/>
                  <a:gd name="T57" fmla="*/ 32 h 51"/>
                  <a:gd name="T58" fmla="*/ 9 w 31"/>
                  <a:gd name="T59" fmla="*/ 42 h 51"/>
                  <a:gd name="T60" fmla="*/ 12 w 31"/>
                  <a:gd name="T61" fmla="*/ 44 h 51"/>
                  <a:gd name="T62" fmla="*/ 16 w 31"/>
                  <a:gd name="T63"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51">
                    <a:moveTo>
                      <a:pt x="31" y="0"/>
                    </a:moveTo>
                    <a:lnTo>
                      <a:pt x="31" y="49"/>
                    </a:lnTo>
                    <a:lnTo>
                      <a:pt x="26" y="49"/>
                    </a:lnTo>
                    <a:lnTo>
                      <a:pt x="26" y="45"/>
                    </a:lnTo>
                    <a:lnTo>
                      <a:pt x="25" y="47"/>
                    </a:lnTo>
                    <a:lnTo>
                      <a:pt x="24" y="47"/>
                    </a:lnTo>
                    <a:lnTo>
                      <a:pt x="23" y="48"/>
                    </a:lnTo>
                    <a:lnTo>
                      <a:pt x="22" y="49"/>
                    </a:lnTo>
                    <a:lnTo>
                      <a:pt x="20" y="50"/>
                    </a:lnTo>
                    <a:lnTo>
                      <a:pt x="18" y="50"/>
                    </a:lnTo>
                    <a:lnTo>
                      <a:pt x="17" y="51"/>
                    </a:lnTo>
                    <a:lnTo>
                      <a:pt x="15" y="51"/>
                    </a:lnTo>
                    <a:lnTo>
                      <a:pt x="13" y="51"/>
                    </a:lnTo>
                    <a:lnTo>
                      <a:pt x="11" y="50"/>
                    </a:lnTo>
                    <a:lnTo>
                      <a:pt x="10" y="50"/>
                    </a:lnTo>
                    <a:lnTo>
                      <a:pt x="8" y="49"/>
                    </a:lnTo>
                    <a:lnTo>
                      <a:pt x="4" y="47"/>
                    </a:lnTo>
                    <a:lnTo>
                      <a:pt x="2" y="43"/>
                    </a:lnTo>
                    <a:lnTo>
                      <a:pt x="1" y="39"/>
                    </a:lnTo>
                    <a:lnTo>
                      <a:pt x="0" y="34"/>
                    </a:lnTo>
                    <a:lnTo>
                      <a:pt x="0" y="29"/>
                    </a:lnTo>
                    <a:lnTo>
                      <a:pt x="1" y="25"/>
                    </a:lnTo>
                    <a:lnTo>
                      <a:pt x="2" y="21"/>
                    </a:lnTo>
                    <a:lnTo>
                      <a:pt x="4" y="18"/>
                    </a:lnTo>
                    <a:lnTo>
                      <a:pt x="7" y="15"/>
                    </a:lnTo>
                    <a:lnTo>
                      <a:pt x="10" y="14"/>
                    </a:lnTo>
                    <a:lnTo>
                      <a:pt x="12" y="13"/>
                    </a:lnTo>
                    <a:lnTo>
                      <a:pt x="15" y="13"/>
                    </a:lnTo>
                    <a:lnTo>
                      <a:pt x="17" y="13"/>
                    </a:lnTo>
                    <a:lnTo>
                      <a:pt x="19" y="14"/>
                    </a:lnTo>
                    <a:lnTo>
                      <a:pt x="20" y="14"/>
                    </a:lnTo>
                    <a:lnTo>
                      <a:pt x="22" y="15"/>
                    </a:lnTo>
                    <a:lnTo>
                      <a:pt x="23" y="17"/>
                    </a:lnTo>
                    <a:lnTo>
                      <a:pt x="24" y="17"/>
                    </a:lnTo>
                    <a:lnTo>
                      <a:pt x="25" y="18"/>
                    </a:lnTo>
                    <a:lnTo>
                      <a:pt x="25" y="18"/>
                    </a:lnTo>
                    <a:lnTo>
                      <a:pt x="25" y="18"/>
                    </a:lnTo>
                    <a:lnTo>
                      <a:pt x="25" y="0"/>
                    </a:lnTo>
                    <a:lnTo>
                      <a:pt x="31" y="0"/>
                    </a:lnTo>
                    <a:close/>
                    <a:moveTo>
                      <a:pt x="16" y="45"/>
                    </a:moveTo>
                    <a:lnTo>
                      <a:pt x="18" y="45"/>
                    </a:lnTo>
                    <a:lnTo>
                      <a:pt x="20" y="44"/>
                    </a:lnTo>
                    <a:lnTo>
                      <a:pt x="22" y="43"/>
                    </a:lnTo>
                    <a:lnTo>
                      <a:pt x="23" y="42"/>
                    </a:lnTo>
                    <a:lnTo>
                      <a:pt x="25" y="36"/>
                    </a:lnTo>
                    <a:lnTo>
                      <a:pt x="25" y="30"/>
                    </a:lnTo>
                    <a:lnTo>
                      <a:pt x="24" y="26"/>
                    </a:lnTo>
                    <a:lnTo>
                      <a:pt x="23" y="22"/>
                    </a:lnTo>
                    <a:lnTo>
                      <a:pt x="22" y="21"/>
                    </a:lnTo>
                    <a:lnTo>
                      <a:pt x="19" y="20"/>
                    </a:lnTo>
                    <a:lnTo>
                      <a:pt x="18" y="19"/>
                    </a:lnTo>
                    <a:lnTo>
                      <a:pt x="16" y="19"/>
                    </a:lnTo>
                    <a:lnTo>
                      <a:pt x="13" y="19"/>
                    </a:lnTo>
                    <a:lnTo>
                      <a:pt x="11" y="20"/>
                    </a:lnTo>
                    <a:lnTo>
                      <a:pt x="10" y="21"/>
                    </a:lnTo>
                    <a:lnTo>
                      <a:pt x="8" y="22"/>
                    </a:lnTo>
                    <a:lnTo>
                      <a:pt x="7" y="26"/>
                    </a:lnTo>
                    <a:lnTo>
                      <a:pt x="5" y="32"/>
                    </a:lnTo>
                    <a:lnTo>
                      <a:pt x="7" y="37"/>
                    </a:lnTo>
                    <a:lnTo>
                      <a:pt x="9" y="42"/>
                    </a:lnTo>
                    <a:lnTo>
                      <a:pt x="10" y="43"/>
                    </a:lnTo>
                    <a:lnTo>
                      <a:pt x="12" y="44"/>
                    </a:lnTo>
                    <a:lnTo>
                      <a:pt x="13" y="45"/>
                    </a:lnTo>
                    <a:lnTo>
                      <a:pt x="16" y="45"/>
                    </a:lnTo>
                    <a:close/>
                  </a:path>
                </a:pathLst>
              </a:custGeom>
              <a:solidFill>
                <a:srgbClr val="000000"/>
              </a:solidFill>
              <a:ln w="9525">
                <a:solidFill>
                  <a:srgbClr val="000066"/>
                </a:solidFill>
                <a:round/>
                <a:headEnd/>
                <a:tailEnd/>
              </a:ln>
            </p:spPr>
            <p:txBody>
              <a:bodyPr/>
              <a:lstStyle/>
              <a:p>
                <a:endParaRPr lang="en-US" dirty="0"/>
              </a:p>
            </p:txBody>
          </p:sp>
          <p:sp>
            <p:nvSpPr>
              <p:cNvPr id="260136" name="Rectangle 40">
                <a:extLst>
                  <a:ext uri="{FF2B5EF4-FFF2-40B4-BE49-F238E27FC236}">
                    <a16:creationId xmlns:a16="http://schemas.microsoft.com/office/drawing/2014/main" id="{F35FB7BF-5F57-45CB-90C4-82CE09DBD1DD}"/>
                  </a:ext>
                </a:extLst>
              </p:cNvPr>
              <p:cNvSpPr>
                <a:spLocks noChangeAspect="1" noChangeArrowheads="1"/>
              </p:cNvSpPr>
              <p:nvPr/>
            </p:nvSpPr>
            <p:spPr bwMode="auto">
              <a:xfrm>
                <a:off x="3633" y="1094"/>
                <a:ext cx="8" cy="7"/>
              </a:xfrm>
              <a:prstGeom prst="rect">
                <a:avLst/>
              </a:prstGeom>
              <a:solidFill>
                <a:srgbClr val="000000"/>
              </a:solidFill>
              <a:ln w="9525">
                <a:solidFill>
                  <a:srgbClr val="000066"/>
                </a:solidFill>
                <a:miter lim="800000"/>
                <a:headEnd/>
                <a:tailEnd/>
              </a:ln>
            </p:spPr>
            <p:txBody>
              <a:bodyPr/>
              <a:lstStyle/>
              <a:p>
                <a:endParaRPr lang="en-US" dirty="0"/>
              </a:p>
            </p:txBody>
          </p:sp>
          <p:sp>
            <p:nvSpPr>
              <p:cNvPr id="260137" name="Freeform 41">
                <a:extLst>
                  <a:ext uri="{FF2B5EF4-FFF2-40B4-BE49-F238E27FC236}">
                    <a16:creationId xmlns:a16="http://schemas.microsoft.com/office/drawing/2014/main" id="{120A93F4-29E9-4A22-8297-F63D23CDC336}"/>
                  </a:ext>
                </a:extLst>
              </p:cNvPr>
              <p:cNvSpPr>
                <a:spLocks noChangeAspect="1"/>
              </p:cNvSpPr>
              <p:nvPr/>
            </p:nvSpPr>
            <p:spPr bwMode="auto">
              <a:xfrm>
                <a:off x="3035" y="192"/>
                <a:ext cx="703" cy="649"/>
              </a:xfrm>
              <a:custGeom>
                <a:avLst/>
                <a:gdLst>
                  <a:gd name="T0" fmla="*/ 105 w 703"/>
                  <a:gd name="T1" fmla="*/ 124 h 649"/>
                  <a:gd name="T2" fmla="*/ 58 w 703"/>
                  <a:gd name="T3" fmla="*/ 207 h 649"/>
                  <a:gd name="T4" fmla="*/ 21 w 703"/>
                  <a:gd name="T5" fmla="*/ 242 h 649"/>
                  <a:gd name="T6" fmla="*/ 0 w 703"/>
                  <a:gd name="T7" fmla="*/ 355 h 649"/>
                  <a:gd name="T8" fmla="*/ 23 w 703"/>
                  <a:gd name="T9" fmla="*/ 464 h 649"/>
                  <a:gd name="T10" fmla="*/ 46 w 703"/>
                  <a:gd name="T11" fmla="*/ 571 h 649"/>
                  <a:gd name="T12" fmla="*/ 82 w 703"/>
                  <a:gd name="T13" fmla="*/ 647 h 649"/>
                  <a:gd name="T14" fmla="*/ 371 w 703"/>
                  <a:gd name="T15" fmla="*/ 649 h 649"/>
                  <a:gd name="T16" fmla="*/ 381 w 703"/>
                  <a:gd name="T17" fmla="*/ 457 h 649"/>
                  <a:gd name="T18" fmla="*/ 457 w 703"/>
                  <a:gd name="T19" fmla="*/ 334 h 649"/>
                  <a:gd name="T20" fmla="*/ 437 w 703"/>
                  <a:gd name="T21" fmla="*/ 308 h 649"/>
                  <a:gd name="T22" fmla="*/ 374 w 703"/>
                  <a:gd name="T23" fmla="*/ 350 h 649"/>
                  <a:gd name="T24" fmla="*/ 399 w 703"/>
                  <a:gd name="T25" fmla="*/ 252 h 649"/>
                  <a:gd name="T26" fmla="*/ 518 w 703"/>
                  <a:gd name="T27" fmla="*/ 213 h 649"/>
                  <a:gd name="T28" fmla="*/ 621 w 703"/>
                  <a:gd name="T29" fmla="*/ 226 h 649"/>
                  <a:gd name="T30" fmla="*/ 703 w 703"/>
                  <a:gd name="T31" fmla="*/ 203 h 649"/>
                  <a:gd name="T32" fmla="*/ 638 w 703"/>
                  <a:gd name="T33" fmla="*/ 164 h 649"/>
                  <a:gd name="T34" fmla="*/ 577 w 703"/>
                  <a:gd name="T35" fmla="*/ 53 h 649"/>
                  <a:gd name="T36" fmla="*/ 426 w 703"/>
                  <a:gd name="T37" fmla="*/ 89 h 649"/>
                  <a:gd name="T38" fmla="*/ 423 w 703"/>
                  <a:gd name="T39" fmla="*/ 0 h 649"/>
                  <a:gd name="T40" fmla="*/ 204 w 703"/>
                  <a:gd name="T41" fmla="*/ 141 h 649"/>
                  <a:gd name="T42" fmla="*/ 166 w 703"/>
                  <a:gd name="T43" fmla="*/ 108 h 649"/>
                  <a:gd name="T44" fmla="*/ 105 w 703"/>
                  <a:gd name="T45" fmla="*/ 124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03" h="649">
                    <a:moveTo>
                      <a:pt x="105" y="124"/>
                    </a:moveTo>
                    <a:lnTo>
                      <a:pt x="58" y="207"/>
                    </a:lnTo>
                    <a:lnTo>
                      <a:pt x="21" y="242"/>
                    </a:lnTo>
                    <a:lnTo>
                      <a:pt x="0" y="355"/>
                    </a:lnTo>
                    <a:lnTo>
                      <a:pt x="23" y="464"/>
                    </a:lnTo>
                    <a:lnTo>
                      <a:pt x="46" y="571"/>
                    </a:lnTo>
                    <a:lnTo>
                      <a:pt x="82" y="647"/>
                    </a:lnTo>
                    <a:lnTo>
                      <a:pt x="371" y="649"/>
                    </a:lnTo>
                    <a:lnTo>
                      <a:pt x="381" y="457"/>
                    </a:lnTo>
                    <a:lnTo>
                      <a:pt x="457" y="334"/>
                    </a:lnTo>
                    <a:lnTo>
                      <a:pt x="437" y="308"/>
                    </a:lnTo>
                    <a:lnTo>
                      <a:pt x="374" y="350"/>
                    </a:lnTo>
                    <a:lnTo>
                      <a:pt x="399" y="252"/>
                    </a:lnTo>
                    <a:lnTo>
                      <a:pt x="518" y="213"/>
                    </a:lnTo>
                    <a:lnTo>
                      <a:pt x="621" y="226"/>
                    </a:lnTo>
                    <a:lnTo>
                      <a:pt x="703" y="203"/>
                    </a:lnTo>
                    <a:lnTo>
                      <a:pt x="638" y="164"/>
                    </a:lnTo>
                    <a:lnTo>
                      <a:pt x="577" y="53"/>
                    </a:lnTo>
                    <a:lnTo>
                      <a:pt x="426" y="89"/>
                    </a:lnTo>
                    <a:lnTo>
                      <a:pt x="423" y="0"/>
                    </a:lnTo>
                    <a:lnTo>
                      <a:pt x="204" y="141"/>
                    </a:lnTo>
                    <a:lnTo>
                      <a:pt x="166" y="108"/>
                    </a:lnTo>
                    <a:lnTo>
                      <a:pt x="105" y="124"/>
                    </a:lnTo>
                    <a:close/>
                  </a:path>
                </a:pathLst>
              </a:custGeom>
              <a:solidFill>
                <a:srgbClr val="000000"/>
              </a:solidFill>
              <a:ln w="9525">
                <a:solidFill>
                  <a:srgbClr val="000066"/>
                </a:solidFill>
                <a:round/>
                <a:headEnd/>
                <a:tailEnd/>
              </a:ln>
            </p:spPr>
            <p:txBody>
              <a:bodyPr/>
              <a:lstStyle/>
              <a:p>
                <a:endParaRPr lang="en-US" dirty="0"/>
              </a:p>
            </p:txBody>
          </p:sp>
          <p:sp>
            <p:nvSpPr>
              <p:cNvPr id="260138" name="Freeform 42">
                <a:extLst>
                  <a:ext uri="{FF2B5EF4-FFF2-40B4-BE49-F238E27FC236}">
                    <a16:creationId xmlns:a16="http://schemas.microsoft.com/office/drawing/2014/main" id="{8B78C533-85CF-40D4-9190-3C3AEEFD059C}"/>
                  </a:ext>
                </a:extLst>
              </p:cNvPr>
              <p:cNvSpPr>
                <a:spLocks noChangeAspect="1"/>
              </p:cNvSpPr>
              <p:nvPr/>
            </p:nvSpPr>
            <p:spPr bwMode="auto">
              <a:xfrm>
                <a:off x="3074" y="136"/>
                <a:ext cx="721" cy="664"/>
              </a:xfrm>
              <a:custGeom>
                <a:avLst/>
                <a:gdLst>
                  <a:gd name="T0" fmla="*/ 710 w 721"/>
                  <a:gd name="T1" fmla="*/ 208 h 664"/>
                  <a:gd name="T2" fmla="*/ 646 w 721"/>
                  <a:gd name="T3" fmla="*/ 169 h 664"/>
                  <a:gd name="T4" fmla="*/ 586 w 721"/>
                  <a:gd name="T5" fmla="*/ 59 h 664"/>
                  <a:gd name="T6" fmla="*/ 584 w 721"/>
                  <a:gd name="T7" fmla="*/ 56 h 664"/>
                  <a:gd name="T8" fmla="*/ 581 w 721"/>
                  <a:gd name="T9" fmla="*/ 57 h 664"/>
                  <a:gd name="T10" fmla="*/ 437 w 721"/>
                  <a:gd name="T11" fmla="*/ 92 h 664"/>
                  <a:gd name="T12" fmla="*/ 433 w 721"/>
                  <a:gd name="T13" fmla="*/ 10 h 664"/>
                  <a:gd name="T14" fmla="*/ 433 w 721"/>
                  <a:gd name="T15" fmla="*/ 0 h 664"/>
                  <a:gd name="T16" fmla="*/ 425 w 721"/>
                  <a:gd name="T17" fmla="*/ 5 h 664"/>
                  <a:gd name="T18" fmla="*/ 209 w 721"/>
                  <a:gd name="T19" fmla="*/ 144 h 664"/>
                  <a:gd name="T20" fmla="*/ 174 w 721"/>
                  <a:gd name="T21" fmla="*/ 114 h 664"/>
                  <a:gd name="T22" fmla="*/ 173 w 721"/>
                  <a:gd name="T23" fmla="*/ 111 h 664"/>
                  <a:gd name="T24" fmla="*/ 170 w 721"/>
                  <a:gd name="T25" fmla="*/ 112 h 664"/>
                  <a:gd name="T26" fmla="*/ 109 w 721"/>
                  <a:gd name="T27" fmla="*/ 129 h 664"/>
                  <a:gd name="T28" fmla="*/ 106 w 721"/>
                  <a:gd name="T29" fmla="*/ 130 h 664"/>
                  <a:gd name="T30" fmla="*/ 105 w 721"/>
                  <a:gd name="T31" fmla="*/ 131 h 664"/>
                  <a:gd name="T32" fmla="*/ 58 w 721"/>
                  <a:gd name="T33" fmla="*/ 214 h 664"/>
                  <a:gd name="T34" fmla="*/ 22 w 721"/>
                  <a:gd name="T35" fmla="*/ 247 h 664"/>
                  <a:gd name="T36" fmla="*/ 21 w 721"/>
                  <a:gd name="T37" fmla="*/ 250 h 664"/>
                  <a:gd name="T38" fmla="*/ 21 w 721"/>
                  <a:gd name="T39" fmla="*/ 251 h 664"/>
                  <a:gd name="T40" fmla="*/ 0 w 721"/>
                  <a:gd name="T41" fmla="*/ 364 h 664"/>
                  <a:gd name="T42" fmla="*/ 0 w 721"/>
                  <a:gd name="T43" fmla="*/ 365 h 664"/>
                  <a:gd name="T44" fmla="*/ 0 w 721"/>
                  <a:gd name="T45" fmla="*/ 366 h 664"/>
                  <a:gd name="T46" fmla="*/ 23 w 721"/>
                  <a:gd name="T47" fmla="*/ 475 h 664"/>
                  <a:gd name="T48" fmla="*/ 27 w 721"/>
                  <a:gd name="T49" fmla="*/ 491 h 664"/>
                  <a:gd name="T50" fmla="*/ 35 w 721"/>
                  <a:gd name="T51" fmla="*/ 528 h 664"/>
                  <a:gd name="T52" fmla="*/ 43 w 721"/>
                  <a:gd name="T53" fmla="*/ 565 h 664"/>
                  <a:gd name="T54" fmla="*/ 46 w 721"/>
                  <a:gd name="T55" fmla="*/ 581 h 664"/>
                  <a:gd name="T56" fmla="*/ 46 w 721"/>
                  <a:gd name="T57" fmla="*/ 582 h 664"/>
                  <a:gd name="T58" fmla="*/ 46 w 721"/>
                  <a:gd name="T59" fmla="*/ 582 h 664"/>
                  <a:gd name="T60" fmla="*/ 81 w 721"/>
                  <a:gd name="T61" fmla="*/ 660 h 664"/>
                  <a:gd name="T62" fmla="*/ 83 w 721"/>
                  <a:gd name="T63" fmla="*/ 662 h 664"/>
                  <a:gd name="T64" fmla="*/ 87 w 721"/>
                  <a:gd name="T65" fmla="*/ 662 h 664"/>
                  <a:gd name="T66" fmla="*/ 377 w 721"/>
                  <a:gd name="T67" fmla="*/ 664 h 664"/>
                  <a:gd name="T68" fmla="*/ 381 w 721"/>
                  <a:gd name="T69" fmla="*/ 664 h 664"/>
                  <a:gd name="T70" fmla="*/ 381 w 721"/>
                  <a:gd name="T71" fmla="*/ 658 h 664"/>
                  <a:gd name="T72" fmla="*/ 392 w 721"/>
                  <a:gd name="T73" fmla="*/ 470 h 664"/>
                  <a:gd name="T74" fmla="*/ 467 w 721"/>
                  <a:gd name="T75" fmla="*/ 346 h 664"/>
                  <a:gd name="T76" fmla="*/ 469 w 721"/>
                  <a:gd name="T77" fmla="*/ 343 h 664"/>
                  <a:gd name="T78" fmla="*/ 467 w 721"/>
                  <a:gd name="T79" fmla="*/ 339 h 664"/>
                  <a:gd name="T80" fmla="*/ 446 w 721"/>
                  <a:gd name="T81" fmla="*/ 314 h 664"/>
                  <a:gd name="T82" fmla="*/ 443 w 721"/>
                  <a:gd name="T83" fmla="*/ 309 h 664"/>
                  <a:gd name="T84" fmla="*/ 438 w 721"/>
                  <a:gd name="T85" fmla="*/ 313 h 664"/>
                  <a:gd name="T86" fmla="*/ 388 w 721"/>
                  <a:gd name="T87" fmla="*/ 346 h 664"/>
                  <a:gd name="T88" fmla="*/ 408 w 721"/>
                  <a:gd name="T89" fmla="*/ 266 h 664"/>
                  <a:gd name="T90" fmla="*/ 524 w 721"/>
                  <a:gd name="T91" fmla="*/ 228 h 664"/>
                  <a:gd name="T92" fmla="*/ 626 w 721"/>
                  <a:gd name="T93" fmla="*/ 241 h 664"/>
                  <a:gd name="T94" fmla="*/ 627 w 721"/>
                  <a:gd name="T95" fmla="*/ 241 h 664"/>
                  <a:gd name="T96" fmla="*/ 628 w 721"/>
                  <a:gd name="T97" fmla="*/ 240 h 664"/>
                  <a:gd name="T98" fmla="*/ 709 w 721"/>
                  <a:gd name="T99" fmla="*/ 218 h 664"/>
                  <a:gd name="T100" fmla="*/ 721 w 721"/>
                  <a:gd name="T101" fmla="*/ 215 h 664"/>
                  <a:gd name="T102" fmla="*/ 710 w 721"/>
                  <a:gd name="T103" fmla="*/ 208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1" h="664">
                    <a:moveTo>
                      <a:pt x="710" y="208"/>
                    </a:moveTo>
                    <a:lnTo>
                      <a:pt x="646" y="169"/>
                    </a:lnTo>
                    <a:lnTo>
                      <a:pt x="586" y="59"/>
                    </a:lnTo>
                    <a:lnTo>
                      <a:pt x="584" y="56"/>
                    </a:lnTo>
                    <a:lnTo>
                      <a:pt x="581" y="57"/>
                    </a:lnTo>
                    <a:lnTo>
                      <a:pt x="437" y="92"/>
                    </a:lnTo>
                    <a:lnTo>
                      <a:pt x="433" y="10"/>
                    </a:lnTo>
                    <a:lnTo>
                      <a:pt x="433" y="0"/>
                    </a:lnTo>
                    <a:lnTo>
                      <a:pt x="425" y="5"/>
                    </a:lnTo>
                    <a:lnTo>
                      <a:pt x="209" y="144"/>
                    </a:lnTo>
                    <a:lnTo>
                      <a:pt x="174" y="114"/>
                    </a:lnTo>
                    <a:lnTo>
                      <a:pt x="173" y="111"/>
                    </a:lnTo>
                    <a:lnTo>
                      <a:pt x="170" y="112"/>
                    </a:lnTo>
                    <a:lnTo>
                      <a:pt x="109" y="129"/>
                    </a:lnTo>
                    <a:lnTo>
                      <a:pt x="106" y="130"/>
                    </a:lnTo>
                    <a:lnTo>
                      <a:pt x="105" y="131"/>
                    </a:lnTo>
                    <a:lnTo>
                      <a:pt x="58" y="214"/>
                    </a:lnTo>
                    <a:lnTo>
                      <a:pt x="22" y="247"/>
                    </a:lnTo>
                    <a:lnTo>
                      <a:pt x="21" y="250"/>
                    </a:lnTo>
                    <a:lnTo>
                      <a:pt x="21" y="251"/>
                    </a:lnTo>
                    <a:lnTo>
                      <a:pt x="0" y="364"/>
                    </a:lnTo>
                    <a:lnTo>
                      <a:pt x="0" y="365"/>
                    </a:lnTo>
                    <a:lnTo>
                      <a:pt x="0" y="366"/>
                    </a:lnTo>
                    <a:lnTo>
                      <a:pt x="23" y="475"/>
                    </a:lnTo>
                    <a:lnTo>
                      <a:pt x="27" y="491"/>
                    </a:lnTo>
                    <a:lnTo>
                      <a:pt x="35" y="528"/>
                    </a:lnTo>
                    <a:lnTo>
                      <a:pt x="43" y="565"/>
                    </a:lnTo>
                    <a:lnTo>
                      <a:pt x="46" y="581"/>
                    </a:lnTo>
                    <a:lnTo>
                      <a:pt x="46" y="582"/>
                    </a:lnTo>
                    <a:lnTo>
                      <a:pt x="46" y="582"/>
                    </a:lnTo>
                    <a:lnTo>
                      <a:pt x="81" y="660"/>
                    </a:lnTo>
                    <a:lnTo>
                      <a:pt x="83" y="662"/>
                    </a:lnTo>
                    <a:lnTo>
                      <a:pt x="87" y="662"/>
                    </a:lnTo>
                    <a:lnTo>
                      <a:pt x="377" y="664"/>
                    </a:lnTo>
                    <a:lnTo>
                      <a:pt x="381" y="664"/>
                    </a:lnTo>
                    <a:lnTo>
                      <a:pt x="381" y="658"/>
                    </a:lnTo>
                    <a:lnTo>
                      <a:pt x="392" y="470"/>
                    </a:lnTo>
                    <a:lnTo>
                      <a:pt x="467" y="346"/>
                    </a:lnTo>
                    <a:lnTo>
                      <a:pt x="469" y="343"/>
                    </a:lnTo>
                    <a:lnTo>
                      <a:pt x="467" y="339"/>
                    </a:lnTo>
                    <a:lnTo>
                      <a:pt x="446" y="314"/>
                    </a:lnTo>
                    <a:lnTo>
                      <a:pt x="443" y="309"/>
                    </a:lnTo>
                    <a:lnTo>
                      <a:pt x="438" y="313"/>
                    </a:lnTo>
                    <a:lnTo>
                      <a:pt x="388" y="346"/>
                    </a:lnTo>
                    <a:lnTo>
                      <a:pt x="408" y="266"/>
                    </a:lnTo>
                    <a:lnTo>
                      <a:pt x="524" y="228"/>
                    </a:lnTo>
                    <a:lnTo>
                      <a:pt x="626" y="241"/>
                    </a:lnTo>
                    <a:lnTo>
                      <a:pt x="627" y="241"/>
                    </a:lnTo>
                    <a:lnTo>
                      <a:pt x="628" y="240"/>
                    </a:lnTo>
                    <a:lnTo>
                      <a:pt x="709" y="218"/>
                    </a:lnTo>
                    <a:lnTo>
                      <a:pt x="721" y="215"/>
                    </a:lnTo>
                    <a:lnTo>
                      <a:pt x="710" y="208"/>
                    </a:lnTo>
                    <a:close/>
                  </a:path>
                </a:pathLst>
              </a:custGeom>
              <a:solidFill>
                <a:srgbClr val="000000"/>
              </a:solidFill>
              <a:ln w="9525">
                <a:solidFill>
                  <a:srgbClr val="000066"/>
                </a:solidFill>
                <a:round/>
                <a:headEnd/>
                <a:tailEnd/>
              </a:ln>
            </p:spPr>
            <p:txBody>
              <a:bodyPr/>
              <a:lstStyle/>
              <a:p>
                <a:endParaRPr lang="en-US" dirty="0"/>
              </a:p>
            </p:txBody>
          </p:sp>
          <p:sp>
            <p:nvSpPr>
              <p:cNvPr id="260139" name="Freeform 43">
                <a:extLst>
                  <a:ext uri="{FF2B5EF4-FFF2-40B4-BE49-F238E27FC236}">
                    <a16:creationId xmlns:a16="http://schemas.microsoft.com/office/drawing/2014/main" id="{31D3B4EB-7C1D-4F35-90A9-ED07E68760B0}"/>
                  </a:ext>
                </a:extLst>
              </p:cNvPr>
              <p:cNvSpPr>
                <a:spLocks noChangeAspect="1"/>
              </p:cNvSpPr>
              <p:nvPr/>
            </p:nvSpPr>
            <p:spPr bwMode="auto">
              <a:xfrm>
                <a:off x="3086" y="156"/>
                <a:ext cx="682" cy="633"/>
              </a:xfrm>
              <a:custGeom>
                <a:avLst/>
                <a:gdLst>
                  <a:gd name="T0" fmla="*/ 614 w 682"/>
                  <a:gd name="T1" fmla="*/ 210 h 633"/>
                  <a:gd name="T2" fmla="*/ 512 w 682"/>
                  <a:gd name="T3" fmla="*/ 197 h 633"/>
                  <a:gd name="T4" fmla="*/ 511 w 682"/>
                  <a:gd name="T5" fmla="*/ 196 h 633"/>
                  <a:gd name="T6" fmla="*/ 510 w 682"/>
                  <a:gd name="T7" fmla="*/ 197 h 633"/>
                  <a:gd name="T8" fmla="*/ 390 w 682"/>
                  <a:gd name="T9" fmla="*/ 236 h 633"/>
                  <a:gd name="T10" fmla="*/ 387 w 682"/>
                  <a:gd name="T11" fmla="*/ 238 h 633"/>
                  <a:gd name="T12" fmla="*/ 387 w 682"/>
                  <a:gd name="T13" fmla="*/ 240 h 633"/>
                  <a:gd name="T14" fmla="*/ 363 w 682"/>
                  <a:gd name="T15" fmla="*/ 338 h 633"/>
                  <a:gd name="T16" fmla="*/ 359 w 682"/>
                  <a:gd name="T17" fmla="*/ 353 h 633"/>
                  <a:gd name="T18" fmla="*/ 371 w 682"/>
                  <a:gd name="T19" fmla="*/ 345 h 633"/>
                  <a:gd name="T20" fmla="*/ 428 w 682"/>
                  <a:gd name="T21" fmla="*/ 304 h 633"/>
                  <a:gd name="T22" fmla="*/ 443 w 682"/>
                  <a:gd name="T23" fmla="*/ 324 h 633"/>
                  <a:gd name="T24" fmla="*/ 369 w 682"/>
                  <a:gd name="T25" fmla="*/ 445 h 633"/>
                  <a:gd name="T26" fmla="*/ 369 w 682"/>
                  <a:gd name="T27" fmla="*/ 446 h 633"/>
                  <a:gd name="T28" fmla="*/ 369 w 682"/>
                  <a:gd name="T29" fmla="*/ 447 h 633"/>
                  <a:gd name="T30" fmla="*/ 359 w 682"/>
                  <a:gd name="T31" fmla="*/ 633 h 633"/>
                  <a:gd name="T32" fmla="*/ 78 w 682"/>
                  <a:gd name="T33" fmla="*/ 632 h 633"/>
                  <a:gd name="T34" fmla="*/ 45 w 682"/>
                  <a:gd name="T35" fmla="*/ 559 h 633"/>
                  <a:gd name="T36" fmla="*/ 22 w 682"/>
                  <a:gd name="T37" fmla="*/ 453 h 633"/>
                  <a:gd name="T38" fmla="*/ 18 w 682"/>
                  <a:gd name="T39" fmla="*/ 438 h 633"/>
                  <a:gd name="T40" fmla="*/ 11 w 682"/>
                  <a:gd name="T41" fmla="*/ 403 h 633"/>
                  <a:gd name="T42" fmla="*/ 4 w 682"/>
                  <a:gd name="T43" fmla="*/ 367 h 633"/>
                  <a:gd name="T44" fmla="*/ 0 w 682"/>
                  <a:gd name="T45" fmla="*/ 345 h 633"/>
                  <a:gd name="T46" fmla="*/ 19 w 682"/>
                  <a:gd name="T47" fmla="*/ 234 h 633"/>
                  <a:gd name="T48" fmla="*/ 55 w 682"/>
                  <a:gd name="T49" fmla="*/ 201 h 633"/>
                  <a:gd name="T50" fmla="*/ 55 w 682"/>
                  <a:gd name="T51" fmla="*/ 201 h 633"/>
                  <a:gd name="T52" fmla="*/ 55 w 682"/>
                  <a:gd name="T53" fmla="*/ 200 h 633"/>
                  <a:gd name="T54" fmla="*/ 101 w 682"/>
                  <a:gd name="T55" fmla="*/ 119 h 633"/>
                  <a:gd name="T56" fmla="*/ 158 w 682"/>
                  <a:gd name="T57" fmla="*/ 104 h 633"/>
                  <a:gd name="T58" fmla="*/ 193 w 682"/>
                  <a:gd name="T59" fmla="*/ 135 h 633"/>
                  <a:gd name="T60" fmla="*/ 197 w 682"/>
                  <a:gd name="T61" fmla="*/ 137 h 633"/>
                  <a:gd name="T62" fmla="*/ 200 w 682"/>
                  <a:gd name="T63" fmla="*/ 135 h 633"/>
                  <a:gd name="T64" fmla="*/ 411 w 682"/>
                  <a:gd name="T65" fmla="*/ 0 h 633"/>
                  <a:gd name="T66" fmla="*/ 413 w 682"/>
                  <a:gd name="T67" fmla="*/ 79 h 633"/>
                  <a:gd name="T68" fmla="*/ 414 w 682"/>
                  <a:gd name="T69" fmla="*/ 86 h 633"/>
                  <a:gd name="T70" fmla="*/ 420 w 682"/>
                  <a:gd name="T71" fmla="*/ 83 h 633"/>
                  <a:gd name="T72" fmla="*/ 566 w 682"/>
                  <a:gd name="T73" fmla="*/ 49 h 633"/>
                  <a:gd name="T74" fmla="*/ 626 w 682"/>
                  <a:gd name="T75" fmla="*/ 156 h 633"/>
                  <a:gd name="T76" fmla="*/ 627 w 682"/>
                  <a:gd name="T77" fmla="*/ 157 h 633"/>
                  <a:gd name="T78" fmla="*/ 627 w 682"/>
                  <a:gd name="T79" fmla="*/ 158 h 633"/>
                  <a:gd name="T80" fmla="*/ 682 w 682"/>
                  <a:gd name="T81" fmla="*/ 190 h 633"/>
                  <a:gd name="T82" fmla="*/ 614 w 682"/>
                  <a:gd name="T83" fmla="*/ 2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82" h="633">
                    <a:moveTo>
                      <a:pt x="614" y="210"/>
                    </a:moveTo>
                    <a:lnTo>
                      <a:pt x="512" y="197"/>
                    </a:lnTo>
                    <a:lnTo>
                      <a:pt x="511" y="196"/>
                    </a:lnTo>
                    <a:lnTo>
                      <a:pt x="510" y="197"/>
                    </a:lnTo>
                    <a:lnTo>
                      <a:pt x="390" y="236"/>
                    </a:lnTo>
                    <a:lnTo>
                      <a:pt x="387" y="238"/>
                    </a:lnTo>
                    <a:lnTo>
                      <a:pt x="387" y="240"/>
                    </a:lnTo>
                    <a:lnTo>
                      <a:pt x="363" y="338"/>
                    </a:lnTo>
                    <a:lnTo>
                      <a:pt x="359" y="353"/>
                    </a:lnTo>
                    <a:lnTo>
                      <a:pt x="371" y="345"/>
                    </a:lnTo>
                    <a:lnTo>
                      <a:pt x="428" y="304"/>
                    </a:lnTo>
                    <a:lnTo>
                      <a:pt x="443" y="324"/>
                    </a:lnTo>
                    <a:lnTo>
                      <a:pt x="369" y="445"/>
                    </a:lnTo>
                    <a:lnTo>
                      <a:pt x="369" y="446"/>
                    </a:lnTo>
                    <a:lnTo>
                      <a:pt x="369" y="447"/>
                    </a:lnTo>
                    <a:lnTo>
                      <a:pt x="359" y="633"/>
                    </a:lnTo>
                    <a:lnTo>
                      <a:pt x="78" y="632"/>
                    </a:lnTo>
                    <a:lnTo>
                      <a:pt x="45" y="559"/>
                    </a:lnTo>
                    <a:lnTo>
                      <a:pt x="22" y="453"/>
                    </a:lnTo>
                    <a:lnTo>
                      <a:pt x="18" y="438"/>
                    </a:lnTo>
                    <a:lnTo>
                      <a:pt x="11" y="403"/>
                    </a:lnTo>
                    <a:lnTo>
                      <a:pt x="4" y="367"/>
                    </a:lnTo>
                    <a:lnTo>
                      <a:pt x="0" y="345"/>
                    </a:lnTo>
                    <a:lnTo>
                      <a:pt x="19" y="234"/>
                    </a:lnTo>
                    <a:lnTo>
                      <a:pt x="55" y="201"/>
                    </a:lnTo>
                    <a:lnTo>
                      <a:pt x="55" y="201"/>
                    </a:lnTo>
                    <a:lnTo>
                      <a:pt x="55" y="200"/>
                    </a:lnTo>
                    <a:lnTo>
                      <a:pt x="101" y="119"/>
                    </a:lnTo>
                    <a:lnTo>
                      <a:pt x="158" y="104"/>
                    </a:lnTo>
                    <a:lnTo>
                      <a:pt x="193" y="135"/>
                    </a:lnTo>
                    <a:lnTo>
                      <a:pt x="197" y="137"/>
                    </a:lnTo>
                    <a:lnTo>
                      <a:pt x="200" y="135"/>
                    </a:lnTo>
                    <a:lnTo>
                      <a:pt x="411" y="0"/>
                    </a:lnTo>
                    <a:lnTo>
                      <a:pt x="413" y="79"/>
                    </a:lnTo>
                    <a:lnTo>
                      <a:pt x="414" y="86"/>
                    </a:lnTo>
                    <a:lnTo>
                      <a:pt x="420" y="83"/>
                    </a:lnTo>
                    <a:lnTo>
                      <a:pt x="566" y="49"/>
                    </a:lnTo>
                    <a:lnTo>
                      <a:pt x="626" y="156"/>
                    </a:lnTo>
                    <a:lnTo>
                      <a:pt x="627" y="157"/>
                    </a:lnTo>
                    <a:lnTo>
                      <a:pt x="627" y="158"/>
                    </a:lnTo>
                    <a:lnTo>
                      <a:pt x="682" y="190"/>
                    </a:lnTo>
                    <a:lnTo>
                      <a:pt x="614" y="210"/>
                    </a:lnTo>
                    <a:close/>
                  </a:path>
                </a:pathLst>
              </a:custGeom>
              <a:solidFill>
                <a:srgbClr val="FFFFFF"/>
              </a:solidFill>
              <a:ln w="9525">
                <a:solidFill>
                  <a:srgbClr val="000066"/>
                </a:solidFill>
                <a:round/>
                <a:headEnd/>
                <a:tailEnd/>
              </a:ln>
            </p:spPr>
            <p:txBody>
              <a:bodyPr/>
              <a:lstStyle/>
              <a:p>
                <a:endParaRPr lang="en-US" dirty="0"/>
              </a:p>
            </p:txBody>
          </p:sp>
          <p:sp>
            <p:nvSpPr>
              <p:cNvPr id="260140" name="Freeform 44">
                <a:extLst>
                  <a:ext uri="{FF2B5EF4-FFF2-40B4-BE49-F238E27FC236}">
                    <a16:creationId xmlns:a16="http://schemas.microsoft.com/office/drawing/2014/main" id="{453DC7D8-4DC5-4AD2-9B77-ACBA005C9756}"/>
                  </a:ext>
                </a:extLst>
              </p:cNvPr>
              <p:cNvSpPr>
                <a:spLocks noChangeAspect="1"/>
              </p:cNvSpPr>
              <p:nvPr/>
            </p:nvSpPr>
            <p:spPr bwMode="auto">
              <a:xfrm>
                <a:off x="3317" y="535"/>
                <a:ext cx="28" cy="37"/>
              </a:xfrm>
              <a:custGeom>
                <a:avLst/>
                <a:gdLst>
                  <a:gd name="T0" fmla="*/ 6 w 28"/>
                  <a:gd name="T1" fmla="*/ 1 h 37"/>
                  <a:gd name="T2" fmla="*/ 6 w 28"/>
                  <a:gd name="T3" fmla="*/ 6 h 37"/>
                  <a:gd name="T4" fmla="*/ 6 w 28"/>
                  <a:gd name="T5" fmla="*/ 6 h 37"/>
                  <a:gd name="T6" fmla="*/ 7 w 28"/>
                  <a:gd name="T7" fmla="*/ 5 h 37"/>
                  <a:gd name="T8" fmla="*/ 8 w 28"/>
                  <a:gd name="T9" fmla="*/ 4 h 37"/>
                  <a:gd name="T10" fmla="*/ 10 w 28"/>
                  <a:gd name="T11" fmla="*/ 3 h 37"/>
                  <a:gd name="T12" fmla="*/ 11 w 28"/>
                  <a:gd name="T13" fmla="*/ 3 h 37"/>
                  <a:gd name="T14" fmla="*/ 12 w 28"/>
                  <a:gd name="T15" fmla="*/ 1 h 37"/>
                  <a:gd name="T16" fmla="*/ 13 w 28"/>
                  <a:gd name="T17" fmla="*/ 1 h 37"/>
                  <a:gd name="T18" fmla="*/ 15 w 28"/>
                  <a:gd name="T19" fmla="*/ 0 h 37"/>
                  <a:gd name="T20" fmla="*/ 18 w 28"/>
                  <a:gd name="T21" fmla="*/ 0 h 37"/>
                  <a:gd name="T22" fmla="*/ 19 w 28"/>
                  <a:gd name="T23" fmla="*/ 1 h 37"/>
                  <a:gd name="T24" fmla="*/ 21 w 28"/>
                  <a:gd name="T25" fmla="*/ 1 h 37"/>
                  <a:gd name="T26" fmla="*/ 22 w 28"/>
                  <a:gd name="T27" fmla="*/ 1 h 37"/>
                  <a:gd name="T28" fmla="*/ 23 w 28"/>
                  <a:gd name="T29" fmla="*/ 1 h 37"/>
                  <a:gd name="T30" fmla="*/ 24 w 28"/>
                  <a:gd name="T31" fmla="*/ 3 h 37"/>
                  <a:gd name="T32" fmla="*/ 26 w 28"/>
                  <a:gd name="T33" fmla="*/ 4 h 37"/>
                  <a:gd name="T34" fmla="*/ 28 w 28"/>
                  <a:gd name="T35" fmla="*/ 6 h 37"/>
                  <a:gd name="T36" fmla="*/ 28 w 28"/>
                  <a:gd name="T37" fmla="*/ 9 h 37"/>
                  <a:gd name="T38" fmla="*/ 28 w 28"/>
                  <a:gd name="T39" fmla="*/ 37 h 37"/>
                  <a:gd name="T40" fmla="*/ 23 w 28"/>
                  <a:gd name="T41" fmla="*/ 37 h 37"/>
                  <a:gd name="T42" fmla="*/ 23 w 28"/>
                  <a:gd name="T43" fmla="*/ 13 h 37"/>
                  <a:gd name="T44" fmla="*/ 22 w 28"/>
                  <a:gd name="T45" fmla="*/ 9 h 37"/>
                  <a:gd name="T46" fmla="*/ 21 w 28"/>
                  <a:gd name="T47" fmla="*/ 7 h 37"/>
                  <a:gd name="T48" fmla="*/ 19 w 28"/>
                  <a:gd name="T49" fmla="*/ 6 h 37"/>
                  <a:gd name="T50" fmla="*/ 15 w 28"/>
                  <a:gd name="T51" fmla="*/ 6 h 37"/>
                  <a:gd name="T52" fmla="*/ 12 w 28"/>
                  <a:gd name="T53" fmla="*/ 6 h 37"/>
                  <a:gd name="T54" fmla="*/ 10 w 28"/>
                  <a:gd name="T55" fmla="*/ 8 h 37"/>
                  <a:gd name="T56" fmla="*/ 7 w 28"/>
                  <a:gd name="T57" fmla="*/ 12 h 37"/>
                  <a:gd name="T58" fmla="*/ 6 w 28"/>
                  <a:gd name="T59" fmla="*/ 19 h 37"/>
                  <a:gd name="T60" fmla="*/ 6 w 28"/>
                  <a:gd name="T61" fmla="*/ 37 h 37"/>
                  <a:gd name="T62" fmla="*/ 0 w 28"/>
                  <a:gd name="T63" fmla="*/ 37 h 37"/>
                  <a:gd name="T64" fmla="*/ 0 w 28"/>
                  <a:gd name="T65" fmla="*/ 1 h 37"/>
                  <a:gd name="T66" fmla="*/ 6 w 28"/>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7">
                    <a:moveTo>
                      <a:pt x="6" y="1"/>
                    </a:moveTo>
                    <a:lnTo>
                      <a:pt x="6" y="6"/>
                    </a:lnTo>
                    <a:lnTo>
                      <a:pt x="6" y="6"/>
                    </a:lnTo>
                    <a:lnTo>
                      <a:pt x="7" y="5"/>
                    </a:lnTo>
                    <a:lnTo>
                      <a:pt x="8" y="4"/>
                    </a:lnTo>
                    <a:lnTo>
                      <a:pt x="10" y="3"/>
                    </a:lnTo>
                    <a:lnTo>
                      <a:pt x="11" y="3"/>
                    </a:lnTo>
                    <a:lnTo>
                      <a:pt x="12" y="1"/>
                    </a:lnTo>
                    <a:lnTo>
                      <a:pt x="13" y="1"/>
                    </a:lnTo>
                    <a:lnTo>
                      <a:pt x="15" y="0"/>
                    </a:lnTo>
                    <a:lnTo>
                      <a:pt x="18" y="0"/>
                    </a:lnTo>
                    <a:lnTo>
                      <a:pt x="19" y="1"/>
                    </a:lnTo>
                    <a:lnTo>
                      <a:pt x="21" y="1"/>
                    </a:lnTo>
                    <a:lnTo>
                      <a:pt x="22" y="1"/>
                    </a:lnTo>
                    <a:lnTo>
                      <a:pt x="23" y="1"/>
                    </a:lnTo>
                    <a:lnTo>
                      <a:pt x="24" y="3"/>
                    </a:lnTo>
                    <a:lnTo>
                      <a:pt x="26" y="4"/>
                    </a:lnTo>
                    <a:lnTo>
                      <a:pt x="28" y="6"/>
                    </a:lnTo>
                    <a:lnTo>
                      <a:pt x="28" y="9"/>
                    </a:lnTo>
                    <a:lnTo>
                      <a:pt x="28" y="37"/>
                    </a:lnTo>
                    <a:lnTo>
                      <a:pt x="23" y="37"/>
                    </a:lnTo>
                    <a:lnTo>
                      <a:pt x="23" y="13"/>
                    </a:lnTo>
                    <a:lnTo>
                      <a:pt x="22" y="9"/>
                    </a:lnTo>
                    <a:lnTo>
                      <a:pt x="21" y="7"/>
                    </a:lnTo>
                    <a:lnTo>
                      <a:pt x="19" y="6"/>
                    </a:lnTo>
                    <a:lnTo>
                      <a:pt x="15" y="6"/>
                    </a:lnTo>
                    <a:lnTo>
                      <a:pt x="12" y="6"/>
                    </a:lnTo>
                    <a:lnTo>
                      <a:pt x="10" y="8"/>
                    </a:lnTo>
                    <a:lnTo>
                      <a:pt x="7" y="12"/>
                    </a:lnTo>
                    <a:lnTo>
                      <a:pt x="6" y="19"/>
                    </a:lnTo>
                    <a:lnTo>
                      <a:pt x="6" y="37"/>
                    </a:lnTo>
                    <a:lnTo>
                      <a:pt x="0" y="37"/>
                    </a:lnTo>
                    <a:lnTo>
                      <a:pt x="0" y="1"/>
                    </a:lnTo>
                    <a:lnTo>
                      <a:pt x="6" y="1"/>
                    </a:lnTo>
                    <a:close/>
                  </a:path>
                </a:pathLst>
              </a:custGeom>
              <a:solidFill>
                <a:srgbClr val="000000"/>
              </a:solidFill>
              <a:ln w="9525">
                <a:solidFill>
                  <a:srgbClr val="000066"/>
                </a:solidFill>
                <a:round/>
                <a:headEnd/>
                <a:tailEnd/>
              </a:ln>
            </p:spPr>
            <p:txBody>
              <a:bodyPr/>
              <a:lstStyle/>
              <a:p>
                <a:endParaRPr lang="en-US" dirty="0"/>
              </a:p>
            </p:txBody>
          </p:sp>
          <p:sp>
            <p:nvSpPr>
              <p:cNvPr id="260141" name="Freeform 45">
                <a:extLst>
                  <a:ext uri="{FF2B5EF4-FFF2-40B4-BE49-F238E27FC236}">
                    <a16:creationId xmlns:a16="http://schemas.microsoft.com/office/drawing/2014/main" id="{5EACCD08-7083-437A-9BFA-F3FD5AABA095}"/>
                  </a:ext>
                </a:extLst>
              </p:cNvPr>
              <p:cNvSpPr>
                <a:spLocks noChangeAspect="1"/>
              </p:cNvSpPr>
              <p:nvPr/>
            </p:nvSpPr>
            <p:spPr bwMode="auto">
              <a:xfrm>
                <a:off x="3351" y="535"/>
                <a:ext cx="28" cy="38"/>
              </a:xfrm>
              <a:custGeom>
                <a:avLst/>
                <a:gdLst>
                  <a:gd name="T0" fmla="*/ 5 w 28"/>
                  <a:gd name="T1" fmla="*/ 29 h 38"/>
                  <a:gd name="T2" fmla="*/ 9 w 28"/>
                  <a:gd name="T3" fmla="*/ 33 h 38"/>
                  <a:gd name="T4" fmla="*/ 12 w 28"/>
                  <a:gd name="T5" fmla="*/ 34 h 38"/>
                  <a:gd name="T6" fmla="*/ 16 w 28"/>
                  <a:gd name="T7" fmla="*/ 34 h 38"/>
                  <a:gd name="T8" fmla="*/ 18 w 28"/>
                  <a:gd name="T9" fmla="*/ 34 h 38"/>
                  <a:gd name="T10" fmla="*/ 20 w 28"/>
                  <a:gd name="T11" fmla="*/ 33 h 38"/>
                  <a:gd name="T12" fmla="*/ 22 w 28"/>
                  <a:gd name="T13" fmla="*/ 31 h 38"/>
                  <a:gd name="T14" fmla="*/ 23 w 28"/>
                  <a:gd name="T15" fmla="*/ 29 h 38"/>
                  <a:gd name="T16" fmla="*/ 23 w 28"/>
                  <a:gd name="T17" fmla="*/ 27 h 38"/>
                  <a:gd name="T18" fmla="*/ 20 w 28"/>
                  <a:gd name="T19" fmla="*/ 24 h 38"/>
                  <a:gd name="T20" fmla="*/ 16 w 28"/>
                  <a:gd name="T21" fmla="*/ 22 h 38"/>
                  <a:gd name="T22" fmla="*/ 9 w 28"/>
                  <a:gd name="T23" fmla="*/ 21 h 38"/>
                  <a:gd name="T24" fmla="*/ 4 w 28"/>
                  <a:gd name="T25" fmla="*/ 19 h 38"/>
                  <a:gd name="T26" fmla="*/ 1 w 28"/>
                  <a:gd name="T27" fmla="*/ 15 h 38"/>
                  <a:gd name="T28" fmla="*/ 2 w 28"/>
                  <a:gd name="T29" fmla="*/ 7 h 38"/>
                  <a:gd name="T30" fmla="*/ 9 w 28"/>
                  <a:gd name="T31" fmla="*/ 1 h 38"/>
                  <a:gd name="T32" fmla="*/ 22 w 28"/>
                  <a:gd name="T33" fmla="*/ 1 h 38"/>
                  <a:gd name="T34" fmla="*/ 27 w 28"/>
                  <a:gd name="T35" fmla="*/ 8 h 38"/>
                  <a:gd name="T36" fmla="*/ 22 w 28"/>
                  <a:gd name="T37" fmla="*/ 12 h 38"/>
                  <a:gd name="T38" fmla="*/ 20 w 28"/>
                  <a:gd name="T39" fmla="*/ 8 h 38"/>
                  <a:gd name="T40" fmla="*/ 14 w 28"/>
                  <a:gd name="T41" fmla="*/ 6 h 38"/>
                  <a:gd name="T42" fmla="*/ 9 w 28"/>
                  <a:gd name="T43" fmla="*/ 7 h 38"/>
                  <a:gd name="T44" fmla="*/ 7 w 28"/>
                  <a:gd name="T45" fmla="*/ 9 h 38"/>
                  <a:gd name="T46" fmla="*/ 7 w 28"/>
                  <a:gd name="T47" fmla="*/ 13 h 38"/>
                  <a:gd name="T48" fmla="*/ 9 w 28"/>
                  <a:gd name="T49" fmla="*/ 14 h 38"/>
                  <a:gd name="T50" fmla="*/ 12 w 28"/>
                  <a:gd name="T51" fmla="*/ 15 h 38"/>
                  <a:gd name="T52" fmla="*/ 17 w 28"/>
                  <a:gd name="T53" fmla="*/ 18 h 38"/>
                  <a:gd name="T54" fmla="*/ 22 w 28"/>
                  <a:gd name="T55" fmla="*/ 19 h 38"/>
                  <a:gd name="T56" fmla="*/ 25 w 28"/>
                  <a:gd name="T57" fmla="*/ 20 h 38"/>
                  <a:gd name="T58" fmla="*/ 27 w 28"/>
                  <a:gd name="T59" fmla="*/ 24 h 38"/>
                  <a:gd name="T60" fmla="*/ 28 w 28"/>
                  <a:gd name="T61" fmla="*/ 29 h 38"/>
                  <a:gd name="T62" fmla="*/ 27 w 28"/>
                  <a:gd name="T63" fmla="*/ 34 h 38"/>
                  <a:gd name="T64" fmla="*/ 23 w 28"/>
                  <a:gd name="T65" fmla="*/ 37 h 38"/>
                  <a:gd name="T66" fmla="*/ 19 w 28"/>
                  <a:gd name="T67" fmla="*/ 38 h 38"/>
                  <a:gd name="T68" fmla="*/ 16 w 28"/>
                  <a:gd name="T69" fmla="*/ 38 h 38"/>
                  <a:gd name="T70" fmla="*/ 12 w 28"/>
                  <a:gd name="T71" fmla="*/ 38 h 38"/>
                  <a:gd name="T72" fmla="*/ 9 w 28"/>
                  <a:gd name="T73" fmla="*/ 38 h 38"/>
                  <a:gd name="T74" fmla="*/ 1 w 28"/>
                  <a:gd name="T75" fmla="*/ 33 h 38"/>
                  <a:gd name="T76" fmla="*/ 0 w 28"/>
                  <a:gd name="T7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8">
                    <a:moveTo>
                      <a:pt x="5" y="27"/>
                    </a:moveTo>
                    <a:lnTo>
                      <a:pt x="5" y="29"/>
                    </a:lnTo>
                    <a:lnTo>
                      <a:pt x="7" y="31"/>
                    </a:lnTo>
                    <a:lnTo>
                      <a:pt x="9" y="33"/>
                    </a:lnTo>
                    <a:lnTo>
                      <a:pt x="11" y="34"/>
                    </a:lnTo>
                    <a:lnTo>
                      <a:pt x="12" y="34"/>
                    </a:lnTo>
                    <a:lnTo>
                      <a:pt x="14" y="34"/>
                    </a:lnTo>
                    <a:lnTo>
                      <a:pt x="16" y="34"/>
                    </a:lnTo>
                    <a:lnTo>
                      <a:pt x="17" y="34"/>
                    </a:lnTo>
                    <a:lnTo>
                      <a:pt x="18" y="34"/>
                    </a:lnTo>
                    <a:lnTo>
                      <a:pt x="19" y="33"/>
                    </a:lnTo>
                    <a:lnTo>
                      <a:pt x="20" y="33"/>
                    </a:lnTo>
                    <a:lnTo>
                      <a:pt x="20" y="33"/>
                    </a:lnTo>
                    <a:lnTo>
                      <a:pt x="22" y="31"/>
                    </a:lnTo>
                    <a:lnTo>
                      <a:pt x="22" y="30"/>
                    </a:lnTo>
                    <a:lnTo>
                      <a:pt x="23" y="29"/>
                    </a:lnTo>
                    <a:lnTo>
                      <a:pt x="23" y="28"/>
                    </a:lnTo>
                    <a:lnTo>
                      <a:pt x="23" y="27"/>
                    </a:lnTo>
                    <a:lnTo>
                      <a:pt x="22" y="26"/>
                    </a:lnTo>
                    <a:lnTo>
                      <a:pt x="20" y="24"/>
                    </a:lnTo>
                    <a:lnTo>
                      <a:pt x="19" y="23"/>
                    </a:lnTo>
                    <a:lnTo>
                      <a:pt x="16" y="22"/>
                    </a:lnTo>
                    <a:lnTo>
                      <a:pt x="12" y="21"/>
                    </a:lnTo>
                    <a:lnTo>
                      <a:pt x="9" y="21"/>
                    </a:lnTo>
                    <a:lnTo>
                      <a:pt x="7" y="20"/>
                    </a:lnTo>
                    <a:lnTo>
                      <a:pt x="4" y="19"/>
                    </a:lnTo>
                    <a:lnTo>
                      <a:pt x="2" y="18"/>
                    </a:lnTo>
                    <a:lnTo>
                      <a:pt x="1" y="15"/>
                    </a:lnTo>
                    <a:lnTo>
                      <a:pt x="1" y="12"/>
                    </a:lnTo>
                    <a:lnTo>
                      <a:pt x="2" y="7"/>
                    </a:lnTo>
                    <a:lnTo>
                      <a:pt x="4" y="4"/>
                    </a:lnTo>
                    <a:lnTo>
                      <a:pt x="9" y="1"/>
                    </a:lnTo>
                    <a:lnTo>
                      <a:pt x="14" y="0"/>
                    </a:lnTo>
                    <a:lnTo>
                      <a:pt x="22" y="1"/>
                    </a:lnTo>
                    <a:lnTo>
                      <a:pt x="25" y="4"/>
                    </a:lnTo>
                    <a:lnTo>
                      <a:pt x="27" y="8"/>
                    </a:lnTo>
                    <a:lnTo>
                      <a:pt x="27" y="12"/>
                    </a:lnTo>
                    <a:lnTo>
                      <a:pt x="22" y="12"/>
                    </a:lnTo>
                    <a:lnTo>
                      <a:pt x="22" y="9"/>
                    </a:lnTo>
                    <a:lnTo>
                      <a:pt x="20" y="8"/>
                    </a:lnTo>
                    <a:lnTo>
                      <a:pt x="18" y="6"/>
                    </a:lnTo>
                    <a:lnTo>
                      <a:pt x="14" y="6"/>
                    </a:lnTo>
                    <a:lnTo>
                      <a:pt x="11" y="6"/>
                    </a:lnTo>
                    <a:lnTo>
                      <a:pt x="9" y="7"/>
                    </a:lnTo>
                    <a:lnTo>
                      <a:pt x="8" y="8"/>
                    </a:lnTo>
                    <a:lnTo>
                      <a:pt x="7" y="9"/>
                    </a:lnTo>
                    <a:lnTo>
                      <a:pt x="7" y="11"/>
                    </a:lnTo>
                    <a:lnTo>
                      <a:pt x="7" y="13"/>
                    </a:lnTo>
                    <a:lnTo>
                      <a:pt x="8" y="14"/>
                    </a:lnTo>
                    <a:lnTo>
                      <a:pt x="9" y="14"/>
                    </a:lnTo>
                    <a:lnTo>
                      <a:pt x="10" y="15"/>
                    </a:lnTo>
                    <a:lnTo>
                      <a:pt x="12" y="15"/>
                    </a:lnTo>
                    <a:lnTo>
                      <a:pt x="15" y="16"/>
                    </a:lnTo>
                    <a:lnTo>
                      <a:pt x="17" y="18"/>
                    </a:lnTo>
                    <a:lnTo>
                      <a:pt x="19" y="18"/>
                    </a:lnTo>
                    <a:lnTo>
                      <a:pt x="22" y="19"/>
                    </a:lnTo>
                    <a:lnTo>
                      <a:pt x="23" y="19"/>
                    </a:lnTo>
                    <a:lnTo>
                      <a:pt x="25" y="20"/>
                    </a:lnTo>
                    <a:lnTo>
                      <a:pt x="26" y="22"/>
                    </a:lnTo>
                    <a:lnTo>
                      <a:pt x="27" y="24"/>
                    </a:lnTo>
                    <a:lnTo>
                      <a:pt x="28" y="27"/>
                    </a:lnTo>
                    <a:lnTo>
                      <a:pt x="28" y="29"/>
                    </a:lnTo>
                    <a:lnTo>
                      <a:pt x="28" y="31"/>
                    </a:lnTo>
                    <a:lnTo>
                      <a:pt x="27" y="34"/>
                    </a:lnTo>
                    <a:lnTo>
                      <a:pt x="25" y="36"/>
                    </a:lnTo>
                    <a:lnTo>
                      <a:pt x="23" y="37"/>
                    </a:lnTo>
                    <a:lnTo>
                      <a:pt x="22" y="38"/>
                    </a:lnTo>
                    <a:lnTo>
                      <a:pt x="19" y="38"/>
                    </a:lnTo>
                    <a:lnTo>
                      <a:pt x="18" y="38"/>
                    </a:lnTo>
                    <a:lnTo>
                      <a:pt x="16" y="38"/>
                    </a:lnTo>
                    <a:lnTo>
                      <a:pt x="15" y="38"/>
                    </a:lnTo>
                    <a:lnTo>
                      <a:pt x="12" y="38"/>
                    </a:lnTo>
                    <a:lnTo>
                      <a:pt x="11" y="38"/>
                    </a:lnTo>
                    <a:lnTo>
                      <a:pt x="9" y="38"/>
                    </a:lnTo>
                    <a:lnTo>
                      <a:pt x="4" y="36"/>
                    </a:lnTo>
                    <a:lnTo>
                      <a:pt x="1" y="33"/>
                    </a:lnTo>
                    <a:lnTo>
                      <a:pt x="0" y="30"/>
                    </a:lnTo>
                    <a:lnTo>
                      <a:pt x="0" y="27"/>
                    </a:lnTo>
                    <a:lnTo>
                      <a:pt x="5" y="27"/>
                    </a:lnTo>
                    <a:close/>
                  </a:path>
                </a:pathLst>
              </a:custGeom>
              <a:solidFill>
                <a:srgbClr val="000000"/>
              </a:solidFill>
              <a:ln w="9525">
                <a:solidFill>
                  <a:srgbClr val="000066"/>
                </a:solidFill>
                <a:round/>
                <a:headEnd/>
                <a:tailEnd/>
              </a:ln>
            </p:spPr>
            <p:txBody>
              <a:bodyPr/>
              <a:lstStyle/>
              <a:p>
                <a:endParaRPr lang="en-US" dirty="0"/>
              </a:p>
            </p:txBody>
          </p:sp>
          <p:sp>
            <p:nvSpPr>
              <p:cNvPr id="260142" name="Freeform 46">
                <a:extLst>
                  <a:ext uri="{FF2B5EF4-FFF2-40B4-BE49-F238E27FC236}">
                    <a16:creationId xmlns:a16="http://schemas.microsoft.com/office/drawing/2014/main" id="{577BFB5A-DE9A-43EB-A435-35E6093D97EA}"/>
                  </a:ext>
                </a:extLst>
              </p:cNvPr>
              <p:cNvSpPr>
                <a:spLocks noChangeAspect="1" noEditPoints="1"/>
              </p:cNvSpPr>
              <p:nvPr/>
            </p:nvSpPr>
            <p:spPr bwMode="auto">
              <a:xfrm>
                <a:off x="3385" y="523"/>
                <a:ext cx="6" cy="49"/>
              </a:xfrm>
              <a:custGeom>
                <a:avLst/>
                <a:gdLst>
                  <a:gd name="T0" fmla="*/ 6 w 6"/>
                  <a:gd name="T1" fmla="*/ 49 h 49"/>
                  <a:gd name="T2" fmla="*/ 0 w 6"/>
                  <a:gd name="T3" fmla="*/ 49 h 49"/>
                  <a:gd name="T4" fmla="*/ 0 w 6"/>
                  <a:gd name="T5" fmla="*/ 13 h 49"/>
                  <a:gd name="T6" fmla="*/ 6 w 6"/>
                  <a:gd name="T7" fmla="*/ 13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9">
                    <a:moveTo>
                      <a:pt x="6" y="49"/>
                    </a:moveTo>
                    <a:lnTo>
                      <a:pt x="0" y="49"/>
                    </a:lnTo>
                    <a:lnTo>
                      <a:pt x="0" y="13"/>
                    </a:lnTo>
                    <a:lnTo>
                      <a:pt x="6" y="13"/>
                    </a:lnTo>
                    <a:lnTo>
                      <a:pt x="6" y="49"/>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260143" name="Freeform 47">
                <a:extLst>
                  <a:ext uri="{FF2B5EF4-FFF2-40B4-BE49-F238E27FC236}">
                    <a16:creationId xmlns:a16="http://schemas.microsoft.com/office/drawing/2014/main" id="{669485CB-225A-4BDA-9F00-BA3C08A95191}"/>
                  </a:ext>
                </a:extLst>
              </p:cNvPr>
              <p:cNvSpPr>
                <a:spLocks noChangeAspect="1"/>
              </p:cNvSpPr>
              <p:nvPr/>
            </p:nvSpPr>
            <p:spPr bwMode="auto">
              <a:xfrm>
                <a:off x="3399" y="535"/>
                <a:ext cx="29" cy="37"/>
              </a:xfrm>
              <a:custGeom>
                <a:avLst/>
                <a:gdLst>
                  <a:gd name="T0" fmla="*/ 6 w 29"/>
                  <a:gd name="T1" fmla="*/ 1 h 37"/>
                  <a:gd name="T2" fmla="*/ 6 w 29"/>
                  <a:gd name="T3" fmla="*/ 6 h 37"/>
                  <a:gd name="T4" fmla="*/ 6 w 29"/>
                  <a:gd name="T5" fmla="*/ 6 h 37"/>
                  <a:gd name="T6" fmla="*/ 7 w 29"/>
                  <a:gd name="T7" fmla="*/ 5 h 37"/>
                  <a:gd name="T8" fmla="*/ 8 w 29"/>
                  <a:gd name="T9" fmla="*/ 4 h 37"/>
                  <a:gd name="T10" fmla="*/ 9 w 29"/>
                  <a:gd name="T11" fmla="*/ 3 h 37"/>
                  <a:gd name="T12" fmla="*/ 10 w 29"/>
                  <a:gd name="T13" fmla="*/ 3 h 37"/>
                  <a:gd name="T14" fmla="*/ 12 w 29"/>
                  <a:gd name="T15" fmla="*/ 1 h 37"/>
                  <a:gd name="T16" fmla="*/ 13 w 29"/>
                  <a:gd name="T17" fmla="*/ 1 h 37"/>
                  <a:gd name="T18" fmla="*/ 15 w 29"/>
                  <a:gd name="T19" fmla="*/ 0 h 37"/>
                  <a:gd name="T20" fmla="*/ 17 w 29"/>
                  <a:gd name="T21" fmla="*/ 0 h 37"/>
                  <a:gd name="T22" fmla="*/ 18 w 29"/>
                  <a:gd name="T23" fmla="*/ 1 h 37"/>
                  <a:gd name="T24" fmla="*/ 21 w 29"/>
                  <a:gd name="T25" fmla="*/ 1 h 37"/>
                  <a:gd name="T26" fmla="*/ 22 w 29"/>
                  <a:gd name="T27" fmla="*/ 1 h 37"/>
                  <a:gd name="T28" fmla="*/ 23 w 29"/>
                  <a:gd name="T29" fmla="*/ 1 h 37"/>
                  <a:gd name="T30" fmla="*/ 24 w 29"/>
                  <a:gd name="T31" fmla="*/ 3 h 37"/>
                  <a:gd name="T32" fmla="*/ 27 w 29"/>
                  <a:gd name="T33" fmla="*/ 4 h 37"/>
                  <a:gd name="T34" fmla="*/ 28 w 29"/>
                  <a:gd name="T35" fmla="*/ 6 h 37"/>
                  <a:gd name="T36" fmla="*/ 29 w 29"/>
                  <a:gd name="T37" fmla="*/ 9 h 37"/>
                  <a:gd name="T38" fmla="*/ 29 w 29"/>
                  <a:gd name="T39" fmla="*/ 37 h 37"/>
                  <a:gd name="T40" fmla="*/ 23 w 29"/>
                  <a:gd name="T41" fmla="*/ 37 h 37"/>
                  <a:gd name="T42" fmla="*/ 23 w 29"/>
                  <a:gd name="T43" fmla="*/ 13 h 37"/>
                  <a:gd name="T44" fmla="*/ 22 w 29"/>
                  <a:gd name="T45" fmla="*/ 9 h 37"/>
                  <a:gd name="T46" fmla="*/ 21 w 29"/>
                  <a:gd name="T47" fmla="*/ 7 h 37"/>
                  <a:gd name="T48" fmla="*/ 18 w 29"/>
                  <a:gd name="T49" fmla="*/ 6 h 37"/>
                  <a:gd name="T50" fmla="*/ 16 w 29"/>
                  <a:gd name="T51" fmla="*/ 6 h 37"/>
                  <a:gd name="T52" fmla="*/ 12 w 29"/>
                  <a:gd name="T53" fmla="*/ 6 h 37"/>
                  <a:gd name="T54" fmla="*/ 9 w 29"/>
                  <a:gd name="T55" fmla="*/ 8 h 37"/>
                  <a:gd name="T56" fmla="*/ 7 w 29"/>
                  <a:gd name="T57" fmla="*/ 12 h 37"/>
                  <a:gd name="T58" fmla="*/ 6 w 29"/>
                  <a:gd name="T59" fmla="*/ 19 h 37"/>
                  <a:gd name="T60" fmla="*/ 6 w 29"/>
                  <a:gd name="T61" fmla="*/ 37 h 37"/>
                  <a:gd name="T62" fmla="*/ 0 w 29"/>
                  <a:gd name="T63" fmla="*/ 37 h 37"/>
                  <a:gd name="T64" fmla="*/ 0 w 29"/>
                  <a:gd name="T65" fmla="*/ 1 h 37"/>
                  <a:gd name="T66" fmla="*/ 6 w 29"/>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37">
                    <a:moveTo>
                      <a:pt x="6" y="1"/>
                    </a:moveTo>
                    <a:lnTo>
                      <a:pt x="6" y="6"/>
                    </a:lnTo>
                    <a:lnTo>
                      <a:pt x="6" y="6"/>
                    </a:lnTo>
                    <a:lnTo>
                      <a:pt x="7" y="5"/>
                    </a:lnTo>
                    <a:lnTo>
                      <a:pt x="8" y="4"/>
                    </a:lnTo>
                    <a:lnTo>
                      <a:pt x="9" y="3"/>
                    </a:lnTo>
                    <a:lnTo>
                      <a:pt x="10" y="3"/>
                    </a:lnTo>
                    <a:lnTo>
                      <a:pt x="12" y="1"/>
                    </a:lnTo>
                    <a:lnTo>
                      <a:pt x="13" y="1"/>
                    </a:lnTo>
                    <a:lnTo>
                      <a:pt x="15" y="0"/>
                    </a:lnTo>
                    <a:lnTo>
                      <a:pt x="17" y="0"/>
                    </a:lnTo>
                    <a:lnTo>
                      <a:pt x="18" y="1"/>
                    </a:lnTo>
                    <a:lnTo>
                      <a:pt x="21" y="1"/>
                    </a:lnTo>
                    <a:lnTo>
                      <a:pt x="22" y="1"/>
                    </a:lnTo>
                    <a:lnTo>
                      <a:pt x="23" y="1"/>
                    </a:lnTo>
                    <a:lnTo>
                      <a:pt x="24" y="3"/>
                    </a:lnTo>
                    <a:lnTo>
                      <a:pt x="27" y="4"/>
                    </a:lnTo>
                    <a:lnTo>
                      <a:pt x="28" y="6"/>
                    </a:lnTo>
                    <a:lnTo>
                      <a:pt x="29" y="9"/>
                    </a:lnTo>
                    <a:lnTo>
                      <a:pt x="29" y="37"/>
                    </a:lnTo>
                    <a:lnTo>
                      <a:pt x="23" y="37"/>
                    </a:lnTo>
                    <a:lnTo>
                      <a:pt x="23" y="13"/>
                    </a:lnTo>
                    <a:lnTo>
                      <a:pt x="22" y="9"/>
                    </a:lnTo>
                    <a:lnTo>
                      <a:pt x="21" y="7"/>
                    </a:lnTo>
                    <a:lnTo>
                      <a:pt x="18" y="6"/>
                    </a:lnTo>
                    <a:lnTo>
                      <a:pt x="16" y="6"/>
                    </a:lnTo>
                    <a:lnTo>
                      <a:pt x="12" y="6"/>
                    </a:lnTo>
                    <a:lnTo>
                      <a:pt x="9" y="8"/>
                    </a:lnTo>
                    <a:lnTo>
                      <a:pt x="7" y="12"/>
                    </a:lnTo>
                    <a:lnTo>
                      <a:pt x="6" y="19"/>
                    </a:lnTo>
                    <a:lnTo>
                      <a:pt x="6" y="37"/>
                    </a:lnTo>
                    <a:lnTo>
                      <a:pt x="0" y="37"/>
                    </a:lnTo>
                    <a:lnTo>
                      <a:pt x="0" y="1"/>
                    </a:lnTo>
                    <a:lnTo>
                      <a:pt x="6" y="1"/>
                    </a:lnTo>
                    <a:close/>
                  </a:path>
                </a:pathLst>
              </a:custGeom>
              <a:solidFill>
                <a:srgbClr val="000000"/>
              </a:solidFill>
              <a:ln w="9525">
                <a:solidFill>
                  <a:srgbClr val="000066"/>
                </a:solidFill>
                <a:round/>
                <a:headEnd/>
                <a:tailEnd/>
              </a:ln>
            </p:spPr>
            <p:txBody>
              <a:bodyPr/>
              <a:lstStyle/>
              <a:p>
                <a:endParaRPr lang="en-US" dirty="0"/>
              </a:p>
            </p:txBody>
          </p:sp>
          <p:sp>
            <p:nvSpPr>
              <p:cNvPr id="260144" name="Freeform 48">
                <a:extLst>
                  <a:ext uri="{FF2B5EF4-FFF2-40B4-BE49-F238E27FC236}">
                    <a16:creationId xmlns:a16="http://schemas.microsoft.com/office/drawing/2014/main" id="{3E31756E-C81D-4A35-88B1-817767D2D468}"/>
                  </a:ext>
                </a:extLst>
              </p:cNvPr>
              <p:cNvSpPr>
                <a:spLocks noChangeAspect="1"/>
              </p:cNvSpPr>
              <p:nvPr/>
            </p:nvSpPr>
            <p:spPr bwMode="auto">
              <a:xfrm>
                <a:off x="3143" y="798"/>
                <a:ext cx="394" cy="688"/>
              </a:xfrm>
              <a:custGeom>
                <a:avLst/>
                <a:gdLst>
                  <a:gd name="T0" fmla="*/ 344 w 394"/>
                  <a:gd name="T1" fmla="*/ 176 h 688"/>
                  <a:gd name="T2" fmla="*/ 344 w 394"/>
                  <a:gd name="T3" fmla="*/ 177 h 688"/>
                  <a:gd name="T4" fmla="*/ 344 w 394"/>
                  <a:gd name="T5" fmla="*/ 493 h 688"/>
                  <a:gd name="T6" fmla="*/ 324 w 394"/>
                  <a:gd name="T7" fmla="*/ 555 h 688"/>
                  <a:gd name="T8" fmla="*/ 205 w 394"/>
                  <a:gd name="T9" fmla="*/ 632 h 688"/>
                  <a:gd name="T10" fmla="*/ 203 w 394"/>
                  <a:gd name="T11" fmla="*/ 633 h 688"/>
                  <a:gd name="T12" fmla="*/ 203 w 394"/>
                  <a:gd name="T13" fmla="*/ 636 h 688"/>
                  <a:gd name="T14" fmla="*/ 184 w 394"/>
                  <a:gd name="T15" fmla="*/ 688 h 688"/>
                  <a:gd name="T16" fmla="*/ 142 w 394"/>
                  <a:gd name="T17" fmla="*/ 637 h 688"/>
                  <a:gd name="T18" fmla="*/ 72 w 394"/>
                  <a:gd name="T19" fmla="*/ 424 h 688"/>
                  <a:gd name="T20" fmla="*/ 72 w 394"/>
                  <a:gd name="T21" fmla="*/ 423 h 688"/>
                  <a:gd name="T22" fmla="*/ 71 w 394"/>
                  <a:gd name="T23" fmla="*/ 423 h 688"/>
                  <a:gd name="T24" fmla="*/ 0 w 394"/>
                  <a:gd name="T25" fmla="*/ 348 h 688"/>
                  <a:gd name="T26" fmla="*/ 35 w 394"/>
                  <a:gd name="T27" fmla="*/ 215 h 688"/>
                  <a:gd name="T28" fmla="*/ 91 w 394"/>
                  <a:gd name="T29" fmla="*/ 165 h 688"/>
                  <a:gd name="T30" fmla="*/ 94 w 394"/>
                  <a:gd name="T31" fmla="*/ 162 h 688"/>
                  <a:gd name="T32" fmla="*/ 93 w 394"/>
                  <a:gd name="T33" fmla="*/ 158 h 688"/>
                  <a:gd name="T34" fmla="*/ 26 w 394"/>
                  <a:gd name="T35" fmla="*/ 0 h 688"/>
                  <a:gd name="T36" fmla="*/ 306 w 394"/>
                  <a:gd name="T37" fmla="*/ 2 h 688"/>
                  <a:gd name="T38" fmla="*/ 394 w 394"/>
                  <a:gd name="T39" fmla="*/ 66 h 688"/>
                  <a:gd name="T40" fmla="*/ 394 w 394"/>
                  <a:gd name="T41" fmla="*/ 121 h 688"/>
                  <a:gd name="T42" fmla="*/ 346 w 394"/>
                  <a:gd name="T43" fmla="*/ 174 h 688"/>
                  <a:gd name="T44" fmla="*/ 344 w 394"/>
                  <a:gd name="T45" fmla="*/ 176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4" h="688">
                    <a:moveTo>
                      <a:pt x="344" y="176"/>
                    </a:moveTo>
                    <a:lnTo>
                      <a:pt x="344" y="177"/>
                    </a:lnTo>
                    <a:lnTo>
                      <a:pt x="344" y="493"/>
                    </a:lnTo>
                    <a:lnTo>
                      <a:pt x="324" y="555"/>
                    </a:lnTo>
                    <a:lnTo>
                      <a:pt x="205" y="632"/>
                    </a:lnTo>
                    <a:lnTo>
                      <a:pt x="203" y="633"/>
                    </a:lnTo>
                    <a:lnTo>
                      <a:pt x="203" y="636"/>
                    </a:lnTo>
                    <a:lnTo>
                      <a:pt x="184" y="688"/>
                    </a:lnTo>
                    <a:lnTo>
                      <a:pt x="142" y="637"/>
                    </a:lnTo>
                    <a:lnTo>
                      <a:pt x="72" y="424"/>
                    </a:lnTo>
                    <a:lnTo>
                      <a:pt x="72" y="423"/>
                    </a:lnTo>
                    <a:lnTo>
                      <a:pt x="71" y="423"/>
                    </a:lnTo>
                    <a:lnTo>
                      <a:pt x="0" y="348"/>
                    </a:lnTo>
                    <a:lnTo>
                      <a:pt x="35" y="215"/>
                    </a:lnTo>
                    <a:lnTo>
                      <a:pt x="91" y="165"/>
                    </a:lnTo>
                    <a:lnTo>
                      <a:pt x="94" y="162"/>
                    </a:lnTo>
                    <a:lnTo>
                      <a:pt x="93" y="158"/>
                    </a:lnTo>
                    <a:lnTo>
                      <a:pt x="26" y="0"/>
                    </a:lnTo>
                    <a:lnTo>
                      <a:pt x="306" y="2"/>
                    </a:lnTo>
                    <a:lnTo>
                      <a:pt x="394" y="66"/>
                    </a:lnTo>
                    <a:lnTo>
                      <a:pt x="394" y="121"/>
                    </a:lnTo>
                    <a:lnTo>
                      <a:pt x="346" y="174"/>
                    </a:lnTo>
                    <a:lnTo>
                      <a:pt x="344" y="176"/>
                    </a:lnTo>
                    <a:close/>
                  </a:path>
                </a:pathLst>
              </a:custGeom>
              <a:solidFill>
                <a:srgbClr val="FFFFFF"/>
              </a:solidFill>
              <a:ln w="9525">
                <a:solidFill>
                  <a:srgbClr val="000066"/>
                </a:solidFill>
                <a:round/>
                <a:headEnd/>
                <a:tailEnd/>
              </a:ln>
            </p:spPr>
            <p:txBody>
              <a:bodyPr/>
              <a:lstStyle/>
              <a:p>
                <a:endParaRPr lang="en-US" dirty="0"/>
              </a:p>
            </p:txBody>
          </p:sp>
          <p:sp>
            <p:nvSpPr>
              <p:cNvPr id="260145" name="Rectangle 49">
                <a:extLst>
                  <a:ext uri="{FF2B5EF4-FFF2-40B4-BE49-F238E27FC236}">
                    <a16:creationId xmlns:a16="http://schemas.microsoft.com/office/drawing/2014/main" id="{E85C9C3A-804D-493B-8D6F-3388926DEB30}"/>
                  </a:ext>
                </a:extLst>
              </p:cNvPr>
              <p:cNvSpPr>
                <a:spLocks noChangeAspect="1" noChangeArrowheads="1"/>
              </p:cNvSpPr>
              <p:nvPr/>
            </p:nvSpPr>
            <p:spPr bwMode="auto">
              <a:xfrm>
                <a:off x="3239" y="1072"/>
                <a:ext cx="6" cy="48"/>
              </a:xfrm>
              <a:prstGeom prst="rect">
                <a:avLst/>
              </a:prstGeom>
              <a:solidFill>
                <a:srgbClr val="000000"/>
              </a:solidFill>
              <a:ln w="9525">
                <a:solidFill>
                  <a:srgbClr val="000066"/>
                </a:solidFill>
                <a:miter lim="800000"/>
                <a:headEnd/>
                <a:tailEnd/>
              </a:ln>
            </p:spPr>
            <p:txBody>
              <a:bodyPr/>
              <a:lstStyle/>
              <a:p>
                <a:endParaRPr lang="en-US" dirty="0"/>
              </a:p>
            </p:txBody>
          </p:sp>
          <p:sp>
            <p:nvSpPr>
              <p:cNvPr id="260146" name="Rectangle 50">
                <a:extLst>
                  <a:ext uri="{FF2B5EF4-FFF2-40B4-BE49-F238E27FC236}">
                    <a16:creationId xmlns:a16="http://schemas.microsoft.com/office/drawing/2014/main" id="{9EC20BF4-77A7-406E-B391-7E7767E4C805}"/>
                  </a:ext>
                </a:extLst>
              </p:cNvPr>
              <p:cNvSpPr>
                <a:spLocks noChangeAspect="1" noChangeArrowheads="1"/>
              </p:cNvSpPr>
              <p:nvPr/>
            </p:nvSpPr>
            <p:spPr bwMode="auto">
              <a:xfrm>
                <a:off x="3254" y="1072"/>
                <a:ext cx="6" cy="48"/>
              </a:xfrm>
              <a:prstGeom prst="rect">
                <a:avLst/>
              </a:prstGeom>
              <a:solidFill>
                <a:srgbClr val="000000"/>
              </a:solidFill>
              <a:ln w="9525">
                <a:solidFill>
                  <a:srgbClr val="000066"/>
                </a:solidFill>
                <a:miter lim="800000"/>
                <a:headEnd/>
                <a:tailEnd/>
              </a:ln>
            </p:spPr>
            <p:txBody>
              <a:bodyPr/>
              <a:lstStyle/>
              <a:p>
                <a:endParaRPr lang="en-US" dirty="0"/>
              </a:p>
            </p:txBody>
          </p:sp>
          <p:sp>
            <p:nvSpPr>
              <p:cNvPr id="260147" name="Rectangle 51">
                <a:extLst>
                  <a:ext uri="{FF2B5EF4-FFF2-40B4-BE49-F238E27FC236}">
                    <a16:creationId xmlns:a16="http://schemas.microsoft.com/office/drawing/2014/main" id="{DE9A468A-5B0B-42EA-BBC7-7B0E573C1145}"/>
                  </a:ext>
                </a:extLst>
              </p:cNvPr>
              <p:cNvSpPr>
                <a:spLocks noChangeAspect="1" noChangeArrowheads="1"/>
              </p:cNvSpPr>
              <p:nvPr/>
            </p:nvSpPr>
            <p:spPr bwMode="auto">
              <a:xfrm>
                <a:off x="3268" y="1072"/>
                <a:ext cx="6" cy="48"/>
              </a:xfrm>
              <a:prstGeom prst="rect">
                <a:avLst/>
              </a:prstGeom>
              <a:solidFill>
                <a:srgbClr val="000000"/>
              </a:solidFill>
              <a:ln w="9525">
                <a:solidFill>
                  <a:srgbClr val="000066"/>
                </a:solidFill>
                <a:miter lim="800000"/>
                <a:headEnd/>
                <a:tailEnd/>
              </a:ln>
            </p:spPr>
            <p:txBody>
              <a:bodyPr/>
              <a:lstStyle/>
              <a:p>
                <a:endParaRPr lang="en-US" dirty="0"/>
              </a:p>
            </p:txBody>
          </p:sp>
          <p:sp>
            <p:nvSpPr>
              <p:cNvPr id="260148" name="Freeform 52">
                <a:extLst>
                  <a:ext uri="{FF2B5EF4-FFF2-40B4-BE49-F238E27FC236}">
                    <a16:creationId xmlns:a16="http://schemas.microsoft.com/office/drawing/2014/main" id="{F0CED88B-C9AC-4760-A931-871C923556C4}"/>
                  </a:ext>
                </a:extLst>
              </p:cNvPr>
              <p:cNvSpPr>
                <a:spLocks noChangeAspect="1" noEditPoints="1"/>
              </p:cNvSpPr>
              <p:nvPr/>
            </p:nvSpPr>
            <p:spPr bwMode="auto">
              <a:xfrm>
                <a:off x="3280" y="1072"/>
                <a:ext cx="6" cy="48"/>
              </a:xfrm>
              <a:custGeom>
                <a:avLst/>
                <a:gdLst>
                  <a:gd name="T0" fmla="*/ 6 w 6"/>
                  <a:gd name="T1" fmla="*/ 48 h 48"/>
                  <a:gd name="T2" fmla="*/ 0 w 6"/>
                  <a:gd name="T3" fmla="*/ 48 h 48"/>
                  <a:gd name="T4" fmla="*/ 0 w 6"/>
                  <a:gd name="T5" fmla="*/ 14 h 48"/>
                  <a:gd name="T6" fmla="*/ 6 w 6"/>
                  <a:gd name="T7" fmla="*/ 14 h 48"/>
                  <a:gd name="T8" fmla="*/ 6 w 6"/>
                  <a:gd name="T9" fmla="*/ 48 h 48"/>
                  <a:gd name="T10" fmla="*/ 6 w 6"/>
                  <a:gd name="T11" fmla="*/ 7 h 48"/>
                  <a:gd name="T12" fmla="*/ 0 w 6"/>
                  <a:gd name="T13" fmla="*/ 7 h 48"/>
                  <a:gd name="T14" fmla="*/ 0 w 6"/>
                  <a:gd name="T15" fmla="*/ 0 h 48"/>
                  <a:gd name="T16" fmla="*/ 6 w 6"/>
                  <a:gd name="T17" fmla="*/ 0 h 48"/>
                  <a:gd name="T18" fmla="*/ 6 w 6"/>
                  <a:gd name="T19"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8">
                    <a:moveTo>
                      <a:pt x="6" y="48"/>
                    </a:moveTo>
                    <a:lnTo>
                      <a:pt x="0" y="48"/>
                    </a:lnTo>
                    <a:lnTo>
                      <a:pt x="0" y="14"/>
                    </a:lnTo>
                    <a:lnTo>
                      <a:pt x="6" y="14"/>
                    </a:lnTo>
                    <a:lnTo>
                      <a:pt x="6" y="48"/>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260149" name="Freeform 53">
                <a:extLst>
                  <a:ext uri="{FF2B5EF4-FFF2-40B4-BE49-F238E27FC236}">
                    <a16:creationId xmlns:a16="http://schemas.microsoft.com/office/drawing/2014/main" id="{71AC37DD-596F-45FE-8D23-1F896FB6E6A3}"/>
                  </a:ext>
                </a:extLst>
              </p:cNvPr>
              <p:cNvSpPr>
                <a:spLocks noChangeAspect="1"/>
              </p:cNvSpPr>
              <p:nvPr/>
            </p:nvSpPr>
            <p:spPr bwMode="auto">
              <a:xfrm>
                <a:off x="3295" y="1085"/>
                <a:ext cx="28" cy="35"/>
              </a:xfrm>
              <a:custGeom>
                <a:avLst/>
                <a:gdLst>
                  <a:gd name="T0" fmla="*/ 5 w 28"/>
                  <a:gd name="T1" fmla="*/ 1 h 35"/>
                  <a:gd name="T2" fmla="*/ 5 w 28"/>
                  <a:gd name="T3" fmla="*/ 6 h 35"/>
                  <a:gd name="T4" fmla="*/ 6 w 28"/>
                  <a:gd name="T5" fmla="*/ 6 h 35"/>
                  <a:gd name="T6" fmla="*/ 6 w 28"/>
                  <a:gd name="T7" fmla="*/ 4 h 35"/>
                  <a:gd name="T8" fmla="*/ 7 w 28"/>
                  <a:gd name="T9" fmla="*/ 3 h 35"/>
                  <a:gd name="T10" fmla="*/ 8 w 28"/>
                  <a:gd name="T11" fmla="*/ 2 h 35"/>
                  <a:gd name="T12" fmla="*/ 10 w 28"/>
                  <a:gd name="T13" fmla="*/ 1 h 35"/>
                  <a:gd name="T14" fmla="*/ 11 w 28"/>
                  <a:gd name="T15" fmla="*/ 0 h 35"/>
                  <a:gd name="T16" fmla="*/ 13 w 28"/>
                  <a:gd name="T17" fmla="*/ 0 h 35"/>
                  <a:gd name="T18" fmla="*/ 14 w 28"/>
                  <a:gd name="T19" fmla="*/ 0 h 35"/>
                  <a:gd name="T20" fmla="*/ 17 w 28"/>
                  <a:gd name="T21" fmla="*/ 0 h 35"/>
                  <a:gd name="T22" fmla="*/ 18 w 28"/>
                  <a:gd name="T23" fmla="*/ 0 h 35"/>
                  <a:gd name="T24" fmla="*/ 20 w 28"/>
                  <a:gd name="T25" fmla="*/ 0 h 35"/>
                  <a:gd name="T26" fmla="*/ 21 w 28"/>
                  <a:gd name="T27" fmla="*/ 0 h 35"/>
                  <a:gd name="T28" fmla="*/ 22 w 28"/>
                  <a:gd name="T29" fmla="*/ 1 h 35"/>
                  <a:gd name="T30" fmla="*/ 23 w 28"/>
                  <a:gd name="T31" fmla="*/ 1 h 35"/>
                  <a:gd name="T32" fmla="*/ 26 w 28"/>
                  <a:gd name="T33" fmla="*/ 3 h 35"/>
                  <a:gd name="T34" fmla="*/ 27 w 28"/>
                  <a:gd name="T35" fmla="*/ 6 h 35"/>
                  <a:gd name="T36" fmla="*/ 28 w 28"/>
                  <a:gd name="T37" fmla="*/ 9 h 35"/>
                  <a:gd name="T38" fmla="*/ 28 w 28"/>
                  <a:gd name="T39" fmla="*/ 35 h 35"/>
                  <a:gd name="T40" fmla="*/ 22 w 28"/>
                  <a:gd name="T41" fmla="*/ 35 h 35"/>
                  <a:gd name="T42" fmla="*/ 22 w 28"/>
                  <a:gd name="T43" fmla="*/ 11 h 35"/>
                  <a:gd name="T44" fmla="*/ 21 w 28"/>
                  <a:gd name="T45" fmla="*/ 8 h 35"/>
                  <a:gd name="T46" fmla="*/ 20 w 28"/>
                  <a:gd name="T47" fmla="*/ 6 h 35"/>
                  <a:gd name="T48" fmla="*/ 18 w 28"/>
                  <a:gd name="T49" fmla="*/ 4 h 35"/>
                  <a:gd name="T50" fmla="*/ 15 w 28"/>
                  <a:gd name="T51" fmla="*/ 4 h 35"/>
                  <a:gd name="T52" fmla="*/ 12 w 28"/>
                  <a:gd name="T53" fmla="*/ 6 h 35"/>
                  <a:gd name="T54" fmla="*/ 8 w 28"/>
                  <a:gd name="T55" fmla="*/ 7 h 35"/>
                  <a:gd name="T56" fmla="*/ 6 w 28"/>
                  <a:gd name="T57" fmla="*/ 11 h 35"/>
                  <a:gd name="T58" fmla="*/ 5 w 28"/>
                  <a:gd name="T59" fmla="*/ 17 h 35"/>
                  <a:gd name="T60" fmla="*/ 5 w 28"/>
                  <a:gd name="T61" fmla="*/ 35 h 35"/>
                  <a:gd name="T62" fmla="*/ 0 w 28"/>
                  <a:gd name="T63" fmla="*/ 35 h 35"/>
                  <a:gd name="T64" fmla="*/ 0 w 28"/>
                  <a:gd name="T65" fmla="*/ 1 h 35"/>
                  <a:gd name="T66" fmla="*/ 5 w 28"/>
                  <a:gd name="T67" fmla="*/ 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5">
                    <a:moveTo>
                      <a:pt x="5" y="1"/>
                    </a:moveTo>
                    <a:lnTo>
                      <a:pt x="5" y="6"/>
                    </a:lnTo>
                    <a:lnTo>
                      <a:pt x="6" y="6"/>
                    </a:lnTo>
                    <a:lnTo>
                      <a:pt x="6" y="4"/>
                    </a:lnTo>
                    <a:lnTo>
                      <a:pt x="7" y="3"/>
                    </a:lnTo>
                    <a:lnTo>
                      <a:pt x="8" y="2"/>
                    </a:lnTo>
                    <a:lnTo>
                      <a:pt x="10" y="1"/>
                    </a:lnTo>
                    <a:lnTo>
                      <a:pt x="11" y="0"/>
                    </a:lnTo>
                    <a:lnTo>
                      <a:pt x="13" y="0"/>
                    </a:lnTo>
                    <a:lnTo>
                      <a:pt x="14" y="0"/>
                    </a:lnTo>
                    <a:lnTo>
                      <a:pt x="17" y="0"/>
                    </a:lnTo>
                    <a:lnTo>
                      <a:pt x="18" y="0"/>
                    </a:lnTo>
                    <a:lnTo>
                      <a:pt x="20" y="0"/>
                    </a:lnTo>
                    <a:lnTo>
                      <a:pt x="21" y="0"/>
                    </a:lnTo>
                    <a:lnTo>
                      <a:pt x="22" y="1"/>
                    </a:lnTo>
                    <a:lnTo>
                      <a:pt x="23" y="1"/>
                    </a:lnTo>
                    <a:lnTo>
                      <a:pt x="26" y="3"/>
                    </a:lnTo>
                    <a:lnTo>
                      <a:pt x="27" y="6"/>
                    </a:lnTo>
                    <a:lnTo>
                      <a:pt x="28" y="9"/>
                    </a:lnTo>
                    <a:lnTo>
                      <a:pt x="28" y="35"/>
                    </a:lnTo>
                    <a:lnTo>
                      <a:pt x="22" y="35"/>
                    </a:lnTo>
                    <a:lnTo>
                      <a:pt x="22" y="11"/>
                    </a:lnTo>
                    <a:lnTo>
                      <a:pt x="21" y="8"/>
                    </a:lnTo>
                    <a:lnTo>
                      <a:pt x="20" y="6"/>
                    </a:lnTo>
                    <a:lnTo>
                      <a:pt x="18" y="4"/>
                    </a:lnTo>
                    <a:lnTo>
                      <a:pt x="15" y="4"/>
                    </a:lnTo>
                    <a:lnTo>
                      <a:pt x="12" y="6"/>
                    </a:lnTo>
                    <a:lnTo>
                      <a:pt x="8" y="7"/>
                    </a:lnTo>
                    <a:lnTo>
                      <a:pt x="6" y="11"/>
                    </a:lnTo>
                    <a:lnTo>
                      <a:pt x="5" y="17"/>
                    </a:lnTo>
                    <a:lnTo>
                      <a:pt x="5" y="35"/>
                    </a:lnTo>
                    <a:lnTo>
                      <a:pt x="0" y="35"/>
                    </a:lnTo>
                    <a:lnTo>
                      <a:pt x="0" y="1"/>
                    </a:lnTo>
                    <a:lnTo>
                      <a:pt x="5" y="1"/>
                    </a:lnTo>
                    <a:close/>
                  </a:path>
                </a:pathLst>
              </a:custGeom>
              <a:solidFill>
                <a:srgbClr val="000000"/>
              </a:solidFill>
              <a:ln w="9525">
                <a:solidFill>
                  <a:srgbClr val="000066"/>
                </a:solidFill>
                <a:round/>
                <a:headEnd/>
                <a:tailEnd/>
              </a:ln>
            </p:spPr>
            <p:txBody>
              <a:bodyPr/>
              <a:lstStyle/>
              <a:p>
                <a:endParaRPr lang="en-US" dirty="0"/>
              </a:p>
            </p:txBody>
          </p:sp>
          <p:sp>
            <p:nvSpPr>
              <p:cNvPr id="260150" name="Freeform 54">
                <a:extLst>
                  <a:ext uri="{FF2B5EF4-FFF2-40B4-BE49-F238E27FC236}">
                    <a16:creationId xmlns:a16="http://schemas.microsoft.com/office/drawing/2014/main" id="{C6EB56E4-0864-4D19-B17F-640534A6275D}"/>
                  </a:ext>
                </a:extLst>
              </p:cNvPr>
              <p:cNvSpPr>
                <a:spLocks noChangeAspect="1" noEditPoints="1"/>
              </p:cNvSpPr>
              <p:nvPr/>
            </p:nvSpPr>
            <p:spPr bwMode="auto">
              <a:xfrm>
                <a:off x="3329" y="1085"/>
                <a:ext cx="31" cy="38"/>
              </a:xfrm>
              <a:custGeom>
                <a:avLst/>
                <a:gdLst>
                  <a:gd name="T0" fmla="*/ 16 w 31"/>
                  <a:gd name="T1" fmla="*/ 38 h 38"/>
                  <a:gd name="T2" fmla="*/ 10 w 31"/>
                  <a:gd name="T3" fmla="*/ 37 h 38"/>
                  <a:gd name="T4" fmla="*/ 6 w 31"/>
                  <a:gd name="T5" fmla="*/ 34 h 38"/>
                  <a:gd name="T6" fmla="*/ 1 w 31"/>
                  <a:gd name="T7" fmla="*/ 29 h 38"/>
                  <a:gd name="T8" fmla="*/ 0 w 31"/>
                  <a:gd name="T9" fmla="*/ 18 h 38"/>
                  <a:gd name="T10" fmla="*/ 1 w 31"/>
                  <a:gd name="T11" fmla="*/ 9 h 38"/>
                  <a:gd name="T12" fmla="*/ 6 w 31"/>
                  <a:gd name="T13" fmla="*/ 3 h 38"/>
                  <a:gd name="T14" fmla="*/ 10 w 31"/>
                  <a:gd name="T15" fmla="*/ 1 h 38"/>
                  <a:gd name="T16" fmla="*/ 16 w 31"/>
                  <a:gd name="T17" fmla="*/ 0 h 38"/>
                  <a:gd name="T18" fmla="*/ 21 w 31"/>
                  <a:gd name="T19" fmla="*/ 1 h 38"/>
                  <a:gd name="T20" fmla="*/ 25 w 31"/>
                  <a:gd name="T21" fmla="*/ 3 h 38"/>
                  <a:gd name="T22" fmla="*/ 30 w 31"/>
                  <a:gd name="T23" fmla="*/ 9 h 38"/>
                  <a:gd name="T24" fmla="*/ 31 w 31"/>
                  <a:gd name="T25" fmla="*/ 18 h 38"/>
                  <a:gd name="T26" fmla="*/ 30 w 31"/>
                  <a:gd name="T27" fmla="*/ 29 h 38"/>
                  <a:gd name="T28" fmla="*/ 25 w 31"/>
                  <a:gd name="T29" fmla="*/ 34 h 38"/>
                  <a:gd name="T30" fmla="*/ 21 w 31"/>
                  <a:gd name="T31" fmla="*/ 37 h 38"/>
                  <a:gd name="T32" fmla="*/ 16 w 31"/>
                  <a:gd name="T33" fmla="*/ 38 h 38"/>
                  <a:gd name="T34" fmla="*/ 16 w 31"/>
                  <a:gd name="T35" fmla="*/ 6 h 38"/>
                  <a:gd name="T36" fmla="*/ 11 w 31"/>
                  <a:gd name="T37" fmla="*/ 7 h 38"/>
                  <a:gd name="T38" fmla="*/ 8 w 31"/>
                  <a:gd name="T39" fmla="*/ 10 h 38"/>
                  <a:gd name="T40" fmla="*/ 6 w 31"/>
                  <a:gd name="T41" fmla="*/ 14 h 38"/>
                  <a:gd name="T42" fmla="*/ 6 w 31"/>
                  <a:gd name="T43" fmla="*/ 18 h 38"/>
                  <a:gd name="T44" fmla="*/ 6 w 31"/>
                  <a:gd name="T45" fmla="*/ 23 h 38"/>
                  <a:gd name="T46" fmla="*/ 8 w 31"/>
                  <a:gd name="T47" fmla="*/ 27 h 38"/>
                  <a:gd name="T48" fmla="*/ 11 w 31"/>
                  <a:gd name="T49" fmla="*/ 31 h 38"/>
                  <a:gd name="T50" fmla="*/ 16 w 31"/>
                  <a:gd name="T51" fmla="*/ 32 h 38"/>
                  <a:gd name="T52" fmla="*/ 21 w 31"/>
                  <a:gd name="T53" fmla="*/ 31 h 38"/>
                  <a:gd name="T54" fmla="*/ 23 w 31"/>
                  <a:gd name="T55" fmla="*/ 27 h 38"/>
                  <a:gd name="T56" fmla="*/ 25 w 31"/>
                  <a:gd name="T57" fmla="*/ 23 h 38"/>
                  <a:gd name="T58" fmla="*/ 25 w 31"/>
                  <a:gd name="T59" fmla="*/ 18 h 38"/>
                  <a:gd name="T60" fmla="*/ 25 w 31"/>
                  <a:gd name="T61" fmla="*/ 14 h 38"/>
                  <a:gd name="T62" fmla="*/ 23 w 31"/>
                  <a:gd name="T63" fmla="*/ 10 h 38"/>
                  <a:gd name="T64" fmla="*/ 21 w 31"/>
                  <a:gd name="T65" fmla="*/ 7 h 38"/>
                  <a:gd name="T66" fmla="*/ 16 w 31"/>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6" y="38"/>
                    </a:moveTo>
                    <a:lnTo>
                      <a:pt x="10" y="37"/>
                    </a:lnTo>
                    <a:lnTo>
                      <a:pt x="6" y="34"/>
                    </a:lnTo>
                    <a:lnTo>
                      <a:pt x="1" y="29"/>
                    </a:lnTo>
                    <a:lnTo>
                      <a:pt x="0" y="18"/>
                    </a:lnTo>
                    <a:lnTo>
                      <a:pt x="1" y="9"/>
                    </a:lnTo>
                    <a:lnTo>
                      <a:pt x="6" y="3"/>
                    </a:lnTo>
                    <a:lnTo>
                      <a:pt x="10" y="1"/>
                    </a:lnTo>
                    <a:lnTo>
                      <a:pt x="16" y="0"/>
                    </a:lnTo>
                    <a:lnTo>
                      <a:pt x="21" y="1"/>
                    </a:lnTo>
                    <a:lnTo>
                      <a:pt x="25" y="3"/>
                    </a:lnTo>
                    <a:lnTo>
                      <a:pt x="30" y="9"/>
                    </a:lnTo>
                    <a:lnTo>
                      <a:pt x="31" y="18"/>
                    </a:lnTo>
                    <a:lnTo>
                      <a:pt x="30" y="29"/>
                    </a:lnTo>
                    <a:lnTo>
                      <a:pt x="25" y="34"/>
                    </a:lnTo>
                    <a:lnTo>
                      <a:pt x="21" y="37"/>
                    </a:lnTo>
                    <a:lnTo>
                      <a:pt x="16" y="38"/>
                    </a:lnTo>
                    <a:close/>
                    <a:moveTo>
                      <a:pt x="16" y="6"/>
                    </a:moveTo>
                    <a:lnTo>
                      <a:pt x="11" y="7"/>
                    </a:lnTo>
                    <a:lnTo>
                      <a:pt x="8" y="10"/>
                    </a:lnTo>
                    <a:lnTo>
                      <a:pt x="6" y="14"/>
                    </a:lnTo>
                    <a:lnTo>
                      <a:pt x="6" y="18"/>
                    </a:lnTo>
                    <a:lnTo>
                      <a:pt x="6" y="23"/>
                    </a:lnTo>
                    <a:lnTo>
                      <a:pt x="8" y="27"/>
                    </a:lnTo>
                    <a:lnTo>
                      <a:pt x="11" y="31"/>
                    </a:lnTo>
                    <a:lnTo>
                      <a:pt x="16" y="32"/>
                    </a:lnTo>
                    <a:lnTo>
                      <a:pt x="21" y="31"/>
                    </a:lnTo>
                    <a:lnTo>
                      <a:pt x="23" y="27"/>
                    </a:lnTo>
                    <a:lnTo>
                      <a:pt x="25" y="23"/>
                    </a:lnTo>
                    <a:lnTo>
                      <a:pt x="25" y="18"/>
                    </a:lnTo>
                    <a:lnTo>
                      <a:pt x="25" y="14"/>
                    </a:lnTo>
                    <a:lnTo>
                      <a:pt x="23" y="10"/>
                    </a:lnTo>
                    <a:lnTo>
                      <a:pt x="21" y="7"/>
                    </a:lnTo>
                    <a:lnTo>
                      <a:pt x="16" y="6"/>
                    </a:lnTo>
                    <a:close/>
                  </a:path>
                </a:pathLst>
              </a:custGeom>
              <a:solidFill>
                <a:srgbClr val="000000"/>
              </a:solidFill>
              <a:ln w="9525">
                <a:solidFill>
                  <a:srgbClr val="000066"/>
                </a:solidFill>
                <a:round/>
                <a:headEnd/>
                <a:tailEnd/>
              </a:ln>
            </p:spPr>
            <p:txBody>
              <a:bodyPr/>
              <a:lstStyle/>
              <a:p>
                <a:endParaRPr lang="en-US" dirty="0"/>
              </a:p>
            </p:txBody>
          </p:sp>
          <p:sp>
            <p:nvSpPr>
              <p:cNvPr id="260151" name="Freeform 55">
                <a:extLst>
                  <a:ext uri="{FF2B5EF4-FFF2-40B4-BE49-F238E27FC236}">
                    <a16:creationId xmlns:a16="http://schemas.microsoft.com/office/drawing/2014/main" id="{1B9DC7BB-476D-4087-B08B-E39CE3D5E076}"/>
                  </a:ext>
                </a:extLst>
              </p:cNvPr>
              <p:cNvSpPr>
                <a:spLocks noChangeAspect="1" noEditPoints="1"/>
              </p:cNvSpPr>
              <p:nvPr/>
            </p:nvSpPr>
            <p:spPr bwMode="auto">
              <a:xfrm>
                <a:off x="3367" y="1072"/>
                <a:ext cx="6" cy="48"/>
              </a:xfrm>
              <a:custGeom>
                <a:avLst/>
                <a:gdLst>
                  <a:gd name="T0" fmla="*/ 6 w 6"/>
                  <a:gd name="T1" fmla="*/ 48 h 48"/>
                  <a:gd name="T2" fmla="*/ 0 w 6"/>
                  <a:gd name="T3" fmla="*/ 48 h 48"/>
                  <a:gd name="T4" fmla="*/ 0 w 6"/>
                  <a:gd name="T5" fmla="*/ 14 h 48"/>
                  <a:gd name="T6" fmla="*/ 6 w 6"/>
                  <a:gd name="T7" fmla="*/ 14 h 48"/>
                  <a:gd name="T8" fmla="*/ 6 w 6"/>
                  <a:gd name="T9" fmla="*/ 48 h 48"/>
                  <a:gd name="T10" fmla="*/ 6 w 6"/>
                  <a:gd name="T11" fmla="*/ 7 h 48"/>
                  <a:gd name="T12" fmla="*/ 0 w 6"/>
                  <a:gd name="T13" fmla="*/ 7 h 48"/>
                  <a:gd name="T14" fmla="*/ 0 w 6"/>
                  <a:gd name="T15" fmla="*/ 0 h 48"/>
                  <a:gd name="T16" fmla="*/ 6 w 6"/>
                  <a:gd name="T17" fmla="*/ 0 h 48"/>
                  <a:gd name="T18" fmla="*/ 6 w 6"/>
                  <a:gd name="T19"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8">
                    <a:moveTo>
                      <a:pt x="6" y="48"/>
                    </a:moveTo>
                    <a:lnTo>
                      <a:pt x="0" y="48"/>
                    </a:lnTo>
                    <a:lnTo>
                      <a:pt x="0" y="14"/>
                    </a:lnTo>
                    <a:lnTo>
                      <a:pt x="6" y="14"/>
                    </a:lnTo>
                    <a:lnTo>
                      <a:pt x="6" y="48"/>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260152" name="Freeform 56">
                <a:extLst>
                  <a:ext uri="{FF2B5EF4-FFF2-40B4-BE49-F238E27FC236}">
                    <a16:creationId xmlns:a16="http://schemas.microsoft.com/office/drawing/2014/main" id="{0F65F951-BB13-4481-A330-F722FF1A2001}"/>
                  </a:ext>
                </a:extLst>
              </p:cNvPr>
              <p:cNvSpPr>
                <a:spLocks noChangeAspect="1"/>
              </p:cNvSpPr>
              <p:nvPr/>
            </p:nvSpPr>
            <p:spPr bwMode="auto">
              <a:xfrm>
                <a:off x="3378" y="1085"/>
                <a:ext cx="28" cy="38"/>
              </a:xfrm>
              <a:custGeom>
                <a:avLst/>
                <a:gdLst>
                  <a:gd name="T0" fmla="*/ 5 w 28"/>
                  <a:gd name="T1" fmla="*/ 27 h 38"/>
                  <a:gd name="T2" fmla="*/ 8 w 28"/>
                  <a:gd name="T3" fmla="*/ 31 h 38"/>
                  <a:gd name="T4" fmla="*/ 13 w 28"/>
                  <a:gd name="T5" fmla="*/ 33 h 38"/>
                  <a:gd name="T6" fmla="*/ 15 w 28"/>
                  <a:gd name="T7" fmla="*/ 33 h 38"/>
                  <a:gd name="T8" fmla="*/ 18 w 28"/>
                  <a:gd name="T9" fmla="*/ 32 h 38"/>
                  <a:gd name="T10" fmla="*/ 20 w 28"/>
                  <a:gd name="T11" fmla="*/ 32 h 38"/>
                  <a:gd name="T12" fmla="*/ 22 w 28"/>
                  <a:gd name="T13" fmla="*/ 30 h 38"/>
                  <a:gd name="T14" fmla="*/ 23 w 28"/>
                  <a:gd name="T15" fmla="*/ 27 h 38"/>
                  <a:gd name="T16" fmla="*/ 23 w 28"/>
                  <a:gd name="T17" fmla="*/ 25 h 38"/>
                  <a:gd name="T18" fmla="*/ 21 w 28"/>
                  <a:gd name="T19" fmla="*/ 23 h 38"/>
                  <a:gd name="T20" fmla="*/ 15 w 28"/>
                  <a:gd name="T21" fmla="*/ 22 h 38"/>
                  <a:gd name="T22" fmla="*/ 10 w 28"/>
                  <a:gd name="T23" fmla="*/ 19 h 38"/>
                  <a:gd name="T24" fmla="*/ 5 w 28"/>
                  <a:gd name="T25" fmla="*/ 17 h 38"/>
                  <a:gd name="T26" fmla="*/ 1 w 28"/>
                  <a:gd name="T27" fmla="*/ 14 h 38"/>
                  <a:gd name="T28" fmla="*/ 3 w 28"/>
                  <a:gd name="T29" fmla="*/ 6 h 38"/>
                  <a:gd name="T30" fmla="*/ 10 w 28"/>
                  <a:gd name="T31" fmla="*/ 1 h 38"/>
                  <a:gd name="T32" fmla="*/ 21 w 28"/>
                  <a:gd name="T33" fmla="*/ 1 h 38"/>
                  <a:gd name="T34" fmla="*/ 27 w 28"/>
                  <a:gd name="T35" fmla="*/ 7 h 38"/>
                  <a:gd name="T36" fmla="*/ 21 w 28"/>
                  <a:gd name="T37" fmla="*/ 10 h 38"/>
                  <a:gd name="T38" fmla="*/ 20 w 28"/>
                  <a:gd name="T39" fmla="*/ 7 h 38"/>
                  <a:gd name="T40" fmla="*/ 13 w 28"/>
                  <a:gd name="T41" fmla="*/ 4 h 38"/>
                  <a:gd name="T42" fmla="*/ 8 w 28"/>
                  <a:gd name="T43" fmla="*/ 6 h 38"/>
                  <a:gd name="T44" fmla="*/ 6 w 28"/>
                  <a:gd name="T45" fmla="*/ 9 h 38"/>
                  <a:gd name="T46" fmla="*/ 6 w 28"/>
                  <a:gd name="T47" fmla="*/ 11 h 38"/>
                  <a:gd name="T48" fmla="*/ 8 w 28"/>
                  <a:gd name="T49" fmla="*/ 14 h 38"/>
                  <a:gd name="T50" fmla="*/ 12 w 28"/>
                  <a:gd name="T51" fmla="*/ 15 h 38"/>
                  <a:gd name="T52" fmla="*/ 16 w 28"/>
                  <a:gd name="T53" fmla="*/ 16 h 38"/>
                  <a:gd name="T54" fmla="*/ 21 w 28"/>
                  <a:gd name="T55" fmla="*/ 17 h 38"/>
                  <a:gd name="T56" fmla="*/ 25 w 28"/>
                  <a:gd name="T57" fmla="*/ 18 h 38"/>
                  <a:gd name="T58" fmla="*/ 28 w 28"/>
                  <a:gd name="T59" fmla="*/ 23 h 38"/>
                  <a:gd name="T60" fmla="*/ 28 w 28"/>
                  <a:gd name="T61" fmla="*/ 27 h 38"/>
                  <a:gd name="T62" fmla="*/ 27 w 28"/>
                  <a:gd name="T63" fmla="*/ 32 h 38"/>
                  <a:gd name="T64" fmla="*/ 22 w 28"/>
                  <a:gd name="T65" fmla="*/ 35 h 38"/>
                  <a:gd name="T66" fmla="*/ 19 w 28"/>
                  <a:gd name="T67" fmla="*/ 37 h 38"/>
                  <a:gd name="T68" fmla="*/ 15 w 28"/>
                  <a:gd name="T69" fmla="*/ 38 h 38"/>
                  <a:gd name="T70" fmla="*/ 12 w 28"/>
                  <a:gd name="T71" fmla="*/ 38 h 38"/>
                  <a:gd name="T72" fmla="*/ 8 w 28"/>
                  <a:gd name="T73" fmla="*/ 37 h 38"/>
                  <a:gd name="T74" fmla="*/ 1 w 28"/>
                  <a:gd name="T75" fmla="*/ 32 h 38"/>
                  <a:gd name="T76" fmla="*/ 0 w 28"/>
                  <a:gd name="T77" fmla="*/ 2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8">
                    <a:moveTo>
                      <a:pt x="5" y="25"/>
                    </a:moveTo>
                    <a:lnTo>
                      <a:pt x="5" y="27"/>
                    </a:lnTo>
                    <a:lnTo>
                      <a:pt x="7" y="30"/>
                    </a:lnTo>
                    <a:lnTo>
                      <a:pt x="8" y="31"/>
                    </a:lnTo>
                    <a:lnTo>
                      <a:pt x="12" y="32"/>
                    </a:lnTo>
                    <a:lnTo>
                      <a:pt x="13" y="33"/>
                    </a:lnTo>
                    <a:lnTo>
                      <a:pt x="14" y="33"/>
                    </a:lnTo>
                    <a:lnTo>
                      <a:pt x="15" y="33"/>
                    </a:lnTo>
                    <a:lnTo>
                      <a:pt x="16" y="33"/>
                    </a:lnTo>
                    <a:lnTo>
                      <a:pt x="18" y="32"/>
                    </a:lnTo>
                    <a:lnTo>
                      <a:pt x="19" y="32"/>
                    </a:lnTo>
                    <a:lnTo>
                      <a:pt x="20" y="32"/>
                    </a:lnTo>
                    <a:lnTo>
                      <a:pt x="21" y="31"/>
                    </a:lnTo>
                    <a:lnTo>
                      <a:pt x="22" y="30"/>
                    </a:lnTo>
                    <a:lnTo>
                      <a:pt x="22" y="29"/>
                    </a:lnTo>
                    <a:lnTo>
                      <a:pt x="23" y="27"/>
                    </a:lnTo>
                    <a:lnTo>
                      <a:pt x="23" y="26"/>
                    </a:lnTo>
                    <a:lnTo>
                      <a:pt x="23" y="25"/>
                    </a:lnTo>
                    <a:lnTo>
                      <a:pt x="22" y="24"/>
                    </a:lnTo>
                    <a:lnTo>
                      <a:pt x="21" y="23"/>
                    </a:lnTo>
                    <a:lnTo>
                      <a:pt x="19" y="23"/>
                    </a:lnTo>
                    <a:lnTo>
                      <a:pt x="15" y="22"/>
                    </a:lnTo>
                    <a:lnTo>
                      <a:pt x="13" y="20"/>
                    </a:lnTo>
                    <a:lnTo>
                      <a:pt x="10" y="19"/>
                    </a:lnTo>
                    <a:lnTo>
                      <a:pt x="6" y="18"/>
                    </a:lnTo>
                    <a:lnTo>
                      <a:pt x="5" y="17"/>
                    </a:lnTo>
                    <a:lnTo>
                      <a:pt x="3" y="16"/>
                    </a:lnTo>
                    <a:lnTo>
                      <a:pt x="1" y="14"/>
                    </a:lnTo>
                    <a:lnTo>
                      <a:pt x="1" y="10"/>
                    </a:lnTo>
                    <a:lnTo>
                      <a:pt x="3" y="6"/>
                    </a:lnTo>
                    <a:lnTo>
                      <a:pt x="5" y="2"/>
                    </a:lnTo>
                    <a:lnTo>
                      <a:pt x="10" y="1"/>
                    </a:lnTo>
                    <a:lnTo>
                      <a:pt x="14" y="0"/>
                    </a:lnTo>
                    <a:lnTo>
                      <a:pt x="21" y="1"/>
                    </a:lnTo>
                    <a:lnTo>
                      <a:pt x="25" y="3"/>
                    </a:lnTo>
                    <a:lnTo>
                      <a:pt x="27" y="7"/>
                    </a:lnTo>
                    <a:lnTo>
                      <a:pt x="27" y="10"/>
                    </a:lnTo>
                    <a:lnTo>
                      <a:pt x="21" y="10"/>
                    </a:lnTo>
                    <a:lnTo>
                      <a:pt x="21" y="9"/>
                    </a:lnTo>
                    <a:lnTo>
                      <a:pt x="20" y="7"/>
                    </a:lnTo>
                    <a:lnTo>
                      <a:pt x="18" y="6"/>
                    </a:lnTo>
                    <a:lnTo>
                      <a:pt x="13" y="4"/>
                    </a:lnTo>
                    <a:lnTo>
                      <a:pt x="11" y="4"/>
                    </a:lnTo>
                    <a:lnTo>
                      <a:pt x="8" y="6"/>
                    </a:lnTo>
                    <a:lnTo>
                      <a:pt x="7" y="8"/>
                    </a:lnTo>
                    <a:lnTo>
                      <a:pt x="6" y="9"/>
                    </a:lnTo>
                    <a:lnTo>
                      <a:pt x="6" y="10"/>
                    </a:lnTo>
                    <a:lnTo>
                      <a:pt x="6" y="11"/>
                    </a:lnTo>
                    <a:lnTo>
                      <a:pt x="7" y="12"/>
                    </a:lnTo>
                    <a:lnTo>
                      <a:pt x="8" y="14"/>
                    </a:lnTo>
                    <a:lnTo>
                      <a:pt x="11" y="15"/>
                    </a:lnTo>
                    <a:lnTo>
                      <a:pt x="12" y="15"/>
                    </a:lnTo>
                    <a:lnTo>
                      <a:pt x="14" y="15"/>
                    </a:lnTo>
                    <a:lnTo>
                      <a:pt x="16" y="16"/>
                    </a:lnTo>
                    <a:lnTo>
                      <a:pt x="19" y="17"/>
                    </a:lnTo>
                    <a:lnTo>
                      <a:pt x="21" y="17"/>
                    </a:lnTo>
                    <a:lnTo>
                      <a:pt x="22" y="17"/>
                    </a:lnTo>
                    <a:lnTo>
                      <a:pt x="25" y="18"/>
                    </a:lnTo>
                    <a:lnTo>
                      <a:pt x="27" y="20"/>
                    </a:lnTo>
                    <a:lnTo>
                      <a:pt x="28" y="23"/>
                    </a:lnTo>
                    <a:lnTo>
                      <a:pt x="28" y="25"/>
                    </a:lnTo>
                    <a:lnTo>
                      <a:pt x="28" y="27"/>
                    </a:lnTo>
                    <a:lnTo>
                      <a:pt x="28" y="30"/>
                    </a:lnTo>
                    <a:lnTo>
                      <a:pt x="27" y="32"/>
                    </a:lnTo>
                    <a:lnTo>
                      <a:pt x="25" y="34"/>
                    </a:lnTo>
                    <a:lnTo>
                      <a:pt x="22" y="35"/>
                    </a:lnTo>
                    <a:lnTo>
                      <a:pt x="21" y="37"/>
                    </a:lnTo>
                    <a:lnTo>
                      <a:pt x="19" y="37"/>
                    </a:lnTo>
                    <a:lnTo>
                      <a:pt x="18" y="37"/>
                    </a:lnTo>
                    <a:lnTo>
                      <a:pt x="15" y="38"/>
                    </a:lnTo>
                    <a:lnTo>
                      <a:pt x="14" y="38"/>
                    </a:lnTo>
                    <a:lnTo>
                      <a:pt x="12" y="38"/>
                    </a:lnTo>
                    <a:lnTo>
                      <a:pt x="11" y="38"/>
                    </a:lnTo>
                    <a:lnTo>
                      <a:pt x="8" y="37"/>
                    </a:lnTo>
                    <a:lnTo>
                      <a:pt x="4" y="34"/>
                    </a:lnTo>
                    <a:lnTo>
                      <a:pt x="1" y="32"/>
                    </a:lnTo>
                    <a:lnTo>
                      <a:pt x="0" y="29"/>
                    </a:lnTo>
                    <a:lnTo>
                      <a:pt x="0" y="25"/>
                    </a:lnTo>
                    <a:lnTo>
                      <a:pt x="5" y="25"/>
                    </a:lnTo>
                    <a:close/>
                  </a:path>
                </a:pathLst>
              </a:custGeom>
              <a:solidFill>
                <a:srgbClr val="000000"/>
              </a:solidFill>
              <a:ln w="9525">
                <a:solidFill>
                  <a:srgbClr val="000066"/>
                </a:solidFill>
                <a:round/>
                <a:headEnd/>
                <a:tailEnd/>
              </a:ln>
            </p:spPr>
            <p:txBody>
              <a:bodyPr/>
              <a:lstStyle/>
              <a:p>
                <a:endParaRPr lang="en-US" dirty="0"/>
              </a:p>
            </p:txBody>
          </p:sp>
          <p:sp>
            <p:nvSpPr>
              <p:cNvPr id="260153" name="Freeform 57">
                <a:extLst>
                  <a:ext uri="{FF2B5EF4-FFF2-40B4-BE49-F238E27FC236}">
                    <a16:creationId xmlns:a16="http://schemas.microsoft.com/office/drawing/2014/main" id="{A5BBB620-AF6E-42C7-99DA-831E79077AA6}"/>
                  </a:ext>
                </a:extLst>
              </p:cNvPr>
              <p:cNvSpPr>
                <a:spLocks noChangeAspect="1" noEditPoints="1"/>
              </p:cNvSpPr>
              <p:nvPr/>
            </p:nvSpPr>
            <p:spPr bwMode="auto">
              <a:xfrm>
                <a:off x="3281" y="539"/>
                <a:ext cx="33" cy="38"/>
              </a:xfrm>
              <a:custGeom>
                <a:avLst/>
                <a:gdLst>
                  <a:gd name="T0" fmla="*/ 16 w 33"/>
                  <a:gd name="T1" fmla="*/ 38 h 38"/>
                  <a:gd name="T2" fmla="*/ 11 w 33"/>
                  <a:gd name="T3" fmla="*/ 37 h 38"/>
                  <a:gd name="T4" fmla="*/ 6 w 33"/>
                  <a:gd name="T5" fmla="*/ 35 h 38"/>
                  <a:gd name="T6" fmla="*/ 1 w 33"/>
                  <a:gd name="T7" fmla="*/ 29 h 38"/>
                  <a:gd name="T8" fmla="*/ 0 w 33"/>
                  <a:gd name="T9" fmla="*/ 20 h 38"/>
                  <a:gd name="T10" fmla="*/ 1 w 33"/>
                  <a:gd name="T11" fmla="*/ 9 h 38"/>
                  <a:gd name="T12" fmla="*/ 6 w 33"/>
                  <a:gd name="T13" fmla="*/ 4 h 38"/>
                  <a:gd name="T14" fmla="*/ 11 w 33"/>
                  <a:gd name="T15" fmla="*/ 1 h 38"/>
                  <a:gd name="T16" fmla="*/ 16 w 33"/>
                  <a:gd name="T17" fmla="*/ 0 h 38"/>
                  <a:gd name="T18" fmla="*/ 21 w 33"/>
                  <a:gd name="T19" fmla="*/ 1 h 38"/>
                  <a:gd name="T20" fmla="*/ 27 w 33"/>
                  <a:gd name="T21" fmla="*/ 4 h 38"/>
                  <a:gd name="T22" fmla="*/ 31 w 33"/>
                  <a:gd name="T23" fmla="*/ 9 h 38"/>
                  <a:gd name="T24" fmla="*/ 33 w 33"/>
                  <a:gd name="T25" fmla="*/ 20 h 38"/>
                  <a:gd name="T26" fmla="*/ 31 w 33"/>
                  <a:gd name="T27" fmla="*/ 29 h 38"/>
                  <a:gd name="T28" fmla="*/ 27 w 33"/>
                  <a:gd name="T29" fmla="*/ 35 h 38"/>
                  <a:gd name="T30" fmla="*/ 21 w 33"/>
                  <a:gd name="T31" fmla="*/ 37 h 38"/>
                  <a:gd name="T32" fmla="*/ 16 w 33"/>
                  <a:gd name="T33" fmla="*/ 38 h 38"/>
                  <a:gd name="T34" fmla="*/ 16 w 33"/>
                  <a:gd name="T35" fmla="*/ 6 h 38"/>
                  <a:gd name="T36" fmla="*/ 12 w 33"/>
                  <a:gd name="T37" fmla="*/ 7 h 38"/>
                  <a:gd name="T38" fmla="*/ 8 w 33"/>
                  <a:gd name="T39" fmla="*/ 11 h 38"/>
                  <a:gd name="T40" fmla="*/ 6 w 33"/>
                  <a:gd name="T41" fmla="*/ 15 h 38"/>
                  <a:gd name="T42" fmla="*/ 6 w 33"/>
                  <a:gd name="T43" fmla="*/ 20 h 38"/>
                  <a:gd name="T44" fmla="*/ 6 w 33"/>
                  <a:gd name="T45" fmla="*/ 24 h 38"/>
                  <a:gd name="T46" fmla="*/ 8 w 33"/>
                  <a:gd name="T47" fmla="*/ 28 h 38"/>
                  <a:gd name="T48" fmla="*/ 12 w 33"/>
                  <a:gd name="T49" fmla="*/ 31 h 38"/>
                  <a:gd name="T50" fmla="*/ 16 w 33"/>
                  <a:gd name="T51" fmla="*/ 33 h 38"/>
                  <a:gd name="T52" fmla="*/ 21 w 33"/>
                  <a:gd name="T53" fmla="*/ 31 h 38"/>
                  <a:gd name="T54" fmla="*/ 24 w 33"/>
                  <a:gd name="T55" fmla="*/ 28 h 38"/>
                  <a:gd name="T56" fmla="*/ 26 w 33"/>
                  <a:gd name="T57" fmla="*/ 24 h 38"/>
                  <a:gd name="T58" fmla="*/ 27 w 33"/>
                  <a:gd name="T59" fmla="*/ 20 h 38"/>
                  <a:gd name="T60" fmla="*/ 26 w 33"/>
                  <a:gd name="T61" fmla="*/ 15 h 38"/>
                  <a:gd name="T62" fmla="*/ 24 w 33"/>
                  <a:gd name="T63" fmla="*/ 11 h 38"/>
                  <a:gd name="T64" fmla="*/ 21 w 33"/>
                  <a:gd name="T65" fmla="*/ 7 h 38"/>
                  <a:gd name="T66" fmla="*/ 16 w 33"/>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38">
                    <a:moveTo>
                      <a:pt x="16" y="38"/>
                    </a:moveTo>
                    <a:lnTo>
                      <a:pt x="11" y="37"/>
                    </a:lnTo>
                    <a:lnTo>
                      <a:pt x="6" y="35"/>
                    </a:lnTo>
                    <a:lnTo>
                      <a:pt x="1" y="29"/>
                    </a:lnTo>
                    <a:lnTo>
                      <a:pt x="0" y="20"/>
                    </a:lnTo>
                    <a:lnTo>
                      <a:pt x="1" y="9"/>
                    </a:lnTo>
                    <a:lnTo>
                      <a:pt x="6" y="4"/>
                    </a:lnTo>
                    <a:lnTo>
                      <a:pt x="11" y="1"/>
                    </a:lnTo>
                    <a:lnTo>
                      <a:pt x="16" y="0"/>
                    </a:lnTo>
                    <a:lnTo>
                      <a:pt x="21" y="1"/>
                    </a:lnTo>
                    <a:lnTo>
                      <a:pt x="27" y="4"/>
                    </a:lnTo>
                    <a:lnTo>
                      <a:pt x="31" y="9"/>
                    </a:lnTo>
                    <a:lnTo>
                      <a:pt x="33" y="20"/>
                    </a:lnTo>
                    <a:lnTo>
                      <a:pt x="31" y="29"/>
                    </a:lnTo>
                    <a:lnTo>
                      <a:pt x="27" y="35"/>
                    </a:lnTo>
                    <a:lnTo>
                      <a:pt x="21" y="37"/>
                    </a:lnTo>
                    <a:lnTo>
                      <a:pt x="16" y="38"/>
                    </a:lnTo>
                    <a:close/>
                    <a:moveTo>
                      <a:pt x="16" y="6"/>
                    </a:moveTo>
                    <a:lnTo>
                      <a:pt x="12" y="7"/>
                    </a:lnTo>
                    <a:lnTo>
                      <a:pt x="8" y="11"/>
                    </a:lnTo>
                    <a:lnTo>
                      <a:pt x="6" y="15"/>
                    </a:lnTo>
                    <a:lnTo>
                      <a:pt x="6" y="20"/>
                    </a:lnTo>
                    <a:lnTo>
                      <a:pt x="6" y="24"/>
                    </a:lnTo>
                    <a:lnTo>
                      <a:pt x="8" y="28"/>
                    </a:lnTo>
                    <a:lnTo>
                      <a:pt x="12" y="31"/>
                    </a:lnTo>
                    <a:lnTo>
                      <a:pt x="16" y="33"/>
                    </a:lnTo>
                    <a:lnTo>
                      <a:pt x="21" y="31"/>
                    </a:lnTo>
                    <a:lnTo>
                      <a:pt x="24" y="28"/>
                    </a:lnTo>
                    <a:lnTo>
                      <a:pt x="26" y="24"/>
                    </a:lnTo>
                    <a:lnTo>
                      <a:pt x="27" y="20"/>
                    </a:lnTo>
                    <a:lnTo>
                      <a:pt x="26" y="15"/>
                    </a:lnTo>
                    <a:lnTo>
                      <a:pt x="24" y="11"/>
                    </a:lnTo>
                    <a:lnTo>
                      <a:pt x="21" y="7"/>
                    </a:lnTo>
                    <a:lnTo>
                      <a:pt x="16" y="6"/>
                    </a:lnTo>
                    <a:close/>
                  </a:path>
                </a:pathLst>
              </a:custGeom>
              <a:solidFill>
                <a:srgbClr val="000000"/>
              </a:solidFill>
              <a:ln w="9525">
                <a:solidFill>
                  <a:srgbClr val="000066"/>
                </a:solidFill>
                <a:round/>
                <a:headEnd/>
                <a:tailEnd/>
              </a:ln>
            </p:spPr>
            <p:txBody>
              <a:bodyPr/>
              <a:lstStyle/>
              <a:p>
                <a:endParaRPr lang="en-US" dirty="0"/>
              </a:p>
            </p:txBody>
          </p:sp>
          <p:grpSp>
            <p:nvGrpSpPr>
              <p:cNvPr id="260154" name="Group 58">
                <a:extLst>
                  <a:ext uri="{FF2B5EF4-FFF2-40B4-BE49-F238E27FC236}">
                    <a16:creationId xmlns:a16="http://schemas.microsoft.com/office/drawing/2014/main" id="{779A7F6E-E9A0-4F08-A380-635568A0BB49}"/>
                  </a:ext>
                </a:extLst>
              </p:cNvPr>
              <p:cNvGrpSpPr>
                <a:grpSpLocks noChangeAspect="1"/>
              </p:cNvGrpSpPr>
              <p:nvPr/>
            </p:nvGrpSpPr>
            <p:grpSpPr bwMode="auto">
              <a:xfrm>
                <a:off x="3130" y="527"/>
                <a:ext cx="139" cy="50"/>
                <a:chOff x="3128" y="833"/>
                <a:chExt cx="139" cy="50"/>
              </a:xfrm>
            </p:grpSpPr>
            <p:sp>
              <p:nvSpPr>
                <p:cNvPr id="260155" name="Freeform 59">
                  <a:extLst>
                    <a:ext uri="{FF2B5EF4-FFF2-40B4-BE49-F238E27FC236}">
                      <a16:creationId xmlns:a16="http://schemas.microsoft.com/office/drawing/2014/main" id="{7D352A2A-08D1-47B4-BE7B-DFD4D3310D58}"/>
                    </a:ext>
                  </a:extLst>
                </p:cNvPr>
                <p:cNvSpPr>
                  <a:spLocks noChangeAspect="1"/>
                </p:cNvSpPr>
                <p:nvPr/>
              </p:nvSpPr>
              <p:spPr bwMode="auto">
                <a:xfrm>
                  <a:off x="3128" y="833"/>
                  <a:ext cx="61" cy="49"/>
                </a:xfrm>
                <a:custGeom>
                  <a:avLst/>
                  <a:gdLst>
                    <a:gd name="T0" fmla="*/ 54 w 61"/>
                    <a:gd name="T1" fmla="*/ 0 h 49"/>
                    <a:gd name="T2" fmla="*/ 61 w 61"/>
                    <a:gd name="T3" fmla="*/ 0 h 49"/>
                    <a:gd name="T4" fmla="*/ 48 w 61"/>
                    <a:gd name="T5" fmla="*/ 49 h 49"/>
                    <a:gd name="T6" fmla="*/ 41 w 61"/>
                    <a:gd name="T7" fmla="*/ 49 h 49"/>
                    <a:gd name="T8" fmla="*/ 31 w 61"/>
                    <a:gd name="T9" fmla="*/ 9 h 49"/>
                    <a:gd name="T10" fmla="*/ 19 w 61"/>
                    <a:gd name="T11" fmla="*/ 49 h 49"/>
                    <a:gd name="T12" fmla="*/ 12 w 61"/>
                    <a:gd name="T13" fmla="*/ 49 h 49"/>
                    <a:gd name="T14" fmla="*/ 0 w 61"/>
                    <a:gd name="T15" fmla="*/ 0 h 49"/>
                    <a:gd name="T16" fmla="*/ 8 w 61"/>
                    <a:gd name="T17" fmla="*/ 0 h 49"/>
                    <a:gd name="T18" fmla="*/ 16 w 61"/>
                    <a:gd name="T19" fmla="*/ 40 h 49"/>
                    <a:gd name="T20" fmla="*/ 27 w 61"/>
                    <a:gd name="T21" fmla="*/ 0 h 49"/>
                    <a:gd name="T22" fmla="*/ 34 w 61"/>
                    <a:gd name="T23" fmla="*/ 0 h 49"/>
                    <a:gd name="T24" fmla="*/ 45 w 61"/>
                    <a:gd name="T25" fmla="*/ 40 h 49"/>
                    <a:gd name="T26" fmla="*/ 54 w 61"/>
                    <a:gd name="T2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49">
                      <a:moveTo>
                        <a:pt x="54" y="0"/>
                      </a:moveTo>
                      <a:lnTo>
                        <a:pt x="61" y="0"/>
                      </a:lnTo>
                      <a:lnTo>
                        <a:pt x="48" y="49"/>
                      </a:lnTo>
                      <a:lnTo>
                        <a:pt x="41" y="49"/>
                      </a:lnTo>
                      <a:lnTo>
                        <a:pt x="31" y="9"/>
                      </a:lnTo>
                      <a:lnTo>
                        <a:pt x="19" y="49"/>
                      </a:lnTo>
                      <a:lnTo>
                        <a:pt x="12" y="49"/>
                      </a:lnTo>
                      <a:lnTo>
                        <a:pt x="0" y="0"/>
                      </a:lnTo>
                      <a:lnTo>
                        <a:pt x="8" y="0"/>
                      </a:lnTo>
                      <a:lnTo>
                        <a:pt x="16" y="40"/>
                      </a:lnTo>
                      <a:lnTo>
                        <a:pt x="27" y="0"/>
                      </a:lnTo>
                      <a:lnTo>
                        <a:pt x="34" y="0"/>
                      </a:lnTo>
                      <a:lnTo>
                        <a:pt x="45" y="40"/>
                      </a:lnTo>
                      <a:lnTo>
                        <a:pt x="54" y="0"/>
                      </a:lnTo>
                      <a:close/>
                    </a:path>
                  </a:pathLst>
                </a:custGeom>
                <a:solidFill>
                  <a:srgbClr val="000000"/>
                </a:solidFill>
                <a:ln w="9525">
                  <a:solidFill>
                    <a:srgbClr val="000066"/>
                  </a:solidFill>
                  <a:round/>
                  <a:headEnd/>
                  <a:tailEnd/>
                </a:ln>
              </p:spPr>
              <p:txBody>
                <a:bodyPr/>
                <a:lstStyle/>
                <a:p>
                  <a:endParaRPr lang="en-US" dirty="0"/>
                </a:p>
              </p:txBody>
            </p:sp>
            <p:sp>
              <p:nvSpPr>
                <p:cNvPr id="260156" name="Freeform 60">
                  <a:extLst>
                    <a:ext uri="{FF2B5EF4-FFF2-40B4-BE49-F238E27FC236}">
                      <a16:creationId xmlns:a16="http://schemas.microsoft.com/office/drawing/2014/main" id="{82EE423D-8C55-4FC6-B45A-EE3082811049}"/>
                    </a:ext>
                  </a:extLst>
                </p:cNvPr>
                <p:cNvSpPr>
                  <a:spLocks noChangeAspect="1" noEditPoints="1"/>
                </p:cNvSpPr>
                <p:nvPr/>
              </p:nvSpPr>
              <p:spPr bwMode="auto">
                <a:xfrm>
                  <a:off x="3193" y="833"/>
                  <a:ext cx="6" cy="49"/>
                </a:xfrm>
                <a:custGeom>
                  <a:avLst/>
                  <a:gdLst>
                    <a:gd name="T0" fmla="*/ 6 w 6"/>
                    <a:gd name="T1" fmla="*/ 49 h 49"/>
                    <a:gd name="T2" fmla="*/ 0 w 6"/>
                    <a:gd name="T3" fmla="*/ 49 h 49"/>
                    <a:gd name="T4" fmla="*/ 0 w 6"/>
                    <a:gd name="T5" fmla="*/ 13 h 49"/>
                    <a:gd name="T6" fmla="*/ 6 w 6"/>
                    <a:gd name="T7" fmla="*/ 13 h 49"/>
                    <a:gd name="T8" fmla="*/ 6 w 6"/>
                    <a:gd name="T9" fmla="*/ 49 h 49"/>
                    <a:gd name="T10" fmla="*/ 6 w 6"/>
                    <a:gd name="T11" fmla="*/ 7 h 49"/>
                    <a:gd name="T12" fmla="*/ 0 w 6"/>
                    <a:gd name="T13" fmla="*/ 7 h 49"/>
                    <a:gd name="T14" fmla="*/ 0 w 6"/>
                    <a:gd name="T15" fmla="*/ 0 h 49"/>
                    <a:gd name="T16" fmla="*/ 6 w 6"/>
                    <a:gd name="T17" fmla="*/ 0 h 49"/>
                    <a:gd name="T18" fmla="*/ 6 w 6"/>
                    <a:gd name="T19" fmla="*/ 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9">
                      <a:moveTo>
                        <a:pt x="6" y="49"/>
                      </a:moveTo>
                      <a:lnTo>
                        <a:pt x="0" y="49"/>
                      </a:lnTo>
                      <a:lnTo>
                        <a:pt x="0" y="13"/>
                      </a:lnTo>
                      <a:lnTo>
                        <a:pt x="6" y="13"/>
                      </a:lnTo>
                      <a:lnTo>
                        <a:pt x="6" y="49"/>
                      </a:lnTo>
                      <a:close/>
                      <a:moveTo>
                        <a:pt x="6" y="7"/>
                      </a:moveTo>
                      <a:lnTo>
                        <a:pt x="0" y="7"/>
                      </a:lnTo>
                      <a:lnTo>
                        <a:pt x="0" y="0"/>
                      </a:lnTo>
                      <a:lnTo>
                        <a:pt x="6" y="0"/>
                      </a:lnTo>
                      <a:lnTo>
                        <a:pt x="6" y="7"/>
                      </a:lnTo>
                      <a:close/>
                    </a:path>
                  </a:pathLst>
                </a:custGeom>
                <a:solidFill>
                  <a:srgbClr val="000000"/>
                </a:solidFill>
                <a:ln w="9525">
                  <a:solidFill>
                    <a:srgbClr val="000066"/>
                  </a:solidFill>
                  <a:round/>
                  <a:headEnd/>
                  <a:tailEnd/>
                </a:ln>
              </p:spPr>
              <p:txBody>
                <a:bodyPr/>
                <a:lstStyle/>
                <a:p>
                  <a:endParaRPr lang="en-US" dirty="0"/>
                </a:p>
              </p:txBody>
            </p:sp>
            <p:sp>
              <p:nvSpPr>
                <p:cNvPr id="260157" name="Freeform 61">
                  <a:extLst>
                    <a:ext uri="{FF2B5EF4-FFF2-40B4-BE49-F238E27FC236}">
                      <a16:creationId xmlns:a16="http://schemas.microsoft.com/office/drawing/2014/main" id="{A1DEE1CC-C252-4E61-9E5A-092648817384}"/>
                    </a:ext>
                  </a:extLst>
                </p:cNvPr>
                <p:cNvSpPr>
                  <a:spLocks noChangeAspect="1"/>
                </p:cNvSpPr>
                <p:nvPr/>
              </p:nvSpPr>
              <p:spPr bwMode="auto">
                <a:xfrm>
                  <a:off x="3205" y="845"/>
                  <a:ext cx="29" cy="38"/>
                </a:xfrm>
                <a:custGeom>
                  <a:avLst/>
                  <a:gdLst>
                    <a:gd name="T0" fmla="*/ 6 w 29"/>
                    <a:gd name="T1" fmla="*/ 29 h 38"/>
                    <a:gd name="T2" fmla="*/ 9 w 29"/>
                    <a:gd name="T3" fmla="*/ 33 h 38"/>
                    <a:gd name="T4" fmla="*/ 12 w 29"/>
                    <a:gd name="T5" fmla="*/ 34 h 38"/>
                    <a:gd name="T6" fmla="*/ 15 w 29"/>
                    <a:gd name="T7" fmla="*/ 34 h 38"/>
                    <a:gd name="T8" fmla="*/ 17 w 29"/>
                    <a:gd name="T9" fmla="*/ 34 h 38"/>
                    <a:gd name="T10" fmla="*/ 19 w 29"/>
                    <a:gd name="T11" fmla="*/ 33 h 38"/>
                    <a:gd name="T12" fmla="*/ 22 w 29"/>
                    <a:gd name="T13" fmla="*/ 31 h 38"/>
                    <a:gd name="T14" fmla="*/ 23 w 29"/>
                    <a:gd name="T15" fmla="*/ 29 h 38"/>
                    <a:gd name="T16" fmla="*/ 23 w 29"/>
                    <a:gd name="T17" fmla="*/ 27 h 38"/>
                    <a:gd name="T18" fmla="*/ 21 w 29"/>
                    <a:gd name="T19" fmla="*/ 24 h 38"/>
                    <a:gd name="T20" fmla="*/ 16 w 29"/>
                    <a:gd name="T21" fmla="*/ 22 h 38"/>
                    <a:gd name="T22" fmla="*/ 9 w 29"/>
                    <a:gd name="T23" fmla="*/ 21 h 38"/>
                    <a:gd name="T24" fmla="*/ 4 w 29"/>
                    <a:gd name="T25" fmla="*/ 19 h 38"/>
                    <a:gd name="T26" fmla="*/ 1 w 29"/>
                    <a:gd name="T27" fmla="*/ 15 h 38"/>
                    <a:gd name="T28" fmla="*/ 2 w 29"/>
                    <a:gd name="T29" fmla="*/ 7 h 38"/>
                    <a:gd name="T30" fmla="*/ 9 w 29"/>
                    <a:gd name="T31" fmla="*/ 1 h 38"/>
                    <a:gd name="T32" fmla="*/ 21 w 29"/>
                    <a:gd name="T33" fmla="*/ 1 h 38"/>
                    <a:gd name="T34" fmla="*/ 26 w 29"/>
                    <a:gd name="T35" fmla="*/ 8 h 38"/>
                    <a:gd name="T36" fmla="*/ 21 w 29"/>
                    <a:gd name="T37" fmla="*/ 12 h 38"/>
                    <a:gd name="T38" fmla="*/ 19 w 29"/>
                    <a:gd name="T39" fmla="*/ 8 h 38"/>
                    <a:gd name="T40" fmla="*/ 12 w 29"/>
                    <a:gd name="T41" fmla="*/ 6 h 38"/>
                    <a:gd name="T42" fmla="*/ 9 w 29"/>
                    <a:gd name="T43" fmla="*/ 7 h 38"/>
                    <a:gd name="T44" fmla="*/ 7 w 29"/>
                    <a:gd name="T45" fmla="*/ 9 h 38"/>
                    <a:gd name="T46" fmla="*/ 6 w 29"/>
                    <a:gd name="T47" fmla="*/ 13 h 38"/>
                    <a:gd name="T48" fmla="*/ 8 w 29"/>
                    <a:gd name="T49" fmla="*/ 14 h 38"/>
                    <a:gd name="T50" fmla="*/ 11 w 29"/>
                    <a:gd name="T51" fmla="*/ 15 h 38"/>
                    <a:gd name="T52" fmla="*/ 16 w 29"/>
                    <a:gd name="T53" fmla="*/ 18 h 38"/>
                    <a:gd name="T54" fmla="*/ 21 w 29"/>
                    <a:gd name="T55" fmla="*/ 19 h 38"/>
                    <a:gd name="T56" fmla="*/ 24 w 29"/>
                    <a:gd name="T57" fmla="*/ 20 h 38"/>
                    <a:gd name="T58" fmla="*/ 27 w 29"/>
                    <a:gd name="T59" fmla="*/ 24 h 38"/>
                    <a:gd name="T60" fmla="*/ 29 w 29"/>
                    <a:gd name="T61" fmla="*/ 29 h 38"/>
                    <a:gd name="T62" fmla="*/ 26 w 29"/>
                    <a:gd name="T63" fmla="*/ 34 h 38"/>
                    <a:gd name="T64" fmla="*/ 22 w 29"/>
                    <a:gd name="T65" fmla="*/ 37 h 38"/>
                    <a:gd name="T66" fmla="*/ 18 w 29"/>
                    <a:gd name="T67" fmla="*/ 38 h 38"/>
                    <a:gd name="T68" fmla="*/ 15 w 29"/>
                    <a:gd name="T69" fmla="*/ 38 h 38"/>
                    <a:gd name="T70" fmla="*/ 11 w 29"/>
                    <a:gd name="T71" fmla="*/ 38 h 38"/>
                    <a:gd name="T72" fmla="*/ 9 w 29"/>
                    <a:gd name="T73" fmla="*/ 38 h 38"/>
                    <a:gd name="T74" fmla="*/ 1 w 29"/>
                    <a:gd name="T75" fmla="*/ 33 h 38"/>
                    <a:gd name="T76" fmla="*/ 0 w 29"/>
                    <a:gd name="T7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38">
                      <a:moveTo>
                        <a:pt x="4" y="27"/>
                      </a:moveTo>
                      <a:lnTo>
                        <a:pt x="6" y="29"/>
                      </a:lnTo>
                      <a:lnTo>
                        <a:pt x="7" y="31"/>
                      </a:lnTo>
                      <a:lnTo>
                        <a:pt x="9" y="33"/>
                      </a:lnTo>
                      <a:lnTo>
                        <a:pt x="11" y="34"/>
                      </a:lnTo>
                      <a:lnTo>
                        <a:pt x="12" y="34"/>
                      </a:lnTo>
                      <a:lnTo>
                        <a:pt x="14" y="34"/>
                      </a:lnTo>
                      <a:lnTo>
                        <a:pt x="15" y="34"/>
                      </a:lnTo>
                      <a:lnTo>
                        <a:pt x="16" y="34"/>
                      </a:lnTo>
                      <a:lnTo>
                        <a:pt x="17" y="34"/>
                      </a:lnTo>
                      <a:lnTo>
                        <a:pt x="18" y="33"/>
                      </a:lnTo>
                      <a:lnTo>
                        <a:pt x="19" y="33"/>
                      </a:lnTo>
                      <a:lnTo>
                        <a:pt x="21" y="33"/>
                      </a:lnTo>
                      <a:lnTo>
                        <a:pt x="22" y="31"/>
                      </a:lnTo>
                      <a:lnTo>
                        <a:pt x="22" y="30"/>
                      </a:lnTo>
                      <a:lnTo>
                        <a:pt x="23" y="29"/>
                      </a:lnTo>
                      <a:lnTo>
                        <a:pt x="23" y="28"/>
                      </a:lnTo>
                      <a:lnTo>
                        <a:pt x="23" y="27"/>
                      </a:lnTo>
                      <a:lnTo>
                        <a:pt x="22" y="26"/>
                      </a:lnTo>
                      <a:lnTo>
                        <a:pt x="21" y="24"/>
                      </a:lnTo>
                      <a:lnTo>
                        <a:pt x="19" y="23"/>
                      </a:lnTo>
                      <a:lnTo>
                        <a:pt x="16" y="22"/>
                      </a:lnTo>
                      <a:lnTo>
                        <a:pt x="12" y="21"/>
                      </a:lnTo>
                      <a:lnTo>
                        <a:pt x="9" y="21"/>
                      </a:lnTo>
                      <a:lnTo>
                        <a:pt x="6" y="20"/>
                      </a:lnTo>
                      <a:lnTo>
                        <a:pt x="4" y="19"/>
                      </a:lnTo>
                      <a:lnTo>
                        <a:pt x="2" y="18"/>
                      </a:lnTo>
                      <a:lnTo>
                        <a:pt x="1" y="15"/>
                      </a:lnTo>
                      <a:lnTo>
                        <a:pt x="1" y="12"/>
                      </a:lnTo>
                      <a:lnTo>
                        <a:pt x="2" y="7"/>
                      </a:lnTo>
                      <a:lnTo>
                        <a:pt x="4" y="4"/>
                      </a:lnTo>
                      <a:lnTo>
                        <a:pt x="9" y="1"/>
                      </a:lnTo>
                      <a:lnTo>
                        <a:pt x="14" y="0"/>
                      </a:lnTo>
                      <a:lnTo>
                        <a:pt x="21" y="1"/>
                      </a:lnTo>
                      <a:lnTo>
                        <a:pt x="24" y="4"/>
                      </a:lnTo>
                      <a:lnTo>
                        <a:pt x="26" y="8"/>
                      </a:lnTo>
                      <a:lnTo>
                        <a:pt x="26" y="12"/>
                      </a:lnTo>
                      <a:lnTo>
                        <a:pt x="21" y="12"/>
                      </a:lnTo>
                      <a:lnTo>
                        <a:pt x="21" y="9"/>
                      </a:lnTo>
                      <a:lnTo>
                        <a:pt x="19" y="8"/>
                      </a:lnTo>
                      <a:lnTo>
                        <a:pt x="17" y="6"/>
                      </a:lnTo>
                      <a:lnTo>
                        <a:pt x="12" y="6"/>
                      </a:lnTo>
                      <a:lnTo>
                        <a:pt x="10" y="6"/>
                      </a:lnTo>
                      <a:lnTo>
                        <a:pt x="9" y="7"/>
                      </a:lnTo>
                      <a:lnTo>
                        <a:pt x="8" y="8"/>
                      </a:lnTo>
                      <a:lnTo>
                        <a:pt x="7" y="9"/>
                      </a:lnTo>
                      <a:lnTo>
                        <a:pt x="6" y="11"/>
                      </a:lnTo>
                      <a:lnTo>
                        <a:pt x="6" y="13"/>
                      </a:lnTo>
                      <a:lnTo>
                        <a:pt x="7" y="14"/>
                      </a:lnTo>
                      <a:lnTo>
                        <a:pt x="8" y="14"/>
                      </a:lnTo>
                      <a:lnTo>
                        <a:pt x="10" y="15"/>
                      </a:lnTo>
                      <a:lnTo>
                        <a:pt x="11" y="15"/>
                      </a:lnTo>
                      <a:lnTo>
                        <a:pt x="14" y="16"/>
                      </a:lnTo>
                      <a:lnTo>
                        <a:pt x="16" y="18"/>
                      </a:lnTo>
                      <a:lnTo>
                        <a:pt x="18" y="18"/>
                      </a:lnTo>
                      <a:lnTo>
                        <a:pt x="21" y="19"/>
                      </a:lnTo>
                      <a:lnTo>
                        <a:pt x="22" y="19"/>
                      </a:lnTo>
                      <a:lnTo>
                        <a:pt x="24" y="20"/>
                      </a:lnTo>
                      <a:lnTo>
                        <a:pt x="26" y="22"/>
                      </a:lnTo>
                      <a:lnTo>
                        <a:pt x="27" y="24"/>
                      </a:lnTo>
                      <a:lnTo>
                        <a:pt x="29" y="27"/>
                      </a:lnTo>
                      <a:lnTo>
                        <a:pt x="29" y="29"/>
                      </a:lnTo>
                      <a:lnTo>
                        <a:pt x="27" y="31"/>
                      </a:lnTo>
                      <a:lnTo>
                        <a:pt x="26" y="34"/>
                      </a:lnTo>
                      <a:lnTo>
                        <a:pt x="24" y="36"/>
                      </a:lnTo>
                      <a:lnTo>
                        <a:pt x="22" y="37"/>
                      </a:lnTo>
                      <a:lnTo>
                        <a:pt x="21" y="38"/>
                      </a:lnTo>
                      <a:lnTo>
                        <a:pt x="18" y="38"/>
                      </a:lnTo>
                      <a:lnTo>
                        <a:pt x="17" y="38"/>
                      </a:lnTo>
                      <a:lnTo>
                        <a:pt x="15" y="38"/>
                      </a:lnTo>
                      <a:lnTo>
                        <a:pt x="14" y="38"/>
                      </a:lnTo>
                      <a:lnTo>
                        <a:pt x="11" y="38"/>
                      </a:lnTo>
                      <a:lnTo>
                        <a:pt x="10" y="38"/>
                      </a:lnTo>
                      <a:lnTo>
                        <a:pt x="9" y="38"/>
                      </a:lnTo>
                      <a:lnTo>
                        <a:pt x="3" y="36"/>
                      </a:lnTo>
                      <a:lnTo>
                        <a:pt x="1" y="33"/>
                      </a:lnTo>
                      <a:lnTo>
                        <a:pt x="0" y="30"/>
                      </a:lnTo>
                      <a:lnTo>
                        <a:pt x="0" y="27"/>
                      </a:lnTo>
                      <a:lnTo>
                        <a:pt x="4" y="27"/>
                      </a:lnTo>
                      <a:close/>
                    </a:path>
                  </a:pathLst>
                </a:custGeom>
                <a:solidFill>
                  <a:srgbClr val="000000"/>
                </a:solidFill>
                <a:ln w="9525">
                  <a:solidFill>
                    <a:srgbClr val="000066"/>
                  </a:solidFill>
                  <a:round/>
                  <a:headEnd/>
                  <a:tailEnd/>
                </a:ln>
              </p:spPr>
              <p:txBody>
                <a:bodyPr/>
                <a:lstStyle/>
                <a:p>
                  <a:endParaRPr lang="en-US" dirty="0"/>
                </a:p>
              </p:txBody>
            </p:sp>
            <p:sp>
              <p:nvSpPr>
                <p:cNvPr id="260158" name="Freeform 62">
                  <a:extLst>
                    <a:ext uri="{FF2B5EF4-FFF2-40B4-BE49-F238E27FC236}">
                      <a16:creationId xmlns:a16="http://schemas.microsoft.com/office/drawing/2014/main" id="{595E31D7-5D93-4256-B5B7-C9323880F55B}"/>
                    </a:ext>
                  </a:extLst>
                </p:cNvPr>
                <p:cNvSpPr>
                  <a:spLocks noChangeAspect="1"/>
                </p:cNvSpPr>
                <p:nvPr/>
              </p:nvSpPr>
              <p:spPr bwMode="auto">
                <a:xfrm>
                  <a:off x="3237" y="845"/>
                  <a:ext cx="30" cy="38"/>
                </a:xfrm>
                <a:custGeom>
                  <a:avLst/>
                  <a:gdLst>
                    <a:gd name="T0" fmla="*/ 30 w 30"/>
                    <a:gd name="T1" fmla="*/ 27 h 38"/>
                    <a:gd name="T2" fmla="*/ 29 w 30"/>
                    <a:gd name="T3" fmla="*/ 30 h 38"/>
                    <a:gd name="T4" fmla="*/ 25 w 30"/>
                    <a:gd name="T5" fmla="*/ 35 h 38"/>
                    <a:gd name="T6" fmla="*/ 18 w 30"/>
                    <a:gd name="T7" fmla="*/ 38 h 38"/>
                    <a:gd name="T8" fmla="*/ 10 w 30"/>
                    <a:gd name="T9" fmla="*/ 38 h 38"/>
                    <a:gd name="T10" fmla="*/ 5 w 30"/>
                    <a:gd name="T11" fmla="*/ 35 h 38"/>
                    <a:gd name="T12" fmla="*/ 1 w 30"/>
                    <a:gd name="T13" fmla="*/ 29 h 38"/>
                    <a:gd name="T14" fmla="*/ 0 w 30"/>
                    <a:gd name="T15" fmla="*/ 22 h 38"/>
                    <a:gd name="T16" fmla="*/ 0 w 30"/>
                    <a:gd name="T17" fmla="*/ 15 h 38"/>
                    <a:gd name="T18" fmla="*/ 2 w 30"/>
                    <a:gd name="T19" fmla="*/ 8 h 38"/>
                    <a:gd name="T20" fmla="*/ 7 w 30"/>
                    <a:gd name="T21" fmla="*/ 4 h 38"/>
                    <a:gd name="T22" fmla="*/ 13 w 30"/>
                    <a:gd name="T23" fmla="*/ 1 h 38"/>
                    <a:gd name="T24" fmla="*/ 18 w 30"/>
                    <a:gd name="T25" fmla="*/ 0 h 38"/>
                    <a:gd name="T26" fmla="*/ 23 w 30"/>
                    <a:gd name="T27" fmla="*/ 3 h 38"/>
                    <a:gd name="T28" fmla="*/ 27 w 30"/>
                    <a:gd name="T29" fmla="*/ 6 h 38"/>
                    <a:gd name="T30" fmla="*/ 29 w 30"/>
                    <a:gd name="T31" fmla="*/ 11 h 38"/>
                    <a:gd name="T32" fmla="*/ 24 w 30"/>
                    <a:gd name="T33" fmla="*/ 14 h 38"/>
                    <a:gd name="T34" fmla="*/ 23 w 30"/>
                    <a:gd name="T35" fmla="*/ 9 h 38"/>
                    <a:gd name="T36" fmla="*/ 21 w 30"/>
                    <a:gd name="T37" fmla="*/ 7 h 38"/>
                    <a:gd name="T38" fmla="*/ 18 w 30"/>
                    <a:gd name="T39" fmla="*/ 6 h 38"/>
                    <a:gd name="T40" fmla="*/ 15 w 30"/>
                    <a:gd name="T41" fmla="*/ 6 h 38"/>
                    <a:gd name="T42" fmla="*/ 12 w 30"/>
                    <a:gd name="T43" fmla="*/ 7 h 38"/>
                    <a:gd name="T44" fmla="*/ 8 w 30"/>
                    <a:gd name="T45" fmla="*/ 9 h 38"/>
                    <a:gd name="T46" fmla="*/ 7 w 30"/>
                    <a:gd name="T47" fmla="*/ 14 h 38"/>
                    <a:gd name="T48" fmla="*/ 6 w 30"/>
                    <a:gd name="T49" fmla="*/ 19 h 38"/>
                    <a:gd name="T50" fmla="*/ 6 w 30"/>
                    <a:gd name="T51" fmla="*/ 23 h 38"/>
                    <a:gd name="T52" fmla="*/ 7 w 30"/>
                    <a:gd name="T53" fmla="*/ 28 h 38"/>
                    <a:gd name="T54" fmla="*/ 12 w 30"/>
                    <a:gd name="T55" fmla="*/ 33 h 38"/>
                    <a:gd name="T56" fmla="*/ 16 w 30"/>
                    <a:gd name="T57" fmla="*/ 34 h 38"/>
                    <a:gd name="T58" fmla="*/ 20 w 30"/>
                    <a:gd name="T59" fmla="*/ 31 h 38"/>
                    <a:gd name="T60" fmla="*/ 22 w 30"/>
                    <a:gd name="T61" fmla="*/ 29 h 38"/>
                    <a:gd name="T62" fmla="*/ 23 w 30"/>
                    <a:gd name="T63" fmla="*/ 27 h 38"/>
                    <a:gd name="T64" fmla="*/ 24 w 30"/>
                    <a:gd name="T65"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8">
                      <a:moveTo>
                        <a:pt x="30" y="24"/>
                      </a:moveTo>
                      <a:lnTo>
                        <a:pt x="30" y="27"/>
                      </a:lnTo>
                      <a:lnTo>
                        <a:pt x="29" y="29"/>
                      </a:lnTo>
                      <a:lnTo>
                        <a:pt x="29" y="30"/>
                      </a:lnTo>
                      <a:lnTo>
                        <a:pt x="28" y="33"/>
                      </a:lnTo>
                      <a:lnTo>
                        <a:pt x="25" y="35"/>
                      </a:lnTo>
                      <a:lnTo>
                        <a:pt x="22" y="37"/>
                      </a:lnTo>
                      <a:lnTo>
                        <a:pt x="18" y="38"/>
                      </a:lnTo>
                      <a:lnTo>
                        <a:pt x="14" y="38"/>
                      </a:lnTo>
                      <a:lnTo>
                        <a:pt x="10" y="38"/>
                      </a:lnTo>
                      <a:lnTo>
                        <a:pt x="7" y="36"/>
                      </a:lnTo>
                      <a:lnTo>
                        <a:pt x="5" y="35"/>
                      </a:lnTo>
                      <a:lnTo>
                        <a:pt x="2" y="31"/>
                      </a:lnTo>
                      <a:lnTo>
                        <a:pt x="1" y="29"/>
                      </a:lnTo>
                      <a:lnTo>
                        <a:pt x="1" y="26"/>
                      </a:lnTo>
                      <a:lnTo>
                        <a:pt x="0" y="22"/>
                      </a:lnTo>
                      <a:lnTo>
                        <a:pt x="0" y="19"/>
                      </a:lnTo>
                      <a:lnTo>
                        <a:pt x="0" y="15"/>
                      </a:lnTo>
                      <a:lnTo>
                        <a:pt x="1" y="12"/>
                      </a:lnTo>
                      <a:lnTo>
                        <a:pt x="2" y="8"/>
                      </a:lnTo>
                      <a:lnTo>
                        <a:pt x="5" y="6"/>
                      </a:lnTo>
                      <a:lnTo>
                        <a:pt x="7" y="4"/>
                      </a:lnTo>
                      <a:lnTo>
                        <a:pt x="9" y="3"/>
                      </a:lnTo>
                      <a:lnTo>
                        <a:pt x="13" y="1"/>
                      </a:lnTo>
                      <a:lnTo>
                        <a:pt x="15" y="0"/>
                      </a:lnTo>
                      <a:lnTo>
                        <a:pt x="18" y="0"/>
                      </a:lnTo>
                      <a:lnTo>
                        <a:pt x="21" y="1"/>
                      </a:lnTo>
                      <a:lnTo>
                        <a:pt x="23" y="3"/>
                      </a:lnTo>
                      <a:lnTo>
                        <a:pt x="25" y="4"/>
                      </a:lnTo>
                      <a:lnTo>
                        <a:pt x="27" y="6"/>
                      </a:lnTo>
                      <a:lnTo>
                        <a:pt x="28" y="8"/>
                      </a:lnTo>
                      <a:lnTo>
                        <a:pt x="29" y="11"/>
                      </a:lnTo>
                      <a:lnTo>
                        <a:pt x="30" y="14"/>
                      </a:lnTo>
                      <a:lnTo>
                        <a:pt x="24" y="14"/>
                      </a:lnTo>
                      <a:lnTo>
                        <a:pt x="23" y="12"/>
                      </a:lnTo>
                      <a:lnTo>
                        <a:pt x="23" y="9"/>
                      </a:lnTo>
                      <a:lnTo>
                        <a:pt x="22" y="8"/>
                      </a:lnTo>
                      <a:lnTo>
                        <a:pt x="21" y="7"/>
                      </a:lnTo>
                      <a:lnTo>
                        <a:pt x="20" y="6"/>
                      </a:lnTo>
                      <a:lnTo>
                        <a:pt x="18" y="6"/>
                      </a:lnTo>
                      <a:lnTo>
                        <a:pt x="16" y="6"/>
                      </a:lnTo>
                      <a:lnTo>
                        <a:pt x="15" y="6"/>
                      </a:lnTo>
                      <a:lnTo>
                        <a:pt x="14" y="6"/>
                      </a:lnTo>
                      <a:lnTo>
                        <a:pt x="12" y="7"/>
                      </a:lnTo>
                      <a:lnTo>
                        <a:pt x="10" y="8"/>
                      </a:lnTo>
                      <a:lnTo>
                        <a:pt x="8" y="9"/>
                      </a:lnTo>
                      <a:lnTo>
                        <a:pt x="7" y="12"/>
                      </a:lnTo>
                      <a:lnTo>
                        <a:pt x="7" y="14"/>
                      </a:lnTo>
                      <a:lnTo>
                        <a:pt x="6" y="16"/>
                      </a:lnTo>
                      <a:lnTo>
                        <a:pt x="6" y="19"/>
                      </a:lnTo>
                      <a:lnTo>
                        <a:pt x="6" y="21"/>
                      </a:lnTo>
                      <a:lnTo>
                        <a:pt x="6" y="23"/>
                      </a:lnTo>
                      <a:lnTo>
                        <a:pt x="6" y="26"/>
                      </a:lnTo>
                      <a:lnTo>
                        <a:pt x="7" y="28"/>
                      </a:lnTo>
                      <a:lnTo>
                        <a:pt x="9" y="30"/>
                      </a:lnTo>
                      <a:lnTo>
                        <a:pt x="12" y="33"/>
                      </a:lnTo>
                      <a:lnTo>
                        <a:pt x="14" y="34"/>
                      </a:lnTo>
                      <a:lnTo>
                        <a:pt x="16" y="34"/>
                      </a:lnTo>
                      <a:lnTo>
                        <a:pt x="18" y="33"/>
                      </a:lnTo>
                      <a:lnTo>
                        <a:pt x="20" y="31"/>
                      </a:lnTo>
                      <a:lnTo>
                        <a:pt x="22" y="30"/>
                      </a:lnTo>
                      <a:lnTo>
                        <a:pt x="22" y="29"/>
                      </a:lnTo>
                      <a:lnTo>
                        <a:pt x="23" y="28"/>
                      </a:lnTo>
                      <a:lnTo>
                        <a:pt x="23" y="27"/>
                      </a:lnTo>
                      <a:lnTo>
                        <a:pt x="24" y="26"/>
                      </a:lnTo>
                      <a:lnTo>
                        <a:pt x="24" y="24"/>
                      </a:lnTo>
                      <a:lnTo>
                        <a:pt x="30" y="24"/>
                      </a:lnTo>
                      <a:close/>
                    </a:path>
                  </a:pathLst>
                </a:custGeom>
                <a:solidFill>
                  <a:srgbClr val="000000"/>
                </a:solidFill>
                <a:ln w="9525">
                  <a:solidFill>
                    <a:srgbClr val="000066"/>
                  </a:solidFill>
                  <a:round/>
                  <a:headEnd/>
                  <a:tailEnd/>
                </a:ln>
              </p:spPr>
              <p:txBody>
                <a:bodyPr/>
                <a:lstStyle/>
                <a:p>
                  <a:endParaRPr lang="en-US" dirty="0"/>
                </a:p>
              </p:txBody>
            </p:sp>
          </p:grpSp>
          <p:grpSp>
            <p:nvGrpSpPr>
              <p:cNvPr id="260159" name="Group 63">
                <a:extLst>
                  <a:ext uri="{FF2B5EF4-FFF2-40B4-BE49-F238E27FC236}">
                    <a16:creationId xmlns:a16="http://schemas.microsoft.com/office/drawing/2014/main" id="{B26EF344-768C-4751-8DD2-4B61038FCE8C}"/>
                  </a:ext>
                </a:extLst>
              </p:cNvPr>
              <p:cNvGrpSpPr>
                <a:grpSpLocks noChangeAspect="1"/>
              </p:cNvGrpSpPr>
              <p:nvPr/>
            </p:nvGrpSpPr>
            <p:grpSpPr bwMode="auto">
              <a:xfrm>
                <a:off x="2682" y="0"/>
                <a:ext cx="629" cy="746"/>
                <a:chOff x="2682" y="288"/>
                <a:chExt cx="629" cy="746"/>
              </a:xfrm>
            </p:grpSpPr>
            <p:sp>
              <p:nvSpPr>
                <p:cNvPr id="260160" name="Freeform 64">
                  <a:extLst>
                    <a:ext uri="{FF2B5EF4-FFF2-40B4-BE49-F238E27FC236}">
                      <a16:creationId xmlns:a16="http://schemas.microsoft.com/office/drawing/2014/main" id="{C9D3BD03-CCDB-4C80-B0CC-5E1493BB2D3E}"/>
                    </a:ext>
                  </a:extLst>
                </p:cNvPr>
                <p:cNvSpPr>
                  <a:spLocks noChangeAspect="1"/>
                </p:cNvSpPr>
                <p:nvPr/>
              </p:nvSpPr>
              <p:spPr bwMode="auto">
                <a:xfrm>
                  <a:off x="2688" y="305"/>
                  <a:ext cx="613" cy="729"/>
                </a:xfrm>
                <a:custGeom>
                  <a:avLst/>
                  <a:gdLst>
                    <a:gd name="T0" fmla="*/ 0 w 613"/>
                    <a:gd name="T1" fmla="*/ 0 h 729"/>
                    <a:gd name="T2" fmla="*/ 191 w 613"/>
                    <a:gd name="T3" fmla="*/ 0 h 729"/>
                    <a:gd name="T4" fmla="*/ 613 w 613"/>
                    <a:gd name="T5" fmla="*/ 134 h 729"/>
                    <a:gd name="T6" fmla="*/ 493 w 613"/>
                    <a:gd name="T7" fmla="*/ 282 h 729"/>
                    <a:gd name="T8" fmla="*/ 446 w 613"/>
                    <a:gd name="T9" fmla="*/ 365 h 729"/>
                    <a:gd name="T10" fmla="*/ 409 w 613"/>
                    <a:gd name="T11" fmla="*/ 400 h 729"/>
                    <a:gd name="T12" fmla="*/ 388 w 613"/>
                    <a:gd name="T13" fmla="*/ 513 h 729"/>
                    <a:gd name="T14" fmla="*/ 411 w 613"/>
                    <a:gd name="T15" fmla="*/ 622 h 729"/>
                    <a:gd name="T16" fmla="*/ 434 w 613"/>
                    <a:gd name="T17" fmla="*/ 729 h 729"/>
                    <a:gd name="T18" fmla="*/ 85 w 613"/>
                    <a:gd name="T19" fmla="*/ 729 h 729"/>
                    <a:gd name="T20" fmla="*/ 68 w 613"/>
                    <a:gd name="T21" fmla="*/ 531 h 729"/>
                    <a:gd name="T22" fmla="*/ 21 w 613"/>
                    <a:gd name="T23" fmla="*/ 431 h 729"/>
                    <a:gd name="T24" fmla="*/ 54 w 613"/>
                    <a:gd name="T25" fmla="*/ 377 h 729"/>
                    <a:gd name="T26" fmla="*/ 54 w 613"/>
                    <a:gd name="T27" fmla="*/ 266 h 729"/>
                    <a:gd name="T28" fmla="*/ 0 w 613"/>
                    <a:gd name="T29" fmla="*/ 0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13" h="729">
                      <a:moveTo>
                        <a:pt x="0" y="0"/>
                      </a:moveTo>
                      <a:lnTo>
                        <a:pt x="191" y="0"/>
                      </a:lnTo>
                      <a:lnTo>
                        <a:pt x="613" y="134"/>
                      </a:lnTo>
                      <a:lnTo>
                        <a:pt x="493" y="282"/>
                      </a:lnTo>
                      <a:lnTo>
                        <a:pt x="446" y="365"/>
                      </a:lnTo>
                      <a:lnTo>
                        <a:pt x="409" y="400"/>
                      </a:lnTo>
                      <a:lnTo>
                        <a:pt x="388" y="513"/>
                      </a:lnTo>
                      <a:lnTo>
                        <a:pt x="411" y="622"/>
                      </a:lnTo>
                      <a:lnTo>
                        <a:pt x="434" y="729"/>
                      </a:lnTo>
                      <a:lnTo>
                        <a:pt x="85" y="729"/>
                      </a:lnTo>
                      <a:lnTo>
                        <a:pt x="68" y="531"/>
                      </a:lnTo>
                      <a:lnTo>
                        <a:pt x="21" y="431"/>
                      </a:lnTo>
                      <a:lnTo>
                        <a:pt x="54" y="377"/>
                      </a:lnTo>
                      <a:lnTo>
                        <a:pt x="54" y="266"/>
                      </a:lnTo>
                      <a:lnTo>
                        <a:pt x="0" y="0"/>
                      </a:lnTo>
                      <a:close/>
                    </a:path>
                  </a:pathLst>
                </a:custGeom>
                <a:solidFill>
                  <a:srgbClr val="000000"/>
                </a:solidFill>
                <a:ln w="9525">
                  <a:solidFill>
                    <a:srgbClr val="000066"/>
                  </a:solidFill>
                  <a:round/>
                  <a:headEnd/>
                  <a:tailEnd/>
                </a:ln>
              </p:spPr>
              <p:txBody>
                <a:bodyPr/>
                <a:lstStyle/>
                <a:p>
                  <a:endParaRPr lang="en-US" dirty="0"/>
                </a:p>
              </p:txBody>
            </p:sp>
            <p:sp>
              <p:nvSpPr>
                <p:cNvPr id="260161" name="Freeform 65">
                  <a:extLst>
                    <a:ext uri="{FF2B5EF4-FFF2-40B4-BE49-F238E27FC236}">
                      <a16:creationId xmlns:a16="http://schemas.microsoft.com/office/drawing/2014/main" id="{EB954D44-3A36-4E09-BBC0-5BD8B15E6269}"/>
                    </a:ext>
                  </a:extLst>
                </p:cNvPr>
                <p:cNvSpPr>
                  <a:spLocks noChangeAspect="1"/>
                </p:cNvSpPr>
                <p:nvPr/>
              </p:nvSpPr>
              <p:spPr bwMode="auto">
                <a:xfrm>
                  <a:off x="2682" y="288"/>
                  <a:ext cx="629" cy="737"/>
                </a:xfrm>
                <a:custGeom>
                  <a:avLst/>
                  <a:gdLst>
                    <a:gd name="T0" fmla="*/ 629 w 629"/>
                    <a:gd name="T1" fmla="*/ 136 h 737"/>
                    <a:gd name="T2" fmla="*/ 621 w 629"/>
                    <a:gd name="T3" fmla="*/ 133 h 737"/>
                    <a:gd name="T4" fmla="*/ 200 w 629"/>
                    <a:gd name="T5" fmla="*/ 0 h 737"/>
                    <a:gd name="T6" fmla="*/ 199 w 629"/>
                    <a:gd name="T7" fmla="*/ 0 h 737"/>
                    <a:gd name="T8" fmla="*/ 198 w 629"/>
                    <a:gd name="T9" fmla="*/ 0 h 737"/>
                    <a:gd name="T10" fmla="*/ 7 w 629"/>
                    <a:gd name="T11" fmla="*/ 0 h 737"/>
                    <a:gd name="T12" fmla="*/ 0 w 629"/>
                    <a:gd name="T13" fmla="*/ 0 h 737"/>
                    <a:gd name="T14" fmla="*/ 1 w 629"/>
                    <a:gd name="T15" fmla="*/ 5 h 737"/>
                    <a:gd name="T16" fmla="*/ 56 w 629"/>
                    <a:gd name="T17" fmla="*/ 269 h 737"/>
                    <a:gd name="T18" fmla="*/ 56 w 629"/>
                    <a:gd name="T19" fmla="*/ 379 h 737"/>
                    <a:gd name="T20" fmla="*/ 24 w 629"/>
                    <a:gd name="T21" fmla="*/ 430 h 737"/>
                    <a:gd name="T22" fmla="*/ 22 w 629"/>
                    <a:gd name="T23" fmla="*/ 433 h 737"/>
                    <a:gd name="T24" fmla="*/ 23 w 629"/>
                    <a:gd name="T25" fmla="*/ 435 h 737"/>
                    <a:gd name="T26" fmla="*/ 70 w 629"/>
                    <a:gd name="T27" fmla="*/ 535 h 737"/>
                    <a:gd name="T28" fmla="*/ 86 w 629"/>
                    <a:gd name="T29" fmla="*/ 732 h 737"/>
                    <a:gd name="T30" fmla="*/ 87 w 629"/>
                    <a:gd name="T31" fmla="*/ 737 h 737"/>
                    <a:gd name="T32" fmla="*/ 92 w 629"/>
                    <a:gd name="T33" fmla="*/ 737 h 737"/>
                    <a:gd name="T34" fmla="*/ 441 w 629"/>
                    <a:gd name="T35" fmla="*/ 737 h 737"/>
                    <a:gd name="T36" fmla="*/ 448 w 629"/>
                    <a:gd name="T37" fmla="*/ 737 h 737"/>
                    <a:gd name="T38" fmla="*/ 447 w 629"/>
                    <a:gd name="T39" fmla="*/ 730 h 737"/>
                    <a:gd name="T40" fmla="*/ 424 w 629"/>
                    <a:gd name="T41" fmla="*/ 624 h 737"/>
                    <a:gd name="T42" fmla="*/ 420 w 629"/>
                    <a:gd name="T43" fmla="*/ 609 h 737"/>
                    <a:gd name="T44" fmla="*/ 413 w 629"/>
                    <a:gd name="T45" fmla="*/ 574 h 737"/>
                    <a:gd name="T46" fmla="*/ 406 w 629"/>
                    <a:gd name="T47" fmla="*/ 538 h 737"/>
                    <a:gd name="T48" fmla="*/ 402 w 629"/>
                    <a:gd name="T49" fmla="*/ 516 h 737"/>
                    <a:gd name="T50" fmla="*/ 421 w 629"/>
                    <a:gd name="T51" fmla="*/ 405 h 737"/>
                    <a:gd name="T52" fmla="*/ 457 w 629"/>
                    <a:gd name="T53" fmla="*/ 372 h 737"/>
                    <a:gd name="T54" fmla="*/ 457 w 629"/>
                    <a:gd name="T55" fmla="*/ 372 h 737"/>
                    <a:gd name="T56" fmla="*/ 457 w 629"/>
                    <a:gd name="T57" fmla="*/ 371 h 737"/>
                    <a:gd name="T58" fmla="*/ 504 w 629"/>
                    <a:gd name="T59" fmla="*/ 289 h 737"/>
                    <a:gd name="T60" fmla="*/ 624 w 629"/>
                    <a:gd name="T61" fmla="*/ 141 h 737"/>
                    <a:gd name="T62" fmla="*/ 629 w 629"/>
                    <a:gd name="T63" fmla="*/ 136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9" h="737">
                      <a:moveTo>
                        <a:pt x="629" y="136"/>
                      </a:moveTo>
                      <a:lnTo>
                        <a:pt x="621" y="133"/>
                      </a:lnTo>
                      <a:lnTo>
                        <a:pt x="200" y="0"/>
                      </a:lnTo>
                      <a:lnTo>
                        <a:pt x="199" y="0"/>
                      </a:lnTo>
                      <a:lnTo>
                        <a:pt x="198" y="0"/>
                      </a:lnTo>
                      <a:lnTo>
                        <a:pt x="7" y="0"/>
                      </a:lnTo>
                      <a:lnTo>
                        <a:pt x="0" y="0"/>
                      </a:lnTo>
                      <a:lnTo>
                        <a:pt x="1" y="5"/>
                      </a:lnTo>
                      <a:lnTo>
                        <a:pt x="56" y="269"/>
                      </a:lnTo>
                      <a:lnTo>
                        <a:pt x="56" y="379"/>
                      </a:lnTo>
                      <a:lnTo>
                        <a:pt x="24" y="430"/>
                      </a:lnTo>
                      <a:lnTo>
                        <a:pt x="22" y="433"/>
                      </a:lnTo>
                      <a:lnTo>
                        <a:pt x="23" y="435"/>
                      </a:lnTo>
                      <a:lnTo>
                        <a:pt x="70" y="535"/>
                      </a:lnTo>
                      <a:lnTo>
                        <a:pt x="86" y="732"/>
                      </a:lnTo>
                      <a:lnTo>
                        <a:pt x="87" y="737"/>
                      </a:lnTo>
                      <a:lnTo>
                        <a:pt x="92" y="737"/>
                      </a:lnTo>
                      <a:lnTo>
                        <a:pt x="441" y="737"/>
                      </a:lnTo>
                      <a:lnTo>
                        <a:pt x="448" y="737"/>
                      </a:lnTo>
                      <a:lnTo>
                        <a:pt x="447" y="730"/>
                      </a:lnTo>
                      <a:lnTo>
                        <a:pt x="424" y="624"/>
                      </a:lnTo>
                      <a:lnTo>
                        <a:pt x="420" y="609"/>
                      </a:lnTo>
                      <a:lnTo>
                        <a:pt x="413" y="574"/>
                      </a:lnTo>
                      <a:lnTo>
                        <a:pt x="406" y="538"/>
                      </a:lnTo>
                      <a:lnTo>
                        <a:pt x="402" y="516"/>
                      </a:lnTo>
                      <a:lnTo>
                        <a:pt x="421" y="405"/>
                      </a:lnTo>
                      <a:lnTo>
                        <a:pt x="457" y="372"/>
                      </a:lnTo>
                      <a:lnTo>
                        <a:pt x="457" y="372"/>
                      </a:lnTo>
                      <a:lnTo>
                        <a:pt x="457" y="371"/>
                      </a:lnTo>
                      <a:lnTo>
                        <a:pt x="504" y="289"/>
                      </a:lnTo>
                      <a:lnTo>
                        <a:pt x="624" y="141"/>
                      </a:lnTo>
                      <a:lnTo>
                        <a:pt x="629" y="136"/>
                      </a:lnTo>
                      <a:close/>
                    </a:path>
                  </a:pathLst>
                </a:custGeom>
                <a:solidFill>
                  <a:srgbClr val="000000"/>
                </a:solidFill>
                <a:ln w="9525">
                  <a:solidFill>
                    <a:srgbClr val="000066"/>
                  </a:solidFill>
                  <a:round/>
                  <a:headEnd/>
                  <a:tailEnd/>
                </a:ln>
              </p:spPr>
              <p:txBody>
                <a:bodyPr/>
                <a:lstStyle/>
                <a:p>
                  <a:endParaRPr lang="en-US" dirty="0"/>
                </a:p>
              </p:txBody>
            </p:sp>
            <p:sp>
              <p:nvSpPr>
                <p:cNvPr id="260162" name="Freeform 66">
                  <a:extLst>
                    <a:ext uri="{FF2B5EF4-FFF2-40B4-BE49-F238E27FC236}">
                      <a16:creationId xmlns:a16="http://schemas.microsoft.com/office/drawing/2014/main" id="{5C31D64F-8504-4D65-B2CC-E9195E534092}"/>
                    </a:ext>
                  </a:extLst>
                </p:cNvPr>
                <p:cNvSpPr>
                  <a:spLocks noChangeAspect="1"/>
                </p:cNvSpPr>
                <p:nvPr/>
              </p:nvSpPr>
              <p:spPr bwMode="auto">
                <a:xfrm>
                  <a:off x="2688" y="288"/>
                  <a:ext cx="596" cy="717"/>
                </a:xfrm>
                <a:custGeom>
                  <a:avLst/>
                  <a:gdLst>
                    <a:gd name="T0" fmla="*/ 481 w 596"/>
                    <a:gd name="T1" fmla="*/ 272 h 717"/>
                    <a:gd name="T2" fmla="*/ 481 w 596"/>
                    <a:gd name="T3" fmla="*/ 272 h 717"/>
                    <a:gd name="T4" fmla="*/ 434 w 596"/>
                    <a:gd name="T5" fmla="*/ 355 h 717"/>
                    <a:gd name="T6" fmla="*/ 398 w 596"/>
                    <a:gd name="T7" fmla="*/ 388 h 717"/>
                    <a:gd name="T8" fmla="*/ 397 w 596"/>
                    <a:gd name="T9" fmla="*/ 391 h 717"/>
                    <a:gd name="T10" fmla="*/ 397 w 596"/>
                    <a:gd name="T11" fmla="*/ 392 h 717"/>
                    <a:gd name="T12" fmla="*/ 376 w 596"/>
                    <a:gd name="T13" fmla="*/ 505 h 717"/>
                    <a:gd name="T14" fmla="*/ 376 w 596"/>
                    <a:gd name="T15" fmla="*/ 506 h 717"/>
                    <a:gd name="T16" fmla="*/ 376 w 596"/>
                    <a:gd name="T17" fmla="*/ 507 h 717"/>
                    <a:gd name="T18" fmla="*/ 399 w 596"/>
                    <a:gd name="T19" fmla="*/ 616 h 717"/>
                    <a:gd name="T20" fmla="*/ 402 w 596"/>
                    <a:gd name="T21" fmla="*/ 629 h 717"/>
                    <a:gd name="T22" fmla="*/ 409 w 596"/>
                    <a:gd name="T23" fmla="*/ 658 h 717"/>
                    <a:gd name="T24" fmla="*/ 415 w 596"/>
                    <a:gd name="T25" fmla="*/ 691 h 717"/>
                    <a:gd name="T26" fmla="*/ 420 w 596"/>
                    <a:gd name="T27" fmla="*/ 717 h 717"/>
                    <a:gd name="T28" fmla="*/ 84 w 596"/>
                    <a:gd name="T29" fmla="*/ 717 h 717"/>
                    <a:gd name="T30" fmla="*/ 67 w 596"/>
                    <a:gd name="T31" fmla="*/ 523 h 717"/>
                    <a:gd name="T32" fmla="*/ 67 w 596"/>
                    <a:gd name="T33" fmla="*/ 522 h 717"/>
                    <a:gd name="T34" fmla="*/ 67 w 596"/>
                    <a:gd name="T35" fmla="*/ 521 h 717"/>
                    <a:gd name="T36" fmla="*/ 20 w 596"/>
                    <a:gd name="T37" fmla="*/ 424 h 717"/>
                    <a:gd name="T38" fmla="*/ 53 w 596"/>
                    <a:gd name="T39" fmla="*/ 373 h 717"/>
                    <a:gd name="T40" fmla="*/ 53 w 596"/>
                    <a:gd name="T41" fmla="*/ 371 h 717"/>
                    <a:gd name="T42" fmla="*/ 53 w 596"/>
                    <a:gd name="T43" fmla="*/ 370 h 717"/>
                    <a:gd name="T44" fmla="*/ 53 w 596"/>
                    <a:gd name="T45" fmla="*/ 259 h 717"/>
                    <a:gd name="T46" fmla="*/ 53 w 596"/>
                    <a:gd name="T47" fmla="*/ 258 h 717"/>
                    <a:gd name="T48" fmla="*/ 53 w 596"/>
                    <a:gd name="T49" fmla="*/ 258 h 717"/>
                    <a:gd name="T50" fmla="*/ 0 w 596"/>
                    <a:gd name="T51" fmla="*/ 0 h 717"/>
                    <a:gd name="T52" fmla="*/ 184 w 596"/>
                    <a:gd name="T53" fmla="*/ 0 h 717"/>
                    <a:gd name="T54" fmla="*/ 596 w 596"/>
                    <a:gd name="T55" fmla="*/ 131 h 717"/>
                    <a:gd name="T56" fmla="*/ 481 w 596"/>
                    <a:gd name="T57" fmla="*/ 272 h 717"/>
                    <a:gd name="T58" fmla="*/ 481 w 596"/>
                    <a:gd name="T59" fmla="*/ 272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96" h="717">
                      <a:moveTo>
                        <a:pt x="481" y="272"/>
                      </a:moveTo>
                      <a:lnTo>
                        <a:pt x="481" y="272"/>
                      </a:lnTo>
                      <a:lnTo>
                        <a:pt x="434" y="355"/>
                      </a:lnTo>
                      <a:lnTo>
                        <a:pt x="398" y="388"/>
                      </a:lnTo>
                      <a:lnTo>
                        <a:pt x="397" y="391"/>
                      </a:lnTo>
                      <a:lnTo>
                        <a:pt x="397" y="392"/>
                      </a:lnTo>
                      <a:lnTo>
                        <a:pt x="376" y="505"/>
                      </a:lnTo>
                      <a:lnTo>
                        <a:pt x="376" y="506"/>
                      </a:lnTo>
                      <a:lnTo>
                        <a:pt x="376" y="507"/>
                      </a:lnTo>
                      <a:lnTo>
                        <a:pt x="399" y="616"/>
                      </a:lnTo>
                      <a:lnTo>
                        <a:pt x="402" y="629"/>
                      </a:lnTo>
                      <a:lnTo>
                        <a:pt x="409" y="658"/>
                      </a:lnTo>
                      <a:lnTo>
                        <a:pt x="415" y="691"/>
                      </a:lnTo>
                      <a:lnTo>
                        <a:pt x="420" y="717"/>
                      </a:lnTo>
                      <a:lnTo>
                        <a:pt x="84" y="717"/>
                      </a:lnTo>
                      <a:lnTo>
                        <a:pt x="67" y="523"/>
                      </a:lnTo>
                      <a:lnTo>
                        <a:pt x="67" y="522"/>
                      </a:lnTo>
                      <a:lnTo>
                        <a:pt x="67" y="521"/>
                      </a:lnTo>
                      <a:lnTo>
                        <a:pt x="20" y="424"/>
                      </a:lnTo>
                      <a:lnTo>
                        <a:pt x="53" y="373"/>
                      </a:lnTo>
                      <a:lnTo>
                        <a:pt x="53" y="371"/>
                      </a:lnTo>
                      <a:lnTo>
                        <a:pt x="53" y="370"/>
                      </a:lnTo>
                      <a:lnTo>
                        <a:pt x="53" y="259"/>
                      </a:lnTo>
                      <a:lnTo>
                        <a:pt x="53" y="258"/>
                      </a:lnTo>
                      <a:lnTo>
                        <a:pt x="53" y="258"/>
                      </a:lnTo>
                      <a:lnTo>
                        <a:pt x="0" y="0"/>
                      </a:lnTo>
                      <a:lnTo>
                        <a:pt x="184" y="0"/>
                      </a:lnTo>
                      <a:lnTo>
                        <a:pt x="596" y="131"/>
                      </a:lnTo>
                      <a:lnTo>
                        <a:pt x="481" y="272"/>
                      </a:lnTo>
                      <a:lnTo>
                        <a:pt x="481" y="272"/>
                      </a:lnTo>
                      <a:close/>
                    </a:path>
                  </a:pathLst>
                </a:custGeom>
                <a:solidFill>
                  <a:srgbClr val="FFFFFF"/>
                </a:solidFill>
                <a:ln w="9525">
                  <a:solidFill>
                    <a:srgbClr val="000066"/>
                  </a:solidFill>
                  <a:round/>
                  <a:headEnd/>
                  <a:tailEnd/>
                </a:ln>
              </p:spPr>
              <p:txBody>
                <a:bodyPr/>
                <a:lstStyle/>
                <a:p>
                  <a:endParaRPr lang="en-US" dirty="0"/>
                </a:p>
              </p:txBody>
            </p:sp>
            <p:sp>
              <p:nvSpPr>
                <p:cNvPr id="260163" name="Freeform 67">
                  <a:extLst>
                    <a:ext uri="{FF2B5EF4-FFF2-40B4-BE49-F238E27FC236}">
                      <a16:creationId xmlns:a16="http://schemas.microsoft.com/office/drawing/2014/main" id="{891B7F0A-4694-4B66-AA34-E828E5081515}"/>
                    </a:ext>
                  </a:extLst>
                </p:cNvPr>
                <p:cNvSpPr>
                  <a:spLocks noChangeAspect="1"/>
                </p:cNvSpPr>
                <p:nvPr/>
              </p:nvSpPr>
              <p:spPr bwMode="auto">
                <a:xfrm>
                  <a:off x="2794" y="590"/>
                  <a:ext cx="46" cy="48"/>
                </a:xfrm>
                <a:custGeom>
                  <a:avLst/>
                  <a:gdLst>
                    <a:gd name="T0" fmla="*/ 19 w 46"/>
                    <a:gd name="T1" fmla="*/ 48 h 48"/>
                    <a:gd name="T2" fmla="*/ 7 w 46"/>
                    <a:gd name="T3" fmla="*/ 9 h 48"/>
                    <a:gd name="T4" fmla="*/ 7 w 46"/>
                    <a:gd name="T5" fmla="*/ 48 h 48"/>
                    <a:gd name="T6" fmla="*/ 0 w 46"/>
                    <a:gd name="T7" fmla="*/ 48 h 48"/>
                    <a:gd name="T8" fmla="*/ 0 w 46"/>
                    <a:gd name="T9" fmla="*/ 0 h 48"/>
                    <a:gd name="T10" fmla="*/ 9 w 46"/>
                    <a:gd name="T11" fmla="*/ 0 h 48"/>
                    <a:gd name="T12" fmla="*/ 23 w 46"/>
                    <a:gd name="T13" fmla="*/ 41 h 48"/>
                    <a:gd name="T14" fmla="*/ 37 w 46"/>
                    <a:gd name="T15" fmla="*/ 0 h 48"/>
                    <a:gd name="T16" fmla="*/ 46 w 46"/>
                    <a:gd name="T17" fmla="*/ 0 h 48"/>
                    <a:gd name="T18" fmla="*/ 46 w 46"/>
                    <a:gd name="T19" fmla="*/ 48 h 48"/>
                    <a:gd name="T20" fmla="*/ 40 w 46"/>
                    <a:gd name="T21" fmla="*/ 48 h 48"/>
                    <a:gd name="T22" fmla="*/ 40 w 46"/>
                    <a:gd name="T23" fmla="*/ 9 h 48"/>
                    <a:gd name="T24" fmla="*/ 26 w 46"/>
                    <a:gd name="T25" fmla="*/ 48 h 48"/>
                    <a:gd name="T26" fmla="*/ 19 w 46"/>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8">
                      <a:moveTo>
                        <a:pt x="19" y="48"/>
                      </a:moveTo>
                      <a:lnTo>
                        <a:pt x="7" y="9"/>
                      </a:lnTo>
                      <a:lnTo>
                        <a:pt x="7" y="48"/>
                      </a:lnTo>
                      <a:lnTo>
                        <a:pt x="0" y="48"/>
                      </a:lnTo>
                      <a:lnTo>
                        <a:pt x="0" y="0"/>
                      </a:lnTo>
                      <a:lnTo>
                        <a:pt x="9" y="0"/>
                      </a:lnTo>
                      <a:lnTo>
                        <a:pt x="23" y="41"/>
                      </a:lnTo>
                      <a:lnTo>
                        <a:pt x="37" y="0"/>
                      </a:lnTo>
                      <a:lnTo>
                        <a:pt x="46" y="0"/>
                      </a:lnTo>
                      <a:lnTo>
                        <a:pt x="46" y="48"/>
                      </a:lnTo>
                      <a:lnTo>
                        <a:pt x="40" y="48"/>
                      </a:lnTo>
                      <a:lnTo>
                        <a:pt x="40" y="9"/>
                      </a:lnTo>
                      <a:lnTo>
                        <a:pt x="26" y="48"/>
                      </a:lnTo>
                      <a:lnTo>
                        <a:pt x="19" y="48"/>
                      </a:lnTo>
                      <a:close/>
                    </a:path>
                  </a:pathLst>
                </a:custGeom>
                <a:solidFill>
                  <a:srgbClr val="000000"/>
                </a:solidFill>
                <a:ln w="9525">
                  <a:solidFill>
                    <a:srgbClr val="000066"/>
                  </a:solidFill>
                  <a:round/>
                  <a:headEnd/>
                  <a:tailEnd/>
                </a:ln>
              </p:spPr>
              <p:txBody>
                <a:bodyPr/>
                <a:lstStyle/>
                <a:p>
                  <a:endParaRPr lang="en-US" dirty="0"/>
                </a:p>
              </p:txBody>
            </p:sp>
            <p:sp>
              <p:nvSpPr>
                <p:cNvPr id="260164" name="Freeform 68">
                  <a:extLst>
                    <a:ext uri="{FF2B5EF4-FFF2-40B4-BE49-F238E27FC236}">
                      <a16:creationId xmlns:a16="http://schemas.microsoft.com/office/drawing/2014/main" id="{9A0A351C-C291-48F5-A57A-46F5AFBA2C35}"/>
                    </a:ext>
                  </a:extLst>
                </p:cNvPr>
                <p:cNvSpPr>
                  <a:spLocks noChangeAspect="1" noEditPoints="1"/>
                </p:cNvSpPr>
                <p:nvPr/>
              </p:nvSpPr>
              <p:spPr bwMode="auto">
                <a:xfrm>
                  <a:off x="2848" y="590"/>
                  <a:ext cx="6" cy="48"/>
                </a:xfrm>
                <a:custGeom>
                  <a:avLst/>
                  <a:gdLst>
                    <a:gd name="T0" fmla="*/ 6 w 6"/>
                    <a:gd name="T1" fmla="*/ 48 h 48"/>
                    <a:gd name="T2" fmla="*/ 0 w 6"/>
                    <a:gd name="T3" fmla="*/ 48 h 48"/>
                    <a:gd name="T4" fmla="*/ 0 w 6"/>
                    <a:gd name="T5" fmla="*/ 13 h 48"/>
                    <a:gd name="T6" fmla="*/ 6 w 6"/>
                    <a:gd name="T7" fmla="*/ 13 h 48"/>
                    <a:gd name="T8" fmla="*/ 6 w 6"/>
                    <a:gd name="T9" fmla="*/ 48 h 48"/>
                    <a:gd name="T10" fmla="*/ 6 w 6"/>
                    <a:gd name="T11" fmla="*/ 6 h 48"/>
                    <a:gd name="T12" fmla="*/ 0 w 6"/>
                    <a:gd name="T13" fmla="*/ 6 h 48"/>
                    <a:gd name="T14" fmla="*/ 0 w 6"/>
                    <a:gd name="T15" fmla="*/ 0 h 48"/>
                    <a:gd name="T16" fmla="*/ 6 w 6"/>
                    <a:gd name="T17" fmla="*/ 0 h 48"/>
                    <a:gd name="T18" fmla="*/ 6 w 6"/>
                    <a:gd name="T19"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8">
                      <a:moveTo>
                        <a:pt x="6" y="48"/>
                      </a:moveTo>
                      <a:lnTo>
                        <a:pt x="0" y="48"/>
                      </a:lnTo>
                      <a:lnTo>
                        <a:pt x="0" y="13"/>
                      </a:lnTo>
                      <a:lnTo>
                        <a:pt x="6" y="13"/>
                      </a:lnTo>
                      <a:lnTo>
                        <a:pt x="6" y="48"/>
                      </a:lnTo>
                      <a:close/>
                      <a:moveTo>
                        <a:pt x="6" y="6"/>
                      </a:moveTo>
                      <a:lnTo>
                        <a:pt x="0" y="6"/>
                      </a:lnTo>
                      <a:lnTo>
                        <a:pt x="0" y="0"/>
                      </a:lnTo>
                      <a:lnTo>
                        <a:pt x="6" y="0"/>
                      </a:lnTo>
                      <a:lnTo>
                        <a:pt x="6" y="6"/>
                      </a:lnTo>
                      <a:close/>
                    </a:path>
                  </a:pathLst>
                </a:custGeom>
                <a:solidFill>
                  <a:srgbClr val="000000"/>
                </a:solidFill>
                <a:ln w="9525">
                  <a:solidFill>
                    <a:srgbClr val="000066"/>
                  </a:solidFill>
                  <a:round/>
                  <a:headEnd/>
                  <a:tailEnd/>
                </a:ln>
              </p:spPr>
              <p:txBody>
                <a:bodyPr/>
                <a:lstStyle/>
                <a:p>
                  <a:endParaRPr lang="en-US" dirty="0"/>
                </a:p>
              </p:txBody>
            </p:sp>
            <p:sp>
              <p:nvSpPr>
                <p:cNvPr id="260165" name="Freeform 69">
                  <a:extLst>
                    <a:ext uri="{FF2B5EF4-FFF2-40B4-BE49-F238E27FC236}">
                      <a16:creationId xmlns:a16="http://schemas.microsoft.com/office/drawing/2014/main" id="{3D03B33D-F825-452F-BA3D-01C6BF5EFB88}"/>
                    </a:ext>
                  </a:extLst>
                </p:cNvPr>
                <p:cNvSpPr>
                  <a:spLocks noChangeAspect="1"/>
                </p:cNvSpPr>
                <p:nvPr/>
              </p:nvSpPr>
              <p:spPr bwMode="auto">
                <a:xfrm>
                  <a:off x="2862" y="602"/>
                  <a:ext cx="27" cy="36"/>
                </a:xfrm>
                <a:custGeom>
                  <a:avLst/>
                  <a:gdLst>
                    <a:gd name="T0" fmla="*/ 5 w 27"/>
                    <a:gd name="T1" fmla="*/ 1 h 36"/>
                    <a:gd name="T2" fmla="*/ 5 w 27"/>
                    <a:gd name="T3" fmla="*/ 6 h 36"/>
                    <a:gd name="T4" fmla="*/ 5 w 27"/>
                    <a:gd name="T5" fmla="*/ 6 h 36"/>
                    <a:gd name="T6" fmla="*/ 7 w 27"/>
                    <a:gd name="T7" fmla="*/ 5 h 36"/>
                    <a:gd name="T8" fmla="*/ 8 w 27"/>
                    <a:gd name="T9" fmla="*/ 4 h 36"/>
                    <a:gd name="T10" fmla="*/ 9 w 27"/>
                    <a:gd name="T11" fmla="*/ 3 h 36"/>
                    <a:gd name="T12" fmla="*/ 10 w 27"/>
                    <a:gd name="T13" fmla="*/ 1 h 36"/>
                    <a:gd name="T14" fmla="*/ 11 w 27"/>
                    <a:gd name="T15" fmla="*/ 0 h 36"/>
                    <a:gd name="T16" fmla="*/ 12 w 27"/>
                    <a:gd name="T17" fmla="*/ 0 h 36"/>
                    <a:gd name="T18" fmla="*/ 15 w 27"/>
                    <a:gd name="T19" fmla="*/ 0 h 36"/>
                    <a:gd name="T20" fmla="*/ 17 w 27"/>
                    <a:gd name="T21" fmla="*/ 0 h 36"/>
                    <a:gd name="T22" fmla="*/ 18 w 27"/>
                    <a:gd name="T23" fmla="*/ 0 h 36"/>
                    <a:gd name="T24" fmla="*/ 20 w 27"/>
                    <a:gd name="T25" fmla="*/ 0 h 36"/>
                    <a:gd name="T26" fmla="*/ 22 w 27"/>
                    <a:gd name="T27" fmla="*/ 0 h 36"/>
                    <a:gd name="T28" fmla="*/ 23 w 27"/>
                    <a:gd name="T29" fmla="*/ 1 h 36"/>
                    <a:gd name="T30" fmla="*/ 24 w 27"/>
                    <a:gd name="T31" fmla="*/ 3 h 36"/>
                    <a:gd name="T32" fmla="*/ 25 w 27"/>
                    <a:gd name="T33" fmla="*/ 4 h 36"/>
                    <a:gd name="T34" fmla="*/ 27 w 27"/>
                    <a:gd name="T35" fmla="*/ 6 h 36"/>
                    <a:gd name="T36" fmla="*/ 27 w 27"/>
                    <a:gd name="T37" fmla="*/ 9 h 36"/>
                    <a:gd name="T38" fmla="*/ 27 w 27"/>
                    <a:gd name="T39" fmla="*/ 36 h 36"/>
                    <a:gd name="T40" fmla="*/ 23 w 27"/>
                    <a:gd name="T41" fmla="*/ 36 h 36"/>
                    <a:gd name="T42" fmla="*/ 23 w 27"/>
                    <a:gd name="T43" fmla="*/ 12 h 36"/>
                    <a:gd name="T44" fmla="*/ 22 w 27"/>
                    <a:gd name="T45" fmla="*/ 8 h 36"/>
                    <a:gd name="T46" fmla="*/ 20 w 27"/>
                    <a:gd name="T47" fmla="*/ 6 h 36"/>
                    <a:gd name="T48" fmla="*/ 18 w 27"/>
                    <a:gd name="T49" fmla="*/ 5 h 36"/>
                    <a:gd name="T50" fmla="*/ 15 w 27"/>
                    <a:gd name="T51" fmla="*/ 5 h 36"/>
                    <a:gd name="T52" fmla="*/ 11 w 27"/>
                    <a:gd name="T53" fmla="*/ 6 h 36"/>
                    <a:gd name="T54" fmla="*/ 9 w 27"/>
                    <a:gd name="T55" fmla="*/ 7 h 36"/>
                    <a:gd name="T56" fmla="*/ 7 w 27"/>
                    <a:gd name="T57" fmla="*/ 12 h 36"/>
                    <a:gd name="T58" fmla="*/ 5 w 27"/>
                    <a:gd name="T59" fmla="*/ 17 h 36"/>
                    <a:gd name="T60" fmla="*/ 5 w 27"/>
                    <a:gd name="T61" fmla="*/ 36 h 36"/>
                    <a:gd name="T62" fmla="*/ 0 w 27"/>
                    <a:gd name="T63" fmla="*/ 36 h 36"/>
                    <a:gd name="T64" fmla="*/ 0 w 27"/>
                    <a:gd name="T65" fmla="*/ 1 h 36"/>
                    <a:gd name="T66" fmla="*/ 5 w 27"/>
                    <a:gd name="T6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36">
                      <a:moveTo>
                        <a:pt x="5" y="1"/>
                      </a:moveTo>
                      <a:lnTo>
                        <a:pt x="5" y="6"/>
                      </a:lnTo>
                      <a:lnTo>
                        <a:pt x="5" y="6"/>
                      </a:lnTo>
                      <a:lnTo>
                        <a:pt x="7" y="5"/>
                      </a:lnTo>
                      <a:lnTo>
                        <a:pt x="8" y="4"/>
                      </a:lnTo>
                      <a:lnTo>
                        <a:pt x="9" y="3"/>
                      </a:lnTo>
                      <a:lnTo>
                        <a:pt x="10" y="1"/>
                      </a:lnTo>
                      <a:lnTo>
                        <a:pt x="11" y="0"/>
                      </a:lnTo>
                      <a:lnTo>
                        <a:pt x="12" y="0"/>
                      </a:lnTo>
                      <a:lnTo>
                        <a:pt x="15" y="0"/>
                      </a:lnTo>
                      <a:lnTo>
                        <a:pt x="17" y="0"/>
                      </a:lnTo>
                      <a:lnTo>
                        <a:pt x="18" y="0"/>
                      </a:lnTo>
                      <a:lnTo>
                        <a:pt x="20" y="0"/>
                      </a:lnTo>
                      <a:lnTo>
                        <a:pt x="22" y="0"/>
                      </a:lnTo>
                      <a:lnTo>
                        <a:pt x="23" y="1"/>
                      </a:lnTo>
                      <a:lnTo>
                        <a:pt x="24" y="3"/>
                      </a:lnTo>
                      <a:lnTo>
                        <a:pt x="25" y="4"/>
                      </a:lnTo>
                      <a:lnTo>
                        <a:pt x="27" y="6"/>
                      </a:lnTo>
                      <a:lnTo>
                        <a:pt x="27" y="9"/>
                      </a:lnTo>
                      <a:lnTo>
                        <a:pt x="27" y="36"/>
                      </a:lnTo>
                      <a:lnTo>
                        <a:pt x="23" y="36"/>
                      </a:lnTo>
                      <a:lnTo>
                        <a:pt x="23" y="12"/>
                      </a:lnTo>
                      <a:lnTo>
                        <a:pt x="22" y="8"/>
                      </a:lnTo>
                      <a:lnTo>
                        <a:pt x="20" y="6"/>
                      </a:lnTo>
                      <a:lnTo>
                        <a:pt x="18" y="5"/>
                      </a:lnTo>
                      <a:lnTo>
                        <a:pt x="15" y="5"/>
                      </a:lnTo>
                      <a:lnTo>
                        <a:pt x="11" y="6"/>
                      </a:lnTo>
                      <a:lnTo>
                        <a:pt x="9" y="7"/>
                      </a:lnTo>
                      <a:lnTo>
                        <a:pt x="7" y="12"/>
                      </a:lnTo>
                      <a:lnTo>
                        <a:pt x="5" y="17"/>
                      </a:lnTo>
                      <a:lnTo>
                        <a:pt x="5" y="36"/>
                      </a:lnTo>
                      <a:lnTo>
                        <a:pt x="0" y="36"/>
                      </a:lnTo>
                      <a:lnTo>
                        <a:pt x="0" y="1"/>
                      </a:lnTo>
                      <a:lnTo>
                        <a:pt x="5" y="1"/>
                      </a:lnTo>
                      <a:close/>
                    </a:path>
                  </a:pathLst>
                </a:custGeom>
                <a:solidFill>
                  <a:srgbClr val="000000"/>
                </a:solidFill>
                <a:ln w="9525">
                  <a:solidFill>
                    <a:srgbClr val="000066"/>
                  </a:solidFill>
                  <a:round/>
                  <a:headEnd/>
                  <a:tailEnd/>
                </a:ln>
              </p:spPr>
              <p:txBody>
                <a:bodyPr/>
                <a:lstStyle/>
                <a:p>
                  <a:endParaRPr lang="en-US" dirty="0"/>
                </a:p>
              </p:txBody>
            </p:sp>
            <p:sp>
              <p:nvSpPr>
                <p:cNvPr id="260166" name="Freeform 70">
                  <a:extLst>
                    <a:ext uri="{FF2B5EF4-FFF2-40B4-BE49-F238E27FC236}">
                      <a16:creationId xmlns:a16="http://schemas.microsoft.com/office/drawing/2014/main" id="{5BA4CC57-1862-42CC-BF4B-C98C3868ACB8}"/>
                    </a:ext>
                  </a:extLst>
                </p:cNvPr>
                <p:cNvSpPr>
                  <a:spLocks noChangeAspect="1"/>
                </p:cNvSpPr>
                <p:nvPr/>
              </p:nvSpPr>
              <p:spPr bwMode="auto">
                <a:xfrm>
                  <a:off x="2897" y="602"/>
                  <a:ext cx="29" cy="36"/>
                </a:xfrm>
                <a:custGeom>
                  <a:avLst/>
                  <a:gdLst>
                    <a:gd name="T0" fmla="*/ 6 w 29"/>
                    <a:gd name="T1" fmla="*/ 1 h 36"/>
                    <a:gd name="T2" fmla="*/ 6 w 29"/>
                    <a:gd name="T3" fmla="*/ 6 h 36"/>
                    <a:gd name="T4" fmla="*/ 6 w 29"/>
                    <a:gd name="T5" fmla="*/ 6 h 36"/>
                    <a:gd name="T6" fmla="*/ 7 w 29"/>
                    <a:gd name="T7" fmla="*/ 5 h 36"/>
                    <a:gd name="T8" fmla="*/ 8 w 29"/>
                    <a:gd name="T9" fmla="*/ 4 h 36"/>
                    <a:gd name="T10" fmla="*/ 10 w 29"/>
                    <a:gd name="T11" fmla="*/ 3 h 36"/>
                    <a:gd name="T12" fmla="*/ 11 w 29"/>
                    <a:gd name="T13" fmla="*/ 1 h 36"/>
                    <a:gd name="T14" fmla="*/ 12 w 29"/>
                    <a:gd name="T15" fmla="*/ 0 h 36"/>
                    <a:gd name="T16" fmla="*/ 14 w 29"/>
                    <a:gd name="T17" fmla="*/ 0 h 36"/>
                    <a:gd name="T18" fmla="*/ 15 w 29"/>
                    <a:gd name="T19" fmla="*/ 0 h 36"/>
                    <a:gd name="T20" fmla="*/ 18 w 29"/>
                    <a:gd name="T21" fmla="*/ 0 h 36"/>
                    <a:gd name="T22" fmla="*/ 19 w 29"/>
                    <a:gd name="T23" fmla="*/ 0 h 36"/>
                    <a:gd name="T24" fmla="*/ 21 w 29"/>
                    <a:gd name="T25" fmla="*/ 0 h 36"/>
                    <a:gd name="T26" fmla="*/ 22 w 29"/>
                    <a:gd name="T27" fmla="*/ 0 h 36"/>
                    <a:gd name="T28" fmla="*/ 23 w 29"/>
                    <a:gd name="T29" fmla="*/ 1 h 36"/>
                    <a:gd name="T30" fmla="*/ 25 w 29"/>
                    <a:gd name="T31" fmla="*/ 3 h 36"/>
                    <a:gd name="T32" fmla="*/ 27 w 29"/>
                    <a:gd name="T33" fmla="*/ 4 h 36"/>
                    <a:gd name="T34" fmla="*/ 28 w 29"/>
                    <a:gd name="T35" fmla="*/ 6 h 36"/>
                    <a:gd name="T36" fmla="*/ 29 w 29"/>
                    <a:gd name="T37" fmla="*/ 9 h 36"/>
                    <a:gd name="T38" fmla="*/ 29 w 29"/>
                    <a:gd name="T39" fmla="*/ 36 h 36"/>
                    <a:gd name="T40" fmla="*/ 23 w 29"/>
                    <a:gd name="T41" fmla="*/ 36 h 36"/>
                    <a:gd name="T42" fmla="*/ 23 w 29"/>
                    <a:gd name="T43" fmla="*/ 12 h 36"/>
                    <a:gd name="T44" fmla="*/ 22 w 29"/>
                    <a:gd name="T45" fmla="*/ 8 h 36"/>
                    <a:gd name="T46" fmla="*/ 21 w 29"/>
                    <a:gd name="T47" fmla="*/ 6 h 36"/>
                    <a:gd name="T48" fmla="*/ 19 w 29"/>
                    <a:gd name="T49" fmla="*/ 5 h 36"/>
                    <a:gd name="T50" fmla="*/ 16 w 29"/>
                    <a:gd name="T51" fmla="*/ 5 h 36"/>
                    <a:gd name="T52" fmla="*/ 13 w 29"/>
                    <a:gd name="T53" fmla="*/ 6 h 36"/>
                    <a:gd name="T54" fmla="*/ 10 w 29"/>
                    <a:gd name="T55" fmla="*/ 7 h 36"/>
                    <a:gd name="T56" fmla="*/ 7 w 29"/>
                    <a:gd name="T57" fmla="*/ 12 h 36"/>
                    <a:gd name="T58" fmla="*/ 6 w 29"/>
                    <a:gd name="T59" fmla="*/ 17 h 36"/>
                    <a:gd name="T60" fmla="*/ 6 w 29"/>
                    <a:gd name="T61" fmla="*/ 36 h 36"/>
                    <a:gd name="T62" fmla="*/ 0 w 29"/>
                    <a:gd name="T63" fmla="*/ 36 h 36"/>
                    <a:gd name="T64" fmla="*/ 0 w 29"/>
                    <a:gd name="T65" fmla="*/ 1 h 36"/>
                    <a:gd name="T66" fmla="*/ 6 w 29"/>
                    <a:gd name="T6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36">
                      <a:moveTo>
                        <a:pt x="6" y="1"/>
                      </a:moveTo>
                      <a:lnTo>
                        <a:pt x="6" y="6"/>
                      </a:lnTo>
                      <a:lnTo>
                        <a:pt x="6" y="6"/>
                      </a:lnTo>
                      <a:lnTo>
                        <a:pt x="7" y="5"/>
                      </a:lnTo>
                      <a:lnTo>
                        <a:pt x="8" y="4"/>
                      </a:lnTo>
                      <a:lnTo>
                        <a:pt x="10" y="3"/>
                      </a:lnTo>
                      <a:lnTo>
                        <a:pt x="11" y="1"/>
                      </a:lnTo>
                      <a:lnTo>
                        <a:pt x="12" y="0"/>
                      </a:lnTo>
                      <a:lnTo>
                        <a:pt x="14" y="0"/>
                      </a:lnTo>
                      <a:lnTo>
                        <a:pt x="15" y="0"/>
                      </a:lnTo>
                      <a:lnTo>
                        <a:pt x="18" y="0"/>
                      </a:lnTo>
                      <a:lnTo>
                        <a:pt x="19" y="0"/>
                      </a:lnTo>
                      <a:lnTo>
                        <a:pt x="21" y="0"/>
                      </a:lnTo>
                      <a:lnTo>
                        <a:pt x="22" y="0"/>
                      </a:lnTo>
                      <a:lnTo>
                        <a:pt x="23" y="1"/>
                      </a:lnTo>
                      <a:lnTo>
                        <a:pt x="25" y="3"/>
                      </a:lnTo>
                      <a:lnTo>
                        <a:pt x="27" y="4"/>
                      </a:lnTo>
                      <a:lnTo>
                        <a:pt x="28" y="6"/>
                      </a:lnTo>
                      <a:lnTo>
                        <a:pt x="29" y="9"/>
                      </a:lnTo>
                      <a:lnTo>
                        <a:pt x="29" y="36"/>
                      </a:lnTo>
                      <a:lnTo>
                        <a:pt x="23" y="36"/>
                      </a:lnTo>
                      <a:lnTo>
                        <a:pt x="23" y="12"/>
                      </a:lnTo>
                      <a:lnTo>
                        <a:pt x="22" y="8"/>
                      </a:lnTo>
                      <a:lnTo>
                        <a:pt x="21" y="6"/>
                      </a:lnTo>
                      <a:lnTo>
                        <a:pt x="19" y="5"/>
                      </a:lnTo>
                      <a:lnTo>
                        <a:pt x="16" y="5"/>
                      </a:lnTo>
                      <a:lnTo>
                        <a:pt x="13" y="6"/>
                      </a:lnTo>
                      <a:lnTo>
                        <a:pt x="10" y="7"/>
                      </a:lnTo>
                      <a:lnTo>
                        <a:pt x="7" y="12"/>
                      </a:lnTo>
                      <a:lnTo>
                        <a:pt x="6" y="17"/>
                      </a:lnTo>
                      <a:lnTo>
                        <a:pt x="6" y="36"/>
                      </a:lnTo>
                      <a:lnTo>
                        <a:pt x="0" y="36"/>
                      </a:lnTo>
                      <a:lnTo>
                        <a:pt x="0" y="1"/>
                      </a:lnTo>
                      <a:lnTo>
                        <a:pt x="6" y="1"/>
                      </a:lnTo>
                      <a:close/>
                    </a:path>
                  </a:pathLst>
                </a:custGeom>
                <a:solidFill>
                  <a:srgbClr val="000000"/>
                </a:solidFill>
                <a:ln w="9525">
                  <a:solidFill>
                    <a:srgbClr val="000066"/>
                  </a:solidFill>
                  <a:round/>
                  <a:headEnd/>
                  <a:tailEnd/>
                </a:ln>
              </p:spPr>
              <p:txBody>
                <a:bodyPr/>
                <a:lstStyle/>
                <a:p>
                  <a:endParaRPr lang="en-US" dirty="0"/>
                </a:p>
              </p:txBody>
            </p:sp>
            <p:sp>
              <p:nvSpPr>
                <p:cNvPr id="260167" name="Freeform 71">
                  <a:extLst>
                    <a:ext uri="{FF2B5EF4-FFF2-40B4-BE49-F238E27FC236}">
                      <a16:creationId xmlns:a16="http://schemas.microsoft.com/office/drawing/2014/main" id="{F05BE24F-26C2-437B-9F99-783C82A884BE}"/>
                    </a:ext>
                  </a:extLst>
                </p:cNvPr>
                <p:cNvSpPr>
                  <a:spLocks noChangeAspect="1" noEditPoints="1"/>
                </p:cNvSpPr>
                <p:nvPr/>
              </p:nvSpPr>
              <p:spPr bwMode="auto">
                <a:xfrm>
                  <a:off x="2932" y="602"/>
                  <a:ext cx="31" cy="38"/>
                </a:xfrm>
                <a:custGeom>
                  <a:avLst/>
                  <a:gdLst>
                    <a:gd name="T0" fmla="*/ 6 w 31"/>
                    <a:gd name="T1" fmla="*/ 23 h 38"/>
                    <a:gd name="T2" fmla="*/ 7 w 31"/>
                    <a:gd name="T3" fmla="*/ 27 h 38"/>
                    <a:gd name="T4" fmla="*/ 9 w 31"/>
                    <a:gd name="T5" fmla="*/ 30 h 38"/>
                    <a:gd name="T6" fmla="*/ 13 w 31"/>
                    <a:gd name="T7" fmla="*/ 34 h 38"/>
                    <a:gd name="T8" fmla="*/ 21 w 31"/>
                    <a:gd name="T9" fmla="*/ 32 h 38"/>
                    <a:gd name="T10" fmla="*/ 24 w 31"/>
                    <a:gd name="T11" fmla="*/ 28 h 38"/>
                    <a:gd name="T12" fmla="*/ 31 w 31"/>
                    <a:gd name="T13" fmla="*/ 26 h 38"/>
                    <a:gd name="T14" fmla="*/ 30 w 31"/>
                    <a:gd name="T15" fmla="*/ 29 h 38"/>
                    <a:gd name="T16" fmla="*/ 28 w 31"/>
                    <a:gd name="T17" fmla="*/ 32 h 38"/>
                    <a:gd name="T18" fmla="*/ 23 w 31"/>
                    <a:gd name="T19" fmla="*/ 37 h 38"/>
                    <a:gd name="T20" fmla="*/ 16 w 31"/>
                    <a:gd name="T21" fmla="*/ 38 h 38"/>
                    <a:gd name="T22" fmla="*/ 9 w 31"/>
                    <a:gd name="T23" fmla="*/ 37 h 38"/>
                    <a:gd name="T24" fmla="*/ 3 w 31"/>
                    <a:gd name="T25" fmla="*/ 32 h 38"/>
                    <a:gd name="T26" fmla="*/ 1 w 31"/>
                    <a:gd name="T27" fmla="*/ 27 h 38"/>
                    <a:gd name="T28" fmla="*/ 0 w 31"/>
                    <a:gd name="T29" fmla="*/ 19 h 38"/>
                    <a:gd name="T30" fmla="*/ 1 w 31"/>
                    <a:gd name="T31" fmla="*/ 12 h 38"/>
                    <a:gd name="T32" fmla="*/ 4 w 31"/>
                    <a:gd name="T33" fmla="*/ 6 h 38"/>
                    <a:gd name="T34" fmla="*/ 10 w 31"/>
                    <a:gd name="T35" fmla="*/ 1 h 38"/>
                    <a:gd name="T36" fmla="*/ 17 w 31"/>
                    <a:gd name="T37" fmla="*/ 0 h 38"/>
                    <a:gd name="T38" fmla="*/ 23 w 31"/>
                    <a:gd name="T39" fmla="*/ 1 h 38"/>
                    <a:gd name="T40" fmla="*/ 28 w 31"/>
                    <a:gd name="T41" fmla="*/ 5 h 38"/>
                    <a:gd name="T42" fmla="*/ 31 w 31"/>
                    <a:gd name="T43" fmla="*/ 13 h 38"/>
                    <a:gd name="T44" fmla="*/ 31 w 31"/>
                    <a:gd name="T45" fmla="*/ 21 h 38"/>
                    <a:gd name="T46" fmla="*/ 25 w 31"/>
                    <a:gd name="T47" fmla="*/ 16 h 38"/>
                    <a:gd name="T48" fmla="*/ 24 w 31"/>
                    <a:gd name="T49" fmla="*/ 12 h 38"/>
                    <a:gd name="T50" fmla="*/ 23 w 31"/>
                    <a:gd name="T51" fmla="*/ 8 h 38"/>
                    <a:gd name="T52" fmla="*/ 21 w 31"/>
                    <a:gd name="T53" fmla="*/ 6 h 38"/>
                    <a:gd name="T54" fmla="*/ 17 w 31"/>
                    <a:gd name="T55" fmla="*/ 5 h 38"/>
                    <a:gd name="T56" fmla="*/ 13 w 31"/>
                    <a:gd name="T57" fmla="*/ 5 h 38"/>
                    <a:gd name="T58" fmla="*/ 9 w 31"/>
                    <a:gd name="T59" fmla="*/ 8 h 38"/>
                    <a:gd name="T60" fmla="*/ 7 w 31"/>
                    <a:gd name="T61" fmla="*/ 11 h 38"/>
                    <a:gd name="T62" fmla="*/ 6 w 31"/>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8">
                      <a:moveTo>
                        <a:pt x="6" y="21"/>
                      </a:moveTo>
                      <a:lnTo>
                        <a:pt x="6" y="23"/>
                      </a:lnTo>
                      <a:lnTo>
                        <a:pt x="6" y="24"/>
                      </a:lnTo>
                      <a:lnTo>
                        <a:pt x="7" y="27"/>
                      </a:lnTo>
                      <a:lnTo>
                        <a:pt x="8" y="29"/>
                      </a:lnTo>
                      <a:lnTo>
                        <a:pt x="9" y="30"/>
                      </a:lnTo>
                      <a:lnTo>
                        <a:pt x="10" y="32"/>
                      </a:lnTo>
                      <a:lnTo>
                        <a:pt x="13" y="34"/>
                      </a:lnTo>
                      <a:lnTo>
                        <a:pt x="16" y="34"/>
                      </a:lnTo>
                      <a:lnTo>
                        <a:pt x="21" y="32"/>
                      </a:lnTo>
                      <a:lnTo>
                        <a:pt x="23" y="30"/>
                      </a:lnTo>
                      <a:lnTo>
                        <a:pt x="24" y="28"/>
                      </a:lnTo>
                      <a:lnTo>
                        <a:pt x="25" y="26"/>
                      </a:lnTo>
                      <a:lnTo>
                        <a:pt x="31" y="26"/>
                      </a:lnTo>
                      <a:lnTo>
                        <a:pt x="30" y="27"/>
                      </a:lnTo>
                      <a:lnTo>
                        <a:pt x="30" y="29"/>
                      </a:lnTo>
                      <a:lnTo>
                        <a:pt x="29" y="30"/>
                      </a:lnTo>
                      <a:lnTo>
                        <a:pt x="28" y="32"/>
                      </a:lnTo>
                      <a:lnTo>
                        <a:pt x="25" y="35"/>
                      </a:lnTo>
                      <a:lnTo>
                        <a:pt x="23" y="37"/>
                      </a:lnTo>
                      <a:lnTo>
                        <a:pt x="19" y="38"/>
                      </a:lnTo>
                      <a:lnTo>
                        <a:pt x="16" y="38"/>
                      </a:lnTo>
                      <a:lnTo>
                        <a:pt x="13" y="38"/>
                      </a:lnTo>
                      <a:lnTo>
                        <a:pt x="9" y="37"/>
                      </a:lnTo>
                      <a:lnTo>
                        <a:pt x="6" y="35"/>
                      </a:lnTo>
                      <a:lnTo>
                        <a:pt x="3" y="32"/>
                      </a:lnTo>
                      <a:lnTo>
                        <a:pt x="2" y="30"/>
                      </a:lnTo>
                      <a:lnTo>
                        <a:pt x="1" y="27"/>
                      </a:lnTo>
                      <a:lnTo>
                        <a:pt x="0" y="23"/>
                      </a:lnTo>
                      <a:lnTo>
                        <a:pt x="0" y="19"/>
                      </a:lnTo>
                      <a:lnTo>
                        <a:pt x="0" y="15"/>
                      </a:lnTo>
                      <a:lnTo>
                        <a:pt x="1" y="12"/>
                      </a:lnTo>
                      <a:lnTo>
                        <a:pt x="2" y="8"/>
                      </a:lnTo>
                      <a:lnTo>
                        <a:pt x="4" y="6"/>
                      </a:lnTo>
                      <a:lnTo>
                        <a:pt x="7" y="4"/>
                      </a:lnTo>
                      <a:lnTo>
                        <a:pt x="10" y="1"/>
                      </a:lnTo>
                      <a:lnTo>
                        <a:pt x="14" y="0"/>
                      </a:lnTo>
                      <a:lnTo>
                        <a:pt x="17" y="0"/>
                      </a:lnTo>
                      <a:lnTo>
                        <a:pt x="21" y="0"/>
                      </a:lnTo>
                      <a:lnTo>
                        <a:pt x="23" y="1"/>
                      </a:lnTo>
                      <a:lnTo>
                        <a:pt x="25" y="4"/>
                      </a:lnTo>
                      <a:lnTo>
                        <a:pt x="28" y="5"/>
                      </a:lnTo>
                      <a:lnTo>
                        <a:pt x="30" y="8"/>
                      </a:lnTo>
                      <a:lnTo>
                        <a:pt x="31" y="13"/>
                      </a:lnTo>
                      <a:lnTo>
                        <a:pt x="31" y="16"/>
                      </a:lnTo>
                      <a:lnTo>
                        <a:pt x="31" y="21"/>
                      </a:lnTo>
                      <a:lnTo>
                        <a:pt x="6" y="21"/>
                      </a:lnTo>
                      <a:close/>
                      <a:moveTo>
                        <a:pt x="25" y="16"/>
                      </a:moveTo>
                      <a:lnTo>
                        <a:pt x="25" y="14"/>
                      </a:lnTo>
                      <a:lnTo>
                        <a:pt x="24" y="12"/>
                      </a:lnTo>
                      <a:lnTo>
                        <a:pt x="24" y="9"/>
                      </a:lnTo>
                      <a:lnTo>
                        <a:pt x="23" y="8"/>
                      </a:lnTo>
                      <a:lnTo>
                        <a:pt x="22" y="7"/>
                      </a:lnTo>
                      <a:lnTo>
                        <a:pt x="21" y="6"/>
                      </a:lnTo>
                      <a:lnTo>
                        <a:pt x="18" y="5"/>
                      </a:lnTo>
                      <a:lnTo>
                        <a:pt x="17" y="5"/>
                      </a:lnTo>
                      <a:lnTo>
                        <a:pt x="15" y="5"/>
                      </a:lnTo>
                      <a:lnTo>
                        <a:pt x="13" y="5"/>
                      </a:lnTo>
                      <a:lnTo>
                        <a:pt x="11" y="6"/>
                      </a:lnTo>
                      <a:lnTo>
                        <a:pt x="9" y="8"/>
                      </a:lnTo>
                      <a:lnTo>
                        <a:pt x="8" y="9"/>
                      </a:lnTo>
                      <a:lnTo>
                        <a:pt x="7" y="11"/>
                      </a:lnTo>
                      <a:lnTo>
                        <a:pt x="6" y="14"/>
                      </a:lnTo>
                      <a:lnTo>
                        <a:pt x="6" y="16"/>
                      </a:lnTo>
                      <a:lnTo>
                        <a:pt x="25" y="16"/>
                      </a:lnTo>
                      <a:close/>
                    </a:path>
                  </a:pathLst>
                </a:custGeom>
                <a:solidFill>
                  <a:srgbClr val="000000"/>
                </a:solidFill>
                <a:ln w="9525">
                  <a:solidFill>
                    <a:srgbClr val="000066"/>
                  </a:solidFill>
                  <a:round/>
                  <a:headEnd/>
                  <a:tailEnd/>
                </a:ln>
              </p:spPr>
              <p:txBody>
                <a:bodyPr/>
                <a:lstStyle/>
                <a:p>
                  <a:endParaRPr lang="en-US" dirty="0"/>
                </a:p>
              </p:txBody>
            </p:sp>
            <p:sp>
              <p:nvSpPr>
                <p:cNvPr id="260168" name="Freeform 72">
                  <a:extLst>
                    <a:ext uri="{FF2B5EF4-FFF2-40B4-BE49-F238E27FC236}">
                      <a16:creationId xmlns:a16="http://schemas.microsoft.com/office/drawing/2014/main" id="{6B9D795E-C227-4C20-8C62-1E1B284602B0}"/>
                    </a:ext>
                  </a:extLst>
                </p:cNvPr>
                <p:cNvSpPr>
                  <a:spLocks noChangeAspect="1"/>
                </p:cNvSpPr>
                <p:nvPr/>
              </p:nvSpPr>
              <p:spPr bwMode="auto">
                <a:xfrm>
                  <a:off x="2968" y="602"/>
                  <a:ext cx="28" cy="38"/>
                </a:xfrm>
                <a:custGeom>
                  <a:avLst/>
                  <a:gdLst>
                    <a:gd name="T0" fmla="*/ 5 w 28"/>
                    <a:gd name="T1" fmla="*/ 28 h 38"/>
                    <a:gd name="T2" fmla="*/ 9 w 28"/>
                    <a:gd name="T3" fmla="*/ 31 h 38"/>
                    <a:gd name="T4" fmla="*/ 12 w 28"/>
                    <a:gd name="T5" fmla="*/ 34 h 38"/>
                    <a:gd name="T6" fmla="*/ 15 w 28"/>
                    <a:gd name="T7" fmla="*/ 34 h 38"/>
                    <a:gd name="T8" fmla="*/ 17 w 28"/>
                    <a:gd name="T9" fmla="*/ 32 h 38"/>
                    <a:gd name="T10" fmla="*/ 19 w 28"/>
                    <a:gd name="T11" fmla="*/ 32 h 38"/>
                    <a:gd name="T12" fmla="*/ 21 w 28"/>
                    <a:gd name="T13" fmla="*/ 31 h 38"/>
                    <a:gd name="T14" fmla="*/ 23 w 28"/>
                    <a:gd name="T15" fmla="*/ 29 h 38"/>
                    <a:gd name="T16" fmla="*/ 23 w 28"/>
                    <a:gd name="T17" fmla="*/ 27 h 38"/>
                    <a:gd name="T18" fmla="*/ 20 w 28"/>
                    <a:gd name="T19" fmla="*/ 24 h 38"/>
                    <a:gd name="T20" fmla="*/ 15 w 28"/>
                    <a:gd name="T21" fmla="*/ 22 h 38"/>
                    <a:gd name="T22" fmla="*/ 9 w 28"/>
                    <a:gd name="T23" fmla="*/ 21 h 38"/>
                    <a:gd name="T24" fmla="*/ 4 w 28"/>
                    <a:gd name="T25" fmla="*/ 19 h 38"/>
                    <a:gd name="T26" fmla="*/ 1 w 28"/>
                    <a:gd name="T27" fmla="*/ 14 h 38"/>
                    <a:gd name="T28" fmla="*/ 2 w 28"/>
                    <a:gd name="T29" fmla="*/ 6 h 38"/>
                    <a:gd name="T30" fmla="*/ 9 w 28"/>
                    <a:gd name="T31" fmla="*/ 1 h 38"/>
                    <a:gd name="T32" fmla="*/ 20 w 28"/>
                    <a:gd name="T33" fmla="*/ 1 h 38"/>
                    <a:gd name="T34" fmla="*/ 26 w 28"/>
                    <a:gd name="T35" fmla="*/ 7 h 38"/>
                    <a:gd name="T36" fmla="*/ 20 w 28"/>
                    <a:gd name="T37" fmla="*/ 11 h 38"/>
                    <a:gd name="T38" fmla="*/ 19 w 28"/>
                    <a:gd name="T39" fmla="*/ 8 h 38"/>
                    <a:gd name="T40" fmla="*/ 12 w 28"/>
                    <a:gd name="T41" fmla="*/ 6 h 38"/>
                    <a:gd name="T42" fmla="*/ 9 w 28"/>
                    <a:gd name="T43" fmla="*/ 7 h 38"/>
                    <a:gd name="T44" fmla="*/ 6 w 28"/>
                    <a:gd name="T45" fmla="*/ 9 h 38"/>
                    <a:gd name="T46" fmla="*/ 5 w 28"/>
                    <a:gd name="T47" fmla="*/ 12 h 38"/>
                    <a:gd name="T48" fmla="*/ 8 w 28"/>
                    <a:gd name="T49" fmla="*/ 14 h 38"/>
                    <a:gd name="T50" fmla="*/ 11 w 28"/>
                    <a:gd name="T51" fmla="*/ 15 h 38"/>
                    <a:gd name="T52" fmla="*/ 16 w 28"/>
                    <a:gd name="T53" fmla="*/ 16 h 38"/>
                    <a:gd name="T54" fmla="*/ 20 w 28"/>
                    <a:gd name="T55" fmla="*/ 17 h 38"/>
                    <a:gd name="T56" fmla="*/ 24 w 28"/>
                    <a:gd name="T57" fmla="*/ 20 h 38"/>
                    <a:gd name="T58" fmla="*/ 27 w 28"/>
                    <a:gd name="T59" fmla="*/ 23 h 38"/>
                    <a:gd name="T60" fmla="*/ 28 w 28"/>
                    <a:gd name="T61" fmla="*/ 28 h 38"/>
                    <a:gd name="T62" fmla="*/ 26 w 28"/>
                    <a:gd name="T63" fmla="*/ 32 h 38"/>
                    <a:gd name="T64" fmla="*/ 21 w 28"/>
                    <a:gd name="T65" fmla="*/ 37 h 38"/>
                    <a:gd name="T66" fmla="*/ 18 w 28"/>
                    <a:gd name="T67" fmla="*/ 37 h 38"/>
                    <a:gd name="T68" fmla="*/ 15 w 28"/>
                    <a:gd name="T69" fmla="*/ 38 h 38"/>
                    <a:gd name="T70" fmla="*/ 11 w 28"/>
                    <a:gd name="T71" fmla="*/ 38 h 38"/>
                    <a:gd name="T72" fmla="*/ 9 w 28"/>
                    <a:gd name="T73" fmla="*/ 37 h 38"/>
                    <a:gd name="T74" fmla="*/ 1 w 28"/>
                    <a:gd name="T75" fmla="*/ 32 h 38"/>
                    <a:gd name="T76" fmla="*/ 0 w 28"/>
                    <a:gd name="T7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8">
                      <a:moveTo>
                        <a:pt x="4" y="26"/>
                      </a:moveTo>
                      <a:lnTo>
                        <a:pt x="5" y="28"/>
                      </a:lnTo>
                      <a:lnTo>
                        <a:pt x="6" y="30"/>
                      </a:lnTo>
                      <a:lnTo>
                        <a:pt x="9" y="31"/>
                      </a:lnTo>
                      <a:lnTo>
                        <a:pt x="11" y="32"/>
                      </a:lnTo>
                      <a:lnTo>
                        <a:pt x="12" y="34"/>
                      </a:lnTo>
                      <a:lnTo>
                        <a:pt x="13" y="34"/>
                      </a:lnTo>
                      <a:lnTo>
                        <a:pt x="15" y="34"/>
                      </a:lnTo>
                      <a:lnTo>
                        <a:pt x="16" y="34"/>
                      </a:lnTo>
                      <a:lnTo>
                        <a:pt x="17" y="32"/>
                      </a:lnTo>
                      <a:lnTo>
                        <a:pt x="18" y="32"/>
                      </a:lnTo>
                      <a:lnTo>
                        <a:pt x="19" y="32"/>
                      </a:lnTo>
                      <a:lnTo>
                        <a:pt x="20" y="31"/>
                      </a:lnTo>
                      <a:lnTo>
                        <a:pt x="21" y="31"/>
                      </a:lnTo>
                      <a:lnTo>
                        <a:pt x="21" y="30"/>
                      </a:lnTo>
                      <a:lnTo>
                        <a:pt x="23" y="29"/>
                      </a:lnTo>
                      <a:lnTo>
                        <a:pt x="23" y="28"/>
                      </a:lnTo>
                      <a:lnTo>
                        <a:pt x="23" y="27"/>
                      </a:lnTo>
                      <a:lnTo>
                        <a:pt x="21" y="26"/>
                      </a:lnTo>
                      <a:lnTo>
                        <a:pt x="20" y="24"/>
                      </a:lnTo>
                      <a:lnTo>
                        <a:pt x="18" y="23"/>
                      </a:lnTo>
                      <a:lnTo>
                        <a:pt x="15" y="22"/>
                      </a:lnTo>
                      <a:lnTo>
                        <a:pt x="12" y="21"/>
                      </a:lnTo>
                      <a:lnTo>
                        <a:pt x="9" y="21"/>
                      </a:lnTo>
                      <a:lnTo>
                        <a:pt x="5" y="20"/>
                      </a:lnTo>
                      <a:lnTo>
                        <a:pt x="4" y="19"/>
                      </a:lnTo>
                      <a:lnTo>
                        <a:pt x="2" y="16"/>
                      </a:lnTo>
                      <a:lnTo>
                        <a:pt x="1" y="14"/>
                      </a:lnTo>
                      <a:lnTo>
                        <a:pt x="1" y="11"/>
                      </a:lnTo>
                      <a:lnTo>
                        <a:pt x="2" y="6"/>
                      </a:lnTo>
                      <a:lnTo>
                        <a:pt x="4" y="3"/>
                      </a:lnTo>
                      <a:lnTo>
                        <a:pt x="9" y="1"/>
                      </a:lnTo>
                      <a:lnTo>
                        <a:pt x="13" y="0"/>
                      </a:lnTo>
                      <a:lnTo>
                        <a:pt x="20" y="1"/>
                      </a:lnTo>
                      <a:lnTo>
                        <a:pt x="24" y="4"/>
                      </a:lnTo>
                      <a:lnTo>
                        <a:pt x="26" y="7"/>
                      </a:lnTo>
                      <a:lnTo>
                        <a:pt x="26" y="11"/>
                      </a:lnTo>
                      <a:lnTo>
                        <a:pt x="20" y="11"/>
                      </a:lnTo>
                      <a:lnTo>
                        <a:pt x="20" y="9"/>
                      </a:lnTo>
                      <a:lnTo>
                        <a:pt x="19" y="8"/>
                      </a:lnTo>
                      <a:lnTo>
                        <a:pt x="17" y="6"/>
                      </a:lnTo>
                      <a:lnTo>
                        <a:pt x="12" y="6"/>
                      </a:lnTo>
                      <a:lnTo>
                        <a:pt x="10" y="6"/>
                      </a:lnTo>
                      <a:lnTo>
                        <a:pt x="9" y="7"/>
                      </a:lnTo>
                      <a:lnTo>
                        <a:pt x="8" y="8"/>
                      </a:lnTo>
                      <a:lnTo>
                        <a:pt x="6" y="9"/>
                      </a:lnTo>
                      <a:lnTo>
                        <a:pt x="5" y="11"/>
                      </a:lnTo>
                      <a:lnTo>
                        <a:pt x="5" y="12"/>
                      </a:lnTo>
                      <a:lnTo>
                        <a:pt x="6" y="13"/>
                      </a:lnTo>
                      <a:lnTo>
                        <a:pt x="8" y="14"/>
                      </a:lnTo>
                      <a:lnTo>
                        <a:pt x="10" y="15"/>
                      </a:lnTo>
                      <a:lnTo>
                        <a:pt x="11" y="15"/>
                      </a:lnTo>
                      <a:lnTo>
                        <a:pt x="13" y="16"/>
                      </a:lnTo>
                      <a:lnTo>
                        <a:pt x="16" y="16"/>
                      </a:lnTo>
                      <a:lnTo>
                        <a:pt x="18" y="17"/>
                      </a:lnTo>
                      <a:lnTo>
                        <a:pt x="20" y="17"/>
                      </a:lnTo>
                      <a:lnTo>
                        <a:pt x="21" y="19"/>
                      </a:lnTo>
                      <a:lnTo>
                        <a:pt x="24" y="20"/>
                      </a:lnTo>
                      <a:lnTo>
                        <a:pt x="26" y="21"/>
                      </a:lnTo>
                      <a:lnTo>
                        <a:pt x="27" y="23"/>
                      </a:lnTo>
                      <a:lnTo>
                        <a:pt x="28" y="26"/>
                      </a:lnTo>
                      <a:lnTo>
                        <a:pt x="28" y="28"/>
                      </a:lnTo>
                      <a:lnTo>
                        <a:pt x="27" y="30"/>
                      </a:lnTo>
                      <a:lnTo>
                        <a:pt x="26" y="32"/>
                      </a:lnTo>
                      <a:lnTo>
                        <a:pt x="24" y="35"/>
                      </a:lnTo>
                      <a:lnTo>
                        <a:pt x="21" y="37"/>
                      </a:lnTo>
                      <a:lnTo>
                        <a:pt x="20" y="37"/>
                      </a:lnTo>
                      <a:lnTo>
                        <a:pt x="18" y="37"/>
                      </a:lnTo>
                      <a:lnTo>
                        <a:pt x="17" y="38"/>
                      </a:lnTo>
                      <a:lnTo>
                        <a:pt x="15" y="38"/>
                      </a:lnTo>
                      <a:lnTo>
                        <a:pt x="13" y="38"/>
                      </a:lnTo>
                      <a:lnTo>
                        <a:pt x="11" y="38"/>
                      </a:lnTo>
                      <a:lnTo>
                        <a:pt x="10" y="38"/>
                      </a:lnTo>
                      <a:lnTo>
                        <a:pt x="9" y="37"/>
                      </a:lnTo>
                      <a:lnTo>
                        <a:pt x="3" y="35"/>
                      </a:lnTo>
                      <a:lnTo>
                        <a:pt x="1" y="32"/>
                      </a:lnTo>
                      <a:lnTo>
                        <a:pt x="0" y="29"/>
                      </a:lnTo>
                      <a:lnTo>
                        <a:pt x="0" y="26"/>
                      </a:lnTo>
                      <a:lnTo>
                        <a:pt x="4" y="26"/>
                      </a:lnTo>
                      <a:close/>
                    </a:path>
                  </a:pathLst>
                </a:custGeom>
                <a:solidFill>
                  <a:srgbClr val="000000"/>
                </a:solidFill>
                <a:ln w="9525">
                  <a:solidFill>
                    <a:srgbClr val="000066"/>
                  </a:solidFill>
                  <a:round/>
                  <a:headEnd/>
                  <a:tailEnd/>
                </a:ln>
              </p:spPr>
              <p:txBody>
                <a:bodyPr/>
                <a:lstStyle/>
                <a:p>
                  <a:endParaRPr lang="en-US" dirty="0"/>
                </a:p>
              </p:txBody>
            </p:sp>
            <p:sp>
              <p:nvSpPr>
                <p:cNvPr id="260169" name="Freeform 73">
                  <a:extLst>
                    <a:ext uri="{FF2B5EF4-FFF2-40B4-BE49-F238E27FC236}">
                      <a16:creationId xmlns:a16="http://schemas.microsoft.com/office/drawing/2014/main" id="{714FC8CF-8D94-4172-8D5E-E76EB58FCED6}"/>
                    </a:ext>
                  </a:extLst>
                </p:cNvPr>
                <p:cNvSpPr>
                  <a:spLocks noChangeAspect="1" noEditPoints="1"/>
                </p:cNvSpPr>
                <p:nvPr/>
              </p:nvSpPr>
              <p:spPr bwMode="auto">
                <a:xfrm>
                  <a:off x="3000" y="602"/>
                  <a:ext cx="32" cy="38"/>
                </a:xfrm>
                <a:custGeom>
                  <a:avLst/>
                  <a:gdLst>
                    <a:gd name="T0" fmla="*/ 16 w 32"/>
                    <a:gd name="T1" fmla="*/ 38 h 38"/>
                    <a:gd name="T2" fmla="*/ 10 w 32"/>
                    <a:gd name="T3" fmla="*/ 37 h 38"/>
                    <a:gd name="T4" fmla="*/ 6 w 32"/>
                    <a:gd name="T5" fmla="*/ 35 h 38"/>
                    <a:gd name="T6" fmla="*/ 1 w 32"/>
                    <a:gd name="T7" fmla="*/ 29 h 38"/>
                    <a:gd name="T8" fmla="*/ 0 w 32"/>
                    <a:gd name="T9" fmla="*/ 19 h 38"/>
                    <a:gd name="T10" fmla="*/ 1 w 32"/>
                    <a:gd name="T11" fmla="*/ 9 h 38"/>
                    <a:gd name="T12" fmla="*/ 6 w 32"/>
                    <a:gd name="T13" fmla="*/ 4 h 38"/>
                    <a:gd name="T14" fmla="*/ 10 w 32"/>
                    <a:gd name="T15" fmla="*/ 1 h 38"/>
                    <a:gd name="T16" fmla="*/ 16 w 32"/>
                    <a:gd name="T17" fmla="*/ 0 h 38"/>
                    <a:gd name="T18" fmla="*/ 21 w 32"/>
                    <a:gd name="T19" fmla="*/ 1 h 38"/>
                    <a:gd name="T20" fmla="*/ 26 w 32"/>
                    <a:gd name="T21" fmla="*/ 4 h 38"/>
                    <a:gd name="T22" fmla="*/ 31 w 32"/>
                    <a:gd name="T23" fmla="*/ 9 h 38"/>
                    <a:gd name="T24" fmla="*/ 32 w 32"/>
                    <a:gd name="T25" fmla="*/ 19 h 38"/>
                    <a:gd name="T26" fmla="*/ 31 w 32"/>
                    <a:gd name="T27" fmla="*/ 29 h 38"/>
                    <a:gd name="T28" fmla="*/ 26 w 32"/>
                    <a:gd name="T29" fmla="*/ 35 h 38"/>
                    <a:gd name="T30" fmla="*/ 21 w 32"/>
                    <a:gd name="T31" fmla="*/ 37 h 38"/>
                    <a:gd name="T32" fmla="*/ 16 w 32"/>
                    <a:gd name="T33" fmla="*/ 38 h 38"/>
                    <a:gd name="T34" fmla="*/ 16 w 32"/>
                    <a:gd name="T35" fmla="*/ 6 h 38"/>
                    <a:gd name="T36" fmla="*/ 11 w 32"/>
                    <a:gd name="T37" fmla="*/ 7 h 38"/>
                    <a:gd name="T38" fmla="*/ 8 w 32"/>
                    <a:gd name="T39" fmla="*/ 11 h 38"/>
                    <a:gd name="T40" fmla="*/ 6 w 32"/>
                    <a:gd name="T41" fmla="*/ 14 h 38"/>
                    <a:gd name="T42" fmla="*/ 6 w 32"/>
                    <a:gd name="T43" fmla="*/ 19 h 38"/>
                    <a:gd name="T44" fmla="*/ 6 w 32"/>
                    <a:gd name="T45" fmla="*/ 23 h 38"/>
                    <a:gd name="T46" fmla="*/ 8 w 32"/>
                    <a:gd name="T47" fmla="*/ 28 h 38"/>
                    <a:gd name="T48" fmla="*/ 11 w 32"/>
                    <a:gd name="T49" fmla="*/ 31 h 38"/>
                    <a:gd name="T50" fmla="*/ 16 w 32"/>
                    <a:gd name="T51" fmla="*/ 32 h 38"/>
                    <a:gd name="T52" fmla="*/ 21 w 32"/>
                    <a:gd name="T53" fmla="*/ 31 h 38"/>
                    <a:gd name="T54" fmla="*/ 24 w 32"/>
                    <a:gd name="T55" fmla="*/ 28 h 38"/>
                    <a:gd name="T56" fmla="*/ 25 w 32"/>
                    <a:gd name="T57" fmla="*/ 23 h 38"/>
                    <a:gd name="T58" fmla="*/ 26 w 32"/>
                    <a:gd name="T59" fmla="*/ 19 h 38"/>
                    <a:gd name="T60" fmla="*/ 25 w 32"/>
                    <a:gd name="T61" fmla="*/ 14 h 38"/>
                    <a:gd name="T62" fmla="*/ 24 w 32"/>
                    <a:gd name="T63" fmla="*/ 11 h 38"/>
                    <a:gd name="T64" fmla="*/ 21 w 32"/>
                    <a:gd name="T65" fmla="*/ 7 h 38"/>
                    <a:gd name="T66" fmla="*/ 16 w 32"/>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8">
                      <a:moveTo>
                        <a:pt x="16" y="38"/>
                      </a:moveTo>
                      <a:lnTo>
                        <a:pt x="10" y="37"/>
                      </a:lnTo>
                      <a:lnTo>
                        <a:pt x="6" y="35"/>
                      </a:lnTo>
                      <a:lnTo>
                        <a:pt x="1" y="29"/>
                      </a:lnTo>
                      <a:lnTo>
                        <a:pt x="0" y="19"/>
                      </a:lnTo>
                      <a:lnTo>
                        <a:pt x="1" y="9"/>
                      </a:lnTo>
                      <a:lnTo>
                        <a:pt x="6" y="4"/>
                      </a:lnTo>
                      <a:lnTo>
                        <a:pt x="10" y="1"/>
                      </a:lnTo>
                      <a:lnTo>
                        <a:pt x="16" y="0"/>
                      </a:lnTo>
                      <a:lnTo>
                        <a:pt x="21" y="1"/>
                      </a:lnTo>
                      <a:lnTo>
                        <a:pt x="26" y="4"/>
                      </a:lnTo>
                      <a:lnTo>
                        <a:pt x="31" y="9"/>
                      </a:lnTo>
                      <a:lnTo>
                        <a:pt x="32" y="19"/>
                      </a:lnTo>
                      <a:lnTo>
                        <a:pt x="31" y="29"/>
                      </a:lnTo>
                      <a:lnTo>
                        <a:pt x="26" y="35"/>
                      </a:lnTo>
                      <a:lnTo>
                        <a:pt x="21" y="37"/>
                      </a:lnTo>
                      <a:lnTo>
                        <a:pt x="16" y="38"/>
                      </a:lnTo>
                      <a:close/>
                      <a:moveTo>
                        <a:pt x="16" y="6"/>
                      </a:moveTo>
                      <a:lnTo>
                        <a:pt x="11" y="7"/>
                      </a:lnTo>
                      <a:lnTo>
                        <a:pt x="8" y="11"/>
                      </a:lnTo>
                      <a:lnTo>
                        <a:pt x="6" y="14"/>
                      </a:lnTo>
                      <a:lnTo>
                        <a:pt x="6" y="19"/>
                      </a:lnTo>
                      <a:lnTo>
                        <a:pt x="6" y="23"/>
                      </a:lnTo>
                      <a:lnTo>
                        <a:pt x="8" y="28"/>
                      </a:lnTo>
                      <a:lnTo>
                        <a:pt x="11" y="31"/>
                      </a:lnTo>
                      <a:lnTo>
                        <a:pt x="16" y="32"/>
                      </a:lnTo>
                      <a:lnTo>
                        <a:pt x="21" y="31"/>
                      </a:lnTo>
                      <a:lnTo>
                        <a:pt x="24" y="28"/>
                      </a:lnTo>
                      <a:lnTo>
                        <a:pt x="25" y="23"/>
                      </a:lnTo>
                      <a:lnTo>
                        <a:pt x="26" y="19"/>
                      </a:lnTo>
                      <a:lnTo>
                        <a:pt x="25" y="14"/>
                      </a:lnTo>
                      <a:lnTo>
                        <a:pt x="24" y="11"/>
                      </a:lnTo>
                      <a:lnTo>
                        <a:pt x="21" y="7"/>
                      </a:lnTo>
                      <a:lnTo>
                        <a:pt x="16" y="6"/>
                      </a:lnTo>
                      <a:close/>
                    </a:path>
                  </a:pathLst>
                </a:custGeom>
                <a:solidFill>
                  <a:srgbClr val="000000"/>
                </a:solidFill>
                <a:ln w="9525">
                  <a:solidFill>
                    <a:srgbClr val="000066"/>
                  </a:solidFill>
                  <a:round/>
                  <a:headEnd/>
                  <a:tailEnd/>
                </a:ln>
              </p:spPr>
              <p:txBody>
                <a:bodyPr/>
                <a:lstStyle/>
                <a:p>
                  <a:endParaRPr lang="en-US" dirty="0"/>
                </a:p>
              </p:txBody>
            </p:sp>
            <p:sp>
              <p:nvSpPr>
                <p:cNvPr id="260170" name="Freeform 74">
                  <a:extLst>
                    <a:ext uri="{FF2B5EF4-FFF2-40B4-BE49-F238E27FC236}">
                      <a16:creationId xmlns:a16="http://schemas.microsoft.com/office/drawing/2014/main" id="{54C748C4-99D0-4F3F-AE05-5079E300719A}"/>
                    </a:ext>
                  </a:extLst>
                </p:cNvPr>
                <p:cNvSpPr>
                  <a:spLocks noChangeAspect="1"/>
                </p:cNvSpPr>
                <p:nvPr/>
              </p:nvSpPr>
              <p:spPr bwMode="auto">
                <a:xfrm>
                  <a:off x="3034" y="594"/>
                  <a:ext cx="16" cy="46"/>
                </a:xfrm>
                <a:custGeom>
                  <a:avLst/>
                  <a:gdLst>
                    <a:gd name="T0" fmla="*/ 11 w 16"/>
                    <a:gd name="T1" fmla="*/ 9 h 46"/>
                    <a:gd name="T2" fmla="*/ 16 w 16"/>
                    <a:gd name="T3" fmla="*/ 9 h 46"/>
                    <a:gd name="T4" fmla="*/ 16 w 16"/>
                    <a:gd name="T5" fmla="*/ 14 h 46"/>
                    <a:gd name="T6" fmla="*/ 11 w 16"/>
                    <a:gd name="T7" fmla="*/ 14 h 46"/>
                    <a:gd name="T8" fmla="*/ 11 w 16"/>
                    <a:gd name="T9" fmla="*/ 39 h 46"/>
                    <a:gd name="T10" fmla="*/ 11 w 16"/>
                    <a:gd name="T11" fmla="*/ 40 h 46"/>
                    <a:gd name="T12" fmla="*/ 12 w 16"/>
                    <a:gd name="T13" fmla="*/ 42 h 46"/>
                    <a:gd name="T14" fmla="*/ 14 w 16"/>
                    <a:gd name="T15" fmla="*/ 42 h 46"/>
                    <a:gd name="T16" fmla="*/ 16 w 16"/>
                    <a:gd name="T17" fmla="*/ 40 h 46"/>
                    <a:gd name="T18" fmla="*/ 16 w 16"/>
                    <a:gd name="T19" fmla="*/ 45 h 46"/>
                    <a:gd name="T20" fmla="*/ 15 w 16"/>
                    <a:gd name="T21" fmla="*/ 46 h 46"/>
                    <a:gd name="T22" fmla="*/ 14 w 16"/>
                    <a:gd name="T23" fmla="*/ 46 h 46"/>
                    <a:gd name="T24" fmla="*/ 12 w 16"/>
                    <a:gd name="T25" fmla="*/ 46 h 46"/>
                    <a:gd name="T26" fmla="*/ 11 w 16"/>
                    <a:gd name="T27" fmla="*/ 46 h 46"/>
                    <a:gd name="T28" fmla="*/ 8 w 16"/>
                    <a:gd name="T29" fmla="*/ 45 h 46"/>
                    <a:gd name="T30" fmla="*/ 6 w 16"/>
                    <a:gd name="T31" fmla="*/ 44 h 46"/>
                    <a:gd name="T32" fmla="*/ 5 w 16"/>
                    <a:gd name="T33" fmla="*/ 43 h 46"/>
                    <a:gd name="T34" fmla="*/ 5 w 16"/>
                    <a:gd name="T35" fmla="*/ 42 h 46"/>
                    <a:gd name="T36" fmla="*/ 5 w 16"/>
                    <a:gd name="T37" fmla="*/ 14 h 46"/>
                    <a:gd name="T38" fmla="*/ 0 w 16"/>
                    <a:gd name="T39" fmla="*/ 14 h 46"/>
                    <a:gd name="T40" fmla="*/ 0 w 16"/>
                    <a:gd name="T41" fmla="*/ 9 h 46"/>
                    <a:gd name="T42" fmla="*/ 5 w 16"/>
                    <a:gd name="T43" fmla="*/ 9 h 46"/>
                    <a:gd name="T44" fmla="*/ 5 w 16"/>
                    <a:gd name="T45" fmla="*/ 0 h 46"/>
                    <a:gd name="T46" fmla="*/ 11 w 16"/>
                    <a:gd name="T47" fmla="*/ 0 h 46"/>
                    <a:gd name="T48" fmla="*/ 11 w 16"/>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46">
                      <a:moveTo>
                        <a:pt x="11" y="9"/>
                      </a:moveTo>
                      <a:lnTo>
                        <a:pt x="16" y="9"/>
                      </a:lnTo>
                      <a:lnTo>
                        <a:pt x="16" y="14"/>
                      </a:lnTo>
                      <a:lnTo>
                        <a:pt x="11" y="14"/>
                      </a:lnTo>
                      <a:lnTo>
                        <a:pt x="11" y="39"/>
                      </a:lnTo>
                      <a:lnTo>
                        <a:pt x="11" y="40"/>
                      </a:lnTo>
                      <a:lnTo>
                        <a:pt x="12" y="42"/>
                      </a:lnTo>
                      <a:lnTo>
                        <a:pt x="14" y="42"/>
                      </a:lnTo>
                      <a:lnTo>
                        <a:pt x="16" y="40"/>
                      </a:lnTo>
                      <a:lnTo>
                        <a:pt x="16" y="45"/>
                      </a:lnTo>
                      <a:lnTo>
                        <a:pt x="15" y="46"/>
                      </a:lnTo>
                      <a:lnTo>
                        <a:pt x="14" y="46"/>
                      </a:lnTo>
                      <a:lnTo>
                        <a:pt x="12" y="46"/>
                      </a:lnTo>
                      <a:lnTo>
                        <a:pt x="11" y="46"/>
                      </a:lnTo>
                      <a:lnTo>
                        <a:pt x="8" y="45"/>
                      </a:lnTo>
                      <a:lnTo>
                        <a:pt x="6" y="44"/>
                      </a:lnTo>
                      <a:lnTo>
                        <a:pt x="5" y="43"/>
                      </a:lnTo>
                      <a:lnTo>
                        <a:pt x="5" y="42"/>
                      </a:lnTo>
                      <a:lnTo>
                        <a:pt x="5" y="14"/>
                      </a:lnTo>
                      <a:lnTo>
                        <a:pt x="0" y="14"/>
                      </a:lnTo>
                      <a:lnTo>
                        <a:pt x="0" y="9"/>
                      </a:lnTo>
                      <a:lnTo>
                        <a:pt x="5" y="9"/>
                      </a:lnTo>
                      <a:lnTo>
                        <a:pt x="5" y="0"/>
                      </a:lnTo>
                      <a:lnTo>
                        <a:pt x="11" y="0"/>
                      </a:lnTo>
                      <a:lnTo>
                        <a:pt x="11" y="9"/>
                      </a:lnTo>
                      <a:close/>
                    </a:path>
                  </a:pathLst>
                </a:custGeom>
                <a:solidFill>
                  <a:srgbClr val="000000"/>
                </a:solidFill>
                <a:ln w="9525">
                  <a:solidFill>
                    <a:srgbClr val="000066"/>
                  </a:solidFill>
                  <a:round/>
                  <a:headEnd/>
                  <a:tailEnd/>
                </a:ln>
              </p:spPr>
              <p:txBody>
                <a:bodyPr/>
                <a:lstStyle/>
                <a:p>
                  <a:endParaRPr lang="en-US" dirty="0"/>
                </a:p>
              </p:txBody>
            </p:sp>
            <p:sp>
              <p:nvSpPr>
                <p:cNvPr id="260171" name="Freeform 75">
                  <a:extLst>
                    <a:ext uri="{FF2B5EF4-FFF2-40B4-BE49-F238E27FC236}">
                      <a16:creationId xmlns:a16="http://schemas.microsoft.com/office/drawing/2014/main" id="{03B77A26-9DBD-4F1A-9469-76203E301E69}"/>
                    </a:ext>
                  </a:extLst>
                </p:cNvPr>
                <p:cNvSpPr>
                  <a:spLocks noChangeAspect="1" noEditPoints="1"/>
                </p:cNvSpPr>
                <p:nvPr/>
              </p:nvSpPr>
              <p:spPr bwMode="auto">
                <a:xfrm>
                  <a:off x="3054" y="602"/>
                  <a:ext cx="32" cy="38"/>
                </a:xfrm>
                <a:custGeom>
                  <a:avLst/>
                  <a:gdLst>
                    <a:gd name="T0" fmla="*/ 29 w 32"/>
                    <a:gd name="T1" fmla="*/ 32 h 38"/>
                    <a:gd name="T2" fmla="*/ 30 w 32"/>
                    <a:gd name="T3" fmla="*/ 34 h 38"/>
                    <a:gd name="T4" fmla="*/ 32 w 32"/>
                    <a:gd name="T5" fmla="*/ 34 h 38"/>
                    <a:gd name="T6" fmla="*/ 32 w 32"/>
                    <a:gd name="T7" fmla="*/ 34 h 38"/>
                    <a:gd name="T8" fmla="*/ 32 w 32"/>
                    <a:gd name="T9" fmla="*/ 37 h 38"/>
                    <a:gd name="T10" fmla="*/ 31 w 32"/>
                    <a:gd name="T11" fmla="*/ 38 h 38"/>
                    <a:gd name="T12" fmla="*/ 29 w 32"/>
                    <a:gd name="T13" fmla="*/ 38 h 38"/>
                    <a:gd name="T14" fmla="*/ 24 w 32"/>
                    <a:gd name="T15" fmla="*/ 36 h 38"/>
                    <a:gd name="T16" fmla="*/ 23 w 32"/>
                    <a:gd name="T17" fmla="*/ 32 h 38"/>
                    <a:gd name="T18" fmla="*/ 18 w 32"/>
                    <a:gd name="T19" fmla="*/ 36 h 38"/>
                    <a:gd name="T20" fmla="*/ 11 w 32"/>
                    <a:gd name="T21" fmla="*/ 38 h 38"/>
                    <a:gd name="T22" fmla="*/ 2 w 32"/>
                    <a:gd name="T23" fmla="*/ 35 h 38"/>
                    <a:gd name="T24" fmla="*/ 0 w 32"/>
                    <a:gd name="T25" fmla="*/ 27 h 38"/>
                    <a:gd name="T26" fmla="*/ 2 w 32"/>
                    <a:gd name="T27" fmla="*/ 20 h 38"/>
                    <a:gd name="T28" fmla="*/ 7 w 32"/>
                    <a:gd name="T29" fmla="*/ 17 h 38"/>
                    <a:gd name="T30" fmla="*/ 15 w 32"/>
                    <a:gd name="T31" fmla="*/ 16 h 38"/>
                    <a:gd name="T32" fmla="*/ 20 w 32"/>
                    <a:gd name="T33" fmla="*/ 15 h 38"/>
                    <a:gd name="T34" fmla="*/ 22 w 32"/>
                    <a:gd name="T35" fmla="*/ 15 h 38"/>
                    <a:gd name="T36" fmla="*/ 23 w 32"/>
                    <a:gd name="T37" fmla="*/ 13 h 38"/>
                    <a:gd name="T38" fmla="*/ 22 w 32"/>
                    <a:gd name="T39" fmla="*/ 7 h 38"/>
                    <a:gd name="T40" fmla="*/ 16 w 32"/>
                    <a:gd name="T41" fmla="*/ 5 h 38"/>
                    <a:gd name="T42" fmla="*/ 10 w 32"/>
                    <a:gd name="T43" fmla="*/ 6 h 38"/>
                    <a:gd name="T44" fmla="*/ 7 w 32"/>
                    <a:gd name="T45" fmla="*/ 11 h 38"/>
                    <a:gd name="T46" fmla="*/ 1 w 32"/>
                    <a:gd name="T47" fmla="*/ 12 h 38"/>
                    <a:gd name="T48" fmla="*/ 2 w 32"/>
                    <a:gd name="T49" fmla="*/ 7 h 38"/>
                    <a:gd name="T50" fmla="*/ 5 w 32"/>
                    <a:gd name="T51" fmla="*/ 4 h 38"/>
                    <a:gd name="T52" fmla="*/ 9 w 32"/>
                    <a:gd name="T53" fmla="*/ 1 h 38"/>
                    <a:gd name="T54" fmla="*/ 13 w 32"/>
                    <a:gd name="T55" fmla="*/ 0 h 38"/>
                    <a:gd name="T56" fmla="*/ 16 w 32"/>
                    <a:gd name="T57" fmla="*/ 0 h 38"/>
                    <a:gd name="T58" fmla="*/ 20 w 32"/>
                    <a:gd name="T59" fmla="*/ 0 h 38"/>
                    <a:gd name="T60" fmla="*/ 24 w 32"/>
                    <a:gd name="T61" fmla="*/ 1 h 38"/>
                    <a:gd name="T62" fmla="*/ 28 w 32"/>
                    <a:gd name="T63" fmla="*/ 5 h 38"/>
                    <a:gd name="T64" fmla="*/ 29 w 32"/>
                    <a:gd name="T65" fmla="*/ 31 h 38"/>
                    <a:gd name="T66" fmla="*/ 20 w 32"/>
                    <a:gd name="T67" fmla="*/ 20 h 38"/>
                    <a:gd name="T68" fmla="*/ 11 w 32"/>
                    <a:gd name="T69" fmla="*/ 21 h 38"/>
                    <a:gd name="T70" fmla="*/ 8 w 32"/>
                    <a:gd name="T71" fmla="*/ 23 h 38"/>
                    <a:gd name="T72" fmla="*/ 6 w 32"/>
                    <a:gd name="T73" fmla="*/ 26 h 38"/>
                    <a:gd name="T74" fmla="*/ 6 w 32"/>
                    <a:gd name="T75" fmla="*/ 30 h 38"/>
                    <a:gd name="T76" fmla="*/ 9 w 32"/>
                    <a:gd name="T77" fmla="*/ 34 h 38"/>
                    <a:gd name="T78" fmla="*/ 17 w 32"/>
                    <a:gd name="T79" fmla="*/ 32 h 38"/>
                    <a:gd name="T80" fmla="*/ 22 w 32"/>
                    <a:gd name="T81" fmla="*/ 28 h 38"/>
                    <a:gd name="T82" fmla="*/ 23 w 32"/>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38">
                      <a:moveTo>
                        <a:pt x="29" y="31"/>
                      </a:moveTo>
                      <a:lnTo>
                        <a:pt x="29" y="32"/>
                      </a:lnTo>
                      <a:lnTo>
                        <a:pt x="30" y="32"/>
                      </a:lnTo>
                      <a:lnTo>
                        <a:pt x="30" y="34"/>
                      </a:lnTo>
                      <a:lnTo>
                        <a:pt x="31" y="34"/>
                      </a:lnTo>
                      <a:lnTo>
                        <a:pt x="32" y="34"/>
                      </a:lnTo>
                      <a:lnTo>
                        <a:pt x="32" y="34"/>
                      </a:lnTo>
                      <a:lnTo>
                        <a:pt x="32" y="34"/>
                      </a:lnTo>
                      <a:lnTo>
                        <a:pt x="32" y="32"/>
                      </a:lnTo>
                      <a:lnTo>
                        <a:pt x="32" y="37"/>
                      </a:lnTo>
                      <a:lnTo>
                        <a:pt x="31" y="38"/>
                      </a:lnTo>
                      <a:lnTo>
                        <a:pt x="31" y="38"/>
                      </a:lnTo>
                      <a:lnTo>
                        <a:pt x="30" y="38"/>
                      </a:lnTo>
                      <a:lnTo>
                        <a:pt x="29" y="38"/>
                      </a:lnTo>
                      <a:lnTo>
                        <a:pt x="26" y="37"/>
                      </a:lnTo>
                      <a:lnTo>
                        <a:pt x="24" y="36"/>
                      </a:lnTo>
                      <a:lnTo>
                        <a:pt x="23" y="35"/>
                      </a:lnTo>
                      <a:lnTo>
                        <a:pt x="23" y="32"/>
                      </a:lnTo>
                      <a:lnTo>
                        <a:pt x="21" y="35"/>
                      </a:lnTo>
                      <a:lnTo>
                        <a:pt x="18" y="36"/>
                      </a:lnTo>
                      <a:lnTo>
                        <a:pt x="15" y="37"/>
                      </a:lnTo>
                      <a:lnTo>
                        <a:pt x="11" y="38"/>
                      </a:lnTo>
                      <a:lnTo>
                        <a:pt x="6" y="37"/>
                      </a:lnTo>
                      <a:lnTo>
                        <a:pt x="2" y="35"/>
                      </a:lnTo>
                      <a:lnTo>
                        <a:pt x="0" y="31"/>
                      </a:lnTo>
                      <a:lnTo>
                        <a:pt x="0" y="27"/>
                      </a:lnTo>
                      <a:lnTo>
                        <a:pt x="1" y="23"/>
                      </a:lnTo>
                      <a:lnTo>
                        <a:pt x="2" y="20"/>
                      </a:lnTo>
                      <a:lnTo>
                        <a:pt x="5" y="19"/>
                      </a:lnTo>
                      <a:lnTo>
                        <a:pt x="7" y="17"/>
                      </a:lnTo>
                      <a:lnTo>
                        <a:pt x="11" y="16"/>
                      </a:lnTo>
                      <a:lnTo>
                        <a:pt x="15" y="16"/>
                      </a:lnTo>
                      <a:lnTo>
                        <a:pt x="17" y="16"/>
                      </a:lnTo>
                      <a:lnTo>
                        <a:pt x="20" y="15"/>
                      </a:lnTo>
                      <a:lnTo>
                        <a:pt x="21" y="15"/>
                      </a:lnTo>
                      <a:lnTo>
                        <a:pt x="22" y="15"/>
                      </a:lnTo>
                      <a:lnTo>
                        <a:pt x="23" y="14"/>
                      </a:lnTo>
                      <a:lnTo>
                        <a:pt x="23" y="13"/>
                      </a:lnTo>
                      <a:lnTo>
                        <a:pt x="23" y="9"/>
                      </a:lnTo>
                      <a:lnTo>
                        <a:pt x="22" y="7"/>
                      </a:lnTo>
                      <a:lnTo>
                        <a:pt x="20" y="6"/>
                      </a:lnTo>
                      <a:lnTo>
                        <a:pt x="16" y="5"/>
                      </a:lnTo>
                      <a:lnTo>
                        <a:pt x="14" y="5"/>
                      </a:lnTo>
                      <a:lnTo>
                        <a:pt x="10" y="6"/>
                      </a:lnTo>
                      <a:lnTo>
                        <a:pt x="8" y="8"/>
                      </a:lnTo>
                      <a:lnTo>
                        <a:pt x="7" y="11"/>
                      </a:lnTo>
                      <a:lnTo>
                        <a:pt x="7" y="12"/>
                      </a:lnTo>
                      <a:lnTo>
                        <a:pt x="1" y="12"/>
                      </a:lnTo>
                      <a:lnTo>
                        <a:pt x="1" y="8"/>
                      </a:lnTo>
                      <a:lnTo>
                        <a:pt x="2" y="7"/>
                      </a:lnTo>
                      <a:lnTo>
                        <a:pt x="3" y="5"/>
                      </a:lnTo>
                      <a:lnTo>
                        <a:pt x="5" y="4"/>
                      </a:lnTo>
                      <a:lnTo>
                        <a:pt x="7" y="1"/>
                      </a:lnTo>
                      <a:lnTo>
                        <a:pt x="9" y="1"/>
                      </a:lnTo>
                      <a:lnTo>
                        <a:pt x="10" y="0"/>
                      </a:lnTo>
                      <a:lnTo>
                        <a:pt x="13" y="0"/>
                      </a:lnTo>
                      <a:lnTo>
                        <a:pt x="15" y="0"/>
                      </a:lnTo>
                      <a:lnTo>
                        <a:pt x="16" y="0"/>
                      </a:lnTo>
                      <a:lnTo>
                        <a:pt x="17" y="0"/>
                      </a:lnTo>
                      <a:lnTo>
                        <a:pt x="20" y="0"/>
                      </a:lnTo>
                      <a:lnTo>
                        <a:pt x="21" y="1"/>
                      </a:lnTo>
                      <a:lnTo>
                        <a:pt x="24" y="1"/>
                      </a:lnTo>
                      <a:lnTo>
                        <a:pt x="26" y="3"/>
                      </a:lnTo>
                      <a:lnTo>
                        <a:pt x="28" y="5"/>
                      </a:lnTo>
                      <a:lnTo>
                        <a:pt x="29" y="7"/>
                      </a:lnTo>
                      <a:lnTo>
                        <a:pt x="29" y="31"/>
                      </a:lnTo>
                      <a:close/>
                      <a:moveTo>
                        <a:pt x="23" y="19"/>
                      </a:moveTo>
                      <a:lnTo>
                        <a:pt x="20" y="20"/>
                      </a:lnTo>
                      <a:lnTo>
                        <a:pt x="15" y="21"/>
                      </a:lnTo>
                      <a:lnTo>
                        <a:pt x="11" y="21"/>
                      </a:lnTo>
                      <a:lnTo>
                        <a:pt x="9" y="22"/>
                      </a:lnTo>
                      <a:lnTo>
                        <a:pt x="8" y="23"/>
                      </a:lnTo>
                      <a:lnTo>
                        <a:pt x="7" y="24"/>
                      </a:lnTo>
                      <a:lnTo>
                        <a:pt x="6" y="26"/>
                      </a:lnTo>
                      <a:lnTo>
                        <a:pt x="6" y="27"/>
                      </a:lnTo>
                      <a:lnTo>
                        <a:pt x="6" y="30"/>
                      </a:lnTo>
                      <a:lnTo>
                        <a:pt x="7" y="31"/>
                      </a:lnTo>
                      <a:lnTo>
                        <a:pt x="9" y="34"/>
                      </a:lnTo>
                      <a:lnTo>
                        <a:pt x="11" y="34"/>
                      </a:lnTo>
                      <a:lnTo>
                        <a:pt x="17" y="32"/>
                      </a:lnTo>
                      <a:lnTo>
                        <a:pt x="21" y="30"/>
                      </a:lnTo>
                      <a:lnTo>
                        <a:pt x="22" y="28"/>
                      </a:lnTo>
                      <a:lnTo>
                        <a:pt x="23" y="27"/>
                      </a:lnTo>
                      <a:lnTo>
                        <a:pt x="23" y="19"/>
                      </a:lnTo>
                      <a:close/>
                    </a:path>
                  </a:pathLst>
                </a:custGeom>
                <a:solidFill>
                  <a:srgbClr val="000000"/>
                </a:solidFill>
                <a:ln w="9525">
                  <a:solidFill>
                    <a:srgbClr val="000066"/>
                  </a:solidFill>
                  <a:round/>
                  <a:headEnd/>
                  <a:tailEnd/>
                </a:ln>
              </p:spPr>
              <p:txBody>
                <a:bodyPr/>
                <a:lstStyle/>
                <a:p>
                  <a:endParaRPr lang="en-US" dirty="0"/>
                </a:p>
              </p:txBody>
            </p:sp>
          </p:grpSp>
        </p:grpSp>
      </p:grpSp>
      <p:sp>
        <p:nvSpPr>
          <p:cNvPr id="260172" name="Text Box 76">
            <a:extLst>
              <a:ext uri="{FF2B5EF4-FFF2-40B4-BE49-F238E27FC236}">
                <a16:creationId xmlns:a16="http://schemas.microsoft.com/office/drawing/2014/main" id="{BB8F0876-5527-48B3-9669-FC53C1607901}"/>
              </a:ext>
            </a:extLst>
          </p:cNvPr>
          <p:cNvSpPr txBox="1">
            <a:spLocks noChangeArrowheads="1"/>
          </p:cNvSpPr>
          <p:nvPr/>
        </p:nvSpPr>
        <p:spPr bwMode="auto">
          <a:xfrm>
            <a:off x="6554067" y="1670617"/>
            <a:ext cx="23399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t>Warren Chapman</a:t>
            </a:r>
          </a:p>
          <a:p>
            <a:pPr eaLnBrk="1" hangingPunct="1"/>
            <a:r>
              <a:rPr lang="en-US" altLang="en-US" dirty="0"/>
              <a:t>Ellis Godwin*</a:t>
            </a:r>
          </a:p>
          <a:p>
            <a:pPr eaLnBrk="1" hangingPunct="1"/>
            <a:r>
              <a:rPr lang="en-US" altLang="en-US" dirty="0"/>
              <a:t>Howard Ervin</a:t>
            </a:r>
          </a:p>
        </p:txBody>
      </p:sp>
      <p:sp>
        <p:nvSpPr>
          <p:cNvPr id="260173" name="Text Box 77">
            <a:extLst>
              <a:ext uri="{FF2B5EF4-FFF2-40B4-BE49-F238E27FC236}">
                <a16:creationId xmlns:a16="http://schemas.microsoft.com/office/drawing/2014/main" id="{3A4ED8FF-091D-4F15-AE95-EC06B102FB03}"/>
              </a:ext>
            </a:extLst>
          </p:cNvPr>
          <p:cNvSpPr txBox="1">
            <a:spLocks noChangeArrowheads="1"/>
          </p:cNvSpPr>
          <p:nvPr/>
        </p:nvSpPr>
        <p:spPr bwMode="auto">
          <a:xfrm>
            <a:off x="2484438" y="31750"/>
            <a:ext cx="4178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4000" b="1" dirty="0">
                <a:solidFill>
                  <a:schemeClr val="tx2"/>
                </a:solidFill>
                <a:effectLst>
                  <a:outerShdw blurRad="38100" dist="38100" dir="2700000" algn="tl">
                    <a:srgbClr val="C0C0C0"/>
                  </a:outerShdw>
                </a:effectLst>
              </a:rPr>
              <a:t>REGION V - 1980</a:t>
            </a:r>
          </a:p>
        </p:txBody>
      </p:sp>
    </p:spTree>
    <p:extLst>
      <p:ext uri="{BB962C8B-B14F-4D97-AF65-F5344CB8AC3E}">
        <p14:creationId xmlns:p14="http://schemas.microsoft.com/office/powerpoint/2010/main" val="377910776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ooter Placeholder 2">
            <a:extLst>
              <a:ext uri="{FF2B5EF4-FFF2-40B4-BE49-F238E27FC236}">
                <a16:creationId xmlns:a16="http://schemas.microsoft.com/office/drawing/2014/main" id="{1465E304-A320-470B-A252-68F0357B0D36}"/>
              </a:ext>
            </a:extLst>
          </p:cNvPr>
          <p:cNvSpPr>
            <a:spLocks noGrp="1"/>
          </p:cNvSpPr>
          <p:nvPr>
            <p:ph type="ftr" sz="quarter" idx="11"/>
          </p:nvPr>
        </p:nvSpPr>
        <p:spPr/>
        <p:txBody>
          <a:bodyPr/>
          <a:lstStyle/>
          <a:p>
            <a:r>
              <a:rPr lang="en-US" altLang="en-US" dirty="0"/>
              <a:t>3-13</a:t>
            </a:r>
          </a:p>
        </p:txBody>
      </p:sp>
      <p:sp>
        <p:nvSpPr>
          <p:cNvPr id="261122" name="Freeform 2">
            <a:extLst>
              <a:ext uri="{FF2B5EF4-FFF2-40B4-BE49-F238E27FC236}">
                <a16:creationId xmlns:a16="http://schemas.microsoft.com/office/drawing/2014/main" id="{55907F51-987F-4D85-AF73-4AB5E2CCAB54}"/>
              </a:ext>
            </a:extLst>
          </p:cNvPr>
          <p:cNvSpPr>
            <a:spLocks/>
          </p:cNvSpPr>
          <p:nvPr/>
        </p:nvSpPr>
        <p:spPr bwMode="auto">
          <a:xfrm>
            <a:off x="5022850" y="4311650"/>
            <a:ext cx="9525" cy="6350"/>
          </a:xfrm>
          <a:custGeom>
            <a:avLst/>
            <a:gdLst>
              <a:gd name="T0" fmla="*/ 0 w 6"/>
              <a:gd name="T1" fmla="*/ 0 h 4"/>
              <a:gd name="T2" fmla="*/ 3 w 6"/>
              <a:gd name="T3" fmla="*/ 4 h 4"/>
              <a:gd name="T4" fmla="*/ 6 w 6"/>
              <a:gd name="T5" fmla="*/ 4 h 4"/>
              <a:gd name="T6" fmla="*/ 0 w 6"/>
              <a:gd name="T7" fmla="*/ 0 h 4"/>
            </a:gdLst>
            <a:ahLst/>
            <a:cxnLst>
              <a:cxn ang="0">
                <a:pos x="T0" y="T1"/>
              </a:cxn>
              <a:cxn ang="0">
                <a:pos x="T2" y="T3"/>
              </a:cxn>
              <a:cxn ang="0">
                <a:pos x="T4" y="T5"/>
              </a:cxn>
              <a:cxn ang="0">
                <a:pos x="T6" y="T7"/>
              </a:cxn>
            </a:cxnLst>
            <a:rect l="0" t="0" r="r" b="b"/>
            <a:pathLst>
              <a:path w="6" h="4">
                <a:moveTo>
                  <a:pt x="0" y="0"/>
                </a:moveTo>
                <a:lnTo>
                  <a:pt x="3" y="4"/>
                </a:lnTo>
                <a:lnTo>
                  <a:pt x="6"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1123" name="Freeform 3">
            <a:extLst>
              <a:ext uri="{FF2B5EF4-FFF2-40B4-BE49-F238E27FC236}">
                <a16:creationId xmlns:a16="http://schemas.microsoft.com/office/drawing/2014/main" id="{FF01C082-CCB0-4013-8670-A504ABB8056A}"/>
              </a:ext>
            </a:extLst>
          </p:cNvPr>
          <p:cNvSpPr>
            <a:spLocks/>
          </p:cNvSpPr>
          <p:nvPr/>
        </p:nvSpPr>
        <p:spPr bwMode="auto">
          <a:xfrm>
            <a:off x="4911725" y="5059363"/>
            <a:ext cx="9525" cy="9525"/>
          </a:xfrm>
          <a:custGeom>
            <a:avLst/>
            <a:gdLst>
              <a:gd name="T0" fmla="*/ 6 w 6"/>
              <a:gd name="T1" fmla="*/ 6 h 6"/>
              <a:gd name="T2" fmla="*/ 5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5" y="0"/>
                </a:lnTo>
                <a:lnTo>
                  <a:pt x="0"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261125" name="Group 5">
            <a:extLst>
              <a:ext uri="{FF2B5EF4-FFF2-40B4-BE49-F238E27FC236}">
                <a16:creationId xmlns:a16="http://schemas.microsoft.com/office/drawing/2014/main" id="{A1114E46-7FC3-4D93-9B05-798A93AD299C}"/>
              </a:ext>
            </a:extLst>
          </p:cNvPr>
          <p:cNvGrpSpPr>
            <a:grpSpLocks noChangeAspect="1"/>
          </p:cNvGrpSpPr>
          <p:nvPr/>
        </p:nvGrpSpPr>
        <p:grpSpPr bwMode="auto">
          <a:xfrm>
            <a:off x="1387475" y="1816099"/>
            <a:ext cx="5375275" cy="4271963"/>
            <a:chOff x="1798" y="2640"/>
            <a:chExt cx="1691" cy="1344"/>
          </a:xfrm>
        </p:grpSpPr>
        <p:sp>
          <p:nvSpPr>
            <p:cNvPr id="261126" name="Freeform 6">
              <a:extLst>
                <a:ext uri="{FF2B5EF4-FFF2-40B4-BE49-F238E27FC236}">
                  <a16:creationId xmlns:a16="http://schemas.microsoft.com/office/drawing/2014/main" id="{8083F2F8-51AF-4349-BCDC-CE43DD8A6DC9}"/>
                </a:ext>
              </a:extLst>
            </p:cNvPr>
            <p:cNvSpPr>
              <a:spLocks noChangeAspect="1"/>
            </p:cNvSpPr>
            <p:nvPr/>
          </p:nvSpPr>
          <p:spPr bwMode="auto">
            <a:xfrm>
              <a:off x="1798" y="2640"/>
              <a:ext cx="458" cy="730"/>
            </a:xfrm>
            <a:custGeom>
              <a:avLst/>
              <a:gdLst>
                <a:gd name="T0" fmla="*/ 452 w 458"/>
                <a:gd name="T1" fmla="*/ 0 h 730"/>
                <a:gd name="T2" fmla="*/ 7 w 458"/>
                <a:gd name="T3" fmla="*/ 0 h 730"/>
                <a:gd name="T4" fmla="*/ 1 w 458"/>
                <a:gd name="T5" fmla="*/ 0 h 730"/>
                <a:gd name="T6" fmla="*/ 1 w 458"/>
                <a:gd name="T7" fmla="*/ 6 h 730"/>
                <a:gd name="T8" fmla="*/ 0 w 458"/>
                <a:gd name="T9" fmla="*/ 710 h 730"/>
                <a:gd name="T10" fmla="*/ 0 w 458"/>
                <a:gd name="T11" fmla="*/ 715 h 730"/>
                <a:gd name="T12" fmla="*/ 4 w 458"/>
                <a:gd name="T13" fmla="*/ 715 h 730"/>
                <a:gd name="T14" fmla="*/ 81 w 458"/>
                <a:gd name="T15" fmla="*/ 729 h 730"/>
                <a:gd name="T16" fmla="*/ 88 w 458"/>
                <a:gd name="T17" fmla="*/ 730 h 730"/>
                <a:gd name="T18" fmla="*/ 88 w 458"/>
                <a:gd name="T19" fmla="*/ 723 h 730"/>
                <a:gd name="T20" fmla="*/ 88 w 458"/>
                <a:gd name="T21" fmla="*/ 676 h 730"/>
                <a:gd name="T22" fmla="*/ 195 w 458"/>
                <a:gd name="T23" fmla="*/ 676 h 730"/>
                <a:gd name="T24" fmla="*/ 201 w 458"/>
                <a:gd name="T25" fmla="*/ 676 h 730"/>
                <a:gd name="T26" fmla="*/ 201 w 458"/>
                <a:gd name="T27" fmla="*/ 671 h 730"/>
                <a:gd name="T28" fmla="*/ 202 w 458"/>
                <a:gd name="T29" fmla="*/ 615 h 730"/>
                <a:gd name="T30" fmla="*/ 452 w 458"/>
                <a:gd name="T31" fmla="*/ 615 h 730"/>
                <a:gd name="T32" fmla="*/ 458 w 458"/>
                <a:gd name="T33" fmla="*/ 615 h 730"/>
                <a:gd name="T34" fmla="*/ 458 w 458"/>
                <a:gd name="T35" fmla="*/ 609 h 730"/>
                <a:gd name="T36" fmla="*/ 458 w 458"/>
                <a:gd name="T37" fmla="*/ 6 h 730"/>
                <a:gd name="T38" fmla="*/ 458 w 458"/>
                <a:gd name="T39" fmla="*/ 0 h 730"/>
                <a:gd name="T40" fmla="*/ 452 w 458"/>
                <a:gd name="T41" fmla="*/ 0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8" h="730">
                  <a:moveTo>
                    <a:pt x="452" y="0"/>
                  </a:moveTo>
                  <a:lnTo>
                    <a:pt x="7" y="0"/>
                  </a:lnTo>
                  <a:lnTo>
                    <a:pt x="1" y="0"/>
                  </a:lnTo>
                  <a:lnTo>
                    <a:pt x="1" y="6"/>
                  </a:lnTo>
                  <a:lnTo>
                    <a:pt x="0" y="710"/>
                  </a:lnTo>
                  <a:lnTo>
                    <a:pt x="0" y="715"/>
                  </a:lnTo>
                  <a:lnTo>
                    <a:pt x="4" y="715"/>
                  </a:lnTo>
                  <a:lnTo>
                    <a:pt x="81" y="729"/>
                  </a:lnTo>
                  <a:lnTo>
                    <a:pt x="88" y="730"/>
                  </a:lnTo>
                  <a:lnTo>
                    <a:pt x="88" y="723"/>
                  </a:lnTo>
                  <a:lnTo>
                    <a:pt x="88" y="676"/>
                  </a:lnTo>
                  <a:lnTo>
                    <a:pt x="195" y="676"/>
                  </a:lnTo>
                  <a:lnTo>
                    <a:pt x="201" y="676"/>
                  </a:lnTo>
                  <a:lnTo>
                    <a:pt x="201" y="671"/>
                  </a:lnTo>
                  <a:lnTo>
                    <a:pt x="202" y="615"/>
                  </a:lnTo>
                  <a:lnTo>
                    <a:pt x="452" y="615"/>
                  </a:lnTo>
                  <a:lnTo>
                    <a:pt x="458" y="615"/>
                  </a:lnTo>
                  <a:lnTo>
                    <a:pt x="458" y="609"/>
                  </a:lnTo>
                  <a:lnTo>
                    <a:pt x="458" y="6"/>
                  </a:lnTo>
                  <a:lnTo>
                    <a:pt x="458" y="0"/>
                  </a:lnTo>
                  <a:lnTo>
                    <a:pt x="452" y="0"/>
                  </a:lnTo>
                  <a:close/>
                </a:path>
              </a:pathLst>
            </a:custGeom>
            <a:solidFill>
              <a:srgbClr val="000000"/>
            </a:solidFill>
            <a:ln w="9525">
              <a:solidFill>
                <a:srgbClr val="CC00CC"/>
              </a:solidFill>
              <a:round/>
              <a:headEnd/>
              <a:tailEnd/>
            </a:ln>
          </p:spPr>
          <p:txBody>
            <a:bodyPr/>
            <a:lstStyle/>
            <a:p>
              <a:endParaRPr lang="en-US" dirty="0"/>
            </a:p>
          </p:txBody>
        </p:sp>
        <p:grpSp>
          <p:nvGrpSpPr>
            <p:cNvPr id="261127" name="Group 7">
              <a:extLst>
                <a:ext uri="{FF2B5EF4-FFF2-40B4-BE49-F238E27FC236}">
                  <a16:creationId xmlns:a16="http://schemas.microsoft.com/office/drawing/2014/main" id="{0995D547-A56E-4A20-AF1B-A9C881D98D66}"/>
                </a:ext>
              </a:extLst>
            </p:cNvPr>
            <p:cNvGrpSpPr>
              <a:grpSpLocks noChangeAspect="1"/>
            </p:cNvGrpSpPr>
            <p:nvPr/>
          </p:nvGrpSpPr>
          <p:grpSpPr bwMode="auto">
            <a:xfrm>
              <a:off x="1809" y="2640"/>
              <a:ext cx="1680" cy="1344"/>
              <a:chOff x="1809" y="2640"/>
              <a:chExt cx="1680" cy="1344"/>
            </a:xfrm>
          </p:grpSpPr>
          <p:sp>
            <p:nvSpPr>
              <p:cNvPr id="261128" name="Freeform 8">
                <a:extLst>
                  <a:ext uri="{FF2B5EF4-FFF2-40B4-BE49-F238E27FC236}">
                    <a16:creationId xmlns:a16="http://schemas.microsoft.com/office/drawing/2014/main" id="{8D4548D3-BCF9-4451-84C3-729F872C8BDF}"/>
                  </a:ext>
                </a:extLst>
              </p:cNvPr>
              <p:cNvSpPr>
                <a:spLocks noChangeAspect="1"/>
              </p:cNvSpPr>
              <p:nvPr/>
            </p:nvSpPr>
            <p:spPr bwMode="auto">
              <a:xfrm>
                <a:off x="3239" y="3625"/>
                <a:ext cx="5" cy="2"/>
              </a:xfrm>
              <a:custGeom>
                <a:avLst/>
                <a:gdLst>
                  <a:gd name="T0" fmla="*/ 5 w 5"/>
                  <a:gd name="T1" fmla="*/ 2 h 2"/>
                  <a:gd name="T2" fmla="*/ 3 w 5"/>
                  <a:gd name="T3" fmla="*/ 0 h 2"/>
                  <a:gd name="T4" fmla="*/ 0 w 5"/>
                  <a:gd name="T5" fmla="*/ 0 h 2"/>
                  <a:gd name="T6" fmla="*/ 5 w 5"/>
                  <a:gd name="T7" fmla="*/ 2 h 2"/>
                </a:gdLst>
                <a:ahLst/>
                <a:cxnLst>
                  <a:cxn ang="0">
                    <a:pos x="T0" y="T1"/>
                  </a:cxn>
                  <a:cxn ang="0">
                    <a:pos x="T2" y="T3"/>
                  </a:cxn>
                  <a:cxn ang="0">
                    <a:pos x="T4" y="T5"/>
                  </a:cxn>
                  <a:cxn ang="0">
                    <a:pos x="T6" y="T7"/>
                  </a:cxn>
                </a:cxnLst>
                <a:rect l="0" t="0" r="r" b="b"/>
                <a:pathLst>
                  <a:path w="5" h="2">
                    <a:moveTo>
                      <a:pt x="5" y="2"/>
                    </a:moveTo>
                    <a:lnTo>
                      <a:pt x="3" y="0"/>
                    </a:lnTo>
                    <a:lnTo>
                      <a:pt x="0" y="0"/>
                    </a:lnTo>
                    <a:lnTo>
                      <a:pt x="5" y="2"/>
                    </a:lnTo>
                    <a:close/>
                  </a:path>
                </a:pathLst>
              </a:custGeom>
              <a:solidFill>
                <a:srgbClr val="FFFFFF"/>
              </a:solidFill>
              <a:ln w="9525">
                <a:solidFill>
                  <a:srgbClr val="CC00CC"/>
                </a:solidFill>
                <a:round/>
                <a:headEnd/>
                <a:tailEnd/>
              </a:ln>
            </p:spPr>
            <p:txBody>
              <a:bodyPr/>
              <a:lstStyle/>
              <a:p>
                <a:endParaRPr lang="en-US" dirty="0"/>
              </a:p>
            </p:txBody>
          </p:sp>
          <p:sp>
            <p:nvSpPr>
              <p:cNvPr id="261129" name="Freeform 9">
                <a:extLst>
                  <a:ext uri="{FF2B5EF4-FFF2-40B4-BE49-F238E27FC236}">
                    <a16:creationId xmlns:a16="http://schemas.microsoft.com/office/drawing/2014/main" id="{F267570E-6CFE-42B7-9754-38EE2617128D}"/>
                  </a:ext>
                </a:extLst>
              </p:cNvPr>
              <p:cNvSpPr>
                <a:spLocks noChangeAspect="1"/>
              </p:cNvSpPr>
              <p:nvPr/>
            </p:nvSpPr>
            <p:spPr bwMode="auto">
              <a:xfrm>
                <a:off x="3208" y="3177"/>
                <a:ext cx="1" cy="6"/>
              </a:xfrm>
              <a:custGeom>
                <a:avLst/>
                <a:gdLst>
                  <a:gd name="T0" fmla="*/ 1 w 1"/>
                  <a:gd name="T1" fmla="*/ 0 h 6"/>
                  <a:gd name="T2" fmla="*/ 0 w 1"/>
                  <a:gd name="T3" fmla="*/ 4 h 6"/>
                  <a:gd name="T4" fmla="*/ 1 w 1"/>
                  <a:gd name="T5" fmla="*/ 6 h 6"/>
                  <a:gd name="T6" fmla="*/ 1 w 1"/>
                  <a:gd name="T7" fmla="*/ 0 h 6"/>
                </a:gdLst>
                <a:ahLst/>
                <a:cxnLst>
                  <a:cxn ang="0">
                    <a:pos x="T0" y="T1"/>
                  </a:cxn>
                  <a:cxn ang="0">
                    <a:pos x="T2" y="T3"/>
                  </a:cxn>
                  <a:cxn ang="0">
                    <a:pos x="T4" y="T5"/>
                  </a:cxn>
                  <a:cxn ang="0">
                    <a:pos x="T6" y="T7"/>
                  </a:cxn>
                </a:cxnLst>
                <a:rect l="0" t="0" r="r" b="b"/>
                <a:pathLst>
                  <a:path w="1" h="6">
                    <a:moveTo>
                      <a:pt x="1" y="0"/>
                    </a:moveTo>
                    <a:lnTo>
                      <a:pt x="0" y="4"/>
                    </a:lnTo>
                    <a:lnTo>
                      <a:pt x="1" y="6"/>
                    </a:lnTo>
                    <a:lnTo>
                      <a:pt x="1" y="0"/>
                    </a:lnTo>
                    <a:close/>
                  </a:path>
                </a:pathLst>
              </a:custGeom>
              <a:solidFill>
                <a:srgbClr val="FFFFFF"/>
              </a:solidFill>
              <a:ln w="9525">
                <a:solidFill>
                  <a:srgbClr val="CC00CC"/>
                </a:solidFill>
                <a:round/>
                <a:headEnd/>
                <a:tailEnd/>
              </a:ln>
            </p:spPr>
            <p:txBody>
              <a:bodyPr/>
              <a:lstStyle/>
              <a:p>
                <a:endParaRPr lang="en-US" dirty="0"/>
              </a:p>
            </p:txBody>
          </p:sp>
          <p:sp>
            <p:nvSpPr>
              <p:cNvPr id="261130" name="Freeform 10">
                <a:extLst>
                  <a:ext uri="{FF2B5EF4-FFF2-40B4-BE49-F238E27FC236}">
                    <a16:creationId xmlns:a16="http://schemas.microsoft.com/office/drawing/2014/main" id="{711BCE7B-66EA-4DD0-A424-356C114DDAB5}"/>
                  </a:ext>
                </a:extLst>
              </p:cNvPr>
              <p:cNvSpPr>
                <a:spLocks noChangeAspect="1"/>
              </p:cNvSpPr>
              <p:nvPr/>
            </p:nvSpPr>
            <p:spPr bwMode="auto">
              <a:xfrm>
                <a:off x="2866" y="2743"/>
                <a:ext cx="394" cy="389"/>
              </a:xfrm>
              <a:custGeom>
                <a:avLst/>
                <a:gdLst>
                  <a:gd name="T0" fmla="*/ 0 w 394"/>
                  <a:gd name="T1" fmla="*/ 0 h 389"/>
                  <a:gd name="T2" fmla="*/ 341 w 394"/>
                  <a:gd name="T3" fmla="*/ 0 h 389"/>
                  <a:gd name="T4" fmla="*/ 341 w 394"/>
                  <a:gd name="T5" fmla="*/ 38 h 389"/>
                  <a:gd name="T6" fmla="*/ 394 w 394"/>
                  <a:gd name="T7" fmla="*/ 38 h 389"/>
                  <a:gd name="T8" fmla="*/ 234 w 394"/>
                  <a:gd name="T9" fmla="*/ 331 h 389"/>
                  <a:gd name="T10" fmla="*/ 259 w 394"/>
                  <a:gd name="T11" fmla="*/ 389 h 389"/>
                  <a:gd name="T12" fmla="*/ 93 w 394"/>
                  <a:gd name="T13" fmla="*/ 389 h 389"/>
                  <a:gd name="T14" fmla="*/ 88 w 394"/>
                  <a:gd name="T15" fmla="*/ 355 h 389"/>
                  <a:gd name="T16" fmla="*/ 31 w 394"/>
                  <a:gd name="T17" fmla="*/ 355 h 389"/>
                  <a:gd name="T18" fmla="*/ 0 w 394"/>
                  <a:gd name="T19"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4" h="389">
                    <a:moveTo>
                      <a:pt x="0" y="0"/>
                    </a:moveTo>
                    <a:lnTo>
                      <a:pt x="341" y="0"/>
                    </a:lnTo>
                    <a:lnTo>
                      <a:pt x="341" y="38"/>
                    </a:lnTo>
                    <a:lnTo>
                      <a:pt x="394" y="38"/>
                    </a:lnTo>
                    <a:lnTo>
                      <a:pt x="234" y="331"/>
                    </a:lnTo>
                    <a:lnTo>
                      <a:pt x="259" y="389"/>
                    </a:lnTo>
                    <a:lnTo>
                      <a:pt x="93" y="389"/>
                    </a:lnTo>
                    <a:lnTo>
                      <a:pt x="88" y="355"/>
                    </a:lnTo>
                    <a:lnTo>
                      <a:pt x="31" y="355"/>
                    </a:lnTo>
                    <a:lnTo>
                      <a:pt x="0" y="0"/>
                    </a:lnTo>
                    <a:close/>
                  </a:path>
                </a:pathLst>
              </a:custGeom>
              <a:solidFill>
                <a:srgbClr val="000000"/>
              </a:solidFill>
              <a:ln w="9525">
                <a:solidFill>
                  <a:srgbClr val="CC00CC"/>
                </a:solidFill>
                <a:round/>
                <a:headEnd/>
                <a:tailEnd/>
              </a:ln>
            </p:spPr>
            <p:txBody>
              <a:bodyPr/>
              <a:lstStyle/>
              <a:p>
                <a:endParaRPr lang="en-US" dirty="0"/>
              </a:p>
            </p:txBody>
          </p:sp>
          <p:sp>
            <p:nvSpPr>
              <p:cNvPr id="261131" name="Freeform 11">
                <a:extLst>
                  <a:ext uri="{FF2B5EF4-FFF2-40B4-BE49-F238E27FC236}">
                    <a16:creationId xmlns:a16="http://schemas.microsoft.com/office/drawing/2014/main" id="{6DBAF124-DBBD-4935-820B-FBCE18DB66FB}"/>
                  </a:ext>
                </a:extLst>
              </p:cNvPr>
              <p:cNvSpPr>
                <a:spLocks noChangeAspect="1"/>
              </p:cNvSpPr>
              <p:nvPr/>
            </p:nvSpPr>
            <p:spPr bwMode="auto">
              <a:xfrm>
                <a:off x="2904" y="2691"/>
                <a:ext cx="409" cy="401"/>
              </a:xfrm>
              <a:custGeom>
                <a:avLst/>
                <a:gdLst>
                  <a:gd name="T0" fmla="*/ 409 w 409"/>
                  <a:gd name="T1" fmla="*/ 38 h 401"/>
                  <a:gd name="T2" fmla="*/ 400 w 409"/>
                  <a:gd name="T3" fmla="*/ 38 h 401"/>
                  <a:gd name="T4" fmla="*/ 353 w 409"/>
                  <a:gd name="T5" fmla="*/ 38 h 401"/>
                  <a:gd name="T6" fmla="*/ 353 w 409"/>
                  <a:gd name="T7" fmla="*/ 5 h 401"/>
                  <a:gd name="T8" fmla="*/ 353 w 409"/>
                  <a:gd name="T9" fmla="*/ 0 h 401"/>
                  <a:gd name="T10" fmla="*/ 347 w 409"/>
                  <a:gd name="T11" fmla="*/ 0 h 401"/>
                  <a:gd name="T12" fmla="*/ 6 w 409"/>
                  <a:gd name="T13" fmla="*/ 0 h 401"/>
                  <a:gd name="T14" fmla="*/ 0 w 409"/>
                  <a:gd name="T15" fmla="*/ 0 h 401"/>
                  <a:gd name="T16" fmla="*/ 1 w 409"/>
                  <a:gd name="T17" fmla="*/ 7 h 401"/>
                  <a:gd name="T18" fmla="*/ 31 w 409"/>
                  <a:gd name="T19" fmla="*/ 361 h 401"/>
                  <a:gd name="T20" fmla="*/ 31 w 409"/>
                  <a:gd name="T21" fmla="*/ 367 h 401"/>
                  <a:gd name="T22" fmla="*/ 37 w 409"/>
                  <a:gd name="T23" fmla="*/ 367 h 401"/>
                  <a:gd name="T24" fmla="*/ 89 w 409"/>
                  <a:gd name="T25" fmla="*/ 367 h 401"/>
                  <a:gd name="T26" fmla="*/ 93 w 409"/>
                  <a:gd name="T27" fmla="*/ 396 h 401"/>
                  <a:gd name="T28" fmla="*/ 95 w 409"/>
                  <a:gd name="T29" fmla="*/ 401 h 401"/>
                  <a:gd name="T30" fmla="*/ 99 w 409"/>
                  <a:gd name="T31" fmla="*/ 401 h 401"/>
                  <a:gd name="T32" fmla="*/ 266 w 409"/>
                  <a:gd name="T33" fmla="*/ 401 h 401"/>
                  <a:gd name="T34" fmla="*/ 274 w 409"/>
                  <a:gd name="T35" fmla="*/ 401 h 401"/>
                  <a:gd name="T36" fmla="*/ 271 w 409"/>
                  <a:gd name="T37" fmla="*/ 392 h 401"/>
                  <a:gd name="T38" fmla="*/ 247 w 409"/>
                  <a:gd name="T39" fmla="*/ 337 h 401"/>
                  <a:gd name="T40" fmla="*/ 404 w 409"/>
                  <a:gd name="T41" fmla="*/ 46 h 401"/>
                  <a:gd name="T42" fmla="*/ 409 w 409"/>
                  <a:gd name="T43" fmla="*/ 38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9" h="401">
                    <a:moveTo>
                      <a:pt x="409" y="38"/>
                    </a:moveTo>
                    <a:lnTo>
                      <a:pt x="400" y="38"/>
                    </a:lnTo>
                    <a:lnTo>
                      <a:pt x="353" y="38"/>
                    </a:lnTo>
                    <a:lnTo>
                      <a:pt x="353" y="5"/>
                    </a:lnTo>
                    <a:lnTo>
                      <a:pt x="353" y="0"/>
                    </a:lnTo>
                    <a:lnTo>
                      <a:pt x="347" y="0"/>
                    </a:lnTo>
                    <a:lnTo>
                      <a:pt x="6" y="0"/>
                    </a:lnTo>
                    <a:lnTo>
                      <a:pt x="0" y="0"/>
                    </a:lnTo>
                    <a:lnTo>
                      <a:pt x="1" y="7"/>
                    </a:lnTo>
                    <a:lnTo>
                      <a:pt x="31" y="361"/>
                    </a:lnTo>
                    <a:lnTo>
                      <a:pt x="31" y="367"/>
                    </a:lnTo>
                    <a:lnTo>
                      <a:pt x="37" y="367"/>
                    </a:lnTo>
                    <a:lnTo>
                      <a:pt x="89" y="367"/>
                    </a:lnTo>
                    <a:lnTo>
                      <a:pt x="93" y="396"/>
                    </a:lnTo>
                    <a:lnTo>
                      <a:pt x="95" y="401"/>
                    </a:lnTo>
                    <a:lnTo>
                      <a:pt x="99" y="401"/>
                    </a:lnTo>
                    <a:lnTo>
                      <a:pt x="266" y="401"/>
                    </a:lnTo>
                    <a:lnTo>
                      <a:pt x="274" y="401"/>
                    </a:lnTo>
                    <a:lnTo>
                      <a:pt x="271" y="392"/>
                    </a:lnTo>
                    <a:lnTo>
                      <a:pt x="247" y="337"/>
                    </a:lnTo>
                    <a:lnTo>
                      <a:pt x="404" y="46"/>
                    </a:lnTo>
                    <a:lnTo>
                      <a:pt x="409" y="38"/>
                    </a:lnTo>
                    <a:close/>
                  </a:path>
                </a:pathLst>
              </a:custGeom>
              <a:solidFill>
                <a:srgbClr val="000000"/>
              </a:solidFill>
              <a:ln w="9525">
                <a:solidFill>
                  <a:srgbClr val="CC00CC"/>
                </a:solidFill>
                <a:round/>
                <a:headEnd/>
                <a:tailEnd/>
              </a:ln>
            </p:spPr>
            <p:txBody>
              <a:bodyPr/>
              <a:lstStyle/>
              <a:p>
                <a:endParaRPr lang="en-US" dirty="0"/>
              </a:p>
            </p:txBody>
          </p:sp>
          <p:sp>
            <p:nvSpPr>
              <p:cNvPr id="261132" name="Freeform 12">
                <a:extLst>
                  <a:ext uri="{FF2B5EF4-FFF2-40B4-BE49-F238E27FC236}">
                    <a16:creationId xmlns:a16="http://schemas.microsoft.com/office/drawing/2014/main" id="{D7AF00C4-6C0B-4BE8-BE74-E3FD37A3F4DC}"/>
                  </a:ext>
                </a:extLst>
              </p:cNvPr>
              <p:cNvSpPr>
                <a:spLocks noChangeAspect="1"/>
              </p:cNvSpPr>
              <p:nvPr/>
            </p:nvSpPr>
            <p:spPr bwMode="auto">
              <a:xfrm>
                <a:off x="2917" y="2702"/>
                <a:ext cx="378" cy="378"/>
              </a:xfrm>
              <a:custGeom>
                <a:avLst/>
                <a:gdLst>
                  <a:gd name="T0" fmla="*/ 86 w 378"/>
                  <a:gd name="T1" fmla="*/ 349 h 378"/>
                  <a:gd name="T2" fmla="*/ 85 w 378"/>
                  <a:gd name="T3" fmla="*/ 345 h 378"/>
                  <a:gd name="T4" fmla="*/ 80 w 378"/>
                  <a:gd name="T5" fmla="*/ 345 h 378"/>
                  <a:gd name="T6" fmla="*/ 29 w 378"/>
                  <a:gd name="T7" fmla="*/ 345 h 378"/>
                  <a:gd name="T8" fmla="*/ 0 w 378"/>
                  <a:gd name="T9" fmla="*/ 0 h 378"/>
                  <a:gd name="T10" fmla="*/ 328 w 378"/>
                  <a:gd name="T11" fmla="*/ 0 h 378"/>
                  <a:gd name="T12" fmla="*/ 328 w 378"/>
                  <a:gd name="T13" fmla="*/ 32 h 378"/>
                  <a:gd name="T14" fmla="*/ 328 w 378"/>
                  <a:gd name="T15" fmla="*/ 38 h 378"/>
                  <a:gd name="T16" fmla="*/ 334 w 378"/>
                  <a:gd name="T17" fmla="*/ 38 h 378"/>
                  <a:gd name="T18" fmla="*/ 378 w 378"/>
                  <a:gd name="T19" fmla="*/ 38 h 378"/>
                  <a:gd name="T20" fmla="*/ 222 w 378"/>
                  <a:gd name="T21" fmla="*/ 324 h 378"/>
                  <a:gd name="T22" fmla="*/ 221 w 378"/>
                  <a:gd name="T23" fmla="*/ 326 h 378"/>
                  <a:gd name="T24" fmla="*/ 222 w 378"/>
                  <a:gd name="T25" fmla="*/ 328 h 378"/>
                  <a:gd name="T26" fmla="*/ 244 w 378"/>
                  <a:gd name="T27" fmla="*/ 378 h 378"/>
                  <a:gd name="T28" fmla="*/ 91 w 378"/>
                  <a:gd name="T29" fmla="*/ 378 h 378"/>
                  <a:gd name="T30" fmla="*/ 86 w 378"/>
                  <a:gd name="T31" fmla="*/ 34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8" h="378">
                    <a:moveTo>
                      <a:pt x="86" y="349"/>
                    </a:moveTo>
                    <a:lnTo>
                      <a:pt x="85" y="345"/>
                    </a:lnTo>
                    <a:lnTo>
                      <a:pt x="80" y="345"/>
                    </a:lnTo>
                    <a:lnTo>
                      <a:pt x="29" y="345"/>
                    </a:lnTo>
                    <a:lnTo>
                      <a:pt x="0" y="0"/>
                    </a:lnTo>
                    <a:lnTo>
                      <a:pt x="328" y="0"/>
                    </a:lnTo>
                    <a:lnTo>
                      <a:pt x="328" y="32"/>
                    </a:lnTo>
                    <a:lnTo>
                      <a:pt x="328" y="38"/>
                    </a:lnTo>
                    <a:lnTo>
                      <a:pt x="334" y="38"/>
                    </a:lnTo>
                    <a:lnTo>
                      <a:pt x="378" y="38"/>
                    </a:lnTo>
                    <a:lnTo>
                      <a:pt x="222" y="324"/>
                    </a:lnTo>
                    <a:lnTo>
                      <a:pt x="221" y="326"/>
                    </a:lnTo>
                    <a:lnTo>
                      <a:pt x="222" y="328"/>
                    </a:lnTo>
                    <a:lnTo>
                      <a:pt x="244" y="378"/>
                    </a:lnTo>
                    <a:lnTo>
                      <a:pt x="91" y="378"/>
                    </a:lnTo>
                    <a:lnTo>
                      <a:pt x="86" y="349"/>
                    </a:lnTo>
                    <a:close/>
                  </a:path>
                </a:pathLst>
              </a:custGeom>
              <a:solidFill>
                <a:srgbClr val="FFFFFF"/>
              </a:solidFill>
              <a:ln w="9525">
                <a:solidFill>
                  <a:srgbClr val="CC00CC"/>
                </a:solidFill>
                <a:round/>
                <a:headEnd/>
                <a:tailEnd/>
              </a:ln>
            </p:spPr>
            <p:txBody>
              <a:bodyPr/>
              <a:lstStyle/>
              <a:p>
                <a:endParaRPr lang="en-US" dirty="0"/>
              </a:p>
            </p:txBody>
          </p:sp>
          <p:sp>
            <p:nvSpPr>
              <p:cNvPr id="261133" name="Freeform 13">
                <a:extLst>
                  <a:ext uri="{FF2B5EF4-FFF2-40B4-BE49-F238E27FC236}">
                    <a16:creationId xmlns:a16="http://schemas.microsoft.com/office/drawing/2014/main" id="{CAF7C7B5-85F2-4A56-B686-BDB4438E519E}"/>
                  </a:ext>
                </a:extLst>
              </p:cNvPr>
              <p:cNvSpPr>
                <a:spLocks noChangeAspect="1" noEditPoints="1"/>
              </p:cNvSpPr>
              <p:nvPr/>
            </p:nvSpPr>
            <p:spPr bwMode="auto">
              <a:xfrm>
                <a:off x="3027" y="2812"/>
                <a:ext cx="43" cy="48"/>
              </a:xfrm>
              <a:custGeom>
                <a:avLst/>
                <a:gdLst>
                  <a:gd name="T0" fmla="*/ 7 w 43"/>
                  <a:gd name="T1" fmla="*/ 48 h 48"/>
                  <a:gd name="T2" fmla="*/ 0 w 43"/>
                  <a:gd name="T3" fmla="*/ 48 h 48"/>
                  <a:gd name="T4" fmla="*/ 18 w 43"/>
                  <a:gd name="T5" fmla="*/ 0 h 48"/>
                  <a:gd name="T6" fmla="*/ 26 w 43"/>
                  <a:gd name="T7" fmla="*/ 0 h 48"/>
                  <a:gd name="T8" fmla="*/ 43 w 43"/>
                  <a:gd name="T9" fmla="*/ 48 h 48"/>
                  <a:gd name="T10" fmla="*/ 36 w 43"/>
                  <a:gd name="T11" fmla="*/ 48 h 48"/>
                  <a:gd name="T12" fmla="*/ 30 w 43"/>
                  <a:gd name="T13" fmla="*/ 33 h 48"/>
                  <a:gd name="T14" fmla="*/ 12 w 43"/>
                  <a:gd name="T15" fmla="*/ 33 h 48"/>
                  <a:gd name="T16" fmla="*/ 7 w 43"/>
                  <a:gd name="T17" fmla="*/ 48 h 48"/>
                  <a:gd name="T18" fmla="*/ 14 w 43"/>
                  <a:gd name="T19" fmla="*/ 28 h 48"/>
                  <a:gd name="T20" fmla="*/ 29 w 43"/>
                  <a:gd name="T21" fmla="*/ 28 h 48"/>
                  <a:gd name="T22" fmla="*/ 21 w 43"/>
                  <a:gd name="T23" fmla="*/ 7 h 48"/>
                  <a:gd name="T24" fmla="*/ 14 w 43"/>
                  <a:gd name="T25"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8">
                    <a:moveTo>
                      <a:pt x="7" y="48"/>
                    </a:moveTo>
                    <a:lnTo>
                      <a:pt x="0" y="48"/>
                    </a:lnTo>
                    <a:lnTo>
                      <a:pt x="18" y="0"/>
                    </a:lnTo>
                    <a:lnTo>
                      <a:pt x="26" y="0"/>
                    </a:lnTo>
                    <a:lnTo>
                      <a:pt x="43" y="48"/>
                    </a:lnTo>
                    <a:lnTo>
                      <a:pt x="36" y="48"/>
                    </a:lnTo>
                    <a:lnTo>
                      <a:pt x="30" y="33"/>
                    </a:lnTo>
                    <a:lnTo>
                      <a:pt x="12" y="33"/>
                    </a:lnTo>
                    <a:lnTo>
                      <a:pt x="7" y="48"/>
                    </a:lnTo>
                    <a:close/>
                    <a:moveTo>
                      <a:pt x="14" y="28"/>
                    </a:moveTo>
                    <a:lnTo>
                      <a:pt x="29" y="28"/>
                    </a:lnTo>
                    <a:lnTo>
                      <a:pt x="21" y="7"/>
                    </a:lnTo>
                    <a:lnTo>
                      <a:pt x="14" y="28"/>
                    </a:lnTo>
                    <a:close/>
                  </a:path>
                </a:pathLst>
              </a:custGeom>
              <a:solidFill>
                <a:srgbClr val="000000"/>
              </a:solidFill>
              <a:ln w="9525">
                <a:solidFill>
                  <a:srgbClr val="CC00CC"/>
                </a:solidFill>
                <a:round/>
                <a:headEnd/>
                <a:tailEnd/>
              </a:ln>
            </p:spPr>
            <p:txBody>
              <a:bodyPr/>
              <a:lstStyle/>
              <a:p>
                <a:endParaRPr lang="en-US" dirty="0"/>
              </a:p>
            </p:txBody>
          </p:sp>
          <p:sp>
            <p:nvSpPr>
              <p:cNvPr id="261134" name="Freeform 14">
                <a:extLst>
                  <a:ext uri="{FF2B5EF4-FFF2-40B4-BE49-F238E27FC236}">
                    <a16:creationId xmlns:a16="http://schemas.microsoft.com/office/drawing/2014/main" id="{DA655EEF-BCBA-46B4-B2E8-3B67893DC74C}"/>
                  </a:ext>
                </a:extLst>
              </p:cNvPr>
              <p:cNvSpPr>
                <a:spLocks noChangeAspect="1"/>
              </p:cNvSpPr>
              <p:nvPr/>
            </p:nvSpPr>
            <p:spPr bwMode="auto">
              <a:xfrm>
                <a:off x="3073" y="2824"/>
                <a:ext cx="18" cy="36"/>
              </a:xfrm>
              <a:custGeom>
                <a:avLst/>
                <a:gdLst>
                  <a:gd name="T0" fmla="*/ 0 w 18"/>
                  <a:gd name="T1" fmla="*/ 1 h 36"/>
                  <a:gd name="T2" fmla="*/ 6 w 18"/>
                  <a:gd name="T3" fmla="*/ 1 h 36"/>
                  <a:gd name="T4" fmla="*/ 6 w 18"/>
                  <a:gd name="T5" fmla="*/ 6 h 36"/>
                  <a:gd name="T6" fmla="*/ 6 w 18"/>
                  <a:gd name="T7" fmla="*/ 6 h 36"/>
                  <a:gd name="T8" fmla="*/ 9 w 18"/>
                  <a:gd name="T9" fmla="*/ 4 h 36"/>
                  <a:gd name="T10" fmla="*/ 11 w 18"/>
                  <a:gd name="T11" fmla="*/ 1 h 36"/>
                  <a:gd name="T12" fmla="*/ 12 w 18"/>
                  <a:gd name="T13" fmla="*/ 0 h 36"/>
                  <a:gd name="T14" fmla="*/ 14 w 18"/>
                  <a:gd name="T15" fmla="*/ 0 h 36"/>
                  <a:gd name="T16" fmla="*/ 18 w 18"/>
                  <a:gd name="T17" fmla="*/ 0 h 36"/>
                  <a:gd name="T18" fmla="*/ 18 w 18"/>
                  <a:gd name="T19" fmla="*/ 6 h 36"/>
                  <a:gd name="T20" fmla="*/ 17 w 18"/>
                  <a:gd name="T21" fmla="*/ 6 h 36"/>
                  <a:gd name="T22" fmla="*/ 15 w 18"/>
                  <a:gd name="T23" fmla="*/ 6 h 36"/>
                  <a:gd name="T24" fmla="*/ 14 w 18"/>
                  <a:gd name="T25" fmla="*/ 6 h 36"/>
                  <a:gd name="T26" fmla="*/ 13 w 18"/>
                  <a:gd name="T27" fmla="*/ 7 h 36"/>
                  <a:gd name="T28" fmla="*/ 10 w 18"/>
                  <a:gd name="T29" fmla="*/ 8 h 36"/>
                  <a:gd name="T30" fmla="*/ 9 w 18"/>
                  <a:gd name="T31" fmla="*/ 11 h 36"/>
                  <a:gd name="T32" fmla="*/ 6 w 18"/>
                  <a:gd name="T33" fmla="*/ 14 h 36"/>
                  <a:gd name="T34" fmla="*/ 6 w 18"/>
                  <a:gd name="T35" fmla="*/ 18 h 36"/>
                  <a:gd name="T36" fmla="*/ 6 w 18"/>
                  <a:gd name="T37" fmla="*/ 36 h 36"/>
                  <a:gd name="T38" fmla="*/ 0 w 18"/>
                  <a:gd name="T39" fmla="*/ 36 h 36"/>
                  <a:gd name="T40" fmla="*/ 0 w 18"/>
                  <a:gd name="T41"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6">
                    <a:moveTo>
                      <a:pt x="0" y="1"/>
                    </a:moveTo>
                    <a:lnTo>
                      <a:pt x="6" y="1"/>
                    </a:lnTo>
                    <a:lnTo>
                      <a:pt x="6" y="6"/>
                    </a:lnTo>
                    <a:lnTo>
                      <a:pt x="6" y="6"/>
                    </a:lnTo>
                    <a:lnTo>
                      <a:pt x="9" y="4"/>
                    </a:lnTo>
                    <a:lnTo>
                      <a:pt x="11" y="1"/>
                    </a:lnTo>
                    <a:lnTo>
                      <a:pt x="12" y="0"/>
                    </a:lnTo>
                    <a:lnTo>
                      <a:pt x="14" y="0"/>
                    </a:lnTo>
                    <a:lnTo>
                      <a:pt x="18" y="0"/>
                    </a:lnTo>
                    <a:lnTo>
                      <a:pt x="18" y="6"/>
                    </a:lnTo>
                    <a:lnTo>
                      <a:pt x="17" y="6"/>
                    </a:lnTo>
                    <a:lnTo>
                      <a:pt x="15" y="6"/>
                    </a:lnTo>
                    <a:lnTo>
                      <a:pt x="14" y="6"/>
                    </a:lnTo>
                    <a:lnTo>
                      <a:pt x="13" y="7"/>
                    </a:lnTo>
                    <a:lnTo>
                      <a:pt x="10" y="8"/>
                    </a:lnTo>
                    <a:lnTo>
                      <a:pt x="9" y="11"/>
                    </a:lnTo>
                    <a:lnTo>
                      <a:pt x="6" y="14"/>
                    </a:lnTo>
                    <a:lnTo>
                      <a:pt x="6" y="18"/>
                    </a:lnTo>
                    <a:lnTo>
                      <a:pt x="6" y="36"/>
                    </a:lnTo>
                    <a:lnTo>
                      <a:pt x="0" y="36"/>
                    </a:lnTo>
                    <a:lnTo>
                      <a:pt x="0" y="1"/>
                    </a:lnTo>
                    <a:close/>
                  </a:path>
                </a:pathLst>
              </a:custGeom>
              <a:solidFill>
                <a:srgbClr val="000000"/>
              </a:solidFill>
              <a:ln w="9525">
                <a:solidFill>
                  <a:srgbClr val="CC00CC"/>
                </a:solidFill>
                <a:round/>
                <a:headEnd/>
                <a:tailEnd/>
              </a:ln>
            </p:spPr>
            <p:txBody>
              <a:bodyPr/>
              <a:lstStyle/>
              <a:p>
                <a:endParaRPr lang="en-US" dirty="0"/>
              </a:p>
            </p:txBody>
          </p:sp>
          <p:sp>
            <p:nvSpPr>
              <p:cNvPr id="261135" name="Freeform 15">
                <a:extLst>
                  <a:ext uri="{FF2B5EF4-FFF2-40B4-BE49-F238E27FC236}">
                    <a16:creationId xmlns:a16="http://schemas.microsoft.com/office/drawing/2014/main" id="{5718C1A1-EC15-4742-9E96-BFC0C31265C8}"/>
                  </a:ext>
                </a:extLst>
              </p:cNvPr>
              <p:cNvSpPr>
                <a:spLocks noChangeAspect="1"/>
              </p:cNvSpPr>
              <p:nvPr/>
            </p:nvSpPr>
            <p:spPr bwMode="auto">
              <a:xfrm>
                <a:off x="3094" y="2812"/>
                <a:ext cx="30" cy="48"/>
              </a:xfrm>
              <a:custGeom>
                <a:avLst/>
                <a:gdLst>
                  <a:gd name="T0" fmla="*/ 6 w 30"/>
                  <a:gd name="T1" fmla="*/ 0 h 48"/>
                  <a:gd name="T2" fmla="*/ 6 w 30"/>
                  <a:gd name="T3" fmla="*/ 27 h 48"/>
                  <a:gd name="T4" fmla="*/ 21 w 30"/>
                  <a:gd name="T5" fmla="*/ 13 h 48"/>
                  <a:gd name="T6" fmla="*/ 28 w 30"/>
                  <a:gd name="T7" fmla="*/ 13 h 48"/>
                  <a:gd name="T8" fmla="*/ 16 w 30"/>
                  <a:gd name="T9" fmla="*/ 25 h 48"/>
                  <a:gd name="T10" fmla="*/ 30 w 30"/>
                  <a:gd name="T11" fmla="*/ 48 h 48"/>
                  <a:gd name="T12" fmla="*/ 23 w 30"/>
                  <a:gd name="T13" fmla="*/ 48 h 48"/>
                  <a:gd name="T14" fmla="*/ 12 w 30"/>
                  <a:gd name="T15" fmla="*/ 30 h 48"/>
                  <a:gd name="T16" fmla="*/ 6 w 30"/>
                  <a:gd name="T17" fmla="*/ 35 h 48"/>
                  <a:gd name="T18" fmla="*/ 6 w 30"/>
                  <a:gd name="T19" fmla="*/ 48 h 48"/>
                  <a:gd name="T20" fmla="*/ 0 w 30"/>
                  <a:gd name="T21" fmla="*/ 48 h 48"/>
                  <a:gd name="T22" fmla="*/ 0 w 30"/>
                  <a:gd name="T23" fmla="*/ 0 h 48"/>
                  <a:gd name="T24" fmla="*/ 6 w 30"/>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8">
                    <a:moveTo>
                      <a:pt x="6" y="0"/>
                    </a:moveTo>
                    <a:lnTo>
                      <a:pt x="6" y="27"/>
                    </a:lnTo>
                    <a:lnTo>
                      <a:pt x="21" y="13"/>
                    </a:lnTo>
                    <a:lnTo>
                      <a:pt x="28" y="13"/>
                    </a:lnTo>
                    <a:lnTo>
                      <a:pt x="16" y="25"/>
                    </a:lnTo>
                    <a:lnTo>
                      <a:pt x="30" y="48"/>
                    </a:lnTo>
                    <a:lnTo>
                      <a:pt x="23" y="48"/>
                    </a:lnTo>
                    <a:lnTo>
                      <a:pt x="12" y="30"/>
                    </a:lnTo>
                    <a:lnTo>
                      <a:pt x="6" y="35"/>
                    </a:lnTo>
                    <a:lnTo>
                      <a:pt x="6" y="48"/>
                    </a:lnTo>
                    <a:lnTo>
                      <a:pt x="0" y="48"/>
                    </a:lnTo>
                    <a:lnTo>
                      <a:pt x="0" y="0"/>
                    </a:lnTo>
                    <a:lnTo>
                      <a:pt x="6" y="0"/>
                    </a:lnTo>
                    <a:close/>
                  </a:path>
                </a:pathLst>
              </a:custGeom>
              <a:solidFill>
                <a:srgbClr val="000000"/>
              </a:solidFill>
              <a:ln w="9525">
                <a:solidFill>
                  <a:srgbClr val="CC00CC"/>
                </a:solidFill>
                <a:round/>
                <a:headEnd/>
                <a:tailEnd/>
              </a:ln>
            </p:spPr>
            <p:txBody>
              <a:bodyPr/>
              <a:lstStyle/>
              <a:p>
                <a:endParaRPr lang="en-US" dirty="0"/>
              </a:p>
            </p:txBody>
          </p:sp>
          <p:sp>
            <p:nvSpPr>
              <p:cNvPr id="261136" name="Rectangle 16">
                <a:extLst>
                  <a:ext uri="{FF2B5EF4-FFF2-40B4-BE49-F238E27FC236}">
                    <a16:creationId xmlns:a16="http://schemas.microsoft.com/office/drawing/2014/main" id="{34E1CACB-A9A6-4AA8-96A2-D9DAB8717DF2}"/>
                  </a:ext>
                </a:extLst>
              </p:cNvPr>
              <p:cNvSpPr>
                <a:spLocks noChangeAspect="1" noChangeArrowheads="1"/>
              </p:cNvSpPr>
              <p:nvPr/>
            </p:nvSpPr>
            <p:spPr bwMode="auto">
              <a:xfrm>
                <a:off x="3129" y="2853"/>
                <a:ext cx="7" cy="7"/>
              </a:xfrm>
              <a:prstGeom prst="rect">
                <a:avLst/>
              </a:prstGeom>
              <a:solidFill>
                <a:srgbClr val="000000"/>
              </a:solidFill>
              <a:ln w="9525">
                <a:solidFill>
                  <a:srgbClr val="CC00CC"/>
                </a:solidFill>
                <a:miter lim="800000"/>
                <a:headEnd/>
                <a:tailEnd/>
              </a:ln>
            </p:spPr>
            <p:txBody>
              <a:bodyPr/>
              <a:lstStyle/>
              <a:p>
                <a:endParaRPr lang="en-US" dirty="0"/>
              </a:p>
            </p:txBody>
          </p:sp>
          <p:sp>
            <p:nvSpPr>
              <p:cNvPr id="261137" name="Freeform 17">
                <a:extLst>
                  <a:ext uri="{FF2B5EF4-FFF2-40B4-BE49-F238E27FC236}">
                    <a16:creationId xmlns:a16="http://schemas.microsoft.com/office/drawing/2014/main" id="{2B06DA06-B2DB-46A3-A2FE-7F2BAD10D24B}"/>
                  </a:ext>
                </a:extLst>
              </p:cNvPr>
              <p:cNvSpPr>
                <a:spLocks noChangeAspect="1"/>
              </p:cNvSpPr>
              <p:nvPr/>
            </p:nvSpPr>
            <p:spPr bwMode="auto">
              <a:xfrm>
                <a:off x="2959" y="3132"/>
                <a:ext cx="476" cy="541"/>
              </a:xfrm>
              <a:custGeom>
                <a:avLst/>
                <a:gdLst>
                  <a:gd name="T0" fmla="*/ 476 w 476"/>
                  <a:gd name="T1" fmla="*/ 541 h 541"/>
                  <a:gd name="T2" fmla="*/ 237 w 476"/>
                  <a:gd name="T3" fmla="*/ 541 h 541"/>
                  <a:gd name="T4" fmla="*/ 169 w 476"/>
                  <a:gd name="T5" fmla="*/ 479 h 541"/>
                  <a:gd name="T6" fmla="*/ 52 w 476"/>
                  <a:gd name="T7" fmla="*/ 479 h 541"/>
                  <a:gd name="T8" fmla="*/ 0 w 476"/>
                  <a:gd name="T9" fmla="*/ 0 h 541"/>
                  <a:gd name="T10" fmla="*/ 166 w 476"/>
                  <a:gd name="T11" fmla="*/ 0 h 541"/>
                  <a:gd name="T12" fmla="*/ 211 w 476"/>
                  <a:gd name="T13" fmla="*/ 91 h 541"/>
                  <a:gd name="T14" fmla="*/ 171 w 476"/>
                  <a:gd name="T15" fmla="*/ 172 h 541"/>
                  <a:gd name="T16" fmla="*/ 193 w 476"/>
                  <a:gd name="T17" fmla="*/ 257 h 541"/>
                  <a:gd name="T18" fmla="*/ 362 w 476"/>
                  <a:gd name="T19" fmla="*/ 257 h 541"/>
                  <a:gd name="T20" fmla="*/ 405 w 476"/>
                  <a:gd name="T21" fmla="*/ 411 h 541"/>
                  <a:gd name="T22" fmla="*/ 476 w 476"/>
                  <a:gd name="T23" fmla="*/ 541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6" h="541">
                    <a:moveTo>
                      <a:pt x="476" y="541"/>
                    </a:moveTo>
                    <a:lnTo>
                      <a:pt x="237" y="541"/>
                    </a:lnTo>
                    <a:lnTo>
                      <a:pt x="169" y="479"/>
                    </a:lnTo>
                    <a:lnTo>
                      <a:pt x="52" y="479"/>
                    </a:lnTo>
                    <a:lnTo>
                      <a:pt x="0" y="0"/>
                    </a:lnTo>
                    <a:lnTo>
                      <a:pt x="166" y="0"/>
                    </a:lnTo>
                    <a:lnTo>
                      <a:pt x="211" y="91"/>
                    </a:lnTo>
                    <a:lnTo>
                      <a:pt x="171" y="172"/>
                    </a:lnTo>
                    <a:lnTo>
                      <a:pt x="193" y="257"/>
                    </a:lnTo>
                    <a:lnTo>
                      <a:pt x="362" y="257"/>
                    </a:lnTo>
                    <a:lnTo>
                      <a:pt x="405" y="411"/>
                    </a:lnTo>
                    <a:lnTo>
                      <a:pt x="476" y="541"/>
                    </a:lnTo>
                    <a:close/>
                  </a:path>
                </a:pathLst>
              </a:custGeom>
              <a:solidFill>
                <a:srgbClr val="000000"/>
              </a:solidFill>
              <a:ln w="9525">
                <a:solidFill>
                  <a:srgbClr val="CC00CC"/>
                </a:solidFill>
                <a:round/>
                <a:headEnd/>
                <a:tailEnd/>
              </a:ln>
            </p:spPr>
            <p:txBody>
              <a:bodyPr/>
              <a:lstStyle/>
              <a:p>
                <a:endParaRPr lang="en-US" dirty="0"/>
              </a:p>
            </p:txBody>
          </p:sp>
          <p:sp>
            <p:nvSpPr>
              <p:cNvPr id="261138" name="Freeform 18">
                <a:extLst>
                  <a:ext uri="{FF2B5EF4-FFF2-40B4-BE49-F238E27FC236}">
                    <a16:creationId xmlns:a16="http://schemas.microsoft.com/office/drawing/2014/main" id="{B9F66FBA-AA6A-4887-8CA8-D8FC67D26859}"/>
                  </a:ext>
                </a:extLst>
              </p:cNvPr>
              <p:cNvSpPr>
                <a:spLocks noChangeAspect="1"/>
              </p:cNvSpPr>
              <p:nvPr/>
            </p:nvSpPr>
            <p:spPr bwMode="auto">
              <a:xfrm>
                <a:off x="2997" y="3080"/>
                <a:ext cx="492" cy="553"/>
              </a:xfrm>
              <a:custGeom>
                <a:avLst/>
                <a:gdLst>
                  <a:gd name="T0" fmla="*/ 416 w 492"/>
                  <a:gd name="T1" fmla="*/ 415 h 553"/>
                  <a:gd name="T2" fmla="*/ 374 w 492"/>
                  <a:gd name="T3" fmla="*/ 260 h 553"/>
                  <a:gd name="T4" fmla="*/ 372 w 492"/>
                  <a:gd name="T5" fmla="*/ 256 h 553"/>
                  <a:gd name="T6" fmla="*/ 368 w 492"/>
                  <a:gd name="T7" fmla="*/ 256 h 553"/>
                  <a:gd name="T8" fmla="*/ 200 w 492"/>
                  <a:gd name="T9" fmla="*/ 256 h 553"/>
                  <a:gd name="T10" fmla="*/ 204 w 492"/>
                  <a:gd name="T11" fmla="*/ 260 h 553"/>
                  <a:gd name="T12" fmla="*/ 182 w 492"/>
                  <a:gd name="T13" fmla="*/ 175 h 553"/>
                  <a:gd name="T14" fmla="*/ 181 w 492"/>
                  <a:gd name="T15" fmla="*/ 180 h 553"/>
                  <a:gd name="T16" fmla="*/ 223 w 492"/>
                  <a:gd name="T17" fmla="*/ 99 h 553"/>
                  <a:gd name="T18" fmla="*/ 224 w 492"/>
                  <a:gd name="T19" fmla="*/ 97 h 553"/>
                  <a:gd name="T20" fmla="*/ 223 w 492"/>
                  <a:gd name="T21" fmla="*/ 93 h 553"/>
                  <a:gd name="T22" fmla="*/ 178 w 492"/>
                  <a:gd name="T23" fmla="*/ 3 h 553"/>
                  <a:gd name="T24" fmla="*/ 177 w 492"/>
                  <a:gd name="T25" fmla="*/ 0 h 553"/>
                  <a:gd name="T26" fmla="*/ 173 w 492"/>
                  <a:gd name="T27" fmla="*/ 0 h 553"/>
                  <a:gd name="T28" fmla="*/ 6 w 492"/>
                  <a:gd name="T29" fmla="*/ 0 h 553"/>
                  <a:gd name="T30" fmla="*/ 0 w 492"/>
                  <a:gd name="T31" fmla="*/ 0 h 553"/>
                  <a:gd name="T32" fmla="*/ 0 w 492"/>
                  <a:gd name="T33" fmla="*/ 7 h 553"/>
                  <a:gd name="T34" fmla="*/ 52 w 492"/>
                  <a:gd name="T35" fmla="*/ 486 h 553"/>
                  <a:gd name="T36" fmla="*/ 52 w 492"/>
                  <a:gd name="T37" fmla="*/ 491 h 553"/>
                  <a:gd name="T38" fmla="*/ 58 w 492"/>
                  <a:gd name="T39" fmla="*/ 491 h 553"/>
                  <a:gd name="T40" fmla="*/ 174 w 492"/>
                  <a:gd name="T41" fmla="*/ 491 h 553"/>
                  <a:gd name="T42" fmla="*/ 171 w 492"/>
                  <a:gd name="T43" fmla="*/ 490 h 553"/>
                  <a:gd name="T44" fmla="*/ 239 w 492"/>
                  <a:gd name="T45" fmla="*/ 552 h 553"/>
                  <a:gd name="T46" fmla="*/ 240 w 492"/>
                  <a:gd name="T47" fmla="*/ 553 h 553"/>
                  <a:gd name="T48" fmla="*/ 242 w 492"/>
                  <a:gd name="T49" fmla="*/ 553 h 553"/>
                  <a:gd name="T50" fmla="*/ 482 w 492"/>
                  <a:gd name="T51" fmla="*/ 553 h 553"/>
                  <a:gd name="T52" fmla="*/ 492 w 492"/>
                  <a:gd name="T53" fmla="*/ 553 h 553"/>
                  <a:gd name="T54" fmla="*/ 488 w 492"/>
                  <a:gd name="T55" fmla="*/ 545 h 553"/>
                  <a:gd name="T56" fmla="*/ 415 w 492"/>
                  <a:gd name="T57" fmla="*/ 414 h 553"/>
                  <a:gd name="T58" fmla="*/ 416 w 492"/>
                  <a:gd name="T59" fmla="*/ 415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2" h="553">
                    <a:moveTo>
                      <a:pt x="416" y="415"/>
                    </a:moveTo>
                    <a:lnTo>
                      <a:pt x="374" y="260"/>
                    </a:lnTo>
                    <a:lnTo>
                      <a:pt x="372" y="256"/>
                    </a:lnTo>
                    <a:lnTo>
                      <a:pt x="368" y="256"/>
                    </a:lnTo>
                    <a:lnTo>
                      <a:pt x="200" y="256"/>
                    </a:lnTo>
                    <a:lnTo>
                      <a:pt x="204" y="260"/>
                    </a:lnTo>
                    <a:lnTo>
                      <a:pt x="182" y="175"/>
                    </a:lnTo>
                    <a:lnTo>
                      <a:pt x="181" y="180"/>
                    </a:lnTo>
                    <a:lnTo>
                      <a:pt x="223" y="99"/>
                    </a:lnTo>
                    <a:lnTo>
                      <a:pt x="224" y="97"/>
                    </a:lnTo>
                    <a:lnTo>
                      <a:pt x="223" y="93"/>
                    </a:lnTo>
                    <a:lnTo>
                      <a:pt x="178" y="3"/>
                    </a:lnTo>
                    <a:lnTo>
                      <a:pt x="177" y="0"/>
                    </a:lnTo>
                    <a:lnTo>
                      <a:pt x="173" y="0"/>
                    </a:lnTo>
                    <a:lnTo>
                      <a:pt x="6" y="0"/>
                    </a:lnTo>
                    <a:lnTo>
                      <a:pt x="0" y="0"/>
                    </a:lnTo>
                    <a:lnTo>
                      <a:pt x="0" y="7"/>
                    </a:lnTo>
                    <a:lnTo>
                      <a:pt x="52" y="486"/>
                    </a:lnTo>
                    <a:lnTo>
                      <a:pt x="52" y="491"/>
                    </a:lnTo>
                    <a:lnTo>
                      <a:pt x="58" y="491"/>
                    </a:lnTo>
                    <a:lnTo>
                      <a:pt x="174" y="491"/>
                    </a:lnTo>
                    <a:lnTo>
                      <a:pt x="171" y="490"/>
                    </a:lnTo>
                    <a:lnTo>
                      <a:pt x="239" y="552"/>
                    </a:lnTo>
                    <a:lnTo>
                      <a:pt x="240" y="553"/>
                    </a:lnTo>
                    <a:lnTo>
                      <a:pt x="242" y="553"/>
                    </a:lnTo>
                    <a:lnTo>
                      <a:pt x="482" y="553"/>
                    </a:lnTo>
                    <a:lnTo>
                      <a:pt x="492" y="553"/>
                    </a:lnTo>
                    <a:lnTo>
                      <a:pt x="488" y="545"/>
                    </a:lnTo>
                    <a:lnTo>
                      <a:pt x="415" y="414"/>
                    </a:lnTo>
                    <a:lnTo>
                      <a:pt x="416" y="415"/>
                    </a:lnTo>
                    <a:close/>
                  </a:path>
                </a:pathLst>
              </a:custGeom>
              <a:solidFill>
                <a:srgbClr val="000000"/>
              </a:solidFill>
              <a:ln w="9525">
                <a:solidFill>
                  <a:srgbClr val="CC00CC"/>
                </a:solidFill>
                <a:round/>
                <a:headEnd/>
                <a:tailEnd/>
              </a:ln>
            </p:spPr>
            <p:txBody>
              <a:bodyPr/>
              <a:lstStyle/>
              <a:p>
                <a:endParaRPr lang="en-US" dirty="0"/>
              </a:p>
            </p:txBody>
          </p:sp>
          <p:sp>
            <p:nvSpPr>
              <p:cNvPr id="261139" name="Freeform 19">
                <a:extLst>
                  <a:ext uri="{FF2B5EF4-FFF2-40B4-BE49-F238E27FC236}">
                    <a16:creationId xmlns:a16="http://schemas.microsoft.com/office/drawing/2014/main" id="{B003511A-CCB2-4319-AAA6-E2C9B4D61953}"/>
                  </a:ext>
                </a:extLst>
              </p:cNvPr>
              <p:cNvSpPr>
                <a:spLocks noChangeAspect="1"/>
              </p:cNvSpPr>
              <p:nvPr/>
            </p:nvSpPr>
            <p:spPr bwMode="auto">
              <a:xfrm>
                <a:off x="3055" y="3559"/>
                <a:ext cx="6" cy="6"/>
              </a:xfrm>
              <a:custGeom>
                <a:avLst/>
                <a:gdLst>
                  <a:gd name="T0" fmla="*/ 6 w 6"/>
                  <a:gd name="T1" fmla="*/ 6 h 6"/>
                  <a:gd name="T2" fmla="*/ 5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5" y="0"/>
                    </a:lnTo>
                    <a:lnTo>
                      <a:pt x="0" y="0"/>
                    </a:lnTo>
                    <a:lnTo>
                      <a:pt x="6" y="6"/>
                    </a:lnTo>
                    <a:close/>
                  </a:path>
                </a:pathLst>
              </a:custGeom>
              <a:solidFill>
                <a:srgbClr val="FFFFFF"/>
              </a:solidFill>
              <a:ln w="9525">
                <a:solidFill>
                  <a:srgbClr val="CC00CC"/>
                </a:solidFill>
                <a:round/>
                <a:headEnd/>
                <a:tailEnd/>
              </a:ln>
            </p:spPr>
            <p:txBody>
              <a:bodyPr/>
              <a:lstStyle/>
              <a:p>
                <a:endParaRPr lang="en-US" dirty="0"/>
              </a:p>
            </p:txBody>
          </p:sp>
          <p:sp>
            <p:nvSpPr>
              <p:cNvPr id="261140" name="Freeform 20">
                <a:extLst>
                  <a:ext uri="{FF2B5EF4-FFF2-40B4-BE49-F238E27FC236}">
                    <a16:creationId xmlns:a16="http://schemas.microsoft.com/office/drawing/2014/main" id="{FFA3ACD6-D3E5-48C2-A23B-6B9A89F556A1}"/>
                  </a:ext>
                </a:extLst>
              </p:cNvPr>
              <p:cNvSpPr>
                <a:spLocks noChangeAspect="1"/>
              </p:cNvSpPr>
              <p:nvPr/>
            </p:nvSpPr>
            <p:spPr bwMode="auto">
              <a:xfrm>
                <a:off x="3003" y="3086"/>
                <a:ext cx="7" cy="6"/>
              </a:xfrm>
              <a:custGeom>
                <a:avLst/>
                <a:gdLst>
                  <a:gd name="T0" fmla="*/ 0 w 7"/>
                  <a:gd name="T1" fmla="*/ 6 h 6"/>
                  <a:gd name="T2" fmla="*/ 7 w 7"/>
                  <a:gd name="T3" fmla="*/ 6 h 6"/>
                  <a:gd name="T4" fmla="*/ 6 w 7"/>
                  <a:gd name="T5" fmla="*/ 0 h 6"/>
                  <a:gd name="T6" fmla="*/ 0 w 7"/>
                  <a:gd name="T7" fmla="*/ 6 h 6"/>
                </a:gdLst>
                <a:ahLst/>
                <a:cxnLst>
                  <a:cxn ang="0">
                    <a:pos x="T0" y="T1"/>
                  </a:cxn>
                  <a:cxn ang="0">
                    <a:pos x="T2" y="T3"/>
                  </a:cxn>
                  <a:cxn ang="0">
                    <a:pos x="T4" y="T5"/>
                  </a:cxn>
                  <a:cxn ang="0">
                    <a:pos x="T6" y="T7"/>
                  </a:cxn>
                </a:cxnLst>
                <a:rect l="0" t="0" r="r" b="b"/>
                <a:pathLst>
                  <a:path w="7" h="6">
                    <a:moveTo>
                      <a:pt x="0" y="6"/>
                    </a:moveTo>
                    <a:lnTo>
                      <a:pt x="7" y="6"/>
                    </a:lnTo>
                    <a:lnTo>
                      <a:pt x="6" y="0"/>
                    </a:lnTo>
                    <a:lnTo>
                      <a:pt x="0" y="6"/>
                    </a:lnTo>
                    <a:close/>
                  </a:path>
                </a:pathLst>
              </a:custGeom>
              <a:solidFill>
                <a:srgbClr val="FFFFFF"/>
              </a:solidFill>
              <a:ln w="9525">
                <a:solidFill>
                  <a:srgbClr val="CC00CC"/>
                </a:solidFill>
                <a:round/>
                <a:headEnd/>
                <a:tailEnd/>
              </a:ln>
            </p:spPr>
            <p:txBody>
              <a:bodyPr/>
              <a:lstStyle/>
              <a:p>
                <a:endParaRPr lang="en-US" dirty="0"/>
              </a:p>
            </p:txBody>
          </p:sp>
          <p:sp>
            <p:nvSpPr>
              <p:cNvPr id="261141" name="Freeform 21">
                <a:extLst>
                  <a:ext uri="{FF2B5EF4-FFF2-40B4-BE49-F238E27FC236}">
                    <a16:creationId xmlns:a16="http://schemas.microsoft.com/office/drawing/2014/main" id="{F87A1D60-26BE-4088-973C-8D66DA98A1CF}"/>
                  </a:ext>
                </a:extLst>
              </p:cNvPr>
              <p:cNvSpPr>
                <a:spLocks noChangeAspect="1"/>
              </p:cNvSpPr>
              <p:nvPr/>
            </p:nvSpPr>
            <p:spPr bwMode="auto">
              <a:xfrm>
                <a:off x="3010" y="3092"/>
                <a:ext cx="460" cy="529"/>
              </a:xfrm>
              <a:custGeom>
                <a:avLst/>
                <a:gdLst>
                  <a:gd name="T0" fmla="*/ 393 w 460"/>
                  <a:gd name="T1" fmla="*/ 407 h 529"/>
                  <a:gd name="T2" fmla="*/ 392 w 460"/>
                  <a:gd name="T3" fmla="*/ 406 h 529"/>
                  <a:gd name="T4" fmla="*/ 392 w 460"/>
                  <a:gd name="T5" fmla="*/ 406 h 529"/>
                  <a:gd name="T6" fmla="*/ 351 w 460"/>
                  <a:gd name="T7" fmla="*/ 255 h 529"/>
                  <a:gd name="T8" fmla="*/ 187 w 460"/>
                  <a:gd name="T9" fmla="*/ 255 h 529"/>
                  <a:gd name="T10" fmla="*/ 182 w 460"/>
                  <a:gd name="T11" fmla="*/ 255 h 529"/>
                  <a:gd name="T12" fmla="*/ 181 w 460"/>
                  <a:gd name="T13" fmla="*/ 252 h 529"/>
                  <a:gd name="T14" fmla="*/ 158 w 460"/>
                  <a:gd name="T15" fmla="*/ 167 h 529"/>
                  <a:gd name="T16" fmla="*/ 158 w 460"/>
                  <a:gd name="T17" fmla="*/ 164 h 529"/>
                  <a:gd name="T18" fmla="*/ 159 w 460"/>
                  <a:gd name="T19" fmla="*/ 162 h 529"/>
                  <a:gd name="T20" fmla="*/ 198 w 460"/>
                  <a:gd name="T21" fmla="*/ 85 h 529"/>
                  <a:gd name="T22" fmla="*/ 157 w 460"/>
                  <a:gd name="T23" fmla="*/ 0 h 529"/>
                  <a:gd name="T24" fmla="*/ 0 w 460"/>
                  <a:gd name="T25" fmla="*/ 0 h 529"/>
                  <a:gd name="T26" fmla="*/ 50 w 460"/>
                  <a:gd name="T27" fmla="*/ 467 h 529"/>
                  <a:gd name="T28" fmla="*/ 161 w 460"/>
                  <a:gd name="T29" fmla="*/ 467 h 529"/>
                  <a:gd name="T30" fmla="*/ 164 w 460"/>
                  <a:gd name="T31" fmla="*/ 467 h 529"/>
                  <a:gd name="T32" fmla="*/ 165 w 460"/>
                  <a:gd name="T33" fmla="*/ 468 h 529"/>
                  <a:gd name="T34" fmla="*/ 232 w 460"/>
                  <a:gd name="T35" fmla="*/ 529 h 529"/>
                  <a:gd name="T36" fmla="*/ 460 w 460"/>
                  <a:gd name="T37" fmla="*/ 529 h 529"/>
                  <a:gd name="T38" fmla="*/ 393 w 460"/>
                  <a:gd name="T39" fmla="*/ 407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0" h="529">
                    <a:moveTo>
                      <a:pt x="393" y="407"/>
                    </a:moveTo>
                    <a:lnTo>
                      <a:pt x="392" y="406"/>
                    </a:lnTo>
                    <a:lnTo>
                      <a:pt x="392" y="406"/>
                    </a:lnTo>
                    <a:lnTo>
                      <a:pt x="351" y="255"/>
                    </a:lnTo>
                    <a:lnTo>
                      <a:pt x="187" y="255"/>
                    </a:lnTo>
                    <a:lnTo>
                      <a:pt x="182" y="255"/>
                    </a:lnTo>
                    <a:lnTo>
                      <a:pt x="181" y="252"/>
                    </a:lnTo>
                    <a:lnTo>
                      <a:pt x="158" y="167"/>
                    </a:lnTo>
                    <a:lnTo>
                      <a:pt x="158" y="164"/>
                    </a:lnTo>
                    <a:lnTo>
                      <a:pt x="159" y="162"/>
                    </a:lnTo>
                    <a:lnTo>
                      <a:pt x="198" y="85"/>
                    </a:lnTo>
                    <a:lnTo>
                      <a:pt x="157" y="0"/>
                    </a:lnTo>
                    <a:lnTo>
                      <a:pt x="0" y="0"/>
                    </a:lnTo>
                    <a:lnTo>
                      <a:pt x="50" y="467"/>
                    </a:lnTo>
                    <a:lnTo>
                      <a:pt x="161" y="467"/>
                    </a:lnTo>
                    <a:lnTo>
                      <a:pt x="164" y="467"/>
                    </a:lnTo>
                    <a:lnTo>
                      <a:pt x="165" y="468"/>
                    </a:lnTo>
                    <a:lnTo>
                      <a:pt x="232" y="529"/>
                    </a:lnTo>
                    <a:lnTo>
                      <a:pt x="460" y="529"/>
                    </a:lnTo>
                    <a:lnTo>
                      <a:pt x="393" y="407"/>
                    </a:lnTo>
                    <a:close/>
                  </a:path>
                </a:pathLst>
              </a:custGeom>
              <a:solidFill>
                <a:srgbClr val="FFFFFF"/>
              </a:solidFill>
              <a:ln w="9525">
                <a:solidFill>
                  <a:srgbClr val="CC00CC"/>
                </a:solidFill>
                <a:round/>
                <a:headEnd/>
                <a:tailEnd/>
              </a:ln>
            </p:spPr>
            <p:txBody>
              <a:bodyPr/>
              <a:lstStyle/>
              <a:p>
                <a:endParaRPr lang="en-US" dirty="0"/>
              </a:p>
            </p:txBody>
          </p:sp>
          <p:sp>
            <p:nvSpPr>
              <p:cNvPr id="261142" name="Freeform 22">
                <a:extLst>
                  <a:ext uri="{FF2B5EF4-FFF2-40B4-BE49-F238E27FC236}">
                    <a16:creationId xmlns:a16="http://schemas.microsoft.com/office/drawing/2014/main" id="{B5BB4F30-C972-4A20-BA58-46802797C818}"/>
                  </a:ext>
                </a:extLst>
              </p:cNvPr>
              <p:cNvSpPr>
                <a:spLocks noChangeAspect="1"/>
              </p:cNvSpPr>
              <p:nvPr/>
            </p:nvSpPr>
            <p:spPr bwMode="auto">
              <a:xfrm>
                <a:off x="3360" y="3344"/>
                <a:ext cx="5" cy="3"/>
              </a:xfrm>
              <a:custGeom>
                <a:avLst/>
                <a:gdLst>
                  <a:gd name="T0" fmla="*/ 0 w 5"/>
                  <a:gd name="T1" fmla="*/ 0 h 3"/>
                  <a:gd name="T2" fmla="*/ 1 w 5"/>
                  <a:gd name="T3" fmla="*/ 3 h 3"/>
                  <a:gd name="T4" fmla="*/ 5 w 5"/>
                  <a:gd name="T5" fmla="*/ 3 h 3"/>
                  <a:gd name="T6" fmla="*/ 0 w 5"/>
                  <a:gd name="T7" fmla="*/ 0 h 3"/>
                </a:gdLst>
                <a:ahLst/>
                <a:cxnLst>
                  <a:cxn ang="0">
                    <a:pos x="T0" y="T1"/>
                  </a:cxn>
                  <a:cxn ang="0">
                    <a:pos x="T2" y="T3"/>
                  </a:cxn>
                  <a:cxn ang="0">
                    <a:pos x="T4" y="T5"/>
                  </a:cxn>
                  <a:cxn ang="0">
                    <a:pos x="T6" y="T7"/>
                  </a:cxn>
                </a:cxnLst>
                <a:rect l="0" t="0" r="r" b="b"/>
                <a:pathLst>
                  <a:path w="5" h="3">
                    <a:moveTo>
                      <a:pt x="0" y="0"/>
                    </a:moveTo>
                    <a:lnTo>
                      <a:pt x="1" y="3"/>
                    </a:lnTo>
                    <a:lnTo>
                      <a:pt x="5" y="3"/>
                    </a:lnTo>
                    <a:lnTo>
                      <a:pt x="0" y="0"/>
                    </a:lnTo>
                    <a:close/>
                  </a:path>
                </a:pathLst>
              </a:custGeom>
              <a:solidFill>
                <a:srgbClr val="FFFFFF"/>
              </a:solidFill>
              <a:ln w="9525">
                <a:solidFill>
                  <a:srgbClr val="CC00CC"/>
                </a:solidFill>
                <a:round/>
                <a:headEnd/>
                <a:tailEnd/>
              </a:ln>
            </p:spPr>
            <p:txBody>
              <a:bodyPr/>
              <a:lstStyle/>
              <a:p>
                <a:endParaRPr lang="en-US" dirty="0"/>
              </a:p>
            </p:txBody>
          </p:sp>
          <p:sp>
            <p:nvSpPr>
              <p:cNvPr id="261143" name="Freeform 23">
                <a:extLst>
                  <a:ext uri="{FF2B5EF4-FFF2-40B4-BE49-F238E27FC236}">
                    <a16:creationId xmlns:a16="http://schemas.microsoft.com/office/drawing/2014/main" id="{BE7C7014-62F7-46C0-8FD0-2BCB01AE7215}"/>
                  </a:ext>
                </a:extLst>
              </p:cNvPr>
              <p:cNvSpPr>
                <a:spLocks noChangeAspect="1"/>
              </p:cNvSpPr>
              <p:nvPr/>
            </p:nvSpPr>
            <p:spPr bwMode="auto">
              <a:xfrm>
                <a:off x="3167" y="3416"/>
                <a:ext cx="30" cy="49"/>
              </a:xfrm>
              <a:custGeom>
                <a:avLst/>
                <a:gdLst>
                  <a:gd name="T0" fmla="*/ 7 w 30"/>
                  <a:gd name="T1" fmla="*/ 0 h 49"/>
                  <a:gd name="T2" fmla="*/ 7 w 30"/>
                  <a:gd name="T3" fmla="*/ 43 h 49"/>
                  <a:gd name="T4" fmla="*/ 30 w 30"/>
                  <a:gd name="T5" fmla="*/ 43 h 49"/>
                  <a:gd name="T6" fmla="*/ 30 w 30"/>
                  <a:gd name="T7" fmla="*/ 49 h 49"/>
                  <a:gd name="T8" fmla="*/ 0 w 30"/>
                  <a:gd name="T9" fmla="*/ 49 h 49"/>
                  <a:gd name="T10" fmla="*/ 0 w 30"/>
                  <a:gd name="T11" fmla="*/ 0 h 49"/>
                  <a:gd name="T12" fmla="*/ 7 w 30"/>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30" h="49">
                    <a:moveTo>
                      <a:pt x="7" y="0"/>
                    </a:moveTo>
                    <a:lnTo>
                      <a:pt x="7" y="43"/>
                    </a:lnTo>
                    <a:lnTo>
                      <a:pt x="30" y="43"/>
                    </a:lnTo>
                    <a:lnTo>
                      <a:pt x="30" y="49"/>
                    </a:lnTo>
                    <a:lnTo>
                      <a:pt x="0" y="49"/>
                    </a:lnTo>
                    <a:lnTo>
                      <a:pt x="0" y="0"/>
                    </a:lnTo>
                    <a:lnTo>
                      <a:pt x="7" y="0"/>
                    </a:lnTo>
                    <a:close/>
                  </a:path>
                </a:pathLst>
              </a:custGeom>
              <a:solidFill>
                <a:srgbClr val="000000"/>
              </a:solidFill>
              <a:ln w="9525">
                <a:solidFill>
                  <a:srgbClr val="CC00CC"/>
                </a:solidFill>
                <a:round/>
                <a:headEnd/>
                <a:tailEnd/>
              </a:ln>
            </p:spPr>
            <p:txBody>
              <a:bodyPr/>
              <a:lstStyle/>
              <a:p>
                <a:endParaRPr lang="en-US" dirty="0"/>
              </a:p>
            </p:txBody>
          </p:sp>
          <p:sp>
            <p:nvSpPr>
              <p:cNvPr id="261144" name="Freeform 24">
                <a:extLst>
                  <a:ext uri="{FF2B5EF4-FFF2-40B4-BE49-F238E27FC236}">
                    <a16:creationId xmlns:a16="http://schemas.microsoft.com/office/drawing/2014/main" id="{88B6FC8A-877C-4DD7-B162-271F25553CC5}"/>
                  </a:ext>
                </a:extLst>
              </p:cNvPr>
              <p:cNvSpPr>
                <a:spLocks noChangeAspect="1" noEditPoints="1"/>
              </p:cNvSpPr>
              <p:nvPr/>
            </p:nvSpPr>
            <p:spPr bwMode="auto">
              <a:xfrm>
                <a:off x="3200" y="3429"/>
                <a:ext cx="34" cy="38"/>
              </a:xfrm>
              <a:custGeom>
                <a:avLst/>
                <a:gdLst>
                  <a:gd name="T0" fmla="*/ 29 w 34"/>
                  <a:gd name="T1" fmla="*/ 31 h 38"/>
                  <a:gd name="T2" fmla="*/ 31 w 34"/>
                  <a:gd name="T3" fmla="*/ 32 h 38"/>
                  <a:gd name="T4" fmla="*/ 32 w 34"/>
                  <a:gd name="T5" fmla="*/ 32 h 38"/>
                  <a:gd name="T6" fmla="*/ 32 w 34"/>
                  <a:gd name="T7" fmla="*/ 32 h 38"/>
                  <a:gd name="T8" fmla="*/ 34 w 34"/>
                  <a:gd name="T9" fmla="*/ 37 h 38"/>
                  <a:gd name="T10" fmla="*/ 31 w 34"/>
                  <a:gd name="T11" fmla="*/ 37 h 38"/>
                  <a:gd name="T12" fmla="*/ 29 w 34"/>
                  <a:gd name="T13" fmla="*/ 38 h 38"/>
                  <a:gd name="T14" fmla="*/ 25 w 34"/>
                  <a:gd name="T15" fmla="*/ 36 h 38"/>
                  <a:gd name="T16" fmla="*/ 24 w 34"/>
                  <a:gd name="T17" fmla="*/ 32 h 38"/>
                  <a:gd name="T18" fmla="*/ 19 w 34"/>
                  <a:gd name="T19" fmla="*/ 36 h 38"/>
                  <a:gd name="T20" fmla="*/ 13 w 34"/>
                  <a:gd name="T21" fmla="*/ 38 h 38"/>
                  <a:gd name="T22" fmla="*/ 4 w 34"/>
                  <a:gd name="T23" fmla="*/ 35 h 38"/>
                  <a:gd name="T24" fmla="*/ 0 w 34"/>
                  <a:gd name="T25" fmla="*/ 27 h 38"/>
                  <a:gd name="T26" fmla="*/ 2 w 34"/>
                  <a:gd name="T27" fmla="*/ 20 h 38"/>
                  <a:gd name="T28" fmla="*/ 8 w 34"/>
                  <a:gd name="T29" fmla="*/ 17 h 38"/>
                  <a:gd name="T30" fmla="*/ 15 w 34"/>
                  <a:gd name="T31" fmla="*/ 16 h 38"/>
                  <a:gd name="T32" fmla="*/ 21 w 34"/>
                  <a:gd name="T33" fmla="*/ 15 h 38"/>
                  <a:gd name="T34" fmla="*/ 22 w 34"/>
                  <a:gd name="T35" fmla="*/ 14 h 38"/>
                  <a:gd name="T36" fmla="*/ 23 w 34"/>
                  <a:gd name="T37" fmla="*/ 13 h 38"/>
                  <a:gd name="T38" fmla="*/ 22 w 34"/>
                  <a:gd name="T39" fmla="*/ 7 h 38"/>
                  <a:gd name="T40" fmla="*/ 17 w 34"/>
                  <a:gd name="T41" fmla="*/ 5 h 38"/>
                  <a:gd name="T42" fmla="*/ 11 w 34"/>
                  <a:gd name="T43" fmla="*/ 6 h 38"/>
                  <a:gd name="T44" fmla="*/ 7 w 34"/>
                  <a:gd name="T45" fmla="*/ 9 h 38"/>
                  <a:gd name="T46" fmla="*/ 1 w 34"/>
                  <a:gd name="T47" fmla="*/ 12 h 38"/>
                  <a:gd name="T48" fmla="*/ 2 w 34"/>
                  <a:gd name="T49" fmla="*/ 6 h 38"/>
                  <a:gd name="T50" fmla="*/ 6 w 34"/>
                  <a:gd name="T51" fmla="*/ 2 h 38"/>
                  <a:gd name="T52" fmla="*/ 9 w 34"/>
                  <a:gd name="T53" fmla="*/ 0 h 38"/>
                  <a:gd name="T54" fmla="*/ 13 w 34"/>
                  <a:gd name="T55" fmla="*/ 0 h 38"/>
                  <a:gd name="T56" fmla="*/ 16 w 34"/>
                  <a:gd name="T57" fmla="*/ 0 h 38"/>
                  <a:gd name="T58" fmla="*/ 20 w 34"/>
                  <a:gd name="T59" fmla="*/ 0 h 38"/>
                  <a:gd name="T60" fmla="*/ 24 w 34"/>
                  <a:gd name="T61" fmla="*/ 1 h 38"/>
                  <a:gd name="T62" fmla="*/ 28 w 34"/>
                  <a:gd name="T63" fmla="*/ 5 h 38"/>
                  <a:gd name="T64" fmla="*/ 29 w 34"/>
                  <a:gd name="T65" fmla="*/ 31 h 38"/>
                  <a:gd name="T66" fmla="*/ 20 w 34"/>
                  <a:gd name="T67" fmla="*/ 20 h 38"/>
                  <a:gd name="T68" fmla="*/ 13 w 34"/>
                  <a:gd name="T69" fmla="*/ 21 h 38"/>
                  <a:gd name="T70" fmla="*/ 8 w 34"/>
                  <a:gd name="T71" fmla="*/ 22 h 38"/>
                  <a:gd name="T72" fmla="*/ 6 w 34"/>
                  <a:gd name="T73" fmla="*/ 25 h 38"/>
                  <a:gd name="T74" fmla="*/ 7 w 34"/>
                  <a:gd name="T75" fmla="*/ 29 h 38"/>
                  <a:gd name="T76" fmla="*/ 9 w 34"/>
                  <a:gd name="T77" fmla="*/ 32 h 38"/>
                  <a:gd name="T78" fmla="*/ 17 w 34"/>
                  <a:gd name="T79" fmla="*/ 32 h 38"/>
                  <a:gd name="T80" fmla="*/ 22 w 34"/>
                  <a:gd name="T81" fmla="*/ 27 h 38"/>
                  <a:gd name="T82" fmla="*/ 23 w 34"/>
                  <a:gd name="T8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29" y="31"/>
                    </a:moveTo>
                    <a:lnTo>
                      <a:pt x="29" y="31"/>
                    </a:lnTo>
                    <a:lnTo>
                      <a:pt x="30" y="31"/>
                    </a:lnTo>
                    <a:lnTo>
                      <a:pt x="31" y="32"/>
                    </a:lnTo>
                    <a:lnTo>
                      <a:pt x="32" y="32"/>
                    </a:lnTo>
                    <a:lnTo>
                      <a:pt x="32" y="32"/>
                    </a:lnTo>
                    <a:lnTo>
                      <a:pt x="32" y="32"/>
                    </a:lnTo>
                    <a:lnTo>
                      <a:pt x="32" y="32"/>
                    </a:lnTo>
                    <a:lnTo>
                      <a:pt x="34" y="32"/>
                    </a:lnTo>
                    <a:lnTo>
                      <a:pt x="34" y="37"/>
                    </a:lnTo>
                    <a:lnTo>
                      <a:pt x="32" y="37"/>
                    </a:lnTo>
                    <a:lnTo>
                      <a:pt x="31" y="37"/>
                    </a:lnTo>
                    <a:lnTo>
                      <a:pt x="30" y="38"/>
                    </a:lnTo>
                    <a:lnTo>
                      <a:pt x="29" y="38"/>
                    </a:lnTo>
                    <a:lnTo>
                      <a:pt x="28" y="37"/>
                    </a:lnTo>
                    <a:lnTo>
                      <a:pt x="25" y="36"/>
                    </a:lnTo>
                    <a:lnTo>
                      <a:pt x="24" y="35"/>
                    </a:lnTo>
                    <a:lnTo>
                      <a:pt x="24" y="32"/>
                    </a:lnTo>
                    <a:lnTo>
                      <a:pt x="22" y="35"/>
                    </a:lnTo>
                    <a:lnTo>
                      <a:pt x="19" y="36"/>
                    </a:lnTo>
                    <a:lnTo>
                      <a:pt x="16" y="37"/>
                    </a:lnTo>
                    <a:lnTo>
                      <a:pt x="13" y="38"/>
                    </a:lnTo>
                    <a:lnTo>
                      <a:pt x="7" y="37"/>
                    </a:lnTo>
                    <a:lnTo>
                      <a:pt x="4" y="35"/>
                    </a:lnTo>
                    <a:lnTo>
                      <a:pt x="1" y="31"/>
                    </a:lnTo>
                    <a:lnTo>
                      <a:pt x="0" y="27"/>
                    </a:lnTo>
                    <a:lnTo>
                      <a:pt x="1" y="23"/>
                    </a:lnTo>
                    <a:lnTo>
                      <a:pt x="2" y="20"/>
                    </a:lnTo>
                    <a:lnTo>
                      <a:pt x="5" y="18"/>
                    </a:lnTo>
                    <a:lnTo>
                      <a:pt x="8" y="17"/>
                    </a:lnTo>
                    <a:lnTo>
                      <a:pt x="12" y="16"/>
                    </a:lnTo>
                    <a:lnTo>
                      <a:pt x="15" y="16"/>
                    </a:lnTo>
                    <a:lnTo>
                      <a:pt x="19" y="15"/>
                    </a:lnTo>
                    <a:lnTo>
                      <a:pt x="21" y="15"/>
                    </a:lnTo>
                    <a:lnTo>
                      <a:pt x="21" y="15"/>
                    </a:lnTo>
                    <a:lnTo>
                      <a:pt x="22" y="14"/>
                    </a:lnTo>
                    <a:lnTo>
                      <a:pt x="23" y="14"/>
                    </a:lnTo>
                    <a:lnTo>
                      <a:pt x="23" y="13"/>
                    </a:lnTo>
                    <a:lnTo>
                      <a:pt x="23" y="8"/>
                    </a:lnTo>
                    <a:lnTo>
                      <a:pt x="22" y="7"/>
                    </a:lnTo>
                    <a:lnTo>
                      <a:pt x="21" y="6"/>
                    </a:lnTo>
                    <a:lnTo>
                      <a:pt x="17" y="5"/>
                    </a:lnTo>
                    <a:lnTo>
                      <a:pt x="14" y="5"/>
                    </a:lnTo>
                    <a:lnTo>
                      <a:pt x="11" y="6"/>
                    </a:lnTo>
                    <a:lnTo>
                      <a:pt x="8" y="7"/>
                    </a:lnTo>
                    <a:lnTo>
                      <a:pt x="7" y="9"/>
                    </a:lnTo>
                    <a:lnTo>
                      <a:pt x="7" y="12"/>
                    </a:lnTo>
                    <a:lnTo>
                      <a:pt x="1" y="12"/>
                    </a:lnTo>
                    <a:lnTo>
                      <a:pt x="2" y="8"/>
                    </a:lnTo>
                    <a:lnTo>
                      <a:pt x="2" y="6"/>
                    </a:lnTo>
                    <a:lnTo>
                      <a:pt x="4" y="5"/>
                    </a:lnTo>
                    <a:lnTo>
                      <a:pt x="6" y="2"/>
                    </a:lnTo>
                    <a:lnTo>
                      <a:pt x="8" y="1"/>
                    </a:lnTo>
                    <a:lnTo>
                      <a:pt x="9" y="0"/>
                    </a:lnTo>
                    <a:lnTo>
                      <a:pt x="11" y="0"/>
                    </a:lnTo>
                    <a:lnTo>
                      <a:pt x="13" y="0"/>
                    </a:lnTo>
                    <a:lnTo>
                      <a:pt x="15" y="0"/>
                    </a:lnTo>
                    <a:lnTo>
                      <a:pt x="16" y="0"/>
                    </a:lnTo>
                    <a:lnTo>
                      <a:pt x="19" y="0"/>
                    </a:lnTo>
                    <a:lnTo>
                      <a:pt x="20" y="0"/>
                    </a:lnTo>
                    <a:lnTo>
                      <a:pt x="21" y="0"/>
                    </a:lnTo>
                    <a:lnTo>
                      <a:pt x="24" y="1"/>
                    </a:lnTo>
                    <a:lnTo>
                      <a:pt x="27" y="2"/>
                    </a:lnTo>
                    <a:lnTo>
                      <a:pt x="28" y="5"/>
                    </a:lnTo>
                    <a:lnTo>
                      <a:pt x="29" y="7"/>
                    </a:lnTo>
                    <a:lnTo>
                      <a:pt x="29" y="31"/>
                    </a:lnTo>
                    <a:close/>
                    <a:moveTo>
                      <a:pt x="23" y="18"/>
                    </a:moveTo>
                    <a:lnTo>
                      <a:pt x="20" y="20"/>
                    </a:lnTo>
                    <a:lnTo>
                      <a:pt x="16" y="21"/>
                    </a:lnTo>
                    <a:lnTo>
                      <a:pt x="13" y="21"/>
                    </a:lnTo>
                    <a:lnTo>
                      <a:pt x="9" y="22"/>
                    </a:lnTo>
                    <a:lnTo>
                      <a:pt x="8" y="22"/>
                    </a:lnTo>
                    <a:lnTo>
                      <a:pt x="7" y="23"/>
                    </a:lnTo>
                    <a:lnTo>
                      <a:pt x="6" y="25"/>
                    </a:lnTo>
                    <a:lnTo>
                      <a:pt x="6" y="27"/>
                    </a:lnTo>
                    <a:lnTo>
                      <a:pt x="7" y="29"/>
                    </a:lnTo>
                    <a:lnTo>
                      <a:pt x="8" y="31"/>
                    </a:lnTo>
                    <a:lnTo>
                      <a:pt x="9" y="32"/>
                    </a:lnTo>
                    <a:lnTo>
                      <a:pt x="12" y="32"/>
                    </a:lnTo>
                    <a:lnTo>
                      <a:pt x="17" y="32"/>
                    </a:lnTo>
                    <a:lnTo>
                      <a:pt x="21" y="30"/>
                    </a:lnTo>
                    <a:lnTo>
                      <a:pt x="22" y="27"/>
                    </a:lnTo>
                    <a:lnTo>
                      <a:pt x="23" y="25"/>
                    </a:lnTo>
                    <a:lnTo>
                      <a:pt x="23" y="18"/>
                    </a:lnTo>
                    <a:close/>
                  </a:path>
                </a:pathLst>
              </a:custGeom>
              <a:solidFill>
                <a:srgbClr val="000000"/>
              </a:solidFill>
              <a:ln w="9525">
                <a:solidFill>
                  <a:srgbClr val="CC00CC"/>
                </a:solidFill>
                <a:round/>
                <a:headEnd/>
                <a:tailEnd/>
              </a:ln>
            </p:spPr>
            <p:txBody>
              <a:bodyPr/>
              <a:lstStyle/>
              <a:p>
                <a:endParaRPr lang="en-US" dirty="0"/>
              </a:p>
            </p:txBody>
          </p:sp>
          <p:sp>
            <p:nvSpPr>
              <p:cNvPr id="261145" name="Rectangle 25">
                <a:extLst>
                  <a:ext uri="{FF2B5EF4-FFF2-40B4-BE49-F238E27FC236}">
                    <a16:creationId xmlns:a16="http://schemas.microsoft.com/office/drawing/2014/main" id="{37A34DDF-5584-4110-A0C3-99A3115DAB86}"/>
                  </a:ext>
                </a:extLst>
              </p:cNvPr>
              <p:cNvSpPr>
                <a:spLocks noChangeAspect="1" noChangeArrowheads="1"/>
              </p:cNvSpPr>
              <p:nvPr/>
            </p:nvSpPr>
            <p:spPr bwMode="auto">
              <a:xfrm>
                <a:off x="3239" y="3458"/>
                <a:ext cx="7" cy="7"/>
              </a:xfrm>
              <a:prstGeom prst="rect">
                <a:avLst/>
              </a:prstGeom>
              <a:solidFill>
                <a:srgbClr val="000000"/>
              </a:solidFill>
              <a:ln w="9525">
                <a:solidFill>
                  <a:srgbClr val="CC00CC"/>
                </a:solidFill>
                <a:miter lim="800000"/>
                <a:headEnd/>
                <a:tailEnd/>
              </a:ln>
            </p:spPr>
            <p:txBody>
              <a:bodyPr/>
              <a:lstStyle/>
              <a:p>
                <a:endParaRPr lang="en-US" dirty="0"/>
              </a:p>
            </p:txBody>
          </p:sp>
          <p:sp>
            <p:nvSpPr>
              <p:cNvPr id="261146" name="Freeform 26">
                <a:extLst>
                  <a:ext uri="{FF2B5EF4-FFF2-40B4-BE49-F238E27FC236}">
                    <a16:creationId xmlns:a16="http://schemas.microsoft.com/office/drawing/2014/main" id="{86E0B2E1-4BB7-43B9-A562-FE6883BC67E0}"/>
                  </a:ext>
                </a:extLst>
              </p:cNvPr>
              <p:cNvSpPr>
                <a:spLocks noChangeAspect="1"/>
              </p:cNvSpPr>
              <p:nvPr/>
            </p:nvSpPr>
            <p:spPr bwMode="auto">
              <a:xfrm>
                <a:off x="2231" y="2698"/>
                <a:ext cx="666" cy="400"/>
              </a:xfrm>
              <a:custGeom>
                <a:avLst/>
                <a:gdLst>
                  <a:gd name="T0" fmla="*/ 0 w 666"/>
                  <a:gd name="T1" fmla="*/ 83 h 400"/>
                  <a:gd name="T2" fmla="*/ 253 w 666"/>
                  <a:gd name="T3" fmla="*/ 83 h 400"/>
                  <a:gd name="T4" fmla="*/ 253 w 666"/>
                  <a:gd name="T5" fmla="*/ 312 h 400"/>
                  <a:gd name="T6" fmla="*/ 428 w 666"/>
                  <a:gd name="T7" fmla="*/ 400 h 400"/>
                  <a:gd name="T8" fmla="*/ 666 w 666"/>
                  <a:gd name="T9" fmla="*/ 400 h 400"/>
                  <a:gd name="T10" fmla="*/ 632 w 666"/>
                  <a:gd name="T11" fmla="*/ 0 h 400"/>
                  <a:gd name="T12" fmla="*/ 0 w 666"/>
                  <a:gd name="T13" fmla="*/ 0 h 400"/>
                  <a:gd name="T14" fmla="*/ 0 w 666"/>
                  <a:gd name="T15" fmla="*/ 83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6" h="400">
                    <a:moveTo>
                      <a:pt x="0" y="83"/>
                    </a:moveTo>
                    <a:lnTo>
                      <a:pt x="253" y="83"/>
                    </a:lnTo>
                    <a:lnTo>
                      <a:pt x="253" y="312"/>
                    </a:lnTo>
                    <a:lnTo>
                      <a:pt x="428" y="400"/>
                    </a:lnTo>
                    <a:lnTo>
                      <a:pt x="666" y="400"/>
                    </a:lnTo>
                    <a:lnTo>
                      <a:pt x="632" y="0"/>
                    </a:lnTo>
                    <a:lnTo>
                      <a:pt x="0" y="0"/>
                    </a:lnTo>
                    <a:lnTo>
                      <a:pt x="0" y="83"/>
                    </a:lnTo>
                    <a:close/>
                  </a:path>
                </a:pathLst>
              </a:custGeom>
              <a:solidFill>
                <a:srgbClr val="000000"/>
              </a:solidFill>
              <a:ln w="9525">
                <a:solidFill>
                  <a:srgbClr val="CC00CC"/>
                </a:solidFill>
                <a:round/>
                <a:headEnd/>
                <a:tailEnd/>
              </a:ln>
            </p:spPr>
            <p:txBody>
              <a:bodyPr/>
              <a:lstStyle/>
              <a:p>
                <a:endParaRPr lang="en-US" dirty="0"/>
              </a:p>
            </p:txBody>
          </p:sp>
          <p:sp>
            <p:nvSpPr>
              <p:cNvPr id="261147" name="Freeform 27">
                <a:extLst>
                  <a:ext uri="{FF2B5EF4-FFF2-40B4-BE49-F238E27FC236}">
                    <a16:creationId xmlns:a16="http://schemas.microsoft.com/office/drawing/2014/main" id="{BE80AA8E-2BA3-4F68-ADC5-34535D3552A0}"/>
                  </a:ext>
                </a:extLst>
              </p:cNvPr>
              <p:cNvSpPr>
                <a:spLocks noChangeAspect="1"/>
              </p:cNvSpPr>
              <p:nvPr/>
            </p:nvSpPr>
            <p:spPr bwMode="auto">
              <a:xfrm>
                <a:off x="2269" y="2646"/>
                <a:ext cx="678" cy="412"/>
              </a:xfrm>
              <a:custGeom>
                <a:avLst/>
                <a:gdLst>
                  <a:gd name="T0" fmla="*/ 678 w 678"/>
                  <a:gd name="T1" fmla="*/ 405 h 412"/>
                  <a:gd name="T2" fmla="*/ 643 w 678"/>
                  <a:gd name="T3" fmla="*/ 6 h 412"/>
                  <a:gd name="T4" fmla="*/ 643 w 678"/>
                  <a:gd name="T5" fmla="*/ 0 h 412"/>
                  <a:gd name="T6" fmla="*/ 637 w 678"/>
                  <a:gd name="T7" fmla="*/ 0 h 412"/>
                  <a:gd name="T8" fmla="*/ 5 w 678"/>
                  <a:gd name="T9" fmla="*/ 0 h 412"/>
                  <a:gd name="T10" fmla="*/ 0 w 678"/>
                  <a:gd name="T11" fmla="*/ 0 h 412"/>
                  <a:gd name="T12" fmla="*/ 0 w 678"/>
                  <a:gd name="T13" fmla="*/ 6 h 412"/>
                  <a:gd name="T14" fmla="*/ 0 w 678"/>
                  <a:gd name="T15" fmla="*/ 88 h 412"/>
                  <a:gd name="T16" fmla="*/ 0 w 678"/>
                  <a:gd name="T17" fmla="*/ 94 h 412"/>
                  <a:gd name="T18" fmla="*/ 5 w 678"/>
                  <a:gd name="T19" fmla="*/ 94 h 412"/>
                  <a:gd name="T20" fmla="*/ 253 w 678"/>
                  <a:gd name="T21" fmla="*/ 94 h 412"/>
                  <a:gd name="T22" fmla="*/ 253 w 678"/>
                  <a:gd name="T23" fmla="*/ 317 h 412"/>
                  <a:gd name="T24" fmla="*/ 253 w 678"/>
                  <a:gd name="T25" fmla="*/ 320 h 412"/>
                  <a:gd name="T26" fmla="*/ 256 w 678"/>
                  <a:gd name="T27" fmla="*/ 322 h 412"/>
                  <a:gd name="T28" fmla="*/ 433 w 678"/>
                  <a:gd name="T29" fmla="*/ 411 h 412"/>
                  <a:gd name="T30" fmla="*/ 434 w 678"/>
                  <a:gd name="T31" fmla="*/ 412 h 412"/>
                  <a:gd name="T32" fmla="*/ 435 w 678"/>
                  <a:gd name="T33" fmla="*/ 412 h 412"/>
                  <a:gd name="T34" fmla="*/ 672 w 678"/>
                  <a:gd name="T35" fmla="*/ 412 h 412"/>
                  <a:gd name="T36" fmla="*/ 678 w 678"/>
                  <a:gd name="T37" fmla="*/ 412 h 412"/>
                  <a:gd name="T38" fmla="*/ 678 w 678"/>
                  <a:gd name="T39" fmla="*/ 40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78" h="412">
                    <a:moveTo>
                      <a:pt x="678" y="405"/>
                    </a:moveTo>
                    <a:lnTo>
                      <a:pt x="643" y="6"/>
                    </a:lnTo>
                    <a:lnTo>
                      <a:pt x="643" y="0"/>
                    </a:lnTo>
                    <a:lnTo>
                      <a:pt x="637" y="0"/>
                    </a:lnTo>
                    <a:lnTo>
                      <a:pt x="5" y="0"/>
                    </a:lnTo>
                    <a:lnTo>
                      <a:pt x="0" y="0"/>
                    </a:lnTo>
                    <a:lnTo>
                      <a:pt x="0" y="6"/>
                    </a:lnTo>
                    <a:lnTo>
                      <a:pt x="0" y="88"/>
                    </a:lnTo>
                    <a:lnTo>
                      <a:pt x="0" y="94"/>
                    </a:lnTo>
                    <a:lnTo>
                      <a:pt x="5" y="94"/>
                    </a:lnTo>
                    <a:lnTo>
                      <a:pt x="253" y="94"/>
                    </a:lnTo>
                    <a:lnTo>
                      <a:pt x="253" y="317"/>
                    </a:lnTo>
                    <a:lnTo>
                      <a:pt x="253" y="320"/>
                    </a:lnTo>
                    <a:lnTo>
                      <a:pt x="256" y="322"/>
                    </a:lnTo>
                    <a:lnTo>
                      <a:pt x="433" y="411"/>
                    </a:lnTo>
                    <a:lnTo>
                      <a:pt x="434" y="412"/>
                    </a:lnTo>
                    <a:lnTo>
                      <a:pt x="435" y="412"/>
                    </a:lnTo>
                    <a:lnTo>
                      <a:pt x="672" y="412"/>
                    </a:lnTo>
                    <a:lnTo>
                      <a:pt x="678" y="412"/>
                    </a:lnTo>
                    <a:lnTo>
                      <a:pt x="678" y="405"/>
                    </a:lnTo>
                    <a:close/>
                  </a:path>
                </a:pathLst>
              </a:custGeom>
              <a:solidFill>
                <a:srgbClr val="000000"/>
              </a:solidFill>
              <a:ln w="9525">
                <a:solidFill>
                  <a:srgbClr val="CC00CC"/>
                </a:solidFill>
                <a:round/>
                <a:headEnd/>
                <a:tailEnd/>
              </a:ln>
            </p:spPr>
            <p:txBody>
              <a:bodyPr/>
              <a:lstStyle/>
              <a:p>
                <a:endParaRPr lang="en-US" dirty="0"/>
              </a:p>
            </p:txBody>
          </p:sp>
          <p:sp>
            <p:nvSpPr>
              <p:cNvPr id="261148" name="Freeform 28">
                <a:extLst>
                  <a:ext uri="{FF2B5EF4-FFF2-40B4-BE49-F238E27FC236}">
                    <a16:creationId xmlns:a16="http://schemas.microsoft.com/office/drawing/2014/main" id="{25196868-4B27-401F-B4A8-630E16762442}"/>
                  </a:ext>
                </a:extLst>
              </p:cNvPr>
              <p:cNvSpPr>
                <a:spLocks noChangeAspect="1"/>
              </p:cNvSpPr>
              <p:nvPr/>
            </p:nvSpPr>
            <p:spPr bwMode="auto">
              <a:xfrm>
                <a:off x="2280" y="2657"/>
                <a:ext cx="654" cy="390"/>
              </a:xfrm>
              <a:custGeom>
                <a:avLst/>
                <a:gdLst>
                  <a:gd name="T0" fmla="*/ 253 w 654"/>
                  <a:gd name="T1" fmla="*/ 302 h 390"/>
                  <a:gd name="T2" fmla="*/ 253 w 654"/>
                  <a:gd name="T3" fmla="*/ 77 h 390"/>
                  <a:gd name="T4" fmla="*/ 253 w 654"/>
                  <a:gd name="T5" fmla="*/ 72 h 390"/>
                  <a:gd name="T6" fmla="*/ 248 w 654"/>
                  <a:gd name="T7" fmla="*/ 72 h 390"/>
                  <a:gd name="T8" fmla="*/ 0 w 654"/>
                  <a:gd name="T9" fmla="*/ 72 h 390"/>
                  <a:gd name="T10" fmla="*/ 0 w 654"/>
                  <a:gd name="T11" fmla="*/ 0 h 390"/>
                  <a:gd name="T12" fmla="*/ 622 w 654"/>
                  <a:gd name="T13" fmla="*/ 0 h 390"/>
                  <a:gd name="T14" fmla="*/ 654 w 654"/>
                  <a:gd name="T15" fmla="*/ 390 h 390"/>
                  <a:gd name="T16" fmla="*/ 425 w 654"/>
                  <a:gd name="T17" fmla="*/ 390 h 390"/>
                  <a:gd name="T18" fmla="*/ 253 w 654"/>
                  <a:gd name="T19" fmla="*/ 302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4" h="390">
                    <a:moveTo>
                      <a:pt x="253" y="302"/>
                    </a:moveTo>
                    <a:lnTo>
                      <a:pt x="253" y="77"/>
                    </a:lnTo>
                    <a:lnTo>
                      <a:pt x="253" y="72"/>
                    </a:lnTo>
                    <a:lnTo>
                      <a:pt x="248" y="72"/>
                    </a:lnTo>
                    <a:lnTo>
                      <a:pt x="0" y="72"/>
                    </a:lnTo>
                    <a:lnTo>
                      <a:pt x="0" y="0"/>
                    </a:lnTo>
                    <a:lnTo>
                      <a:pt x="622" y="0"/>
                    </a:lnTo>
                    <a:lnTo>
                      <a:pt x="654" y="390"/>
                    </a:lnTo>
                    <a:lnTo>
                      <a:pt x="425" y="390"/>
                    </a:lnTo>
                    <a:lnTo>
                      <a:pt x="253" y="302"/>
                    </a:lnTo>
                    <a:close/>
                  </a:path>
                </a:pathLst>
              </a:custGeom>
              <a:solidFill>
                <a:srgbClr val="FFFFFF"/>
              </a:solidFill>
              <a:ln w="9525">
                <a:solidFill>
                  <a:srgbClr val="CC00CC"/>
                </a:solidFill>
                <a:round/>
                <a:headEnd/>
                <a:tailEnd/>
              </a:ln>
            </p:spPr>
            <p:txBody>
              <a:bodyPr/>
              <a:lstStyle/>
              <a:p>
                <a:endParaRPr lang="en-US" dirty="0"/>
              </a:p>
            </p:txBody>
          </p:sp>
          <p:sp>
            <p:nvSpPr>
              <p:cNvPr id="261149" name="Freeform 29">
                <a:extLst>
                  <a:ext uri="{FF2B5EF4-FFF2-40B4-BE49-F238E27FC236}">
                    <a16:creationId xmlns:a16="http://schemas.microsoft.com/office/drawing/2014/main" id="{1323E221-1E63-424B-AB3F-7294009D0D4D}"/>
                  </a:ext>
                </a:extLst>
              </p:cNvPr>
              <p:cNvSpPr>
                <a:spLocks noChangeAspect="1" noEditPoints="1"/>
              </p:cNvSpPr>
              <p:nvPr/>
            </p:nvSpPr>
            <p:spPr bwMode="auto">
              <a:xfrm>
                <a:off x="2585" y="2816"/>
                <a:ext cx="47" cy="51"/>
              </a:xfrm>
              <a:custGeom>
                <a:avLst/>
                <a:gdLst>
                  <a:gd name="T0" fmla="*/ 43 w 47"/>
                  <a:gd name="T1" fmla="*/ 9 h 51"/>
                  <a:gd name="T2" fmla="*/ 47 w 47"/>
                  <a:gd name="T3" fmla="*/ 20 h 51"/>
                  <a:gd name="T4" fmla="*/ 47 w 47"/>
                  <a:gd name="T5" fmla="*/ 31 h 51"/>
                  <a:gd name="T6" fmla="*/ 43 w 47"/>
                  <a:gd name="T7" fmla="*/ 42 h 51"/>
                  <a:gd name="T8" fmla="*/ 37 w 47"/>
                  <a:gd name="T9" fmla="*/ 47 h 51"/>
                  <a:gd name="T10" fmla="*/ 28 w 47"/>
                  <a:gd name="T11" fmla="*/ 51 h 51"/>
                  <a:gd name="T12" fmla="*/ 19 w 47"/>
                  <a:gd name="T13" fmla="*/ 51 h 51"/>
                  <a:gd name="T14" fmla="*/ 11 w 47"/>
                  <a:gd name="T15" fmla="*/ 47 h 51"/>
                  <a:gd name="T16" fmla="*/ 5 w 47"/>
                  <a:gd name="T17" fmla="*/ 42 h 51"/>
                  <a:gd name="T18" fmla="*/ 0 w 47"/>
                  <a:gd name="T19" fmla="*/ 31 h 51"/>
                  <a:gd name="T20" fmla="*/ 0 w 47"/>
                  <a:gd name="T21" fmla="*/ 20 h 51"/>
                  <a:gd name="T22" fmla="*/ 5 w 47"/>
                  <a:gd name="T23" fmla="*/ 9 h 51"/>
                  <a:gd name="T24" fmla="*/ 11 w 47"/>
                  <a:gd name="T25" fmla="*/ 4 h 51"/>
                  <a:gd name="T26" fmla="*/ 19 w 47"/>
                  <a:gd name="T27" fmla="*/ 0 h 51"/>
                  <a:gd name="T28" fmla="*/ 28 w 47"/>
                  <a:gd name="T29" fmla="*/ 0 h 51"/>
                  <a:gd name="T30" fmla="*/ 37 w 47"/>
                  <a:gd name="T31" fmla="*/ 4 h 51"/>
                  <a:gd name="T32" fmla="*/ 12 w 47"/>
                  <a:gd name="T33" fmla="*/ 11 h 51"/>
                  <a:gd name="T34" fmla="*/ 8 w 47"/>
                  <a:gd name="T35" fmla="*/ 18 h 51"/>
                  <a:gd name="T36" fmla="*/ 7 w 47"/>
                  <a:gd name="T37" fmla="*/ 26 h 51"/>
                  <a:gd name="T38" fmla="*/ 8 w 47"/>
                  <a:gd name="T39" fmla="*/ 34 h 51"/>
                  <a:gd name="T40" fmla="*/ 12 w 47"/>
                  <a:gd name="T41" fmla="*/ 41 h 51"/>
                  <a:gd name="T42" fmla="*/ 17 w 47"/>
                  <a:gd name="T43" fmla="*/ 45 h 51"/>
                  <a:gd name="T44" fmla="*/ 23 w 47"/>
                  <a:gd name="T45" fmla="*/ 46 h 51"/>
                  <a:gd name="T46" fmla="*/ 30 w 47"/>
                  <a:gd name="T47" fmla="*/ 45 h 51"/>
                  <a:gd name="T48" fmla="*/ 36 w 47"/>
                  <a:gd name="T49" fmla="*/ 41 h 51"/>
                  <a:gd name="T50" fmla="*/ 41 w 47"/>
                  <a:gd name="T51" fmla="*/ 34 h 51"/>
                  <a:gd name="T52" fmla="*/ 41 w 47"/>
                  <a:gd name="T53" fmla="*/ 26 h 51"/>
                  <a:gd name="T54" fmla="*/ 41 w 47"/>
                  <a:gd name="T55" fmla="*/ 18 h 51"/>
                  <a:gd name="T56" fmla="*/ 36 w 47"/>
                  <a:gd name="T57" fmla="*/ 11 h 51"/>
                  <a:gd name="T58" fmla="*/ 30 w 47"/>
                  <a:gd name="T59" fmla="*/ 7 h 51"/>
                  <a:gd name="T60" fmla="*/ 23 w 47"/>
                  <a:gd name="T61" fmla="*/ 6 h 51"/>
                  <a:gd name="T62" fmla="*/ 17 w 47"/>
                  <a:gd name="T63" fmla="*/ 7 h 51"/>
                  <a:gd name="T64" fmla="*/ 12 w 47"/>
                  <a:gd name="T65"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51">
                    <a:moveTo>
                      <a:pt x="39" y="5"/>
                    </a:moveTo>
                    <a:lnTo>
                      <a:pt x="43" y="9"/>
                    </a:lnTo>
                    <a:lnTo>
                      <a:pt x="45" y="15"/>
                    </a:lnTo>
                    <a:lnTo>
                      <a:pt x="47" y="20"/>
                    </a:lnTo>
                    <a:lnTo>
                      <a:pt x="47" y="26"/>
                    </a:lnTo>
                    <a:lnTo>
                      <a:pt x="47" y="31"/>
                    </a:lnTo>
                    <a:lnTo>
                      <a:pt x="45" y="36"/>
                    </a:lnTo>
                    <a:lnTo>
                      <a:pt x="43" y="42"/>
                    </a:lnTo>
                    <a:lnTo>
                      <a:pt x="39" y="46"/>
                    </a:lnTo>
                    <a:lnTo>
                      <a:pt x="37" y="47"/>
                    </a:lnTo>
                    <a:lnTo>
                      <a:pt x="34" y="50"/>
                    </a:lnTo>
                    <a:lnTo>
                      <a:pt x="28" y="51"/>
                    </a:lnTo>
                    <a:lnTo>
                      <a:pt x="23" y="51"/>
                    </a:lnTo>
                    <a:lnTo>
                      <a:pt x="19" y="51"/>
                    </a:lnTo>
                    <a:lnTo>
                      <a:pt x="14" y="50"/>
                    </a:lnTo>
                    <a:lnTo>
                      <a:pt x="11" y="47"/>
                    </a:lnTo>
                    <a:lnTo>
                      <a:pt x="8" y="46"/>
                    </a:lnTo>
                    <a:lnTo>
                      <a:pt x="5" y="42"/>
                    </a:lnTo>
                    <a:lnTo>
                      <a:pt x="3" y="36"/>
                    </a:lnTo>
                    <a:lnTo>
                      <a:pt x="0" y="31"/>
                    </a:lnTo>
                    <a:lnTo>
                      <a:pt x="0" y="26"/>
                    </a:lnTo>
                    <a:lnTo>
                      <a:pt x="0" y="20"/>
                    </a:lnTo>
                    <a:lnTo>
                      <a:pt x="3" y="15"/>
                    </a:lnTo>
                    <a:lnTo>
                      <a:pt x="5" y="9"/>
                    </a:lnTo>
                    <a:lnTo>
                      <a:pt x="8" y="5"/>
                    </a:lnTo>
                    <a:lnTo>
                      <a:pt x="11" y="4"/>
                    </a:lnTo>
                    <a:lnTo>
                      <a:pt x="14" y="1"/>
                    </a:lnTo>
                    <a:lnTo>
                      <a:pt x="19" y="0"/>
                    </a:lnTo>
                    <a:lnTo>
                      <a:pt x="23" y="0"/>
                    </a:lnTo>
                    <a:lnTo>
                      <a:pt x="28" y="0"/>
                    </a:lnTo>
                    <a:lnTo>
                      <a:pt x="34" y="1"/>
                    </a:lnTo>
                    <a:lnTo>
                      <a:pt x="37" y="4"/>
                    </a:lnTo>
                    <a:lnTo>
                      <a:pt x="39" y="5"/>
                    </a:lnTo>
                    <a:close/>
                    <a:moveTo>
                      <a:pt x="12" y="11"/>
                    </a:moveTo>
                    <a:lnTo>
                      <a:pt x="9" y="14"/>
                    </a:lnTo>
                    <a:lnTo>
                      <a:pt x="8" y="18"/>
                    </a:lnTo>
                    <a:lnTo>
                      <a:pt x="7" y="21"/>
                    </a:lnTo>
                    <a:lnTo>
                      <a:pt x="7" y="26"/>
                    </a:lnTo>
                    <a:lnTo>
                      <a:pt x="7" y="30"/>
                    </a:lnTo>
                    <a:lnTo>
                      <a:pt x="8" y="34"/>
                    </a:lnTo>
                    <a:lnTo>
                      <a:pt x="9" y="37"/>
                    </a:lnTo>
                    <a:lnTo>
                      <a:pt x="12" y="41"/>
                    </a:lnTo>
                    <a:lnTo>
                      <a:pt x="14" y="43"/>
                    </a:lnTo>
                    <a:lnTo>
                      <a:pt x="17" y="45"/>
                    </a:lnTo>
                    <a:lnTo>
                      <a:pt x="21" y="46"/>
                    </a:lnTo>
                    <a:lnTo>
                      <a:pt x="23" y="46"/>
                    </a:lnTo>
                    <a:lnTo>
                      <a:pt x="27" y="46"/>
                    </a:lnTo>
                    <a:lnTo>
                      <a:pt x="30" y="45"/>
                    </a:lnTo>
                    <a:lnTo>
                      <a:pt x="34" y="43"/>
                    </a:lnTo>
                    <a:lnTo>
                      <a:pt x="36" y="41"/>
                    </a:lnTo>
                    <a:lnTo>
                      <a:pt x="38" y="37"/>
                    </a:lnTo>
                    <a:lnTo>
                      <a:pt x="41" y="34"/>
                    </a:lnTo>
                    <a:lnTo>
                      <a:pt x="41" y="30"/>
                    </a:lnTo>
                    <a:lnTo>
                      <a:pt x="41" y="26"/>
                    </a:lnTo>
                    <a:lnTo>
                      <a:pt x="41" y="21"/>
                    </a:lnTo>
                    <a:lnTo>
                      <a:pt x="41" y="18"/>
                    </a:lnTo>
                    <a:lnTo>
                      <a:pt x="38" y="14"/>
                    </a:lnTo>
                    <a:lnTo>
                      <a:pt x="36" y="11"/>
                    </a:lnTo>
                    <a:lnTo>
                      <a:pt x="34" y="8"/>
                    </a:lnTo>
                    <a:lnTo>
                      <a:pt x="30" y="7"/>
                    </a:lnTo>
                    <a:lnTo>
                      <a:pt x="27" y="6"/>
                    </a:lnTo>
                    <a:lnTo>
                      <a:pt x="23" y="6"/>
                    </a:lnTo>
                    <a:lnTo>
                      <a:pt x="21" y="6"/>
                    </a:lnTo>
                    <a:lnTo>
                      <a:pt x="17" y="7"/>
                    </a:lnTo>
                    <a:lnTo>
                      <a:pt x="14" y="8"/>
                    </a:lnTo>
                    <a:lnTo>
                      <a:pt x="12" y="11"/>
                    </a:lnTo>
                    <a:close/>
                  </a:path>
                </a:pathLst>
              </a:custGeom>
              <a:solidFill>
                <a:srgbClr val="000000"/>
              </a:solidFill>
              <a:ln w="9525">
                <a:solidFill>
                  <a:srgbClr val="CC00CC"/>
                </a:solidFill>
                <a:round/>
                <a:headEnd/>
                <a:tailEnd/>
              </a:ln>
            </p:spPr>
            <p:txBody>
              <a:bodyPr/>
              <a:lstStyle/>
              <a:p>
                <a:endParaRPr lang="en-US" dirty="0"/>
              </a:p>
            </p:txBody>
          </p:sp>
          <p:sp>
            <p:nvSpPr>
              <p:cNvPr id="261150" name="Freeform 30">
                <a:extLst>
                  <a:ext uri="{FF2B5EF4-FFF2-40B4-BE49-F238E27FC236}">
                    <a16:creationId xmlns:a16="http://schemas.microsoft.com/office/drawing/2014/main" id="{B96C17F3-C6AF-46E0-9C77-DAD8FF5BCE8F}"/>
                  </a:ext>
                </a:extLst>
              </p:cNvPr>
              <p:cNvSpPr>
                <a:spLocks noChangeAspect="1"/>
              </p:cNvSpPr>
              <p:nvPr/>
            </p:nvSpPr>
            <p:spPr bwMode="auto">
              <a:xfrm>
                <a:off x="2637" y="2817"/>
                <a:ext cx="30" cy="49"/>
              </a:xfrm>
              <a:custGeom>
                <a:avLst/>
                <a:gdLst>
                  <a:gd name="T0" fmla="*/ 6 w 30"/>
                  <a:gd name="T1" fmla="*/ 0 h 49"/>
                  <a:gd name="T2" fmla="*/ 6 w 30"/>
                  <a:gd name="T3" fmla="*/ 28 h 49"/>
                  <a:gd name="T4" fmla="*/ 21 w 30"/>
                  <a:gd name="T5" fmla="*/ 13 h 49"/>
                  <a:gd name="T6" fmla="*/ 28 w 30"/>
                  <a:gd name="T7" fmla="*/ 13 h 49"/>
                  <a:gd name="T8" fmla="*/ 16 w 30"/>
                  <a:gd name="T9" fmla="*/ 26 h 49"/>
                  <a:gd name="T10" fmla="*/ 30 w 30"/>
                  <a:gd name="T11" fmla="*/ 49 h 49"/>
                  <a:gd name="T12" fmla="*/ 23 w 30"/>
                  <a:gd name="T13" fmla="*/ 49 h 49"/>
                  <a:gd name="T14" fmla="*/ 12 w 30"/>
                  <a:gd name="T15" fmla="*/ 30 h 49"/>
                  <a:gd name="T16" fmla="*/ 6 w 30"/>
                  <a:gd name="T17" fmla="*/ 36 h 49"/>
                  <a:gd name="T18" fmla="*/ 6 w 30"/>
                  <a:gd name="T19" fmla="*/ 49 h 49"/>
                  <a:gd name="T20" fmla="*/ 0 w 30"/>
                  <a:gd name="T21" fmla="*/ 49 h 49"/>
                  <a:gd name="T22" fmla="*/ 0 w 30"/>
                  <a:gd name="T23" fmla="*/ 0 h 49"/>
                  <a:gd name="T24" fmla="*/ 6 w 30"/>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9">
                    <a:moveTo>
                      <a:pt x="6" y="0"/>
                    </a:moveTo>
                    <a:lnTo>
                      <a:pt x="6" y="28"/>
                    </a:lnTo>
                    <a:lnTo>
                      <a:pt x="21" y="13"/>
                    </a:lnTo>
                    <a:lnTo>
                      <a:pt x="28" y="13"/>
                    </a:lnTo>
                    <a:lnTo>
                      <a:pt x="16" y="26"/>
                    </a:lnTo>
                    <a:lnTo>
                      <a:pt x="30" y="49"/>
                    </a:lnTo>
                    <a:lnTo>
                      <a:pt x="23" y="49"/>
                    </a:lnTo>
                    <a:lnTo>
                      <a:pt x="12" y="30"/>
                    </a:lnTo>
                    <a:lnTo>
                      <a:pt x="6" y="36"/>
                    </a:lnTo>
                    <a:lnTo>
                      <a:pt x="6" y="49"/>
                    </a:lnTo>
                    <a:lnTo>
                      <a:pt x="0" y="49"/>
                    </a:lnTo>
                    <a:lnTo>
                      <a:pt x="0" y="0"/>
                    </a:lnTo>
                    <a:lnTo>
                      <a:pt x="6" y="0"/>
                    </a:lnTo>
                    <a:close/>
                  </a:path>
                </a:pathLst>
              </a:custGeom>
              <a:solidFill>
                <a:srgbClr val="000000"/>
              </a:solidFill>
              <a:ln w="9525">
                <a:solidFill>
                  <a:srgbClr val="CC00CC"/>
                </a:solidFill>
                <a:round/>
                <a:headEnd/>
                <a:tailEnd/>
              </a:ln>
            </p:spPr>
            <p:txBody>
              <a:bodyPr/>
              <a:lstStyle/>
              <a:p>
                <a:endParaRPr lang="en-US" dirty="0"/>
              </a:p>
            </p:txBody>
          </p:sp>
          <p:sp>
            <p:nvSpPr>
              <p:cNvPr id="261151" name="Rectangle 31">
                <a:extLst>
                  <a:ext uri="{FF2B5EF4-FFF2-40B4-BE49-F238E27FC236}">
                    <a16:creationId xmlns:a16="http://schemas.microsoft.com/office/drawing/2014/main" id="{150056C7-3530-4C09-B596-D4D822086E74}"/>
                  </a:ext>
                </a:extLst>
              </p:cNvPr>
              <p:cNvSpPr>
                <a:spLocks noChangeAspect="1" noChangeArrowheads="1"/>
              </p:cNvSpPr>
              <p:nvPr/>
            </p:nvSpPr>
            <p:spPr bwMode="auto">
              <a:xfrm>
                <a:off x="2670" y="2817"/>
                <a:ext cx="6" cy="49"/>
              </a:xfrm>
              <a:prstGeom prst="rect">
                <a:avLst/>
              </a:prstGeom>
              <a:solidFill>
                <a:srgbClr val="000000"/>
              </a:solidFill>
              <a:ln w="9525">
                <a:solidFill>
                  <a:srgbClr val="CC00CC"/>
                </a:solidFill>
                <a:miter lim="800000"/>
                <a:headEnd/>
                <a:tailEnd/>
              </a:ln>
            </p:spPr>
            <p:txBody>
              <a:bodyPr/>
              <a:lstStyle/>
              <a:p>
                <a:endParaRPr lang="en-US" dirty="0"/>
              </a:p>
            </p:txBody>
          </p:sp>
          <p:sp>
            <p:nvSpPr>
              <p:cNvPr id="261152" name="Freeform 32">
                <a:extLst>
                  <a:ext uri="{FF2B5EF4-FFF2-40B4-BE49-F238E27FC236}">
                    <a16:creationId xmlns:a16="http://schemas.microsoft.com/office/drawing/2014/main" id="{6D13874D-A784-444C-B170-34C4E9766ADD}"/>
                  </a:ext>
                </a:extLst>
              </p:cNvPr>
              <p:cNvSpPr>
                <a:spLocks noChangeAspect="1" noEditPoints="1"/>
              </p:cNvSpPr>
              <p:nvPr/>
            </p:nvSpPr>
            <p:spPr bwMode="auto">
              <a:xfrm>
                <a:off x="2682" y="2830"/>
                <a:ext cx="33" cy="37"/>
              </a:xfrm>
              <a:custGeom>
                <a:avLst/>
                <a:gdLst>
                  <a:gd name="T0" fmla="*/ 29 w 33"/>
                  <a:gd name="T1" fmla="*/ 31 h 37"/>
                  <a:gd name="T2" fmla="*/ 31 w 33"/>
                  <a:gd name="T3" fmla="*/ 32 h 37"/>
                  <a:gd name="T4" fmla="*/ 32 w 33"/>
                  <a:gd name="T5" fmla="*/ 32 h 37"/>
                  <a:gd name="T6" fmla="*/ 33 w 33"/>
                  <a:gd name="T7" fmla="*/ 32 h 37"/>
                  <a:gd name="T8" fmla="*/ 33 w 33"/>
                  <a:gd name="T9" fmla="*/ 37 h 37"/>
                  <a:gd name="T10" fmla="*/ 31 w 33"/>
                  <a:gd name="T11" fmla="*/ 37 h 37"/>
                  <a:gd name="T12" fmla="*/ 29 w 33"/>
                  <a:gd name="T13" fmla="*/ 37 h 37"/>
                  <a:gd name="T14" fmla="*/ 25 w 33"/>
                  <a:gd name="T15" fmla="*/ 36 h 37"/>
                  <a:gd name="T16" fmla="*/ 24 w 33"/>
                  <a:gd name="T17" fmla="*/ 32 h 37"/>
                  <a:gd name="T18" fmla="*/ 18 w 33"/>
                  <a:gd name="T19" fmla="*/ 36 h 37"/>
                  <a:gd name="T20" fmla="*/ 13 w 33"/>
                  <a:gd name="T21" fmla="*/ 37 h 37"/>
                  <a:gd name="T22" fmla="*/ 3 w 33"/>
                  <a:gd name="T23" fmla="*/ 35 h 37"/>
                  <a:gd name="T24" fmla="*/ 0 w 33"/>
                  <a:gd name="T25" fmla="*/ 27 h 37"/>
                  <a:gd name="T26" fmla="*/ 2 w 33"/>
                  <a:gd name="T27" fmla="*/ 20 h 37"/>
                  <a:gd name="T28" fmla="*/ 8 w 33"/>
                  <a:gd name="T29" fmla="*/ 17 h 37"/>
                  <a:gd name="T30" fmla="*/ 15 w 33"/>
                  <a:gd name="T31" fmla="*/ 16 h 37"/>
                  <a:gd name="T32" fmla="*/ 21 w 33"/>
                  <a:gd name="T33" fmla="*/ 15 h 37"/>
                  <a:gd name="T34" fmla="*/ 22 w 33"/>
                  <a:gd name="T35" fmla="*/ 14 h 37"/>
                  <a:gd name="T36" fmla="*/ 23 w 33"/>
                  <a:gd name="T37" fmla="*/ 13 h 37"/>
                  <a:gd name="T38" fmla="*/ 22 w 33"/>
                  <a:gd name="T39" fmla="*/ 7 h 37"/>
                  <a:gd name="T40" fmla="*/ 17 w 33"/>
                  <a:gd name="T41" fmla="*/ 5 h 37"/>
                  <a:gd name="T42" fmla="*/ 10 w 33"/>
                  <a:gd name="T43" fmla="*/ 6 h 37"/>
                  <a:gd name="T44" fmla="*/ 7 w 33"/>
                  <a:gd name="T45" fmla="*/ 9 h 37"/>
                  <a:gd name="T46" fmla="*/ 2 w 33"/>
                  <a:gd name="T47" fmla="*/ 12 h 37"/>
                  <a:gd name="T48" fmla="*/ 2 w 33"/>
                  <a:gd name="T49" fmla="*/ 6 h 37"/>
                  <a:gd name="T50" fmla="*/ 6 w 33"/>
                  <a:gd name="T51" fmla="*/ 2 h 37"/>
                  <a:gd name="T52" fmla="*/ 9 w 33"/>
                  <a:gd name="T53" fmla="*/ 0 h 37"/>
                  <a:gd name="T54" fmla="*/ 13 w 33"/>
                  <a:gd name="T55" fmla="*/ 0 h 37"/>
                  <a:gd name="T56" fmla="*/ 16 w 33"/>
                  <a:gd name="T57" fmla="*/ 0 h 37"/>
                  <a:gd name="T58" fmla="*/ 20 w 33"/>
                  <a:gd name="T59" fmla="*/ 0 h 37"/>
                  <a:gd name="T60" fmla="*/ 24 w 33"/>
                  <a:gd name="T61" fmla="*/ 1 h 37"/>
                  <a:gd name="T62" fmla="*/ 28 w 33"/>
                  <a:gd name="T63" fmla="*/ 5 h 37"/>
                  <a:gd name="T64" fmla="*/ 29 w 33"/>
                  <a:gd name="T65" fmla="*/ 30 h 37"/>
                  <a:gd name="T66" fmla="*/ 20 w 33"/>
                  <a:gd name="T67" fmla="*/ 20 h 37"/>
                  <a:gd name="T68" fmla="*/ 13 w 33"/>
                  <a:gd name="T69" fmla="*/ 21 h 37"/>
                  <a:gd name="T70" fmla="*/ 8 w 33"/>
                  <a:gd name="T71" fmla="*/ 22 h 37"/>
                  <a:gd name="T72" fmla="*/ 6 w 33"/>
                  <a:gd name="T73" fmla="*/ 25 h 37"/>
                  <a:gd name="T74" fmla="*/ 7 w 33"/>
                  <a:gd name="T75" fmla="*/ 29 h 37"/>
                  <a:gd name="T76" fmla="*/ 10 w 33"/>
                  <a:gd name="T77" fmla="*/ 32 h 37"/>
                  <a:gd name="T78" fmla="*/ 17 w 33"/>
                  <a:gd name="T79" fmla="*/ 31 h 37"/>
                  <a:gd name="T80" fmla="*/ 22 w 33"/>
                  <a:gd name="T81" fmla="*/ 27 h 37"/>
                  <a:gd name="T82" fmla="*/ 23 w 33"/>
                  <a:gd name="T83"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7">
                    <a:moveTo>
                      <a:pt x="29" y="30"/>
                    </a:moveTo>
                    <a:lnTo>
                      <a:pt x="29" y="31"/>
                    </a:lnTo>
                    <a:lnTo>
                      <a:pt x="30" y="31"/>
                    </a:lnTo>
                    <a:lnTo>
                      <a:pt x="31" y="32"/>
                    </a:lnTo>
                    <a:lnTo>
                      <a:pt x="32" y="32"/>
                    </a:lnTo>
                    <a:lnTo>
                      <a:pt x="32" y="32"/>
                    </a:lnTo>
                    <a:lnTo>
                      <a:pt x="33" y="32"/>
                    </a:lnTo>
                    <a:lnTo>
                      <a:pt x="33" y="32"/>
                    </a:lnTo>
                    <a:lnTo>
                      <a:pt x="33" y="32"/>
                    </a:lnTo>
                    <a:lnTo>
                      <a:pt x="33" y="37"/>
                    </a:lnTo>
                    <a:lnTo>
                      <a:pt x="32" y="37"/>
                    </a:lnTo>
                    <a:lnTo>
                      <a:pt x="31" y="37"/>
                    </a:lnTo>
                    <a:lnTo>
                      <a:pt x="30" y="37"/>
                    </a:lnTo>
                    <a:lnTo>
                      <a:pt x="29" y="37"/>
                    </a:lnTo>
                    <a:lnTo>
                      <a:pt x="28" y="37"/>
                    </a:lnTo>
                    <a:lnTo>
                      <a:pt x="25" y="36"/>
                    </a:lnTo>
                    <a:lnTo>
                      <a:pt x="24" y="33"/>
                    </a:lnTo>
                    <a:lnTo>
                      <a:pt x="24" y="32"/>
                    </a:lnTo>
                    <a:lnTo>
                      <a:pt x="22" y="33"/>
                    </a:lnTo>
                    <a:lnTo>
                      <a:pt x="18" y="36"/>
                    </a:lnTo>
                    <a:lnTo>
                      <a:pt x="16" y="37"/>
                    </a:lnTo>
                    <a:lnTo>
                      <a:pt x="13" y="37"/>
                    </a:lnTo>
                    <a:lnTo>
                      <a:pt x="7" y="36"/>
                    </a:lnTo>
                    <a:lnTo>
                      <a:pt x="3" y="35"/>
                    </a:lnTo>
                    <a:lnTo>
                      <a:pt x="1" y="31"/>
                    </a:lnTo>
                    <a:lnTo>
                      <a:pt x="0" y="27"/>
                    </a:lnTo>
                    <a:lnTo>
                      <a:pt x="1" y="23"/>
                    </a:lnTo>
                    <a:lnTo>
                      <a:pt x="2" y="20"/>
                    </a:lnTo>
                    <a:lnTo>
                      <a:pt x="5" y="18"/>
                    </a:lnTo>
                    <a:lnTo>
                      <a:pt x="8" y="17"/>
                    </a:lnTo>
                    <a:lnTo>
                      <a:pt x="11" y="16"/>
                    </a:lnTo>
                    <a:lnTo>
                      <a:pt x="15" y="16"/>
                    </a:lnTo>
                    <a:lnTo>
                      <a:pt x="18" y="15"/>
                    </a:lnTo>
                    <a:lnTo>
                      <a:pt x="21" y="15"/>
                    </a:lnTo>
                    <a:lnTo>
                      <a:pt x="22" y="15"/>
                    </a:lnTo>
                    <a:lnTo>
                      <a:pt x="22" y="14"/>
                    </a:lnTo>
                    <a:lnTo>
                      <a:pt x="23" y="14"/>
                    </a:lnTo>
                    <a:lnTo>
                      <a:pt x="23" y="13"/>
                    </a:lnTo>
                    <a:lnTo>
                      <a:pt x="23" y="8"/>
                    </a:lnTo>
                    <a:lnTo>
                      <a:pt x="22" y="7"/>
                    </a:lnTo>
                    <a:lnTo>
                      <a:pt x="21" y="6"/>
                    </a:lnTo>
                    <a:lnTo>
                      <a:pt x="17" y="5"/>
                    </a:lnTo>
                    <a:lnTo>
                      <a:pt x="14" y="5"/>
                    </a:lnTo>
                    <a:lnTo>
                      <a:pt x="10" y="6"/>
                    </a:lnTo>
                    <a:lnTo>
                      <a:pt x="8" y="7"/>
                    </a:lnTo>
                    <a:lnTo>
                      <a:pt x="7" y="9"/>
                    </a:lnTo>
                    <a:lnTo>
                      <a:pt x="7" y="12"/>
                    </a:lnTo>
                    <a:lnTo>
                      <a:pt x="2" y="12"/>
                    </a:lnTo>
                    <a:lnTo>
                      <a:pt x="2" y="8"/>
                    </a:lnTo>
                    <a:lnTo>
                      <a:pt x="2" y="6"/>
                    </a:lnTo>
                    <a:lnTo>
                      <a:pt x="3" y="5"/>
                    </a:lnTo>
                    <a:lnTo>
                      <a:pt x="6" y="2"/>
                    </a:lnTo>
                    <a:lnTo>
                      <a:pt x="8" y="1"/>
                    </a:lnTo>
                    <a:lnTo>
                      <a:pt x="9" y="0"/>
                    </a:lnTo>
                    <a:lnTo>
                      <a:pt x="10" y="0"/>
                    </a:lnTo>
                    <a:lnTo>
                      <a:pt x="13" y="0"/>
                    </a:lnTo>
                    <a:lnTo>
                      <a:pt x="15" y="0"/>
                    </a:lnTo>
                    <a:lnTo>
                      <a:pt x="16" y="0"/>
                    </a:lnTo>
                    <a:lnTo>
                      <a:pt x="18" y="0"/>
                    </a:lnTo>
                    <a:lnTo>
                      <a:pt x="20" y="0"/>
                    </a:lnTo>
                    <a:lnTo>
                      <a:pt x="21" y="0"/>
                    </a:lnTo>
                    <a:lnTo>
                      <a:pt x="24" y="1"/>
                    </a:lnTo>
                    <a:lnTo>
                      <a:pt x="26" y="2"/>
                    </a:lnTo>
                    <a:lnTo>
                      <a:pt x="28" y="5"/>
                    </a:lnTo>
                    <a:lnTo>
                      <a:pt x="29" y="7"/>
                    </a:lnTo>
                    <a:lnTo>
                      <a:pt x="29" y="30"/>
                    </a:lnTo>
                    <a:close/>
                    <a:moveTo>
                      <a:pt x="23" y="18"/>
                    </a:moveTo>
                    <a:lnTo>
                      <a:pt x="20" y="20"/>
                    </a:lnTo>
                    <a:lnTo>
                      <a:pt x="16" y="21"/>
                    </a:lnTo>
                    <a:lnTo>
                      <a:pt x="13" y="21"/>
                    </a:lnTo>
                    <a:lnTo>
                      <a:pt x="9" y="22"/>
                    </a:lnTo>
                    <a:lnTo>
                      <a:pt x="8" y="22"/>
                    </a:lnTo>
                    <a:lnTo>
                      <a:pt x="7" y="23"/>
                    </a:lnTo>
                    <a:lnTo>
                      <a:pt x="6" y="25"/>
                    </a:lnTo>
                    <a:lnTo>
                      <a:pt x="6" y="27"/>
                    </a:lnTo>
                    <a:lnTo>
                      <a:pt x="7" y="29"/>
                    </a:lnTo>
                    <a:lnTo>
                      <a:pt x="8" y="31"/>
                    </a:lnTo>
                    <a:lnTo>
                      <a:pt x="10" y="32"/>
                    </a:lnTo>
                    <a:lnTo>
                      <a:pt x="13" y="32"/>
                    </a:lnTo>
                    <a:lnTo>
                      <a:pt x="17" y="31"/>
                    </a:lnTo>
                    <a:lnTo>
                      <a:pt x="21" y="29"/>
                    </a:lnTo>
                    <a:lnTo>
                      <a:pt x="22" y="27"/>
                    </a:lnTo>
                    <a:lnTo>
                      <a:pt x="23" y="25"/>
                    </a:lnTo>
                    <a:lnTo>
                      <a:pt x="23" y="18"/>
                    </a:lnTo>
                    <a:close/>
                  </a:path>
                </a:pathLst>
              </a:custGeom>
              <a:solidFill>
                <a:srgbClr val="000000"/>
              </a:solidFill>
              <a:ln w="9525">
                <a:solidFill>
                  <a:srgbClr val="CC00CC"/>
                </a:solidFill>
                <a:round/>
                <a:headEnd/>
                <a:tailEnd/>
              </a:ln>
            </p:spPr>
            <p:txBody>
              <a:bodyPr/>
              <a:lstStyle/>
              <a:p>
                <a:endParaRPr lang="en-US" dirty="0"/>
              </a:p>
            </p:txBody>
          </p:sp>
          <p:sp>
            <p:nvSpPr>
              <p:cNvPr id="261153" name="Freeform 33">
                <a:extLst>
                  <a:ext uri="{FF2B5EF4-FFF2-40B4-BE49-F238E27FC236}">
                    <a16:creationId xmlns:a16="http://schemas.microsoft.com/office/drawing/2014/main" id="{3AD525D0-4C31-4EC9-AAF2-27A3E0524060}"/>
                  </a:ext>
                </a:extLst>
              </p:cNvPr>
              <p:cNvSpPr>
                <a:spLocks noChangeAspect="1"/>
              </p:cNvSpPr>
              <p:nvPr/>
            </p:nvSpPr>
            <p:spPr bwMode="auto">
              <a:xfrm>
                <a:off x="2720" y="2817"/>
                <a:ext cx="28" cy="49"/>
              </a:xfrm>
              <a:custGeom>
                <a:avLst/>
                <a:gdLst>
                  <a:gd name="T0" fmla="*/ 0 w 28"/>
                  <a:gd name="T1" fmla="*/ 0 h 49"/>
                  <a:gd name="T2" fmla="*/ 6 w 28"/>
                  <a:gd name="T3" fmla="*/ 0 h 49"/>
                  <a:gd name="T4" fmla="*/ 6 w 28"/>
                  <a:gd name="T5" fmla="*/ 18 h 49"/>
                  <a:gd name="T6" fmla="*/ 7 w 28"/>
                  <a:gd name="T7" fmla="*/ 17 h 49"/>
                  <a:gd name="T8" fmla="*/ 8 w 28"/>
                  <a:gd name="T9" fmla="*/ 15 h 49"/>
                  <a:gd name="T10" fmla="*/ 10 w 28"/>
                  <a:gd name="T11" fmla="*/ 14 h 49"/>
                  <a:gd name="T12" fmla="*/ 11 w 28"/>
                  <a:gd name="T13" fmla="*/ 13 h 49"/>
                  <a:gd name="T14" fmla="*/ 13 w 28"/>
                  <a:gd name="T15" fmla="*/ 13 h 49"/>
                  <a:gd name="T16" fmla="*/ 14 w 28"/>
                  <a:gd name="T17" fmla="*/ 13 h 49"/>
                  <a:gd name="T18" fmla="*/ 15 w 28"/>
                  <a:gd name="T19" fmla="*/ 13 h 49"/>
                  <a:gd name="T20" fmla="*/ 16 w 28"/>
                  <a:gd name="T21" fmla="*/ 13 h 49"/>
                  <a:gd name="T22" fmla="*/ 17 w 28"/>
                  <a:gd name="T23" fmla="*/ 13 h 49"/>
                  <a:gd name="T24" fmla="*/ 20 w 28"/>
                  <a:gd name="T25" fmla="*/ 13 h 49"/>
                  <a:gd name="T26" fmla="*/ 21 w 28"/>
                  <a:gd name="T27" fmla="*/ 13 h 49"/>
                  <a:gd name="T28" fmla="*/ 22 w 28"/>
                  <a:gd name="T29" fmla="*/ 14 h 49"/>
                  <a:gd name="T30" fmla="*/ 25 w 28"/>
                  <a:gd name="T31" fmla="*/ 15 h 49"/>
                  <a:gd name="T32" fmla="*/ 26 w 28"/>
                  <a:gd name="T33" fmla="*/ 18 h 49"/>
                  <a:gd name="T34" fmla="*/ 28 w 28"/>
                  <a:gd name="T35" fmla="*/ 21 h 49"/>
                  <a:gd name="T36" fmla="*/ 28 w 28"/>
                  <a:gd name="T37" fmla="*/ 22 h 49"/>
                  <a:gd name="T38" fmla="*/ 28 w 28"/>
                  <a:gd name="T39" fmla="*/ 49 h 49"/>
                  <a:gd name="T40" fmla="*/ 22 w 28"/>
                  <a:gd name="T41" fmla="*/ 49 h 49"/>
                  <a:gd name="T42" fmla="*/ 22 w 28"/>
                  <a:gd name="T43" fmla="*/ 25 h 49"/>
                  <a:gd name="T44" fmla="*/ 22 w 28"/>
                  <a:gd name="T45" fmla="*/ 22 h 49"/>
                  <a:gd name="T46" fmla="*/ 22 w 28"/>
                  <a:gd name="T47" fmla="*/ 20 h 49"/>
                  <a:gd name="T48" fmla="*/ 21 w 28"/>
                  <a:gd name="T49" fmla="*/ 19 h 49"/>
                  <a:gd name="T50" fmla="*/ 20 w 28"/>
                  <a:gd name="T51" fmla="*/ 19 h 49"/>
                  <a:gd name="T52" fmla="*/ 18 w 28"/>
                  <a:gd name="T53" fmla="*/ 18 h 49"/>
                  <a:gd name="T54" fmla="*/ 16 w 28"/>
                  <a:gd name="T55" fmla="*/ 18 h 49"/>
                  <a:gd name="T56" fmla="*/ 15 w 28"/>
                  <a:gd name="T57" fmla="*/ 18 h 49"/>
                  <a:gd name="T58" fmla="*/ 14 w 28"/>
                  <a:gd name="T59" fmla="*/ 18 h 49"/>
                  <a:gd name="T60" fmla="*/ 13 w 28"/>
                  <a:gd name="T61" fmla="*/ 18 h 49"/>
                  <a:gd name="T62" fmla="*/ 11 w 28"/>
                  <a:gd name="T63" fmla="*/ 19 h 49"/>
                  <a:gd name="T64" fmla="*/ 9 w 28"/>
                  <a:gd name="T65" fmla="*/ 20 h 49"/>
                  <a:gd name="T66" fmla="*/ 8 w 28"/>
                  <a:gd name="T67" fmla="*/ 21 h 49"/>
                  <a:gd name="T68" fmla="*/ 7 w 28"/>
                  <a:gd name="T69" fmla="*/ 22 h 49"/>
                  <a:gd name="T70" fmla="*/ 7 w 28"/>
                  <a:gd name="T71" fmla="*/ 23 h 49"/>
                  <a:gd name="T72" fmla="*/ 6 w 28"/>
                  <a:gd name="T73" fmla="*/ 25 h 49"/>
                  <a:gd name="T74" fmla="*/ 6 w 28"/>
                  <a:gd name="T75" fmla="*/ 26 h 49"/>
                  <a:gd name="T76" fmla="*/ 6 w 28"/>
                  <a:gd name="T77" fmla="*/ 49 h 49"/>
                  <a:gd name="T78" fmla="*/ 0 w 28"/>
                  <a:gd name="T79" fmla="*/ 49 h 49"/>
                  <a:gd name="T80" fmla="*/ 0 w 28"/>
                  <a:gd name="T8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49">
                    <a:moveTo>
                      <a:pt x="0" y="0"/>
                    </a:moveTo>
                    <a:lnTo>
                      <a:pt x="6" y="0"/>
                    </a:lnTo>
                    <a:lnTo>
                      <a:pt x="6" y="18"/>
                    </a:lnTo>
                    <a:lnTo>
                      <a:pt x="7" y="17"/>
                    </a:lnTo>
                    <a:lnTo>
                      <a:pt x="8" y="15"/>
                    </a:lnTo>
                    <a:lnTo>
                      <a:pt x="10" y="14"/>
                    </a:lnTo>
                    <a:lnTo>
                      <a:pt x="11" y="13"/>
                    </a:lnTo>
                    <a:lnTo>
                      <a:pt x="13" y="13"/>
                    </a:lnTo>
                    <a:lnTo>
                      <a:pt x="14" y="13"/>
                    </a:lnTo>
                    <a:lnTo>
                      <a:pt x="15" y="13"/>
                    </a:lnTo>
                    <a:lnTo>
                      <a:pt x="16" y="13"/>
                    </a:lnTo>
                    <a:lnTo>
                      <a:pt x="17" y="13"/>
                    </a:lnTo>
                    <a:lnTo>
                      <a:pt x="20" y="13"/>
                    </a:lnTo>
                    <a:lnTo>
                      <a:pt x="21" y="13"/>
                    </a:lnTo>
                    <a:lnTo>
                      <a:pt x="22" y="14"/>
                    </a:lnTo>
                    <a:lnTo>
                      <a:pt x="25" y="15"/>
                    </a:lnTo>
                    <a:lnTo>
                      <a:pt x="26" y="18"/>
                    </a:lnTo>
                    <a:lnTo>
                      <a:pt x="28" y="21"/>
                    </a:lnTo>
                    <a:lnTo>
                      <a:pt x="28" y="22"/>
                    </a:lnTo>
                    <a:lnTo>
                      <a:pt x="28" y="49"/>
                    </a:lnTo>
                    <a:lnTo>
                      <a:pt x="22" y="49"/>
                    </a:lnTo>
                    <a:lnTo>
                      <a:pt x="22" y="25"/>
                    </a:lnTo>
                    <a:lnTo>
                      <a:pt x="22" y="22"/>
                    </a:lnTo>
                    <a:lnTo>
                      <a:pt x="22" y="20"/>
                    </a:lnTo>
                    <a:lnTo>
                      <a:pt x="21" y="19"/>
                    </a:lnTo>
                    <a:lnTo>
                      <a:pt x="20" y="19"/>
                    </a:lnTo>
                    <a:lnTo>
                      <a:pt x="18" y="18"/>
                    </a:lnTo>
                    <a:lnTo>
                      <a:pt x="16" y="18"/>
                    </a:lnTo>
                    <a:lnTo>
                      <a:pt x="15" y="18"/>
                    </a:lnTo>
                    <a:lnTo>
                      <a:pt x="14" y="18"/>
                    </a:lnTo>
                    <a:lnTo>
                      <a:pt x="13" y="18"/>
                    </a:lnTo>
                    <a:lnTo>
                      <a:pt x="11" y="19"/>
                    </a:lnTo>
                    <a:lnTo>
                      <a:pt x="9" y="20"/>
                    </a:lnTo>
                    <a:lnTo>
                      <a:pt x="8" y="21"/>
                    </a:lnTo>
                    <a:lnTo>
                      <a:pt x="7" y="22"/>
                    </a:lnTo>
                    <a:lnTo>
                      <a:pt x="7" y="23"/>
                    </a:lnTo>
                    <a:lnTo>
                      <a:pt x="6" y="25"/>
                    </a:lnTo>
                    <a:lnTo>
                      <a:pt x="6" y="26"/>
                    </a:lnTo>
                    <a:lnTo>
                      <a:pt x="6" y="49"/>
                    </a:lnTo>
                    <a:lnTo>
                      <a:pt x="0" y="49"/>
                    </a:lnTo>
                    <a:lnTo>
                      <a:pt x="0" y="0"/>
                    </a:lnTo>
                    <a:close/>
                  </a:path>
                </a:pathLst>
              </a:custGeom>
              <a:solidFill>
                <a:srgbClr val="000000"/>
              </a:solidFill>
              <a:ln w="9525">
                <a:solidFill>
                  <a:srgbClr val="CC00CC"/>
                </a:solidFill>
                <a:round/>
                <a:headEnd/>
                <a:tailEnd/>
              </a:ln>
            </p:spPr>
            <p:txBody>
              <a:bodyPr/>
              <a:lstStyle/>
              <a:p>
                <a:endParaRPr lang="en-US" dirty="0"/>
              </a:p>
            </p:txBody>
          </p:sp>
          <p:sp>
            <p:nvSpPr>
              <p:cNvPr id="261154" name="Freeform 34">
                <a:extLst>
                  <a:ext uri="{FF2B5EF4-FFF2-40B4-BE49-F238E27FC236}">
                    <a16:creationId xmlns:a16="http://schemas.microsoft.com/office/drawing/2014/main" id="{A68D3628-1945-44DA-A736-364555399309}"/>
                  </a:ext>
                </a:extLst>
              </p:cNvPr>
              <p:cNvSpPr>
                <a:spLocks noChangeAspect="1" noEditPoints="1"/>
              </p:cNvSpPr>
              <p:nvPr/>
            </p:nvSpPr>
            <p:spPr bwMode="auto">
              <a:xfrm>
                <a:off x="2753" y="2830"/>
                <a:ext cx="33" cy="37"/>
              </a:xfrm>
              <a:custGeom>
                <a:avLst/>
                <a:gdLst>
                  <a:gd name="T0" fmla="*/ 16 w 33"/>
                  <a:gd name="T1" fmla="*/ 37 h 37"/>
                  <a:gd name="T2" fmla="*/ 12 w 33"/>
                  <a:gd name="T3" fmla="*/ 36 h 37"/>
                  <a:gd name="T4" fmla="*/ 6 w 33"/>
                  <a:gd name="T5" fmla="*/ 33 h 37"/>
                  <a:gd name="T6" fmla="*/ 1 w 33"/>
                  <a:gd name="T7" fmla="*/ 28 h 37"/>
                  <a:gd name="T8" fmla="*/ 0 w 33"/>
                  <a:gd name="T9" fmla="*/ 18 h 37"/>
                  <a:gd name="T10" fmla="*/ 1 w 33"/>
                  <a:gd name="T11" fmla="*/ 9 h 37"/>
                  <a:gd name="T12" fmla="*/ 6 w 33"/>
                  <a:gd name="T13" fmla="*/ 4 h 37"/>
                  <a:gd name="T14" fmla="*/ 12 w 33"/>
                  <a:gd name="T15" fmla="*/ 1 h 37"/>
                  <a:gd name="T16" fmla="*/ 16 w 33"/>
                  <a:gd name="T17" fmla="*/ 0 h 37"/>
                  <a:gd name="T18" fmla="*/ 22 w 33"/>
                  <a:gd name="T19" fmla="*/ 1 h 37"/>
                  <a:gd name="T20" fmla="*/ 27 w 33"/>
                  <a:gd name="T21" fmla="*/ 4 h 37"/>
                  <a:gd name="T22" fmla="*/ 31 w 33"/>
                  <a:gd name="T23" fmla="*/ 9 h 37"/>
                  <a:gd name="T24" fmla="*/ 33 w 33"/>
                  <a:gd name="T25" fmla="*/ 18 h 37"/>
                  <a:gd name="T26" fmla="*/ 31 w 33"/>
                  <a:gd name="T27" fmla="*/ 28 h 37"/>
                  <a:gd name="T28" fmla="*/ 27 w 33"/>
                  <a:gd name="T29" fmla="*/ 33 h 37"/>
                  <a:gd name="T30" fmla="*/ 22 w 33"/>
                  <a:gd name="T31" fmla="*/ 36 h 37"/>
                  <a:gd name="T32" fmla="*/ 16 w 33"/>
                  <a:gd name="T33" fmla="*/ 37 h 37"/>
                  <a:gd name="T34" fmla="*/ 16 w 33"/>
                  <a:gd name="T35" fmla="*/ 5 h 37"/>
                  <a:gd name="T36" fmla="*/ 12 w 33"/>
                  <a:gd name="T37" fmla="*/ 6 h 37"/>
                  <a:gd name="T38" fmla="*/ 8 w 33"/>
                  <a:gd name="T39" fmla="*/ 9 h 37"/>
                  <a:gd name="T40" fmla="*/ 7 w 33"/>
                  <a:gd name="T41" fmla="*/ 14 h 37"/>
                  <a:gd name="T42" fmla="*/ 6 w 33"/>
                  <a:gd name="T43" fmla="*/ 18 h 37"/>
                  <a:gd name="T44" fmla="*/ 7 w 33"/>
                  <a:gd name="T45" fmla="*/ 23 h 37"/>
                  <a:gd name="T46" fmla="*/ 8 w 33"/>
                  <a:gd name="T47" fmla="*/ 28 h 37"/>
                  <a:gd name="T48" fmla="*/ 12 w 33"/>
                  <a:gd name="T49" fmla="*/ 31 h 37"/>
                  <a:gd name="T50" fmla="*/ 16 w 33"/>
                  <a:gd name="T51" fmla="*/ 32 h 37"/>
                  <a:gd name="T52" fmla="*/ 21 w 33"/>
                  <a:gd name="T53" fmla="*/ 31 h 37"/>
                  <a:gd name="T54" fmla="*/ 25 w 33"/>
                  <a:gd name="T55" fmla="*/ 28 h 37"/>
                  <a:gd name="T56" fmla="*/ 27 w 33"/>
                  <a:gd name="T57" fmla="*/ 23 h 37"/>
                  <a:gd name="T58" fmla="*/ 27 w 33"/>
                  <a:gd name="T59" fmla="*/ 18 h 37"/>
                  <a:gd name="T60" fmla="*/ 27 w 33"/>
                  <a:gd name="T61" fmla="*/ 14 h 37"/>
                  <a:gd name="T62" fmla="*/ 25 w 33"/>
                  <a:gd name="T63" fmla="*/ 9 h 37"/>
                  <a:gd name="T64" fmla="*/ 21 w 33"/>
                  <a:gd name="T65" fmla="*/ 6 h 37"/>
                  <a:gd name="T66" fmla="*/ 16 w 33"/>
                  <a:gd name="T67" fmla="*/ 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37">
                    <a:moveTo>
                      <a:pt x="16" y="37"/>
                    </a:moveTo>
                    <a:lnTo>
                      <a:pt x="12" y="36"/>
                    </a:lnTo>
                    <a:lnTo>
                      <a:pt x="6" y="33"/>
                    </a:lnTo>
                    <a:lnTo>
                      <a:pt x="1" y="28"/>
                    </a:lnTo>
                    <a:lnTo>
                      <a:pt x="0" y="18"/>
                    </a:lnTo>
                    <a:lnTo>
                      <a:pt x="1" y="9"/>
                    </a:lnTo>
                    <a:lnTo>
                      <a:pt x="6" y="4"/>
                    </a:lnTo>
                    <a:lnTo>
                      <a:pt x="12" y="1"/>
                    </a:lnTo>
                    <a:lnTo>
                      <a:pt x="16" y="0"/>
                    </a:lnTo>
                    <a:lnTo>
                      <a:pt x="22" y="1"/>
                    </a:lnTo>
                    <a:lnTo>
                      <a:pt x="27" y="4"/>
                    </a:lnTo>
                    <a:lnTo>
                      <a:pt x="31" y="9"/>
                    </a:lnTo>
                    <a:lnTo>
                      <a:pt x="33" y="18"/>
                    </a:lnTo>
                    <a:lnTo>
                      <a:pt x="31" y="28"/>
                    </a:lnTo>
                    <a:lnTo>
                      <a:pt x="27" y="33"/>
                    </a:lnTo>
                    <a:lnTo>
                      <a:pt x="22" y="36"/>
                    </a:lnTo>
                    <a:lnTo>
                      <a:pt x="16" y="37"/>
                    </a:lnTo>
                    <a:close/>
                    <a:moveTo>
                      <a:pt x="16" y="5"/>
                    </a:moveTo>
                    <a:lnTo>
                      <a:pt x="12" y="6"/>
                    </a:lnTo>
                    <a:lnTo>
                      <a:pt x="8" y="9"/>
                    </a:lnTo>
                    <a:lnTo>
                      <a:pt x="7" y="14"/>
                    </a:lnTo>
                    <a:lnTo>
                      <a:pt x="6" y="18"/>
                    </a:lnTo>
                    <a:lnTo>
                      <a:pt x="7" y="23"/>
                    </a:lnTo>
                    <a:lnTo>
                      <a:pt x="8" y="28"/>
                    </a:lnTo>
                    <a:lnTo>
                      <a:pt x="12" y="31"/>
                    </a:lnTo>
                    <a:lnTo>
                      <a:pt x="16" y="32"/>
                    </a:lnTo>
                    <a:lnTo>
                      <a:pt x="21" y="31"/>
                    </a:lnTo>
                    <a:lnTo>
                      <a:pt x="25" y="28"/>
                    </a:lnTo>
                    <a:lnTo>
                      <a:pt x="27" y="23"/>
                    </a:lnTo>
                    <a:lnTo>
                      <a:pt x="27" y="18"/>
                    </a:lnTo>
                    <a:lnTo>
                      <a:pt x="27" y="14"/>
                    </a:lnTo>
                    <a:lnTo>
                      <a:pt x="25" y="9"/>
                    </a:lnTo>
                    <a:lnTo>
                      <a:pt x="21" y="6"/>
                    </a:lnTo>
                    <a:lnTo>
                      <a:pt x="16" y="5"/>
                    </a:lnTo>
                    <a:close/>
                  </a:path>
                </a:pathLst>
              </a:custGeom>
              <a:solidFill>
                <a:srgbClr val="000000"/>
              </a:solidFill>
              <a:ln w="9525">
                <a:solidFill>
                  <a:srgbClr val="CC00CC"/>
                </a:solidFill>
                <a:round/>
                <a:headEnd/>
                <a:tailEnd/>
              </a:ln>
            </p:spPr>
            <p:txBody>
              <a:bodyPr/>
              <a:lstStyle/>
              <a:p>
                <a:endParaRPr lang="en-US" dirty="0"/>
              </a:p>
            </p:txBody>
          </p:sp>
          <p:sp>
            <p:nvSpPr>
              <p:cNvPr id="261155" name="Freeform 35">
                <a:extLst>
                  <a:ext uri="{FF2B5EF4-FFF2-40B4-BE49-F238E27FC236}">
                    <a16:creationId xmlns:a16="http://schemas.microsoft.com/office/drawing/2014/main" id="{0AA34042-052A-44BE-918D-DE3FCA37FB27}"/>
                  </a:ext>
                </a:extLst>
              </p:cNvPr>
              <p:cNvSpPr>
                <a:spLocks noChangeAspect="1"/>
              </p:cNvSpPr>
              <p:nvPr/>
            </p:nvSpPr>
            <p:spPr bwMode="auto">
              <a:xfrm>
                <a:off x="2792" y="2830"/>
                <a:ext cx="47" cy="36"/>
              </a:xfrm>
              <a:custGeom>
                <a:avLst/>
                <a:gdLst>
                  <a:gd name="T0" fmla="*/ 0 w 47"/>
                  <a:gd name="T1" fmla="*/ 0 h 36"/>
                  <a:gd name="T2" fmla="*/ 6 w 47"/>
                  <a:gd name="T3" fmla="*/ 0 h 36"/>
                  <a:gd name="T4" fmla="*/ 6 w 47"/>
                  <a:gd name="T5" fmla="*/ 5 h 36"/>
                  <a:gd name="T6" fmla="*/ 6 w 47"/>
                  <a:gd name="T7" fmla="*/ 5 h 36"/>
                  <a:gd name="T8" fmla="*/ 6 w 47"/>
                  <a:gd name="T9" fmla="*/ 4 h 36"/>
                  <a:gd name="T10" fmla="*/ 7 w 47"/>
                  <a:gd name="T11" fmla="*/ 2 h 36"/>
                  <a:gd name="T12" fmla="*/ 9 w 47"/>
                  <a:gd name="T13" fmla="*/ 2 h 36"/>
                  <a:gd name="T14" fmla="*/ 10 w 47"/>
                  <a:gd name="T15" fmla="*/ 1 h 36"/>
                  <a:gd name="T16" fmla="*/ 11 w 47"/>
                  <a:gd name="T17" fmla="*/ 0 h 36"/>
                  <a:gd name="T18" fmla="*/ 12 w 47"/>
                  <a:gd name="T19" fmla="*/ 0 h 36"/>
                  <a:gd name="T20" fmla="*/ 14 w 47"/>
                  <a:gd name="T21" fmla="*/ 0 h 36"/>
                  <a:gd name="T22" fmla="*/ 17 w 47"/>
                  <a:gd name="T23" fmla="*/ 0 h 36"/>
                  <a:gd name="T24" fmla="*/ 18 w 47"/>
                  <a:gd name="T25" fmla="*/ 0 h 36"/>
                  <a:gd name="T26" fmla="*/ 19 w 47"/>
                  <a:gd name="T27" fmla="*/ 0 h 36"/>
                  <a:gd name="T28" fmla="*/ 21 w 47"/>
                  <a:gd name="T29" fmla="*/ 0 h 36"/>
                  <a:gd name="T30" fmla="*/ 22 w 47"/>
                  <a:gd name="T31" fmla="*/ 1 h 36"/>
                  <a:gd name="T32" fmla="*/ 24 w 47"/>
                  <a:gd name="T33" fmla="*/ 2 h 36"/>
                  <a:gd name="T34" fmla="*/ 25 w 47"/>
                  <a:gd name="T35" fmla="*/ 2 h 36"/>
                  <a:gd name="T36" fmla="*/ 25 w 47"/>
                  <a:gd name="T37" fmla="*/ 4 h 36"/>
                  <a:gd name="T38" fmla="*/ 26 w 47"/>
                  <a:gd name="T39" fmla="*/ 5 h 36"/>
                  <a:gd name="T40" fmla="*/ 27 w 47"/>
                  <a:gd name="T41" fmla="*/ 4 h 36"/>
                  <a:gd name="T42" fmla="*/ 28 w 47"/>
                  <a:gd name="T43" fmla="*/ 2 h 36"/>
                  <a:gd name="T44" fmla="*/ 29 w 47"/>
                  <a:gd name="T45" fmla="*/ 1 h 36"/>
                  <a:gd name="T46" fmla="*/ 30 w 47"/>
                  <a:gd name="T47" fmla="*/ 0 h 36"/>
                  <a:gd name="T48" fmla="*/ 32 w 47"/>
                  <a:gd name="T49" fmla="*/ 0 h 36"/>
                  <a:gd name="T50" fmla="*/ 33 w 47"/>
                  <a:gd name="T51" fmla="*/ 0 h 36"/>
                  <a:gd name="T52" fmla="*/ 34 w 47"/>
                  <a:gd name="T53" fmla="*/ 0 h 36"/>
                  <a:gd name="T54" fmla="*/ 35 w 47"/>
                  <a:gd name="T55" fmla="*/ 0 h 36"/>
                  <a:gd name="T56" fmla="*/ 37 w 47"/>
                  <a:gd name="T57" fmla="*/ 0 h 36"/>
                  <a:gd name="T58" fmla="*/ 40 w 47"/>
                  <a:gd name="T59" fmla="*/ 0 h 36"/>
                  <a:gd name="T60" fmla="*/ 41 w 47"/>
                  <a:gd name="T61" fmla="*/ 0 h 36"/>
                  <a:gd name="T62" fmla="*/ 42 w 47"/>
                  <a:gd name="T63" fmla="*/ 1 h 36"/>
                  <a:gd name="T64" fmla="*/ 43 w 47"/>
                  <a:gd name="T65" fmla="*/ 2 h 36"/>
                  <a:gd name="T66" fmla="*/ 45 w 47"/>
                  <a:gd name="T67" fmla="*/ 4 h 36"/>
                  <a:gd name="T68" fmla="*/ 47 w 47"/>
                  <a:gd name="T69" fmla="*/ 6 h 36"/>
                  <a:gd name="T70" fmla="*/ 47 w 47"/>
                  <a:gd name="T71" fmla="*/ 8 h 36"/>
                  <a:gd name="T72" fmla="*/ 47 w 47"/>
                  <a:gd name="T73" fmla="*/ 36 h 36"/>
                  <a:gd name="T74" fmla="*/ 41 w 47"/>
                  <a:gd name="T75" fmla="*/ 36 h 36"/>
                  <a:gd name="T76" fmla="*/ 41 w 47"/>
                  <a:gd name="T77" fmla="*/ 10 h 36"/>
                  <a:gd name="T78" fmla="*/ 40 w 47"/>
                  <a:gd name="T79" fmla="*/ 8 h 36"/>
                  <a:gd name="T80" fmla="*/ 38 w 47"/>
                  <a:gd name="T81" fmla="*/ 6 h 36"/>
                  <a:gd name="T82" fmla="*/ 36 w 47"/>
                  <a:gd name="T83" fmla="*/ 5 h 36"/>
                  <a:gd name="T84" fmla="*/ 34 w 47"/>
                  <a:gd name="T85" fmla="*/ 5 h 36"/>
                  <a:gd name="T86" fmla="*/ 30 w 47"/>
                  <a:gd name="T87" fmla="*/ 6 h 36"/>
                  <a:gd name="T88" fmla="*/ 28 w 47"/>
                  <a:gd name="T89" fmla="*/ 7 h 36"/>
                  <a:gd name="T90" fmla="*/ 27 w 47"/>
                  <a:gd name="T91" fmla="*/ 9 h 36"/>
                  <a:gd name="T92" fmla="*/ 26 w 47"/>
                  <a:gd name="T93" fmla="*/ 12 h 36"/>
                  <a:gd name="T94" fmla="*/ 26 w 47"/>
                  <a:gd name="T95" fmla="*/ 36 h 36"/>
                  <a:gd name="T96" fmla="*/ 20 w 47"/>
                  <a:gd name="T97" fmla="*/ 36 h 36"/>
                  <a:gd name="T98" fmla="*/ 20 w 47"/>
                  <a:gd name="T99" fmla="*/ 10 h 36"/>
                  <a:gd name="T100" fmla="*/ 20 w 47"/>
                  <a:gd name="T101" fmla="*/ 8 h 36"/>
                  <a:gd name="T102" fmla="*/ 18 w 47"/>
                  <a:gd name="T103" fmla="*/ 6 h 36"/>
                  <a:gd name="T104" fmla="*/ 17 w 47"/>
                  <a:gd name="T105" fmla="*/ 5 h 36"/>
                  <a:gd name="T106" fmla="*/ 14 w 47"/>
                  <a:gd name="T107" fmla="*/ 5 h 36"/>
                  <a:gd name="T108" fmla="*/ 11 w 47"/>
                  <a:gd name="T109" fmla="*/ 6 h 36"/>
                  <a:gd name="T110" fmla="*/ 9 w 47"/>
                  <a:gd name="T111" fmla="*/ 7 h 36"/>
                  <a:gd name="T112" fmla="*/ 7 w 47"/>
                  <a:gd name="T113" fmla="*/ 9 h 36"/>
                  <a:gd name="T114" fmla="*/ 6 w 47"/>
                  <a:gd name="T115" fmla="*/ 13 h 36"/>
                  <a:gd name="T116" fmla="*/ 6 w 47"/>
                  <a:gd name="T117" fmla="*/ 36 h 36"/>
                  <a:gd name="T118" fmla="*/ 0 w 47"/>
                  <a:gd name="T119" fmla="*/ 36 h 36"/>
                  <a:gd name="T120" fmla="*/ 0 w 47"/>
                  <a:gd name="T12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 h="36">
                    <a:moveTo>
                      <a:pt x="0" y="0"/>
                    </a:moveTo>
                    <a:lnTo>
                      <a:pt x="6" y="0"/>
                    </a:lnTo>
                    <a:lnTo>
                      <a:pt x="6" y="5"/>
                    </a:lnTo>
                    <a:lnTo>
                      <a:pt x="6" y="5"/>
                    </a:lnTo>
                    <a:lnTo>
                      <a:pt x="6" y="4"/>
                    </a:lnTo>
                    <a:lnTo>
                      <a:pt x="7" y="2"/>
                    </a:lnTo>
                    <a:lnTo>
                      <a:pt x="9" y="2"/>
                    </a:lnTo>
                    <a:lnTo>
                      <a:pt x="10" y="1"/>
                    </a:lnTo>
                    <a:lnTo>
                      <a:pt x="11" y="0"/>
                    </a:lnTo>
                    <a:lnTo>
                      <a:pt x="12" y="0"/>
                    </a:lnTo>
                    <a:lnTo>
                      <a:pt x="14" y="0"/>
                    </a:lnTo>
                    <a:lnTo>
                      <a:pt x="17" y="0"/>
                    </a:lnTo>
                    <a:lnTo>
                      <a:pt x="18" y="0"/>
                    </a:lnTo>
                    <a:lnTo>
                      <a:pt x="19" y="0"/>
                    </a:lnTo>
                    <a:lnTo>
                      <a:pt x="21" y="0"/>
                    </a:lnTo>
                    <a:lnTo>
                      <a:pt x="22" y="1"/>
                    </a:lnTo>
                    <a:lnTo>
                      <a:pt x="24" y="2"/>
                    </a:lnTo>
                    <a:lnTo>
                      <a:pt x="25" y="2"/>
                    </a:lnTo>
                    <a:lnTo>
                      <a:pt x="25" y="4"/>
                    </a:lnTo>
                    <a:lnTo>
                      <a:pt x="26" y="5"/>
                    </a:lnTo>
                    <a:lnTo>
                      <a:pt x="27" y="4"/>
                    </a:lnTo>
                    <a:lnTo>
                      <a:pt x="28" y="2"/>
                    </a:lnTo>
                    <a:lnTo>
                      <a:pt x="29" y="1"/>
                    </a:lnTo>
                    <a:lnTo>
                      <a:pt x="30" y="0"/>
                    </a:lnTo>
                    <a:lnTo>
                      <a:pt x="32" y="0"/>
                    </a:lnTo>
                    <a:lnTo>
                      <a:pt x="33" y="0"/>
                    </a:lnTo>
                    <a:lnTo>
                      <a:pt x="34" y="0"/>
                    </a:lnTo>
                    <a:lnTo>
                      <a:pt x="35" y="0"/>
                    </a:lnTo>
                    <a:lnTo>
                      <a:pt x="37" y="0"/>
                    </a:lnTo>
                    <a:lnTo>
                      <a:pt x="40" y="0"/>
                    </a:lnTo>
                    <a:lnTo>
                      <a:pt x="41" y="0"/>
                    </a:lnTo>
                    <a:lnTo>
                      <a:pt x="42" y="1"/>
                    </a:lnTo>
                    <a:lnTo>
                      <a:pt x="43" y="2"/>
                    </a:lnTo>
                    <a:lnTo>
                      <a:pt x="45" y="4"/>
                    </a:lnTo>
                    <a:lnTo>
                      <a:pt x="47" y="6"/>
                    </a:lnTo>
                    <a:lnTo>
                      <a:pt x="47" y="8"/>
                    </a:lnTo>
                    <a:lnTo>
                      <a:pt x="47" y="36"/>
                    </a:lnTo>
                    <a:lnTo>
                      <a:pt x="41" y="36"/>
                    </a:lnTo>
                    <a:lnTo>
                      <a:pt x="41" y="10"/>
                    </a:lnTo>
                    <a:lnTo>
                      <a:pt x="40" y="8"/>
                    </a:lnTo>
                    <a:lnTo>
                      <a:pt x="38" y="6"/>
                    </a:lnTo>
                    <a:lnTo>
                      <a:pt x="36" y="5"/>
                    </a:lnTo>
                    <a:lnTo>
                      <a:pt x="34" y="5"/>
                    </a:lnTo>
                    <a:lnTo>
                      <a:pt x="30" y="6"/>
                    </a:lnTo>
                    <a:lnTo>
                      <a:pt x="28" y="7"/>
                    </a:lnTo>
                    <a:lnTo>
                      <a:pt x="27" y="9"/>
                    </a:lnTo>
                    <a:lnTo>
                      <a:pt x="26" y="12"/>
                    </a:lnTo>
                    <a:lnTo>
                      <a:pt x="26" y="36"/>
                    </a:lnTo>
                    <a:lnTo>
                      <a:pt x="20" y="36"/>
                    </a:lnTo>
                    <a:lnTo>
                      <a:pt x="20" y="10"/>
                    </a:lnTo>
                    <a:lnTo>
                      <a:pt x="20" y="8"/>
                    </a:lnTo>
                    <a:lnTo>
                      <a:pt x="18" y="6"/>
                    </a:lnTo>
                    <a:lnTo>
                      <a:pt x="17" y="5"/>
                    </a:lnTo>
                    <a:lnTo>
                      <a:pt x="14" y="5"/>
                    </a:lnTo>
                    <a:lnTo>
                      <a:pt x="11" y="6"/>
                    </a:lnTo>
                    <a:lnTo>
                      <a:pt x="9" y="7"/>
                    </a:lnTo>
                    <a:lnTo>
                      <a:pt x="7" y="9"/>
                    </a:lnTo>
                    <a:lnTo>
                      <a:pt x="6" y="13"/>
                    </a:lnTo>
                    <a:lnTo>
                      <a:pt x="6" y="36"/>
                    </a:lnTo>
                    <a:lnTo>
                      <a:pt x="0" y="36"/>
                    </a:lnTo>
                    <a:lnTo>
                      <a:pt x="0" y="0"/>
                    </a:lnTo>
                    <a:close/>
                  </a:path>
                </a:pathLst>
              </a:custGeom>
              <a:solidFill>
                <a:srgbClr val="000000"/>
              </a:solidFill>
              <a:ln w="9525">
                <a:solidFill>
                  <a:srgbClr val="CC00CC"/>
                </a:solidFill>
                <a:round/>
                <a:headEnd/>
                <a:tailEnd/>
              </a:ln>
            </p:spPr>
            <p:txBody>
              <a:bodyPr/>
              <a:lstStyle/>
              <a:p>
                <a:endParaRPr lang="en-US" dirty="0"/>
              </a:p>
            </p:txBody>
          </p:sp>
          <p:sp>
            <p:nvSpPr>
              <p:cNvPr id="261156" name="Freeform 36">
                <a:extLst>
                  <a:ext uri="{FF2B5EF4-FFF2-40B4-BE49-F238E27FC236}">
                    <a16:creationId xmlns:a16="http://schemas.microsoft.com/office/drawing/2014/main" id="{5201C7E3-69CE-487E-8269-BE531C4ED76E}"/>
                  </a:ext>
                </a:extLst>
              </p:cNvPr>
              <p:cNvSpPr>
                <a:spLocks noChangeAspect="1" noEditPoints="1"/>
              </p:cNvSpPr>
              <p:nvPr/>
            </p:nvSpPr>
            <p:spPr bwMode="auto">
              <a:xfrm>
                <a:off x="2844" y="2830"/>
                <a:ext cx="34" cy="37"/>
              </a:xfrm>
              <a:custGeom>
                <a:avLst/>
                <a:gdLst>
                  <a:gd name="T0" fmla="*/ 30 w 34"/>
                  <a:gd name="T1" fmla="*/ 31 h 37"/>
                  <a:gd name="T2" fmla="*/ 31 w 34"/>
                  <a:gd name="T3" fmla="*/ 32 h 37"/>
                  <a:gd name="T4" fmla="*/ 33 w 34"/>
                  <a:gd name="T5" fmla="*/ 32 h 37"/>
                  <a:gd name="T6" fmla="*/ 34 w 34"/>
                  <a:gd name="T7" fmla="*/ 32 h 37"/>
                  <a:gd name="T8" fmla="*/ 34 w 34"/>
                  <a:gd name="T9" fmla="*/ 37 h 37"/>
                  <a:gd name="T10" fmla="*/ 31 w 34"/>
                  <a:gd name="T11" fmla="*/ 37 h 37"/>
                  <a:gd name="T12" fmla="*/ 29 w 34"/>
                  <a:gd name="T13" fmla="*/ 37 h 37"/>
                  <a:gd name="T14" fmla="*/ 26 w 34"/>
                  <a:gd name="T15" fmla="*/ 36 h 37"/>
                  <a:gd name="T16" fmla="*/ 24 w 34"/>
                  <a:gd name="T17" fmla="*/ 32 h 37"/>
                  <a:gd name="T18" fmla="*/ 19 w 34"/>
                  <a:gd name="T19" fmla="*/ 36 h 37"/>
                  <a:gd name="T20" fmla="*/ 13 w 34"/>
                  <a:gd name="T21" fmla="*/ 37 h 37"/>
                  <a:gd name="T22" fmla="*/ 4 w 34"/>
                  <a:gd name="T23" fmla="*/ 35 h 37"/>
                  <a:gd name="T24" fmla="*/ 0 w 34"/>
                  <a:gd name="T25" fmla="*/ 27 h 37"/>
                  <a:gd name="T26" fmla="*/ 4 w 34"/>
                  <a:gd name="T27" fmla="*/ 20 h 37"/>
                  <a:gd name="T28" fmla="*/ 8 w 34"/>
                  <a:gd name="T29" fmla="*/ 17 h 37"/>
                  <a:gd name="T30" fmla="*/ 15 w 34"/>
                  <a:gd name="T31" fmla="*/ 16 h 37"/>
                  <a:gd name="T32" fmla="*/ 21 w 34"/>
                  <a:gd name="T33" fmla="*/ 15 h 37"/>
                  <a:gd name="T34" fmla="*/ 23 w 34"/>
                  <a:gd name="T35" fmla="*/ 14 h 37"/>
                  <a:gd name="T36" fmla="*/ 24 w 34"/>
                  <a:gd name="T37" fmla="*/ 13 h 37"/>
                  <a:gd name="T38" fmla="*/ 23 w 34"/>
                  <a:gd name="T39" fmla="*/ 7 h 37"/>
                  <a:gd name="T40" fmla="*/ 18 w 34"/>
                  <a:gd name="T41" fmla="*/ 5 h 37"/>
                  <a:gd name="T42" fmla="*/ 12 w 34"/>
                  <a:gd name="T43" fmla="*/ 6 h 37"/>
                  <a:gd name="T44" fmla="*/ 8 w 34"/>
                  <a:gd name="T45" fmla="*/ 9 h 37"/>
                  <a:gd name="T46" fmla="*/ 3 w 34"/>
                  <a:gd name="T47" fmla="*/ 12 h 37"/>
                  <a:gd name="T48" fmla="*/ 3 w 34"/>
                  <a:gd name="T49" fmla="*/ 6 h 37"/>
                  <a:gd name="T50" fmla="*/ 6 w 34"/>
                  <a:gd name="T51" fmla="*/ 2 h 37"/>
                  <a:gd name="T52" fmla="*/ 11 w 34"/>
                  <a:gd name="T53" fmla="*/ 0 h 37"/>
                  <a:gd name="T54" fmla="*/ 14 w 34"/>
                  <a:gd name="T55" fmla="*/ 0 h 37"/>
                  <a:gd name="T56" fmla="*/ 18 w 34"/>
                  <a:gd name="T57" fmla="*/ 0 h 37"/>
                  <a:gd name="T58" fmla="*/ 21 w 34"/>
                  <a:gd name="T59" fmla="*/ 0 h 37"/>
                  <a:gd name="T60" fmla="*/ 24 w 34"/>
                  <a:gd name="T61" fmla="*/ 1 h 37"/>
                  <a:gd name="T62" fmla="*/ 29 w 34"/>
                  <a:gd name="T63" fmla="*/ 5 h 37"/>
                  <a:gd name="T64" fmla="*/ 30 w 34"/>
                  <a:gd name="T65" fmla="*/ 30 h 37"/>
                  <a:gd name="T66" fmla="*/ 21 w 34"/>
                  <a:gd name="T67" fmla="*/ 20 h 37"/>
                  <a:gd name="T68" fmla="*/ 13 w 34"/>
                  <a:gd name="T69" fmla="*/ 21 h 37"/>
                  <a:gd name="T70" fmla="*/ 8 w 34"/>
                  <a:gd name="T71" fmla="*/ 22 h 37"/>
                  <a:gd name="T72" fmla="*/ 6 w 34"/>
                  <a:gd name="T73" fmla="*/ 25 h 37"/>
                  <a:gd name="T74" fmla="*/ 7 w 34"/>
                  <a:gd name="T75" fmla="*/ 29 h 37"/>
                  <a:gd name="T76" fmla="*/ 11 w 34"/>
                  <a:gd name="T77" fmla="*/ 32 h 37"/>
                  <a:gd name="T78" fmla="*/ 18 w 34"/>
                  <a:gd name="T79" fmla="*/ 31 h 37"/>
                  <a:gd name="T80" fmla="*/ 23 w 34"/>
                  <a:gd name="T81" fmla="*/ 27 h 37"/>
                  <a:gd name="T82" fmla="*/ 24 w 34"/>
                  <a:gd name="T83"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7">
                    <a:moveTo>
                      <a:pt x="30" y="30"/>
                    </a:moveTo>
                    <a:lnTo>
                      <a:pt x="30" y="31"/>
                    </a:lnTo>
                    <a:lnTo>
                      <a:pt x="31" y="31"/>
                    </a:lnTo>
                    <a:lnTo>
                      <a:pt x="31" y="32"/>
                    </a:lnTo>
                    <a:lnTo>
                      <a:pt x="33" y="32"/>
                    </a:lnTo>
                    <a:lnTo>
                      <a:pt x="33" y="32"/>
                    </a:lnTo>
                    <a:lnTo>
                      <a:pt x="34" y="32"/>
                    </a:lnTo>
                    <a:lnTo>
                      <a:pt x="34" y="32"/>
                    </a:lnTo>
                    <a:lnTo>
                      <a:pt x="34" y="32"/>
                    </a:lnTo>
                    <a:lnTo>
                      <a:pt x="34" y="37"/>
                    </a:lnTo>
                    <a:lnTo>
                      <a:pt x="33" y="37"/>
                    </a:lnTo>
                    <a:lnTo>
                      <a:pt x="31" y="37"/>
                    </a:lnTo>
                    <a:lnTo>
                      <a:pt x="30" y="37"/>
                    </a:lnTo>
                    <a:lnTo>
                      <a:pt x="29" y="37"/>
                    </a:lnTo>
                    <a:lnTo>
                      <a:pt x="28" y="37"/>
                    </a:lnTo>
                    <a:lnTo>
                      <a:pt x="26" y="36"/>
                    </a:lnTo>
                    <a:lnTo>
                      <a:pt x="24" y="33"/>
                    </a:lnTo>
                    <a:lnTo>
                      <a:pt x="24" y="32"/>
                    </a:lnTo>
                    <a:lnTo>
                      <a:pt x="22" y="33"/>
                    </a:lnTo>
                    <a:lnTo>
                      <a:pt x="19" y="36"/>
                    </a:lnTo>
                    <a:lnTo>
                      <a:pt x="16" y="37"/>
                    </a:lnTo>
                    <a:lnTo>
                      <a:pt x="13" y="37"/>
                    </a:lnTo>
                    <a:lnTo>
                      <a:pt x="7" y="36"/>
                    </a:lnTo>
                    <a:lnTo>
                      <a:pt x="4" y="35"/>
                    </a:lnTo>
                    <a:lnTo>
                      <a:pt x="1" y="31"/>
                    </a:lnTo>
                    <a:lnTo>
                      <a:pt x="0" y="27"/>
                    </a:lnTo>
                    <a:lnTo>
                      <a:pt x="1" y="23"/>
                    </a:lnTo>
                    <a:lnTo>
                      <a:pt x="4" y="20"/>
                    </a:lnTo>
                    <a:lnTo>
                      <a:pt x="6" y="18"/>
                    </a:lnTo>
                    <a:lnTo>
                      <a:pt x="8" y="17"/>
                    </a:lnTo>
                    <a:lnTo>
                      <a:pt x="12" y="16"/>
                    </a:lnTo>
                    <a:lnTo>
                      <a:pt x="15" y="16"/>
                    </a:lnTo>
                    <a:lnTo>
                      <a:pt x="19" y="15"/>
                    </a:lnTo>
                    <a:lnTo>
                      <a:pt x="21" y="15"/>
                    </a:lnTo>
                    <a:lnTo>
                      <a:pt x="22" y="15"/>
                    </a:lnTo>
                    <a:lnTo>
                      <a:pt x="23" y="14"/>
                    </a:lnTo>
                    <a:lnTo>
                      <a:pt x="24" y="14"/>
                    </a:lnTo>
                    <a:lnTo>
                      <a:pt x="24" y="13"/>
                    </a:lnTo>
                    <a:lnTo>
                      <a:pt x="24" y="8"/>
                    </a:lnTo>
                    <a:lnTo>
                      <a:pt x="23" y="7"/>
                    </a:lnTo>
                    <a:lnTo>
                      <a:pt x="21" y="6"/>
                    </a:lnTo>
                    <a:lnTo>
                      <a:pt x="18" y="5"/>
                    </a:lnTo>
                    <a:lnTo>
                      <a:pt x="15" y="5"/>
                    </a:lnTo>
                    <a:lnTo>
                      <a:pt x="12" y="6"/>
                    </a:lnTo>
                    <a:lnTo>
                      <a:pt x="10" y="7"/>
                    </a:lnTo>
                    <a:lnTo>
                      <a:pt x="8" y="9"/>
                    </a:lnTo>
                    <a:lnTo>
                      <a:pt x="7" y="12"/>
                    </a:lnTo>
                    <a:lnTo>
                      <a:pt x="3" y="12"/>
                    </a:lnTo>
                    <a:lnTo>
                      <a:pt x="3" y="8"/>
                    </a:lnTo>
                    <a:lnTo>
                      <a:pt x="3" y="6"/>
                    </a:lnTo>
                    <a:lnTo>
                      <a:pt x="4" y="5"/>
                    </a:lnTo>
                    <a:lnTo>
                      <a:pt x="6" y="2"/>
                    </a:lnTo>
                    <a:lnTo>
                      <a:pt x="8" y="1"/>
                    </a:lnTo>
                    <a:lnTo>
                      <a:pt x="11" y="0"/>
                    </a:lnTo>
                    <a:lnTo>
                      <a:pt x="12" y="0"/>
                    </a:lnTo>
                    <a:lnTo>
                      <a:pt x="14" y="0"/>
                    </a:lnTo>
                    <a:lnTo>
                      <a:pt x="15" y="0"/>
                    </a:lnTo>
                    <a:lnTo>
                      <a:pt x="18" y="0"/>
                    </a:lnTo>
                    <a:lnTo>
                      <a:pt x="19" y="0"/>
                    </a:lnTo>
                    <a:lnTo>
                      <a:pt x="21" y="0"/>
                    </a:lnTo>
                    <a:lnTo>
                      <a:pt x="22" y="0"/>
                    </a:lnTo>
                    <a:lnTo>
                      <a:pt x="24" y="1"/>
                    </a:lnTo>
                    <a:lnTo>
                      <a:pt x="28" y="2"/>
                    </a:lnTo>
                    <a:lnTo>
                      <a:pt x="29" y="5"/>
                    </a:lnTo>
                    <a:lnTo>
                      <a:pt x="30" y="7"/>
                    </a:lnTo>
                    <a:lnTo>
                      <a:pt x="30" y="30"/>
                    </a:lnTo>
                    <a:close/>
                    <a:moveTo>
                      <a:pt x="24" y="18"/>
                    </a:moveTo>
                    <a:lnTo>
                      <a:pt x="21" y="20"/>
                    </a:lnTo>
                    <a:lnTo>
                      <a:pt x="16" y="21"/>
                    </a:lnTo>
                    <a:lnTo>
                      <a:pt x="13" y="21"/>
                    </a:lnTo>
                    <a:lnTo>
                      <a:pt x="10" y="22"/>
                    </a:lnTo>
                    <a:lnTo>
                      <a:pt x="8" y="22"/>
                    </a:lnTo>
                    <a:lnTo>
                      <a:pt x="7" y="23"/>
                    </a:lnTo>
                    <a:lnTo>
                      <a:pt x="6" y="25"/>
                    </a:lnTo>
                    <a:lnTo>
                      <a:pt x="6" y="27"/>
                    </a:lnTo>
                    <a:lnTo>
                      <a:pt x="7" y="29"/>
                    </a:lnTo>
                    <a:lnTo>
                      <a:pt x="8" y="31"/>
                    </a:lnTo>
                    <a:lnTo>
                      <a:pt x="11" y="32"/>
                    </a:lnTo>
                    <a:lnTo>
                      <a:pt x="13" y="32"/>
                    </a:lnTo>
                    <a:lnTo>
                      <a:pt x="18" y="31"/>
                    </a:lnTo>
                    <a:lnTo>
                      <a:pt x="21" y="29"/>
                    </a:lnTo>
                    <a:lnTo>
                      <a:pt x="23" y="27"/>
                    </a:lnTo>
                    <a:lnTo>
                      <a:pt x="24" y="25"/>
                    </a:lnTo>
                    <a:lnTo>
                      <a:pt x="24" y="18"/>
                    </a:lnTo>
                    <a:close/>
                  </a:path>
                </a:pathLst>
              </a:custGeom>
              <a:solidFill>
                <a:srgbClr val="000000"/>
              </a:solidFill>
              <a:ln w="9525">
                <a:solidFill>
                  <a:srgbClr val="CC00CC"/>
                </a:solidFill>
                <a:round/>
                <a:headEnd/>
                <a:tailEnd/>
              </a:ln>
            </p:spPr>
            <p:txBody>
              <a:bodyPr/>
              <a:lstStyle/>
              <a:p>
                <a:endParaRPr lang="en-US" dirty="0"/>
              </a:p>
            </p:txBody>
          </p:sp>
          <p:sp>
            <p:nvSpPr>
              <p:cNvPr id="261157" name="Freeform 37">
                <a:extLst>
                  <a:ext uri="{FF2B5EF4-FFF2-40B4-BE49-F238E27FC236}">
                    <a16:creationId xmlns:a16="http://schemas.microsoft.com/office/drawing/2014/main" id="{B33C381E-C24A-494D-9597-F9A458769E95}"/>
                  </a:ext>
                </a:extLst>
              </p:cNvPr>
              <p:cNvSpPr>
                <a:spLocks noChangeAspect="1"/>
              </p:cNvSpPr>
              <p:nvPr/>
            </p:nvSpPr>
            <p:spPr bwMode="auto">
              <a:xfrm>
                <a:off x="1974" y="2781"/>
                <a:ext cx="1037" cy="1203"/>
              </a:xfrm>
              <a:custGeom>
                <a:avLst/>
                <a:gdLst>
                  <a:gd name="T0" fmla="*/ 130 w 1037"/>
                  <a:gd name="T1" fmla="*/ 755 h 1203"/>
                  <a:gd name="T2" fmla="*/ 130 w 1037"/>
                  <a:gd name="T3" fmla="*/ 837 h 1203"/>
                  <a:gd name="T4" fmla="*/ 277 w 1037"/>
                  <a:gd name="T5" fmla="*/ 903 h 1203"/>
                  <a:gd name="T6" fmla="*/ 331 w 1037"/>
                  <a:gd name="T7" fmla="*/ 844 h 1203"/>
                  <a:gd name="T8" fmla="*/ 444 w 1037"/>
                  <a:gd name="T9" fmla="*/ 889 h 1203"/>
                  <a:gd name="T10" fmla="*/ 609 w 1037"/>
                  <a:gd name="T11" fmla="*/ 1115 h 1203"/>
                  <a:gd name="T12" fmla="*/ 866 w 1037"/>
                  <a:gd name="T13" fmla="*/ 1203 h 1203"/>
                  <a:gd name="T14" fmla="*/ 831 w 1037"/>
                  <a:gd name="T15" fmla="*/ 1079 h 1203"/>
                  <a:gd name="T16" fmla="*/ 873 w 1037"/>
                  <a:gd name="T17" fmla="*/ 945 h 1203"/>
                  <a:gd name="T18" fmla="*/ 941 w 1037"/>
                  <a:gd name="T19" fmla="*/ 945 h 1203"/>
                  <a:gd name="T20" fmla="*/ 992 w 1037"/>
                  <a:gd name="T21" fmla="*/ 830 h 1203"/>
                  <a:gd name="T22" fmla="*/ 1037 w 1037"/>
                  <a:gd name="T23" fmla="*/ 830 h 1203"/>
                  <a:gd name="T24" fmla="*/ 980 w 1037"/>
                  <a:gd name="T25" fmla="*/ 317 h 1203"/>
                  <a:gd name="T26" fmla="*/ 685 w 1037"/>
                  <a:gd name="T27" fmla="*/ 317 h 1203"/>
                  <a:gd name="T28" fmla="*/ 510 w 1037"/>
                  <a:gd name="T29" fmla="*/ 229 h 1203"/>
                  <a:gd name="T30" fmla="*/ 510 w 1037"/>
                  <a:gd name="T31" fmla="*/ 0 h 1203"/>
                  <a:gd name="T32" fmla="*/ 257 w 1037"/>
                  <a:gd name="T33" fmla="*/ 0 h 1203"/>
                  <a:gd name="T34" fmla="*/ 257 w 1037"/>
                  <a:gd name="T35" fmla="*/ 520 h 1203"/>
                  <a:gd name="T36" fmla="*/ 1 w 1037"/>
                  <a:gd name="T37" fmla="*/ 520 h 1203"/>
                  <a:gd name="T38" fmla="*/ 0 w 1037"/>
                  <a:gd name="T39" fmla="*/ 582 h 1203"/>
                  <a:gd name="T40" fmla="*/ 130 w 1037"/>
                  <a:gd name="T41" fmla="*/ 755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7" h="1203">
                    <a:moveTo>
                      <a:pt x="130" y="755"/>
                    </a:moveTo>
                    <a:lnTo>
                      <a:pt x="130" y="837"/>
                    </a:lnTo>
                    <a:lnTo>
                      <a:pt x="277" y="903"/>
                    </a:lnTo>
                    <a:lnTo>
                      <a:pt x="331" y="844"/>
                    </a:lnTo>
                    <a:lnTo>
                      <a:pt x="444" y="889"/>
                    </a:lnTo>
                    <a:lnTo>
                      <a:pt x="609" y="1115"/>
                    </a:lnTo>
                    <a:lnTo>
                      <a:pt x="866" y="1203"/>
                    </a:lnTo>
                    <a:lnTo>
                      <a:pt x="831" y="1079"/>
                    </a:lnTo>
                    <a:lnTo>
                      <a:pt x="873" y="945"/>
                    </a:lnTo>
                    <a:lnTo>
                      <a:pt x="941" y="945"/>
                    </a:lnTo>
                    <a:lnTo>
                      <a:pt x="992" y="830"/>
                    </a:lnTo>
                    <a:lnTo>
                      <a:pt x="1037" y="830"/>
                    </a:lnTo>
                    <a:lnTo>
                      <a:pt x="980" y="317"/>
                    </a:lnTo>
                    <a:lnTo>
                      <a:pt x="685" y="317"/>
                    </a:lnTo>
                    <a:lnTo>
                      <a:pt x="510" y="229"/>
                    </a:lnTo>
                    <a:lnTo>
                      <a:pt x="510" y="0"/>
                    </a:lnTo>
                    <a:lnTo>
                      <a:pt x="257" y="0"/>
                    </a:lnTo>
                    <a:lnTo>
                      <a:pt x="257" y="520"/>
                    </a:lnTo>
                    <a:lnTo>
                      <a:pt x="1" y="520"/>
                    </a:lnTo>
                    <a:lnTo>
                      <a:pt x="0" y="582"/>
                    </a:lnTo>
                    <a:lnTo>
                      <a:pt x="130" y="755"/>
                    </a:lnTo>
                    <a:close/>
                  </a:path>
                </a:pathLst>
              </a:custGeom>
              <a:solidFill>
                <a:srgbClr val="000000"/>
              </a:solidFill>
              <a:ln w="9525">
                <a:solidFill>
                  <a:srgbClr val="CC00CC"/>
                </a:solidFill>
                <a:round/>
                <a:headEnd/>
                <a:tailEnd/>
              </a:ln>
            </p:spPr>
            <p:txBody>
              <a:bodyPr/>
              <a:lstStyle/>
              <a:p>
                <a:endParaRPr lang="en-US" dirty="0"/>
              </a:p>
            </p:txBody>
          </p:sp>
          <p:sp>
            <p:nvSpPr>
              <p:cNvPr id="261158" name="Freeform 38">
                <a:extLst>
                  <a:ext uri="{FF2B5EF4-FFF2-40B4-BE49-F238E27FC236}">
                    <a16:creationId xmlns:a16="http://schemas.microsoft.com/office/drawing/2014/main" id="{56D7D6B4-3D63-48EA-8BA1-9629AC589170}"/>
                  </a:ext>
                </a:extLst>
              </p:cNvPr>
              <p:cNvSpPr>
                <a:spLocks noChangeAspect="1"/>
              </p:cNvSpPr>
              <p:nvPr/>
            </p:nvSpPr>
            <p:spPr bwMode="auto">
              <a:xfrm>
                <a:off x="2012" y="2729"/>
                <a:ext cx="1049" cy="1217"/>
              </a:xfrm>
              <a:custGeom>
                <a:avLst/>
                <a:gdLst>
                  <a:gd name="T0" fmla="*/ 1049 w 1049"/>
                  <a:gd name="T1" fmla="*/ 842 h 1217"/>
                  <a:gd name="T2" fmla="*/ 1049 w 1049"/>
                  <a:gd name="T3" fmla="*/ 836 h 1217"/>
                  <a:gd name="T4" fmla="*/ 991 w 1049"/>
                  <a:gd name="T5" fmla="*/ 322 h 1217"/>
                  <a:gd name="T6" fmla="*/ 991 w 1049"/>
                  <a:gd name="T7" fmla="*/ 318 h 1217"/>
                  <a:gd name="T8" fmla="*/ 985 w 1049"/>
                  <a:gd name="T9" fmla="*/ 318 h 1217"/>
                  <a:gd name="T10" fmla="*/ 693 w 1049"/>
                  <a:gd name="T11" fmla="*/ 318 h 1217"/>
                  <a:gd name="T12" fmla="*/ 521 w 1049"/>
                  <a:gd name="T13" fmla="*/ 230 h 1217"/>
                  <a:gd name="T14" fmla="*/ 521 w 1049"/>
                  <a:gd name="T15" fmla="*/ 5 h 1217"/>
                  <a:gd name="T16" fmla="*/ 521 w 1049"/>
                  <a:gd name="T17" fmla="*/ 0 h 1217"/>
                  <a:gd name="T18" fmla="*/ 516 w 1049"/>
                  <a:gd name="T19" fmla="*/ 0 h 1217"/>
                  <a:gd name="T20" fmla="*/ 262 w 1049"/>
                  <a:gd name="T21" fmla="*/ 0 h 1217"/>
                  <a:gd name="T22" fmla="*/ 257 w 1049"/>
                  <a:gd name="T23" fmla="*/ 0 h 1217"/>
                  <a:gd name="T24" fmla="*/ 257 w 1049"/>
                  <a:gd name="T25" fmla="*/ 5 h 1217"/>
                  <a:gd name="T26" fmla="*/ 257 w 1049"/>
                  <a:gd name="T27" fmla="*/ 520 h 1217"/>
                  <a:gd name="T28" fmla="*/ 7 w 1049"/>
                  <a:gd name="T29" fmla="*/ 520 h 1217"/>
                  <a:gd name="T30" fmla="*/ 2 w 1049"/>
                  <a:gd name="T31" fmla="*/ 520 h 1217"/>
                  <a:gd name="T32" fmla="*/ 1 w 1049"/>
                  <a:gd name="T33" fmla="*/ 526 h 1217"/>
                  <a:gd name="T34" fmla="*/ 0 w 1049"/>
                  <a:gd name="T35" fmla="*/ 587 h 1217"/>
                  <a:gd name="T36" fmla="*/ 0 w 1049"/>
                  <a:gd name="T37" fmla="*/ 589 h 1217"/>
                  <a:gd name="T38" fmla="*/ 1 w 1049"/>
                  <a:gd name="T39" fmla="*/ 591 h 1217"/>
                  <a:gd name="T40" fmla="*/ 130 w 1049"/>
                  <a:gd name="T41" fmla="*/ 762 h 1217"/>
                  <a:gd name="T42" fmla="*/ 130 w 1049"/>
                  <a:gd name="T43" fmla="*/ 843 h 1217"/>
                  <a:gd name="T44" fmla="*/ 130 w 1049"/>
                  <a:gd name="T45" fmla="*/ 846 h 1217"/>
                  <a:gd name="T46" fmla="*/ 133 w 1049"/>
                  <a:gd name="T47" fmla="*/ 848 h 1217"/>
                  <a:gd name="T48" fmla="*/ 281 w 1049"/>
                  <a:gd name="T49" fmla="*/ 913 h 1217"/>
                  <a:gd name="T50" fmla="*/ 284 w 1049"/>
                  <a:gd name="T51" fmla="*/ 914 h 1217"/>
                  <a:gd name="T52" fmla="*/ 288 w 1049"/>
                  <a:gd name="T53" fmla="*/ 912 h 1217"/>
                  <a:gd name="T54" fmla="*/ 339 w 1049"/>
                  <a:gd name="T55" fmla="*/ 856 h 1217"/>
                  <a:gd name="T56" fmla="*/ 448 w 1049"/>
                  <a:gd name="T57" fmla="*/ 899 h 1217"/>
                  <a:gd name="T58" fmla="*/ 610 w 1049"/>
                  <a:gd name="T59" fmla="*/ 1124 h 1217"/>
                  <a:gd name="T60" fmla="*/ 611 w 1049"/>
                  <a:gd name="T61" fmla="*/ 1125 h 1217"/>
                  <a:gd name="T62" fmla="*/ 614 w 1049"/>
                  <a:gd name="T63" fmla="*/ 1125 h 1217"/>
                  <a:gd name="T64" fmla="*/ 870 w 1049"/>
                  <a:gd name="T65" fmla="*/ 1214 h 1217"/>
                  <a:gd name="T66" fmla="*/ 880 w 1049"/>
                  <a:gd name="T67" fmla="*/ 1217 h 1217"/>
                  <a:gd name="T68" fmla="*/ 877 w 1049"/>
                  <a:gd name="T69" fmla="*/ 1207 h 1217"/>
                  <a:gd name="T70" fmla="*/ 844 w 1049"/>
                  <a:gd name="T71" fmla="*/ 1085 h 1217"/>
                  <a:gd name="T72" fmla="*/ 883 w 1049"/>
                  <a:gd name="T73" fmla="*/ 956 h 1217"/>
                  <a:gd name="T74" fmla="*/ 947 w 1049"/>
                  <a:gd name="T75" fmla="*/ 956 h 1217"/>
                  <a:gd name="T76" fmla="*/ 951 w 1049"/>
                  <a:gd name="T77" fmla="*/ 956 h 1217"/>
                  <a:gd name="T78" fmla="*/ 952 w 1049"/>
                  <a:gd name="T79" fmla="*/ 952 h 1217"/>
                  <a:gd name="T80" fmla="*/ 1002 w 1049"/>
                  <a:gd name="T81" fmla="*/ 842 h 1217"/>
                  <a:gd name="T82" fmla="*/ 1043 w 1049"/>
                  <a:gd name="T83" fmla="*/ 842 h 1217"/>
                  <a:gd name="T84" fmla="*/ 1049 w 1049"/>
                  <a:gd name="T85" fmla="*/ 842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49" h="1217">
                    <a:moveTo>
                      <a:pt x="1049" y="842"/>
                    </a:moveTo>
                    <a:lnTo>
                      <a:pt x="1049" y="836"/>
                    </a:lnTo>
                    <a:lnTo>
                      <a:pt x="991" y="322"/>
                    </a:lnTo>
                    <a:lnTo>
                      <a:pt x="991" y="318"/>
                    </a:lnTo>
                    <a:lnTo>
                      <a:pt x="985" y="318"/>
                    </a:lnTo>
                    <a:lnTo>
                      <a:pt x="693" y="318"/>
                    </a:lnTo>
                    <a:lnTo>
                      <a:pt x="521" y="230"/>
                    </a:lnTo>
                    <a:lnTo>
                      <a:pt x="521" y="5"/>
                    </a:lnTo>
                    <a:lnTo>
                      <a:pt x="521" y="0"/>
                    </a:lnTo>
                    <a:lnTo>
                      <a:pt x="516" y="0"/>
                    </a:lnTo>
                    <a:lnTo>
                      <a:pt x="262" y="0"/>
                    </a:lnTo>
                    <a:lnTo>
                      <a:pt x="257" y="0"/>
                    </a:lnTo>
                    <a:lnTo>
                      <a:pt x="257" y="5"/>
                    </a:lnTo>
                    <a:lnTo>
                      <a:pt x="257" y="520"/>
                    </a:lnTo>
                    <a:lnTo>
                      <a:pt x="7" y="520"/>
                    </a:lnTo>
                    <a:lnTo>
                      <a:pt x="2" y="520"/>
                    </a:lnTo>
                    <a:lnTo>
                      <a:pt x="1" y="526"/>
                    </a:lnTo>
                    <a:lnTo>
                      <a:pt x="0" y="587"/>
                    </a:lnTo>
                    <a:lnTo>
                      <a:pt x="0" y="589"/>
                    </a:lnTo>
                    <a:lnTo>
                      <a:pt x="1" y="591"/>
                    </a:lnTo>
                    <a:lnTo>
                      <a:pt x="130" y="762"/>
                    </a:lnTo>
                    <a:lnTo>
                      <a:pt x="130" y="843"/>
                    </a:lnTo>
                    <a:lnTo>
                      <a:pt x="130" y="846"/>
                    </a:lnTo>
                    <a:lnTo>
                      <a:pt x="133" y="848"/>
                    </a:lnTo>
                    <a:lnTo>
                      <a:pt x="281" y="913"/>
                    </a:lnTo>
                    <a:lnTo>
                      <a:pt x="284" y="914"/>
                    </a:lnTo>
                    <a:lnTo>
                      <a:pt x="288" y="912"/>
                    </a:lnTo>
                    <a:lnTo>
                      <a:pt x="339" y="856"/>
                    </a:lnTo>
                    <a:lnTo>
                      <a:pt x="448" y="899"/>
                    </a:lnTo>
                    <a:lnTo>
                      <a:pt x="610" y="1124"/>
                    </a:lnTo>
                    <a:lnTo>
                      <a:pt x="611" y="1125"/>
                    </a:lnTo>
                    <a:lnTo>
                      <a:pt x="614" y="1125"/>
                    </a:lnTo>
                    <a:lnTo>
                      <a:pt x="870" y="1214"/>
                    </a:lnTo>
                    <a:lnTo>
                      <a:pt x="880" y="1217"/>
                    </a:lnTo>
                    <a:lnTo>
                      <a:pt x="877" y="1207"/>
                    </a:lnTo>
                    <a:lnTo>
                      <a:pt x="844" y="1085"/>
                    </a:lnTo>
                    <a:lnTo>
                      <a:pt x="883" y="956"/>
                    </a:lnTo>
                    <a:lnTo>
                      <a:pt x="947" y="956"/>
                    </a:lnTo>
                    <a:lnTo>
                      <a:pt x="951" y="956"/>
                    </a:lnTo>
                    <a:lnTo>
                      <a:pt x="952" y="952"/>
                    </a:lnTo>
                    <a:lnTo>
                      <a:pt x="1002" y="842"/>
                    </a:lnTo>
                    <a:lnTo>
                      <a:pt x="1043" y="842"/>
                    </a:lnTo>
                    <a:lnTo>
                      <a:pt x="1049" y="842"/>
                    </a:lnTo>
                    <a:close/>
                  </a:path>
                </a:pathLst>
              </a:custGeom>
              <a:solidFill>
                <a:srgbClr val="000000"/>
              </a:solidFill>
              <a:ln w="9525">
                <a:solidFill>
                  <a:srgbClr val="CC00CC"/>
                </a:solidFill>
                <a:round/>
                <a:headEnd/>
                <a:tailEnd/>
              </a:ln>
            </p:spPr>
            <p:txBody>
              <a:bodyPr/>
              <a:lstStyle/>
              <a:p>
                <a:endParaRPr lang="en-US" dirty="0"/>
              </a:p>
            </p:txBody>
          </p:sp>
          <p:sp>
            <p:nvSpPr>
              <p:cNvPr id="261159" name="Freeform 39">
                <a:extLst>
                  <a:ext uri="{FF2B5EF4-FFF2-40B4-BE49-F238E27FC236}">
                    <a16:creationId xmlns:a16="http://schemas.microsoft.com/office/drawing/2014/main" id="{435E57A0-057C-44B2-AD0B-A7C877CA38E8}"/>
                  </a:ext>
                </a:extLst>
              </p:cNvPr>
              <p:cNvSpPr>
                <a:spLocks noChangeAspect="1"/>
              </p:cNvSpPr>
              <p:nvPr/>
            </p:nvSpPr>
            <p:spPr bwMode="auto">
              <a:xfrm>
                <a:off x="2023" y="2740"/>
                <a:ext cx="1025" cy="1189"/>
              </a:xfrm>
              <a:custGeom>
                <a:avLst/>
                <a:gdLst>
                  <a:gd name="T0" fmla="*/ 983 w 1025"/>
                  <a:gd name="T1" fmla="*/ 823 h 1189"/>
                  <a:gd name="T2" fmla="*/ 932 w 1025"/>
                  <a:gd name="T3" fmla="*/ 933 h 1189"/>
                  <a:gd name="T4" fmla="*/ 867 w 1025"/>
                  <a:gd name="T5" fmla="*/ 933 h 1189"/>
                  <a:gd name="T6" fmla="*/ 864 w 1025"/>
                  <a:gd name="T7" fmla="*/ 933 h 1189"/>
                  <a:gd name="T8" fmla="*/ 863 w 1025"/>
                  <a:gd name="T9" fmla="*/ 938 h 1189"/>
                  <a:gd name="T10" fmla="*/ 821 w 1025"/>
                  <a:gd name="T11" fmla="*/ 1072 h 1189"/>
                  <a:gd name="T12" fmla="*/ 820 w 1025"/>
                  <a:gd name="T13" fmla="*/ 1074 h 1189"/>
                  <a:gd name="T14" fmla="*/ 821 w 1025"/>
                  <a:gd name="T15" fmla="*/ 1075 h 1189"/>
                  <a:gd name="T16" fmla="*/ 852 w 1025"/>
                  <a:gd name="T17" fmla="*/ 1189 h 1189"/>
                  <a:gd name="T18" fmla="*/ 607 w 1025"/>
                  <a:gd name="T19" fmla="*/ 1105 h 1189"/>
                  <a:gd name="T20" fmla="*/ 445 w 1025"/>
                  <a:gd name="T21" fmla="*/ 880 h 1189"/>
                  <a:gd name="T22" fmla="*/ 444 w 1025"/>
                  <a:gd name="T23" fmla="*/ 879 h 1189"/>
                  <a:gd name="T24" fmla="*/ 442 w 1025"/>
                  <a:gd name="T25" fmla="*/ 879 h 1189"/>
                  <a:gd name="T26" fmla="*/ 328 w 1025"/>
                  <a:gd name="T27" fmla="*/ 833 h 1189"/>
                  <a:gd name="T28" fmla="*/ 325 w 1025"/>
                  <a:gd name="T29" fmla="*/ 832 h 1189"/>
                  <a:gd name="T30" fmla="*/ 323 w 1025"/>
                  <a:gd name="T31" fmla="*/ 834 h 1189"/>
                  <a:gd name="T32" fmla="*/ 271 w 1025"/>
                  <a:gd name="T33" fmla="*/ 891 h 1189"/>
                  <a:gd name="T34" fmla="*/ 130 w 1025"/>
                  <a:gd name="T35" fmla="*/ 828 h 1189"/>
                  <a:gd name="T36" fmla="*/ 130 w 1025"/>
                  <a:gd name="T37" fmla="*/ 750 h 1189"/>
                  <a:gd name="T38" fmla="*/ 130 w 1025"/>
                  <a:gd name="T39" fmla="*/ 748 h 1189"/>
                  <a:gd name="T40" fmla="*/ 129 w 1025"/>
                  <a:gd name="T41" fmla="*/ 747 h 1189"/>
                  <a:gd name="T42" fmla="*/ 0 w 1025"/>
                  <a:gd name="T43" fmla="*/ 575 h 1189"/>
                  <a:gd name="T44" fmla="*/ 1 w 1025"/>
                  <a:gd name="T45" fmla="*/ 521 h 1189"/>
                  <a:gd name="T46" fmla="*/ 251 w 1025"/>
                  <a:gd name="T47" fmla="*/ 521 h 1189"/>
                  <a:gd name="T48" fmla="*/ 257 w 1025"/>
                  <a:gd name="T49" fmla="*/ 521 h 1189"/>
                  <a:gd name="T50" fmla="*/ 257 w 1025"/>
                  <a:gd name="T51" fmla="*/ 515 h 1189"/>
                  <a:gd name="T52" fmla="*/ 257 w 1025"/>
                  <a:gd name="T53" fmla="*/ 0 h 1189"/>
                  <a:gd name="T54" fmla="*/ 499 w 1025"/>
                  <a:gd name="T55" fmla="*/ 0 h 1189"/>
                  <a:gd name="T56" fmla="*/ 499 w 1025"/>
                  <a:gd name="T57" fmla="*/ 223 h 1189"/>
                  <a:gd name="T58" fmla="*/ 499 w 1025"/>
                  <a:gd name="T59" fmla="*/ 226 h 1189"/>
                  <a:gd name="T60" fmla="*/ 502 w 1025"/>
                  <a:gd name="T61" fmla="*/ 228 h 1189"/>
                  <a:gd name="T62" fmla="*/ 679 w 1025"/>
                  <a:gd name="T63" fmla="*/ 317 h 1189"/>
                  <a:gd name="T64" fmla="*/ 680 w 1025"/>
                  <a:gd name="T65" fmla="*/ 318 h 1189"/>
                  <a:gd name="T66" fmla="*/ 681 w 1025"/>
                  <a:gd name="T67" fmla="*/ 318 h 1189"/>
                  <a:gd name="T68" fmla="*/ 970 w 1025"/>
                  <a:gd name="T69" fmla="*/ 318 h 1189"/>
                  <a:gd name="T70" fmla="*/ 1025 w 1025"/>
                  <a:gd name="T71" fmla="*/ 819 h 1189"/>
                  <a:gd name="T72" fmla="*/ 987 w 1025"/>
                  <a:gd name="T73" fmla="*/ 819 h 1189"/>
                  <a:gd name="T74" fmla="*/ 984 w 1025"/>
                  <a:gd name="T75" fmla="*/ 819 h 1189"/>
                  <a:gd name="T76" fmla="*/ 983 w 1025"/>
                  <a:gd name="T77" fmla="*/ 823 h 1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25" h="1189">
                    <a:moveTo>
                      <a:pt x="983" y="823"/>
                    </a:moveTo>
                    <a:lnTo>
                      <a:pt x="932" y="933"/>
                    </a:lnTo>
                    <a:lnTo>
                      <a:pt x="867" y="933"/>
                    </a:lnTo>
                    <a:lnTo>
                      <a:pt x="864" y="933"/>
                    </a:lnTo>
                    <a:lnTo>
                      <a:pt x="863" y="938"/>
                    </a:lnTo>
                    <a:lnTo>
                      <a:pt x="821" y="1072"/>
                    </a:lnTo>
                    <a:lnTo>
                      <a:pt x="820" y="1074"/>
                    </a:lnTo>
                    <a:lnTo>
                      <a:pt x="821" y="1075"/>
                    </a:lnTo>
                    <a:lnTo>
                      <a:pt x="852" y="1189"/>
                    </a:lnTo>
                    <a:lnTo>
                      <a:pt x="607" y="1105"/>
                    </a:lnTo>
                    <a:lnTo>
                      <a:pt x="445" y="880"/>
                    </a:lnTo>
                    <a:lnTo>
                      <a:pt x="444" y="879"/>
                    </a:lnTo>
                    <a:lnTo>
                      <a:pt x="442" y="879"/>
                    </a:lnTo>
                    <a:lnTo>
                      <a:pt x="328" y="833"/>
                    </a:lnTo>
                    <a:lnTo>
                      <a:pt x="325" y="832"/>
                    </a:lnTo>
                    <a:lnTo>
                      <a:pt x="323" y="834"/>
                    </a:lnTo>
                    <a:lnTo>
                      <a:pt x="271" y="891"/>
                    </a:lnTo>
                    <a:lnTo>
                      <a:pt x="130" y="828"/>
                    </a:lnTo>
                    <a:lnTo>
                      <a:pt x="130" y="750"/>
                    </a:lnTo>
                    <a:lnTo>
                      <a:pt x="130" y="748"/>
                    </a:lnTo>
                    <a:lnTo>
                      <a:pt x="129" y="747"/>
                    </a:lnTo>
                    <a:lnTo>
                      <a:pt x="0" y="575"/>
                    </a:lnTo>
                    <a:lnTo>
                      <a:pt x="1" y="521"/>
                    </a:lnTo>
                    <a:lnTo>
                      <a:pt x="251" y="521"/>
                    </a:lnTo>
                    <a:lnTo>
                      <a:pt x="257" y="521"/>
                    </a:lnTo>
                    <a:lnTo>
                      <a:pt x="257" y="515"/>
                    </a:lnTo>
                    <a:lnTo>
                      <a:pt x="257" y="0"/>
                    </a:lnTo>
                    <a:lnTo>
                      <a:pt x="499" y="0"/>
                    </a:lnTo>
                    <a:lnTo>
                      <a:pt x="499" y="223"/>
                    </a:lnTo>
                    <a:lnTo>
                      <a:pt x="499" y="226"/>
                    </a:lnTo>
                    <a:lnTo>
                      <a:pt x="502" y="228"/>
                    </a:lnTo>
                    <a:lnTo>
                      <a:pt x="679" y="317"/>
                    </a:lnTo>
                    <a:lnTo>
                      <a:pt x="680" y="318"/>
                    </a:lnTo>
                    <a:lnTo>
                      <a:pt x="681" y="318"/>
                    </a:lnTo>
                    <a:lnTo>
                      <a:pt x="970" y="318"/>
                    </a:lnTo>
                    <a:lnTo>
                      <a:pt x="1025" y="819"/>
                    </a:lnTo>
                    <a:lnTo>
                      <a:pt x="987" y="819"/>
                    </a:lnTo>
                    <a:lnTo>
                      <a:pt x="984" y="819"/>
                    </a:lnTo>
                    <a:lnTo>
                      <a:pt x="983" y="823"/>
                    </a:lnTo>
                    <a:close/>
                  </a:path>
                </a:pathLst>
              </a:custGeom>
              <a:solidFill>
                <a:srgbClr val="FFFFFF"/>
              </a:solidFill>
              <a:ln w="9525">
                <a:solidFill>
                  <a:srgbClr val="CC00CC"/>
                </a:solidFill>
                <a:round/>
                <a:headEnd/>
                <a:tailEnd/>
              </a:ln>
            </p:spPr>
            <p:txBody>
              <a:bodyPr/>
              <a:lstStyle/>
              <a:p>
                <a:endParaRPr lang="en-US" dirty="0"/>
              </a:p>
            </p:txBody>
          </p:sp>
          <p:sp>
            <p:nvSpPr>
              <p:cNvPr id="261160" name="Freeform 40">
                <a:extLst>
                  <a:ext uri="{FF2B5EF4-FFF2-40B4-BE49-F238E27FC236}">
                    <a16:creationId xmlns:a16="http://schemas.microsoft.com/office/drawing/2014/main" id="{07D1F9CB-C696-4AC8-8503-EA59E12D30B6}"/>
                  </a:ext>
                </a:extLst>
              </p:cNvPr>
              <p:cNvSpPr>
                <a:spLocks noChangeAspect="1"/>
              </p:cNvSpPr>
              <p:nvPr/>
            </p:nvSpPr>
            <p:spPr bwMode="auto">
              <a:xfrm>
                <a:off x="2515" y="3301"/>
                <a:ext cx="38" cy="50"/>
              </a:xfrm>
              <a:custGeom>
                <a:avLst/>
                <a:gdLst>
                  <a:gd name="T0" fmla="*/ 16 w 38"/>
                  <a:gd name="T1" fmla="*/ 6 h 50"/>
                  <a:gd name="T2" fmla="*/ 0 w 38"/>
                  <a:gd name="T3" fmla="*/ 6 h 50"/>
                  <a:gd name="T4" fmla="*/ 0 w 38"/>
                  <a:gd name="T5" fmla="*/ 0 h 50"/>
                  <a:gd name="T6" fmla="*/ 38 w 38"/>
                  <a:gd name="T7" fmla="*/ 0 h 50"/>
                  <a:gd name="T8" fmla="*/ 38 w 38"/>
                  <a:gd name="T9" fmla="*/ 6 h 50"/>
                  <a:gd name="T10" fmla="*/ 22 w 38"/>
                  <a:gd name="T11" fmla="*/ 6 h 50"/>
                  <a:gd name="T12" fmla="*/ 22 w 38"/>
                  <a:gd name="T13" fmla="*/ 50 h 50"/>
                  <a:gd name="T14" fmla="*/ 16 w 38"/>
                  <a:gd name="T15" fmla="*/ 50 h 50"/>
                  <a:gd name="T16" fmla="*/ 16 w 38"/>
                  <a:gd name="T17"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 h="50">
                    <a:moveTo>
                      <a:pt x="16" y="6"/>
                    </a:moveTo>
                    <a:lnTo>
                      <a:pt x="0" y="6"/>
                    </a:lnTo>
                    <a:lnTo>
                      <a:pt x="0" y="0"/>
                    </a:lnTo>
                    <a:lnTo>
                      <a:pt x="38" y="0"/>
                    </a:lnTo>
                    <a:lnTo>
                      <a:pt x="38" y="6"/>
                    </a:lnTo>
                    <a:lnTo>
                      <a:pt x="22" y="6"/>
                    </a:lnTo>
                    <a:lnTo>
                      <a:pt x="22" y="50"/>
                    </a:lnTo>
                    <a:lnTo>
                      <a:pt x="16" y="50"/>
                    </a:lnTo>
                    <a:lnTo>
                      <a:pt x="16" y="6"/>
                    </a:lnTo>
                    <a:close/>
                  </a:path>
                </a:pathLst>
              </a:custGeom>
              <a:solidFill>
                <a:srgbClr val="000000"/>
              </a:solidFill>
              <a:ln w="9525">
                <a:solidFill>
                  <a:srgbClr val="CC00CC"/>
                </a:solidFill>
                <a:round/>
                <a:headEnd/>
                <a:tailEnd/>
              </a:ln>
            </p:spPr>
            <p:txBody>
              <a:bodyPr/>
              <a:lstStyle/>
              <a:p>
                <a:endParaRPr lang="en-US" dirty="0"/>
              </a:p>
            </p:txBody>
          </p:sp>
          <p:sp>
            <p:nvSpPr>
              <p:cNvPr id="261161" name="Freeform 41">
                <a:extLst>
                  <a:ext uri="{FF2B5EF4-FFF2-40B4-BE49-F238E27FC236}">
                    <a16:creationId xmlns:a16="http://schemas.microsoft.com/office/drawing/2014/main" id="{D7FCA526-B95C-4FD7-BDAC-6E2B352C26FB}"/>
                  </a:ext>
                </a:extLst>
              </p:cNvPr>
              <p:cNvSpPr>
                <a:spLocks noChangeAspect="1" noEditPoints="1"/>
              </p:cNvSpPr>
              <p:nvPr/>
            </p:nvSpPr>
            <p:spPr bwMode="auto">
              <a:xfrm>
                <a:off x="2555" y="3314"/>
                <a:ext cx="33" cy="38"/>
              </a:xfrm>
              <a:custGeom>
                <a:avLst/>
                <a:gdLst>
                  <a:gd name="T0" fmla="*/ 7 w 33"/>
                  <a:gd name="T1" fmla="*/ 23 h 38"/>
                  <a:gd name="T2" fmla="*/ 7 w 33"/>
                  <a:gd name="T3" fmla="*/ 26 h 38"/>
                  <a:gd name="T4" fmla="*/ 11 w 33"/>
                  <a:gd name="T5" fmla="*/ 30 h 38"/>
                  <a:gd name="T6" fmla="*/ 14 w 33"/>
                  <a:gd name="T7" fmla="*/ 33 h 38"/>
                  <a:gd name="T8" fmla="*/ 21 w 33"/>
                  <a:gd name="T9" fmla="*/ 32 h 38"/>
                  <a:gd name="T10" fmla="*/ 26 w 33"/>
                  <a:gd name="T11" fmla="*/ 28 h 38"/>
                  <a:gd name="T12" fmla="*/ 31 w 33"/>
                  <a:gd name="T13" fmla="*/ 25 h 38"/>
                  <a:gd name="T14" fmla="*/ 31 w 33"/>
                  <a:gd name="T15" fmla="*/ 29 h 38"/>
                  <a:gd name="T16" fmla="*/ 29 w 33"/>
                  <a:gd name="T17" fmla="*/ 32 h 38"/>
                  <a:gd name="T18" fmla="*/ 23 w 33"/>
                  <a:gd name="T19" fmla="*/ 37 h 38"/>
                  <a:gd name="T20" fmla="*/ 16 w 33"/>
                  <a:gd name="T21" fmla="*/ 38 h 38"/>
                  <a:gd name="T22" fmla="*/ 9 w 33"/>
                  <a:gd name="T23" fmla="*/ 37 h 38"/>
                  <a:gd name="T24" fmla="*/ 5 w 33"/>
                  <a:gd name="T25" fmla="*/ 32 h 38"/>
                  <a:gd name="T26" fmla="*/ 1 w 33"/>
                  <a:gd name="T27" fmla="*/ 26 h 38"/>
                  <a:gd name="T28" fmla="*/ 0 w 33"/>
                  <a:gd name="T29" fmla="*/ 18 h 38"/>
                  <a:gd name="T30" fmla="*/ 3 w 33"/>
                  <a:gd name="T31" fmla="*/ 11 h 38"/>
                  <a:gd name="T32" fmla="*/ 5 w 33"/>
                  <a:gd name="T33" fmla="*/ 6 h 38"/>
                  <a:gd name="T34" fmla="*/ 12 w 33"/>
                  <a:gd name="T35" fmla="*/ 1 h 38"/>
                  <a:gd name="T36" fmla="*/ 19 w 33"/>
                  <a:gd name="T37" fmla="*/ 0 h 38"/>
                  <a:gd name="T38" fmla="*/ 24 w 33"/>
                  <a:gd name="T39" fmla="*/ 1 h 38"/>
                  <a:gd name="T40" fmla="*/ 29 w 33"/>
                  <a:gd name="T41" fmla="*/ 4 h 38"/>
                  <a:gd name="T42" fmla="*/ 33 w 33"/>
                  <a:gd name="T43" fmla="*/ 13 h 38"/>
                  <a:gd name="T44" fmla="*/ 33 w 33"/>
                  <a:gd name="T45" fmla="*/ 21 h 38"/>
                  <a:gd name="T46" fmla="*/ 27 w 33"/>
                  <a:gd name="T47" fmla="*/ 16 h 38"/>
                  <a:gd name="T48" fmla="*/ 26 w 33"/>
                  <a:gd name="T49" fmla="*/ 11 h 38"/>
                  <a:gd name="T50" fmla="*/ 24 w 33"/>
                  <a:gd name="T51" fmla="*/ 8 h 38"/>
                  <a:gd name="T52" fmla="*/ 22 w 33"/>
                  <a:gd name="T53" fmla="*/ 6 h 38"/>
                  <a:gd name="T54" fmla="*/ 18 w 33"/>
                  <a:gd name="T55" fmla="*/ 4 h 38"/>
                  <a:gd name="T56" fmla="*/ 14 w 33"/>
                  <a:gd name="T57" fmla="*/ 6 h 38"/>
                  <a:gd name="T58" fmla="*/ 11 w 33"/>
                  <a:gd name="T59" fmla="*/ 8 h 38"/>
                  <a:gd name="T60" fmla="*/ 8 w 33"/>
                  <a:gd name="T61" fmla="*/ 10 h 38"/>
                  <a:gd name="T62" fmla="*/ 7 w 33"/>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 h="38">
                    <a:moveTo>
                      <a:pt x="7" y="21"/>
                    </a:moveTo>
                    <a:lnTo>
                      <a:pt x="7" y="23"/>
                    </a:lnTo>
                    <a:lnTo>
                      <a:pt x="7" y="24"/>
                    </a:lnTo>
                    <a:lnTo>
                      <a:pt x="7" y="26"/>
                    </a:lnTo>
                    <a:lnTo>
                      <a:pt x="8" y="29"/>
                    </a:lnTo>
                    <a:lnTo>
                      <a:pt x="11" y="30"/>
                    </a:lnTo>
                    <a:lnTo>
                      <a:pt x="12" y="32"/>
                    </a:lnTo>
                    <a:lnTo>
                      <a:pt x="14" y="33"/>
                    </a:lnTo>
                    <a:lnTo>
                      <a:pt x="16" y="33"/>
                    </a:lnTo>
                    <a:lnTo>
                      <a:pt x="21" y="32"/>
                    </a:lnTo>
                    <a:lnTo>
                      <a:pt x="23" y="30"/>
                    </a:lnTo>
                    <a:lnTo>
                      <a:pt x="26" y="28"/>
                    </a:lnTo>
                    <a:lnTo>
                      <a:pt x="26" y="25"/>
                    </a:lnTo>
                    <a:lnTo>
                      <a:pt x="31" y="25"/>
                    </a:lnTo>
                    <a:lnTo>
                      <a:pt x="31" y="26"/>
                    </a:lnTo>
                    <a:lnTo>
                      <a:pt x="31" y="29"/>
                    </a:lnTo>
                    <a:lnTo>
                      <a:pt x="30" y="30"/>
                    </a:lnTo>
                    <a:lnTo>
                      <a:pt x="29" y="32"/>
                    </a:lnTo>
                    <a:lnTo>
                      <a:pt x="27" y="34"/>
                    </a:lnTo>
                    <a:lnTo>
                      <a:pt x="23" y="37"/>
                    </a:lnTo>
                    <a:lnTo>
                      <a:pt x="20" y="38"/>
                    </a:lnTo>
                    <a:lnTo>
                      <a:pt x="16" y="38"/>
                    </a:lnTo>
                    <a:lnTo>
                      <a:pt x="13" y="38"/>
                    </a:lnTo>
                    <a:lnTo>
                      <a:pt x="9" y="37"/>
                    </a:lnTo>
                    <a:lnTo>
                      <a:pt x="7" y="34"/>
                    </a:lnTo>
                    <a:lnTo>
                      <a:pt x="5" y="32"/>
                    </a:lnTo>
                    <a:lnTo>
                      <a:pt x="4" y="30"/>
                    </a:lnTo>
                    <a:lnTo>
                      <a:pt x="1" y="26"/>
                    </a:lnTo>
                    <a:lnTo>
                      <a:pt x="0" y="23"/>
                    </a:lnTo>
                    <a:lnTo>
                      <a:pt x="0" y="18"/>
                    </a:lnTo>
                    <a:lnTo>
                      <a:pt x="1" y="15"/>
                    </a:lnTo>
                    <a:lnTo>
                      <a:pt x="3" y="11"/>
                    </a:lnTo>
                    <a:lnTo>
                      <a:pt x="4" y="8"/>
                    </a:lnTo>
                    <a:lnTo>
                      <a:pt x="5" y="6"/>
                    </a:lnTo>
                    <a:lnTo>
                      <a:pt x="8" y="3"/>
                    </a:lnTo>
                    <a:lnTo>
                      <a:pt x="12" y="1"/>
                    </a:lnTo>
                    <a:lnTo>
                      <a:pt x="15" y="0"/>
                    </a:lnTo>
                    <a:lnTo>
                      <a:pt x="19" y="0"/>
                    </a:lnTo>
                    <a:lnTo>
                      <a:pt x="21" y="0"/>
                    </a:lnTo>
                    <a:lnTo>
                      <a:pt x="24" y="1"/>
                    </a:lnTo>
                    <a:lnTo>
                      <a:pt x="27" y="3"/>
                    </a:lnTo>
                    <a:lnTo>
                      <a:pt x="29" y="4"/>
                    </a:lnTo>
                    <a:lnTo>
                      <a:pt x="31" y="9"/>
                    </a:lnTo>
                    <a:lnTo>
                      <a:pt x="33" y="13"/>
                    </a:lnTo>
                    <a:lnTo>
                      <a:pt x="33" y="16"/>
                    </a:lnTo>
                    <a:lnTo>
                      <a:pt x="33" y="21"/>
                    </a:lnTo>
                    <a:lnTo>
                      <a:pt x="7" y="21"/>
                    </a:lnTo>
                    <a:close/>
                    <a:moveTo>
                      <a:pt x="27" y="16"/>
                    </a:moveTo>
                    <a:lnTo>
                      <a:pt x="27" y="14"/>
                    </a:lnTo>
                    <a:lnTo>
                      <a:pt x="26" y="11"/>
                    </a:lnTo>
                    <a:lnTo>
                      <a:pt x="24" y="9"/>
                    </a:lnTo>
                    <a:lnTo>
                      <a:pt x="24" y="8"/>
                    </a:lnTo>
                    <a:lnTo>
                      <a:pt x="23" y="7"/>
                    </a:lnTo>
                    <a:lnTo>
                      <a:pt x="22" y="6"/>
                    </a:lnTo>
                    <a:lnTo>
                      <a:pt x="20" y="4"/>
                    </a:lnTo>
                    <a:lnTo>
                      <a:pt x="18" y="4"/>
                    </a:lnTo>
                    <a:lnTo>
                      <a:pt x="15" y="4"/>
                    </a:lnTo>
                    <a:lnTo>
                      <a:pt x="14" y="6"/>
                    </a:lnTo>
                    <a:lnTo>
                      <a:pt x="12" y="7"/>
                    </a:lnTo>
                    <a:lnTo>
                      <a:pt x="11" y="8"/>
                    </a:lnTo>
                    <a:lnTo>
                      <a:pt x="9" y="9"/>
                    </a:lnTo>
                    <a:lnTo>
                      <a:pt x="8" y="10"/>
                    </a:lnTo>
                    <a:lnTo>
                      <a:pt x="7" y="14"/>
                    </a:lnTo>
                    <a:lnTo>
                      <a:pt x="7" y="16"/>
                    </a:lnTo>
                    <a:lnTo>
                      <a:pt x="27" y="16"/>
                    </a:lnTo>
                    <a:close/>
                  </a:path>
                </a:pathLst>
              </a:custGeom>
              <a:solidFill>
                <a:srgbClr val="000000"/>
              </a:solidFill>
              <a:ln w="9525">
                <a:solidFill>
                  <a:srgbClr val="CC00CC"/>
                </a:solidFill>
                <a:round/>
                <a:headEnd/>
                <a:tailEnd/>
              </a:ln>
            </p:spPr>
            <p:txBody>
              <a:bodyPr/>
              <a:lstStyle/>
              <a:p>
                <a:endParaRPr lang="en-US" dirty="0"/>
              </a:p>
            </p:txBody>
          </p:sp>
          <p:sp>
            <p:nvSpPr>
              <p:cNvPr id="261162" name="Freeform 42">
                <a:extLst>
                  <a:ext uri="{FF2B5EF4-FFF2-40B4-BE49-F238E27FC236}">
                    <a16:creationId xmlns:a16="http://schemas.microsoft.com/office/drawing/2014/main" id="{9934C8D9-92E1-4B95-B4C0-D2FDD35A9962}"/>
                  </a:ext>
                </a:extLst>
              </p:cNvPr>
              <p:cNvSpPr>
                <a:spLocks noChangeAspect="1"/>
              </p:cNvSpPr>
              <p:nvPr/>
            </p:nvSpPr>
            <p:spPr bwMode="auto">
              <a:xfrm>
                <a:off x="2590" y="3315"/>
                <a:ext cx="31" cy="36"/>
              </a:xfrm>
              <a:custGeom>
                <a:avLst/>
                <a:gdLst>
                  <a:gd name="T0" fmla="*/ 7 w 31"/>
                  <a:gd name="T1" fmla="*/ 36 h 36"/>
                  <a:gd name="T2" fmla="*/ 0 w 31"/>
                  <a:gd name="T3" fmla="*/ 36 h 36"/>
                  <a:gd name="T4" fmla="*/ 12 w 31"/>
                  <a:gd name="T5" fmla="*/ 17 h 36"/>
                  <a:gd name="T6" fmla="*/ 1 w 31"/>
                  <a:gd name="T7" fmla="*/ 0 h 36"/>
                  <a:gd name="T8" fmla="*/ 8 w 31"/>
                  <a:gd name="T9" fmla="*/ 0 h 36"/>
                  <a:gd name="T10" fmla="*/ 16 w 31"/>
                  <a:gd name="T11" fmla="*/ 13 h 36"/>
                  <a:gd name="T12" fmla="*/ 24 w 31"/>
                  <a:gd name="T13" fmla="*/ 0 h 36"/>
                  <a:gd name="T14" fmla="*/ 31 w 31"/>
                  <a:gd name="T15" fmla="*/ 0 h 36"/>
                  <a:gd name="T16" fmla="*/ 18 w 31"/>
                  <a:gd name="T17" fmla="*/ 17 h 36"/>
                  <a:gd name="T18" fmla="*/ 31 w 31"/>
                  <a:gd name="T19" fmla="*/ 36 h 36"/>
                  <a:gd name="T20" fmla="*/ 24 w 31"/>
                  <a:gd name="T21" fmla="*/ 36 h 36"/>
                  <a:gd name="T22" fmla="*/ 16 w 31"/>
                  <a:gd name="T23" fmla="*/ 22 h 36"/>
                  <a:gd name="T24" fmla="*/ 7 w 31"/>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6">
                    <a:moveTo>
                      <a:pt x="7" y="36"/>
                    </a:moveTo>
                    <a:lnTo>
                      <a:pt x="0" y="36"/>
                    </a:lnTo>
                    <a:lnTo>
                      <a:pt x="12" y="17"/>
                    </a:lnTo>
                    <a:lnTo>
                      <a:pt x="1" y="0"/>
                    </a:lnTo>
                    <a:lnTo>
                      <a:pt x="8" y="0"/>
                    </a:lnTo>
                    <a:lnTo>
                      <a:pt x="16" y="13"/>
                    </a:lnTo>
                    <a:lnTo>
                      <a:pt x="24" y="0"/>
                    </a:lnTo>
                    <a:lnTo>
                      <a:pt x="31" y="0"/>
                    </a:lnTo>
                    <a:lnTo>
                      <a:pt x="18" y="17"/>
                    </a:lnTo>
                    <a:lnTo>
                      <a:pt x="31" y="36"/>
                    </a:lnTo>
                    <a:lnTo>
                      <a:pt x="24" y="36"/>
                    </a:lnTo>
                    <a:lnTo>
                      <a:pt x="16" y="22"/>
                    </a:lnTo>
                    <a:lnTo>
                      <a:pt x="7" y="36"/>
                    </a:lnTo>
                    <a:close/>
                  </a:path>
                </a:pathLst>
              </a:custGeom>
              <a:solidFill>
                <a:srgbClr val="000000"/>
              </a:solidFill>
              <a:ln w="9525">
                <a:solidFill>
                  <a:srgbClr val="CC00CC"/>
                </a:solidFill>
                <a:round/>
                <a:headEnd/>
                <a:tailEnd/>
              </a:ln>
            </p:spPr>
            <p:txBody>
              <a:bodyPr/>
              <a:lstStyle/>
              <a:p>
                <a:endParaRPr lang="en-US" dirty="0"/>
              </a:p>
            </p:txBody>
          </p:sp>
          <p:sp>
            <p:nvSpPr>
              <p:cNvPr id="261163" name="Freeform 43">
                <a:extLst>
                  <a:ext uri="{FF2B5EF4-FFF2-40B4-BE49-F238E27FC236}">
                    <a16:creationId xmlns:a16="http://schemas.microsoft.com/office/drawing/2014/main" id="{7A29FC96-7F1D-4D45-A381-40DCD7DB0206}"/>
                  </a:ext>
                </a:extLst>
              </p:cNvPr>
              <p:cNvSpPr>
                <a:spLocks noChangeAspect="1" noEditPoints="1"/>
              </p:cNvSpPr>
              <p:nvPr/>
            </p:nvSpPr>
            <p:spPr bwMode="auto">
              <a:xfrm>
                <a:off x="2624" y="3314"/>
                <a:ext cx="34" cy="38"/>
              </a:xfrm>
              <a:custGeom>
                <a:avLst/>
                <a:gdLst>
                  <a:gd name="T0" fmla="*/ 29 w 34"/>
                  <a:gd name="T1" fmla="*/ 32 h 38"/>
                  <a:gd name="T2" fmla="*/ 30 w 34"/>
                  <a:gd name="T3" fmla="*/ 33 h 38"/>
                  <a:gd name="T4" fmla="*/ 33 w 34"/>
                  <a:gd name="T5" fmla="*/ 33 h 38"/>
                  <a:gd name="T6" fmla="*/ 33 w 34"/>
                  <a:gd name="T7" fmla="*/ 33 h 38"/>
                  <a:gd name="T8" fmla="*/ 34 w 34"/>
                  <a:gd name="T9" fmla="*/ 37 h 38"/>
                  <a:gd name="T10" fmla="*/ 31 w 34"/>
                  <a:gd name="T11" fmla="*/ 38 h 38"/>
                  <a:gd name="T12" fmla="*/ 29 w 34"/>
                  <a:gd name="T13" fmla="*/ 38 h 38"/>
                  <a:gd name="T14" fmla="*/ 26 w 34"/>
                  <a:gd name="T15" fmla="*/ 37 h 38"/>
                  <a:gd name="T16" fmla="*/ 23 w 34"/>
                  <a:gd name="T17" fmla="*/ 32 h 38"/>
                  <a:gd name="T18" fmla="*/ 19 w 34"/>
                  <a:gd name="T19" fmla="*/ 36 h 38"/>
                  <a:gd name="T20" fmla="*/ 13 w 34"/>
                  <a:gd name="T21" fmla="*/ 38 h 38"/>
                  <a:gd name="T22" fmla="*/ 4 w 34"/>
                  <a:gd name="T23" fmla="*/ 34 h 38"/>
                  <a:gd name="T24" fmla="*/ 0 w 34"/>
                  <a:gd name="T25" fmla="*/ 26 h 38"/>
                  <a:gd name="T26" fmla="*/ 3 w 34"/>
                  <a:gd name="T27" fmla="*/ 19 h 38"/>
                  <a:gd name="T28" fmla="*/ 7 w 34"/>
                  <a:gd name="T29" fmla="*/ 17 h 38"/>
                  <a:gd name="T30" fmla="*/ 15 w 34"/>
                  <a:gd name="T31" fmla="*/ 16 h 38"/>
                  <a:gd name="T32" fmla="*/ 21 w 34"/>
                  <a:gd name="T33" fmla="*/ 16 h 38"/>
                  <a:gd name="T34" fmla="*/ 22 w 34"/>
                  <a:gd name="T35" fmla="*/ 15 h 38"/>
                  <a:gd name="T36" fmla="*/ 23 w 34"/>
                  <a:gd name="T37" fmla="*/ 13 h 38"/>
                  <a:gd name="T38" fmla="*/ 22 w 34"/>
                  <a:gd name="T39" fmla="*/ 7 h 38"/>
                  <a:gd name="T40" fmla="*/ 18 w 34"/>
                  <a:gd name="T41" fmla="*/ 4 h 38"/>
                  <a:gd name="T42" fmla="*/ 11 w 34"/>
                  <a:gd name="T43" fmla="*/ 6 h 38"/>
                  <a:gd name="T44" fmla="*/ 7 w 34"/>
                  <a:gd name="T45" fmla="*/ 10 h 38"/>
                  <a:gd name="T46" fmla="*/ 2 w 34"/>
                  <a:gd name="T47" fmla="*/ 11 h 38"/>
                  <a:gd name="T48" fmla="*/ 3 w 34"/>
                  <a:gd name="T49" fmla="*/ 7 h 38"/>
                  <a:gd name="T50" fmla="*/ 5 w 34"/>
                  <a:gd name="T51" fmla="*/ 3 h 38"/>
                  <a:gd name="T52" fmla="*/ 10 w 34"/>
                  <a:gd name="T53" fmla="*/ 1 h 38"/>
                  <a:gd name="T54" fmla="*/ 13 w 34"/>
                  <a:gd name="T55" fmla="*/ 0 h 38"/>
                  <a:gd name="T56" fmla="*/ 16 w 34"/>
                  <a:gd name="T57" fmla="*/ 0 h 38"/>
                  <a:gd name="T58" fmla="*/ 20 w 34"/>
                  <a:gd name="T59" fmla="*/ 0 h 38"/>
                  <a:gd name="T60" fmla="*/ 25 w 34"/>
                  <a:gd name="T61" fmla="*/ 1 h 38"/>
                  <a:gd name="T62" fmla="*/ 28 w 34"/>
                  <a:gd name="T63" fmla="*/ 4 h 38"/>
                  <a:gd name="T64" fmla="*/ 29 w 34"/>
                  <a:gd name="T65" fmla="*/ 31 h 38"/>
                  <a:gd name="T66" fmla="*/ 20 w 34"/>
                  <a:gd name="T67" fmla="*/ 21 h 38"/>
                  <a:gd name="T68" fmla="*/ 13 w 34"/>
                  <a:gd name="T69" fmla="*/ 21 h 38"/>
                  <a:gd name="T70" fmla="*/ 8 w 34"/>
                  <a:gd name="T71" fmla="*/ 23 h 38"/>
                  <a:gd name="T72" fmla="*/ 6 w 34"/>
                  <a:gd name="T73" fmla="*/ 25 h 38"/>
                  <a:gd name="T74" fmla="*/ 7 w 34"/>
                  <a:gd name="T75" fmla="*/ 30 h 38"/>
                  <a:gd name="T76" fmla="*/ 10 w 34"/>
                  <a:gd name="T77" fmla="*/ 33 h 38"/>
                  <a:gd name="T78" fmla="*/ 18 w 34"/>
                  <a:gd name="T79" fmla="*/ 32 h 38"/>
                  <a:gd name="T80" fmla="*/ 22 w 34"/>
                  <a:gd name="T81" fmla="*/ 28 h 38"/>
                  <a:gd name="T82" fmla="*/ 23 w 34"/>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29" y="31"/>
                    </a:moveTo>
                    <a:lnTo>
                      <a:pt x="29" y="32"/>
                    </a:lnTo>
                    <a:lnTo>
                      <a:pt x="30" y="32"/>
                    </a:lnTo>
                    <a:lnTo>
                      <a:pt x="30" y="33"/>
                    </a:lnTo>
                    <a:lnTo>
                      <a:pt x="31" y="33"/>
                    </a:lnTo>
                    <a:lnTo>
                      <a:pt x="33" y="33"/>
                    </a:lnTo>
                    <a:lnTo>
                      <a:pt x="33" y="33"/>
                    </a:lnTo>
                    <a:lnTo>
                      <a:pt x="33" y="33"/>
                    </a:lnTo>
                    <a:lnTo>
                      <a:pt x="34" y="33"/>
                    </a:lnTo>
                    <a:lnTo>
                      <a:pt x="34" y="37"/>
                    </a:lnTo>
                    <a:lnTo>
                      <a:pt x="33" y="38"/>
                    </a:lnTo>
                    <a:lnTo>
                      <a:pt x="31" y="38"/>
                    </a:lnTo>
                    <a:lnTo>
                      <a:pt x="30" y="38"/>
                    </a:lnTo>
                    <a:lnTo>
                      <a:pt x="29" y="38"/>
                    </a:lnTo>
                    <a:lnTo>
                      <a:pt x="27" y="38"/>
                    </a:lnTo>
                    <a:lnTo>
                      <a:pt x="26" y="37"/>
                    </a:lnTo>
                    <a:lnTo>
                      <a:pt x="25" y="34"/>
                    </a:lnTo>
                    <a:lnTo>
                      <a:pt x="23" y="32"/>
                    </a:lnTo>
                    <a:lnTo>
                      <a:pt x="21" y="34"/>
                    </a:lnTo>
                    <a:lnTo>
                      <a:pt x="19" y="36"/>
                    </a:lnTo>
                    <a:lnTo>
                      <a:pt x="16" y="37"/>
                    </a:lnTo>
                    <a:lnTo>
                      <a:pt x="13" y="38"/>
                    </a:lnTo>
                    <a:lnTo>
                      <a:pt x="7" y="37"/>
                    </a:lnTo>
                    <a:lnTo>
                      <a:pt x="4" y="34"/>
                    </a:lnTo>
                    <a:lnTo>
                      <a:pt x="0" y="31"/>
                    </a:lnTo>
                    <a:lnTo>
                      <a:pt x="0" y="26"/>
                    </a:lnTo>
                    <a:lnTo>
                      <a:pt x="2" y="23"/>
                    </a:lnTo>
                    <a:lnTo>
                      <a:pt x="3" y="19"/>
                    </a:lnTo>
                    <a:lnTo>
                      <a:pt x="5" y="18"/>
                    </a:lnTo>
                    <a:lnTo>
                      <a:pt x="7" y="17"/>
                    </a:lnTo>
                    <a:lnTo>
                      <a:pt x="12" y="16"/>
                    </a:lnTo>
                    <a:lnTo>
                      <a:pt x="15" y="16"/>
                    </a:lnTo>
                    <a:lnTo>
                      <a:pt x="19" y="16"/>
                    </a:lnTo>
                    <a:lnTo>
                      <a:pt x="21" y="16"/>
                    </a:lnTo>
                    <a:lnTo>
                      <a:pt x="21" y="15"/>
                    </a:lnTo>
                    <a:lnTo>
                      <a:pt x="22" y="15"/>
                    </a:lnTo>
                    <a:lnTo>
                      <a:pt x="23" y="14"/>
                    </a:lnTo>
                    <a:lnTo>
                      <a:pt x="23" y="13"/>
                    </a:lnTo>
                    <a:lnTo>
                      <a:pt x="23" y="9"/>
                    </a:lnTo>
                    <a:lnTo>
                      <a:pt x="22" y="7"/>
                    </a:lnTo>
                    <a:lnTo>
                      <a:pt x="20" y="6"/>
                    </a:lnTo>
                    <a:lnTo>
                      <a:pt x="18" y="4"/>
                    </a:lnTo>
                    <a:lnTo>
                      <a:pt x="14" y="4"/>
                    </a:lnTo>
                    <a:lnTo>
                      <a:pt x="11" y="6"/>
                    </a:lnTo>
                    <a:lnTo>
                      <a:pt x="8" y="8"/>
                    </a:lnTo>
                    <a:lnTo>
                      <a:pt x="7" y="10"/>
                    </a:lnTo>
                    <a:lnTo>
                      <a:pt x="7" y="11"/>
                    </a:lnTo>
                    <a:lnTo>
                      <a:pt x="2" y="11"/>
                    </a:lnTo>
                    <a:lnTo>
                      <a:pt x="2" y="8"/>
                    </a:lnTo>
                    <a:lnTo>
                      <a:pt x="3" y="7"/>
                    </a:lnTo>
                    <a:lnTo>
                      <a:pt x="4" y="4"/>
                    </a:lnTo>
                    <a:lnTo>
                      <a:pt x="5" y="3"/>
                    </a:lnTo>
                    <a:lnTo>
                      <a:pt x="7" y="1"/>
                    </a:lnTo>
                    <a:lnTo>
                      <a:pt x="10" y="1"/>
                    </a:lnTo>
                    <a:lnTo>
                      <a:pt x="11" y="0"/>
                    </a:lnTo>
                    <a:lnTo>
                      <a:pt x="13" y="0"/>
                    </a:lnTo>
                    <a:lnTo>
                      <a:pt x="15" y="0"/>
                    </a:lnTo>
                    <a:lnTo>
                      <a:pt x="16" y="0"/>
                    </a:lnTo>
                    <a:lnTo>
                      <a:pt x="18" y="0"/>
                    </a:lnTo>
                    <a:lnTo>
                      <a:pt x="20" y="0"/>
                    </a:lnTo>
                    <a:lnTo>
                      <a:pt x="21" y="1"/>
                    </a:lnTo>
                    <a:lnTo>
                      <a:pt x="25" y="1"/>
                    </a:lnTo>
                    <a:lnTo>
                      <a:pt x="27" y="2"/>
                    </a:lnTo>
                    <a:lnTo>
                      <a:pt x="28" y="4"/>
                    </a:lnTo>
                    <a:lnTo>
                      <a:pt x="29" y="7"/>
                    </a:lnTo>
                    <a:lnTo>
                      <a:pt x="29" y="31"/>
                    </a:lnTo>
                    <a:close/>
                    <a:moveTo>
                      <a:pt x="23" y="19"/>
                    </a:moveTo>
                    <a:lnTo>
                      <a:pt x="20" y="21"/>
                    </a:lnTo>
                    <a:lnTo>
                      <a:pt x="16" y="21"/>
                    </a:lnTo>
                    <a:lnTo>
                      <a:pt x="13" y="21"/>
                    </a:lnTo>
                    <a:lnTo>
                      <a:pt x="10" y="22"/>
                    </a:lnTo>
                    <a:lnTo>
                      <a:pt x="8" y="23"/>
                    </a:lnTo>
                    <a:lnTo>
                      <a:pt x="7" y="24"/>
                    </a:lnTo>
                    <a:lnTo>
                      <a:pt x="6" y="25"/>
                    </a:lnTo>
                    <a:lnTo>
                      <a:pt x="6" y="26"/>
                    </a:lnTo>
                    <a:lnTo>
                      <a:pt x="7" y="30"/>
                    </a:lnTo>
                    <a:lnTo>
                      <a:pt x="8" y="31"/>
                    </a:lnTo>
                    <a:lnTo>
                      <a:pt x="10" y="33"/>
                    </a:lnTo>
                    <a:lnTo>
                      <a:pt x="12" y="33"/>
                    </a:lnTo>
                    <a:lnTo>
                      <a:pt x="18" y="32"/>
                    </a:lnTo>
                    <a:lnTo>
                      <a:pt x="21" y="30"/>
                    </a:lnTo>
                    <a:lnTo>
                      <a:pt x="22" y="28"/>
                    </a:lnTo>
                    <a:lnTo>
                      <a:pt x="23" y="26"/>
                    </a:lnTo>
                    <a:lnTo>
                      <a:pt x="23" y="19"/>
                    </a:lnTo>
                    <a:close/>
                  </a:path>
                </a:pathLst>
              </a:custGeom>
              <a:solidFill>
                <a:srgbClr val="000000"/>
              </a:solidFill>
              <a:ln w="9525">
                <a:solidFill>
                  <a:srgbClr val="CC00CC"/>
                </a:solidFill>
                <a:round/>
                <a:headEnd/>
                <a:tailEnd/>
              </a:ln>
            </p:spPr>
            <p:txBody>
              <a:bodyPr/>
              <a:lstStyle/>
              <a:p>
                <a:endParaRPr lang="en-US" dirty="0"/>
              </a:p>
            </p:txBody>
          </p:sp>
          <p:sp>
            <p:nvSpPr>
              <p:cNvPr id="261164" name="Freeform 44">
                <a:extLst>
                  <a:ext uri="{FF2B5EF4-FFF2-40B4-BE49-F238E27FC236}">
                    <a16:creationId xmlns:a16="http://schemas.microsoft.com/office/drawing/2014/main" id="{455CCD91-EA73-4047-AA4F-CE8536BB0290}"/>
                  </a:ext>
                </a:extLst>
              </p:cNvPr>
              <p:cNvSpPr>
                <a:spLocks noChangeAspect="1"/>
              </p:cNvSpPr>
              <p:nvPr/>
            </p:nvSpPr>
            <p:spPr bwMode="auto">
              <a:xfrm>
                <a:off x="2660" y="3314"/>
                <a:ext cx="28" cy="38"/>
              </a:xfrm>
              <a:custGeom>
                <a:avLst/>
                <a:gdLst>
                  <a:gd name="T0" fmla="*/ 5 w 28"/>
                  <a:gd name="T1" fmla="*/ 28 h 38"/>
                  <a:gd name="T2" fmla="*/ 8 w 28"/>
                  <a:gd name="T3" fmla="*/ 31 h 38"/>
                  <a:gd name="T4" fmla="*/ 13 w 28"/>
                  <a:gd name="T5" fmla="*/ 33 h 38"/>
                  <a:gd name="T6" fmla="*/ 15 w 28"/>
                  <a:gd name="T7" fmla="*/ 33 h 38"/>
                  <a:gd name="T8" fmla="*/ 17 w 28"/>
                  <a:gd name="T9" fmla="*/ 32 h 38"/>
                  <a:gd name="T10" fmla="*/ 20 w 28"/>
                  <a:gd name="T11" fmla="*/ 32 h 38"/>
                  <a:gd name="T12" fmla="*/ 22 w 28"/>
                  <a:gd name="T13" fmla="*/ 31 h 38"/>
                  <a:gd name="T14" fmla="*/ 23 w 28"/>
                  <a:gd name="T15" fmla="*/ 29 h 38"/>
                  <a:gd name="T16" fmla="*/ 23 w 28"/>
                  <a:gd name="T17" fmla="*/ 26 h 38"/>
                  <a:gd name="T18" fmla="*/ 21 w 28"/>
                  <a:gd name="T19" fmla="*/ 24 h 38"/>
                  <a:gd name="T20" fmla="*/ 15 w 28"/>
                  <a:gd name="T21" fmla="*/ 22 h 38"/>
                  <a:gd name="T22" fmla="*/ 8 w 28"/>
                  <a:gd name="T23" fmla="*/ 21 h 38"/>
                  <a:gd name="T24" fmla="*/ 4 w 28"/>
                  <a:gd name="T25" fmla="*/ 18 h 38"/>
                  <a:gd name="T26" fmla="*/ 1 w 28"/>
                  <a:gd name="T27" fmla="*/ 14 h 38"/>
                  <a:gd name="T28" fmla="*/ 1 w 28"/>
                  <a:gd name="T29" fmla="*/ 6 h 38"/>
                  <a:gd name="T30" fmla="*/ 9 w 28"/>
                  <a:gd name="T31" fmla="*/ 1 h 38"/>
                  <a:gd name="T32" fmla="*/ 21 w 28"/>
                  <a:gd name="T33" fmla="*/ 1 h 38"/>
                  <a:gd name="T34" fmla="*/ 27 w 28"/>
                  <a:gd name="T35" fmla="*/ 8 h 38"/>
                  <a:gd name="T36" fmla="*/ 21 w 28"/>
                  <a:gd name="T37" fmla="*/ 11 h 38"/>
                  <a:gd name="T38" fmla="*/ 20 w 28"/>
                  <a:gd name="T39" fmla="*/ 8 h 38"/>
                  <a:gd name="T40" fmla="*/ 13 w 28"/>
                  <a:gd name="T41" fmla="*/ 6 h 38"/>
                  <a:gd name="T42" fmla="*/ 8 w 28"/>
                  <a:gd name="T43" fmla="*/ 7 h 38"/>
                  <a:gd name="T44" fmla="*/ 6 w 28"/>
                  <a:gd name="T45" fmla="*/ 9 h 38"/>
                  <a:gd name="T46" fmla="*/ 6 w 28"/>
                  <a:gd name="T47" fmla="*/ 11 h 38"/>
                  <a:gd name="T48" fmla="*/ 8 w 28"/>
                  <a:gd name="T49" fmla="*/ 14 h 38"/>
                  <a:gd name="T50" fmla="*/ 12 w 28"/>
                  <a:gd name="T51" fmla="*/ 15 h 38"/>
                  <a:gd name="T52" fmla="*/ 16 w 28"/>
                  <a:gd name="T53" fmla="*/ 16 h 38"/>
                  <a:gd name="T54" fmla="*/ 21 w 28"/>
                  <a:gd name="T55" fmla="*/ 17 h 38"/>
                  <a:gd name="T56" fmla="*/ 24 w 28"/>
                  <a:gd name="T57" fmla="*/ 19 h 38"/>
                  <a:gd name="T58" fmla="*/ 28 w 28"/>
                  <a:gd name="T59" fmla="*/ 23 h 38"/>
                  <a:gd name="T60" fmla="*/ 28 w 28"/>
                  <a:gd name="T61" fmla="*/ 28 h 38"/>
                  <a:gd name="T62" fmla="*/ 27 w 28"/>
                  <a:gd name="T63" fmla="*/ 32 h 38"/>
                  <a:gd name="T64" fmla="*/ 22 w 28"/>
                  <a:gd name="T65" fmla="*/ 37 h 38"/>
                  <a:gd name="T66" fmla="*/ 18 w 28"/>
                  <a:gd name="T67" fmla="*/ 37 h 38"/>
                  <a:gd name="T68" fmla="*/ 15 w 28"/>
                  <a:gd name="T69" fmla="*/ 38 h 38"/>
                  <a:gd name="T70" fmla="*/ 12 w 28"/>
                  <a:gd name="T71" fmla="*/ 38 h 38"/>
                  <a:gd name="T72" fmla="*/ 8 w 28"/>
                  <a:gd name="T73" fmla="*/ 37 h 38"/>
                  <a:gd name="T74" fmla="*/ 1 w 28"/>
                  <a:gd name="T75" fmla="*/ 32 h 38"/>
                  <a:gd name="T76" fmla="*/ 0 w 28"/>
                  <a:gd name="T7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8">
                    <a:moveTo>
                      <a:pt x="5" y="26"/>
                    </a:moveTo>
                    <a:lnTo>
                      <a:pt x="5" y="28"/>
                    </a:lnTo>
                    <a:lnTo>
                      <a:pt x="7" y="30"/>
                    </a:lnTo>
                    <a:lnTo>
                      <a:pt x="8" y="31"/>
                    </a:lnTo>
                    <a:lnTo>
                      <a:pt x="12" y="32"/>
                    </a:lnTo>
                    <a:lnTo>
                      <a:pt x="13" y="33"/>
                    </a:lnTo>
                    <a:lnTo>
                      <a:pt x="14" y="33"/>
                    </a:lnTo>
                    <a:lnTo>
                      <a:pt x="15" y="33"/>
                    </a:lnTo>
                    <a:lnTo>
                      <a:pt x="16" y="33"/>
                    </a:lnTo>
                    <a:lnTo>
                      <a:pt x="17" y="32"/>
                    </a:lnTo>
                    <a:lnTo>
                      <a:pt x="18" y="32"/>
                    </a:lnTo>
                    <a:lnTo>
                      <a:pt x="20" y="32"/>
                    </a:lnTo>
                    <a:lnTo>
                      <a:pt x="21" y="31"/>
                    </a:lnTo>
                    <a:lnTo>
                      <a:pt x="22" y="31"/>
                    </a:lnTo>
                    <a:lnTo>
                      <a:pt x="22" y="30"/>
                    </a:lnTo>
                    <a:lnTo>
                      <a:pt x="23" y="29"/>
                    </a:lnTo>
                    <a:lnTo>
                      <a:pt x="23" y="28"/>
                    </a:lnTo>
                    <a:lnTo>
                      <a:pt x="23" y="26"/>
                    </a:lnTo>
                    <a:lnTo>
                      <a:pt x="22" y="25"/>
                    </a:lnTo>
                    <a:lnTo>
                      <a:pt x="21" y="24"/>
                    </a:lnTo>
                    <a:lnTo>
                      <a:pt x="18" y="23"/>
                    </a:lnTo>
                    <a:lnTo>
                      <a:pt x="15" y="22"/>
                    </a:lnTo>
                    <a:lnTo>
                      <a:pt x="12" y="21"/>
                    </a:lnTo>
                    <a:lnTo>
                      <a:pt x="8" y="21"/>
                    </a:lnTo>
                    <a:lnTo>
                      <a:pt x="6" y="19"/>
                    </a:lnTo>
                    <a:lnTo>
                      <a:pt x="4" y="18"/>
                    </a:lnTo>
                    <a:lnTo>
                      <a:pt x="2" y="16"/>
                    </a:lnTo>
                    <a:lnTo>
                      <a:pt x="1" y="14"/>
                    </a:lnTo>
                    <a:lnTo>
                      <a:pt x="0" y="10"/>
                    </a:lnTo>
                    <a:lnTo>
                      <a:pt x="1" y="6"/>
                    </a:lnTo>
                    <a:lnTo>
                      <a:pt x="5" y="2"/>
                    </a:lnTo>
                    <a:lnTo>
                      <a:pt x="9" y="1"/>
                    </a:lnTo>
                    <a:lnTo>
                      <a:pt x="14" y="0"/>
                    </a:lnTo>
                    <a:lnTo>
                      <a:pt x="21" y="1"/>
                    </a:lnTo>
                    <a:lnTo>
                      <a:pt x="24" y="3"/>
                    </a:lnTo>
                    <a:lnTo>
                      <a:pt x="27" y="8"/>
                    </a:lnTo>
                    <a:lnTo>
                      <a:pt x="27" y="11"/>
                    </a:lnTo>
                    <a:lnTo>
                      <a:pt x="21" y="11"/>
                    </a:lnTo>
                    <a:lnTo>
                      <a:pt x="21" y="9"/>
                    </a:lnTo>
                    <a:lnTo>
                      <a:pt x="20" y="8"/>
                    </a:lnTo>
                    <a:lnTo>
                      <a:pt x="17" y="6"/>
                    </a:lnTo>
                    <a:lnTo>
                      <a:pt x="13" y="6"/>
                    </a:lnTo>
                    <a:lnTo>
                      <a:pt x="10" y="6"/>
                    </a:lnTo>
                    <a:lnTo>
                      <a:pt x="8" y="7"/>
                    </a:lnTo>
                    <a:lnTo>
                      <a:pt x="7" y="8"/>
                    </a:lnTo>
                    <a:lnTo>
                      <a:pt x="6" y="9"/>
                    </a:lnTo>
                    <a:lnTo>
                      <a:pt x="6" y="10"/>
                    </a:lnTo>
                    <a:lnTo>
                      <a:pt x="6" y="11"/>
                    </a:lnTo>
                    <a:lnTo>
                      <a:pt x="7" y="13"/>
                    </a:lnTo>
                    <a:lnTo>
                      <a:pt x="8" y="14"/>
                    </a:lnTo>
                    <a:lnTo>
                      <a:pt x="10" y="15"/>
                    </a:lnTo>
                    <a:lnTo>
                      <a:pt x="12" y="15"/>
                    </a:lnTo>
                    <a:lnTo>
                      <a:pt x="14" y="16"/>
                    </a:lnTo>
                    <a:lnTo>
                      <a:pt x="16" y="16"/>
                    </a:lnTo>
                    <a:lnTo>
                      <a:pt x="18" y="17"/>
                    </a:lnTo>
                    <a:lnTo>
                      <a:pt x="21" y="17"/>
                    </a:lnTo>
                    <a:lnTo>
                      <a:pt x="22" y="18"/>
                    </a:lnTo>
                    <a:lnTo>
                      <a:pt x="24" y="19"/>
                    </a:lnTo>
                    <a:lnTo>
                      <a:pt x="27" y="21"/>
                    </a:lnTo>
                    <a:lnTo>
                      <a:pt x="28" y="23"/>
                    </a:lnTo>
                    <a:lnTo>
                      <a:pt x="28" y="25"/>
                    </a:lnTo>
                    <a:lnTo>
                      <a:pt x="28" y="28"/>
                    </a:lnTo>
                    <a:lnTo>
                      <a:pt x="28" y="30"/>
                    </a:lnTo>
                    <a:lnTo>
                      <a:pt x="27" y="32"/>
                    </a:lnTo>
                    <a:lnTo>
                      <a:pt x="24" y="34"/>
                    </a:lnTo>
                    <a:lnTo>
                      <a:pt x="22" y="37"/>
                    </a:lnTo>
                    <a:lnTo>
                      <a:pt x="21" y="37"/>
                    </a:lnTo>
                    <a:lnTo>
                      <a:pt x="18" y="37"/>
                    </a:lnTo>
                    <a:lnTo>
                      <a:pt x="17" y="38"/>
                    </a:lnTo>
                    <a:lnTo>
                      <a:pt x="15" y="38"/>
                    </a:lnTo>
                    <a:lnTo>
                      <a:pt x="14" y="38"/>
                    </a:lnTo>
                    <a:lnTo>
                      <a:pt x="12" y="38"/>
                    </a:lnTo>
                    <a:lnTo>
                      <a:pt x="10" y="38"/>
                    </a:lnTo>
                    <a:lnTo>
                      <a:pt x="8" y="37"/>
                    </a:lnTo>
                    <a:lnTo>
                      <a:pt x="4" y="34"/>
                    </a:lnTo>
                    <a:lnTo>
                      <a:pt x="1" y="32"/>
                    </a:lnTo>
                    <a:lnTo>
                      <a:pt x="0" y="29"/>
                    </a:lnTo>
                    <a:lnTo>
                      <a:pt x="0" y="26"/>
                    </a:lnTo>
                    <a:lnTo>
                      <a:pt x="5" y="26"/>
                    </a:lnTo>
                    <a:close/>
                  </a:path>
                </a:pathLst>
              </a:custGeom>
              <a:solidFill>
                <a:srgbClr val="000000"/>
              </a:solidFill>
              <a:ln w="9525">
                <a:solidFill>
                  <a:srgbClr val="CC00CC"/>
                </a:solidFill>
                <a:round/>
                <a:headEnd/>
                <a:tailEnd/>
              </a:ln>
            </p:spPr>
            <p:txBody>
              <a:bodyPr/>
              <a:lstStyle/>
              <a:p>
                <a:endParaRPr lang="en-US" dirty="0"/>
              </a:p>
            </p:txBody>
          </p:sp>
          <p:sp>
            <p:nvSpPr>
              <p:cNvPr id="261165" name="Freeform 45">
                <a:extLst>
                  <a:ext uri="{FF2B5EF4-FFF2-40B4-BE49-F238E27FC236}">
                    <a16:creationId xmlns:a16="http://schemas.microsoft.com/office/drawing/2014/main" id="{2EA4C9E7-AC1B-4298-88CB-ABF3C0764FCF}"/>
                  </a:ext>
                </a:extLst>
              </p:cNvPr>
              <p:cNvSpPr>
                <a:spLocks noChangeAspect="1"/>
              </p:cNvSpPr>
              <p:nvPr/>
            </p:nvSpPr>
            <p:spPr bwMode="auto">
              <a:xfrm>
                <a:off x="1809" y="2640"/>
                <a:ext cx="447" cy="717"/>
              </a:xfrm>
              <a:custGeom>
                <a:avLst/>
                <a:gdLst>
                  <a:gd name="T0" fmla="*/ 0 w 447"/>
                  <a:gd name="T1" fmla="*/ 705 h 717"/>
                  <a:gd name="T2" fmla="*/ 0 w 447"/>
                  <a:gd name="T3" fmla="*/ 0 h 717"/>
                  <a:gd name="T4" fmla="*/ 447 w 447"/>
                  <a:gd name="T5" fmla="*/ 0 h 717"/>
                  <a:gd name="T6" fmla="*/ 447 w 447"/>
                  <a:gd name="T7" fmla="*/ 603 h 717"/>
                  <a:gd name="T8" fmla="*/ 191 w 447"/>
                  <a:gd name="T9" fmla="*/ 603 h 717"/>
                  <a:gd name="T10" fmla="*/ 190 w 447"/>
                  <a:gd name="T11" fmla="*/ 665 h 717"/>
                  <a:gd name="T12" fmla="*/ 77 w 447"/>
                  <a:gd name="T13" fmla="*/ 665 h 717"/>
                  <a:gd name="T14" fmla="*/ 77 w 447"/>
                  <a:gd name="T15" fmla="*/ 717 h 717"/>
                  <a:gd name="T16" fmla="*/ 0 w 447"/>
                  <a:gd name="T17" fmla="*/ 705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7" h="717">
                    <a:moveTo>
                      <a:pt x="0" y="705"/>
                    </a:moveTo>
                    <a:lnTo>
                      <a:pt x="0" y="0"/>
                    </a:lnTo>
                    <a:lnTo>
                      <a:pt x="447" y="0"/>
                    </a:lnTo>
                    <a:lnTo>
                      <a:pt x="447" y="603"/>
                    </a:lnTo>
                    <a:lnTo>
                      <a:pt x="191" y="603"/>
                    </a:lnTo>
                    <a:lnTo>
                      <a:pt x="190" y="665"/>
                    </a:lnTo>
                    <a:lnTo>
                      <a:pt x="77" y="665"/>
                    </a:lnTo>
                    <a:lnTo>
                      <a:pt x="77" y="717"/>
                    </a:lnTo>
                    <a:lnTo>
                      <a:pt x="0" y="705"/>
                    </a:lnTo>
                    <a:close/>
                  </a:path>
                </a:pathLst>
              </a:custGeom>
              <a:solidFill>
                <a:srgbClr val="000000"/>
              </a:solidFill>
              <a:ln w="9525">
                <a:solidFill>
                  <a:srgbClr val="CC00CC"/>
                </a:solidFill>
                <a:round/>
                <a:headEnd/>
                <a:tailEnd/>
              </a:ln>
            </p:spPr>
            <p:txBody>
              <a:bodyPr/>
              <a:lstStyle/>
              <a:p>
                <a:endParaRPr lang="en-US" dirty="0"/>
              </a:p>
            </p:txBody>
          </p:sp>
          <p:sp>
            <p:nvSpPr>
              <p:cNvPr id="261166" name="Freeform 46">
                <a:extLst>
                  <a:ext uri="{FF2B5EF4-FFF2-40B4-BE49-F238E27FC236}">
                    <a16:creationId xmlns:a16="http://schemas.microsoft.com/office/drawing/2014/main" id="{409E6087-FB2F-4CBC-95CA-3FC96CB94901}"/>
                  </a:ext>
                </a:extLst>
              </p:cNvPr>
              <p:cNvSpPr>
                <a:spLocks noChangeAspect="1"/>
              </p:cNvSpPr>
              <p:nvPr/>
            </p:nvSpPr>
            <p:spPr bwMode="auto">
              <a:xfrm>
                <a:off x="1824" y="2655"/>
                <a:ext cx="436" cy="705"/>
              </a:xfrm>
              <a:custGeom>
                <a:avLst/>
                <a:gdLst>
                  <a:gd name="T0" fmla="*/ 436 w 436"/>
                  <a:gd name="T1" fmla="*/ 592 h 705"/>
                  <a:gd name="T2" fmla="*/ 186 w 436"/>
                  <a:gd name="T3" fmla="*/ 592 h 705"/>
                  <a:gd name="T4" fmla="*/ 181 w 436"/>
                  <a:gd name="T5" fmla="*/ 592 h 705"/>
                  <a:gd name="T6" fmla="*/ 180 w 436"/>
                  <a:gd name="T7" fmla="*/ 598 h 705"/>
                  <a:gd name="T8" fmla="*/ 180 w 436"/>
                  <a:gd name="T9" fmla="*/ 655 h 705"/>
                  <a:gd name="T10" fmla="*/ 72 w 436"/>
                  <a:gd name="T11" fmla="*/ 655 h 705"/>
                  <a:gd name="T12" fmla="*/ 66 w 436"/>
                  <a:gd name="T13" fmla="*/ 655 h 705"/>
                  <a:gd name="T14" fmla="*/ 66 w 436"/>
                  <a:gd name="T15" fmla="*/ 660 h 705"/>
                  <a:gd name="T16" fmla="*/ 66 w 436"/>
                  <a:gd name="T17" fmla="*/ 705 h 705"/>
                  <a:gd name="T18" fmla="*/ 0 w 436"/>
                  <a:gd name="T19" fmla="*/ 694 h 705"/>
                  <a:gd name="T20" fmla="*/ 0 w 436"/>
                  <a:gd name="T21" fmla="*/ 0 h 705"/>
                  <a:gd name="T22" fmla="*/ 436 w 436"/>
                  <a:gd name="T23" fmla="*/ 0 h 705"/>
                  <a:gd name="T24" fmla="*/ 436 w 436"/>
                  <a:gd name="T25" fmla="*/ 592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6" h="705">
                    <a:moveTo>
                      <a:pt x="436" y="592"/>
                    </a:moveTo>
                    <a:lnTo>
                      <a:pt x="186" y="592"/>
                    </a:lnTo>
                    <a:lnTo>
                      <a:pt x="181" y="592"/>
                    </a:lnTo>
                    <a:lnTo>
                      <a:pt x="180" y="598"/>
                    </a:lnTo>
                    <a:lnTo>
                      <a:pt x="180" y="655"/>
                    </a:lnTo>
                    <a:lnTo>
                      <a:pt x="72" y="655"/>
                    </a:lnTo>
                    <a:lnTo>
                      <a:pt x="66" y="655"/>
                    </a:lnTo>
                    <a:lnTo>
                      <a:pt x="66" y="660"/>
                    </a:lnTo>
                    <a:lnTo>
                      <a:pt x="66" y="705"/>
                    </a:lnTo>
                    <a:lnTo>
                      <a:pt x="0" y="694"/>
                    </a:lnTo>
                    <a:lnTo>
                      <a:pt x="0" y="0"/>
                    </a:lnTo>
                    <a:lnTo>
                      <a:pt x="436" y="0"/>
                    </a:lnTo>
                    <a:lnTo>
                      <a:pt x="436" y="592"/>
                    </a:lnTo>
                    <a:close/>
                  </a:path>
                </a:pathLst>
              </a:custGeom>
              <a:solidFill>
                <a:srgbClr val="FFFFFF"/>
              </a:solidFill>
              <a:ln w="9525">
                <a:solidFill>
                  <a:srgbClr val="CC00CC"/>
                </a:solidFill>
                <a:round/>
                <a:headEnd/>
                <a:tailEnd/>
              </a:ln>
            </p:spPr>
            <p:txBody>
              <a:bodyPr/>
              <a:lstStyle/>
              <a:p>
                <a:endParaRPr lang="en-US" dirty="0"/>
              </a:p>
            </p:txBody>
          </p:sp>
          <p:sp>
            <p:nvSpPr>
              <p:cNvPr id="261167" name="Freeform 47">
                <a:extLst>
                  <a:ext uri="{FF2B5EF4-FFF2-40B4-BE49-F238E27FC236}">
                    <a16:creationId xmlns:a16="http://schemas.microsoft.com/office/drawing/2014/main" id="{D694FB14-0269-423D-B01B-6D2C3A1CBFC8}"/>
                  </a:ext>
                </a:extLst>
              </p:cNvPr>
              <p:cNvSpPr>
                <a:spLocks noChangeAspect="1"/>
              </p:cNvSpPr>
              <p:nvPr/>
            </p:nvSpPr>
            <p:spPr bwMode="auto">
              <a:xfrm>
                <a:off x="1879" y="2984"/>
                <a:ext cx="38" cy="50"/>
              </a:xfrm>
              <a:custGeom>
                <a:avLst/>
                <a:gdLst>
                  <a:gd name="T0" fmla="*/ 31 w 38"/>
                  <a:gd name="T1" fmla="*/ 50 h 50"/>
                  <a:gd name="T2" fmla="*/ 6 w 38"/>
                  <a:gd name="T3" fmla="*/ 11 h 50"/>
                  <a:gd name="T4" fmla="*/ 6 w 38"/>
                  <a:gd name="T5" fmla="*/ 50 h 50"/>
                  <a:gd name="T6" fmla="*/ 0 w 38"/>
                  <a:gd name="T7" fmla="*/ 50 h 50"/>
                  <a:gd name="T8" fmla="*/ 0 w 38"/>
                  <a:gd name="T9" fmla="*/ 0 h 50"/>
                  <a:gd name="T10" fmla="*/ 7 w 38"/>
                  <a:gd name="T11" fmla="*/ 0 h 50"/>
                  <a:gd name="T12" fmla="*/ 33 w 38"/>
                  <a:gd name="T13" fmla="*/ 41 h 50"/>
                  <a:gd name="T14" fmla="*/ 33 w 38"/>
                  <a:gd name="T15" fmla="*/ 0 h 50"/>
                  <a:gd name="T16" fmla="*/ 38 w 38"/>
                  <a:gd name="T17" fmla="*/ 0 h 50"/>
                  <a:gd name="T18" fmla="*/ 38 w 38"/>
                  <a:gd name="T19" fmla="*/ 50 h 50"/>
                  <a:gd name="T20" fmla="*/ 31 w 38"/>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0">
                    <a:moveTo>
                      <a:pt x="31" y="50"/>
                    </a:moveTo>
                    <a:lnTo>
                      <a:pt x="6" y="11"/>
                    </a:lnTo>
                    <a:lnTo>
                      <a:pt x="6" y="50"/>
                    </a:lnTo>
                    <a:lnTo>
                      <a:pt x="0" y="50"/>
                    </a:lnTo>
                    <a:lnTo>
                      <a:pt x="0" y="0"/>
                    </a:lnTo>
                    <a:lnTo>
                      <a:pt x="7" y="0"/>
                    </a:lnTo>
                    <a:lnTo>
                      <a:pt x="33" y="41"/>
                    </a:lnTo>
                    <a:lnTo>
                      <a:pt x="33" y="0"/>
                    </a:lnTo>
                    <a:lnTo>
                      <a:pt x="38" y="0"/>
                    </a:lnTo>
                    <a:lnTo>
                      <a:pt x="38" y="50"/>
                    </a:lnTo>
                    <a:lnTo>
                      <a:pt x="31" y="50"/>
                    </a:lnTo>
                    <a:close/>
                  </a:path>
                </a:pathLst>
              </a:custGeom>
              <a:solidFill>
                <a:srgbClr val="000000"/>
              </a:solidFill>
              <a:ln w="9525">
                <a:solidFill>
                  <a:srgbClr val="CC00CC"/>
                </a:solidFill>
                <a:round/>
                <a:headEnd/>
                <a:tailEnd/>
              </a:ln>
            </p:spPr>
            <p:txBody>
              <a:bodyPr/>
              <a:lstStyle/>
              <a:p>
                <a:endParaRPr lang="en-US" dirty="0"/>
              </a:p>
            </p:txBody>
          </p:sp>
          <p:sp>
            <p:nvSpPr>
              <p:cNvPr id="261168" name="Freeform 48">
                <a:extLst>
                  <a:ext uri="{FF2B5EF4-FFF2-40B4-BE49-F238E27FC236}">
                    <a16:creationId xmlns:a16="http://schemas.microsoft.com/office/drawing/2014/main" id="{6835D145-6527-4E9D-8648-24398332E351}"/>
                  </a:ext>
                </a:extLst>
              </p:cNvPr>
              <p:cNvSpPr>
                <a:spLocks noChangeAspect="1" noEditPoints="1"/>
              </p:cNvSpPr>
              <p:nvPr/>
            </p:nvSpPr>
            <p:spPr bwMode="auto">
              <a:xfrm>
                <a:off x="1924" y="2997"/>
                <a:ext cx="31" cy="38"/>
              </a:xfrm>
              <a:custGeom>
                <a:avLst/>
                <a:gdLst>
                  <a:gd name="T0" fmla="*/ 6 w 31"/>
                  <a:gd name="T1" fmla="*/ 23 h 38"/>
                  <a:gd name="T2" fmla="*/ 7 w 31"/>
                  <a:gd name="T3" fmla="*/ 27 h 38"/>
                  <a:gd name="T4" fmla="*/ 9 w 31"/>
                  <a:gd name="T5" fmla="*/ 30 h 38"/>
                  <a:gd name="T6" fmla="*/ 13 w 31"/>
                  <a:gd name="T7" fmla="*/ 33 h 38"/>
                  <a:gd name="T8" fmla="*/ 20 w 31"/>
                  <a:gd name="T9" fmla="*/ 32 h 38"/>
                  <a:gd name="T10" fmla="*/ 24 w 31"/>
                  <a:gd name="T11" fmla="*/ 28 h 38"/>
                  <a:gd name="T12" fmla="*/ 31 w 31"/>
                  <a:gd name="T13" fmla="*/ 27 h 38"/>
                  <a:gd name="T14" fmla="*/ 30 w 31"/>
                  <a:gd name="T15" fmla="*/ 30 h 38"/>
                  <a:gd name="T16" fmla="*/ 28 w 31"/>
                  <a:gd name="T17" fmla="*/ 33 h 38"/>
                  <a:gd name="T18" fmla="*/ 23 w 31"/>
                  <a:gd name="T19" fmla="*/ 37 h 38"/>
                  <a:gd name="T20" fmla="*/ 16 w 31"/>
                  <a:gd name="T21" fmla="*/ 38 h 38"/>
                  <a:gd name="T22" fmla="*/ 9 w 31"/>
                  <a:gd name="T23" fmla="*/ 37 h 38"/>
                  <a:gd name="T24" fmla="*/ 4 w 31"/>
                  <a:gd name="T25" fmla="*/ 32 h 38"/>
                  <a:gd name="T26" fmla="*/ 1 w 31"/>
                  <a:gd name="T27" fmla="*/ 27 h 38"/>
                  <a:gd name="T28" fmla="*/ 0 w 31"/>
                  <a:gd name="T29" fmla="*/ 20 h 38"/>
                  <a:gd name="T30" fmla="*/ 1 w 31"/>
                  <a:gd name="T31" fmla="*/ 12 h 38"/>
                  <a:gd name="T32" fmla="*/ 4 w 31"/>
                  <a:gd name="T33" fmla="*/ 6 h 38"/>
                  <a:gd name="T34" fmla="*/ 11 w 31"/>
                  <a:gd name="T35" fmla="*/ 1 h 38"/>
                  <a:gd name="T36" fmla="*/ 17 w 31"/>
                  <a:gd name="T37" fmla="*/ 0 h 38"/>
                  <a:gd name="T38" fmla="*/ 23 w 31"/>
                  <a:gd name="T39" fmla="*/ 2 h 38"/>
                  <a:gd name="T40" fmla="*/ 28 w 31"/>
                  <a:gd name="T41" fmla="*/ 6 h 38"/>
                  <a:gd name="T42" fmla="*/ 31 w 31"/>
                  <a:gd name="T43" fmla="*/ 13 h 38"/>
                  <a:gd name="T44" fmla="*/ 31 w 31"/>
                  <a:gd name="T45" fmla="*/ 22 h 38"/>
                  <a:gd name="T46" fmla="*/ 26 w 31"/>
                  <a:gd name="T47" fmla="*/ 16 h 38"/>
                  <a:gd name="T48" fmla="*/ 24 w 31"/>
                  <a:gd name="T49" fmla="*/ 12 h 38"/>
                  <a:gd name="T50" fmla="*/ 23 w 31"/>
                  <a:gd name="T51" fmla="*/ 8 h 38"/>
                  <a:gd name="T52" fmla="*/ 21 w 31"/>
                  <a:gd name="T53" fmla="*/ 6 h 38"/>
                  <a:gd name="T54" fmla="*/ 16 w 31"/>
                  <a:gd name="T55" fmla="*/ 5 h 38"/>
                  <a:gd name="T56" fmla="*/ 13 w 31"/>
                  <a:gd name="T57" fmla="*/ 6 h 38"/>
                  <a:gd name="T58" fmla="*/ 9 w 31"/>
                  <a:gd name="T59" fmla="*/ 8 h 38"/>
                  <a:gd name="T60" fmla="*/ 7 w 31"/>
                  <a:gd name="T61" fmla="*/ 12 h 38"/>
                  <a:gd name="T62" fmla="*/ 6 w 31"/>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8">
                    <a:moveTo>
                      <a:pt x="6" y="22"/>
                    </a:moveTo>
                    <a:lnTo>
                      <a:pt x="6" y="23"/>
                    </a:lnTo>
                    <a:lnTo>
                      <a:pt x="6" y="25"/>
                    </a:lnTo>
                    <a:lnTo>
                      <a:pt x="7" y="27"/>
                    </a:lnTo>
                    <a:lnTo>
                      <a:pt x="8" y="29"/>
                    </a:lnTo>
                    <a:lnTo>
                      <a:pt x="9" y="30"/>
                    </a:lnTo>
                    <a:lnTo>
                      <a:pt x="11" y="32"/>
                    </a:lnTo>
                    <a:lnTo>
                      <a:pt x="13" y="33"/>
                    </a:lnTo>
                    <a:lnTo>
                      <a:pt x="15" y="33"/>
                    </a:lnTo>
                    <a:lnTo>
                      <a:pt x="20" y="32"/>
                    </a:lnTo>
                    <a:lnTo>
                      <a:pt x="23" y="30"/>
                    </a:lnTo>
                    <a:lnTo>
                      <a:pt x="24" y="28"/>
                    </a:lnTo>
                    <a:lnTo>
                      <a:pt x="26" y="27"/>
                    </a:lnTo>
                    <a:lnTo>
                      <a:pt x="31" y="27"/>
                    </a:lnTo>
                    <a:lnTo>
                      <a:pt x="30" y="28"/>
                    </a:lnTo>
                    <a:lnTo>
                      <a:pt x="30" y="30"/>
                    </a:lnTo>
                    <a:lnTo>
                      <a:pt x="29" y="31"/>
                    </a:lnTo>
                    <a:lnTo>
                      <a:pt x="28" y="33"/>
                    </a:lnTo>
                    <a:lnTo>
                      <a:pt x="26" y="36"/>
                    </a:lnTo>
                    <a:lnTo>
                      <a:pt x="23" y="37"/>
                    </a:lnTo>
                    <a:lnTo>
                      <a:pt x="20" y="38"/>
                    </a:lnTo>
                    <a:lnTo>
                      <a:pt x="16" y="38"/>
                    </a:lnTo>
                    <a:lnTo>
                      <a:pt x="13" y="38"/>
                    </a:lnTo>
                    <a:lnTo>
                      <a:pt x="9" y="37"/>
                    </a:lnTo>
                    <a:lnTo>
                      <a:pt x="6" y="35"/>
                    </a:lnTo>
                    <a:lnTo>
                      <a:pt x="4" y="32"/>
                    </a:lnTo>
                    <a:lnTo>
                      <a:pt x="3" y="30"/>
                    </a:lnTo>
                    <a:lnTo>
                      <a:pt x="1" y="27"/>
                    </a:lnTo>
                    <a:lnTo>
                      <a:pt x="0" y="23"/>
                    </a:lnTo>
                    <a:lnTo>
                      <a:pt x="0" y="20"/>
                    </a:lnTo>
                    <a:lnTo>
                      <a:pt x="0" y="15"/>
                    </a:lnTo>
                    <a:lnTo>
                      <a:pt x="1" y="12"/>
                    </a:lnTo>
                    <a:lnTo>
                      <a:pt x="3" y="8"/>
                    </a:lnTo>
                    <a:lnTo>
                      <a:pt x="4" y="6"/>
                    </a:lnTo>
                    <a:lnTo>
                      <a:pt x="7" y="4"/>
                    </a:lnTo>
                    <a:lnTo>
                      <a:pt x="11" y="1"/>
                    </a:lnTo>
                    <a:lnTo>
                      <a:pt x="14" y="0"/>
                    </a:lnTo>
                    <a:lnTo>
                      <a:pt x="17" y="0"/>
                    </a:lnTo>
                    <a:lnTo>
                      <a:pt x="21" y="1"/>
                    </a:lnTo>
                    <a:lnTo>
                      <a:pt x="23" y="2"/>
                    </a:lnTo>
                    <a:lnTo>
                      <a:pt x="26" y="4"/>
                    </a:lnTo>
                    <a:lnTo>
                      <a:pt x="28" y="6"/>
                    </a:lnTo>
                    <a:lnTo>
                      <a:pt x="30" y="9"/>
                    </a:lnTo>
                    <a:lnTo>
                      <a:pt x="31" y="13"/>
                    </a:lnTo>
                    <a:lnTo>
                      <a:pt x="31" y="17"/>
                    </a:lnTo>
                    <a:lnTo>
                      <a:pt x="31" y="22"/>
                    </a:lnTo>
                    <a:lnTo>
                      <a:pt x="6" y="22"/>
                    </a:lnTo>
                    <a:close/>
                    <a:moveTo>
                      <a:pt x="26" y="16"/>
                    </a:moveTo>
                    <a:lnTo>
                      <a:pt x="26" y="14"/>
                    </a:lnTo>
                    <a:lnTo>
                      <a:pt x="24" y="12"/>
                    </a:lnTo>
                    <a:lnTo>
                      <a:pt x="23" y="9"/>
                    </a:lnTo>
                    <a:lnTo>
                      <a:pt x="23" y="8"/>
                    </a:lnTo>
                    <a:lnTo>
                      <a:pt x="22" y="7"/>
                    </a:lnTo>
                    <a:lnTo>
                      <a:pt x="21" y="6"/>
                    </a:lnTo>
                    <a:lnTo>
                      <a:pt x="19" y="6"/>
                    </a:lnTo>
                    <a:lnTo>
                      <a:pt x="16" y="5"/>
                    </a:lnTo>
                    <a:lnTo>
                      <a:pt x="14" y="5"/>
                    </a:lnTo>
                    <a:lnTo>
                      <a:pt x="13" y="6"/>
                    </a:lnTo>
                    <a:lnTo>
                      <a:pt x="11" y="7"/>
                    </a:lnTo>
                    <a:lnTo>
                      <a:pt x="9" y="8"/>
                    </a:lnTo>
                    <a:lnTo>
                      <a:pt x="8" y="9"/>
                    </a:lnTo>
                    <a:lnTo>
                      <a:pt x="7" y="12"/>
                    </a:lnTo>
                    <a:lnTo>
                      <a:pt x="6" y="14"/>
                    </a:lnTo>
                    <a:lnTo>
                      <a:pt x="6" y="16"/>
                    </a:lnTo>
                    <a:lnTo>
                      <a:pt x="26" y="16"/>
                    </a:lnTo>
                    <a:close/>
                  </a:path>
                </a:pathLst>
              </a:custGeom>
              <a:solidFill>
                <a:srgbClr val="000000"/>
              </a:solidFill>
              <a:ln w="9525">
                <a:solidFill>
                  <a:srgbClr val="CC00CC"/>
                </a:solidFill>
                <a:round/>
                <a:headEnd/>
                <a:tailEnd/>
              </a:ln>
            </p:spPr>
            <p:txBody>
              <a:bodyPr/>
              <a:lstStyle/>
              <a:p>
                <a:endParaRPr lang="en-US" dirty="0"/>
              </a:p>
            </p:txBody>
          </p:sp>
          <p:sp>
            <p:nvSpPr>
              <p:cNvPr id="261169" name="Freeform 49">
                <a:extLst>
                  <a:ext uri="{FF2B5EF4-FFF2-40B4-BE49-F238E27FC236}">
                    <a16:creationId xmlns:a16="http://schemas.microsoft.com/office/drawing/2014/main" id="{37590E52-7717-4259-B2BB-1BBB77E35981}"/>
                  </a:ext>
                </a:extLst>
              </p:cNvPr>
              <p:cNvSpPr>
                <a:spLocks noChangeAspect="1"/>
              </p:cNvSpPr>
              <p:nvPr/>
            </p:nvSpPr>
            <p:spPr bwMode="auto">
              <a:xfrm>
                <a:off x="1958" y="2998"/>
                <a:ext cx="47" cy="36"/>
              </a:xfrm>
              <a:custGeom>
                <a:avLst/>
                <a:gdLst>
                  <a:gd name="T0" fmla="*/ 0 w 47"/>
                  <a:gd name="T1" fmla="*/ 0 h 36"/>
                  <a:gd name="T2" fmla="*/ 5 w 47"/>
                  <a:gd name="T3" fmla="*/ 0 h 36"/>
                  <a:gd name="T4" fmla="*/ 12 w 47"/>
                  <a:gd name="T5" fmla="*/ 28 h 36"/>
                  <a:gd name="T6" fmla="*/ 19 w 47"/>
                  <a:gd name="T7" fmla="*/ 0 h 36"/>
                  <a:gd name="T8" fmla="*/ 26 w 47"/>
                  <a:gd name="T9" fmla="*/ 0 h 36"/>
                  <a:gd name="T10" fmla="*/ 33 w 47"/>
                  <a:gd name="T11" fmla="*/ 28 h 36"/>
                  <a:gd name="T12" fmla="*/ 40 w 47"/>
                  <a:gd name="T13" fmla="*/ 0 h 36"/>
                  <a:gd name="T14" fmla="*/ 47 w 47"/>
                  <a:gd name="T15" fmla="*/ 0 h 36"/>
                  <a:gd name="T16" fmla="*/ 36 w 47"/>
                  <a:gd name="T17" fmla="*/ 36 h 36"/>
                  <a:gd name="T18" fmla="*/ 30 w 47"/>
                  <a:gd name="T19" fmla="*/ 36 h 36"/>
                  <a:gd name="T20" fmla="*/ 23 w 47"/>
                  <a:gd name="T21" fmla="*/ 9 h 36"/>
                  <a:gd name="T22" fmla="*/ 16 w 47"/>
                  <a:gd name="T23" fmla="*/ 36 h 36"/>
                  <a:gd name="T24" fmla="*/ 10 w 47"/>
                  <a:gd name="T25" fmla="*/ 36 h 36"/>
                  <a:gd name="T26" fmla="*/ 0 w 47"/>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6">
                    <a:moveTo>
                      <a:pt x="0" y="0"/>
                    </a:moveTo>
                    <a:lnTo>
                      <a:pt x="5" y="0"/>
                    </a:lnTo>
                    <a:lnTo>
                      <a:pt x="12" y="28"/>
                    </a:lnTo>
                    <a:lnTo>
                      <a:pt x="19" y="0"/>
                    </a:lnTo>
                    <a:lnTo>
                      <a:pt x="26" y="0"/>
                    </a:lnTo>
                    <a:lnTo>
                      <a:pt x="33" y="28"/>
                    </a:lnTo>
                    <a:lnTo>
                      <a:pt x="40" y="0"/>
                    </a:lnTo>
                    <a:lnTo>
                      <a:pt x="47" y="0"/>
                    </a:lnTo>
                    <a:lnTo>
                      <a:pt x="36" y="36"/>
                    </a:lnTo>
                    <a:lnTo>
                      <a:pt x="30" y="36"/>
                    </a:lnTo>
                    <a:lnTo>
                      <a:pt x="23" y="9"/>
                    </a:lnTo>
                    <a:lnTo>
                      <a:pt x="16" y="36"/>
                    </a:lnTo>
                    <a:lnTo>
                      <a:pt x="10" y="36"/>
                    </a:lnTo>
                    <a:lnTo>
                      <a:pt x="0" y="0"/>
                    </a:lnTo>
                    <a:close/>
                  </a:path>
                </a:pathLst>
              </a:custGeom>
              <a:solidFill>
                <a:srgbClr val="000000"/>
              </a:solidFill>
              <a:ln w="9525">
                <a:solidFill>
                  <a:srgbClr val="CC00CC"/>
                </a:solidFill>
                <a:round/>
                <a:headEnd/>
                <a:tailEnd/>
              </a:ln>
            </p:spPr>
            <p:txBody>
              <a:bodyPr/>
              <a:lstStyle/>
              <a:p>
                <a:endParaRPr lang="en-US" dirty="0"/>
              </a:p>
            </p:txBody>
          </p:sp>
          <p:sp>
            <p:nvSpPr>
              <p:cNvPr id="261170" name="Freeform 50">
                <a:extLst>
                  <a:ext uri="{FF2B5EF4-FFF2-40B4-BE49-F238E27FC236}">
                    <a16:creationId xmlns:a16="http://schemas.microsoft.com/office/drawing/2014/main" id="{3D592278-AF86-4C94-8AB6-195B42E7AA28}"/>
                  </a:ext>
                </a:extLst>
              </p:cNvPr>
              <p:cNvSpPr>
                <a:spLocks noChangeAspect="1"/>
              </p:cNvSpPr>
              <p:nvPr/>
            </p:nvSpPr>
            <p:spPr bwMode="auto">
              <a:xfrm>
                <a:off x="2027" y="2984"/>
                <a:ext cx="46" cy="50"/>
              </a:xfrm>
              <a:custGeom>
                <a:avLst/>
                <a:gdLst>
                  <a:gd name="T0" fmla="*/ 19 w 46"/>
                  <a:gd name="T1" fmla="*/ 50 h 50"/>
                  <a:gd name="T2" fmla="*/ 7 w 46"/>
                  <a:gd name="T3" fmla="*/ 10 h 50"/>
                  <a:gd name="T4" fmla="*/ 7 w 46"/>
                  <a:gd name="T5" fmla="*/ 50 h 50"/>
                  <a:gd name="T6" fmla="*/ 0 w 46"/>
                  <a:gd name="T7" fmla="*/ 50 h 50"/>
                  <a:gd name="T8" fmla="*/ 0 w 46"/>
                  <a:gd name="T9" fmla="*/ 0 h 50"/>
                  <a:gd name="T10" fmla="*/ 9 w 46"/>
                  <a:gd name="T11" fmla="*/ 0 h 50"/>
                  <a:gd name="T12" fmla="*/ 23 w 46"/>
                  <a:gd name="T13" fmla="*/ 43 h 50"/>
                  <a:gd name="T14" fmla="*/ 37 w 46"/>
                  <a:gd name="T15" fmla="*/ 0 h 50"/>
                  <a:gd name="T16" fmla="*/ 46 w 46"/>
                  <a:gd name="T17" fmla="*/ 0 h 50"/>
                  <a:gd name="T18" fmla="*/ 46 w 46"/>
                  <a:gd name="T19" fmla="*/ 50 h 50"/>
                  <a:gd name="T20" fmla="*/ 39 w 46"/>
                  <a:gd name="T21" fmla="*/ 50 h 50"/>
                  <a:gd name="T22" fmla="*/ 39 w 46"/>
                  <a:gd name="T23" fmla="*/ 10 h 50"/>
                  <a:gd name="T24" fmla="*/ 26 w 46"/>
                  <a:gd name="T25" fmla="*/ 50 h 50"/>
                  <a:gd name="T26" fmla="*/ 19 w 46"/>
                  <a:gd name="T2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50">
                    <a:moveTo>
                      <a:pt x="19" y="50"/>
                    </a:moveTo>
                    <a:lnTo>
                      <a:pt x="7" y="10"/>
                    </a:lnTo>
                    <a:lnTo>
                      <a:pt x="7" y="50"/>
                    </a:lnTo>
                    <a:lnTo>
                      <a:pt x="0" y="50"/>
                    </a:lnTo>
                    <a:lnTo>
                      <a:pt x="0" y="0"/>
                    </a:lnTo>
                    <a:lnTo>
                      <a:pt x="9" y="0"/>
                    </a:lnTo>
                    <a:lnTo>
                      <a:pt x="23" y="43"/>
                    </a:lnTo>
                    <a:lnTo>
                      <a:pt x="37" y="0"/>
                    </a:lnTo>
                    <a:lnTo>
                      <a:pt x="46" y="0"/>
                    </a:lnTo>
                    <a:lnTo>
                      <a:pt x="46" y="50"/>
                    </a:lnTo>
                    <a:lnTo>
                      <a:pt x="39" y="50"/>
                    </a:lnTo>
                    <a:lnTo>
                      <a:pt x="39" y="10"/>
                    </a:lnTo>
                    <a:lnTo>
                      <a:pt x="26" y="50"/>
                    </a:lnTo>
                    <a:lnTo>
                      <a:pt x="19" y="50"/>
                    </a:lnTo>
                    <a:close/>
                  </a:path>
                </a:pathLst>
              </a:custGeom>
              <a:solidFill>
                <a:srgbClr val="000000"/>
              </a:solidFill>
              <a:ln w="9525">
                <a:solidFill>
                  <a:srgbClr val="CC00CC"/>
                </a:solidFill>
                <a:round/>
                <a:headEnd/>
                <a:tailEnd/>
              </a:ln>
            </p:spPr>
            <p:txBody>
              <a:bodyPr/>
              <a:lstStyle/>
              <a:p>
                <a:endParaRPr lang="en-US" dirty="0"/>
              </a:p>
            </p:txBody>
          </p:sp>
          <p:sp>
            <p:nvSpPr>
              <p:cNvPr id="261171" name="Freeform 51">
                <a:extLst>
                  <a:ext uri="{FF2B5EF4-FFF2-40B4-BE49-F238E27FC236}">
                    <a16:creationId xmlns:a16="http://schemas.microsoft.com/office/drawing/2014/main" id="{126D42CC-8297-4955-830C-5E2E19795FFE}"/>
                  </a:ext>
                </a:extLst>
              </p:cNvPr>
              <p:cNvSpPr>
                <a:spLocks noChangeAspect="1" noEditPoints="1"/>
              </p:cNvSpPr>
              <p:nvPr/>
            </p:nvSpPr>
            <p:spPr bwMode="auto">
              <a:xfrm>
                <a:off x="2079" y="2997"/>
                <a:ext cx="32" cy="38"/>
              </a:xfrm>
              <a:custGeom>
                <a:avLst/>
                <a:gdLst>
                  <a:gd name="T0" fmla="*/ 6 w 32"/>
                  <a:gd name="T1" fmla="*/ 23 h 38"/>
                  <a:gd name="T2" fmla="*/ 6 w 32"/>
                  <a:gd name="T3" fmla="*/ 27 h 38"/>
                  <a:gd name="T4" fmla="*/ 10 w 32"/>
                  <a:gd name="T5" fmla="*/ 30 h 38"/>
                  <a:gd name="T6" fmla="*/ 13 w 32"/>
                  <a:gd name="T7" fmla="*/ 33 h 38"/>
                  <a:gd name="T8" fmla="*/ 20 w 32"/>
                  <a:gd name="T9" fmla="*/ 32 h 38"/>
                  <a:gd name="T10" fmla="*/ 25 w 32"/>
                  <a:gd name="T11" fmla="*/ 28 h 38"/>
                  <a:gd name="T12" fmla="*/ 31 w 32"/>
                  <a:gd name="T13" fmla="*/ 27 h 38"/>
                  <a:gd name="T14" fmla="*/ 29 w 32"/>
                  <a:gd name="T15" fmla="*/ 30 h 38"/>
                  <a:gd name="T16" fmla="*/ 28 w 32"/>
                  <a:gd name="T17" fmla="*/ 33 h 38"/>
                  <a:gd name="T18" fmla="*/ 23 w 32"/>
                  <a:gd name="T19" fmla="*/ 37 h 38"/>
                  <a:gd name="T20" fmla="*/ 16 w 32"/>
                  <a:gd name="T21" fmla="*/ 38 h 38"/>
                  <a:gd name="T22" fmla="*/ 9 w 32"/>
                  <a:gd name="T23" fmla="*/ 37 h 38"/>
                  <a:gd name="T24" fmla="*/ 3 w 32"/>
                  <a:gd name="T25" fmla="*/ 32 h 38"/>
                  <a:gd name="T26" fmla="*/ 1 w 32"/>
                  <a:gd name="T27" fmla="*/ 27 h 38"/>
                  <a:gd name="T28" fmla="*/ 0 w 32"/>
                  <a:gd name="T29" fmla="*/ 20 h 38"/>
                  <a:gd name="T30" fmla="*/ 1 w 32"/>
                  <a:gd name="T31" fmla="*/ 12 h 38"/>
                  <a:gd name="T32" fmla="*/ 4 w 32"/>
                  <a:gd name="T33" fmla="*/ 6 h 38"/>
                  <a:gd name="T34" fmla="*/ 11 w 32"/>
                  <a:gd name="T35" fmla="*/ 1 h 38"/>
                  <a:gd name="T36" fmla="*/ 17 w 32"/>
                  <a:gd name="T37" fmla="*/ 0 h 38"/>
                  <a:gd name="T38" fmla="*/ 24 w 32"/>
                  <a:gd name="T39" fmla="*/ 2 h 38"/>
                  <a:gd name="T40" fmla="*/ 27 w 32"/>
                  <a:gd name="T41" fmla="*/ 6 h 38"/>
                  <a:gd name="T42" fmla="*/ 32 w 32"/>
                  <a:gd name="T43" fmla="*/ 13 h 38"/>
                  <a:gd name="T44" fmla="*/ 32 w 32"/>
                  <a:gd name="T45" fmla="*/ 22 h 38"/>
                  <a:gd name="T46" fmla="*/ 26 w 32"/>
                  <a:gd name="T47" fmla="*/ 16 h 38"/>
                  <a:gd name="T48" fmla="*/ 25 w 32"/>
                  <a:gd name="T49" fmla="*/ 12 h 38"/>
                  <a:gd name="T50" fmla="*/ 23 w 32"/>
                  <a:gd name="T51" fmla="*/ 8 h 38"/>
                  <a:gd name="T52" fmla="*/ 21 w 32"/>
                  <a:gd name="T53" fmla="*/ 6 h 38"/>
                  <a:gd name="T54" fmla="*/ 17 w 32"/>
                  <a:gd name="T55" fmla="*/ 5 h 38"/>
                  <a:gd name="T56" fmla="*/ 13 w 32"/>
                  <a:gd name="T57" fmla="*/ 6 h 38"/>
                  <a:gd name="T58" fmla="*/ 9 w 32"/>
                  <a:gd name="T59" fmla="*/ 8 h 38"/>
                  <a:gd name="T60" fmla="*/ 8 w 32"/>
                  <a:gd name="T61" fmla="*/ 12 h 38"/>
                  <a:gd name="T62" fmla="*/ 6 w 32"/>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38">
                    <a:moveTo>
                      <a:pt x="6" y="22"/>
                    </a:moveTo>
                    <a:lnTo>
                      <a:pt x="6" y="23"/>
                    </a:lnTo>
                    <a:lnTo>
                      <a:pt x="6" y="25"/>
                    </a:lnTo>
                    <a:lnTo>
                      <a:pt x="6" y="27"/>
                    </a:lnTo>
                    <a:lnTo>
                      <a:pt x="8" y="29"/>
                    </a:lnTo>
                    <a:lnTo>
                      <a:pt x="10" y="30"/>
                    </a:lnTo>
                    <a:lnTo>
                      <a:pt x="11" y="32"/>
                    </a:lnTo>
                    <a:lnTo>
                      <a:pt x="13" y="33"/>
                    </a:lnTo>
                    <a:lnTo>
                      <a:pt x="16" y="33"/>
                    </a:lnTo>
                    <a:lnTo>
                      <a:pt x="20" y="32"/>
                    </a:lnTo>
                    <a:lnTo>
                      <a:pt x="23" y="30"/>
                    </a:lnTo>
                    <a:lnTo>
                      <a:pt x="25" y="28"/>
                    </a:lnTo>
                    <a:lnTo>
                      <a:pt x="25" y="27"/>
                    </a:lnTo>
                    <a:lnTo>
                      <a:pt x="31" y="27"/>
                    </a:lnTo>
                    <a:lnTo>
                      <a:pt x="31" y="28"/>
                    </a:lnTo>
                    <a:lnTo>
                      <a:pt x="29" y="30"/>
                    </a:lnTo>
                    <a:lnTo>
                      <a:pt x="29" y="31"/>
                    </a:lnTo>
                    <a:lnTo>
                      <a:pt x="28" y="33"/>
                    </a:lnTo>
                    <a:lnTo>
                      <a:pt x="26" y="36"/>
                    </a:lnTo>
                    <a:lnTo>
                      <a:pt x="23" y="37"/>
                    </a:lnTo>
                    <a:lnTo>
                      <a:pt x="19" y="38"/>
                    </a:lnTo>
                    <a:lnTo>
                      <a:pt x="16" y="38"/>
                    </a:lnTo>
                    <a:lnTo>
                      <a:pt x="12" y="38"/>
                    </a:lnTo>
                    <a:lnTo>
                      <a:pt x="9" y="37"/>
                    </a:lnTo>
                    <a:lnTo>
                      <a:pt x="5" y="35"/>
                    </a:lnTo>
                    <a:lnTo>
                      <a:pt x="3" y="32"/>
                    </a:lnTo>
                    <a:lnTo>
                      <a:pt x="2" y="30"/>
                    </a:lnTo>
                    <a:lnTo>
                      <a:pt x="1" y="27"/>
                    </a:lnTo>
                    <a:lnTo>
                      <a:pt x="0" y="23"/>
                    </a:lnTo>
                    <a:lnTo>
                      <a:pt x="0" y="20"/>
                    </a:lnTo>
                    <a:lnTo>
                      <a:pt x="0" y="15"/>
                    </a:lnTo>
                    <a:lnTo>
                      <a:pt x="1" y="12"/>
                    </a:lnTo>
                    <a:lnTo>
                      <a:pt x="3" y="8"/>
                    </a:lnTo>
                    <a:lnTo>
                      <a:pt x="4" y="6"/>
                    </a:lnTo>
                    <a:lnTo>
                      <a:pt x="8" y="4"/>
                    </a:lnTo>
                    <a:lnTo>
                      <a:pt x="11" y="1"/>
                    </a:lnTo>
                    <a:lnTo>
                      <a:pt x="13" y="0"/>
                    </a:lnTo>
                    <a:lnTo>
                      <a:pt x="17" y="0"/>
                    </a:lnTo>
                    <a:lnTo>
                      <a:pt x="20" y="1"/>
                    </a:lnTo>
                    <a:lnTo>
                      <a:pt x="24" y="2"/>
                    </a:lnTo>
                    <a:lnTo>
                      <a:pt x="26" y="4"/>
                    </a:lnTo>
                    <a:lnTo>
                      <a:pt x="27" y="6"/>
                    </a:lnTo>
                    <a:lnTo>
                      <a:pt x="29" y="9"/>
                    </a:lnTo>
                    <a:lnTo>
                      <a:pt x="32" y="13"/>
                    </a:lnTo>
                    <a:lnTo>
                      <a:pt x="32" y="17"/>
                    </a:lnTo>
                    <a:lnTo>
                      <a:pt x="32" y="22"/>
                    </a:lnTo>
                    <a:lnTo>
                      <a:pt x="6" y="22"/>
                    </a:lnTo>
                    <a:close/>
                    <a:moveTo>
                      <a:pt x="26" y="16"/>
                    </a:moveTo>
                    <a:lnTo>
                      <a:pt x="26" y="14"/>
                    </a:lnTo>
                    <a:lnTo>
                      <a:pt x="25" y="12"/>
                    </a:lnTo>
                    <a:lnTo>
                      <a:pt x="24" y="9"/>
                    </a:lnTo>
                    <a:lnTo>
                      <a:pt x="23" y="8"/>
                    </a:lnTo>
                    <a:lnTo>
                      <a:pt x="23" y="7"/>
                    </a:lnTo>
                    <a:lnTo>
                      <a:pt x="21" y="6"/>
                    </a:lnTo>
                    <a:lnTo>
                      <a:pt x="19" y="6"/>
                    </a:lnTo>
                    <a:lnTo>
                      <a:pt x="17" y="5"/>
                    </a:lnTo>
                    <a:lnTo>
                      <a:pt x="14" y="5"/>
                    </a:lnTo>
                    <a:lnTo>
                      <a:pt x="13" y="6"/>
                    </a:lnTo>
                    <a:lnTo>
                      <a:pt x="11" y="7"/>
                    </a:lnTo>
                    <a:lnTo>
                      <a:pt x="9" y="8"/>
                    </a:lnTo>
                    <a:lnTo>
                      <a:pt x="9" y="9"/>
                    </a:lnTo>
                    <a:lnTo>
                      <a:pt x="8" y="12"/>
                    </a:lnTo>
                    <a:lnTo>
                      <a:pt x="6" y="14"/>
                    </a:lnTo>
                    <a:lnTo>
                      <a:pt x="6" y="16"/>
                    </a:lnTo>
                    <a:lnTo>
                      <a:pt x="26" y="16"/>
                    </a:lnTo>
                    <a:close/>
                  </a:path>
                </a:pathLst>
              </a:custGeom>
              <a:solidFill>
                <a:srgbClr val="000000"/>
              </a:solidFill>
              <a:ln w="9525">
                <a:solidFill>
                  <a:srgbClr val="CC00CC"/>
                </a:solidFill>
                <a:round/>
                <a:headEnd/>
                <a:tailEnd/>
              </a:ln>
            </p:spPr>
            <p:txBody>
              <a:bodyPr/>
              <a:lstStyle/>
              <a:p>
                <a:endParaRPr lang="en-US" dirty="0"/>
              </a:p>
            </p:txBody>
          </p:sp>
          <p:sp>
            <p:nvSpPr>
              <p:cNvPr id="261172" name="Freeform 52">
                <a:extLst>
                  <a:ext uri="{FF2B5EF4-FFF2-40B4-BE49-F238E27FC236}">
                    <a16:creationId xmlns:a16="http://schemas.microsoft.com/office/drawing/2014/main" id="{97FE28EE-2BFB-445C-8A0D-0A852BFD9A67}"/>
                  </a:ext>
                </a:extLst>
              </p:cNvPr>
              <p:cNvSpPr>
                <a:spLocks noChangeAspect="1"/>
              </p:cNvSpPr>
              <p:nvPr/>
            </p:nvSpPr>
            <p:spPr bwMode="auto">
              <a:xfrm>
                <a:off x="2113" y="2998"/>
                <a:ext cx="31" cy="36"/>
              </a:xfrm>
              <a:custGeom>
                <a:avLst/>
                <a:gdLst>
                  <a:gd name="T0" fmla="*/ 7 w 31"/>
                  <a:gd name="T1" fmla="*/ 36 h 36"/>
                  <a:gd name="T2" fmla="*/ 0 w 31"/>
                  <a:gd name="T3" fmla="*/ 36 h 36"/>
                  <a:gd name="T4" fmla="*/ 13 w 31"/>
                  <a:gd name="T5" fmla="*/ 18 h 36"/>
                  <a:gd name="T6" fmla="*/ 1 w 31"/>
                  <a:gd name="T7" fmla="*/ 0 h 36"/>
                  <a:gd name="T8" fmla="*/ 7 w 31"/>
                  <a:gd name="T9" fmla="*/ 0 h 36"/>
                  <a:gd name="T10" fmla="*/ 16 w 31"/>
                  <a:gd name="T11" fmla="*/ 13 h 36"/>
                  <a:gd name="T12" fmla="*/ 24 w 31"/>
                  <a:gd name="T13" fmla="*/ 0 h 36"/>
                  <a:gd name="T14" fmla="*/ 31 w 31"/>
                  <a:gd name="T15" fmla="*/ 0 h 36"/>
                  <a:gd name="T16" fmla="*/ 18 w 31"/>
                  <a:gd name="T17" fmla="*/ 18 h 36"/>
                  <a:gd name="T18" fmla="*/ 31 w 31"/>
                  <a:gd name="T19" fmla="*/ 36 h 36"/>
                  <a:gd name="T20" fmla="*/ 24 w 31"/>
                  <a:gd name="T21" fmla="*/ 36 h 36"/>
                  <a:gd name="T22" fmla="*/ 16 w 31"/>
                  <a:gd name="T23" fmla="*/ 22 h 36"/>
                  <a:gd name="T24" fmla="*/ 7 w 31"/>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 h="36">
                    <a:moveTo>
                      <a:pt x="7" y="36"/>
                    </a:moveTo>
                    <a:lnTo>
                      <a:pt x="0" y="36"/>
                    </a:lnTo>
                    <a:lnTo>
                      <a:pt x="13" y="18"/>
                    </a:lnTo>
                    <a:lnTo>
                      <a:pt x="1" y="0"/>
                    </a:lnTo>
                    <a:lnTo>
                      <a:pt x="7" y="0"/>
                    </a:lnTo>
                    <a:lnTo>
                      <a:pt x="16" y="13"/>
                    </a:lnTo>
                    <a:lnTo>
                      <a:pt x="24" y="0"/>
                    </a:lnTo>
                    <a:lnTo>
                      <a:pt x="31" y="0"/>
                    </a:lnTo>
                    <a:lnTo>
                      <a:pt x="18" y="18"/>
                    </a:lnTo>
                    <a:lnTo>
                      <a:pt x="31" y="36"/>
                    </a:lnTo>
                    <a:lnTo>
                      <a:pt x="24" y="36"/>
                    </a:lnTo>
                    <a:lnTo>
                      <a:pt x="16" y="22"/>
                    </a:lnTo>
                    <a:lnTo>
                      <a:pt x="7" y="36"/>
                    </a:lnTo>
                    <a:close/>
                  </a:path>
                </a:pathLst>
              </a:custGeom>
              <a:solidFill>
                <a:srgbClr val="000000"/>
              </a:solidFill>
              <a:ln w="9525">
                <a:solidFill>
                  <a:srgbClr val="CC00CC"/>
                </a:solidFill>
                <a:round/>
                <a:headEnd/>
                <a:tailEnd/>
              </a:ln>
            </p:spPr>
            <p:txBody>
              <a:bodyPr/>
              <a:lstStyle/>
              <a:p>
                <a:endParaRPr lang="en-US" dirty="0"/>
              </a:p>
            </p:txBody>
          </p:sp>
          <p:sp>
            <p:nvSpPr>
              <p:cNvPr id="261173" name="Freeform 53">
                <a:extLst>
                  <a:ext uri="{FF2B5EF4-FFF2-40B4-BE49-F238E27FC236}">
                    <a16:creationId xmlns:a16="http://schemas.microsoft.com/office/drawing/2014/main" id="{9A86729C-F73E-4100-8B20-1734C41919BE}"/>
                  </a:ext>
                </a:extLst>
              </p:cNvPr>
              <p:cNvSpPr>
                <a:spLocks noChangeAspect="1" noEditPoints="1"/>
              </p:cNvSpPr>
              <p:nvPr/>
            </p:nvSpPr>
            <p:spPr bwMode="auto">
              <a:xfrm>
                <a:off x="2149" y="2984"/>
                <a:ext cx="6" cy="50"/>
              </a:xfrm>
              <a:custGeom>
                <a:avLst/>
                <a:gdLst>
                  <a:gd name="T0" fmla="*/ 6 w 6"/>
                  <a:gd name="T1" fmla="*/ 50 h 50"/>
                  <a:gd name="T2" fmla="*/ 0 w 6"/>
                  <a:gd name="T3" fmla="*/ 50 h 50"/>
                  <a:gd name="T4" fmla="*/ 0 w 6"/>
                  <a:gd name="T5" fmla="*/ 14 h 50"/>
                  <a:gd name="T6" fmla="*/ 6 w 6"/>
                  <a:gd name="T7" fmla="*/ 14 h 50"/>
                  <a:gd name="T8" fmla="*/ 6 w 6"/>
                  <a:gd name="T9" fmla="*/ 50 h 50"/>
                  <a:gd name="T10" fmla="*/ 6 w 6"/>
                  <a:gd name="T11" fmla="*/ 7 h 50"/>
                  <a:gd name="T12" fmla="*/ 0 w 6"/>
                  <a:gd name="T13" fmla="*/ 7 h 50"/>
                  <a:gd name="T14" fmla="*/ 0 w 6"/>
                  <a:gd name="T15" fmla="*/ 0 h 50"/>
                  <a:gd name="T16" fmla="*/ 6 w 6"/>
                  <a:gd name="T17" fmla="*/ 0 h 50"/>
                  <a:gd name="T18" fmla="*/ 6 w 6"/>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50">
                    <a:moveTo>
                      <a:pt x="6" y="50"/>
                    </a:moveTo>
                    <a:lnTo>
                      <a:pt x="0" y="50"/>
                    </a:lnTo>
                    <a:lnTo>
                      <a:pt x="0" y="14"/>
                    </a:lnTo>
                    <a:lnTo>
                      <a:pt x="6" y="14"/>
                    </a:lnTo>
                    <a:lnTo>
                      <a:pt x="6" y="50"/>
                    </a:lnTo>
                    <a:close/>
                    <a:moveTo>
                      <a:pt x="6" y="7"/>
                    </a:moveTo>
                    <a:lnTo>
                      <a:pt x="0" y="7"/>
                    </a:lnTo>
                    <a:lnTo>
                      <a:pt x="0" y="0"/>
                    </a:lnTo>
                    <a:lnTo>
                      <a:pt x="6" y="0"/>
                    </a:lnTo>
                    <a:lnTo>
                      <a:pt x="6" y="7"/>
                    </a:lnTo>
                    <a:close/>
                  </a:path>
                </a:pathLst>
              </a:custGeom>
              <a:solidFill>
                <a:srgbClr val="000000"/>
              </a:solidFill>
              <a:ln w="9525">
                <a:solidFill>
                  <a:srgbClr val="CC00CC"/>
                </a:solidFill>
                <a:round/>
                <a:headEnd/>
                <a:tailEnd/>
              </a:ln>
            </p:spPr>
            <p:txBody>
              <a:bodyPr/>
              <a:lstStyle/>
              <a:p>
                <a:endParaRPr lang="en-US" dirty="0"/>
              </a:p>
            </p:txBody>
          </p:sp>
          <p:sp>
            <p:nvSpPr>
              <p:cNvPr id="261174" name="Freeform 54">
                <a:extLst>
                  <a:ext uri="{FF2B5EF4-FFF2-40B4-BE49-F238E27FC236}">
                    <a16:creationId xmlns:a16="http://schemas.microsoft.com/office/drawing/2014/main" id="{7969ED57-B543-4958-8CEE-E1C41A27D011}"/>
                  </a:ext>
                </a:extLst>
              </p:cNvPr>
              <p:cNvSpPr>
                <a:spLocks noChangeAspect="1"/>
              </p:cNvSpPr>
              <p:nvPr/>
            </p:nvSpPr>
            <p:spPr bwMode="auto">
              <a:xfrm>
                <a:off x="2160" y="2997"/>
                <a:ext cx="30" cy="38"/>
              </a:xfrm>
              <a:custGeom>
                <a:avLst/>
                <a:gdLst>
                  <a:gd name="T0" fmla="*/ 30 w 30"/>
                  <a:gd name="T1" fmla="*/ 27 h 38"/>
                  <a:gd name="T2" fmla="*/ 29 w 30"/>
                  <a:gd name="T3" fmla="*/ 30 h 38"/>
                  <a:gd name="T4" fmla="*/ 26 w 30"/>
                  <a:gd name="T5" fmla="*/ 35 h 38"/>
                  <a:gd name="T6" fmla="*/ 19 w 30"/>
                  <a:gd name="T7" fmla="*/ 38 h 38"/>
                  <a:gd name="T8" fmla="*/ 11 w 30"/>
                  <a:gd name="T9" fmla="*/ 38 h 38"/>
                  <a:gd name="T10" fmla="*/ 5 w 30"/>
                  <a:gd name="T11" fmla="*/ 35 h 38"/>
                  <a:gd name="T12" fmla="*/ 1 w 30"/>
                  <a:gd name="T13" fmla="*/ 29 h 38"/>
                  <a:gd name="T14" fmla="*/ 0 w 30"/>
                  <a:gd name="T15" fmla="*/ 22 h 38"/>
                  <a:gd name="T16" fmla="*/ 0 w 30"/>
                  <a:gd name="T17" fmla="*/ 15 h 38"/>
                  <a:gd name="T18" fmla="*/ 3 w 30"/>
                  <a:gd name="T19" fmla="*/ 8 h 38"/>
                  <a:gd name="T20" fmla="*/ 7 w 30"/>
                  <a:gd name="T21" fmla="*/ 4 h 38"/>
                  <a:gd name="T22" fmla="*/ 13 w 30"/>
                  <a:gd name="T23" fmla="*/ 1 h 38"/>
                  <a:gd name="T24" fmla="*/ 19 w 30"/>
                  <a:gd name="T25" fmla="*/ 0 h 38"/>
                  <a:gd name="T26" fmla="*/ 23 w 30"/>
                  <a:gd name="T27" fmla="*/ 2 h 38"/>
                  <a:gd name="T28" fmla="*/ 27 w 30"/>
                  <a:gd name="T29" fmla="*/ 6 h 38"/>
                  <a:gd name="T30" fmla="*/ 30 w 30"/>
                  <a:gd name="T31" fmla="*/ 10 h 38"/>
                  <a:gd name="T32" fmla="*/ 24 w 30"/>
                  <a:gd name="T33" fmla="*/ 14 h 38"/>
                  <a:gd name="T34" fmla="*/ 23 w 30"/>
                  <a:gd name="T35" fmla="*/ 9 h 38"/>
                  <a:gd name="T36" fmla="*/ 21 w 30"/>
                  <a:gd name="T37" fmla="*/ 7 h 38"/>
                  <a:gd name="T38" fmla="*/ 19 w 30"/>
                  <a:gd name="T39" fmla="*/ 6 h 38"/>
                  <a:gd name="T40" fmla="*/ 16 w 30"/>
                  <a:gd name="T41" fmla="*/ 6 h 38"/>
                  <a:gd name="T42" fmla="*/ 13 w 30"/>
                  <a:gd name="T43" fmla="*/ 7 h 38"/>
                  <a:gd name="T44" fmla="*/ 9 w 30"/>
                  <a:gd name="T45" fmla="*/ 9 h 38"/>
                  <a:gd name="T46" fmla="*/ 7 w 30"/>
                  <a:gd name="T47" fmla="*/ 14 h 38"/>
                  <a:gd name="T48" fmla="*/ 6 w 30"/>
                  <a:gd name="T49" fmla="*/ 19 h 38"/>
                  <a:gd name="T50" fmla="*/ 6 w 30"/>
                  <a:gd name="T51" fmla="*/ 23 h 38"/>
                  <a:gd name="T52" fmla="*/ 7 w 30"/>
                  <a:gd name="T53" fmla="*/ 28 h 38"/>
                  <a:gd name="T54" fmla="*/ 12 w 30"/>
                  <a:gd name="T55" fmla="*/ 32 h 38"/>
                  <a:gd name="T56" fmla="*/ 16 w 30"/>
                  <a:gd name="T57" fmla="*/ 33 h 38"/>
                  <a:gd name="T58" fmla="*/ 21 w 30"/>
                  <a:gd name="T59" fmla="*/ 31 h 38"/>
                  <a:gd name="T60" fmla="*/ 23 w 30"/>
                  <a:gd name="T61" fmla="*/ 29 h 38"/>
                  <a:gd name="T62" fmla="*/ 24 w 30"/>
                  <a:gd name="T63" fmla="*/ 27 h 38"/>
                  <a:gd name="T64" fmla="*/ 24 w 30"/>
                  <a:gd name="T65" fmla="*/ 2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8">
                    <a:moveTo>
                      <a:pt x="30" y="24"/>
                    </a:moveTo>
                    <a:lnTo>
                      <a:pt x="30" y="27"/>
                    </a:lnTo>
                    <a:lnTo>
                      <a:pt x="29" y="29"/>
                    </a:lnTo>
                    <a:lnTo>
                      <a:pt x="29" y="30"/>
                    </a:lnTo>
                    <a:lnTo>
                      <a:pt x="28" y="32"/>
                    </a:lnTo>
                    <a:lnTo>
                      <a:pt x="26" y="35"/>
                    </a:lnTo>
                    <a:lnTo>
                      <a:pt x="22" y="37"/>
                    </a:lnTo>
                    <a:lnTo>
                      <a:pt x="19" y="38"/>
                    </a:lnTo>
                    <a:lnTo>
                      <a:pt x="15" y="38"/>
                    </a:lnTo>
                    <a:lnTo>
                      <a:pt x="11" y="38"/>
                    </a:lnTo>
                    <a:lnTo>
                      <a:pt x="7" y="36"/>
                    </a:lnTo>
                    <a:lnTo>
                      <a:pt x="5" y="35"/>
                    </a:lnTo>
                    <a:lnTo>
                      <a:pt x="3" y="31"/>
                    </a:lnTo>
                    <a:lnTo>
                      <a:pt x="1" y="29"/>
                    </a:lnTo>
                    <a:lnTo>
                      <a:pt x="1" y="25"/>
                    </a:lnTo>
                    <a:lnTo>
                      <a:pt x="0" y="22"/>
                    </a:lnTo>
                    <a:lnTo>
                      <a:pt x="0" y="19"/>
                    </a:lnTo>
                    <a:lnTo>
                      <a:pt x="0" y="15"/>
                    </a:lnTo>
                    <a:lnTo>
                      <a:pt x="1" y="12"/>
                    </a:lnTo>
                    <a:lnTo>
                      <a:pt x="3" y="8"/>
                    </a:lnTo>
                    <a:lnTo>
                      <a:pt x="5" y="6"/>
                    </a:lnTo>
                    <a:lnTo>
                      <a:pt x="7" y="4"/>
                    </a:lnTo>
                    <a:lnTo>
                      <a:pt x="11" y="2"/>
                    </a:lnTo>
                    <a:lnTo>
                      <a:pt x="13" y="1"/>
                    </a:lnTo>
                    <a:lnTo>
                      <a:pt x="15" y="0"/>
                    </a:lnTo>
                    <a:lnTo>
                      <a:pt x="19" y="0"/>
                    </a:lnTo>
                    <a:lnTo>
                      <a:pt x="21" y="1"/>
                    </a:lnTo>
                    <a:lnTo>
                      <a:pt x="23" y="2"/>
                    </a:lnTo>
                    <a:lnTo>
                      <a:pt x="26" y="4"/>
                    </a:lnTo>
                    <a:lnTo>
                      <a:pt x="27" y="6"/>
                    </a:lnTo>
                    <a:lnTo>
                      <a:pt x="29" y="8"/>
                    </a:lnTo>
                    <a:lnTo>
                      <a:pt x="30" y="10"/>
                    </a:lnTo>
                    <a:lnTo>
                      <a:pt x="30" y="14"/>
                    </a:lnTo>
                    <a:lnTo>
                      <a:pt x="24" y="14"/>
                    </a:lnTo>
                    <a:lnTo>
                      <a:pt x="23" y="12"/>
                    </a:lnTo>
                    <a:lnTo>
                      <a:pt x="23" y="9"/>
                    </a:lnTo>
                    <a:lnTo>
                      <a:pt x="22" y="8"/>
                    </a:lnTo>
                    <a:lnTo>
                      <a:pt x="21" y="7"/>
                    </a:lnTo>
                    <a:lnTo>
                      <a:pt x="20" y="6"/>
                    </a:lnTo>
                    <a:lnTo>
                      <a:pt x="19" y="6"/>
                    </a:lnTo>
                    <a:lnTo>
                      <a:pt x="18" y="6"/>
                    </a:lnTo>
                    <a:lnTo>
                      <a:pt x="16" y="6"/>
                    </a:lnTo>
                    <a:lnTo>
                      <a:pt x="15" y="6"/>
                    </a:lnTo>
                    <a:lnTo>
                      <a:pt x="13" y="7"/>
                    </a:lnTo>
                    <a:lnTo>
                      <a:pt x="12" y="8"/>
                    </a:lnTo>
                    <a:lnTo>
                      <a:pt x="9" y="9"/>
                    </a:lnTo>
                    <a:lnTo>
                      <a:pt x="8" y="12"/>
                    </a:lnTo>
                    <a:lnTo>
                      <a:pt x="7" y="14"/>
                    </a:lnTo>
                    <a:lnTo>
                      <a:pt x="6" y="16"/>
                    </a:lnTo>
                    <a:lnTo>
                      <a:pt x="6" y="19"/>
                    </a:lnTo>
                    <a:lnTo>
                      <a:pt x="6" y="21"/>
                    </a:lnTo>
                    <a:lnTo>
                      <a:pt x="6" y="23"/>
                    </a:lnTo>
                    <a:lnTo>
                      <a:pt x="6" y="25"/>
                    </a:lnTo>
                    <a:lnTo>
                      <a:pt x="7" y="28"/>
                    </a:lnTo>
                    <a:lnTo>
                      <a:pt x="9" y="30"/>
                    </a:lnTo>
                    <a:lnTo>
                      <a:pt x="12" y="32"/>
                    </a:lnTo>
                    <a:lnTo>
                      <a:pt x="14" y="33"/>
                    </a:lnTo>
                    <a:lnTo>
                      <a:pt x="16" y="33"/>
                    </a:lnTo>
                    <a:lnTo>
                      <a:pt x="19" y="32"/>
                    </a:lnTo>
                    <a:lnTo>
                      <a:pt x="21" y="31"/>
                    </a:lnTo>
                    <a:lnTo>
                      <a:pt x="22" y="30"/>
                    </a:lnTo>
                    <a:lnTo>
                      <a:pt x="23" y="29"/>
                    </a:lnTo>
                    <a:lnTo>
                      <a:pt x="23" y="28"/>
                    </a:lnTo>
                    <a:lnTo>
                      <a:pt x="24" y="27"/>
                    </a:lnTo>
                    <a:lnTo>
                      <a:pt x="24" y="25"/>
                    </a:lnTo>
                    <a:lnTo>
                      <a:pt x="24" y="24"/>
                    </a:lnTo>
                    <a:lnTo>
                      <a:pt x="30" y="24"/>
                    </a:lnTo>
                    <a:close/>
                  </a:path>
                </a:pathLst>
              </a:custGeom>
              <a:solidFill>
                <a:srgbClr val="000000"/>
              </a:solidFill>
              <a:ln w="9525">
                <a:solidFill>
                  <a:srgbClr val="CC00CC"/>
                </a:solidFill>
                <a:round/>
                <a:headEnd/>
                <a:tailEnd/>
              </a:ln>
            </p:spPr>
            <p:txBody>
              <a:bodyPr/>
              <a:lstStyle/>
              <a:p>
                <a:endParaRPr lang="en-US" dirty="0"/>
              </a:p>
            </p:txBody>
          </p:sp>
          <p:sp>
            <p:nvSpPr>
              <p:cNvPr id="261175" name="Freeform 55">
                <a:extLst>
                  <a:ext uri="{FF2B5EF4-FFF2-40B4-BE49-F238E27FC236}">
                    <a16:creationId xmlns:a16="http://schemas.microsoft.com/office/drawing/2014/main" id="{3BF0A7F1-F33C-4319-80CA-BA7F8F6133E6}"/>
                  </a:ext>
                </a:extLst>
              </p:cNvPr>
              <p:cNvSpPr>
                <a:spLocks noChangeAspect="1" noEditPoints="1"/>
              </p:cNvSpPr>
              <p:nvPr/>
            </p:nvSpPr>
            <p:spPr bwMode="auto">
              <a:xfrm>
                <a:off x="2193" y="2997"/>
                <a:ext cx="32" cy="38"/>
              </a:xfrm>
              <a:custGeom>
                <a:avLst/>
                <a:gdLst>
                  <a:gd name="T0" fmla="*/ 16 w 32"/>
                  <a:gd name="T1" fmla="*/ 38 h 38"/>
                  <a:gd name="T2" fmla="*/ 10 w 32"/>
                  <a:gd name="T3" fmla="*/ 37 h 38"/>
                  <a:gd name="T4" fmla="*/ 5 w 32"/>
                  <a:gd name="T5" fmla="*/ 35 h 38"/>
                  <a:gd name="T6" fmla="*/ 1 w 32"/>
                  <a:gd name="T7" fmla="*/ 29 h 38"/>
                  <a:gd name="T8" fmla="*/ 0 w 32"/>
                  <a:gd name="T9" fmla="*/ 20 h 38"/>
                  <a:gd name="T10" fmla="*/ 1 w 32"/>
                  <a:gd name="T11" fmla="*/ 9 h 38"/>
                  <a:gd name="T12" fmla="*/ 5 w 32"/>
                  <a:gd name="T13" fmla="*/ 4 h 38"/>
                  <a:gd name="T14" fmla="*/ 10 w 32"/>
                  <a:gd name="T15" fmla="*/ 1 h 38"/>
                  <a:gd name="T16" fmla="*/ 16 w 32"/>
                  <a:gd name="T17" fmla="*/ 0 h 38"/>
                  <a:gd name="T18" fmla="*/ 21 w 32"/>
                  <a:gd name="T19" fmla="*/ 1 h 38"/>
                  <a:gd name="T20" fmla="*/ 26 w 32"/>
                  <a:gd name="T21" fmla="*/ 4 h 38"/>
                  <a:gd name="T22" fmla="*/ 31 w 32"/>
                  <a:gd name="T23" fmla="*/ 9 h 38"/>
                  <a:gd name="T24" fmla="*/ 32 w 32"/>
                  <a:gd name="T25" fmla="*/ 20 h 38"/>
                  <a:gd name="T26" fmla="*/ 31 w 32"/>
                  <a:gd name="T27" fmla="*/ 29 h 38"/>
                  <a:gd name="T28" fmla="*/ 26 w 32"/>
                  <a:gd name="T29" fmla="*/ 35 h 38"/>
                  <a:gd name="T30" fmla="*/ 21 w 32"/>
                  <a:gd name="T31" fmla="*/ 37 h 38"/>
                  <a:gd name="T32" fmla="*/ 16 w 32"/>
                  <a:gd name="T33" fmla="*/ 38 h 38"/>
                  <a:gd name="T34" fmla="*/ 16 w 32"/>
                  <a:gd name="T35" fmla="*/ 6 h 38"/>
                  <a:gd name="T36" fmla="*/ 11 w 32"/>
                  <a:gd name="T37" fmla="*/ 7 h 38"/>
                  <a:gd name="T38" fmla="*/ 8 w 32"/>
                  <a:gd name="T39" fmla="*/ 10 h 38"/>
                  <a:gd name="T40" fmla="*/ 6 w 32"/>
                  <a:gd name="T41" fmla="*/ 15 h 38"/>
                  <a:gd name="T42" fmla="*/ 5 w 32"/>
                  <a:gd name="T43" fmla="*/ 20 h 38"/>
                  <a:gd name="T44" fmla="*/ 6 w 32"/>
                  <a:gd name="T45" fmla="*/ 24 h 38"/>
                  <a:gd name="T46" fmla="*/ 8 w 32"/>
                  <a:gd name="T47" fmla="*/ 28 h 38"/>
                  <a:gd name="T48" fmla="*/ 11 w 32"/>
                  <a:gd name="T49" fmla="*/ 31 h 38"/>
                  <a:gd name="T50" fmla="*/ 16 w 32"/>
                  <a:gd name="T51" fmla="*/ 32 h 38"/>
                  <a:gd name="T52" fmla="*/ 20 w 32"/>
                  <a:gd name="T53" fmla="*/ 31 h 38"/>
                  <a:gd name="T54" fmla="*/ 24 w 32"/>
                  <a:gd name="T55" fmla="*/ 28 h 38"/>
                  <a:gd name="T56" fmla="*/ 25 w 32"/>
                  <a:gd name="T57" fmla="*/ 24 h 38"/>
                  <a:gd name="T58" fmla="*/ 26 w 32"/>
                  <a:gd name="T59" fmla="*/ 20 h 38"/>
                  <a:gd name="T60" fmla="*/ 25 w 32"/>
                  <a:gd name="T61" fmla="*/ 15 h 38"/>
                  <a:gd name="T62" fmla="*/ 24 w 32"/>
                  <a:gd name="T63" fmla="*/ 10 h 38"/>
                  <a:gd name="T64" fmla="*/ 20 w 32"/>
                  <a:gd name="T65" fmla="*/ 7 h 38"/>
                  <a:gd name="T66" fmla="*/ 16 w 32"/>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8">
                    <a:moveTo>
                      <a:pt x="16" y="38"/>
                    </a:moveTo>
                    <a:lnTo>
                      <a:pt x="10" y="37"/>
                    </a:lnTo>
                    <a:lnTo>
                      <a:pt x="5" y="35"/>
                    </a:lnTo>
                    <a:lnTo>
                      <a:pt x="1" y="29"/>
                    </a:lnTo>
                    <a:lnTo>
                      <a:pt x="0" y="20"/>
                    </a:lnTo>
                    <a:lnTo>
                      <a:pt x="1" y="9"/>
                    </a:lnTo>
                    <a:lnTo>
                      <a:pt x="5" y="4"/>
                    </a:lnTo>
                    <a:lnTo>
                      <a:pt x="10" y="1"/>
                    </a:lnTo>
                    <a:lnTo>
                      <a:pt x="16" y="0"/>
                    </a:lnTo>
                    <a:lnTo>
                      <a:pt x="21" y="1"/>
                    </a:lnTo>
                    <a:lnTo>
                      <a:pt x="26" y="4"/>
                    </a:lnTo>
                    <a:lnTo>
                      <a:pt x="31" y="9"/>
                    </a:lnTo>
                    <a:lnTo>
                      <a:pt x="32" y="20"/>
                    </a:lnTo>
                    <a:lnTo>
                      <a:pt x="31" y="29"/>
                    </a:lnTo>
                    <a:lnTo>
                      <a:pt x="26" y="35"/>
                    </a:lnTo>
                    <a:lnTo>
                      <a:pt x="21" y="37"/>
                    </a:lnTo>
                    <a:lnTo>
                      <a:pt x="16" y="38"/>
                    </a:lnTo>
                    <a:close/>
                    <a:moveTo>
                      <a:pt x="16" y="6"/>
                    </a:moveTo>
                    <a:lnTo>
                      <a:pt x="11" y="7"/>
                    </a:lnTo>
                    <a:lnTo>
                      <a:pt x="8" y="10"/>
                    </a:lnTo>
                    <a:lnTo>
                      <a:pt x="6" y="15"/>
                    </a:lnTo>
                    <a:lnTo>
                      <a:pt x="5" y="20"/>
                    </a:lnTo>
                    <a:lnTo>
                      <a:pt x="6" y="24"/>
                    </a:lnTo>
                    <a:lnTo>
                      <a:pt x="8" y="28"/>
                    </a:lnTo>
                    <a:lnTo>
                      <a:pt x="11" y="31"/>
                    </a:lnTo>
                    <a:lnTo>
                      <a:pt x="16" y="32"/>
                    </a:lnTo>
                    <a:lnTo>
                      <a:pt x="20" y="31"/>
                    </a:lnTo>
                    <a:lnTo>
                      <a:pt x="24" y="28"/>
                    </a:lnTo>
                    <a:lnTo>
                      <a:pt x="25" y="24"/>
                    </a:lnTo>
                    <a:lnTo>
                      <a:pt x="26" y="20"/>
                    </a:lnTo>
                    <a:lnTo>
                      <a:pt x="25" y="15"/>
                    </a:lnTo>
                    <a:lnTo>
                      <a:pt x="24" y="10"/>
                    </a:lnTo>
                    <a:lnTo>
                      <a:pt x="20" y="7"/>
                    </a:lnTo>
                    <a:lnTo>
                      <a:pt x="16" y="6"/>
                    </a:lnTo>
                    <a:close/>
                  </a:path>
                </a:pathLst>
              </a:custGeom>
              <a:solidFill>
                <a:srgbClr val="000000"/>
              </a:solidFill>
              <a:ln w="9525">
                <a:solidFill>
                  <a:srgbClr val="CC00CC"/>
                </a:solidFill>
                <a:round/>
                <a:headEnd/>
                <a:tailEnd/>
              </a:ln>
            </p:spPr>
            <p:txBody>
              <a:bodyPr/>
              <a:lstStyle/>
              <a:p>
                <a:endParaRPr lang="en-US" dirty="0"/>
              </a:p>
            </p:txBody>
          </p:sp>
        </p:grpSp>
      </p:grpSp>
      <p:sp>
        <p:nvSpPr>
          <p:cNvPr id="261176" name="Text Box 56">
            <a:extLst>
              <a:ext uri="{FF2B5EF4-FFF2-40B4-BE49-F238E27FC236}">
                <a16:creationId xmlns:a16="http://schemas.microsoft.com/office/drawing/2014/main" id="{3A1E1C70-3775-4156-BCAA-D44359BC07AD}"/>
              </a:ext>
            </a:extLst>
          </p:cNvPr>
          <p:cNvSpPr txBox="1">
            <a:spLocks noChangeArrowheads="1"/>
          </p:cNvSpPr>
          <p:nvPr/>
        </p:nvSpPr>
        <p:spPr bwMode="auto">
          <a:xfrm>
            <a:off x="6454411" y="2121131"/>
            <a:ext cx="23399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t>John Johnson</a:t>
            </a:r>
          </a:p>
          <a:p>
            <a:pPr eaLnBrk="1" hangingPunct="1"/>
            <a:r>
              <a:rPr lang="en-US" altLang="en-US" dirty="0"/>
              <a:t>Rance Clemmons</a:t>
            </a:r>
          </a:p>
        </p:txBody>
      </p:sp>
      <p:sp>
        <p:nvSpPr>
          <p:cNvPr id="261177" name="Text Box 57">
            <a:extLst>
              <a:ext uri="{FF2B5EF4-FFF2-40B4-BE49-F238E27FC236}">
                <a16:creationId xmlns:a16="http://schemas.microsoft.com/office/drawing/2014/main" id="{C28215EF-C357-4D1A-B788-414A9A8B65D6}"/>
              </a:ext>
            </a:extLst>
          </p:cNvPr>
          <p:cNvSpPr txBox="1">
            <a:spLocks noChangeArrowheads="1"/>
          </p:cNvSpPr>
          <p:nvPr/>
        </p:nvSpPr>
        <p:spPr bwMode="auto">
          <a:xfrm>
            <a:off x="2386013" y="31750"/>
            <a:ext cx="43767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4000" b="1" dirty="0">
                <a:solidFill>
                  <a:schemeClr val="tx2"/>
                </a:solidFill>
                <a:effectLst>
                  <a:outerShdw blurRad="38100" dist="38100" dir="2700000" algn="tl">
                    <a:srgbClr val="C0C0C0"/>
                  </a:outerShdw>
                </a:effectLst>
              </a:rPr>
              <a:t>REGION VI - 1980</a:t>
            </a:r>
          </a:p>
        </p:txBody>
      </p:sp>
    </p:spTree>
    <p:extLst>
      <p:ext uri="{BB962C8B-B14F-4D97-AF65-F5344CB8AC3E}">
        <p14:creationId xmlns:p14="http://schemas.microsoft.com/office/powerpoint/2010/main" val="89901620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Footer Placeholder 2">
            <a:extLst>
              <a:ext uri="{FF2B5EF4-FFF2-40B4-BE49-F238E27FC236}">
                <a16:creationId xmlns:a16="http://schemas.microsoft.com/office/drawing/2014/main" id="{6B57AB62-961C-4BB5-9B21-01A51A442D6F}"/>
              </a:ext>
            </a:extLst>
          </p:cNvPr>
          <p:cNvSpPr>
            <a:spLocks noGrp="1"/>
          </p:cNvSpPr>
          <p:nvPr>
            <p:ph type="ftr" sz="quarter" idx="11"/>
          </p:nvPr>
        </p:nvSpPr>
        <p:spPr/>
        <p:txBody>
          <a:bodyPr/>
          <a:lstStyle/>
          <a:p>
            <a:r>
              <a:rPr lang="en-US" altLang="en-US" dirty="0"/>
              <a:t>3-14</a:t>
            </a:r>
          </a:p>
        </p:txBody>
      </p:sp>
      <p:sp>
        <p:nvSpPr>
          <p:cNvPr id="262146" name="Freeform 2">
            <a:extLst>
              <a:ext uri="{FF2B5EF4-FFF2-40B4-BE49-F238E27FC236}">
                <a16:creationId xmlns:a16="http://schemas.microsoft.com/office/drawing/2014/main" id="{E8574D91-33A8-4583-AB68-C81843F02712}"/>
              </a:ext>
            </a:extLst>
          </p:cNvPr>
          <p:cNvSpPr>
            <a:spLocks/>
          </p:cNvSpPr>
          <p:nvPr/>
        </p:nvSpPr>
        <p:spPr bwMode="auto">
          <a:xfrm>
            <a:off x="5022850" y="4311650"/>
            <a:ext cx="9525" cy="6350"/>
          </a:xfrm>
          <a:custGeom>
            <a:avLst/>
            <a:gdLst>
              <a:gd name="T0" fmla="*/ 0 w 6"/>
              <a:gd name="T1" fmla="*/ 0 h 4"/>
              <a:gd name="T2" fmla="*/ 3 w 6"/>
              <a:gd name="T3" fmla="*/ 4 h 4"/>
              <a:gd name="T4" fmla="*/ 6 w 6"/>
              <a:gd name="T5" fmla="*/ 4 h 4"/>
              <a:gd name="T6" fmla="*/ 0 w 6"/>
              <a:gd name="T7" fmla="*/ 0 h 4"/>
            </a:gdLst>
            <a:ahLst/>
            <a:cxnLst>
              <a:cxn ang="0">
                <a:pos x="T0" y="T1"/>
              </a:cxn>
              <a:cxn ang="0">
                <a:pos x="T2" y="T3"/>
              </a:cxn>
              <a:cxn ang="0">
                <a:pos x="T4" y="T5"/>
              </a:cxn>
              <a:cxn ang="0">
                <a:pos x="T6" y="T7"/>
              </a:cxn>
            </a:cxnLst>
            <a:rect l="0" t="0" r="r" b="b"/>
            <a:pathLst>
              <a:path w="6" h="4">
                <a:moveTo>
                  <a:pt x="0" y="0"/>
                </a:moveTo>
                <a:lnTo>
                  <a:pt x="3" y="4"/>
                </a:lnTo>
                <a:lnTo>
                  <a:pt x="6"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2147" name="Freeform 3">
            <a:extLst>
              <a:ext uri="{FF2B5EF4-FFF2-40B4-BE49-F238E27FC236}">
                <a16:creationId xmlns:a16="http://schemas.microsoft.com/office/drawing/2014/main" id="{19A50882-BED5-406D-991A-37E89310EF7C}"/>
              </a:ext>
            </a:extLst>
          </p:cNvPr>
          <p:cNvSpPr>
            <a:spLocks/>
          </p:cNvSpPr>
          <p:nvPr/>
        </p:nvSpPr>
        <p:spPr bwMode="auto">
          <a:xfrm>
            <a:off x="4911725" y="5059363"/>
            <a:ext cx="9525" cy="9525"/>
          </a:xfrm>
          <a:custGeom>
            <a:avLst/>
            <a:gdLst>
              <a:gd name="T0" fmla="*/ 6 w 6"/>
              <a:gd name="T1" fmla="*/ 6 h 6"/>
              <a:gd name="T2" fmla="*/ 5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5" y="0"/>
                </a:lnTo>
                <a:lnTo>
                  <a:pt x="0"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262149" name="Group 5">
            <a:extLst>
              <a:ext uri="{FF2B5EF4-FFF2-40B4-BE49-F238E27FC236}">
                <a16:creationId xmlns:a16="http://schemas.microsoft.com/office/drawing/2014/main" id="{F40EB10A-B1BB-480D-A725-041285409A63}"/>
              </a:ext>
            </a:extLst>
          </p:cNvPr>
          <p:cNvGrpSpPr>
            <a:grpSpLocks noChangeAspect="1"/>
          </p:cNvGrpSpPr>
          <p:nvPr/>
        </p:nvGrpSpPr>
        <p:grpSpPr bwMode="auto">
          <a:xfrm>
            <a:off x="2089150" y="1671638"/>
            <a:ext cx="4964113" cy="3817937"/>
            <a:chOff x="2592" y="1488"/>
            <a:chExt cx="1248" cy="960"/>
          </a:xfrm>
        </p:grpSpPr>
        <p:sp>
          <p:nvSpPr>
            <p:cNvPr id="262150" name="Freeform 6">
              <a:extLst>
                <a:ext uri="{FF2B5EF4-FFF2-40B4-BE49-F238E27FC236}">
                  <a16:creationId xmlns:a16="http://schemas.microsoft.com/office/drawing/2014/main" id="{8A1AC34D-086A-4FC6-94A3-1C535BDE5D30}"/>
                </a:ext>
              </a:extLst>
            </p:cNvPr>
            <p:cNvSpPr>
              <a:spLocks noChangeAspect="1"/>
            </p:cNvSpPr>
            <p:nvPr/>
          </p:nvSpPr>
          <p:spPr bwMode="auto">
            <a:xfrm>
              <a:off x="3326" y="1941"/>
              <a:ext cx="514" cy="507"/>
            </a:xfrm>
            <a:custGeom>
              <a:avLst/>
              <a:gdLst>
                <a:gd name="T0" fmla="*/ 513 w 514"/>
                <a:gd name="T1" fmla="*/ 467 h 507"/>
                <a:gd name="T2" fmla="*/ 496 w 514"/>
                <a:gd name="T3" fmla="*/ 354 h 507"/>
                <a:gd name="T4" fmla="*/ 496 w 514"/>
                <a:gd name="T5" fmla="*/ 352 h 507"/>
                <a:gd name="T6" fmla="*/ 495 w 514"/>
                <a:gd name="T7" fmla="*/ 351 h 507"/>
                <a:gd name="T8" fmla="*/ 448 w 514"/>
                <a:gd name="T9" fmla="*/ 293 h 507"/>
                <a:gd name="T10" fmla="*/ 378 w 514"/>
                <a:gd name="T11" fmla="*/ 80 h 507"/>
                <a:gd name="T12" fmla="*/ 378 w 514"/>
                <a:gd name="T13" fmla="*/ 79 h 507"/>
                <a:gd name="T14" fmla="*/ 377 w 514"/>
                <a:gd name="T15" fmla="*/ 79 h 507"/>
                <a:gd name="T16" fmla="*/ 304 w 514"/>
                <a:gd name="T17" fmla="*/ 2 h 507"/>
                <a:gd name="T18" fmla="*/ 302 w 514"/>
                <a:gd name="T19" fmla="*/ 0 h 507"/>
                <a:gd name="T20" fmla="*/ 299 w 514"/>
                <a:gd name="T21" fmla="*/ 0 h 507"/>
                <a:gd name="T22" fmla="*/ 6 w 514"/>
                <a:gd name="T23" fmla="*/ 0 h 507"/>
                <a:gd name="T24" fmla="*/ 0 w 514"/>
                <a:gd name="T25" fmla="*/ 0 h 507"/>
                <a:gd name="T26" fmla="*/ 0 w 514"/>
                <a:gd name="T27" fmla="*/ 6 h 507"/>
                <a:gd name="T28" fmla="*/ 0 w 514"/>
                <a:gd name="T29" fmla="*/ 31 h 507"/>
                <a:gd name="T30" fmla="*/ 0 w 514"/>
                <a:gd name="T31" fmla="*/ 34 h 507"/>
                <a:gd name="T32" fmla="*/ 1 w 514"/>
                <a:gd name="T33" fmla="*/ 36 h 507"/>
                <a:gd name="T34" fmla="*/ 54 w 514"/>
                <a:gd name="T35" fmla="*/ 84 h 507"/>
                <a:gd name="T36" fmla="*/ 66 w 514"/>
                <a:gd name="T37" fmla="*/ 419 h 507"/>
                <a:gd name="T38" fmla="*/ 67 w 514"/>
                <a:gd name="T39" fmla="*/ 427 h 507"/>
                <a:gd name="T40" fmla="*/ 68 w 514"/>
                <a:gd name="T41" fmla="*/ 442 h 507"/>
                <a:gd name="T42" fmla="*/ 69 w 514"/>
                <a:gd name="T43" fmla="*/ 458 h 507"/>
                <a:gd name="T44" fmla="*/ 70 w 514"/>
                <a:gd name="T45" fmla="*/ 465 h 507"/>
                <a:gd name="T46" fmla="*/ 70 w 514"/>
                <a:gd name="T47" fmla="*/ 469 h 507"/>
                <a:gd name="T48" fmla="*/ 75 w 514"/>
                <a:gd name="T49" fmla="*/ 469 h 507"/>
                <a:gd name="T50" fmla="*/ 410 w 514"/>
                <a:gd name="T51" fmla="*/ 469 h 507"/>
                <a:gd name="T52" fmla="*/ 410 w 514"/>
                <a:gd name="T53" fmla="*/ 501 h 507"/>
                <a:gd name="T54" fmla="*/ 410 w 514"/>
                <a:gd name="T55" fmla="*/ 507 h 507"/>
                <a:gd name="T56" fmla="*/ 416 w 514"/>
                <a:gd name="T57" fmla="*/ 507 h 507"/>
                <a:gd name="T58" fmla="*/ 469 w 514"/>
                <a:gd name="T59" fmla="*/ 507 h 507"/>
                <a:gd name="T60" fmla="*/ 471 w 514"/>
                <a:gd name="T61" fmla="*/ 507 h 507"/>
                <a:gd name="T62" fmla="*/ 472 w 514"/>
                <a:gd name="T63" fmla="*/ 505 h 507"/>
                <a:gd name="T64" fmla="*/ 511 w 514"/>
                <a:gd name="T65" fmla="*/ 471 h 507"/>
                <a:gd name="T66" fmla="*/ 514 w 514"/>
                <a:gd name="T67" fmla="*/ 469 h 507"/>
                <a:gd name="T68" fmla="*/ 513 w 514"/>
                <a:gd name="T69" fmla="*/ 46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14" h="507">
                  <a:moveTo>
                    <a:pt x="513" y="467"/>
                  </a:moveTo>
                  <a:lnTo>
                    <a:pt x="496" y="354"/>
                  </a:lnTo>
                  <a:lnTo>
                    <a:pt x="496" y="352"/>
                  </a:lnTo>
                  <a:lnTo>
                    <a:pt x="495" y="351"/>
                  </a:lnTo>
                  <a:lnTo>
                    <a:pt x="448" y="293"/>
                  </a:lnTo>
                  <a:lnTo>
                    <a:pt x="378" y="80"/>
                  </a:lnTo>
                  <a:lnTo>
                    <a:pt x="378" y="79"/>
                  </a:lnTo>
                  <a:lnTo>
                    <a:pt x="377" y="79"/>
                  </a:lnTo>
                  <a:lnTo>
                    <a:pt x="304" y="2"/>
                  </a:lnTo>
                  <a:lnTo>
                    <a:pt x="302" y="0"/>
                  </a:lnTo>
                  <a:lnTo>
                    <a:pt x="299" y="0"/>
                  </a:lnTo>
                  <a:lnTo>
                    <a:pt x="6" y="0"/>
                  </a:lnTo>
                  <a:lnTo>
                    <a:pt x="0" y="0"/>
                  </a:lnTo>
                  <a:lnTo>
                    <a:pt x="0" y="6"/>
                  </a:lnTo>
                  <a:lnTo>
                    <a:pt x="0" y="31"/>
                  </a:lnTo>
                  <a:lnTo>
                    <a:pt x="0" y="34"/>
                  </a:lnTo>
                  <a:lnTo>
                    <a:pt x="1" y="36"/>
                  </a:lnTo>
                  <a:lnTo>
                    <a:pt x="54" y="84"/>
                  </a:lnTo>
                  <a:lnTo>
                    <a:pt x="66" y="419"/>
                  </a:lnTo>
                  <a:lnTo>
                    <a:pt x="67" y="427"/>
                  </a:lnTo>
                  <a:lnTo>
                    <a:pt x="68" y="442"/>
                  </a:lnTo>
                  <a:lnTo>
                    <a:pt x="69" y="458"/>
                  </a:lnTo>
                  <a:lnTo>
                    <a:pt x="70" y="465"/>
                  </a:lnTo>
                  <a:lnTo>
                    <a:pt x="70" y="469"/>
                  </a:lnTo>
                  <a:lnTo>
                    <a:pt x="75" y="469"/>
                  </a:lnTo>
                  <a:lnTo>
                    <a:pt x="410" y="469"/>
                  </a:lnTo>
                  <a:lnTo>
                    <a:pt x="410" y="501"/>
                  </a:lnTo>
                  <a:lnTo>
                    <a:pt x="410" y="507"/>
                  </a:lnTo>
                  <a:lnTo>
                    <a:pt x="416" y="507"/>
                  </a:lnTo>
                  <a:lnTo>
                    <a:pt x="469" y="507"/>
                  </a:lnTo>
                  <a:lnTo>
                    <a:pt x="471" y="507"/>
                  </a:lnTo>
                  <a:lnTo>
                    <a:pt x="472" y="505"/>
                  </a:lnTo>
                  <a:lnTo>
                    <a:pt x="511" y="471"/>
                  </a:lnTo>
                  <a:lnTo>
                    <a:pt x="514" y="469"/>
                  </a:lnTo>
                  <a:lnTo>
                    <a:pt x="513" y="467"/>
                  </a:lnTo>
                  <a:close/>
                </a:path>
              </a:pathLst>
            </a:custGeom>
            <a:solidFill>
              <a:srgbClr val="000000"/>
            </a:solidFill>
            <a:ln w="9525">
              <a:solidFill>
                <a:srgbClr val="CC9900"/>
              </a:solidFill>
              <a:round/>
              <a:headEnd/>
              <a:tailEnd/>
            </a:ln>
          </p:spPr>
          <p:txBody>
            <a:bodyPr/>
            <a:lstStyle/>
            <a:p>
              <a:endParaRPr lang="en-US" dirty="0"/>
            </a:p>
          </p:txBody>
        </p:sp>
        <p:grpSp>
          <p:nvGrpSpPr>
            <p:cNvPr id="262151" name="Group 7">
              <a:extLst>
                <a:ext uri="{FF2B5EF4-FFF2-40B4-BE49-F238E27FC236}">
                  <a16:creationId xmlns:a16="http://schemas.microsoft.com/office/drawing/2014/main" id="{DF0359B9-1792-4AE4-9847-78E70B2BF4FE}"/>
                </a:ext>
              </a:extLst>
            </p:cNvPr>
            <p:cNvGrpSpPr>
              <a:grpSpLocks noChangeAspect="1"/>
            </p:cNvGrpSpPr>
            <p:nvPr/>
          </p:nvGrpSpPr>
          <p:grpSpPr bwMode="auto">
            <a:xfrm>
              <a:off x="2592" y="1488"/>
              <a:ext cx="1225" cy="960"/>
              <a:chOff x="2592" y="1488"/>
              <a:chExt cx="1225" cy="960"/>
            </a:xfrm>
          </p:grpSpPr>
          <p:sp>
            <p:nvSpPr>
              <p:cNvPr id="262152" name="Freeform 8">
                <a:extLst>
                  <a:ext uri="{FF2B5EF4-FFF2-40B4-BE49-F238E27FC236}">
                    <a16:creationId xmlns:a16="http://schemas.microsoft.com/office/drawing/2014/main" id="{4D0716EE-1B62-4B4D-8586-D9A3E53F337E}"/>
                  </a:ext>
                </a:extLst>
              </p:cNvPr>
              <p:cNvSpPr>
                <a:spLocks noChangeAspect="1"/>
              </p:cNvSpPr>
              <p:nvPr/>
            </p:nvSpPr>
            <p:spPr bwMode="auto">
              <a:xfrm>
                <a:off x="2592" y="1587"/>
                <a:ext cx="689" cy="353"/>
              </a:xfrm>
              <a:custGeom>
                <a:avLst/>
                <a:gdLst>
                  <a:gd name="T0" fmla="*/ 623 w 689"/>
                  <a:gd name="T1" fmla="*/ 53 h 353"/>
                  <a:gd name="T2" fmla="*/ 535 w 689"/>
                  <a:gd name="T3" fmla="*/ 20 h 353"/>
                  <a:gd name="T4" fmla="*/ 493 w 689"/>
                  <a:gd name="T5" fmla="*/ 46 h 353"/>
                  <a:gd name="T6" fmla="*/ 438 w 689"/>
                  <a:gd name="T7" fmla="*/ 0 h 353"/>
                  <a:gd name="T8" fmla="*/ 0 w 689"/>
                  <a:gd name="T9" fmla="*/ 4 h 353"/>
                  <a:gd name="T10" fmla="*/ 0 w 689"/>
                  <a:gd name="T11" fmla="*/ 206 h 353"/>
                  <a:gd name="T12" fmla="*/ 196 w 689"/>
                  <a:gd name="T13" fmla="*/ 206 h 353"/>
                  <a:gd name="T14" fmla="*/ 196 w 689"/>
                  <a:gd name="T15" fmla="*/ 353 h 353"/>
                  <a:gd name="T16" fmla="*/ 689 w 689"/>
                  <a:gd name="T17" fmla="*/ 353 h 353"/>
                  <a:gd name="T18" fmla="*/ 689 w 689"/>
                  <a:gd name="T19" fmla="*/ 326 h 353"/>
                  <a:gd name="T20" fmla="*/ 644 w 689"/>
                  <a:gd name="T21" fmla="*/ 272 h 353"/>
                  <a:gd name="T22" fmla="*/ 656 w 689"/>
                  <a:gd name="T23" fmla="*/ 150 h 353"/>
                  <a:gd name="T24" fmla="*/ 623 w 689"/>
                  <a:gd name="T25" fmla="*/ 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9" h="353">
                    <a:moveTo>
                      <a:pt x="623" y="53"/>
                    </a:moveTo>
                    <a:lnTo>
                      <a:pt x="535" y="20"/>
                    </a:lnTo>
                    <a:lnTo>
                      <a:pt x="493" y="46"/>
                    </a:lnTo>
                    <a:lnTo>
                      <a:pt x="438" y="0"/>
                    </a:lnTo>
                    <a:lnTo>
                      <a:pt x="0" y="4"/>
                    </a:lnTo>
                    <a:lnTo>
                      <a:pt x="0" y="206"/>
                    </a:lnTo>
                    <a:lnTo>
                      <a:pt x="196" y="206"/>
                    </a:lnTo>
                    <a:lnTo>
                      <a:pt x="196" y="353"/>
                    </a:lnTo>
                    <a:lnTo>
                      <a:pt x="689" y="353"/>
                    </a:lnTo>
                    <a:lnTo>
                      <a:pt x="689" y="326"/>
                    </a:lnTo>
                    <a:lnTo>
                      <a:pt x="644" y="272"/>
                    </a:lnTo>
                    <a:lnTo>
                      <a:pt x="656" y="150"/>
                    </a:lnTo>
                    <a:lnTo>
                      <a:pt x="623" y="53"/>
                    </a:lnTo>
                    <a:close/>
                  </a:path>
                </a:pathLst>
              </a:custGeom>
              <a:solidFill>
                <a:srgbClr val="000000"/>
              </a:solidFill>
              <a:ln w="9525">
                <a:solidFill>
                  <a:srgbClr val="CC9900"/>
                </a:solidFill>
                <a:round/>
                <a:headEnd/>
                <a:tailEnd/>
              </a:ln>
            </p:spPr>
            <p:txBody>
              <a:bodyPr/>
              <a:lstStyle/>
              <a:p>
                <a:endParaRPr lang="en-US" dirty="0"/>
              </a:p>
            </p:txBody>
          </p:sp>
          <p:sp>
            <p:nvSpPr>
              <p:cNvPr id="262153" name="Freeform 9">
                <a:extLst>
                  <a:ext uri="{FF2B5EF4-FFF2-40B4-BE49-F238E27FC236}">
                    <a16:creationId xmlns:a16="http://schemas.microsoft.com/office/drawing/2014/main" id="{03C25101-DB3A-43E5-A849-3F304FB63C6C}"/>
                  </a:ext>
                </a:extLst>
              </p:cNvPr>
              <p:cNvSpPr>
                <a:spLocks noChangeAspect="1"/>
              </p:cNvSpPr>
              <p:nvPr/>
            </p:nvSpPr>
            <p:spPr bwMode="auto">
              <a:xfrm>
                <a:off x="2592" y="1584"/>
                <a:ext cx="700" cy="363"/>
              </a:xfrm>
              <a:custGeom>
                <a:avLst/>
                <a:gdLst>
                  <a:gd name="T0" fmla="*/ 699 w 700"/>
                  <a:gd name="T1" fmla="*/ 329 h 363"/>
                  <a:gd name="T2" fmla="*/ 656 w 700"/>
                  <a:gd name="T3" fmla="*/ 276 h 363"/>
                  <a:gd name="T4" fmla="*/ 667 w 700"/>
                  <a:gd name="T5" fmla="*/ 156 h 363"/>
                  <a:gd name="T6" fmla="*/ 667 w 700"/>
                  <a:gd name="T7" fmla="*/ 155 h 363"/>
                  <a:gd name="T8" fmla="*/ 666 w 700"/>
                  <a:gd name="T9" fmla="*/ 154 h 363"/>
                  <a:gd name="T10" fmla="*/ 635 w 700"/>
                  <a:gd name="T11" fmla="*/ 57 h 363"/>
                  <a:gd name="T12" fmla="*/ 634 w 700"/>
                  <a:gd name="T13" fmla="*/ 54 h 363"/>
                  <a:gd name="T14" fmla="*/ 631 w 700"/>
                  <a:gd name="T15" fmla="*/ 53 h 363"/>
                  <a:gd name="T16" fmla="*/ 543 w 700"/>
                  <a:gd name="T17" fmla="*/ 21 h 363"/>
                  <a:gd name="T18" fmla="*/ 539 w 700"/>
                  <a:gd name="T19" fmla="*/ 20 h 363"/>
                  <a:gd name="T20" fmla="*/ 537 w 700"/>
                  <a:gd name="T21" fmla="*/ 21 h 363"/>
                  <a:gd name="T22" fmla="*/ 500 w 700"/>
                  <a:gd name="T23" fmla="*/ 45 h 363"/>
                  <a:gd name="T24" fmla="*/ 448 w 700"/>
                  <a:gd name="T25" fmla="*/ 2 h 363"/>
                  <a:gd name="T26" fmla="*/ 446 w 700"/>
                  <a:gd name="T27" fmla="*/ 0 h 363"/>
                  <a:gd name="T28" fmla="*/ 445 w 700"/>
                  <a:gd name="T29" fmla="*/ 0 h 363"/>
                  <a:gd name="T30" fmla="*/ 6 w 700"/>
                  <a:gd name="T31" fmla="*/ 4 h 363"/>
                  <a:gd name="T32" fmla="*/ 0 w 700"/>
                  <a:gd name="T33" fmla="*/ 4 h 363"/>
                  <a:gd name="T34" fmla="*/ 0 w 700"/>
                  <a:gd name="T35" fmla="*/ 10 h 363"/>
                  <a:gd name="T36" fmla="*/ 0 w 700"/>
                  <a:gd name="T37" fmla="*/ 212 h 363"/>
                  <a:gd name="T38" fmla="*/ 0 w 700"/>
                  <a:gd name="T39" fmla="*/ 218 h 363"/>
                  <a:gd name="T40" fmla="*/ 6 w 700"/>
                  <a:gd name="T41" fmla="*/ 218 h 363"/>
                  <a:gd name="T42" fmla="*/ 196 w 700"/>
                  <a:gd name="T43" fmla="*/ 218 h 363"/>
                  <a:gd name="T44" fmla="*/ 196 w 700"/>
                  <a:gd name="T45" fmla="*/ 357 h 363"/>
                  <a:gd name="T46" fmla="*/ 196 w 700"/>
                  <a:gd name="T47" fmla="*/ 363 h 363"/>
                  <a:gd name="T48" fmla="*/ 202 w 700"/>
                  <a:gd name="T49" fmla="*/ 363 h 363"/>
                  <a:gd name="T50" fmla="*/ 696 w 700"/>
                  <a:gd name="T51" fmla="*/ 363 h 363"/>
                  <a:gd name="T52" fmla="*/ 700 w 700"/>
                  <a:gd name="T53" fmla="*/ 363 h 363"/>
                  <a:gd name="T54" fmla="*/ 700 w 700"/>
                  <a:gd name="T55" fmla="*/ 357 h 363"/>
                  <a:gd name="T56" fmla="*/ 700 w 700"/>
                  <a:gd name="T57" fmla="*/ 332 h 363"/>
                  <a:gd name="T58" fmla="*/ 700 w 700"/>
                  <a:gd name="T59" fmla="*/ 330 h 363"/>
                  <a:gd name="T60" fmla="*/ 699 w 700"/>
                  <a:gd name="T61" fmla="*/ 32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00" h="363">
                    <a:moveTo>
                      <a:pt x="699" y="329"/>
                    </a:moveTo>
                    <a:lnTo>
                      <a:pt x="656" y="276"/>
                    </a:lnTo>
                    <a:lnTo>
                      <a:pt x="667" y="156"/>
                    </a:lnTo>
                    <a:lnTo>
                      <a:pt x="667" y="155"/>
                    </a:lnTo>
                    <a:lnTo>
                      <a:pt x="666" y="154"/>
                    </a:lnTo>
                    <a:lnTo>
                      <a:pt x="635" y="57"/>
                    </a:lnTo>
                    <a:lnTo>
                      <a:pt x="634" y="54"/>
                    </a:lnTo>
                    <a:lnTo>
                      <a:pt x="631" y="53"/>
                    </a:lnTo>
                    <a:lnTo>
                      <a:pt x="543" y="21"/>
                    </a:lnTo>
                    <a:lnTo>
                      <a:pt x="539" y="20"/>
                    </a:lnTo>
                    <a:lnTo>
                      <a:pt x="537" y="21"/>
                    </a:lnTo>
                    <a:lnTo>
                      <a:pt x="500" y="45"/>
                    </a:lnTo>
                    <a:lnTo>
                      <a:pt x="448" y="2"/>
                    </a:lnTo>
                    <a:lnTo>
                      <a:pt x="446" y="0"/>
                    </a:lnTo>
                    <a:lnTo>
                      <a:pt x="445" y="0"/>
                    </a:lnTo>
                    <a:lnTo>
                      <a:pt x="6" y="4"/>
                    </a:lnTo>
                    <a:lnTo>
                      <a:pt x="0" y="4"/>
                    </a:lnTo>
                    <a:lnTo>
                      <a:pt x="0" y="10"/>
                    </a:lnTo>
                    <a:lnTo>
                      <a:pt x="0" y="212"/>
                    </a:lnTo>
                    <a:lnTo>
                      <a:pt x="0" y="218"/>
                    </a:lnTo>
                    <a:lnTo>
                      <a:pt x="6" y="218"/>
                    </a:lnTo>
                    <a:lnTo>
                      <a:pt x="196" y="218"/>
                    </a:lnTo>
                    <a:lnTo>
                      <a:pt x="196" y="357"/>
                    </a:lnTo>
                    <a:lnTo>
                      <a:pt x="196" y="363"/>
                    </a:lnTo>
                    <a:lnTo>
                      <a:pt x="202" y="363"/>
                    </a:lnTo>
                    <a:lnTo>
                      <a:pt x="696" y="363"/>
                    </a:lnTo>
                    <a:lnTo>
                      <a:pt x="700" y="363"/>
                    </a:lnTo>
                    <a:lnTo>
                      <a:pt x="700" y="357"/>
                    </a:lnTo>
                    <a:lnTo>
                      <a:pt x="700" y="332"/>
                    </a:lnTo>
                    <a:lnTo>
                      <a:pt x="700" y="330"/>
                    </a:lnTo>
                    <a:lnTo>
                      <a:pt x="699" y="329"/>
                    </a:lnTo>
                    <a:close/>
                  </a:path>
                </a:pathLst>
              </a:custGeom>
              <a:solidFill>
                <a:srgbClr val="000000"/>
              </a:solidFill>
              <a:ln w="9525">
                <a:solidFill>
                  <a:srgbClr val="CC9900"/>
                </a:solidFill>
                <a:round/>
                <a:headEnd/>
                <a:tailEnd/>
              </a:ln>
            </p:spPr>
            <p:txBody>
              <a:bodyPr/>
              <a:lstStyle/>
              <a:p>
                <a:endParaRPr lang="en-US" dirty="0"/>
              </a:p>
            </p:txBody>
          </p:sp>
          <p:sp>
            <p:nvSpPr>
              <p:cNvPr id="262154" name="Freeform 10">
                <a:extLst>
                  <a:ext uri="{FF2B5EF4-FFF2-40B4-BE49-F238E27FC236}">
                    <a16:creationId xmlns:a16="http://schemas.microsoft.com/office/drawing/2014/main" id="{04F44689-E971-43E9-8ED8-8C78DED8DE6A}"/>
                  </a:ext>
                </a:extLst>
              </p:cNvPr>
              <p:cNvSpPr>
                <a:spLocks noChangeAspect="1"/>
              </p:cNvSpPr>
              <p:nvPr/>
            </p:nvSpPr>
            <p:spPr bwMode="auto">
              <a:xfrm>
                <a:off x="2604" y="1596"/>
                <a:ext cx="678" cy="340"/>
              </a:xfrm>
              <a:custGeom>
                <a:avLst/>
                <a:gdLst>
                  <a:gd name="T0" fmla="*/ 483 w 678"/>
                  <a:gd name="T1" fmla="*/ 45 h 340"/>
                  <a:gd name="T2" fmla="*/ 487 w 678"/>
                  <a:gd name="T3" fmla="*/ 47 h 340"/>
                  <a:gd name="T4" fmla="*/ 490 w 678"/>
                  <a:gd name="T5" fmla="*/ 45 h 340"/>
                  <a:gd name="T6" fmla="*/ 528 w 678"/>
                  <a:gd name="T7" fmla="*/ 21 h 340"/>
                  <a:gd name="T8" fmla="*/ 612 w 678"/>
                  <a:gd name="T9" fmla="*/ 51 h 340"/>
                  <a:gd name="T10" fmla="*/ 644 w 678"/>
                  <a:gd name="T11" fmla="*/ 144 h 340"/>
                  <a:gd name="T12" fmla="*/ 632 w 678"/>
                  <a:gd name="T13" fmla="*/ 265 h 340"/>
                  <a:gd name="T14" fmla="*/ 632 w 678"/>
                  <a:gd name="T15" fmla="*/ 267 h 340"/>
                  <a:gd name="T16" fmla="*/ 633 w 678"/>
                  <a:gd name="T17" fmla="*/ 269 h 340"/>
                  <a:gd name="T18" fmla="*/ 678 w 678"/>
                  <a:gd name="T19" fmla="*/ 322 h 340"/>
                  <a:gd name="T20" fmla="*/ 678 w 678"/>
                  <a:gd name="T21" fmla="*/ 340 h 340"/>
                  <a:gd name="T22" fmla="*/ 196 w 678"/>
                  <a:gd name="T23" fmla="*/ 340 h 340"/>
                  <a:gd name="T24" fmla="*/ 196 w 678"/>
                  <a:gd name="T25" fmla="*/ 200 h 340"/>
                  <a:gd name="T26" fmla="*/ 196 w 678"/>
                  <a:gd name="T27" fmla="*/ 195 h 340"/>
                  <a:gd name="T28" fmla="*/ 190 w 678"/>
                  <a:gd name="T29" fmla="*/ 195 h 340"/>
                  <a:gd name="T30" fmla="*/ 0 w 678"/>
                  <a:gd name="T31" fmla="*/ 195 h 340"/>
                  <a:gd name="T32" fmla="*/ 0 w 678"/>
                  <a:gd name="T33" fmla="*/ 3 h 340"/>
                  <a:gd name="T34" fmla="*/ 431 w 678"/>
                  <a:gd name="T35" fmla="*/ 0 h 340"/>
                  <a:gd name="T36" fmla="*/ 483 w 678"/>
                  <a:gd name="T37" fmla="*/ 4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8" h="340">
                    <a:moveTo>
                      <a:pt x="483" y="45"/>
                    </a:moveTo>
                    <a:lnTo>
                      <a:pt x="487" y="47"/>
                    </a:lnTo>
                    <a:lnTo>
                      <a:pt x="490" y="45"/>
                    </a:lnTo>
                    <a:lnTo>
                      <a:pt x="528" y="21"/>
                    </a:lnTo>
                    <a:lnTo>
                      <a:pt x="612" y="51"/>
                    </a:lnTo>
                    <a:lnTo>
                      <a:pt x="644" y="144"/>
                    </a:lnTo>
                    <a:lnTo>
                      <a:pt x="632" y="265"/>
                    </a:lnTo>
                    <a:lnTo>
                      <a:pt x="632" y="267"/>
                    </a:lnTo>
                    <a:lnTo>
                      <a:pt x="633" y="269"/>
                    </a:lnTo>
                    <a:lnTo>
                      <a:pt x="678" y="322"/>
                    </a:lnTo>
                    <a:lnTo>
                      <a:pt x="678" y="340"/>
                    </a:lnTo>
                    <a:lnTo>
                      <a:pt x="196" y="340"/>
                    </a:lnTo>
                    <a:lnTo>
                      <a:pt x="196" y="200"/>
                    </a:lnTo>
                    <a:lnTo>
                      <a:pt x="196" y="195"/>
                    </a:lnTo>
                    <a:lnTo>
                      <a:pt x="190" y="195"/>
                    </a:lnTo>
                    <a:lnTo>
                      <a:pt x="0" y="195"/>
                    </a:lnTo>
                    <a:lnTo>
                      <a:pt x="0" y="3"/>
                    </a:lnTo>
                    <a:lnTo>
                      <a:pt x="431" y="0"/>
                    </a:lnTo>
                    <a:lnTo>
                      <a:pt x="483" y="45"/>
                    </a:lnTo>
                    <a:close/>
                  </a:path>
                </a:pathLst>
              </a:custGeom>
              <a:solidFill>
                <a:srgbClr val="FFFFFF"/>
              </a:solidFill>
              <a:ln w="9525">
                <a:solidFill>
                  <a:srgbClr val="CC9900"/>
                </a:solidFill>
                <a:round/>
                <a:headEnd/>
                <a:tailEnd/>
              </a:ln>
            </p:spPr>
            <p:txBody>
              <a:bodyPr/>
              <a:lstStyle/>
              <a:p>
                <a:endParaRPr lang="en-US" dirty="0"/>
              </a:p>
            </p:txBody>
          </p:sp>
          <p:sp>
            <p:nvSpPr>
              <p:cNvPr id="262155" name="Freeform 11">
                <a:extLst>
                  <a:ext uri="{FF2B5EF4-FFF2-40B4-BE49-F238E27FC236}">
                    <a16:creationId xmlns:a16="http://schemas.microsoft.com/office/drawing/2014/main" id="{99DA8D2A-1496-4239-9351-797E485C4992}"/>
                  </a:ext>
                </a:extLst>
              </p:cNvPr>
              <p:cNvSpPr>
                <a:spLocks noChangeAspect="1"/>
              </p:cNvSpPr>
              <p:nvPr/>
            </p:nvSpPr>
            <p:spPr bwMode="auto">
              <a:xfrm>
                <a:off x="2834" y="1744"/>
                <a:ext cx="38" cy="50"/>
              </a:xfrm>
              <a:custGeom>
                <a:avLst/>
                <a:gdLst>
                  <a:gd name="T0" fmla="*/ 31 w 38"/>
                  <a:gd name="T1" fmla="*/ 50 h 50"/>
                  <a:gd name="T2" fmla="*/ 6 w 38"/>
                  <a:gd name="T3" fmla="*/ 11 h 50"/>
                  <a:gd name="T4" fmla="*/ 6 w 38"/>
                  <a:gd name="T5" fmla="*/ 50 h 50"/>
                  <a:gd name="T6" fmla="*/ 0 w 38"/>
                  <a:gd name="T7" fmla="*/ 50 h 50"/>
                  <a:gd name="T8" fmla="*/ 0 w 38"/>
                  <a:gd name="T9" fmla="*/ 0 h 50"/>
                  <a:gd name="T10" fmla="*/ 7 w 38"/>
                  <a:gd name="T11" fmla="*/ 0 h 50"/>
                  <a:gd name="T12" fmla="*/ 32 w 38"/>
                  <a:gd name="T13" fmla="*/ 41 h 50"/>
                  <a:gd name="T14" fmla="*/ 32 w 38"/>
                  <a:gd name="T15" fmla="*/ 0 h 50"/>
                  <a:gd name="T16" fmla="*/ 38 w 38"/>
                  <a:gd name="T17" fmla="*/ 0 h 50"/>
                  <a:gd name="T18" fmla="*/ 38 w 38"/>
                  <a:gd name="T19" fmla="*/ 50 h 50"/>
                  <a:gd name="T20" fmla="*/ 31 w 38"/>
                  <a:gd name="T21"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50">
                    <a:moveTo>
                      <a:pt x="31" y="50"/>
                    </a:moveTo>
                    <a:lnTo>
                      <a:pt x="6" y="11"/>
                    </a:lnTo>
                    <a:lnTo>
                      <a:pt x="6" y="50"/>
                    </a:lnTo>
                    <a:lnTo>
                      <a:pt x="0" y="50"/>
                    </a:lnTo>
                    <a:lnTo>
                      <a:pt x="0" y="0"/>
                    </a:lnTo>
                    <a:lnTo>
                      <a:pt x="7" y="0"/>
                    </a:lnTo>
                    <a:lnTo>
                      <a:pt x="32" y="41"/>
                    </a:lnTo>
                    <a:lnTo>
                      <a:pt x="32" y="0"/>
                    </a:lnTo>
                    <a:lnTo>
                      <a:pt x="38" y="0"/>
                    </a:lnTo>
                    <a:lnTo>
                      <a:pt x="38" y="50"/>
                    </a:lnTo>
                    <a:lnTo>
                      <a:pt x="31" y="50"/>
                    </a:lnTo>
                    <a:close/>
                  </a:path>
                </a:pathLst>
              </a:custGeom>
              <a:solidFill>
                <a:srgbClr val="000000"/>
              </a:solidFill>
              <a:ln w="9525">
                <a:solidFill>
                  <a:srgbClr val="CC9900"/>
                </a:solidFill>
                <a:round/>
                <a:headEnd/>
                <a:tailEnd/>
              </a:ln>
            </p:spPr>
            <p:txBody>
              <a:bodyPr/>
              <a:lstStyle/>
              <a:p>
                <a:endParaRPr lang="en-US" dirty="0"/>
              </a:p>
            </p:txBody>
          </p:sp>
          <p:sp>
            <p:nvSpPr>
              <p:cNvPr id="262156" name="Freeform 12">
                <a:extLst>
                  <a:ext uri="{FF2B5EF4-FFF2-40B4-BE49-F238E27FC236}">
                    <a16:creationId xmlns:a16="http://schemas.microsoft.com/office/drawing/2014/main" id="{4D096FD2-2457-404B-9EC1-7EA159C98AD0}"/>
                  </a:ext>
                </a:extLst>
              </p:cNvPr>
              <p:cNvSpPr>
                <a:spLocks noChangeAspect="1" noEditPoints="1"/>
              </p:cNvSpPr>
              <p:nvPr/>
            </p:nvSpPr>
            <p:spPr bwMode="auto">
              <a:xfrm>
                <a:off x="2879" y="1757"/>
                <a:ext cx="31" cy="38"/>
              </a:xfrm>
              <a:custGeom>
                <a:avLst/>
                <a:gdLst>
                  <a:gd name="T0" fmla="*/ 6 w 31"/>
                  <a:gd name="T1" fmla="*/ 23 h 38"/>
                  <a:gd name="T2" fmla="*/ 7 w 31"/>
                  <a:gd name="T3" fmla="*/ 27 h 38"/>
                  <a:gd name="T4" fmla="*/ 9 w 31"/>
                  <a:gd name="T5" fmla="*/ 30 h 38"/>
                  <a:gd name="T6" fmla="*/ 13 w 31"/>
                  <a:gd name="T7" fmla="*/ 34 h 38"/>
                  <a:gd name="T8" fmla="*/ 21 w 31"/>
                  <a:gd name="T9" fmla="*/ 32 h 38"/>
                  <a:gd name="T10" fmla="*/ 24 w 31"/>
                  <a:gd name="T11" fmla="*/ 28 h 38"/>
                  <a:gd name="T12" fmla="*/ 31 w 31"/>
                  <a:gd name="T13" fmla="*/ 25 h 38"/>
                  <a:gd name="T14" fmla="*/ 30 w 31"/>
                  <a:gd name="T15" fmla="*/ 29 h 38"/>
                  <a:gd name="T16" fmla="*/ 28 w 31"/>
                  <a:gd name="T17" fmla="*/ 32 h 38"/>
                  <a:gd name="T18" fmla="*/ 23 w 31"/>
                  <a:gd name="T19" fmla="*/ 37 h 38"/>
                  <a:gd name="T20" fmla="*/ 16 w 31"/>
                  <a:gd name="T21" fmla="*/ 38 h 38"/>
                  <a:gd name="T22" fmla="*/ 9 w 31"/>
                  <a:gd name="T23" fmla="*/ 37 h 38"/>
                  <a:gd name="T24" fmla="*/ 3 w 31"/>
                  <a:gd name="T25" fmla="*/ 32 h 38"/>
                  <a:gd name="T26" fmla="*/ 1 w 31"/>
                  <a:gd name="T27" fmla="*/ 27 h 38"/>
                  <a:gd name="T28" fmla="*/ 0 w 31"/>
                  <a:gd name="T29" fmla="*/ 20 h 38"/>
                  <a:gd name="T30" fmla="*/ 1 w 31"/>
                  <a:gd name="T31" fmla="*/ 12 h 38"/>
                  <a:gd name="T32" fmla="*/ 5 w 31"/>
                  <a:gd name="T33" fmla="*/ 6 h 38"/>
                  <a:gd name="T34" fmla="*/ 10 w 31"/>
                  <a:gd name="T35" fmla="*/ 1 h 38"/>
                  <a:gd name="T36" fmla="*/ 17 w 31"/>
                  <a:gd name="T37" fmla="*/ 0 h 38"/>
                  <a:gd name="T38" fmla="*/ 23 w 31"/>
                  <a:gd name="T39" fmla="*/ 1 h 38"/>
                  <a:gd name="T40" fmla="*/ 28 w 31"/>
                  <a:gd name="T41" fmla="*/ 6 h 38"/>
                  <a:gd name="T42" fmla="*/ 31 w 31"/>
                  <a:gd name="T43" fmla="*/ 13 h 38"/>
                  <a:gd name="T44" fmla="*/ 31 w 31"/>
                  <a:gd name="T45" fmla="*/ 21 h 38"/>
                  <a:gd name="T46" fmla="*/ 25 w 31"/>
                  <a:gd name="T47" fmla="*/ 16 h 38"/>
                  <a:gd name="T48" fmla="*/ 24 w 31"/>
                  <a:gd name="T49" fmla="*/ 12 h 38"/>
                  <a:gd name="T50" fmla="*/ 23 w 31"/>
                  <a:gd name="T51" fmla="*/ 8 h 38"/>
                  <a:gd name="T52" fmla="*/ 21 w 31"/>
                  <a:gd name="T53" fmla="*/ 6 h 38"/>
                  <a:gd name="T54" fmla="*/ 17 w 31"/>
                  <a:gd name="T55" fmla="*/ 5 h 38"/>
                  <a:gd name="T56" fmla="*/ 13 w 31"/>
                  <a:gd name="T57" fmla="*/ 6 h 38"/>
                  <a:gd name="T58" fmla="*/ 9 w 31"/>
                  <a:gd name="T59" fmla="*/ 8 h 38"/>
                  <a:gd name="T60" fmla="*/ 7 w 31"/>
                  <a:gd name="T61" fmla="*/ 12 h 38"/>
                  <a:gd name="T62" fmla="*/ 6 w 31"/>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38">
                    <a:moveTo>
                      <a:pt x="6" y="21"/>
                    </a:moveTo>
                    <a:lnTo>
                      <a:pt x="6" y="23"/>
                    </a:lnTo>
                    <a:lnTo>
                      <a:pt x="6" y="24"/>
                    </a:lnTo>
                    <a:lnTo>
                      <a:pt x="7" y="27"/>
                    </a:lnTo>
                    <a:lnTo>
                      <a:pt x="8" y="29"/>
                    </a:lnTo>
                    <a:lnTo>
                      <a:pt x="9" y="30"/>
                    </a:lnTo>
                    <a:lnTo>
                      <a:pt x="10" y="32"/>
                    </a:lnTo>
                    <a:lnTo>
                      <a:pt x="13" y="34"/>
                    </a:lnTo>
                    <a:lnTo>
                      <a:pt x="16" y="34"/>
                    </a:lnTo>
                    <a:lnTo>
                      <a:pt x="21" y="32"/>
                    </a:lnTo>
                    <a:lnTo>
                      <a:pt x="23" y="30"/>
                    </a:lnTo>
                    <a:lnTo>
                      <a:pt x="24" y="28"/>
                    </a:lnTo>
                    <a:lnTo>
                      <a:pt x="25" y="25"/>
                    </a:lnTo>
                    <a:lnTo>
                      <a:pt x="31" y="25"/>
                    </a:lnTo>
                    <a:lnTo>
                      <a:pt x="30" y="27"/>
                    </a:lnTo>
                    <a:lnTo>
                      <a:pt x="30" y="29"/>
                    </a:lnTo>
                    <a:lnTo>
                      <a:pt x="29" y="30"/>
                    </a:lnTo>
                    <a:lnTo>
                      <a:pt x="28" y="32"/>
                    </a:lnTo>
                    <a:lnTo>
                      <a:pt x="25" y="35"/>
                    </a:lnTo>
                    <a:lnTo>
                      <a:pt x="23" y="37"/>
                    </a:lnTo>
                    <a:lnTo>
                      <a:pt x="20" y="38"/>
                    </a:lnTo>
                    <a:lnTo>
                      <a:pt x="16" y="38"/>
                    </a:lnTo>
                    <a:lnTo>
                      <a:pt x="13" y="38"/>
                    </a:lnTo>
                    <a:lnTo>
                      <a:pt x="9" y="37"/>
                    </a:lnTo>
                    <a:lnTo>
                      <a:pt x="6" y="35"/>
                    </a:lnTo>
                    <a:lnTo>
                      <a:pt x="3" y="32"/>
                    </a:lnTo>
                    <a:lnTo>
                      <a:pt x="2" y="30"/>
                    </a:lnTo>
                    <a:lnTo>
                      <a:pt x="1" y="27"/>
                    </a:lnTo>
                    <a:lnTo>
                      <a:pt x="0" y="23"/>
                    </a:lnTo>
                    <a:lnTo>
                      <a:pt x="0" y="20"/>
                    </a:lnTo>
                    <a:lnTo>
                      <a:pt x="0" y="15"/>
                    </a:lnTo>
                    <a:lnTo>
                      <a:pt x="1" y="12"/>
                    </a:lnTo>
                    <a:lnTo>
                      <a:pt x="2" y="8"/>
                    </a:lnTo>
                    <a:lnTo>
                      <a:pt x="5" y="6"/>
                    </a:lnTo>
                    <a:lnTo>
                      <a:pt x="7" y="4"/>
                    </a:lnTo>
                    <a:lnTo>
                      <a:pt x="10" y="1"/>
                    </a:lnTo>
                    <a:lnTo>
                      <a:pt x="14" y="0"/>
                    </a:lnTo>
                    <a:lnTo>
                      <a:pt x="17" y="0"/>
                    </a:lnTo>
                    <a:lnTo>
                      <a:pt x="21" y="0"/>
                    </a:lnTo>
                    <a:lnTo>
                      <a:pt x="23" y="1"/>
                    </a:lnTo>
                    <a:lnTo>
                      <a:pt x="25" y="4"/>
                    </a:lnTo>
                    <a:lnTo>
                      <a:pt x="28" y="6"/>
                    </a:lnTo>
                    <a:lnTo>
                      <a:pt x="30" y="9"/>
                    </a:lnTo>
                    <a:lnTo>
                      <a:pt x="31" y="13"/>
                    </a:lnTo>
                    <a:lnTo>
                      <a:pt x="31" y="16"/>
                    </a:lnTo>
                    <a:lnTo>
                      <a:pt x="31" y="21"/>
                    </a:lnTo>
                    <a:lnTo>
                      <a:pt x="6" y="21"/>
                    </a:lnTo>
                    <a:close/>
                    <a:moveTo>
                      <a:pt x="25" y="16"/>
                    </a:moveTo>
                    <a:lnTo>
                      <a:pt x="25" y="14"/>
                    </a:lnTo>
                    <a:lnTo>
                      <a:pt x="24" y="12"/>
                    </a:lnTo>
                    <a:lnTo>
                      <a:pt x="24" y="9"/>
                    </a:lnTo>
                    <a:lnTo>
                      <a:pt x="23" y="8"/>
                    </a:lnTo>
                    <a:lnTo>
                      <a:pt x="22" y="7"/>
                    </a:lnTo>
                    <a:lnTo>
                      <a:pt x="21" y="6"/>
                    </a:lnTo>
                    <a:lnTo>
                      <a:pt x="18" y="5"/>
                    </a:lnTo>
                    <a:lnTo>
                      <a:pt x="17" y="5"/>
                    </a:lnTo>
                    <a:lnTo>
                      <a:pt x="15" y="5"/>
                    </a:lnTo>
                    <a:lnTo>
                      <a:pt x="13" y="6"/>
                    </a:lnTo>
                    <a:lnTo>
                      <a:pt x="12" y="7"/>
                    </a:lnTo>
                    <a:lnTo>
                      <a:pt x="9" y="8"/>
                    </a:lnTo>
                    <a:lnTo>
                      <a:pt x="8" y="9"/>
                    </a:lnTo>
                    <a:lnTo>
                      <a:pt x="7" y="12"/>
                    </a:lnTo>
                    <a:lnTo>
                      <a:pt x="6" y="14"/>
                    </a:lnTo>
                    <a:lnTo>
                      <a:pt x="6" y="16"/>
                    </a:lnTo>
                    <a:lnTo>
                      <a:pt x="25" y="16"/>
                    </a:lnTo>
                    <a:close/>
                  </a:path>
                </a:pathLst>
              </a:custGeom>
              <a:solidFill>
                <a:srgbClr val="000000"/>
              </a:solidFill>
              <a:ln w="9525">
                <a:solidFill>
                  <a:srgbClr val="CC9900"/>
                </a:solidFill>
                <a:round/>
                <a:headEnd/>
                <a:tailEnd/>
              </a:ln>
            </p:spPr>
            <p:txBody>
              <a:bodyPr/>
              <a:lstStyle/>
              <a:p>
                <a:endParaRPr lang="en-US" dirty="0"/>
              </a:p>
            </p:txBody>
          </p:sp>
          <p:sp>
            <p:nvSpPr>
              <p:cNvPr id="262157" name="Freeform 13">
                <a:extLst>
                  <a:ext uri="{FF2B5EF4-FFF2-40B4-BE49-F238E27FC236}">
                    <a16:creationId xmlns:a16="http://schemas.microsoft.com/office/drawing/2014/main" id="{83D83911-7260-47E3-9DD7-FED080FF58D6}"/>
                  </a:ext>
                </a:extLst>
              </p:cNvPr>
              <p:cNvSpPr>
                <a:spLocks noChangeAspect="1" noEditPoints="1"/>
              </p:cNvSpPr>
              <p:nvPr/>
            </p:nvSpPr>
            <p:spPr bwMode="auto">
              <a:xfrm>
                <a:off x="2916" y="1744"/>
                <a:ext cx="31" cy="51"/>
              </a:xfrm>
              <a:custGeom>
                <a:avLst/>
                <a:gdLst>
                  <a:gd name="T0" fmla="*/ 6 w 31"/>
                  <a:gd name="T1" fmla="*/ 19 h 51"/>
                  <a:gd name="T2" fmla="*/ 6 w 31"/>
                  <a:gd name="T3" fmla="*/ 18 h 51"/>
                  <a:gd name="T4" fmla="*/ 8 w 31"/>
                  <a:gd name="T5" fmla="*/ 17 h 51"/>
                  <a:gd name="T6" fmla="*/ 10 w 31"/>
                  <a:gd name="T7" fmla="*/ 14 h 51"/>
                  <a:gd name="T8" fmla="*/ 14 w 31"/>
                  <a:gd name="T9" fmla="*/ 13 h 51"/>
                  <a:gd name="T10" fmla="*/ 18 w 31"/>
                  <a:gd name="T11" fmla="*/ 13 h 51"/>
                  <a:gd name="T12" fmla="*/ 24 w 31"/>
                  <a:gd name="T13" fmla="*/ 15 h 51"/>
                  <a:gd name="T14" fmla="*/ 29 w 31"/>
                  <a:gd name="T15" fmla="*/ 21 h 51"/>
                  <a:gd name="T16" fmla="*/ 31 w 31"/>
                  <a:gd name="T17" fmla="*/ 30 h 51"/>
                  <a:gd name="T18" fmla="*/ 30 w 31"/>
                  <a:gd name="T19" fmla="*/ 40 h 51"/>
                  <a:gd name="T20" fmla="*/ 26 w 31"/>
                  <a:gd name="T21" fmla="*/ 47 h 51"/>
                  <a:gd name="T22" fmla="*/ 22 w 31"/>
                  <a:gd name="T23" fmla="*/ 51 h 51"/>
                  <a:gd name="T24" fmla="*/ 18 w 31"/>
                  <a:gd name="T25" fmla="*/ 51 h 51"/>
                  <a:gd name="T26" fmla="*/ 15 w 31"/>
                  <a:gd name="T27" fmla="*/ 51 h 51"/>
                  <a:gd name="T28" fmla="*/ 11 w 31"/>
                  <a:gd name="T29" fmla="*/ 51 h 51"/>
                  <a:gd name="T30" fmla="*/ 8 w 31"/>
                  <a:gd name="T31" fmla="*/ 49 h 51"/>
                  <a:gd name="T32" fmla="*/ 6 w 31"/>
                  <a:gd name="T33" fmla="*/ 47 h 51"/>
                  <a:gd name="T34" fmla="*/ 4 w 31"/>
                  <a:gd name="T35" fmla="*/ 50 h 51"/>
                  <a:gd name="T36" fmla="*/ 0 w 31"/>
                  <a:gd name="T37" fmla="*/ 0 h 51"/>
                  <a:gd name="T38" fmla="*/ 23 w 31"/>
                  <a:gd name="T39" fmla="*/ 22 h 51"/>
                  <a:gd name="T40" fmla="*/ 19 w 31"/>
                  <a:gd name="T41" fmla="*/ 20 h 51"/>
                  <a:gd name="T42" fmla="*/ 15 w 31"/>
                  <a:gd name="T43" fmla="*/ 19 h 51"/>
                  <a:gd name="T44" fmla="*/ 11 w 31"/>
                  <a:gd name="T45" fmla="*/ 20 h 51"/>
                  <a:gd name="T46" fmla="*/ 8 w 31"/>
                  <a:gd name="T47" fmla="*/ 22 h 51"/>
                  <a:gd name="T48" fmla="*/ 6 w 31"/>
                  <a:gd name="T49" fmla="*/ 30 h 51"/>
                  <a:gd name="T50" fmla="*/ 8 w 31"/>
                  <a:gd name="T51" fmla="*/ 42 h 51"/>
                  <a:gd name="T52" fmla="*/ 10 w 31"/>
                  <a:gd name="T53" fmla="*/ 44 h 51"/>
                  <a:gd name="T54" fmla="*/ 15 w 31"/>
                  <a:gd name="T55" fmla="*/ 45 h 51"/>
                  <a:gd name="T56" fmla="*/ 18 w 31"/>
                  <a:gd name="T57" fmla="*/ 45 h 51"/>
                  <a:gd name="T58" fmla="*/ 22 w 31"/>
                  <a:gd name="T59" fmla="*/ 43 h 51"/>
                  <a:gd name="T60" fmla="*/ 25 w 31"/>
                  <a:gd name="T61" fmla="*/ 32 h 51"/>
                  <a:gd name="T62" fmla="*/ 23 w 31"/>
                  <a:gd name="T63" fmla="*/ 2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51">
                    <a:moveTo>
                      <a:pt x="6" y="0"/>
                    </a:moveTo>
                    <a:lnTo>
                      <a:pt x="6" y="19"/>
                    </a:lnTo>
                    <a:lnTo>
                      <a:pt x="6" y="19"/>
                    </a:lnTo>
                    <a:lnTo>
                      <a:pt x="6" y="18"/>
                    </a:lnTo>
                    <a:lnTo>
                      <a:pt x="7" y="17"/>
                    </a:lnTo>
                    <a:lnTo>
                      <a:pt x="8" y="17"/>
                    </a:lnTo>
                    <a:lnTo>
                      <a:pt x="9" y="15"/>
                    </a:lnTo>
                    <a:lnTo>
                      <a:pt x="10" y="14"/>
                    </a:lnTo>
                    <a:lnTo>
                      <a:pt x="11" y="14"/>
                    </a:lnTo>
                    <a:lnTo>
                      <a:pt x="14" y="13"/>
                    </a:lnTo>
                    <a:lnTo>
                      <a:pt x="16" y="13"/>
                    </a:lnTo>
                    <a:lnTo>
                      <a:pt x="18" y="13"/>
                    </a:lnTo>
                    <a:lnTo>
                      <a:pt x="22" y="14"/>
                    </a:lnTo>
                    <a:lnTo>
                      <a:pt x="24" y="15"/>
                    </a:lnTo>
                    <a:lnTo>
                      <a:pt x="26" y="18"/>
                    </a:lnTo>
                    <a:lnTo>
                      <a:pt x="29" y="21"/>
                    </a:lnTo>
                    <a:lnTo>
                      <a:pt x="31" y="25"/>
                    </a:lnTo>
                    <a:lnTo>
                      <a:pt x="31" y="30"/>
                    </a:lnTo>
                    <a:lnTo>
                      <a:pt x="31" y="35"/>
                    </a:lnTo>
                    <a:lnTo>
                      <a:pt x="30" y="40"/>
                    </a:lnTo>
                    <a:lnTo>
                      <a:pt x="29" y="43"/>
                    </a:lnTo>
                    <a:lnTo>
                      <a:pt x="26" y="47"/>
                    </a:lnTo>
                    <a:lnTo>
                      <a:pt x="23" y="50"/>
                    </a:lnTo>
                    <a:lnTo>
                      <a:pt x="22" y="51"/>
                    </a:lnTo>
                    <a:lnTo>
                      <a:pt x="19" y="51"/>
                    </a:lnTo>
                    <a:lnTo>
                      <a:pt x="18" y="51"/>
                    </a:lnTo>
                    <a:lnTo>
                      <a:pt x="16" y="51"/>
                    </a:lnTo>
                    <a:lnTo>
                      <a:pt x="15" y="51"/>
                    </a:lnTo>
                    <a:lnTo>
                      <a:pt x="13" y="51"/>
                    </a:lnTo>
                    <a:lnTo>
                      <a:pt x="11" y="51"/>
                    </a:lnTo>
                    <a:lnTo>
                      <a:pt x="9" y="50"/>
                    </a:lnTo>
                    <a:lnTo>
                      <a:pt x="8" y="49"/>
                    </a:lnTo>
                    <a:lnTo>
                      <a:pt x="7" y="48"/>
                    </a:lnTo>
                    <a:lnTo>
                      <a:pt x="6" y="47"/>
                    </a:lnTo>
                    <a:lnTo>
                      <a:pt x="4" y="45"/>
                    </a:lnTo>
                    <a:lnTo>
                      <a:pt x="4" y="50"/>
                    </a:lnTo>
                    <a:lnTo>
                      <a:pt x="0" y="50"/>
                    </a:lnTo>
                    <a:lnTo>
                      <a:pt x="0" y="0"/>
                    </a:lnTo>
                    <a:lnTo>
                      <a:pt x="6" y="0"/>
                    </a:lnTo>
                    <a:close/>
                    <a:moveTo>
                      <a:pt x="23" y="22"/>
                    </a:moveTo>
                    <a:lnTo>
                      <a:pt x="21" y="21"/>
                    </a:lnTo>
                    <a:lnTo>
                      <a:pt x="19" y="20"/>
                    </a:lnTo>
                    <a:lnTo>
                      <a:pt x="17" y="19"/>
                    </a:lnTo>
                    <a:lnTo>
                      <a:pt x="15" y="19"/>
                    </a:lnTo>
                    <a:lnTo>
                      <a:pt x="13" y="19"/>
                    </a:lnTo>
                    <a:lnTo>
                      <a:pt x="11" y="20"/>
                    </a:lnTo>
                    <a:lnTo>
                      <a:pt x="9" y="21"/>
                    </a:lnTo>
                    <a:lnTo>
                      <a:pt x="8" y="22"/>
                    </a:lnTo>
                    <a:lnTo>
                      <a:pt x="7" y="26"/>
                    </a:lnTo>
                    <a:lnTo>
                      <a:pt x="6" y="30"/>
                    </a:lnTo>
                    <a:lnTo>
                      <a:pt x="6" y="36"/>
                    </a:lnTo>
                    <a:lnTo>
                      <a:pt x="8" y="42"/>
                    </a:lnTo>
                    <a:lnTo>
                      <a:pt x="9" y="43"/>
                    </a:lnTo>
                    <a:lnTo>
                      <a:pt x="10" y="44"/>
                    </a:lnTo>
                    <a:lnTo>
                      <a:pt x="13" y="45"/>
                    </a:lnTo>
                    <a:lnTo>
                      <a:pt x="15" y="45"/>
                    </a:lnTo>
                    <a:lnTo>
                      <a:pt x="17" y="45"/>
                    </a:lnTo>
                    <a:lnTo>
                      <a:pt x="18" y="45"/>
                    </a:lnTo>
                    <a:lnTo>
                      <a:pt x="21" y="44"/>
                    </a:lnTo>
                    <a:lnTo>
                      <a:pt x="22" y="43"/>
                    </a:lnTo>
                    <a:lnTo>
                      <a:pt x="24" y="37"/>
                    </a:lnTo>
                    <a:lnTo>
                      <a:pt x="25" y="32"/>
                    </a:lnTo>
                    <a:lnTo>
                      <a:pt x="24" y="27"/>
                    </a:lnTo>
                    <a:lnTo>
                      <a:pt x="23" y="22"/>
                    </a:lnTo>
                    <a:close/>
                  </a:path>
                </a:pathLst>
              </a:custGeom>
              <a:solidFill>
                <a:srgbClr val="000000"/>
              </a:solidFill>
              <a:ln w="9525">
                <a:solidFill>
                  <a:srgbClr val="CC9900"/>
                </a:solidFill>
                <a:round/>
                <a:headEnd/>
                <a:tailEnd/>
              </a:ln>
            </p:spPr>
            <p:txBody>
              <a:bodyPr/>
              <a:lstStyle/>
              <a:p>
                <a:endParaRPr lang="en-US" dirty="0"/>
              </a:p>
            </p:txBody>
          </p:sp>
          <p:sp>
            <p:nvSpPr>
              <p:cNvPr id="262158" name="Freeform 14">
                <a:extLst>
                  <a:ext uri="{FF2B5EF4-FFF2-40B4-BE49-F238E27FC236}">
                    <a16:creationId xmlns:a16="http://schemas.microsoft.com/office/drawing/2014/main" id="{2482A114-A0CC-4F5B-BEDC-7F6B9D7519CD}"/>
                  </a:ext>
                </a:extLst>
              </p:cNvPr>
              <p:cNvSpPr>
                <a:spLocks noChangeAspect="1"/>
              </p:cNvSpPr>
              <p:nvPr/>
            </p:nvSpPr>
            <p:spPr bwMode="auto">
              <a:xfrm>
                <a:off x="2953" y="1757"/>
                <a:ext cx="17" cy="37"/>
              </a:xfrm>
              <a:custGeom>
                <a:avLst/>
                <a:gdLst>
                  <a:gd name="T0" fmla="*/ 0 w 17"/>
                  <a:gd name="T1" fmla="*/ 1 h 37"/>
                  <a:gd name="T2" fmla="*/ 5 w 17"/>
                  <a:gd name="T3" fmla="*/ 1 h 37"/>
                  <a:gd name="T4" fmla="*/ 5 w 17"/>
                  <a:gd name="T5" fmla="*/ 7 h 37"/>
                  <a:gd name="T6" fmla="*/ 5 w 17"/>
                  <a:gd name="T7" fmla="*/ 7 h 37"/>
                  <a:gd name="T8" fmla="*/ 8 w 17"/>
                  <a:gd name="T9" fmla="*/ 4 h 37"/>
                  <a:gd name="T10" fmla="*/ 10 w 17"/>
                  <a:gd name="T11" fmla="*/ 1 h 37"/>
                  <a:gd name="T12" fmla="*/ 11 w 17"/>
                  <a:gd name="T13" fmla="*/ 0 h 37"/>
                  <a:gd name="T14" fmla="*/ 14 w 17"/>
                  <a:gd name="T15" fmla="*/ 0 h 37"/>
                  <a:gd name="T16" fmla="*/ 17 w 17"/>
                  <a:gd name="T17" fmla="*/ 0 h 37"/>
                  <a:gd name="T18" fmla="*/ 17 w 17"/>
                  <a:gd name="T19" fmla="*/ 6 h 37"/>
                  <a:gd name="T20" fmla="*/ 16 w 17"/>
                  <a:gd name="T21" fmla="*/ 6 h 37"/>
                  <a:gd name="T22" fmla="*/ 14 w 17"/>
                  <a:gd name="T23" fmla="*/ 6 h 37"/>
                  <a:gd name="T24" fmla="*/ 12 w 17"/>
                  <a:gd name="T25" fmla="*/ 7 h 37"/>
                  <a:gd name="T26" fmla="*/ 11 w 17"/>
                  <a:gd name="T27" fmla="*/ 7 h 37"/>
                  <a:gd name="T28" fmla="*/ 9 w 17"/>
                  <a:gd name="T29" fmla="*/ 9 h 37"/>
                  <a:gd name="T30" fmla="*/ 7 w 17"/>
                  <a:gd name="T31" fmla="*/ 11 h 37"/>
                  <a:gd name="T32" fmla="*/ 5 w 17"/>
                  <a:gd name="T33" fmla="*/ 14 h 37"/>
                  <a:gd name="T34" fmla="*/ 5 w 17"/>
                  <a:gd name="T35" fmla="*/ 19 h 37"/>
                  <a:gd name="T36" fmla="*/ 5 w 17"/>
                  <a:gd name="T37" fmla="*/ 37 h 37"/>
                  <a:gd name="T38" fmla="*/ 0 w 17"/>
                  <a:gd name="T39" fmla="*/ 37 h 37"/>
                  <a:gd name="T40" fmla="*/ 0 w 17"/>
                  <a:gd name="T41"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37">
                    <a:moveTo>
                      <a:pt x="0" y="1"/>
                    </a:moveTo>
                    <a:lnTo>
                      <a:pt x="5" y="1"/>
                    </a:lnTo>
                    <a:lnTo>
                      <a:pt x="5" y="7"/>
                    </a:lnTo>
                    <a:lnTo>
                      <a:pt x="5" y="7"/>
                    </a:lnTo>
                    <a:lnTo>
                      <a:pt x="8" y="4"/>
                    </a:lnTo>
                    <a:lnTo>
                      <a:pt x="10" y="1"/>
                    </a:lnTo>
                    <a:lnTo>
                      <a:pt x="11" y="0"/>
                    </a:lnTo>
                    <a:lnTo>
                      <a:pt x="14" y="0"/>
                    </a:lnTo>
                    <a:lnTo>
                      <a:pt x="17" y="0"/>
                    </a:lnTo>
                    <a:lnTo>
                      <a:pt x="17" y="6"/>
                    </a:lnTo>
                    <a:lnTo>
                      <a:pt x="16" y="6"/>
                    </a:lnTo>
                    <a:lnTo>
                      <a:pt x="14" y="6"/>
                    </a:lnTo>
                    <a:lnTo>
                      <a:pt x="12" y="7"/>
                    </a:lnTo>
                    <a:lnTo>
                      <a:pt x="11" y="7"/>
                    </a:lnTo>
                    <a:lnTo>
                      <a:pt x="9" y="9"/>
                    </a:lnTo>
                    <a:lnTo>
                      <a:pt x="7" y="11"/>
                    </a:lnTo>
                    <a:lnTo>
                      <a:pt x="5" y="14"/>
                    </a:lnTo>
                    <a:lnTo>
                      <a:pt x="5" y="19"/>
                    </a:lnTo>
                    <a:lnTo>
                      <a:pt x="5" y="37"/>
                    </a:lnTo>
                    <a:lnTo>
                      <a:pt x="0" y="37"/>
                    </a:lnTo>
                    <a:lnTo>
                      <a:pt x="0" y="1"/>
                    </a:lnTo>
                    <a:close/>
                  </a:path>
                </a:pathLst>
              </a:custGeom>
              <a:solidFill>
                <a:srgbClr val="000000"/>
              </a:solidFill>
              <a:ln w="9525">
                <a:solidFill>
                  <a:srgbClr val="CC9900"/>
                </a:solidFill>
                <a:round/>
                <a:headEnd/>
                <a:tailEnd/>
              </a:ln>
            </p:spPr>
            <p:txBody>
              <a:bodyPr/>
              <a:lstStyle/>
              <a:p>
                <a:endParaRPr lang="en-US" dirty="0"/>
              </a:p>
            </p:txBody>
          </p:sp>
          <p:sp>
            <p:nvSpPr>
              <p:cNvPr id="262159" name="Freeform 15">
                <a:extLst>
                  <a:ext uri="{FF2B5EF4-FFF2-40B4-BE49-F238E27FC236}">
                    <a16:creationId xmlns:a16="http://schemas.microsoft.com/office/drawing/2014/main" id="{257FC9E0-FBAB-4EB8-9B26-CE5E2A5AC037}"/>
                  </a:ext>
                </a:extLst>
              </p:cNvPr>
              <p:cNvSpPr>
                <a:spLocks noChangeAspect="1" noEditPoints="1"/>
              </p:cNvSpPr>
              <p:nvPr/>
            </p:nvSpPr>
            <p:spPr bwMode="auto">
              <a:xfrm>
                <a:off x="2972" y="1757"/>
                <a:ext cx="33" cy="38"/>
              </a:xfrm>
              <a:custGeom>
                <a:avLst/>
                <a:gdLst>
                  <a:gd name="T0" fmla="*/ 29 w 33"/>
                  <a:gd name="T1" fmla="*/ 32 h 38"/>
                  <a:gd name="T2" fmla="*/ 30 w 33"/>
                  <a:gd name="T3" fmla="*/ 34 h 38"/>
                  <a:gd name="T4" fmla="*/ 33 w 33"/>
                  <a:gd name="T5" fmla="*/ 34 h 38"/>
                  <a:gd name="T6" fmla="*/ 33 w 33"/>
                  <a:gd name="T7" fmla="*/ 34 h 38"/>
                  <a:gd name="T8" fmla="*/ 33 w 33"/>
                  <a:gd name="T9" fmla="*/ 37 h 38"/>
                  <a:gd name="T10" fmla="*/ 31 w 33"/>
                  <a:gd name="T11" fmla="*/ 38 h 38"/>
                  <a:gd name="T12" fmla="*/ 29 w 33"/>
                  <a:gd name="T13" fmla="*/ 38 h 38"/>
                  <a:gd name="T14" fmla="*/ 24 w 33"/>
                  <a:gd name="T15" fmla="*/ 37 h 38"/>
                  <a:gd name="T16" fmla="*/ 23 w 33"/>
                  <a:gd name="T17" fmla="*/ 34 h 38"/>
                  <a:gd name="T18" fmla="*/ 19 w 33"/>
                  <a:gd name="T19" fmla="*/ 36 h 38"/>
                  <a:gd name="T20" fmla="*/ 12 w 33"/>
                  <a:gd name="T21" fmla="*/ 38 h 38"/>
                  <a:gd name="T22" fmla="*/ 3 w 33"/>
                  <a:gd name="T23" fmla="*/ 35 h 38"/>
                  <a:gd name="T24" fmla="*/ 0 w 33"/>
                  <a:gd name="T25" fmla="*/ 27 h 38"/>
                  <a:gd name="T26" fmla="*/ 3 w 33"/>
                  <a:gd name="T27" fmla="*/ 20 h 38"/>
                  <a:gd name="T28" fmla="*/ 7 w 33"/>
                  <a:gd name="T29" fmla="*/ 17 h 38"/>
                  <a:gd name="T30" fmla="*/ 15 w 33"/>
                  <a:gd name="T31" fmla="*/ 16 h 38"/>
                  <a:gd name="T32" fmla="*/ 20 w 33"/>
                  <a:gd name="T33" fmla="*/ 16 h 38"/>
                  <a:gd name="T34" fmla="*/ 22 w 33"/>
                  <a:gd name="T35" fmla="*/ 15 h 38"/>
                  <a:gd name="T36" fmla="*/ 23 w 33"/>
                  <a:gd name="T37" fmla="*/ 13 h 38"/>
                  <a:gd name="T38" fmla="*/ 22 w 33"/>
                  <a:gd name="T39" fmla="*/ 8 h 38"/>
                  <a:gd name="T40" fmla="*/ 16 w 33"/>
                  <a:gd name="T41" fmla="*/ 6 h 38"/>
                  <a:gd name="T42" fmla="*/ 11 w 33"/>
                  <a:gd name="T43" fmla="*/ 7 h 38"/>
                  <a:gd name="T44" fmla="*/ 7 w 33"/>
                  <a:gd name="T45" fmla="*/ 11 h 38"/>
                  <a:gd name="T46" fmla="*/ 1 w 33"/>
                  <a:gd name="T47" fmla="*/ 12 h 38"/>
                  <a:gd name="T48" fmla="*/ 3 w 33"/>
                  <a:gd name="T49" fmla="*/ 7 h 38"/>
                  <a:gd name="T50" fmla="*/ 5 w 33"/>
                  <a:gd name="T51" fmla="*/ 4 h 38"/>
                  <a:gd name="T52" fmla="*/ 10 w 33"/>
                  <a:gd name="T53" fmla="*/ 1 h 38"/>
                  <a:gd name="T54" fmla="*/ 13 w 33"/>
                  <a:gd name="T55" fmla="*/ 0 h 38"/>
                  <a:gd name="T56" fmla="*/ 16 w 33"/>
                  <a:gd name="T57" fmla="*/ 0 h 38"/>
                  <a:gd name="T58" fmla="*/ 20 w 33"/>
                  <a:gd name="T59" fmla="*/ 0 h 38"/>
                  <a:gd name="T60" fmla="*/ 24 w 33"/>
                  <a:gd name="T61" fmla="*/ 2 h 38"/>
                  <a:gd name="T62" fmla="*/ 28 w 33"/>
                  <a:gd name="T63" fmla="*/ 6 h 38"/>
                  <a:gd name="T64" fmla="*/ 29 w 33"/>
                  <a:gd name="T65" fmla="*/ 31 h 38"/>
                  <a:gd name="T66" fmla="*/ 20 w 33"/>
                  <a:gd name="T67" fmla="*/ 21 h 38"/>
                  <a:gd name="T68" fmla="*/ 13 w 33"/>
                  <a:gd name="T69" fmla="*/ 21 h 38"/>
                  <a:gd name="T70" fmla="*/ 8 w 33"/>
                  <a:gd name="T71" fmla="*/ 23 h 38"/>
                  <a:gd name="T72" fmla="*/ 6 w 33"/>
                  <a:gd name="T73" fmla="*/ 25 h 38"/>
                  <a:gd name="T74" fmla="*/ 6 w 33"/>
                  <a:gd name="T75" fmla="*/ 30 h 38"/>
                  <a:gd name="T76" fmla="*/ 10 w 33"/>
                  <a:gd name="T77" fmla="*/ 34 h 38"/>
                  <a:gd name="T78" fmla="*/ 18 w 33"/>
                  <a:gd name="T79" fmla="*/ 32 h 38"/>
                  <a:gd name="T80" fmla="*/ 22 w 33"/>
                  <a:gd name="T81" fmla="*/ 28 h 38"/>
                  <a:gd name="T82" fmla="*/ 23 w 33"/>
                  <a:gd name="T8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29" y="31"/>
                    </a:moveTo>
                    <a:lnTo>
                      <a:pt x="29" y="32"/>
                    </a:lnTo>
                    <a:lnTo>
                      <a:pt x="30" y="32"/>
                    </a:lnTo>
                    <a:lnTo>
                      <a:pt x="30" y="34"/>
                    </a:lnTo>
                    <a:lnTo>
                      <a:pt x="31" y="34"/>
                    </a:lnTo>
                    <a:lnTo>
                      <a:pt x="33" y="34"/>
                    </a:lnTo>
                    <a:lnTo>
                      <a:pt x="33" y="34"/>
                    </a:lnTo>
                    <a:lnTo>
                      <a:pt x="33" y="34"/>
                    </a:lnTo>
                    <a:lnTo>
                      <a:pt x="33" y="34"/>
                    </a:lnTo>
                    <a:lnTo>
                      <a:pt x="33" y="37"/>
                    </a:lnTo>
                    <a:lnTo>
                      <a:pt x="31" y="38"/>
                    </a:lnTo>
                    <a:lnTo>
                      <a:pt x="31" y="38"/>
                    </a:lnTo>
                    <a:lnTo>
                      <a:pt x="30" y="38"/>
                    </a:lnTo>
                    <a:lnTo>
                      <a:pt x="29" y="38"/>
                    </a:lnTo>
                    <a:lnTo>
                      <a:pt x="27" y="38"/>
                    </a:lnTo>
                    <a:lnTo>
                      <a:pt x="24" y="37"/>
                    </a:lnTo>
                    <a:lnTo>
                      <a:pt x="23" y="35"/>
                    </a:lnTo>
                    <a:lnTo>
                      <a:pt x="23" y="34"/>
                    </a:lnTo>
                    <a:lnTo>
                      <a:pt x="21" y="35"/>
                    </a:lnTo>
                    <a:lnTo>
                      <a:pt x="19" y="36"/>
                    </a:lnTo>
                    <a:lnTo>
                      <a:pt x="15" y="38"/>
                    </a:lnTo>
                    <a:lnTo>
                      <a:pt x="12" y="38"/>
                    </a:lnTo>
                    <a:lnTo>
                      <a:pt x="7" y="37"/>
                    </a:lnTo>
                    <a:lnTo>
                      <a:pt x="3" y="35"/>
                    </a:lnTo>
                    <a:lnTo>
                      <a:pt x="0" y="31"/>
                    </a:lnTo>
                    <a:lnTo>
                      <a:pt x="0" y="27"/>
                    </a:lnTo>
                    <a:lnTo>
                      <a:pt x="1" y="23"/>
                    </a:lnTo>
                    <a:lnTo>
                      <a:pt x="3" y="20"/>
                    </a:lnTo>
                    <a:lnTo>
                      <a:pt x="5" y="19"/>
                    </a:lnTo>
                    <a:lnTo>
                      <a:pt x="7" y="17"/>
                    </a:lnTo>
                    <a:lnTo>
                      <a:pt x="12" y="16"/>
                    </a:lnTo>
                    <a:lnTo>
                      <a:pt x="15" y="16"/>
                    </a:lnTo>
                    <a:lnTo>
                      <a:pt x="18" y="16"/>
                    </a:lnTo>
                    <a:lnTo>
                      <a:pt x="20" y="16"/>
                    </a:lnTo>
                    <a:lnTo>
                      <a:pt x="21" y="16"/>
                    </a:lnTo>
                    <a:lnTo>
                      <a:pt x="22" y="15"/>
                    </a:lnTo>
                    <a:lnTo>
                      <a:pt x="23" y="14"/>
                    </a:lnTo>
                    <a:lnTo>
                      <a:pt x="23" y="13"/>
                    </a:lnTo>
                    <a:lnTo>
                      <a:pt x="23" y="9"/>
                    </a:lnTo>
                    <a:lnTo>
                      <a:pt x="22" y="8"/>
                    </a:lnTo>
                    <a:lnTo>
                      <a:pt x="20" y="7"/>
                    </a:lnTo>
                    <a:lnTo>
                      <a:pt x="16" y="6"/>
                    </a:lnTo>
                    <a:lnTo>
                      <a:pt x="14" y="6"/>
                    </a:lnTo>
                    <a:lnTo>
                      <a:pt x="11" y="7"/>
                    </a:lnTo>
                    <a:lnTo>
                      <a:pt x="8" y="8"/>
                    </a:lnTo>
                    <a:lnTo>
                      <a:pt x="7" y="11"/>
                    </a:lnTo>
                    <a:lnTo>
                      <a:pt x="7" y="12"/>
                    </a:lnTo>
                    <a:lnTo>
                      <a:pt x="1" y="12"/>
                    </a:lnTo>
                    <a:lnTo>
                      <a:pt x="1" y="9"/>
                    </a:lnTo>
                    <a:lnTo>
                      <a:pt x="3" y="7"/>
                    </a:lnTo>
                    <a:lnTo>
                      <a:pt x="4" y="6"/>
                    </a:lnTo>
                    <a:lnTo>
                      <a:pt x="5" y="4"/>
                    </a:lnTo>
                    <a:lnTo>
                      <a:pt x="7" y="2"/>
                    </a:lnTo>
                    <a:lnTo>
                      <a:pt x="10" y="1"/>
                    </a:lnTo>
                    <a:lnTo>
                      <a:pt x="11" y="1"/>
                    </a:lnTo>
                    <a:lnTo>
                      <a:pt x="13" y="0"/>
                    </a:lnTo>
                    <a:lnTo>
                      <a:pt x="15" y="0"/>
                    </a:lnTo>
                    <a:lnTo>
                      <a:pt x="16" y="0"/>
                    </a:lnTo>
                    <a:lnTo>
                      <a:pt x="18" y="0"/>
                    </a:lnTo>
                    <a:lnTo>
                      <a:pt x="20" y="0"/>
                    </a:lnTo>
                    <a:lnTo>
                      <a:pt x="21" y="1"/>
                    </a:lnTo>
                    <a:lnTo>
                      <a:pt x="24" y="2"/>
                    </a:lnTo>
                    <a:lnTo>
                      <a:pt x="27" y="4"/>
                    </a:lnTo>
                    <a:lnTo>
                      <a:pt x="28" y="6"/>
                    </a:lnTo>
                    <a:lnTo>
                      <a:pt x="29" y="8"/>
                    </a:lnTo>
                    <a:lnTo>
                      <a:pt x="29" y="31"/>
                    </a:lnTo>
                    <a:close/>
                    <a:moveTo>
                      <a:pt x="23" y="20"/>
                    </a:moveTo>
                    <a:lnTo>
                      <a:pt x="20" y="21"/>
                    </a:lnTo>
                    <a:lnTo>
                      <a:pt x="16" y="21"/>
                    </a:lnTo>
                    <a:lnTo>
                      <a:pt x="13" y="21"/>
                    </a:lnTo>
                    <a:lnTo>
                      <a:pt x="10" y="22"/>
                    </a:lnTo>
                    <a:lnTo>
                      <a:pt x="8" y="23"/>
                    </a:lnTo>
                    <a:lnTo>
                      <a:pt x="7" y="24"/>
                    </a:lnTo>
                    <a:lnTo>
                      <a:pt x="6" y="25"/>
                    </a:lnTo>
                    <a:lnTo>
                      <a:pt x="6" y="28"/>
                    </a:lnTo>
                    <a:lnTo>
                      <a:pt x="6" y="30"/>
                    </a:lnTo>
                    <a:lnTo>
                      <a:pt x="7" y="32"/>
                    </a:lnTo>
                    <a:lnTo>
                      <a:pt x="10" y="34"/>
                    </a:lnTo>
                    <a:lnTo>
                      <a:pt x="12" y="34"/>
                    </a:lnTo>
                    <a:lnTo>
                      <a:pt x="18" y="32"/>
                    </a:lnTo>
                    <a:lnTo>
                      <a:pt x="21" y="30"/>
                    </a:lnTo>
                    <a:lnTo>
                      <a:pt x="22" y="28"/>
                    </a:lnTo>
                    <a:lnTo>
                      <a:pt x="23" y="27"/>
                    </a:lnTo>
                    <a:lnTo>
                      <a:pt x="23" y="20"/>
                    </a:lnTo>
                    <a:close/>
                  </a:path>
                </a:pathLst>
              </a:custGeom>
              <a:solidFill>
                <a:srgbClr val="000000"/>
              </a:solidFill>
              <a:ln w="9525">
                <a:solidFill>
                  <a:srgbClr val="CC9900"/>
                </a:solidFill>
                <a:round/>
                <a:headEnd/>
                <a:tailEnd/>
              </a:ln>
            </p:spPr>
            <p:txBody>
              <a:bodyPr/>
              <a:lstStyle/>
              <a:p>
                <a:endParaRPr lang="en-US" dirty="0"/>
              </a:p>
            </p:txBody>
          </p:sp>
          <p:sp>
            <p:nvSpPr>
              <p:cNvPr id="262160" name="Freeform 16">
                <a:extLst>
                  <a:ext uri="{FF2B5EF4-FFF2-40B4-BE49-F238E27FC236}">
                    <a16:creationId xmlns:a16="http://schemas.microsoft.com/office/drawing/2014/main" id="{319D9C01-2135-4734-84A6-210BBC0209F6}"/>
                  </a:ext>
                </a:extLst>
              </p:cNvPr>
              <p:cNvSpPr>
                <a:spLocks noChangeAspect="1"/>
              </p:cNvSpPr>
              <p:nvPr/>
            </p:nvSpPr>
            <p:spPr bwMode="auto">
              <a:xfrm>
                <a:off x="3008" y="1757"/>
                <a:ext cx="28" cy="38"/>
              </a:xfrm>
              <a:custGeom>
                <a:avLst/>
                <a:gdLst>
                  <a:gd name="T0" fmla="*/ 5 w 28"/>
                  <a:gd name="T1" fmla="*/ 29 h 38"/>
                  <a:gd name="T2" fmla="*/ 8 w 28"/>
                  <a:gd name="T3" fmla="*/ 32 h 38"/>
                  <a:gd name="T4" fmla="*/ 12 w 28"/>
                  <a:gd name="T5" fmla="*/ 34 h 38"/>
                  <a:gd name="T6" fmla="*/ 15 w 28"/>
                  <a:gd name="T7" fmla="*/ 34 h 38"/>
                  <a:gd name="T8" fmla="*/ 17 w 28"/>
                  <a:gd name="T9" fmla="*/ 34 h 38"/>
                  <a:gd name="T10" fmla="*/ 20 w 28"/>
                  <a:gd name="T11" fmla="*/ 32 h 38"/>
                  <a:gd name="T12" fmla="*/ 22 w 28"/>
                  <a:gd name="T13" fmla="*/ 31 h 38"/>
                  <a:gd name="T14" fmla="*/ 23 w 28"/>
                  <a:gd name="T15" fmla="*/ 29 h 38"/>
                  <a:gd name="T16" fmla="*/ 23 w 28"/>
                  <a:gd name="T17" fmla="*/ 27 h 38"/>
                  <a:gd name="T18" fmla="*/ 21 w 28"/>
                  <a:gd name="T19" fmla="*/ 24 h 38"/>
                  <a:gd name="T20" fmla="*/ 15 w 28"/>
                  <a:gd name="T21" fmla="*/ 22 h 38"/>
                  <a:gd name="T22" fmla="*/ 8 w 28"/>
                  <a:gd name="T23" fmla="*/ 21 h 38"/>
                  <a:gd name="T24" fmla="*/ 3 w 28"/>
                  <a:gd name="T25" fmla="*/ 19 h 38"/>
                  <a:gd name="T26" fmla="*/ 0 w 28"/>
                  <a:gd name="T27" fmla="*/ 14 h 38"/>
                  <a:gd name="T28" fmla="*/ 1 w 28"/>
                  <a:gd name="T29" fmla="*/ 6 h 38"/>
                  <a:gd name="T30" fmla="*/ 9 w 28"/>
                  <a:gd name="T31" fmla="*/ 1 h 38"/>
                  <a:gd name="T32" fmla="*/ 21 w 28"/>
                  <a:gd name="T33" fmla="*/ 1 h 38"/>
                  <a:gd name="T34" fmla="*/ 27 w 28"/>
                  <a:gd name="T35" fmla="*/ 8 h 38"/>
                  <a:gd name="T36" fmla="*/ 21 w 28"/>
                  <a:gd name="T37" fmla="*/ 12 h 38"/>
                  <a:gd name="T38" fmla="*/ 20 w 28"/>
                  <a:gd name="T39" fmla="*/ 8 h 38"/>
                  <a:gd name="T40" fmla="*/ 13 w 28"/>
                  <a:gd name="T41" fmla="*/ 6 h 38"/>
                  <a:gd name="T42" fmla="*/ 8 w 28"/>
                  <a:gd name="T43" fmla="*/ 7 h 38"/>
                  <a:gd name="T44" fmla="*/ 6 w 28"/>
                  <a:gd name="T45" fmla="*/ 9 h 38"/>
                  <a:gd name="T46" fmla="*/ 6 w 28"/>
                  <a:gd name="T47" fmla="*/ 12 h 38"/>
                  <a:gd name="T48" fmla="*/ 8 w 28"/>
                  <a:gd name="T49" fmla="*/ 14 h 38"/>
                  <a:gd name="T50" fmla="*/ 12 w 28"/>
                  <a:gd name="T51" fmla="*/ 15 h 38"/>
                  <a:gd name="T52" fmla="*/ 16 w 28"/>
                  <a:gd name="T53" fmla="*/ 16 h 38"/>
                  <a:gd name="T54" fmla="*/ 21 w 28"/>
                  <a:gd name="T55" fmla="*/ 17 h 38"/>
                  <a:gd name="T56" fmla="*/ 24 w 28"/>
                  <a:gd name="T57" fmla="*/ 20 h 38"/>
                  <a:gd name="T58" fmla="*/ 28 w 28"/>
                  <a:gd name="T59" fmla="*/ 23 h 38"/>
                  <a:gd name="T60" fmla="*/ 28 w 28"/>
                  <a:gd name="T61" fmla="*/ 28 h 38"/>
                  <a:gd name="T62" fmla="*/ 27 w 28"/>
                  <a:gd name="T63" fmla="*/ 32 h 38"/>
                  <a:gd name="T64" fmla="*/ 22 w 28"/>
                  <a:gd name="T65" fmla="*/ 37 h 38"/>
                  <a:gd name="T66" fmla="*/ 18 w 28"/>
                  <a:gd name="T67" fmla="*/ 37 h 38"/>
                  <a:gd name="T68" fmla="*/ 15 w 28"/>
                  <a:gd name="T69" fmla="*/ 38 h 38"/>
                  <a:gd name="T70" fmla="*/ 12 w 28"/>
                  <a:gd name="T71" fmla="*/ 38 h 38"/>
                  <a:gd name="T72" fmla="*/ 8 w 28"/>
                  <a:gd name="T73" fmla="*/ 38 h 38"/>
                  <a:gd name="T74" fmla="*/ 1 w 28"/>
                  <a:gd name="T75" fmla="*/ 32 h 38"/>
                  <a:gd name="T76" fmla="*/ 0 w 28"/>
                  <a:gd name="T77"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8">
                    <a:moveTo>
                      <a:pt x="5" y="27"/>
                    </a:moveTo>
                    <a:lnTo>
                      <a:pt x="5" y="29"/>
                    </a:lnTo>
                    <a:lnTo>
                      <a:pt x="6" y="31"/>
                    </a:lnTo>
                    <a:lnTo>
                      <a:pt x="8" y="32"/>
                    </a:lnTo>
                    <a:lnTo>
                      <a:pt x="10" y="34"/>
                    </a:lnTo>
                    <a:lnTo>
                      <a:pt x="12" y="34"/>
                    </a:lnTo>
                    <a:lnTo>
                      <a:pt x="14" y="34"/>
                    </a:lnTo>
                    <a:lnTo>
                      <a:pt x="15" y="34"/>
                    </a:lnTo>
                    <a:lnTo>
                      <a:pt x="16" y="34"/>
                    </a:lnTo>
                    <a:lnTo>
                      <a:pt x="17" y="34"/>
                    </a:lnTo>
                    <a:lnTo>
                      <a:pt x="18" y="32"/>
                    </a:lnTo>
                    <a:lnTo>
                      <a:pt x="20" y="32"/>
                    </a:lnTo>
                    <a:lnTo>
                      <a:pt x="21" y="32"/>
                    </a:lnTo>
                    <a:lnTo>
                      <a:pt x="22" y="31"/>
                    </a:lnTo>
                    <a:lnTo>
                      <a:pt x="22" y="30"/>
                    </a:lnTo>
                    <a:lnTo>
                      <a:pt x="23" y="29"/>
                    </a:lnTo>
                    <a:lnTo>
                      <a:pt x="23" y="28"/>
                    </a:lnTo>
                    <a:lnTo>
                      <a:pt x="23" y="27"/>
                    </a:lnTo>
                    <a:lnTo>
                      <a:pt x="22" y="25"/>
                    </a:lnTo>
                    <a:lnTo>
                      <a:pt x="21" y="24"/>
                    </a:lnTo>
                    <a:lnTo>
                      <a:pt x="18" y="23"/>
                    </a:lnTo>
                    <a:lnTo>
                      <a:pt x="15" y="22"/>
                    </a:lnTo>
                    <a:lnTo>
                      <a:pt x="12" y="21"/>
                    </a:lnTo>
                    <a:lnTo>
                      <a:pt x="8" y="21"/>
                    </a:lnTo>
                    <a:lnTo>
                      <a:pt x="6" y="20"/>
                    </a:lnTo>
                    <a:lnTo>
                      <a:pt x="3" y="19"/>
                    </a:lnTo>
                    <a:lnTo>
                      <a:pt x="1" y="16"/>
                    </a:lnTo>
                    <a:lnTo>
                      <a:pt x="0" y="14"/>
                    </a:lnTo>
                    <a:lnTo>
                      <a:pt x="0" y="11"/>
                    </a:lnTo>
                    <a:lnTo>
                      <a:pt x="1" y="6"/>
                    </a:lnTo>
                    <a:lnTo>
                      <a:pt x="5" y="4"/>
                    </a:lnTo>
                    <a:lnTo>
                      <a:pt x="9" y="1"/>
                    </a:lnTo>
                    <a:lnTo>
                      <a:pt x="14" y="0"/>
                    </a:lnTo>
                    <a:lnTo>
                      <a:pt x="21" y="1"/>
                    </a:lnTo>
                    <a:lnTo>
                      <a:pt x="24" y="4"/>
                    </a:lnTo>
                    <a:lnTo>
                      <a:pt x="27" y="8"/>
                    </a:lnTo>
                    <a:lnTo>
                      <a:pt x="27" y="12"/>
                    </a:lnTo>
                    <a:lnTo>
                      <a:pt x="21" y="12"/>
                    </a:lnTo>
                    <a:lnTo>
                      <a:pt x="21" y="9"/>
                    </a:lnTo>
                    <a:lnTo>
                      <a:pt x="20" y="8"/>
                    </a:lnTo>
                    <a:lnTo>
                      <a:pt x="17" y="6"/>
                    </a:lnTo>
                    <a:lnTo>
                      <a:pt x="13" y="6"/>
                    </a:lnTo>
                    <a:lnTo>
                      <a:pt x="10" y="6"/>
                    </a:lnTo>
                    <a:lnTo>
                      <a:pt x="8" y="7"/>
                    </a:lnTo>
                    <a:lnTo>
                      <a:pt x="7" y="8"/>
                    </a:lnTo>
                    <a:lnTo>
                      <a:pt x="6" y="9"/>
                    </a:lnTo>
                    <a:lnTo>
                      <a:pt x="6" y="11"/>
                    </a:lnTo>
                    <a:lnTo>
                      <a:pt x="6" y="12"/>
                    </a:lnTo>
                    <a:lnTo>
                      <a:pt x="7" y="13"/>
                    </a:lnTo>
                    <a:lnTo>
                      <a:pt x="8" y="14"/>
                    </a:lnTo>
                    <a:lnTo>
                      <a:pt x="9" y="15"/>
                    </a:lnTo>
                    <a:lnTo>
                      <a:pt x="12" y="15"/>
                    </a:lnTo>
                    <a:lnTo>
                      <a:pt x="14" y="16"/>
                    </a:lnTo>
                    <a:lnTo>
                      <a:pt x="16" y="16"/>
                    </a:lnTo>
                    <a:lnTo>
                      <a:pt x="18" y="17"/>
                    </a:lnTo>
                    <a:lnTo>
                      <a:pt x="21" y="17"/>
                    </a:lnTo>
                    <a:lnTo>
                      <a:pt x="22" y="19"/>
                    </a:lnTo>
                    <a:lnTo>
                      <a:pt x="24" y="20"/>
                    </a:lnTo>
                    <a:lnTo>
                      <a:pt x="27" y="21"/>
                    </a:lnTo>
                    <a:lnTo>
                      <a:pt x="28" y="23"/>
                    </a:lnTo>
                    <a:lnTo>
                      <a:pt x="28" y="25"/>
                    </a:lnTo>
                    <a:lnTo>
                      <a:pt x="28" y="28"/>
                    </a:lnTo>
                    <a:lnTo>
                      <a:pt x="28" y="30"/>
                    </a:lnTo>
                    <a:lnTo>
                      <a:pt x="27" y="32"/>
                    </a:lnTo>
                    <a:lnTo>
                      <a:pt x="24" y="35"/>
                    </a:lnTo>
                    <a:lnTo>
                      <a:pt x="22" y="37"/>
                    </a:lnTo>
                    <a:lnTo>
                      <a:pt x="21" y="37"/>
                    </a:lnTo>
                    <a:lnTo>
                      <a:pt x="18" y="37"/>
                    </a:lnTo>
                    <a:lnTo>
                      <a:pt x="17" y="38"/>
                    </a:lnTo>
                    <a:lnTo>
                      <a:pt x="15" y="38"/>
                    </a:lnTo>
                    <a:lnTo>
                      <a:pt x="14" y="38"/>
                    </a:lnTo>
                    <a:lnTo>
                      <a:pt x="12" y="38"/>
                    </a:lnTo>
                    <a:lnTo>
                      <a:pt x="10" y="38"/>
                    </a:lnTo>
                    <a:lnTo>
                      <a:pt x="8" y="38"/>
                    </a:lnTo>
                    <a:lnTo>
                      <a:pt x="3" y="36"/>
                    </a:lnTo>
                    <a:lnTo>
                      <a:pt x="1" y="32"/>
                    </a:lnTo>
                    <a:lnTo>
                      <a:pt x="0" y="30"/>
                    </a:lnTo>
                    <a:lnTo>
                      <a:pt x="0" y="27"/>
                    </a:lnTo>
                    <a:lnTo>
                      <a:pt x="5" y="27"/>
                    </a:lnTo>
                    <a:close/>
                  </a:path>
                </a:pathLst>
              </a:custGeom>
              <a:solidFill>
                <a:srgbClr val="000000"/>
              </a:solidFill>
              <a:ln w="9525">
                <a:solidFill>
                  <a:srgbClr val="CC9900"/>
                </a:solidFill>
                <a:round/>
                <a:headEnd/>
                <a:tailEnd/>
              </a:ln>
            </p:spPr>
            <p:txBody>
              <a:bodyPr/>
              <a:lstStyle/>
              <a:p>
                <a:endParaRPr lang="en-US" dirty="0"/>
              </a:p>
            </p:txBody>
          </p:sp>
          <p:sp>
            <p:nvSpPr>
              <p:cNvPr id="262161" name="Freeform 17">
                <a:extLst>
                  <a:ext uri="{FF2B5EF4-FFF2-40B4-BE49-F238E27FC236}">
                    <a16:creationId xmlns:a16="http://schemas.microsoft.com/office/drawing/2014/main" id="{5FE581D7-343F-401A-8FE3-0410063E9C5D}"/>
                  </a:ext>
                </a:extLst>
              </p:cNvPr>
              <p:cNvSpPr>
                <a:spLocks noChangeAspect="1"/>
              </p:cNvSpPr>
              <p:nvPr/>
            </p:nvSpPr>
            <p:spPr bwMode="auto">
              <a:xfrm>
                <a:off x="3041" y="1744"/>
                <a:ext cx="30" cy="50"/>
              </a:xfrm>
              <a:custGeom>
                <a:avLst/>
                <a:gdLst>
                  <a:gd name="T0" fmla="*/ 6 w 30"/>
                  <a:gd name="T1" fmla="*/ 0 h 50"/>
                  <a:gd name="T2" fmla="*/ 6 w 30"/>
                  <a:gd name="T3" fmla="*/ 29 h 50"/>
                  <a:gd name="T4" fmla="*/ 21 w 30"/>
                  <a:gd name="T5" fmla="*/ 14 h 50"/>
                  <a:gd name="T6" fmla="*/ 28 w 30"/>
                  <a:gd name="T7" fmla="*/ 14 h 50"/>
                  <a:gd name="T8" fmla="*/ 15 w 30"/>
                  <a:gd name="T9" fmla="*/ 27 h 50"/>
                  <a:gd name="T10" fmla="*/ 30 w 30"/>
                  <a:gd name="T11" fmla="*/ 50 h 50"/>
                  <a:gd name="T12" fmla="*/ 23 w 30"/>
                  <a:gd name="T13" fmla="*/ 50 h 50"/>
                  <a:gd name="T14" fmla="*/ 12 w 30"/>
                  <a:gd name="T15" fmla="*/ 30 h 50"/>
                  <a:gd name="T16" fmla="*/ 6 w 30"/>
                  <a:gd name="T17" fmla="*/ 36 h 50"/>
                  <a:gd name="T18" fmla="*/ 6 w 30"/>
                  <a:gd name="T19" fmla="*/ 50 h 50"/>
                  <a:gd name="T20" fmla="*/ 0 w 30"/>
                  <a:gd name="T21" fmla="*/ 50 h 50"/>
                  <a:gd name="T22" fmla="*/ 0 w 30"/>
                  <a:gd name="T23" fmla="*/ 0 h 50"/>
                  <a:gd name="T24" fmla="*/ 6 w 30"/>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6" y="0"/>
                    </a:moveTo>
                    <a:lnTo>
                      <a:pt x="6" y="29"/>
                    </a:lnTo>
                    <a:lnTo>
                      <a:pt x="21" y="14"/>
                    </a:lnTo>
                    <a:lnTo>
                      <a:pt x="28" y="14"/>
                    </a:lnTo>
                    <a:lnTo>
                      <a:pt x="15" y="27"/>
                    </a:lnTo>
                    <a:lnTo>
                      <a:pt x="30" y="50"/>
                    </a:lnTo>
                    <a:lnTo>
                      <a:pt x="23" y="50"/>
                    </a:lnTo>
                    <a:lnTo>
                      <a:pt x="12" y="30"/>
                    </a:lnTo>
                    <a:lnTo>
                      <a:pt x="6" y="36"/>
                    </a:lnTo>
                    <a:lnTo>
                      <a:pt x="6" y="50"/>
                    </a:lnTo>
                    <a:lnTo>
                      <a:pt x="0" y="50"/>
                    </a:lnTo>
                    <a:lnTo>
                      <a:pt x="0" y="0"/>
                    </a:lnTo>
                    <a:lnTo>
                      <a:pt x="6" y="0"/>
                    </a:lnTo>
                    <a:close/>
                  </a:path>
                </a:pathLst>
              </a:custGeom>
              <a:solidFill>
                <a:srgbClr val="000000"/>
              </a:solidFill>
              <a:ln w="9525">
                <a:solidFill>
                  <a:srgbClr val="CC9900"/>
                </a:solidFill>
                <a:round/>
                <a:headEnd/>
                <a:tailEnd/>
              </a:ln>
            </p:spPr>
            <p:txBody>
              <a:bodyPr/>
              <a:lstStyle/>
              <a:p>
                <a:endParaRPr lang="en-US" dirty="0"/>
              </a:p>
            </p:txBody>
          </p:sp>
          <p:sp>
            <p:nvSpPr>
              <p:cNvPr id="262162" name="Freeform 18">
                <a:extLst>
                  <a:ext uri="{FF2B5EF4-FFF2-40B4-BE49-F238E27FC236}">
                    <a16:creationId xmlns:a16="http://schemas.microsoft.com/office/drawing/2014/main" id="{692B5E89-6E1A-4C41-9ECC-DBAE11CBA852}"/>
                  </a:ext>
                </a:extLst>
              </p:cNvPr>
              <p:cNvSpPr>
                <a:spLocks noChangeAspect="1" noEditPoints="1"/>
              </p:cNvSpPr>
              <p:nvPr/>
            </p:nvSpPr>
            <p:spPr bwMode="auto">
              <a:xfrm>
                <a:off x="3073" y="1757"/>
                <a:ext cx="33" cy="38"/>
              </a:xfrm>
              <a:custGeom>
                <a:avLst/>
                <a:gdLst>
                  <a:gd name="T0" fmla="*/ 28 w 33"/>
                  <a:gd name="T1" fmla="*/ 32 h 38"/>
                  <a:gd name="T2" fmla="*/ 31 w 33"/>
                  <a:gd name="T3" fmla="*/ 34 h 38"/>
                  <a:gd name="T4" fmla="*/ 32 w 33"/>
                  <a:gd name="T5" fmla="*/ 34 h 38"/>
                  <a:gd name="T6" fmla="*/ 32 w 33"/>
                  <a:gd name="T7" fmla="*/ 34 h 38"/>
                  <a:gd name="T8" fmla="*/ 33 w 33"/>
                  <a:gd name="T9" fmla="*/ 37 h 38"/>
                  <a:gd name="T10" fmla="*/ 31 w 33"/>
                  <a:gd name="T11" fmla="*/ 38 h 38"/>
                  <a:gd name="T12" fmla="*/ 28 w 33"/>
                  <a:gd name="T13" fmla="*/ 38 h 38"/>
                  <a:gd name="T14" fmla="*/ 25 w 33"/>
                  <a:gd name="T15" fmla="*/ 37 h 38"/>
                  <a:gd name="T16" fmla="*/ 23 w 33"/>
                  <a:gd name="T17" fmla="*/ 34 h 38"/>
                  <a:gd name="T18" fmla="*/ 18 w 33"/>
                  <a:gd name="T19" fmla="*/ 36 h 38"/>
                  <a:gd name="T20" fmla="*/ 12 w 33"/>
                  <a:gd name="T21" fmla="*/ 38 h 38"/>
                  <a:gd name="T22" fmla="*/ 3 w 33"/>
                  <a:gd name="T23" fmla="*/ 35 h 38"/>
                  <a:gd name="T24" fmla="*/ 0 w 33"/>
                  <a:gd name="T25" fmla="*/ 27 h 38"/>
                  <a:gd name="T26" fmla="*/ 2 w 33"/>
                  <a:gd name="T27" fmla="*/ 20 h 38"/>
                  <a:gd name="T28" fmla="*/ 6 w 33"/>
                  <a:gd name="T29" fmla="*/ 17 h 38"/>
                  <a:gd name="T30" fmla="*/ 14 w 33"/>
                  <a:gd name="T31" fmla="*/ 16 h 38"/>
                  <a:gd name="T32" fmla="*/ 20 w 33"/>
                  <a:gd name="T33" fmla="*/ 16 h 38"/>
                  <a:gd name="T34" fmla="*/ 21 w 33"/>
                  <a:gd name="T35" fmla="*/ 15 h 38"/>
                  <a:gd name="T36" fmla="*/ 23 w 33"/>
                  <a:gd name="T37" fmla="*/ 13 h 38"/>
                  <a:gd name="T38" fmla="*/ 21 w 33"/>
                  <a:gd name="T39" fmla="*/ 8 h 38"/>
                  <a:gd name="T40" fmla="*/ 17 w 33"/>
                  <a:gd name="T41" fmla="*/ 6 h 38"/>
                  <a:gd name="T42" fmla="*/ 10 w 33"/>
                  <a:gd name="T43" fmla="*/ 7 h 38"/>
                  <a:gd name="T44" fmla="*/ 6 w 33"/>
                  <a:gd name="T45" fmla="*/ 11 h 38"/>
                  <a:gd name="T46" fmla="*/ 1 w 33"/>
                  <a:gd name="T47" fmla="*/ 12 h 38"/>
                  <a:gd name="T48" fmla="*/ 2 w 33"/>
                  <a:gd name="T49" fmla="*/ 7 h 38"/>
                  <a:gd name="T50" fmla="*/ 5 w 33"/>
                  <a:gd name="T51" fmla="*/ 4 h 38"/>
                  <a:gd name="T52" fmla="*/ 9 w 33"/>
                  <a:gd name="T53" fmla="*/ 1 h 38"/>
                  <a:gd name="T54" fmla="*/ 12 w 33"/>
                  <a:gd name="T55" fmla="*/ 0 h 38"/>
                  <a:gd name="T56" fmla="*/ 16 w 33"/>
                  <a:gd name="T57" fmla="*/ 0 h 38"/>
                  <a:gd name="T58" fmla="*/ 19 w 33"/>
                  <a:gd name="T59" fmla="*/ 0 h 38"/>
                  <a:gd name="T60" fmla="*/ 24 w 33"/>
                  <a:gd name="T61" fmla="*/ 2 h 38"/>
                  <a:gd name="T62" fmla="*/ 27 w 33"/>
                  <a:gd name="T63" fmla="*/ 6 h 38"/>
                  <a:gd name="T64" fmla="*/ 28 w 33"/>
                  <a:gd name="T65" fmla="*/ 31 h 38"/>
                  <a:gd name="T66" fmla="*/ 19 w 33"/>
                  <a:gd name="T67" fmla="*/ 21 h 38"/>
                  <a:gd name="T68" fmla="*/ 12 w 33"/>
                  <a:gd name="T69" fmla="*/ 21 h 38"/>
                  <a:gd name="T70" fmla="*/ 8 w 33"/>
                  <a:gd name="T71" fmla="*/ 23 h 38"/>
                  <a:gd name="T72" fmla="*/ 5 w 33"/>
                  <a:gd name="T73" fmla="*/ 25 h 38"/>
                  <a:gd name="T74" fmla="*/ 6 w 33"/>
                  <a:gd name="T75" fmla="*/ 30 h 38"/>
                  <a:gd name="T76" fmla="*/ 9 w 33"/>
                  <a:gd name="T77" fmla="*/ 34 h 38"/>
                  <a:gd name="T78" fmla="*/ 17 w 33"/>
                  <a:gd name="T79" fmla="*/ 32 h 38"/>
                  <a:gd name="T80" fmla="*/ 21 w 33"/>
                  <a:gd name="T81" fmla="*/ 28 h 38"/>
                  <a:gd name="T82" fmla="*/ 23 w 33"/>
                  <a:gd name="T8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28" y="31"/>
                    </a:moveTo>
                    <a:lnTo>
                      <a:pt x="28" y="32"/>
                    </a:lnTo>
                    <a:lnTo>
                      <a:pt x="29" y="32"/>
                    </a:lnTo>
                    <a:lnTo>
                      <a:pt x="31" y="34"/>
                    </a:lnTo>
                    <a:lnTo>
                      <a:pt x="32" y="34"/>
                    </a:lnTo>
                    <a:lnTo>
                      <a:pt x="32" y="34"/>
                    </a:lnTo>
                    <a:lnTo>
                      <a:pt x="32" y="34"/>
                    </a:lnTo>
                    <a:lnTo>
                      <a:pt x="32" y="34"/>
                    </a:lnTo>
                    <a:lnTo>
                      <a:pt x="33" y="34"/>
                    </a:lnTo>
                    <a:lnTo>
                      <a:pt x="33" y="37"/>
                    </a:lnTo>
                    <a:lnTo>
                      <a:pt x="32" y="38"/>
                    </a:lnTo>
                    <a:lnTo>
                      <a:pt x="31" y="38"/>
                    </a:lnTo>
                    <a:lnTo>
                      <a:pt x="29" y="38"/>
                    </a:lnTo>
                    <a:lnTo>
                      <a:pt x="28" y="38"/>
                    </a:lnTo>
                    <a:lnTo>
                      <a:pt x="27" y="38"/>
                    </a:lnTo>
                    <a:lnTo>
                      <a:pt x="25" y="37"/>
                    </a:lnTo>
                    <a:lnTo>
                      <a:pt x="24" y="35"/>
                    </a:lnTo>
                    <a:lnTo>
                      <a:pt x="23" y="34"/>
                    </a:lnTo>
                    <a:lnTo>
                      <a:pt x="20" y="35"/>
                    </a:lnTo>
                    <a:lnTo>
                      <a:pt x="18" y="36"/>
                    </a:lnTo>
                    <a:lnTo>
                      <a:pt x="16" y="38"/>
                    </a:lnTo>
                    <a:lnTo>
                      <a:pt x="12" y="38"/>
                    </a:lnTo>
                    <a:lnTo>
                      <a:pt x="6" y="37"/>
                    </a:lnTo>
                    <a:lnTo>
                      <a:pt x="3" y="35"/>
                    </a:lnTo>
                    <a:lnTo>
                      <a:pt x="1" y="31"/>
                    </a:lnTo>
                    <a:lnTo>
                      <a:pt x="0" y="27"/>
                    </a:lnTo>
                    <a:lnTo>
                      <a:pt x="1" y="23"/>
                    </a:lnTo>
                    <a:lnTo>
                      <a:pt x="2" y="20"/>
                    </a:lnTo>
                    <a:lnTo>
                      <a:pt x="4" y="19"/>
                    </a:lnTo>
                    <a:lnTo>
                      <a:pt x="6" y="17"/>
                    </a:lnTo>
                    <a:lnTo>
                      <a:pt x="11" y="16"/>
                    </a:lnTo>
                    <a:lnTo>
                      <a:pt x="14" y="16"/>
                    </a:lnTo>
                    <a:lnTo>
                      <a:pt x="18" y="16"/>
                    </a:lnTo>
                    <a:lnTo>
                      <a:pt x="20" y="16"/>
                    </a:lnTo>
                    <a:lnTo>
                      <a:pt x="20" y="16"/>
                    </a:lnTo>
                    <a:lnTo>
                      <a:pt x="21" y="15"/>
                    </a:lnTo>
                    <a:lnTo>
                      <a:pt x="23" y="14"/>
                    </a:lnTo>
                    <a:lnTo>
                      <a:pt x="23" y="13"/>
                    </a:lnTo>
                    <a:lnTo>
                      <a:pt x="23" y="9"/>
                    </a:lnTo>
                    <a:lnTo>
                      <a:pt x="21" y="8"/>
                    </a:lnTo>
                    <a:lnTo>
                      <a:pt x="19" y="7"/>
                    </a:lnTo>
                    <a:lnTo>
                      <a:pt x="17" y="6"/>
                    </a:lnTo>
                    <a:lnTo>
                      <a:pt x="13" y="6"/>
                    </a:lnTo>
                    <a:lnTo>
                      <a:pt x="10" y="7"/>
                    </a:lnTo>
                    <a:lnTo>
                      <a:pt x="8" y="8"/>
                    </a:lnTo>
                    <a:lnTo>
                      <a:pt x="6" y="11"/>
                    </a:lnTo>
                    <a:lnTo>
                      <a:pt x="6" y="12"/>
                    </a:lnTo>
                    <a:lnTo>
                      <a:pt x="1" y="12"/>
                    </a:lnTo>
                    <a:lnTo>
                      <a:pt x="2" y="9"/>
                    </a:lnTo>
                    <a:lnTo>
                      <a:pt x="2" y="7"/>
                    </a:lnTo>
                    <a:lnTo>
                      <a:pt x="3" y="6"/>
                    </a:lnTo>
                    <a:lnTo>
                      <a:pt x="5" y="4"/>
                    </a:lnTo>
                    <a:lnTo>
                      <a:pt x="8" y="2"/>
                    </a:lnTo>
                    <a:lnTo>
                      <a:pt x="9" y="1"/>
                    </a:lnTo>
                    <a:lnTo>
                      <a:pt x="10" y="1"/>
                    </a:lnTo>
                    <a:lnTo>
                      <a:pt x="12" y="0"/>
                    </a:lnTo>
                    <a:lnTo>
                      <a:pt x="14" y="0"/>
                    </a:lnTo>
                    <a:lnTo>
                      <a:pt x="16" y="0"/>
                    </a:lnTo>
                    <a:lnTo>
                      <a:pt x="18" y="0"/>
                    </a:lnTo>
                    <a:lnTo>
                      <a:pt x="19" y="0"/>
                    </a:lnTo>
                    <a:lnTo>
                      <a:pt x="20" y="1"/>
                    </a:lnTo>
                    <a:lnTo>
                      <a:pt x="24" y="2"/>
                    </a:lnTo>
                    <a:lnTo>
                      <a:pt x="26" y="4"/>
                    </a:lnTo>
                    <a:lnTo>
                      <a:pt x="27" y="6"/>
                    </a:lnTo>
                    <a:lnTo>
                      <a:pt x="28" y="8"/>
                    </a:lnTo>
                    <a:lnTo>
                      <a:pt x="28" y="31"/>
                    </a:lnTo>
                    <a:close/>
                    <a:moveTo>
                      <a:pt x="23" y="20"/>
                    </a:moveTo>
                    <a:lnTo>
                      <a:pt x="19" y="21"/>
                    </a:lnTo>
                    <a:lnTo>
                      <a:pt x="16" y="21"/>
                    </a:lnTo>
                    <a:lnTo>
                      <a:pt x="12" y="21"/>
                    </a:lnTo>
                    <a:lnTo>
                      <a:pt x="9" y="22"/>
                    </a:lnTo>
                    <a:lnTo>
                      <a:pt x="8" y="23"/>
                    </a:lnTo>
                    <a:lnTo>
                      <a:pt x="6" y="24"/>
                    </a:lnTo>
                    <a:lnTo>
                      <a:pt x="5" y="25"/>
                    </a:lnTo>
                    <a:lnTo>
                      <a:pt x="5" y="28"/>
                    </a:lnTo>
                    <a:lnTo>
                      <a:pt x="6" y="30"/>
                    </a:lnTo>
                    <a:lnTo>
                      <a:pt x="8" y="32"/>
                    </a:lnTo>
                    <a:lnTo>
                      <a:pt x="9" y="34"/>
                    </a:lnTo>
                    <a:lnTo>
                      <a:pt x="11" y="34"/>
                    </a:lnTo>
                    <a:lnTo>
                      <a:pt x="17" y="32"/>
                    </a:lnTo>
                    <a:lnTo>
                      <a:pt x="20" y="30"/>
                    </a:lnTo>
                    <a:lnTo>
                      <a:pt x="21" y="28"/>
                    </a:lnTo>
                    <a:lnTo>
                      <a:pt x="23" y="27"/>
                    </a:lnTo>
                    <a:lnTo>
                      <a:pt x="23" y="20"/>
                    </a:lnTo>
                    <a:close/>
                  </a:path>
                </a:pathLst>
              </a:custGeom>
              <a:solidFill>
                <a:srgbClr val="000000"/>
              </a:solidFill>
              <a:ln w="9525">
                <a:solidFill>
                  <a:srgbClr val="CC9900"/>
                </a:solidFill>
                <a:round/>
                <a:headEnd/>
                <a:tailEnd/>
              </a:ln>
            </p:spPr>
            <p:txBody>
              <a:bodyPr/>
              <a:lstStyle/>
              <a:p>
                <a:endParaRPr lang="en-US" dirty="0"/>
              </a:p>
            </p:txBody>
          </p:sp>
          <p:sp>
            <p:nvSpPr>
              <p:cNvPr id="262163" name="Freeform 19">
                <a:extLst>
                  <a:ext uri="{FF2B5EF4-FFF2-40B4-BE49-F238E27FC236}">
                    <a16:creationId xmlns:a16="http://schemas.microsoft.com/office/drawing/2014/main" id="{A554607B-7B29-4BE0-AE03-2040B05CEDEC}"/>
                  </a:ext>
                </a:extLst>
              </p:cNvPr>
              <p:cNvSpPr>
                <a:spLocks noChangeAspect="1"/>
              </p:cNvSpPr>
              <p:nvPr/>
            </p:nvSpPr>
            <p:spPr bwMode="auto">
              <a:xfrm>
                <a:off x="2800" y="1966"/>
                <a:ext cx="560" cy="386"/>
              </a:xfrm>
              <a:custGeom>
                <a:avLst/>
                <a:gdLst>
                  <a:gd name="T0" fmla="*/ 560 w 560"/>
                  <a:gd name="T1" fmla="*/ 386 h 386"/>
                  <a:gd name="T2" fmla="*/ 0 w 560"/>
                  <a:gd name="T3" fmla="*/ 386 h 386"/>
                  <a:gd name="T4" fmla="*/ 0 w 560"/>
                  <a:gd name="T5" fmla="*/ 0 h 386"/>
                  <a:gd name="T6" fmla="*/ 493 w 560"/>
                  <a:gd name="T7" fmla="*/ 0 h 386"/>
                  <a:gd name="T8" fmla="*/ 548 w 560"/>
                  <a:gd name="T9" fmla="*/ 49 h 386"/>
                  <a:gd name="T10" fmla="*/ 560 w 560"/>
                  <a:gd name="T11" fmla="*/ 386 h 386"/>
                </a:gdLst>
                <a:ahLst/>
                <a:cxnLst>
                  <a:cxn ang="0">
                    <a:pos x="T0" y="T1"/>
                  </a:cxn>
                  <a:cxn ang="0">
                    <a:pos x="T2" y="T3"/>
                  </a:cxn>
                  <a:cxn ang="0">
                    <a:pos x="T4" y="T5"/>
                  </a:cxn>
                  <a:cxn ang="0">
                    <a:pos x="T6" y="T7"/>
                  </a:cxn>
                  <a:cxn ang="0">
                    <a:pos x="T8" y="T9"/>
                  </a:cxn>
                  <a:cxn ang="0">
                    <a:pos x="T10" y="T11"/>
                  </a:cxn>
                </a:cxnLst>
                <a:rect l="0" t="0" r="r" b="b"/>
                <a:pathLst>
                  <a:path w="560" h="386">
                    <a:moveTo>
                      <a:pt x="560" y="386"/>
                    </a:moveTo>
                    <a:lnTo>
                      <a:pt x="0" y="386"/>
                    </a:lnTo>
                    <a:lnTo>
                      <a:pt x="0" y="0"/>
                    </a:lnTo>
                    <a:lnTo>
                      <a:pt x="493" y="0"/>
                    </a:lnTo>
                    <a:lnTo>
                      <a:pt x="548" y="49"/>
                    </a:lnTo>
                    <a:lnTo>
                      <a:pt x="560" y="386"/>
                    </a:lnTo>
                    <a:close/>
                  </a:path>
                </a:pathLst>
              </a:custGeom>
              <a:solidFill>
                <a:srgbClr val="000000"/>
              </a:solidFill>
              <a:ln w="9525">
                <a:solidFill>
                  <a:srgbClr val="CC9900"/>
                </a:solidFill>
                <a:round/>
                <a:headEnd/>
                <a:tailEnd/>
              </a:ln>
            </p:spPr>
            <p:txBody>
              <a:bodyPr/>
              <a:lstStyle/>
              <a:p>
                <a:endParaRPr lang="en-US" dirty="0"/>
              </a:p>
            </p:txBody>
          </p:sp>
          <p:sp>
            <p:nvSpPr>
              <p:cNvPr id="262164" name="Freeform 20">
                <a:extLst>
                  <a:ext uri="{FF2B5EF4-FFF2-40B4-BE49-F238E27FC236}">
                    <a16:creationId xmlns:a16="http://schemas.microsoft.com/office/drawing/2014/main" id="{8303CE7A-B9CB-4793-A866-D54F4EEE1F47}"/>
                  </a:ext>
                </a:extLst>
              </p:cNvPr>
              <p:cNvSpPr>
                <a:spLocks noChangeAspect="1"/>
              </p:cNvSpPr>
              <p:nvPr/>
            </p:nvSpPr>
            <p:spPr bwMode="auto">
              <a:xfrm>
                <a:off x="2788" y="1936"/>
                <a:ext cx="571" cy="398"/>
              </a:xfrm>
              <a:custGeom>
                <a:avLst/>
                <a:gdLst>
                  <a:gd name="T0" fmla="*/ 571 w 571"/>
                  <a:gd name="T1" fmla="*/ 393 h 398"/>
                  <a:gd name="T2" fmla="*/ 560 w 571"/>
                  <a:gd name="T3" fmla="*/ 56 h 398"/>
                  <a:gd name="T4" fmla="*/ 560 w 571"/>
                  <a:gd name="T5" fmla="*/ 54 h 398"/>
                  <a:gd name="T6" fmla="*/ 557 w 571"/>
                  <a:gd name="T7" fmla="*/ 52 h 398"/>
                  <a:gd name="T8" fmla="*/ 503 w 571"/>
                  <a:gd name="T9" fmla="*/ 2 h 398"/>
                  <a:gd name="T10" fmla="*/ 501 w 571"/>
                  <a:gd name="T11" fmla="*/ 0 h 398"/>
                  <a:gd name="T12" fmla="*/ 500 w 571"/>
                  <a:gd name="T13" fmla="*/ 0 h 398"/>
                  <a:gd name="T14" fmla="*/ 6 w 571"/>
                  <a:gd name="T15" fmla="*/ 0 h 398"/>
                  <a:gd name="T16" fmla="*/ 0 w 571"/>
                  <a:gd name="T17" fmla="*/ 0 h 398"/>
                  <a:gd name="T18" fmla="*/ 0 w 571"/>
                  <a:gd name="T19" fmla="*/ 5 h 398"/>
                  <a:gd name="T20" fmla="*/ 0 w 571"/>
                  <a:gd name="T21" fmla="*/ 393 h 398"/>
                  <a:gd name="T22" fmla="*/ 0 w 571"/>
                  <a:gd name="T23" fmla="*/ 398 h 398"/>
                  <a:gd name="T24" fmla="*/ 6 w 571"/>
                  <a:gd name="T25" fmla="*/ 398 h 398"/>
                  <a:gd name="T26" fmla="*/ 565 w 571"/>
                  <a:gd name="T27" fmla="*/ 398 h 398"/>
                  <a:gd name="T28" fmla="*/ 571 w 571"/>
                  <a:gd name="T29" fmla="*/ 398 h 398"/>
                  <a:gd name="T30" fmla="*/ 571 w 571"/>
                  <a:gd name="T31" fmla="*/ 393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1" h="398">
                    <a:moveTo>
                      <a:pt x="571" y="393"/>
                    </a:moveTo>
                    <a:lnTo>
                      <a:pt x="560" y="56"/>
                    </a:lnTo>
                    <a:lnTo>
                      <a:pt x="560" y="54"/>
                    </a:lnTo>
                    <a:lnTo>
                      <a:pt x="557" y="52"/>
                    </a:lnTo>
                    <a:lnTo>
                      <a:pt x="503" y="2"/>
                    </a:lnTo>
                    <a:lnTo>
                      <a:pt x="501" y="0"/>
                    </a:lnTo>
                    <a:lnTo>
                      <a:pt x="500" y="0"/>
                    </a:lnTo>
                    <a:lnTo>
                      <a:pt x="6" y="0"/>
                    </a:lnTo>
                    <a:lnTo>
                      <a:pt x="0" y="0"/>
                    </a:lnTo>
                    <a:lnTo>
                      <a:pt x="0" y="5"/>
                    </a:lnTo>
                    <a:lnTo>
                      <a:pt x="0" y="393"/>
                    </a:lnTo>
                    <a:lnTo>
                      <a:pt x="0" y="398"/>
                    </a:lnTo>
                    <a:lnTo>
                      <a:pt x="6" y="398"/>
                    </a:lnTo>
                    <a:lnTo>
                      <a:pt x="565" y="398"/>
                    </a:lnTo>
                    <a:lnTo>
                      <a:pt x="571" y="398"/>
                    </a:lnTo>
                    <a:lnTo>
                      <a:pt x="571" y="393"/>
                    </a:lnTo>
                    <a:close/>
                  </a:path>
                </a:pathLst>
              </a:custGeom>
              <a:solidFill>
                <a:srgbClr val="000000"/>
              </a:solidFill>
              <a:ln w="9525">
                <a:solidFill>
                  <a:srgbClr val="CC9900"/>
                </a:solidFill>
                <a:round/>
                <a:headEnd/>
                <a:tailEnd/>
              </a:ln>
            </p:spPr>
            <p:txBody>
              <a:bodyPr/>
              <a:lstStyle/>
              <a:p>
                <a:endParaRPr lang="en-US" dirty="0"/>
              </a:p>
            </p:txBody>
          </p:sp>
          <p:sp>
            <p:nvSpPr>
              <p:cNvPr id="262165" name="Freeform 21">
                <a:extLst>
                  <a:ext uri="{FF2B5EF4-FFF2-40B4-BE49-F238E27FC236}">
                    <a16:creationId xmlns:a16="http://schemas.microsoft.com/office/drawing/2014/main" id="{5E54E627-562F-421D-82B4-FDDFF8863085}"/>
                  </a:ext>
                </a:extLst>
              </p:cNvPr>
              <p:cNvSpPr>
                <a:spLocks noChangeAspect="1"/>
              </p:cNvSpPr>
              <p:nvPr/>
            </p:nvSpPr>
            <p:spPr bwMode="auto">
              <a:xfrm>
                <a:off x="2800" y="1947"/>
                <a:ext cx="548" cy="376"/>
              </a:xfrm>
              <a:custGeom>
                <a:avLst/>
                <a:gdLst>
                  <a:gd name="T0" fmla="*/ 536 w 548"/>
                  <a:gd name="T1" fmla="*/ 47 h 376"/>
                  <a:gd name="T2" fmla="*/ 548 w 548"/>
                  <a:gd name="T3" fmla="*/ 376 h 376"/>
                  <a:gd name="T4" fmla="*/ 0 w 548"/>
                  <a:gd name="T5" fmla="*/ 376 h 376"/>
                  <a:gd name="T6" fmla="*/ 0 w 548"/>
                  <a:gd name="T7" fmla="*/ 0 h 376"/>
                  <a:gd name="T8" fmla="*/ 486 w 548"/>
                  <a:gd name="T9" fmla="*/ 0 h 376"/>
                  <a:gd name="T10" fmla="*/ 536 w 548"/>
                  <a:gd name="T11" fmla="*/ 47 h 376"/>
                </a:gdLst>
                <a:ahLst/>
                <a:cxnLst>
                  <a:cxn ang="0">
                    <a:pos x="T0" y="T1"/>
                  </a:cxn>
                  <a:cxn ang="0">
                    <a:pos x="T2" y="T3"/>
                  </a:cxn>
                  <a:cxn ang="0">
                    <a:pos x="T4" y="T5"/>
                  </a:cxn>
                  <a:cxn ang="0">
                    <a:pos x="T6" y="T7"/>
                  </a:cxn>
                  <a:cxn ang="0">
                    <a:pos x="T8" y="T9"/>
                  </a:cxn>
                  <a:cxn ang="0">
                    <a:pos x="T10" y="T11"/>
                  </a:cxn>
                </a:cxnLst>
                <a:rect l="0" t="0" r="r" b="b"/>
                <a:pathLst>
                  <a:path w="548" h="376">
                    <a:moveTo>
                      <a:pt x="536" y="47"/>
                    </a:moveTo>
                    <a:lnTo>
                      <a:pt x="548" y="376"/>
                    </a:lnTo>
                    <a:lnTo>
                      <a:pt x="0" y="376"/>
                    </a:lnTo>
                    <a:lnTo>
                      <a:pt x="0" y="0"/>
                    </a:lnTo>
                    <a:lnTo>
                      <a:pt x="486" y="0"/>
                    </a:lnTo>
                    <a:lnTo>
                      <a:pt x="536" y="47"/>
                    </a:lnTo>
                    <a:close/>
                  </a:path>
                </a:pathLst>
              </a:custGeom>
              <a:solidFill>
                <a:srgbClr val="FFFFFF"/>
              </a:solidFill>
              <a:ln w="9525">
                <a:solidFill>
                  <a:srgbClr val="CC9900"/>
                </a:solidFill>
                <a:round/>
                <a:headEnd/>
                <a:tailEnd/>
              </a:ln>
            </p:spPr>
            <p:txBody>
              <a:bodyPr/>
              <a:lstStyle/>
              <a:p>
                <a:endParaRPr lang="en-US" dirty="0"/>
              </a:p>
            </p:txBody>
          </p:sp>
          <p:sp>
            <p:nvSpPr>
              <p:cNvPr id="262166" name="Freeform 22">
                <a:extLst>
                  <a:ext uri="{FF2B5EF4-FFF2-40B4-BE49-F238E27FC236}">
                    <a16:creationId xmlns:a16="http://schemas.microsoft.com/office/drawing/2014/main" id="{E017495C-0EBC-4B38-A024-4144E774517F}"/>
                  </a:ext>
                </a:extLst>
              </p:cNvPr>
              <p:cNvSpPr>
                <a:spLocks noChangeAspect="1"/>
              </p:cNvSpPr>
              <p:nvPr/>
            </p:nvSpPr>
            <p:spPr bwMode="auto">
              <a:xfrm>
                <a:off x="2957" y="2112"/>
                <a:ext cx="38" cy="48"/>
              </a:xfrm>
              <a:custGeom>
                <a:avLst/>
                <a:gdLst>
                  <a:gd name="T0" fmla="*/ 6 w 38"/>
                  <a:gd name="T1" fmla="*/ 0 h 48"/>
                  <a:gd name="T2" fmla="*/ 6 w 38"/>
                  <a:gd name="T3" fmla="*/ 24 h 48"/>
                  <a:gd name="T4" fmla="*/ 30 w 38"/>
                  <a:gd name="T5" fmla="*/ 0 h 48"/>
                  <a:gd name="T6" fmla="*/ 38 w 38"/>
                  <a:gd name="T7" fmla="*/ 0 h 48"/>
                  <a:gd name="T8" fmla="*/ 19 w 38"/>
                  <a:gd name="T9" fmla="*/ 20 h 48"/>
                  <a:gd name="T10" fmla="*/ 38 w 38"/>
                  <a:gd name="T11" fmla="*/ 48 h 48"/>
                  <a:gd name="T12" fmla="*/ 31 w 38"/>
                  <a:gd name="T13" fmla="*/ 48 h 48"/>
                  <a:gd name="T14" fmla="*/ 14 w 38"/>
                  <a:gd name="T15" fmla="*/ 24 h 48"/>
                  <a:gd name="T16" fmla="*/ 6 w 38"/>
                  <a:gd name="T17" fmla="*/ 32 h 48"/>
                  <a:gd name="T18" fmla="*/ 6 w 38"/>
                  <a:gd name="T19" fmla="*/ 48 h 48"/>
                  <a:gd name="T20" fmla="*/ 0 w 38"/>
                  <a:gd name="T21" fmla="*/ 48 h 48"/>
                  <a:gd name="T22" fmla="*/ 0 w 38"/>
                  <a:gd name="T23" fmla="*/ 0 h 48"/>
                  <a:gd name="T24" fmla="*/ 6 w 38"/>
                  <a:gd name="T25"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48">
                    <a:moveTo>
                      <a:pt x="6" y="0"/>
                    </a:moveTo>
                    <a:lnTo>
                      <a:pt x="6" y="24"/>
                    </a:lnTo>
                    <a:lnTo>
                      <a:pt x="30" y="0"/>
                    </a:lnTo>
                    <a:lnTo>
                      <a:pt x="38" y="0"/>
                    </a:lnTo>
                    <a:lnTo>
                      <a:pt x="19" y="20"/>
                    </a:lnTo>
                    <a:lnTo>
                      <a:pt x="38" y="48"/>
                    </a:lnTo>
                    <a:lnTo>
                      <a:pt x="31" y="48"/>
                    </a:lnTo>
                    <a:lnTo>
                      <a:pt x="14" y="24"/>
                    </a:lnTo>
                    <a:lnTo>
                      <a:pt x="6" y="32"/>
                    </a:lnTo>
                    <a:lnTo>
                      <a:pt x="6" y="48"/>
                    </a:lnTo>
                    <a:lnTo>
                      <a:pt x="0" y="48"/>
                    </a:lnTo>
                    <a:lnTo>
                      <a:pt x="0" y="0"/>
                    </a:lnTo>
                    <a:lnTo>
                      <a:pt x="6" y="0"/>
                    </a:lnTo>
                    <a:close/>
                  </a:path>
                </a:pathLst>
              </a:custGeom>
              <a:solidFill>
                <a:srgbClr val="000000"/>
              </a:solidFill>
              <a:ln w="9525">
                <a:solidFill>
                  <a:srgbClr val="CC9900"/>
                </a:solidFill>
                <a:round/>
                <a:headEnd/>
                <a:tailEnd/>
              </a:ln>
            </p:spPr>
            <p:txBody>
              <a:bodyPr/>
              <a:lstStyle/>
              <a:p>
                <a:endParaRPr lang="en-US" dirty="0"/>
              </a:p>
            </p:txBody>
          </p:sp>
          <p:sp>
            <p:nvSpPr>
              <p:cNvPr id="262167" name="Freeform 23">
                <a:extLst>
                  <a:ext uri="{FF2B5EF4-FFF2-40B4-BE49-F238E27FC236}">
                    <a16:creationId xmlns:a16="http://schemas.microsoft.com/office/drawing/2014/main" id="{69834491-210D-42EE-B2A0-48872CFEFAD2}"/>
                  </a:ext>
                </a:extLst>
              </p:cNvPr>
              <p:cNvSpPr>
                <a:spLocks noChangeAspect="1" noEditPoints="1"/>
              </p:cNvSpPr>
              <p:nvPr/>
            </p:nvSpPr>
            <p:spPr bwMode="auto">
              <a:xfrm>
                <a:off x="2998" y="2125"/>
                <a:ext cx="33" cy="36"/>
              </a:xfrm>
              <a:custGeom>
                <a:avLst/>
                <a:gdLst>
                  <a:gd name="T0" fmla="*/ 30 w 33"/>
                  <a:gd name="T1" fmla="*/ 31 h 36"/>
                  <a:gd name="T2" fmla="*/ 31 w 33"/>
                  <a:gd name="T3" fmla="*/ 32 h 36"/>
                  <a:gd name="T4" fmla="*/ 32 w 33"/>
                  <a:gd name="T5" fmla="*/ 32 h 36"/>
                  <a:gd name="T6" fmla="*/ 33 w 33"/>
                  <a:gd name="T7" fmla="*/ 32 h 36"/>
                  <a:gd name="T8" fmla="*/ 33 w 33"/>
                  <a:gd name="T9" fmla="*/ 36 h 36"/>
                  <a:gd name="T10" fmla="*/ 31 w 33"/>
                  <a:gd name="T11" fmla="*/ 36 h 36"/>
                  <a:gd name="T12" fmla="*/ 28 w 33"/>
                  <a:gd name="T13" fmla="*/ 36 h 36"/>
                  <a:gd name="T14" fmla="*/ 25 w 33"/>
                  <a:gd name="T15" fmla="*/ 35 h 36"/>
                  <a:gd name="T16" fmla="*/ 24 w 33"/>
                  <a:gd name="T17" fmla="*/ 32 h 36"/>
                  <a:gd name="T18" fmla="*/ 18 w 33"/>
                  <a:gd name="T19" fmla="*/ 35 h 36"/>
                  <a:gd name="T20" fmla="*/ 12 w 33"/>
                  <a:gd name="T21" fmla="*/ 36 h 36"/>
                  <a:gd name="T22" fmla="*/ 3 w 33"/>
                  <a:gd name="T23" fmla="*/ 34 h 36"/>
                  <a:gd name="T24" fmla="*/ 0 w 33"/>
                  <a:gd name="T25" fmla="*/ 26 h 36"/>
                  <a:gd name="T26" fmla="*/ 3 w 33"/>
                  <a:gd name="T27" fmla="*/ 19 h 36"/>
                  <a:gd name="T28" fmla="*/ 8 w 33"/>
                  <a:gd name="T29" fmla="*/ 17 h 36"/>
                  <a:gd name="T30" fmla="*/ 15 w 33"/>
                  <a:gd name="T31" fmla="*/ 16 h 36"/>
                  <a:gd name="T32" fmla="*/ 20 w 33"/>
                  <a:gd name="T33" fmla="*/ 15 h 36"/>
                  <a:gd name="T34" fmla="*/ 22 w 33"/>
                  <a:gd name="T35" fmla="*/ 13 h 36"/>
                  <a:gd name="T36" fmla="*/ 23 w 33"/>
                  <a:gd name="T37" fmla="*/ 12 h 36"/>
                  <a:gd name="T38" fmla="*/ 22 w 33"/>
                  <a:gd name="T39" fmla="*/ 7 h 36"/>
                  <a:gd name="T40" fmla="*/ 17 w 33"/>
                  <a:gd name="T41" fmla="*/ 4 h 36"/>
                  <a:gd name="T42" fmla="*/ 10 w 33"/>
                  <a:gd name="T43" fmla="*/ 5 h 36"/>
                  <a:gd name="T44" fmla="*/ 7 w 33"/>
                  <a:gd name="T45" fmla="*/ 9 h 36"/>
                  <a:gd name="T46" fmla="*/ 2 w 33"/>
                  <a:gd name="T47" fmla="*/ 11 h 36"/>
                  <a:gd name="T48" fmla="*/ 2 w 33"/>
                  <a:gd name="T49" fmla="*/ 5 h 36"/>
                  <a:gd name="T50" fmla="*/ 5 w 33"/>
                  <a:gd name="T51" fmla="*/ 2 h 36"/>
                  <a:gd name="T52" fmla="*/ 9 w 33"/>
                  <a:gd name="T53" fmla="*/ 0 h 36"/>
                  <a:gd name="T54" fmla="*/ 12 w 33"/>
                  <a:gd name="T55" fmla="*/ 0 h 36"/>
                  <a:gd name="T56" fmla="*/ 17 w 33"/>
                  <a:gd name="T57" fmla="*/ 0 h 36"/>
                  <a:gd name="T58" fmla="*/ 20 w 33"/>
                  <a:gd name="T59" fmla="*/ 0 h 36"/>
                  <a:gd name="T60" fmla="*/ 24 w 33"/>
                  <a:gd name="T61" fmla="*/ 1 h 36"/>
                  <a:gd name="T62" fmla="*/ 28 w 33"/>
                  <a:gd name="T63" fmla="*/ 4 h 36"/>
                  <a:gd name="T64" fmla="*/ 30 w 33"/>
                  <a:gd name="T65" fmla="*/ 30 h 36"/>
                  <a:gd name="T66" fmla="*/ 20 w 33"/>
                  <a:gd name="T67" fmla="*/ 19 h 36"/>
                  <a:gd name="T68" fmla="*/ 12 w 33"/>
                  <a:gd name="T69" fmla="*/ 20 h 36"/>
                  <a:gd name="T70" fmla="*/ 8 w 33"/>
                  <a:gd name="T71" fmla="*/ 21 h 36"/>
                  <a:gd name="T72" fmla="*/ 5 w 33"/>
                  <a:gd name="T73" fmla="*/ 25 h 36"/>
                  <a:gd name="T74" fmla="*/ 7 w 33"/>
                  <a:gd name="T75" fmla="*/ 28 h 36"/>
                  <a:gd name="T76" fmla="*/ 10 w 33"/>
                  <a:gd name="T77" fmla="*/ 32 h 36"/>
                  <a:gd name="T78" fmla="*/ 17 w 33"/>
                  <a:gd name="T79" fmla="*/ 31 h 36"/>
                  <a:gd name="T80" fmla="*/ 23 w 33"/>
                  <a:gd name="T81" fmla="*/ 26 h 36"/>
                  <a:gd name="T82" fmla="*/ 24 w 33"/>
                  <a:gd name="T8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6">
                    <a:moveTo>
                      <a:pt x="30" y="30"/>
                    </a:moveTo>
                    <a:lnTo>
                      <a:pt x="30" y="31"/>
                    </a:lnTo>
                    <a:lnTo>
                      <a:pt x="31" y="31"/>
                    </a:lnTo>
                    <a:lnTo>
                      <a:pt x="31" y="32"/>
                    </a:lnTo>
                    <a:lnTo>
                      <a:pt x="32" y="32"/>
                    </a:lnTo>
                    <a:lnTo>
                      <a:pt x="32" y="32"/>
                    </a:lnTo>
                    <a:lnTo>
                      <a:pt x="33" y="32"/>
                    </a:lnTo>
                    <a:lnTo>
                      <a:pt x="33" y="32"/>
                    </a:lnTo>
                    <a:lnTo>
                      <a:pt x="33" y="32"/>
                    </a:lnTo>
                    <a:lnTo>
                      <a:pt x="33" y="36"/>
                    </a:lnTo>
                    <a:lnTo>
                      <a:pt x="32" y="36"/>
                    </a:lnTo>
                    <a:lnTo>
                      <a:pt x="31" y="36"/>
                    </a:lnTo>
                    <a:lnTo>
                      <a:pt x="30" y="36"/>
                    </a:lnTo>
                    <a:lnTo>
                      <a:pt x="28" y="36"/>
                    </a:lnTo>
                    <a:lnTo>
                      <a:pt x="27" y="36"/>
                    </a:lnTo>
                    <a:lnTo>
                      <a:pt x="25" y="35"/>
                    </a:lnTo>
                    <a:lnTo>
                      <a:pt x="24" y="33"/>
                    </a:lnTo>
                    <a:lnTo>
                      <a:pt x="24" y="32"/>
                    </a:lnTo>
                    <a:lnTo>
                      <a:pt x="22" y="33"/>
                    </a:lnTo>
                    <a:lnTo>
                      <a:pt x="18" y="35"/>
                    </a:lnTo>
                    <a:lnTo>
                      <a:pt x="16" y="36"/>
                    </a:lnTo>
                    <a:lnTo>
                      <a:pt x="12" y="36"/>
                    </a:lnTo>
                    <a:lnTo>
                      <a:pt x="7" y="35"/>
                    </a:lnTo>
                    <a:lnTo>
                      <a:pt x="3" y="34"/>
                    </a:lnTo>
                    <a:lnTo>
                      <a:pt x="1" y="31"/>
                    </a:lnTo>
                    <a:lnTo>
                      <a:pt x="0" y="26"/>
                    </a:lnTo>
                    <a:lnTo>
                      <a:pt x="1" y="23"/>
                    </a:lnTo>
                    <a:lnTo>
                      <a:pt x="3" y="19"/>
                    </a:lnTo>
                    <a:lnTo>
                      <a:pt x="5" y="18"/>
                    </a:lnTo>
                    <a:lnTo>
                      <a:pt x="8" y="17"/>
                    </a:lnTo>
                    <a:lnTo>
                      <a:pt x="11" y="16"/>
                    </a:lnTo>
                    <a:lnTo>
                      <a:pt x="15" y="16"/>
                    </a:lnTo>
                    <a:lnTo>
                      <a:pt x="18" y="15"/>
                    </a:lnTo>
                    <a:lnTo>
                      <a:pt x="20" y="15"/>
                    </a:lnTo>
                    <a:lnTo>
                      <a:pt x="22" y="15"/>
                    </a:lnTo>
                    <a:lnTo>
                      <a:pt x="22" y="13"/>
                    </a:lnTo>
                    <a:lnTo>
                      <a:pt x="23" y="13"/>
                    </a:lnTo>
                    <a:lnTo>
                      <a:pt x="23" y="12"/>
                    </a:lnTo>
                    <a:lnTo>
                      <a:pt x="23" y="8"/>
                    </a:lnTo>
                    <a:lnTo>
                      <a:pt x="22" y="7"/>
                    </a:lnTo>
                    <a:lnTo>
                      <a:pt x="20" y="5"/>
                    </a:lnTo>
                    <a:lnTo>
                      <a:pt x="17" y="4"/>
                    </a:lnTo>
                    <a:lnTo>
                      <a:pt x="15" y="4"/>
                    </a:lnTo>
                    <a:lnTo>
                      <a:pt x="10" y="5"/>
                    </a:lnTo>
                    <a:lnTo>
                      <a:pt x="8" y="7"/>
                    </a:lnTo>
                    <a:lnTo>
                      <a:pt x="7" y="9"/>
                    </a:lnTo>
                    <a:lnTo>
                      <a:pt x="7" y="11"/>
                    </a:lnTo>
                    <a:lnTo>
                      <a:pt x="2" y="11"/>
                    </a:lnTo>
                    <a:lnTo>
                      <a:pt x="2" y="8"/>
                    </a:lnTo>
                    <a:lnTo>
                      <a:pt x="2" y="5"/>
                    </a:lnTo>
                    <a:lnTo>
                      <a:pt x="3" y="4"/>
                    </a:lnTo>
                    <a:lnTo>
                      <a:pt x="5" y="2"/>
                    </a:lnTo>
                    <a:lnTo>
                      <a:pt x="8" y="1"/>
                    </a:lnTo>
                    <a:lnTo>
                      <a:pt x="9" y="0"/>
                    </a:lnTo>
                    <a:lnTo>
                      <a:pt x="11" y="0"/>
                    </a:lnTo>
                    <a:lnTo>
                      <a:pt x="12" y="0"/>
                    </a:lnTo>
                    <a:lnTo>
                      <a:pt x="15" y="0"/>
                    </a:lnTo>
                    <a:lnTo>
                      <a:pt x="17" y="0"/>
                    </a:lnTo>
                    <a:lnTo>
                      <a:pt x="18" y="0"/>
                    </a:lnTo>
                    <a:lnTo>
                      <a:pt x="20" y="0"/>
                    </a:lnTo>
                    <a:lnTo>
                      <a:pt x="22" y="0"/>
                    </a:lnTo>
                    <a:lnTo>
                      <a:pt x="24" y="1"/>
                    </a:lnTo>
                    <a:lnTo>
                      <a:pt x="27" y="2"/>
                    </a:lnTo>
                    <a:lnTo>
                      <a:pt x="28" y="4"/>
                    </a:lnTo>
                    <a:lnTo>
                      <a:pt x="30" y="7"/>
                    </a:lnTo>
                    <a:lnTo>
                      <a:pt x="30" y="30"/>
                    </a:lnTo>
                    <a:close/>
                    <a:moveTo>
                      <a:pt x="24" y="18"/>
                    </a:moveTo>
                    <a:lnTo>
                      <a:pt x="20" y="19"/>
                    </a:lnTo>
                    <a:lnTo>
                      <a:pt x="16" y="20"/>
                    </a:lnTo>
                    <a:lnTo>
                      <a:pt x="12" y="20"/>
                    </a:lnTo>
                    <a:lnTo>
                      <a:pt x="9" y="21"/>
                    </a:lnTo>
                    <a:lnTo>
                      <a:pt x="8" y="21"/>
                    </a:lnTo>
                    <a:lnTo>
                      <a:pt x="7" y="23"/>
                    </a:lnTo>
                    <a:lnTo>
                      <a:pt x="5" y="25"/>
                    </a:lnTo>
                    <a:lnTo>
                      <a:pt x="5" y="26"/>
                    </a:lnTo>
                    <a:lnTo>
                      <a:pt x="7" y="28"/>
                    </a:lnTo>
                    <a:lnTo>
                      <a:pt x="8" y="31"/>
                    </a:lnTo>
                    <a:lnTo>
                      <a:pt x="10" y="32"/>
                    </a:lnTo>
                    <a:lnTo>
                      <a:pt x="12" y="32"/>
                    </a:lnTo>
                    <a:lnTo>
                      <a:pt x="17" y="31"/>
                    </a:lnTo>
                    <a:lnTo>
                      <a:pt x="20" y="28"/>
                    </a:lnTo>
                    <a:lnTo>
                      <a:pt x="23" y="26"/>
                    </a:lnTo>
                    <a:lnTo>
                      <a:pt x="24" y="25"/>
                    </a:lnTo>
                    <a:lnTo>
                      <a:pt x="24" y="18"/>
                    </a:lnTo>
                    <a:close/>
                  </a:path>
                </a:pathLst>
              </a:custGeom>
              <a:solidFill>
                <a:srgbClr val="000000"/>
              </a:solidFill>
              <a:ln w="9525">
                <a:solidFill>
                  <a:srgbClr val="CC9900"/>
                </a:solidFill>
                <a:round/>
                <a:headEnd/>
                <a:tailEnd/>
              </a:ln>
            </p:spPr>
            <p:txBody>
              <a:bodyPr/>
              <a:lstStyle/>
              <a:p>
                <a:endParaRPr lang="en-US" dirty="0"/>
              </a:p>
            </p:txBody>
          </p:sp>
          <p:sp>
            <p:nvSpPr>
              <p:cNvPr id="262168" name="Freeform 24">
                <a:extLst>
                  <a:ext uri="{FF2B5EF4-FFF2-40B4-BE49-F238E27FC236}">
                    <a16:creationId xmlns:a16="http://schemas.microsoft.com/office/drawing/2014/main" id="{7188ABEB-CCD5-4600-A38B-CB3AAFA1E613}"/>
                  </a:ext>
                </a:extLst>
              </p:cNvPr>
              <p:cNvSpPr>
                <a:spLocks noChangeAspect="1"/>
              </p:cNvSpPr>
              <p:nvPr/>
            </p:nvSpPr>
            <p:spPr bwMode="auto">
              <a:xfrm>
                <a:off x="3036" y="2125"/>
                <a:ext cx="28" cy="35"/>
              </a:xfrm>
              <a:custGeom>
                <a:avLst/>
                <a:gdLst>
                  <a:gd name="T0" fmla="*/ 5 w 28"/>
                  <a:gd name="T1" fmla="*/ 0 h 35"/>
                  <a:gd name="T2" fmla="*/ 5 w 28"/>
                  <a:gd name="T3" fmla="*/ 4 h 35"/>
                  <a:gd name="T4" fmla="*/ 5 w 28"/>
                  <a:gd name="T5" fmla="*/ 4 h 35"/>
                  <a:gd name="T6" fmla="*/ 7 w 28"/>
                  <a:gd name="T7" fmla="*/ 3 h 35"/>
                  <a:gd name="T8" fmla="*/ 8 w 28"/>
                  <a:gd name="T9" fmla="*/ 2 h 35"/>
                  <a:gd name="T10" fmla="*/ 9 w 28"/>
                  <a:gd name="T11" fmla="*/ 2 h 35"/>
                  <a:gd name="T12" fmla="*/ 10 w 28"/>
                  <a:gd name="T13" fmla="*/ 1 h 35"/>
                  <a:gd name="T14" fmla="*/ 11 w 28"/>
                  <a:gd name="T15" fmla="*/ 0 h 35"/>
                  <a:gd name="T16" fmla="*/ 12 w 28"/>
                  <a:gd name="T17" fmla="*/ 0 h 35"/>
                  <a:gd name="T18" fmla="*/ 15 w 28"/>
                  <a:gd name="T19" fmla="*/ 0 h 35"/>
                  <a:gd name="T20" fmla="*/ 17 w 28"/>
                  <a:gd name="T21" fmla="*/ 0 h 35"/>
                  <a:gd name="T22" fmla="*/ 18 w 28"/>
                  <a:gd name="T23" fmla="*/ 0 h 35"/>
                  <a:gd name="T24" fmla="*/ 20 w 28"/>
                  <a:gd name="T25" fmla="*/ 0 h 35"/>
                  <a:gd name="T26" fmla="*/ 22 w 28"/>
                  <a:gd name="T27" fmla="*/ 0 h 35"/>
                  <a:gd name="T28" fmla="*/ 23 w 28"/>
                  <a:gd name="T29" fmla="*/ 0 h 35"/>
                  <a:gd name="T30" fmla="*/ 24 w 28"/>
                  <a:gd name="T31" fmla="*/ 1 h 35"/>
                  <a:gd name="T32" fmla="*/ 26 w 28"/>
                  <a:gd name="T33" fmla="*/ 2 h 35"/>
                  <a:gd name="T34" fmla="*/ 27 w 28"/>
                  <a:gd name="T35" fmla="*/ 4 h 35"/>
                  <a:gd name="T36" fmla="*/ 28 w 28"/>
                  <a:gd name="T37" fmla="*/ 8 h 35"/>
                  <a:gd name="T38" fmla="*/ 28 w 28"/>
                  <a:gd name="T39" fmla="*/ 35 h 35"/>
                  <a:gd name="T40" fmla="*/ 23 w 28"/>
                  <a:gd name="T41" fmla="*/ 35 h 35"/>
                  <a:gd name="T42" fmla="*/ 23 w 28"/>
                  <a:gd name="T43" fmla="*/ 11 h 35"/>
                  <a:gd name="T44" fmla="*/ 22 w 28"/>
                  <a:gd name="T45" fmla="*/ 8 h 35"/>
                  <a:gd name="T46" fmla="*/ 20 w 28"/>
                  <a:gd name="T47" fmla="*/ 5 h 35"/>
                  <a:gd name="T48" fmla="*/ 18 w 28"/>
                  <a:gd name="T49" fmla="*/ 4 h 35"/>
                  <a:gd name="T50" fmla="*/ 16 w 28"/>
                  <a:gd name="T51" fmla="*/ 4 h 35"/>
                  <a:gd name="T52" fmla="*/ 11 w 28"/>
                  <a:gd name="T53" fmla="*/ 5 h 35"/>
                  <a:gd name="T54" fmla="*/ 9 w 28"/>
                  <a:gd name="T55" fmla="*/ 7 h 35"/>
                  <a:gd name="T56" fmla="*/ 7 w 28"/>
                  <a:gd name="T57" fmla="*/ 11 h 35"/>
                  <a:gd name="T58" fmla="*/ 5 w 28"/>
                  <a:gd name="T59" fmla="*/ 17 h 35"/>
                  <a:gd name="T60" fmla="*/ 5 w 28"/>
                  <a:gd name="T61" fmla="*/ 35 h 35"/>
                  <a:gd name="T62" fmla="*/ 0 w 28"/>
                  <a:gd name="T63" fmla="*/ 35 h 35"/>
                  <a:gd name="T64" fmla="*/ 0 w 28"/>
                  <a:gd name="T65" fmla="*/ 0 h 35"/>
                  <a:gd name="T66" fmla="*/ 5 w 28"/>
                  <a:gd name="T6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5">
                    <a:moveTo>
                      <a:pt x="5" y="0"/>
                    </a:moveTo>
                    <a:lnTo>
                      <a:pt x="5" y="4"/>
                    </a:lnTo>
                    <a:lnTo>
                      <a:pt x="5" y="4"/>
                    </a:lnTo>
                    <a:lnTo>
                      <a:pt x="7" y="3"/>
                    </a:lnTo>
                    <a:lnTo>
                      <a:pt x="8" y="2"/>
                    </a:lnTo>
                    <a:lnTo>
                      <a:pt x="9" y="2"/>
                    </a:lnTo>
                    <a:lnTo>
                      <a:pt x="10" y="1"/>
                    </a:lnTo>
                    <a:lnTo>
                      <a:pt x="11" y="0"/>
                    </a:lnTo>
                    <a:lnTo>
                      <a:pt x="12" y="0"/>
                    </a:lnTo>
                    <a:lnTo>
                      <a:pt x="15" y="0"/>
                    </a:lnTo>
                    <a:lnTo>
                      <a:pt x="17" y="0"/>
                    </a:lnTo>
                    <a:lnTo>
                      <a:pt x="18" y="0"/>
                    </a:lnTo>
                    <a:lnTo>
                      <a:pt x="20" y="0"/>
                    </a:lnTo>
                    <a:lnTo>
                      <a:pt x="22" y="0"/>
                    </a:lnTo>
                    <a:lnTo>
                      <a:pt x="23" y="0"/>
                    </a:lnTo>
                    <a:lnTo>
                      <a:pt x="24" y="1"/>
                    </a:lnTo>
                    <a:lnTo>
                      <a:pt x="26" y="2"/>
                    </a:lnTo>
                    <a:lnTo>
                      <a:pt x="27" y="4"/>
                    </a:lnTo>
                    <a:lnTo>
                      <a:pt x="28" y="8"/>
                    </a:lnTo>
                    <a:lnTo>
                      <a:pt x="28" y="35"/>
                    </a:lnTo>
                    <a:lnTo>
                      <a:pt x="23" y="35"/>
                    </a:lnTo>
                    <a:lnTo>
                      <a:pt x="23" y="11"/>
                    </a:lnTo>
                    <a:lnTo>
                      <a:pt x="22" y="8"/>
                    </a:lnTo>
                    <a:lnTo>
                      <a:pt x="20" y="5"/>
                    </a:lnTo>
                    <a:lnTo>
                      <a:pt x="18" y="4"/>
                    </a:lnTo>
                    <a:lnTo>
                      <a:pt x="16" y="4"/>
                    </a:lnTo>
                    <a:lnTo>
                      <a:pt x="11" y="5"/>
                    </a:lnTo>
                    <a:lnTo>
                      <a:pt x="9" y="7"/>
                    </a:lnTo>
                    <a:lnTo>
                      <a:pt x="7" y="11"/>
                    </a:lnTo>
                    <a:lnTo>
                      <a:pt x="5" y="17"/>
                    </a:lnTo>
                    <a:lnTo>
                      <a:pt x="5" y="35"/>
                    </a:lnTo>
                    <a:lnTo>
                      <a:pt x="0" y="35"/>
                    </a:lnTo>
                    <a:lnTo>
                      <a:pt x="0" y="0"/>
                    </a:lnTo>
                    <a:lnTo>
                      <a:pt x="5" y="0"/>
                    </a:lnTo>
                    <a:close/>
                  </a:path>
                </a:pathLst>
              </a:custGeom>
              <a:solidFill>
                <a:srgbClr val="000000"/>
              </a:solidFill>
              <a:ln w="9525">
                <a:solidFill>
                  <a:srgbClr val="CC9900"/>
                </a:solidFill>
                <a:round/>
                <a:headEnd/>
                <a:tailEnd/>
              </a:ln>
            </p:spPr>
            <p:txBody>
              <a:bodyPr/>
              <a:lstStyle/>
              <a:p>
                <a:endParaRPr lang="en-US" dirty="0"/>
              </a:p>
            </p:txBody>
          </p:sp>
          <p:sp>
            <p:nvSpPr>
              <p:cNvPr id="262169" name="Freeform 25">
                <a:extLst>
                  <a:ext uri="{FF2B5EF4-FFF2-40B4-BE49-F238E27FC236}">
                    <a16:creationId xmlns:a16="http://schemas.microsoft.com/office/drawing/2014/main" id="{6B7D5419-B01D-4FE2-9276-C02743CA0F33}"/>
                  </a:ext>
                </a:extLst>
              </p:cNvPr>
              <p:cNvSpPr>
                <a:spLocks noChangeAspect="1"/>
              </p:cNvSpPr>
              <p:nvPr/>
            </p:nvSpPr>
            <p:spPr bwMode="auto">
              <a:xfrm>
                <a:off x="3069" y="2125"/>
                <a:ext cx="29" cy="36"/>
              </a:xfrm>
              <a:custGeom>
                <a:avLst/>
                <a:gdLst>
                  <a:gd name="T0" fmla="*/ 6 w 29"/>
                  <a:gd name="T1" fmla="*/ 27 h 36"/>
                  <a:gd name="T2" fmla="*/ 9 w 29"/>
                  <a:gd name="T3" fmla="*/ 31 h 36"/>
                  <a:gd name="T4" fmla="*/ 13 w 29"/>
                  <a:gd name="T5" fmla="*/ 32 h 36"/>
                  <a:gd name="T6" fmla="*/ 16 w 29"/>
                  <a:gd name="T7" fmla="*/ 32 h 36"/>
                  <a:gd name="T8" fmla="*/ 18 w 29"/>
                  <a:gd name="T9" fmla="*/ 32 h 36"/>
                  <a:gd name="T10" fmla="*/ 21 w 29"/>
                  <a:gd name="T11" fmla="*/ 32 h 36"/>
                  <a:gd name="T12" fmla="*/ 22 w 29"/>
                  <a:gd name="T13" fmla="*/ 30 h 36"/>
                  <a:gd name="T14" fmla="*/ 23 w 29"/>
                  <a:gd name="T15" fmla="*/ 27 h 36"/>
                  <a:gd name="T16" fmla="*/ 23 w 29"/>
                  <a:gd name="T17" fmla="*/ 25 h 36"/>
                  <a:gd name="T18" fmla="*/ 21 w 29"/>
                  <a:gd name="T19" fmla="*/ 23 h 36"/>
                  <a:gd name="T20" fmla="*/ 16 w 29"/>
                  <a:gd name="T21" fmla="*/ 20 h 36"/>
                  <a:gd name="T22" fmla="*/ 9 w 29"/>
                  <a:gd name="T23" fmla="*/ 19 h 36"/>
                  <a:gd name="T24" fmla="*/ 5 w 29"/>
                  <a:gd name="T25" fmla="*/ 17 h 36"/>
                  <a:gd name="T26" fmla="*/ 1 w 29"/>
                  <a:gd name="T27" fmla="*/ 13 h 36"/>
                  <a:gd name="T28" fmla="*/ 2 w 29"/>
                  <a:gd name="T29" fmla="*/ 5 h 36"/>
                  <a:gd name="T30" fmla="*/ 9 w 29"/>
                  <a:gd name="T31" fmla="*/ 1 h 36"/>
                  <a:gd name="T32" fmla="*/ 22 w 29"/>
                  <a:gd name="T33" fmla="*/ 1 h 36"/>
                  <a:gd name="T34" fmla="*/ 28 w 29"/>
                  <a:gd name="T35" fmla="*/ 7 h 36"/>
                  <a:gd name="T36" fmla="*/ 22 w 29"/>
                  <a:gd name="T37" fmla="*/ 10 h 36"/>
                  <a:gd name="T38" fmla="*/ 21 w 29"/>
                  <a:gd name="T39" fmla="*/ 7 h 36"/>
                  <a:gd name="T40" fmla="*/ 14 w 29"/>
                  <a:gd name="T41" fmla="*/ 4 h 36"/>
                  <a:gd name="T42" fmla="*/ 9 w 29"/>
                  <a:gd name="T43" fmla="*/ 5 h 36"/>
                  <a:gd name="T44" fmla="*/ 7 w 29"/>
                  <a:gd name="T45" fmla="*/ 8 h 36"/>
                  <a:gd name="T46" fmla="*/ 7 w 29"/>
                  <a:gd name="T47" fmla="*/ 11 h 36"/>
                  <a:gd name="T48" fmla="*/ 9 w 29"/>
                  <a:gd name="T49" fmla="*/ 13 h 36"/>
                  <a:gd name="T50" fmla="*/ 13 w 29"/>
                  <a:gd name="T51" fmla="*/ 15 h 36"/>
                  <a:gd name="T52" fmla="*/ 17 w 29"/>
                  <a:gd name="T53" fmla="*/ 16 h 36"/>
                  <a:gd name="T54" fmla="*/ 22 w 29"/>
                  <a:gd name="T55" fmla="*/ 17 h 36"/>
                  <a:gd name="T56" fmla="*/ 25 w 29"/>
                  <a:gd name="T57" fmla="*/ 18 h 36"/>
                  <a:gd name="T58" fmla="*/ 29 w 29"/>
                  <a:gd name="T59" fmla="*/ 23 h 36"/>
                  <a:gd name="T60" fmla="*/ 29 w 29"/>
                  <a:gd name="T61" fmla="*/ 27 h 36"/>
                  <a:gd name="T62" fmla="*/ 28 w 29"/>
                  <a:gd name="T63" fmla="*/ 32 h 36"/>
                  <a:gd name="T64" fmla="*/ 23 w 29"/>
                  <a:gd name="T65" fmla="*/ 35 h 36"/>
                  <a:gd name="T66" fmla="*/ 20 w 29"/>
                  <a:gd name="T67" fmla="*/ 36 h 36"/>
                  <a:gd name="T68" fmla="*/ 16 w 29"/>
                  <a:gd name="T69" fmla="*/ 36 h 36"/>
                  <a:gd name="T70" fmla="*/ 13 w 29"/>
                  <a:gd name="T71" fmla="*/ 36 h 36"/>
                  <a:gd name="T72" fmla="*/ 9 w 29"/>
                  <a:gd name="T73" fmla="*/ 36 h 36"/>
                  <a:gd name="T74" fmla="*/ 1 w 29"/>
                  <a:gd name="T75" fmla="*/ 31 h 36"/>
                  <a:gd name="T76" fmla="*/ 0 w 29"/>
                  <a:gd name="T77"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36">
                    <a:moveTo>
                      <a:pt x="6" y="25"/>
                    </a:moveTo>
                    <a:lnTo>
                      <a:pt x="6" y="27"/>
                    </a:lnTo>
                    <a:lnTo>
                      <a:pt x="7" y="30"/>
                    </a:lnTo>
                    <a:lnTo>
                      <a:pt x="9" y="31"/>
                    </a:lnTo>
                    <a:lnTo>
                      <a:pt x="12" y="32"/>
                    </a:lnTo>
                    <a:lnTo>
                      <a:pt x="13" y="32"/>
                    </a:lnTo>
                    <a:lnTo>
                      <a:pt x="14" y="32"/>
                    </a:lnTo>
                    <a:lnTo>
                      <a:pt x="16" y="32"/>
                    </a:lnTo>
                    <a:lnTo>
                      <a:pt x="17" y="32"/>
                    </a:lnTo>
                    <a:lnTo>
                      <a:pt x="18" y="32"/>
                    </a:lnTo>
                    <a:lnTo>
                      <a:pt x="20" y="32"/>
                    </a:lnTo>
                    <a:lnTo>
                      <a:pt x="21" y="32"/>
                    </a:lnTo>
                    <a:lnTo>
                      <a:pt x="21" y="31"/>
                    </a:lnTo>
                    <a:lnTo>
                      <a:pt x="22" y="30"/>
                    </a:lnTo>
                    <a:lnTo>
                      <a:pt x="22" y="28"/>
                    </a:lnTo>
                    <a:lnTo>
                      <a:pt x="23" y="27"/>
                    </a:lnTo>
                    <a:lnTo>
                      <a:pt x="23" y="26"/>
                    </a:lnTo>
                    <a:lnTo>
                      <a:pt x="23" y="25"/>
                    </a:lnTo>
                    <a:lnTo>
                      <a:pt x="22" y="24"/>
                    </a:lnTo>
                    <a:lnTo>
                      <a:pt x="21" y="23"/>
                    </a:lnTo>
                    <a:lnTo>
                      <a:pt x="20" y="21"/>
                    </a:lnTo>
                    <a:lnTo>
                      <a:pt x="16" y="20"/>
                    </a:lnTo>
                    <a:lnTo>
                      <a:pt x="13" y="19"/>
                    </a:lnTo>
                    <a:lnTo>
                      <a:pt x="9" y="19"/>
                    </a:lnTo>
                    <a:lnTo>
                      <a:pt x="7" y="18"/>
                    </a:lnTo>
                    <a:lnTo>
                      <a:pt x="5" y="17"/>
                    </a:lnTo>
                    <a:lnTo>
                      <a:pt x="2" y="16"/>
                    </a:lnTo>
                    <a:lnTo>
                      <a:pt x="1" y="13"/>
                    </a:lnTo>
                    <a:lnTo>
                      <a:pt x="1" y="10"/>
                    </a:lnTo>
                    <a:lnTo>
                      <a:pt x="2" y="5"/>
                    </a:lnTo>
                    <a:lnTo>
                      <a:pt x="5" y="2"/>
                    </a:lnTo>
                    <a:lnTo>
                      <a:pt x="9" y="1"/>
                    </a:lnTo>
                    <a:lnTo>
                      <a:pt x="14" y="0"/>
                    </a:lnTo>
                    <a:lnTo>
                      <a:pt x="22" y="1"/>
                    </a:lnTo>
                    <a:lnTo>
                      <a:pt x="25" y="3"/>
                    </a:lnTo>
                    <a:lnTo>
                      <a:pt x="28" y="7"/>
                    </a:lnTo>
                    <a:lnTo>
                      <a:pt x="28" y="10"/>
                    </a:lnTo>
                    <a:lnTo>
                      <a:pt x="22" y="10"/>
                    </a:lnTo>
                    <a:lnTo>
                      <a:pt x="22" y="8"/>
                    </a:lnTo>
                    <a:lnTo>
                      <a:pt x="21" y="7"/>
                    </a:lnTo>
                    <a:lnTo>
                      <a:pt x="18" y="4"/>
                    </a:lnTo>
                    <a:lnTo>
                      <a:pt x="14" y="4"/>
                    </a:lnTo>
                    <a:lnTo>
                      <a:pt x="12" y="4"/>
                    </a:lnTo>
                    <a:lnTo>
                      <a:pt x="9" y="5"/>
                    </a:lnTo>
                    <a:lnTo>
                      <a:pt x="8" y="7"/>
                    </a:lnTo>
                    <a:lnTo>
                      <a:pt x="7" y="8"/>
                    </a:lnTo>
                    <a:lnTo>
                      <a:pt x="7" y="9"/>
                    </a:lnTo>
                    <a:lnTo>
                      <a:pt x="7" y="11"/>
                    </a:lnTo>
                    <a:lnTo>
                      <a:pt x="8" y="12"/>
                    </a:lnTo>
                    <a:lnTo>
                      <a:pt x="9" y="13"/>
                    </a:lnTo>
                    <a:lnTo>
                      <a:pt x="10" y="15"/>
                    </a:lnTo>
                    <a:lnTo>
                      <a:pt x="13" y="15"/>
                    </a:lnTo>
                    <a:lnTo>
                      <a:pt x="15" y="15"/>
                    </a:lnTo>
                    <a:lnTo>
                      <a:pt x="17" y="16"/>
                    </a:lnTo>
                    <a:lnTo>
                      <a:pt x="20" y="16"/>
                    </a:lnTo>
                    <a:lnTo>
                      <a:pt x="22" y="17"/>
                    </a:lnTo>
                    <a:lnTo>
                      <a:pt x="23" y="17"/>
                    </a:lnTo>
                    <a:lnTo>
                      <a:pt x="25" y="18"/>
                    </a:lnTo>
                    <a:lnTo>
                      <a:pt x="27" y="20"/>
                    </a:lnTo>
                    <a:lnTo>
                      <a:pt x="29" y="23"/>
                    </a:lnTo>
                    <a:lnTo>
                      <a:pt x="29" y="25"/>
                    </a:lnTo>
                    <a:lnTo>
                      <a:pt x="29" y="27"/>
                    </a:lnTo>
                    <a:lnTo>
                      <a:pt x="29" y="30"/>
                    </a:lnTo>
                    <a:lnTo>
                      <a:pt x="28" y="32"/>
                    </a:lnTo>
                    <a:lnTo>
                      <a:pt x="25" y="34"/>
                    </a:lnTo>
                    <a:lnTo>
                      <a:pt x="23" y="35"/>
                    </a:lnTo>
                    <a:lnTo>
                      <a:pt x="22" y="36"/>
                    </a:lnTo>
                    <a:lnTo>
                      <a:pt x="20" y="36"/>
                    </a:lnTo>
                    <a:lnTo>
                      <a:pt x="18" y="36"/>
                    </a:lnTo>
                    <a:lnTo>
                      <a:pt x="16" y="36"/>
                    </a:lnTo>
                    <a:lnTo>
                      <a:pt x="15" y="36"/>
                    </a:lnTo>
                    <a:lnTo>
                      <a:pt x="13" y="36"/>
                    </a:lnTo>
                    <a:lnTo>
                      <a:pt x="12" y="36"/>
                    </a:lnTo>
                    <a:lnTo>
                      <a:pt x="9" y="36"/>
                    </a:lnTo>
                    <a:lnTo>
                      <a:pt x="5" y="34"/>
                    </a:lnTo>
                    <a:lnTo>
                      <a:pt x="1" y="31"/>
                    </a:lnTo>
                    <a:lnTo>
                      <a:pt x="0" y="28"/>
                    </a:lnTo>
                    <a:lnTo>
                      <a:pt x="0" y="25"/>
                    </a:lnTo>
                    <a:lnTo>
                      <a:pt x="6" y="25"/>
                    </a:lnTo>
                    <a:close/>
                  </a:path>
                </a:pathLst>
              </a:custGeom>
              <a:solidFill>
                <a:srgbClr val="000000"/>
              </a:solidFill>
              <a:ln w="9525">
                <a:solidFill>
                  <a:srgbClr val="CC9900"/>
                </a:solidFill>
                <a:round/>
                <a:headEnd/>
                <a:tailEnd/>
              </a:ln>
            </p:spPr>
            <p:txBody>
              <a:bodyPr/>
              <a:lstStyle/>
              <a:p>
                <a:endParaRPr lang="en-US" dirty="0"/>
              </a:p>
            </p:txBody>
          </p:sp>
          <p:sp>
            <p:nvSpPr>
              <p:cNvPr id="262170" name="Freeform 26">
                <a:extLst>
                  <a:ext uri="{FF2B5EF4-FFF2-40B4-BE49-F238E27FC236}">
                    <a16:creationId xmlns:a16="http://schemas.microsoft.com/office/drawing/2014/main" id="{47A2314C-483E-4251-BD4F-0405B8174C9C}"/>
                  </a:ext>
                </a:extLst>
              </p:cNvPr>
              <p:cNvSpPr>
                <a:spLocks noChangeAspect="1" noEditPoints="1"/>
              </p:cNvSpPr>
              <p:nvPr/>
            </p:nvSpPr>
            <p:spPr bwMode="auto">
              <a:xfrm>
                <a:off x="3102" y="2125"/>
                <a:ext cx="34" cy="36"/>
              </a:xfrm>
              <a:custGeom>
                <a:avLst/>
                <a:gdLst>
                  <a:gd name="T0" fmla="*/ 29 w 34"/>
                  <a:gd name="T1" fmla="*/ 31 h 36"/>
                  <a:gd name="T2" fmla="*/ 30 w 34"/>
                  <a:gd name="T3" fmla="*/ 32 h 36"/>
                  <a:gd name="T4" fmla="*/ 33 w 34"/>
                  <a:gd name="T5" fmla="*/ 32 h 36"/>
                  <a:gd name="T6" fmla="*/ 33 w 34"/>
                  <a:gd name="T7" fmla="*/ 32 h 36"/>
                  <a:gd name="T8" fmla="*/ 34 w 34"/>
                  <a:gd name="T9" fmla="*/ 36 h 36"/>
                  <a:gd name="T10" fmla="*/ 32 w 34"/>
                  <a:gd name="T11" fmla="*/ 36 h 36"/>
                  <a:gd name="T12" fmla="*/ 29 w 34"/>
                  <a:gd name="T13" fmla="*/ 36 h 36"/>
                  <a:gd name="T14" fmla="*/ 26 w 34"/>
                  <a:gd name="T15" fmla="*/ 35 h 36"/>
                  <a:gd name="T16" fmla="*/ 23 w 34"/>
                  <a:gd name="T17" fmla="*/ 32 h 36"/>
                  <a:gd name="T18" fmla="*/ 19 w 34"/>
                  <a:gd name="T19" fmla="*/ 35 h 36"/>
                  <a:gd name="T20" fmla="*/ 13 w 34"/>
                  <a:gd name="T21" fmla="*/ 36 h 36"/>
                  <a:gd name="T22" fmla="*/ 4 w 34"/>
                  <a:gd name="T23" fmla="*/ 34 h 36"/>
                  <a:gd name="T24" fmla="*/ 0 w 34"/>
                  <a:gd name="T25" fmla="*/ 26 h 36"/>
                  <a:gd name="T26" fmla="*/ 3 w 34"/>
                  <a:gd name="T27" fmla="*/ 19 h 36"/>
                  <a:gd name="T28" fmla="*/ 7 w 34"/>
                  <a:gd name="T29" fmla="*/ 17 h 36"/>
                  <a:gd name="T30" fmla="*/ 15 w 34"/>
                  <a:gd name="T31" fmla="*/ 16 h 36"/>
                  <a:gd name="T32" fmla="*/ 21 w 34"/>
                  <a:gd name="T33" fmla="*/ 15 h 36"/>
                  <a:gd name="T34" fmla="*/ 22 w 34"/>
                  <a:gd name="T35" fmla="*/ 13 h 36"/>
                  <a:gd name="T36" fmla="*/ 23 w 34"/>
                  <a:gd name="T37" fmla="*/ 12 h 36"/>
                  <a:gd name="T38" fmla="*/ 22 w 34"/>
                  <a:gd name="T39" fmla="*/ 7 h 36"/>
                  <a:gd name="T40" fmla="*/ 18 w 34"/>
                  <a:gd name="T41" fmla="*/ 4 h 36"/>
                  <a:gd name="T42" fmla="*/ 11 w 34"/>
                  <a:gd name="T43" fmla="*/ 5 h 36"/>
                  <a:gd name="T44" fmla="*/ 7 w 34"/>
                  <a:gd name="T45" fmla="*/ 9 h 36"/>
                  <a:gd name="T46" fmla="*/ 2 w 34"/>
                  <a:gd name="T47" fmla="*/ 11 h 36"/>
                  <a:gd name="T48" fmla="*/ 3 w 34"/>
                  <a:gd name="T49" fmla="*/ 5 h 36"/>
                  <a:gd name="T50" fmla="*/ 5 w 34"/>
                  <a:gd name="T51" fmla="*/ 2 h 36"/>
                  <a:gd name="T52" fmla="*/ 10 w 34"/>
                  <a:gd name="T53" fmla="*/ 0 h 36"/>
                  <a:gd name="T54" fmla="*/ 13 w 34"/>
                  <a:gd name="T55" fmla="*/ 0 h 36"/>
                  <a:gd name="T56" fmla="*/ 17 w 34"/>
                  <a:gd name="T57" fmla="*/ 0 h 36"/>
                  <a:gd name="T58" fmla="*/ 20 w 34"/>
                  <a:gd name="T59" fmla="*/ 0 h 36"/>
                  <a:gd name="T60" fmla="*/ 25 w 34"/>
                  <a:gd name="T61" fmla="*/ 1 h 36"/>
                  <a:gd name="T62" fmla="*/ 28 w 34"/>
                  <a:gd name="T63" fmla="*/ 4 h 36"/>
                  <a:gd name="T64" fmla="*/ 29 w 34"/>
                  <a:gd name="T65" fmla="*/ 30 h 36"/>
                  <a:gd name="T66" fmla="*/ 20 w 34"/>
                  <a:gd name="T67" fmla="*/ 19 h 36"/>
                  <a:gd name="T68" fmla="*/ 13 w 34"/>
                  <a:gd name="T69" fmla="*/ 20 h 36"/>
                  <a:gd name="T70" fmla="*/ 9 w 34"/>
                  <a:gd name="T71" fmla="*/ 21 h 36"/>
                  <a:gd name="T72" fmla="*/ 6 w 34"/>
                  <a:gd name="T73" fmla="*/ 25 h 36"/>
                  <a:gd name="T74" fmla="*/ 7 w 34"/>
                  <a:gd name="T75" fmla="*/ 28 h 36"/>
                  <a:gd name="T76" fmla="*/ 10 w 34"/>
                  <a:gd name="T77" fmla="*/ 32 h 36"/>
                  <a:gd name="T78" fmla="*/ 18 w 34"/>
                  <a:gd name="T79" fmla="*/ 31 h 36"/>
                  <a:gd name="T80" fmla="*/ 22 w 34"/>
                  <a:gd name="T81" fmla="*/ 26 h 36"/>
                  <a:gd name="T82" fmla="*/ 23 w 34"/>
                  <a:gd name="T8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6">
                    <a:moveTo>
                      <a:pt x="29" y="30"/>
                    </a:moveTo>
                    <a:lnTo>
                      <a:pt x="29" y="31"/>
                    </a:lnTo>
                    <a:lnTo>
                      <a:pt x="30" y="31"/>
                    </a:lnTo>
                    <a:lnTo>
                      <a:pt x="30" y="32"/>
                    </a:lnTo>
                    <a:lnTo>
                      <a:pt x="32" y="32"/>
                    </a:lnTo>
                    <a:lnTo>
                      <a:pt x="33" y="32"/>
                    </a:lnTo>
                    <a:lnTo>
                      <a:pt x="33" y="32"/>
                    </a:lnTo>
                    <a:lnTo>
                      <a:pt x="33" y="32"/>
                    </a:lnTo>
                    <a:lnTo>
                      <a:pt x="34" y="32"/>
                    </a:lnTo>
                    <a:lnTo>
                      <a:pt x="34" y="36"/>
                    </a:lnTo>
                    <a:lnTo>
                      <a:pt x="33" y="36"/>
                    </a:lnTo>
                    <a:lnTo>
                      <a:pt x="32" y="36"/>
                    </a:lnTo>
                    <a:lnTo>
                      <a:pt x="30" y="36"/>
                    </a:lnTo>
                    <a:lnTo>
                      <a:pt x="29" y="36"/>
                    </a:lnTo>
                    <a:lnTo>
                      <a:pt x="27" y="36"/>
                    </a:lnTo>
                    <a:lnTo>
                      <a:pt x="26" y="35"/>
                    </a:lnTo>
                    <a:lnTo>
                      <a:pt x="25" y="33"/>
                    </a:lnTo>
                    <a:lnTo>
                      <a:pt x="23" y="32"/>
                    </a:lnTo>
                    <a:lnTo>
                      <a:pt x="21" y="33"/>
                    </a:lnTo>
                    <a:lnTo>
                      <a:pt x="19" y="35"/>
                    </a:lnTo>
                    <a:lnTo>
                      <a:pt x="17" y="36"/>
                    </a:lnTo>
                    <a:lnTo>
                      <a:pt x="13" y="36"/>
                    </a:lnTo>
                    <a:lnTo>
                      <a:pt x="7" y="35"/>
                    </a:lnTo>
                    <a:lnTo>
                      <a:pt x="4" y="34"/>
                    </a:lnTo>
                    <a:lnTo>
                      <a:pt x="0" y="31"/>
                    </a:lnTo>
                    <a:lnTo>
                      <a:pt x="0" y="26"/>
                    </a:lnTo>
                    <a:lnTo>
                      <a:pt x="2" y="23"/>
                    </a:lnTo>
                    <a:lnTo>
                      <a:pt x="3" y="19"/>
                    </a:lnTo>
                    <a:lnTo>
                      <a:pt x="5" y="18"/>
                    </a:lnTo>
                    <a:lnTo>
                      <a:pt x="7" y="17"/>
                    </a:lnTo>
                    <a:lnTo>
                      <a:pt x="12" y="16"/>
                    </a:lnTo>
                    <a:lnTo>
                      <a:pt x="15" y="16"/>
                    </a:lnTo>
                    <a:lnTo>
                      <a:pt x="19" y="15"/>
                    </a:lnTo>
                    <a:lnTo>
                      <a:pt x="21" y="15"/>
                    </a:lnTo>
                    <a:lnTo>
                      <a:pt x="21" y="15"/>
                    </a:lnTo>
                    <a:lnTo>
                      <a:pt x="22" y="13"/>
                    </a:lnTo>
                    <a:lnTo>
                      <a:pt x="23" y="13"/>
                    </a:lnTo>
                    <a:lnTo>
                      <a:pt x="23" y="12"/>
                    </a:lnTo>
                    <a:lnTo>
                      <a:pt x="23" y="8"/>
                    </a:lnTo>
                    <a:lnTo>
                      <a:pt x="22" y="7"/>
                    </a:lnTo>
                    <a:lnTo>
                      <a:pt x="20" y="5"/>
                    </a:lnTo>
                    <a:lnTo>
                      <a:pt x="18" y="4"/>
                    </a:lnTo>
                    <a:lnTo>
                      <a:pt x="14" y="4"/>
                    </a:lnTo>
                    <a:lnTo>
                      <a:pt x="11" y="5"/>
                    </a:lnTo>
                    <a:lnTo>
                      <a:pt x="9" y="7"/>
                    </a:lnTo>
                    <a:lnTo>
                      <a:pt x="7" y="9"/>
                    </a:lnTo>
                    <a:lnTo>
                      <a:pt x="7" y="11"/>
                    </a:lnTo>
                    <a:lnTo>
                      <a:pt x="2" y="11"/>
                    </a:lnTo>
                    <a:lnTo>
                      <a:pt x="2" y="8"/>
                    </a:lnTo>
                    <a:lnTo>
                      <a:pt x="3" y="5"/>
                    </a:lnTo>
                    <a:lnTo>
                      <a:pt x="4" y="4"/>
                    </a:lnTo>
                    <a:lnTo>
                      <a:pt x="5" y="2"/>
                    </a:lnTo>
                    <a:lnTo>
                      <a:pt x="7" y="1"/>
                    </a:lnTo>
                    <a:lnTo>
                      <a:pt x="10" y="0"/>
                    </a:lnTo>
                    <a:lnTo>
                      <a:pt x="11" y="0"/>
                    </a:lnTo>
                    <a:lnTo>
                      <a:pt x="13" y="0"/>
                    </a:lnTo>
                    <a:lnTo>
                      <a:pt x="15" y="0"/>
                    </a:lnTo>
                    <a:lnTo>
                      <a:pt x="17" y="0"/>
                    </a:lnTo>
                    <a:lnTo>
                      <a:pt x="18" y="0"/>
                    </a:lnTo>
                    <a:lnTo>
                      <a:pt x="20" y="0"/>
                    </a:lnTo>
                    <a:lnTo>
                      <a:pt x="21" y="0"/>
                    </a:lnTo>
                    <a:lnTo>
                      <a:pt x="25" y="1"/>
                    </a:lnTo>
                    <a:lnTo>
                      <a:pt x="27" y="2"/>
                    </a:lnTo>
                    <a:lnTo>
                      <a:pt x="28" y="4"/>
                    </a:lnTo>
                    <a:lnTo>
                      <a:pt x="29" y="7"/>
                    </a:lnTo>
                    <a:lnTo>
                      <a:pt x="29" y="30"/>
                    </a:lnTo>
                    <a:close/>
                    <a:moveTo>
                      <a:pt x="23" y="18"/>
                    </a:moveTo>
                    <a:lnTo>
                      <a:pt x="20" y="19"/>
                    </a:lnTo>
                    <a:lnTo>
                      <a:pt x="17" y="20"/>
                    </a:lnTo>
                    <a:lnTo>
                      <a:pt x="13" y="20"/>
                    </a:lnTo>
                    <a:lnTo>
                      <a:pt x="10" y="21"/>
                    </a:lnTo>
                    <a:lnTo>
                      <a:pt x="9" y="21"/>
                    </a:lnTo>
                    <a:lnTo>
                      <a:pt x="7" y="23"/>
                    </a:lnTo>
                    <a:lnTo>
                      <a:pt x="6" y="25"/>
                    </a:lnTo>
                    <a:lnTo>
                      <a:pt x="6" y="26"/>
                    </a:lnTo>
                    <a:lnTo>
                      <a:pt x="7" y="28"/>
                    </a:lnTo>
                    <a:lnTo>
                      <a:pt x="9" y="31"/>
                    </a:lnTo>
                    <a:lnTo>
                      <a:pt x="10" y="32"/>
                    </a:lnTo>
                    <a:lnTo>
                      <a:pt x="12" y="32"/>
                    </a:lnTo>
                    <a:lnTo>
                      <a:pt x="18" y="31"/>
                    </a:lnTo>
                    <a:lnTo>
                      <a:pt x="21" y="28"/>
                    </a:lnTo>
                    <a:lnTo>
                      <a:pt x="22" y="26"/>
                    </a:lnTo>
                    <a:lnTo>
                      <a:pt x="23" y="25"/>
                    </a:lnTo>
                    <a:lnTo>
                      <a:pt x="23" y="18"/>
                    </a:lnTo>
                    <a:close/>
                  </a:path>
                </a:pathLst>
              </a:custGeom>
              <a:solidFill>
                <a:srgbClr val="000000"/>
              </a:solidFill>
              <a:ln w="9525">
                <a:solidFill>
                  <a:srgbClr val="CC9900"/>
                </a:solidFill>
                <a:round/>
                <a:headEnd/>
                <a:tailEnd/>
              </a:ln>
            </p:spPr>
            <p:txBody>
              <a:bodyPr/>
              <a:lstStyle/>
              <a:p>
                <a:endParaRPr lang="en-US" dirty="0"/>
              </a:p>
            </p:txBody>
          </p:sp>
          <p:sp>
            <p:nvSpPr>
              <p:cNvPr id="262171" name="Freeform 27">
                <a:extLst>
                  <a:ext uri="{FF2B5EF4-FFF2-40B4-BE49-F238E27FC236}">
                    <a16:creationId xmlns:a16="http://schemas.microsoft.com/office/drawing/2014/main" id="{C621EBA3-573A-4E1B-8DD5-0988B1A3E699}"/>
                  </a:ext>
                </a:extLst>
              </p:cNvPr>
              <p:cNvSpPr>
                <a:spLocks noChangeAspect="1"/>
              </p:cNvSpPr>
              <p:nvPr/>
            </p:nvSpPr>
            <p:spPr bwMode="auto">
              <a:xfrm>
                <a:off x="3138" y="2125"/>
                <a:ext cx="28" cy="36"/>
              </a:xfrm>
              <a:custGeom>
                <a:avLst/>
                <a:gdLst>
                  <a:gd name="T0" fmla="*/ 5 w 28"/>
                  <a:gd name="T1" fmla="*/ 27 h 36"/>
                  <a:gd name="T2" fmla="*/ 8 w 28"/>
                  <a:gd name="T3" fmla="*/ 31 h 36"/>
                  <a:gd name="T4" fmla="*/ 13 w 28"/>
                  <a:gd name="T5" fmla="*/ 32 h 36"/>
                  <a:gd name="T6" fmla="*/ 15 w 28"/>
                  <a:gd name="T7" fmla="*/ 32 h 36"/>
                  <a:gd name="T8" fmla="*/ 17 w 28"/>
                  <a:gd name="T9" fmla="*/ 32 h 36"/>
                  <a:gd name="T10" fmla="*/ 20 w 28"/>
                  <a:gd name="T11" fmla="*/ 32 h 36"/>
                  <a:gd name="T12" fmla="*/ 22 w 28"/>
                  <a:gd name="T13" fmla="*/ 30 h 36"/>
                  <a:gd name="T14" fmla="*/ 23 w 28"/>
                  <a:gd name="T15" fmla="*/ 27 h 36"/>
                  <a:gd name="T16" fmla="*/ 23 w 28"/>
                  <a:gd name="T17" fmla="*/ 25 h 36"/>
                  <a:gd name="T18" fmla="*/ 21 w 28"/>
                  <a:gd name="T19" fmla="*/ 23 h 36"/>
                  <a:gd name="T20" fmla="*/ 15 w 28"/>
                  <a:gd name="T21" fmla="*/ 20 h 36"/>
                  <a:gd name="T22" fmla="*/ 8 w 28"/>
                  <a:gd name="T23" fmla="*/ 19 h 36"/>
                  <a:gd name="T24" fmla="*/ 4 w 28"/>
                  <a:gd name="T25" fmla="*/ 17 h 36"/>
                  <a:gd name="T26" fmla="*/ 1 w 28"/>
                  <a:gd name="T27" fmla="*/ 13 h 36"/>
                  <a:gd name="T28" fmla="*/ 1 w 28"/>
                  <a:gd name="T29" fmla="*/ 5 h 36"/>
                  <a:gd name="T30" fmla="*/ 9 w 28"/>
                  <a:gd name="T31" fmla="*/ 1 h 36"/>
                  <a:gd name="T32" fmla="*/ 21 w 28"/>
                  <a:gd name="T33" fmla="*/ 1 h 36"/>
                  <a:gd name="T34" fmla="*/ 27 w 28"/>
                  <a:gd name="T35" fmla="*/ 7 h 36"/>
                  <a:gd name="T36" fmla="*/ 21 w 28"/>
                  <a:gd name="T37" fmla="*/ 10 h 36"/>
                  <a:gd name="T38" fmla="*/ 20 w 28"/>
                  <a:gd name="T39" fmla="*/ 7 h 36"/>
                  <a:gd name="T40" fmla="*/ 13 w 28"/>
                  <a:gd name="T41" fmla="*/ 4 h 36"/>
                  <a:gd name="T42" fmla="*/ 8 w 28"/>
                  <a:gd name="T43" fmla="*/ 5 h 36"/>
                  <a:gd name="T44" fmla="*/ 6 w 28"/>
                  <a:gd name="T45" fmla="*/ 8 h 36"/>
                  <a:gd name="T46" fmla="*/ 6 w 28"/>
                  <a:gd name="T47" fmla="*/ 11 h 36"/>
                  <a:gd name="T48" fmla="*/ 8 w 28"/>
                  <a:gd name="T49" fmla="*/ 13 h 36"/>
                  <a:gd name="T50" fmla="*/ 12 w 28"/>
                  <a:gd name="T51" fmla="*/ 15 h 36"/>
                  <a:gd name="T52" fmla="*/ 16 w 28"/>
                  <a:gd name="T53" fmla="*/ 16 h 36"/>
                  <a:gd name="T54" fmla="*/ 21 w 28"/>
                  <a:gd name="T55" fmla="*/ 17 h 36"/>
                  <a:gd name="T56" fmla="*/ 24 w 28"/>
                  <a:gd name="T57" fmla="*/ 18 h 36"/>
                  <a:gd name="T58" fmla="*/ 28 w 28"/>
                  <a:gd name="T59" fmla="*/ 23 h 36"/>
                  <a:gd name="T60" fmla="*/ 28 w 28"/>
                  <a:gd name="T61" fmla="*/ 27 h 36"/>
                  <a:gd name="T62" fmla="*/ 27 w 28"/>
                  <a:gd name="T63" fmla="*/ 32 h 36"/>
                  <a:gd name="T64" fmla="*/ 22 w 28"/>
                  <a:gd name="T65" fmla="*/ 35 h 36"/>
                  <a:gd name="T66" fmla="*/ 19 w 28"/>
                  <a:gd name="T67" fmla="*/ 36 h 36"/>
                  <a:gd name="T68" fmla="*/ 15 w 28"/>
                  <a:gd name="T69" fmla="*/ 36 h 36"/>
                  <a:gd name="T70" fmla="*/ 12 w 28"/>
                  <a:gd name="T71" fmla="*/ 36 h 36"/>
                  <a:gd name="T72" fmla="*/ 8 w 28"/>
                  <a:gd name="T73" fmla="*/ 36 h 36"/>
                  <a:gd name="T74" fmla="*/ 1 w 28"/>
                  <a:gd name="T75" fmla="*/ 31 h 36"/>
                  <a:gd name="T76" fmla="*/ 0 w 28"/>
                  <a:gd name="T77"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36">
                    <a:moveTo>
                      <a:pt x="5" y="25"/>
                    </a:moveTo>
                    <a:lnTo>
                      <a:pt x="5" y="27"/>
                    </a:lnTo>
                    <a:lnTo>
                      <a:pt x="7" y="30"/>
                    </a:lnTo>
                    <a:lnTo>
                      <a:pt x="8" y="31"/>
                    </a:lnTo>
                    <a:lnTo>
                      <a:pt x="12" y="32"/>
                    </a:lnTo>
                    <a:lnTo>
                      <a:pt x="13" y="32"/>
                    </a:lnTo>
                    <a:lnTo>
                      <a:pt x="14" y="32"/>
                    </a:lnTo>
                    <a:lnTo>
                      <a:pt x="15" y="32"/>
                    </a:lnTo>
                    <a:lnTo>
                      <a:pt x="16" y="32"/>
                    </a:lnTo>
                    <a:lnTo>
                      <a:pt x="17" y="32"/>
                    </a:lnTo>
                    <a:lnTo>
                      <a:pt x="19" y="32"/>
                    </a:lnTo>
                    <a:lnTo>
                      <a:pt x="20" y="32"/>
                    </a:lnTo>
                    <a:lnTo>
                      <a:pt x="21" y="31"/>
                    </a:lnTo>
                    <a:lnTo>
                      <a:pt x="22" y="30"/>
                    </a:lnTo>
                    <a:lnTo>
                      <a:pt x="22" y="28"/>
                    </a:lnTo>
                    <a:lnTo>
                      <a:pt x="23" y="27"/>
                    </a:lnTo>
                    <a:lnTo>
                      <a:pt x="23" y="26"/>
                    </a:lnTo>
                    <a:lnTo>
                      <a:pt x="23" y="25"/>
                    </a:lnTo>
                    <a:lnTo>
                      <a:pt x="22" y="24"/>
                    </a:lnTo>
                    <a:lnTo>
                      <a:pt x="21" y="23"/>
                    </a:lnTo>
                    <a:lnTo>
                      <a:pt x="19" y="21"/>
                    </a:lnTo>
                    <a:lnTo>
                      <a:pt x="15" y="20"/>
                    </a:lnTo>
                    <a:lnTo>
                      <a:pt x="12" y="19"/>
                    </a:lnTo>
                    <a:lnTo>
                      <a:pt x="8" y="19"/>
                    </a:lnTo>
                    <a:lnTo>
                      <a:pt x="6" y="18"/>
                    </a:lnTo>
                    <a:lnTo>
                      <a:pt x="4" y="17"/>
                    </a:lnTo>
                    <a:lnTo>
                      <a:pt x="2" y="16"/>
                    </a:lnTo>
                    <a:lnTo>
                      <a:pt x="1" y="13"/>
                    </a:lnTo>
                    <a:lnTo>
                      <a:pt x="0" y="10"/>
                    </a:lnTo>
                    <a:lnTo>
                      <a:pt x="1" y="5"/>
                    </a:lnTo>
                    <a:lnTo>
                      <a:pt x="5" y="2"/>
                    </a:lnTo>
                    <a:lnTo>
                      <a:pt x="9" y="1"/>
                    </a:lnTo>
                    <a:lnTo>
                      <a:pt x="14" y="0"/>
                    </a:lnTo>
                    <a:lnTo>
                      <a:pt x="21" y="1"/>
                    </a:lnTo>
                    <a:lnTo>
                      <a:pt x="24" y="3"/>
                    </a:lnTo>
                    <a:lnTo>
                      <a:pt x="27" y="7"/>
                    </a:lnTo>
                    <a:lnTo>
                      <a:pt x="27" y="10"/>
                    </a:lnTo>
                    <a:lnTo>
                      <a:pt x="21" y="10"/>
                    </a:lnTo>
                    <a:lnTo>
                      <a:pt x="21" y="8"/>
                    </a:lnTo>
                    <a:lnTo>
                      <a:pt x="20" y="7"/>
                    </a:lnTo>
                    <a:lnTo>
                      <a:pt x="17" y="4"/>
                    </a:lnTo>
                    <a:lnTo>
                      <a:pt x="13" y="4"/>
                    </a:lnTo>
                    <a:lnTo>
                      <a:pt x="11" y="4"/>
                    </a:lnTo>
                    <a:lnTo>
                      <a:pt x="8" y="5"/>
                    </a:lnTo>
                    <a:lnTo>
                      <a:pt x="7" y="7"/>
                    </a:lnTo>
                    <a:lnTo>
                      <a:pt x="6" y="8"/>
                    </a:lnTo>
                    <a:lnTo>
                      <a:pt x="6" y="9"/>
                    </a:lnTo>
                    <a:lnTo>
                      <a:pt x="6" y="11"/>
                    </a:lnTo>
                    <a:lnTo>
                      <a:pt x="7" y="12"/>
                    </a:lnTo>
                    <a:lnTo>
                      <a:pt x="8" y="13"/>
                    </a:lnTo>
                    <a:lnTo>
                      <a:pt x="9" y="15"/>
                    </a:lnTo>
                    <a:lnTo>
                      <a:pt x="12" y="15"/>
                    </a:lnTo>
                    <a:lnTo>
                      <a:pt x="14" y="15"/>
                    </a:lnTo>
                    <a:lnTo>
                      <a:pt x="16" y="16"/>
                    </a:lnTo>
                    <a:lnTo>
                      <a:pt x="19" y="16"/>
                    </a:lnTo>
                    <a:lnTo>
                      <a:pt x="21" y="17"/>
                    </a:lnTo>
                    <a:lnTo>
                      <a:pt x="22" y="17"/>
                    </a:lnTo>
                    <a:lnTo>
                      <a:pt x="24" y="18"/>
                    </a:lnTo>
                    <a:lnTo>
                      <a:pt x="27" y="20"/>
                    </a:lnTo>
                    <a:lnTo>
                      <a:pt x="28" y="23"/>
                    </a:lnTo>
                    <a:lnTo>
                      <a:pt x="28" y="25"/>
                    </a:lnTo>
                    <a:lnTo>
                      <a:pt x="28" y="27"/>
                    </a:lnTo>
                    <a:lnTo>
                      <a:pt x="28" y="30"/>
                    </a:lnTo>
                    <a:lnTo>
                      <a:pt x="27" y="32"/>
                    </a:lnTo>
                    <a:lnTo>
                      <a:pt x="24" y="34"/>
                    </a:lnTo>
                    <a:lnTo>
                      <a:pt x="22" y="35"/>
                    </a:lnTo>
                    <a:lnTo>
                      <a:pt x="21" y="36"/>
                    </a:lnTo>
                    <a:lnTo>
                      <a:pt x="19" y="36"/>
                    </a:lnTo>
                    <a:lnTo>
                      <a:pt x="17" y="36"/>
                    </a:lnTo>
                    <a:lnTo>
                      <a:pt x="15" y="36"/>
                    </a:lnTo>
                    <a:lnTo>
                      <a:pt x="14" y="36"/>
                    </a:lnTo>
                    <a:lnTo>
                      <a:pt x="12" y="36"/>
                    </a:lnTo>
                    <a:lnTo>
                      <a:pt x="11" y="36"/>
                    </a:lnTo>
                    <a:lnTo>
                      <a:pt x="8" y="36"/>
                    </a:lnTo>
                    <a:lnTo>
                      <a:pt x="4" y="34"/>
                    </a:lnTo>
                    <a:lnTo>
                      <a:pt x="1" y="31"/>
                    </a:lnTo>
                    <a:lnTo>
                      <a:pt x="0" y="28"/>
                    </a:lnTo>
                    <a:lnTo>
                      <a:pt x="0" y="25"/>
                    </a:lnTo>
                    <a:lnTo>
                      <a:pt x="5" y="25"/>
                    </a:lnTo>
                    <a:close/>
                  </a:path>
                </a:pathLst>
              </a:custGeom>
              <a:solidFill>
                <a:srgbClr val="000000"/>
              </a:solidFill>
              <a:ln w="9525">
                <a:solidFill>
                  <a:srgbClr val="CC9900"/>
                </a:solidFill>
                <a:round/>
                <a:headEnd/>
                <a:tailEnd/>
              </a:ln>
            </p:spPr>
            <p:txBody>
              <a:bodyPr/>
              <a:lstStyle/>
              <a:p>
                <a:endParaRPr lang="en-US" dirty="0"/>
              </a:p>
            </p:txBody>
          </p:sp>
          <p:grpSp>
            <p:nvGrpSpPr>
              <p:cNvPr id="262172" name="Group 28">
                <a:extLst>
                  <a:ext uri="{FF2B5EF4-FFF2-40B4-BE49-F238E27FC236}">
                    <a16:creationId xmlns:a16="http://schemas.microsoft.com/office/drawing/2014/main" id="{DCB608FD-5D00-4612-BB62-015A8B115EC6}"/>
                  </a:ext>
                </a:extLst>
              </p:cNvPr>
              <p:cNvGrpSpPr>
                <a:grpSpLocks noChangeAspect="1"/>
              </p:cNvGrpSpPr>
              <p:nvPr/>
            </p:nvGrpSpPr>
            <p:grpSpPr bwMode="auto">
              <a:xfrm>
                <a:off x="3216" y="1488"/>
                <a:ext cx="480" cy="442"/>
                <a:chOff x="3312" y="1478"/>
                <a:chExt cx="480" cy="442"/>
              </a:xfrm>
            </p:grpSpPr>
            <p:sp>
              <p:nvSpPr>
                <p:cNvPr id="262173" name="Freeform 29">
                  <a:extLst>
                    <a:ext uri="{FF2B5EF4-FFF2-40B4-BE49-F238E27FC236}">
                      <a16:creationId xmlns:a16="http://schemas.microsoft.com/office/drawing/2014/main" id="{E56C96A0-B9A9-493E-8C66-CF503DEA48BA}"/>
                    </a:ext>
                  </a:extLst>
                </p:cNvPr>
                <p:cNvSpPr>
                  <a:spLocks noChangeAspect="1"/>
                </p:cNvSpPr>
                <p:nvPr/>
              </p:nvSpPr>
              <p:spPr bwMode="auto">
                <a:xfrm>
                  <a:off x="3312" y="1478"/>
                  <a:ext cx="467" cy="442"/>
                </a:xfrm>
                <a:custGeom>
                  <a:avLst/>
                  <a:gdLst>
                    <a:gd name="T0" fmla="*/ 467 w 467"/>
                    <a:gd name="T1" fmla="*/ 248 h 442"/>
                    <a:gd name="T2" fmla="*/ 466 w 467"/>
                    <a:gd name="T3" fmla="*/ 244 h 442"/>
                    <a:gd name="T4" fmla="*/ 361 w 467"/>
                    <a:gd name="T5" fmla="*/ 2 h 442"/>
                    <a:gd name="T6" fmla="*/ 358 w 467"/>
                    <a:gd name="T7" fmla="*/ 0 h 442"/>
                    <a:gd name="T8" fmla="*/ 355 w 467"/>
                    <a:gd name="T9" fmla="*/ 0 h 442"/>
                    <a:gd name="T10" fmla="*/ 6 w 467"/>
                    <a:gd name="T11" fmla="*/ 0 h 442"/>
                    <a:gd name="T12" fmla="*/ 0 w 467"/>
                    <a:gd name="T13" fmla="*/ 0 h 442"/>
                    <a:gd name="T14" fmla="*/ 0 w 467"/>
                    <a:gd name="T15" fmla="*/ 4 h 442"/>
                    <a:gd name="T16" fmla="*/ 0 w 467"/>
                    <a:gd name="T17" fmla="*/ 162 h 442"/>
                    <a:gd name="T18" fmla="*/ 0 w 467"/>
                    <a:gd name="T19" fmla="*/ 163 h 442"/>
                    <a:gd name="T20" fmla="*/ 1 w 467"/>
                    <a:gd name="T21" fmla="*/ 164 h 442"/>
                    <a:gd name="T22" fmla="*/ 33 w 467"/>
                    <a:gd name="T23" fmla="*/ 260 h 442"/>
                    <a:gd name="T24" fmla="*/ 21 w 467"/>
                    <a:gd name="T25" fmla="*/ 381 h 442"/>
                    <a:gd name="T26" fmla="*/ 21 w 467"/>
                    <a:gd name="T27" fmla="*/ 383 h 442"/>
                    <a:gd name="T28" fmla="*/ 22 w 467"/>
                    <a:gd name="T29" fmla="*/ 385 h 442"/>
                    <a:gd name="T30" fmla="*/ 68 w 467"/>
                    <a:gd name="T31" fmla="*/ 440 h 442"/>
                    <a:gd name="T32" fmla="*/ 69 w 467"/>
                    <a:gd name="T33" fmla="*/ 442 h 442"/>
                    <a:gd name="T34" fmla="*/ 73 w 467"/>
                    <a:gd name="T35" fmla="*/ 442 h 442"/>
                    <a:gd name="T36" fmla="*/ 366 w 467"/>
                    <a:gd name="T37" fmla="*/ 442 h 442"/>
                    <a:gd name="T38" fmla="*/ 371 w 467"/>
                    <a:gd name="T39" fmla="*/ 442 h 442"/>
                    <a:gd name="T40" fmla="*/ 372 w 467"/>
                    <a:gd name="T41" fmla="*/ 437 h 442"/>
                    <a:gd name="T42" fmla="*/ 408 w 467"/>
                    <a:gd name="T43" fmla="*/ 301 h 442"/>
                    <a:gd name="T44" fmla="*/ 464 w 467"/>
                    <a:gd name="T45" fmla="*/ 251 h 442"/>
                    <a:gd name="T46" fmla="*/ 467 w 467"/>
                    <a:gd name="T47" fmla="*/ 248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7" h="442">
                      <a:moveTo>
                        <a:pt x="467" y="248"/>
                      </a:moveTo>
                      <a:lnTo>
                        <a:pt x="466" y="244"/>
                      </a:lnTo>
                      <a:lnTo>
                        <a:pt x="361" y="2"/>
                      </a:lnTo>
                      <a:lnTo>
                        <a:pt x="358" y="0"/>
                      </a:lnTo>
                      <a:lnTo>
                        <a:pt x="355" y="0"/>
                      </a:lnTo>
                      <a:lnTo>
                        <a:pt x="6" y="0"/>
                      </a:lnTo>
                      <a:lnTo>
                        <a:pt x="0" y="0"/>
                      </a:lnTo>
                      <a:lnTo>
                        <a:pt x="0" y="4"/>
                      </a:lnTo>
                      <a:lnTo>
                        <a:pt x="0" y="162"/>
                      </a:lnTo>
                      <a:lnTo>
                        <a:pt x="0" y="163"/>
                      </a:lnTo>
                      <a:lnTo>
                        <a:pt x="1" y="164"/>
                      </a:lnTo>
                      <a:lnTo>
                        <a:pt x="33" y="260"/>
                      </a:lnTo>
                      <a:lnTo>
                        <a:pt x="21" y="381"/>
                      </a:lnTo>
                      <a:lnTo>
                        <a:pt x="21" y="383"/>
                      </a:lnTo>
                      <a:lnTo>
                        <a:pt x="22" y="385"/>
                      </a:lnTo>
                      <a:lnTo>
                        <a:pt x="68" y="440"/>
                      </a:lnTo>
                      <a:lnTo>
                        <a:pt x="69" y="442"/>
                      </a:lnTo>
                      <a:lnTo>
                        <a:pt x="73" y="442"/>
                      </a:lnTo>
                      <a:lnTo>
                        <a:pt x="366" y="442"/>
                      </a:lnTo>
                      <a:lnTo>
                        <a:pt x="371" y="442"/>
                      </a:lnTo>
                      <a:lnTo>
                        <a:pt x="372" y="437"/>
                      </a:lnTo>
                      <a:lnTo>
                        <a:pt x="408" y="301"/>
                      </a:lnTo>
                      <a:lnTo>
                        <a:pt x="464" y="251"/>
                      </a:lnTo>
                      <a:lnTo>
                        <a:pt x="467" y="248"/>
                      </a:lnTo>
                      <a:close/>
                    </a:path>
                  </a:pathLst>
                </a:custGeom>
                <a:solidFill>
                  <a:srgbClr val="000000"/>
                </a:solidFill>
                <a:ln w="9525">
                  <a:solidFill>
                    <a:srgbClr val="CC9900"/>
                  </a:solidFill>
                  <a:round/>
                  <a:headEnd/>
                  <a:tailEnd/>
                </a:ln>
              </p:spPr>
              <p:txBody>
                <a:bodyPr/>
                <a:lstStyle/>
                <a:p>
                  <a:endParaRPr lang="en-US" dirty="0"/>
                </a:p>
              </p:txBody>
            </p:sp>
            <p:sp>
              <p:nvSpPr>
                <p:cNvPr id="262174" name="Freeform 30">
                  <a:extLst>
                    <a:ext uri="{FF2B5EF4-FFF2-40B4-BE49-F238E27FC236}">
                      <a16:creationId xmlns:a16="http://schemas.microsoft.com/office/drawing/2014/main" id="{6B720B46-8616-450D-B7DB-C62C33A7A4B2}"/>
                    </a:ext>
                  </a:extLst>
                </p:cNvPr>
                <p:cNvSpPr>
                  <a:spLocks noChangeAspect="1"/>
                </p:cNvSpPr>
                <p:nvPr/>
              </p:nvSpPr>
              <p:spPr bwMode="auto">
                <a:xfrm>
                  <a:off x="3338" y="1479"/>
                  <a:ext cx="454" cy="431"/>
                </a:xfrm>
                <a:custGeom>
                  <a:avLst/>
                  <a:gdLst>
                    <a:gd name="T0" fmla="*/ 66 w 454"/>
                    <a:gd name="T1" fmla="*/ 431 h 431"/>
                    <a:gd name="T2" fmla="*/ 361 w 454"/>
                    <a:gd name="T3" fmla="*/ 431 h 431"/>
                    <a:gd name="T4" fmla="*/ 398 w 454"/>
                    <a:gd name="T5" fmla="*/ 294 h 431"/>
                    <a:gd name="T6" fmla="*/ 454 w 454"/>
                    <a:gd name="T7" fmla="*/ 242 h 431"/>
                    <a:gd name="T8" fmla="*/ 349 w 454"/>
                    <a:gd name="T9" fmla="*/ 0 h 431"/>
                    <a:gd name="T10" fmla="*/ 0 w 454"/>
                    <a:gd name="T11" fmla="*/ 0 h 431"/>
                    <a:gd name="T12" fmla="*/ 0 w 454"/>
                    <a:gd name="T13" fmla="*/ 158 h 431"/>
                    <a:gd name="T14" fmla="*/ 33 w 454"/>
                    <a:gd name="T15" fmla="*/ 255 h 431"/>
                    <a:gd name="T16" fmla="*/ 21 w 454"/>
                    <a:gd name="T17" fmla="*/ 377 h 431"/>
                    <a:gd name="T18" fmla="*/ 66 w 454"/>
                    <a:gd name="T19" fmla="*/ 431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4" h="431">
                      <a:moveTo>
                        <a:pt x="66" y="431"/>
                      </a:moveTo>
                      <a:lnTo>
                        <a:pt x="361" y="431"/>
                      </a:lnTo>
                      <a:lnTo>
                        <a:pt x="398" y="294"/>
                      </a:lnTo>
                      <a:lnTo>
                        <a:pt x="454" y="242"/>
                      </a:lnTo>
                      <a:lnTo>
                        <a:pt x="349" y="0"/>
                      </a:lnTo>
                      <a:lnTo>
                        <a:pt x="0" y="0"/>
                      </a:lnTo>
                      <a:lnTo>
                        <a:pt x="0" y="158"/>
                      </a:lnTo>
                      <a:lnTo>
                        <a:pt x="33" y="255"/>
                      </a:lnTo>
                      <a:lnTo>
                        <a:pt x="21" y="377"/>
                      </a:lnTo>
                      <a:lnTo>
                        <a:pt x="66" y="431"/>
                      </a:lnTo>
                      <a:close/>
                    </a:path>
                  </a:pathLst>
                </a:custGeom>
                <a:solidFill>
                  <a:srgbClr val="000000"/>
                </a:solidFill>
                <a:ln w="9525">
                  <a:solidFill>
                    <a:srgbClr val="CC9900"/>
                  </a:solidFill>
                  <a:round/>
                  <a:headEnd/>
                  <a:tailEnd/>
                </a:ln>
              </p:spPr>
              <p:txBody>
                <a:bodyPr/>
                <a:lstStyle/>
                <a:p>
                  <a:endParaRPr lang="en-US" dirty="0"/>
                </a:p>
              </p:txBody>
            </p:sp>
            <p:sp>
              <p:nvSpPr>
                <p:cNvPr id="262175" name="Freeform 31">
                  <a:extLst>
                    <a:ext uri="{FF2B5EF4-FFF2-40B4-BE49-F238E27FC236}">
                      <a16:creationId xmlns:a16="http://schemas.microsoft.com/office/drawing/2014/main" id="{FE1E7497-19B7-4C46-9933-78F871101403}"/>
                    </a:ext>
                  </a:extLst>
                </p:cNvPr>
                <p:cNvSpPr>
                  <a:spLocks noChangeAspect="1"/>
                </p:cNvSpPr>
                <p:nvPr/>
              </p:nvSpPr>
              <p:spPr bwMode="auto">
                <a:xfrm>
                  <a:off x="3328" y="1490"/>
                  <a:ext cx="442" cy="420"/>
                </a:xfrm>
                <a:custGeom>
                  <a:avLst/>
                  <a:gdLst>
                    <a:gd name="T0" fmla="*/ 387 w 442"/>
                    <a:gd name="T1" fmla="*/ 286 h 420"/>
                    <a:gd name="T2" fmla="*/ 386 w 442"/>
                    <a:gd name="T3" fmla="*/ 287 h 420"/>
                    <a:gd name="T4" fmla="*/ 350 w 442"/>
                    <a:gd name="T5" fmla="*/ 420 h 420"/>
                    <a:gd name="T6" fmla="*/ 63 w 442"/>
                    <a:gd name="T7" fmla="*/ 420 h 420"/>
                    <a:gd name="T8" fmla="*/ 21 w 442"/>
                    <a:gd name="T9" fmla="*/ 370 h 420"/>
                    <a:gd name="T10" fmla="*/ 32 w 442"/>
                    <a:gd name="T11" fmla="*/ 250 h 420"/>
                    <a:gd name="T12" fmla="*/ 32 w 442"/>
                    <a:gd name="T13" fmla="*/ 249 h 420"/>
                    <a:gd name="T14" fmla="*/ 31 w 442"/>
                    <a:gd name="T15" fmla="*/ 248 h 420"/>
                    <a:gd name="T16" fmla="*/ 0 w 442"/>
                    <a:gd name="T17" fmla="*/ 152 h 420"/>
                    <a:gd name="T18" fmla="*/ 0 w 442"/>
                    <a:gd name="T19" fmla="*/ 0 h 420"/>
                    <a:gd name="T20" fmla="*/ 340 w 442"/>
                    <a:gd name="T21" fmla="*/ 0 h 420"/>
                    <a:gd name="T22" fmla="*/ 442 w 442"/>
                    <a:gd name="T23" fmla="*/ 235 h 420"/>
                    <a:gd name="T24" fmla="*/ 388 w 442"/>
                    <a:gd name="T25" fmla="*/ 284 h 420"/>
                    <a:gd name="T26" fmla="*/ 387 w 442"/>
                    <a:gd name="T27" fmla="*/ 286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2" h="420">
                      <a:moveTo>
                        <a:pt x="387" y="286"/>
                      </a:moveTo>
                      <a:lnTo>
                        <a:pt x="386" y="287"/>
                      </a:lnTo>
                      <a:lnTo>
                        <a:pt x="350" y="420"/>
                      </a:lnTo>
                      <a:lnTo>
                        <a:pt x="63" y="420"/>
                      </a:lnTo>
                      <a:lnTo>
                        <a:pt x="21" y="370"/>
                      </a:lnTo>
                      <a:lnTo>
                        <a:pt x="32" y="250"/>
                      </a:lnTo>
                      <a:lnTo>
                        <a:pt x="32" y="249"/>
                      </a:lnTo>
                      <a:lnTo>
                        <a:pt x="31" y="248"/>
                      </a:lnTo>
                      <a:lnTo>
                        <a:pt x="0" y="152"/>
                      </a:lnTo>
                      <a:lnTo>
                        <a:pt x="0" y="0"/>
                      </a:lnTo>
                      <a:lnTo>
                        <a:pt x="340" y="0"/>
                      </a:lnTo>
                      <a:lnTo>
                        <a:pt x="442" y="235"/>
                      </a:lnTo>
                      <a:lnTo>
                        <a:pt x="388" y="284"/>
                      </a:lnTo>
                      <a:lnTo>
                        <a:pt x="387" y="286"/>
                      </a:lnTo>
                      <a:close/>
                    </a:path>
                  </a:pathLst>
                </a:custGeom>
                <a:solidFill>
                  <a:srgbClr val="FFFFFF"/>
                </a:solidFill>
                <a:ln w="9525">
                  <a:solidFill>
                    <a:srgbClr val="CC9900"/>
                  </a:solidFill>
                  <a:round/>
                  <a:headEnd/>
                  <a:tailEnd/>
                </a:ln>
              </p:spPr>
              <p:txBody>
                <a:bodyPr/>
                <a:lstStyle/>
                <a:p>
                  <a:endParaRPr lang="en-US" dirty="0"/>
                </a:p>
              </p:txBody>
            </p:sp>
            <p:grpSp>
              <p:nvGrpSpPr>
                <p:cNvPr id="262176" name="Group 32">
                  <a:extLst>
                    <a:ext uri="{FF2B5EF4-FFF2-40B4-BE49-F238E27FC236}">
                      <a16:creationId xmlns:a16="http://schemas.microsoft.com/office/drawing/2014/main" id="{A0C166E4-0BCB-40E4-BA6F-B145C431E914}"/>
                    </a:ext>
                  </a:extLst>
                </p:cNvPr>
                <p:cNvGrpSpPr>
                  <a:grpSpLocks noChangeAspect="1"/>
                </p:cNvGrpSpPr>
                <p:nvPr/>
              </p:nvGrpSpPr>
              <p:grpSpPr bwMode="auto">
                <a:xfrm>
                  <a:off x="3482" y="1670"/>
                  <a:ext cx="130" cy="51"/>
                  <a:chOff x="2932" y="1603"/>
                  <a:chExt cx="130" cy="51"/>
                </a:xfrm>
              </p:grpSpPr>
              <p:sp>
                <p:nvSpPr>
                  <p:cNvPr id="262177" name="Rectangle 33">
                    <a:extLst>
                      <a:ext uri="{FF2B5EF4-FFF2-40B4-BE49-F238E27FC236}">
                        <a16:creationId xmlns:a16="http://schemas.microsoft.com/office/drawing/2014/main" id="{77798EB2-BB49-40E2-9A7C-FB8477F0A9ED}"/>
                      </a:ext>
                    </a:extLst>
                  </p:cNvPr>
                  <p:cNvSpPr>
                    <a:spLocks noChangeAspect="1" noChangeArrowheads="1"/>
                  </p:cNvSpPr>
                  <p:nvPr/>
                </p:nvSpPr>
                <p:spPr bwMode="auto">
                  <a:xfrm>
                    <a:off x="2932" y="1603"/>
                    <a:ext cx="7" cy="49"/>
                  </a:xfrm>
                  <a:prstGeom prst="rect">
                    <a:avLst/>
                  </a:prstGeom>
                  <a:solidFill>
                    <a:srgbClr val="000000"/>
                  </a:solidFill>
                  <a:ln w="9525">
                    <a:solidFill>
                      <a:srgbClr val="CC9900"/>
                    </a:solidFill>
                    <a:miter lim="800000"/>
                    <a:headEnd/>
                    <a:tailEnd/>
                  </a:ln>
                </p:spPr>
                <p:txBody>
                  <a:bodyPr/>
                  <a:lstStyle/>
                  <a:p>
                    <a:endParaRPr lang="en-US" dirty="0"/>
                  </a:p>
                </p:txBody>
              </p:sp>
              <p:sp>
                <p:nvSpPr>
                  <p:cNvPr id="262178" name="Freeform 34">
                    <a:extLst>
                      <a:ext uri="{FF2B5EF4-FFF2-40B4-BE49-F238E27FC236}">
                        <a16:creationId xmlns:a16="http://schemas.microsoft.com/office/drawing/2014/main" id="{DB4C4850-05C1-4C1E-A493-A01529AE7DD1}"/>
                      </a:ext>
                    </a:extLst>
                  </p:cNvPr>
                  <p:cNvSpPr>
                    <a:spLocks noChangeAspect="1" noEditPoints="1"/>
                  </p:cNvSpPr>
                  <p:nvPr/>
                </p:nvSpPr>
                <p:spPr bwMode="auto">
                  <a:xfrm>
                    <a:off x="2944" y="1616"/>
                    <a:ext cx="33" cy="38"/>
                  </a:xfrm>
                  <a:custGeom>
                    <a:avLst/>
                    <a:gdLst>
                      <a:gd name="T0" fmla="*/ 17 w 33"/>
                      <a:gd name="T1" fmla="*/ 38 h 38"/>
                      <a:gd name="T2" fmla="*/ 12 w 33"/>
                      <a:gd name="T3" fmla="*/ 37 h 38"/>
                      <a:gd name="T4" fmla="*/ 6 w 33"/>
                      <a:gd name="T5" fmla="*/ 35 h 38"/>
                      <a:gd name="T6" fmla="*/ 2 w 33"/>
                      <a:gd name="T7" fmla="*/ 29 h 38"/>
                      <a:gd name="T8" fmla="*/ 0 w 33"/>
                      <a:gd name="T9" fmla="*/ 18 h 38"/>
                      <a:gd name="T10" fmla="*/ 2 w 33"/>
                      <a:gd name="T11" fmla="*/ 9 h 38"/>
                      <a:gd name="T12" fmla="*/ 6 w 33"/>
                      <a:gd name="T13" fmla="*/ 3 h 38"/>
                      <a:gd name="T14" fmla="*/ 12 w 33"/>
                      <a:gd name="T15" fmla="*/ 1 h 38"/>
                      <a:gd name="T16" fmla="*/ 17 w 33"/>
                      <a:gd name="T17" fmla="*/ 0 h 38"/>
                      <a:gd name="T18" fmla="*/ 22 w 33"/>
                      <a:gd name="T19" fmla="*/ 1 h 38"/>
                      <a:gd name="T20" fmla="*/ 27 w 33"/>
                      <a:gd name="T21" fmla="*/ 3 h 38"/>
                      <a:gd name="T22" fmla="*/ 32 w 33"/>
                      <a:gd name="T23" fmla="*/ 9 h 38"/>
                      <a:gd name="T24" fmla="*/ 33 w 33"/>
                      <a:gd name="T25" fmla="*/ 18 h 38"/>
                      <a:gd name="T26" fmla="*/ 32 w 33"/>
                      <a:gd name="T27" fmla="*/ 29 h 38"/>
                      <a:gd name="T28" fmla="*/ 27 w 33"/>
                      <a:gd name="T29" fmla="*/ 35 h 38"/>
                      <a:gd name="T30" fmla="*/ 22 w 33"/>
                      <a:gd name="T31" fmla="*/ 37 h 38"/>
                      <a:gd name="T32" fmla="*/ 17 w 33"/>
                      <a:gd name="T33" fmla="*/ 38 h 38"/>
                      <a:gd name="T34" fmla="*/ 17 w 33"/>
                      <a:gd name="T35" fmla="*/ 6 h 38"/>
                      <a:gd name="T36" fmla="*/ 12 w 33"/>
                      <a:gd name="T37" fmla="*/ 7 h 38"/>
                      <a:gd name="T38" fmla="*/ 9 w 33"/>
                      <a:gd name="T39" fmla="*/ 10 h 38"/>
                      <a:gd name="T40" fmla="*/ 7 w 33"/>
                      <a:gd name="T41" fmla="*/ 14 h 38"/>
                      <a:gd name="T42" fmla="*/ 6 w 33"/>
                      <a:gd name="T43" fmla="*/ 18 h 38"/>
                      <a:gd name="T44" fmla="*/ 7 w 33"/>
                      <a:gd name="T45" fmla="*/ 23 h 38"/>
                      <a:gd name="T46" fmla="*/ 9 w 33"/>
                      <a:gd name="T47" fmla="*/ 28 h 38"/>
                      <a:gd name="T48" fmla="*/ 12 w 33"/>
                      <a:gd name="T49" fmla="*/ 31 h 38"/>
                      <a:gd name="T50" fmla="*/ 17 w 33"/>
                      <a:gd name="T51" fmla="*/ 32 h 38"/>
                      <a:gd name="T52" fmla="*/ 21 w 33"/>
                      <a:gd name="T53" fmla="*/ 31 h 38"/>
                      <a:gd name="T54" fmla="*/ 25 w 33"/>
                      <a:gd name="T55" fmla="*/ 28 h 38"/>
                      <a:gd name="T56" fmla="*/ 27 w 33"/>
                      <a:gd name="T57" fmla="*/ 23 h 38"/>
                      <a:gd name="T58" fmla="*/ 27 w 33"/>
                      <a:gd name="T59" fmla="*/ 18 h 38"/>
                      <a:gd name="T60" fmla="*/ 27 w 33"/>
                      <a:gd name="T61" fmla="*/ 14 h 38"/>
                      <a:gd name="T62" fmla="*/ 25 w 33"/>
                      <a:gd name="T63" fmla="*/ 10 h 38"/>
                      <a:gd name="T64" fmla="*/ 21 w 33"/>
                      <a:gd name="T65" fmla="*/ 7 h 38"/>
                      <a:gd name="T66" fmla="*/ 17 w 33"/>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38">
                        <a:moveTo>
                          <a:pt x="17" y="38"/>
                        </a:moveTo>
                        <a:lnTo>
                          <a:pt x="12" y="37"/>
                        </a:lnTo>
                        <a:lnTo>
                          <a:pt x="6" y="35"/>
                        </a:lnTo>
                        <a:lnTo>
                          <a:pt x="2" y="29"/>
                        </a:lnTo>
                        <a:lnTo>
                          <a:pt x="0" y="18"/>
                        </a:lnTo>
                        <a:lnTo>
                          <a:pt x="2" y="9"/>
                        </a:lnTo>
                        <a:lnTo>
                          <a:pt x="6" y="3"/>
                        </a:lnTo>
                        <a:lnTo>
                          <a:pt x="12" y="1"/>
                        </a:lnTo>
                        <a:lnTo>
                          <a:pt x="17" y="0"/>
                        </a:lnTo>
                        <a:lnTo>
                          <a:pt x="22" y="1"/>
                        </a:lnTo>
                        <a:lnTo>
                          <a:pt x="27" y="3"/>
                        </a:lnTo>
                        <a:lnTo>
                          <a:pt x="32" y="9"/>
                        </a:lnTo>
                        <a:lnTo>
                          <a:pt x="33" y="18"/>
                        </a:lnTo>
                        <a:lnTo>
                          <a:pt x="32" y="29"/>
                        </a:lnTo>
                        <a:lnTo>
                          <a:pt x="27" y="35"/>
                        </a:lnTo>
                        <a:lnTo>
                          <a:pt x="22" y="37"/>
                        </a:lnTo>
                        <a:lnTo>
                          <a:pt x="17" y="38"/>
                        </a:lnTo>
                        <a:close/>
                        <a:moveTo>
                          <a:pt x="17" y="6"/>
                        </a:moveTo>
                        <a:lnTo>
                          <a:pt x="12" y="7"/>
                        </a:lnTo>
                        <a:lnTo>
                          <a:pt x="9" y="10"/>
                        </a:lnTo>
                        <a:lnTo>
                          <a:pt x="7" y="14"/>
                        </a:lnTo>
                        <a:lnTo>
                          <a:pt x="6" y="18"/>
                        </a:lnTo>
                        <a:lnTo>
                          <a:pt x="7" y="23"/>
                        </a:lnTo>
                        <a:lnTo>
                          <a:pt x="9" y="28"/>
                        </a:lnTo>
                        <a:lnTo>
                          <a:pt x="12" y="31"/>
                        </a:lnTo>
                        <a:lnTo>
                          <a:pt x="17" y="32"/>
                        </a:lnTo>
                        <a:lnTo>
                          <a:pt x="21" y="31"/>
                        </a:lnTo>
                        <a:lnTo>
                          <a:pt x="25" y="28"/>
                        </a:lnTo>
                        <a:lnTo>
                          <a:pt x="27" y="23"/>
                        </a:lnTo>
                        <a:lnTo>
                          <a:pt x="27" y="18"/>
                        </a:lnTo>
                        <a:lnTo>
                          <a:pt x="27" y="14"/>
                        </a:lnTo>
                        <a:lnTo>
                          <a:pt x="25" y="10"/>
                        </a:lnTo>
                        <a:lnTo>
                          <a:pt x="21" y="7"/>
                        </a:lnTo>
                        <a:lnTo>
                          <a:pt x="17" y="6"/>
                        </a:lnTo>
                        <a:close/>
                      </a:path>
                    </a:pathLst>
                  </a:custGeom>
                  <a:solidFill>
                    <a:srgbClr val="000000"/>
                  </a:solidFill>
                  <a:ln w="9525">
                    <a:solidFill>
                      <a:srgbClr val="CC9900"/>
                    </a:solidFill>
                    <a:round/>
                    <a:headEnd/>
                    <a:tailEnd/>
                  </a:ln>
                </p:spPr>
                <p:txBody>
                  <a:bodyPr/>
                  <a:lstStyle/>
                  <a:p>
                    <a:endParaRPr lang="en-US" dirty="0"/>
                  </a:p>
                </p:txBody>
              </p:sp>
              <p:sp>
                <p:nvSpPr>
                  <p:cNvPr id="262179" name="Freeform 35">
                    <a:extLst>
                      <a:ext uri="{FF2B5EF4-FFF2-40B4-BE49-F238E27FC236}">
                        <a16:creationId xmlns:a16="http://schemas.microsoft.com/office/drawing/2014/main" id="{0731AF79-81EC-4E8D-9048-9751340EEE94}"/>
                      </a:ext>
                    </a:extLst>
                  </p:cNvPr>
                  <p:cNvSpPr>
                    <a:spLocks noChangeAspect="1"/>
                  </p:cNvSpPr>
                  <p:nvPr/>
                </p:nvSpPr>
                <p:spPr bwMode="auto">
                  <a:xfrm>
                    <a:off x="2979" y="1617"/>
                    <a:ext cx="47" cy="35"/>
                  </a:xfrm>
                  <a:custGeom>
                    <a:avLst/>
                    <a:gdLst>
                      <a:gd name="T0" fmla="*/ 0 w 47"/>
                      <a:gd name="T1" fmla="*/ 0 h 35"/>
                      <a:gd name="T2" fmla="*/ 6 w 47"/>
                      <a:gd name="T3" fmla="*/ 0 h 35"/>
                      <a:gd name="T4" fmla="*/ 13 w 47"/>
                      <a:gd name="T5" fmla="*/ 28 h 35"/>
                      <a:gd name="T6" fmla="*/ 20 w 47"/>
                      <a:gd name="T7" fmla="*/ 0 h 35"/>
                      <a:gd name="T8" fmla="*/ 27 w 47"/>
                      <a:gd name="T9" fmla="*/ 0 h 35"/>
                      <a:gd name="T10" fmla="*/ 33 w 47"/>
                      <a:gd name="T11" fmla="*/ 28 h 35"/>
                      <a:gd name="T12" fmla="*/ 40 w 47"/>
                      <a:gd name="T13" fmla="*/ 0 h 35"/>
                      <a:gd name="T14" fmla="*/ 47 w 47"/>
                      <a:gd name="T15" fmla="*/ 0 h 35"/>
                      <a:gd name="T16" fmla="*/ 37 w 47"/>
                      <a:gd name="T17" fmla="*/ 35 h 35"/>
                      <a:gd name="T18" fmla="*/ 30 w 47"/>
                      <a:gd name="T19" fmla="*/ 35 h 35"/>
                      <a:gd name="T20" fmla="*/ 23 w 47"/>
                      <a:gd name="T21" fmla="*/ 8 h 35"/>
                      <a:gd name="T22" fmla="*/ 16 w 47"/>
                      <a:gd name="T23" fmla="*/ 35 h 35"/>
                      <a:gd name="T24" fmla="*/ 10 w 47"/>
                      <a:gd name="T25" fmla="*/ 35 h 35"/>
                      <a:gd name="T26" fmla="*/ 0 w 47"/>
                      <a:gd name="T2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35">
                        <a:moveTo>
                          <a:pt x="0" y="0"/>
                        </a:moveTo>
                        <a:lnTo>
                          <a:pt x="6" y="0"/>
                        </a:lnTo>
                        <a:lnTo>
                          <a:pt x="13" y="28"/>
                        </a:lnTo>
                        <a:lnTo>
                          <a:pt x="20" y="0"/>
                        </a:lnTo>
                        <a:lnTo>
                          <a:pt x="27" y="0"/>
                        </a:lnTo>
                        <a:lnTo>
                          <a:pt x="33" y="28"/>
                        </a:lnTo>
                        <a:lnTo>
                          <a:pt x="40" y="0"/>
                        </a:lnTo>
                        <a:lnTo>
                          <a:pt x="47" y="0"/>
                        </a:lnTo>
                        <a:lnTo>
                          <a:pt x="37" y="35"/>
                        </a:lnTo>
                        <a:lnTo>
                          <a:pt x="30" y="35"/>
                        </a:lnTo>
                        <a:lnTo>
                          <a:pt x="23" y="8"/>
                        </a:lnTo>
                        <a:lnTo>
                          <a:pt x="16" y="35"/>
                        </a:lnTo>
                        <a:lnTo>
                          <a:pt x="10" y="35"/>
                        </a:lnTo>
                        <a:lnTo>
                          <a:pt x="0" y="0"/>
                        </a:lnTo>
                        <a:close/>
                      </a:path>
                    </a:pathLst>
                  </a:custGeom>
                  <a:solidFill>
                    <a:srgbClr val="000000"/>
                  </a:solidFill>
                  <a:ln w="9525">
                    <a:solidFill>
                      <a:srgbClr val="CC9900"/>
                    </a:solidFill>
                    <a:round/>
                    <a:headEnd/>
                    <a:tailEnd/>
                  </a:ln>
                </p:spPr>
                <p:txBody>
                  <a:bodyPr/>
                  <a:lstStyle/>
                  <a:p>
                    <a:endParaRPr lang="en-US" dirty="0"/>
                  </a:p>
                </p:txBody>
              </p:sp>
              <p:sp>
                <p:nvSpPr>
                  <p:cNvPr id="262180" name="Freeform 36">
                    <a:extLst>
                      <a:ext uri="{FF2B5EF4-FFF2-40B4-BE49-F238E27FC236}">
                        <a16:creationId xmlns:a16="http://schemas.microsoft.com/office/drawing/2014/main" id="{3D168C54-B9D8-4E52-B84E-E213B2ADBD11}"/>
                      </a:ext>
                    </a:extLst>
                  </p:cNvPr>
                  <p:cNvSpPr>
                    <a:spLocks noChangeAspect="1" noEditPoints="1"/>
                  </p:cNvSpPr>
                  <p:nvPr/>
                </p:nvSpPr>
                <p:spPr bwMode="auto">
                  <a:xfrm>
                    <a:off x="3029" y="1616"/>
                    <a:ext cx="33" cy="38"/>
                  </a:xfrm>
                  <a:custGeom>
                    <a:avLst/>
                    <a:gdLst>
                      <a:gd name="T0" fmla="*/ 28 w 33"/>
                      <a:gd name="T1" fmla="*/ 32 h 38"/>
                      <a:gd name="T2" fmla="*/ 31 w 33"/>
                      <a:gd name="T3" fmla="*/ 33 h 38"/>
                      <a:gd name="T4" fmla="*/ 32 w 33"/>
                      <a:gd name="T5" fmla="*/ 33 h 38"/>
                      <a:gd name="T6" fmla="*/ 32 w 33"/>
                      <a:gd name="T7" fmla="*/ 33 h 38"/>
                      <a:gd name="T8" fmla="*/ 33 w 33"/>
                      <a:gd name="T9" fmla="*/ 37 h 38"/>
                      <a:gd name="T10" fmla="*/ 31 w 33"/>
                      <a:gd name="T11" fmla="*/ 38 h 38"/>
                      <a:gd name="T12" fmla="*/ 28 w 33"/>
                      <a:gd name="T13" fmla="*/ 38 h 38"/>
                      <a:gd name="T14" fmla="*/ 25 w 33"/>
                      <a:gd name="T15" fmla="*/ 36 h 38"/>
                      <a:gd name="T16" fmla="*/ 23 w 33"/>
                      <a:gd name="T17" fmla="*/ 32 h 38"/>
                      <a:gd name="T18" fmla="*/ 18 w 33"/>
                      <a:gd name="T19" fmla="*/ 36 h 38"/>
                      <a:gd name="T20" fmla="*/ 12 w 33"/>
                      <a:gd name="T21" fmla="*/ 38 h 38"/>
                      <a:gd name="T22" fmla="*/ 3 w 33"/>
                      <a:gd name="T23" fmla="*/ 35 h 38"/>
                      <a:gd name="T24" fmla="*/ 0 w 33"/>
                      <a:gd name="T25" fmla="*/ 26 h 38"/>
                      <a:gd name="T26" fmla="*/ 2 w 33"/>
                      <a:gd name="T27" fmla="*/ 20 h 38"/>
                      <a:gd name="T28" fmla="*/ 6 w 33"/>
                      <a:gd name="T29" fmla="*/ 17 h 38"/>
                      <a:gd name="T30" fmla="*/ 15 w 33"/>
                      <a:gd name="T31" fmla="*/ 16 h 38"/>
                      <a:gd name="T32" fmla="*/ 20 w 33"/>
                      <a:gd name="T33" fmla="*/ 15 h 38"/>
                      <a:gd name="T34" fmla="*/ 21 w 33"/>
                      <a:gd name="T35" fmla="*/ 15 h 38"/>
                      <a:gd name="T36" fmla="*/ 23 w 33"/>
                      <a:gd name="T37" fmla="*/ 13 h 38"/>
                      <a:gd name="T38" fmla="*/ 21 w 33"/>
                      <a:gd name="T39" fmla="*/ 7 h 38"/>
                      <a:gd name="T40" fmla="*/ 17 w 33"/>
                      <a:gd name="T41" fmla="*/ 5 h 38"/>
                      <a:gd name="T42" fmla="*/ 10 w 33"/>
                      <a:gd name="T43" fmla="*/ 6 h 38"/>
                      <a:gd name="T44" fmla="*/ 6 w 33"/>
                      <a:gd name="T45" fmla="*/ 10 h 38"/>
                      <a:gd name="T46" fmla="*/ 1 w 33"/>
                      <a:gd name="T47" fmla="*/ 12 h 38"/>
                      <a:gd name="T48" fmla="*/ 2 w 33"/>
                      <a:gd name="T49" fmla="*/ 7 h 38"/>
                      <a:gd name="T50" fmla="*/ 5 w 33"/>
                      <a:gd name="T51" fmla="*/ 3 h 38"/>
                      <a:gd name="T52" fmla="*/ 9 w 33"/>
                      <a:gd name="T53" fmla="*/ 1 h 38"/>
                      <a:gd name="T54" fmla="*/ 12 w 33"/>
                      <a:gd name="T55" fmla="*/ 0 h 38"/>
                      <a:gd name="T56" fmla="*/ 16 w 33"/>
                      <a:gd name="T57" fmla="*/ 0 h 38"/>
                      <a:gd name="T58" fmla="*/ 19 w 33"/>
                      <a:gd name="T59" fmla="*/ 0 h 38"/>
                      <a:gd name="T60" fmla="*/ 24 w 33"/>
                      <a:gd name="T61" fmla="*/ 1 h 38"/>
                      <a:gd name="T62" fmla="*/ 27 w 33"/>
                      <a:gd name="T63" fmla="*/ 5 h 38"/>
                      <a:gd name="T64" fmla="*/ 28 w 33"/>
                      <a:gd name="T65" fmla="*/ 31 h 38"/>
                      <a:gd name="T66" fmla="*/ 19 w 33"/>
                      <a:gd name="T67" fmla="*/ 20 h 38"/>
                      <a:gd name="T68" fmla="*/ 12 w 33"/>
                      <a:gd name="T69" fmla="*/ 21 h 38"/>
                      <a:gd name="T70" fmla="*/ 8 w 33"/>
                      <a:gd name="T71" fmla="*/ 23 h 38"/>
                      <a:gd name="T72" fmla="*/ 5 w 33"/>
                      <a:gd name="T73" fmla="*/ 25 h 38"/>
                      <a:gd name="T74" fmla="*/ 6 w 33"/>
                      <a:gd name="T75" fmla="*/ 30 h 38"/>
                      <a:gd name="T76" fmla="*/ 9 w 33"/>
                      <a:gd name="T77" fmla="*/ 33 h 38"/>
                      <a:gd name="T78" fmla="*/ 17 w 33"/>
                      <a:gd name="T79" fmla="*/ 32 h 38"/>
                      <a:gd name="T80" fmla="*/ 21 w 33"/>
                      <a:gd name="T81" fmla="*/ 28 h 38"/>
                      <a:gd name="T82" fmla="*/ 23 w 33"/>
                      <a:gd name="T8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28" y="31"/>
                        </a:moveTo>
                        <a:lnTo>
                          <a:pt x="28" y="32"/>
                        </a:lnTo>
                        <a:lnTo>
                          <a:pt x="29" y="32"/>
                        </a:lnTo>
                        <a:lnTo>
                          <a:pt x="31" y="33"/>
                        </a:lnTo>
                        <a:lnTo>
                          <a:pt x="32" y="33"/>
                        </a:lnTo>
                        <a:lnTo>
                          <a:pt x="32" y="33"/>
                        </a:lnTo>
                        <a:lnTo>
                          <a:pt x="32" y="33"/>
                        </a:lnTo>
                        <a:lnTo>
                          <a:pt x="32" y="33"/>
                        </a:lnTo>
                        <a:lnTo>
                          <a:pt x="33" y="32"/>
                        </a:lnTo>
                        <a:lnTo>
                          <a:pt x="33" y="37"/>
                        </a:lnTo>
                        <a:lnTo>
                          <a:pt x="32" y="38"/>
                        </a:lnTo>
                        <a:lnTo>
                          <a:pt x="31" y="38"/>
                        </a:lnTo>
                        <a:lnTo>
                          <a:pt x="29" y="38"/>
                        </a:lnTo>
                        <a:lnTo>
                          <a:pt x="28" y="38"/>
                        </a:lnTo>
                        <a:lnTo>
                          <a:pt x="26" y="37"/>
                        </a:lnTo>
                        <a:lnTo>
                          <a:pt x="25" y="36"/>
                        </a:lnTo>
                        <a:lnTo>
                          <a:pt x="24" y="35"/>
                        </a:lnTo>
                        <a:lnTo>
                          <a:pt x="23" y="32"/>
                        </a:lnTo>
                        <a:lnTo>
                          <a:pt x="20" y="35"/>
                        </a:lnTo>
                        <a:lnTo>
                          <a:pt x="18" y="36"/>
                        </a:lnTo>
                        <a:lnTo>
                          <a:pt x="16" y="37"/>
                        </a:lnTo>
                        <a:lnTo>
                          <a:pt x="12" y="38"/>
                        </a:lnTo>
                        <a:lnTo>
                          <a:pt x="6" y="37"/>
                        </a:lnTo>
                        <a:lnTo>
                          <a:pt x="3" y="35"/>
                        </a:lnTo>
                        <a:lnTo>
                          <a:pt x="0" y="31"/>
                        </a:lnTo>
                        <a:lnTo>
                          <a:pt x="0" y="26"/>
                        </a:lnTo>
                        <a:lnTo>
                          <a:pt x="1" y="23"/>
                        </a:lnTo>
                        <a:lnTo>
                          <a:pt x="2" y="20"/>
                        </a:lnTo>
                        <a:lnTo>
                          <a:pt x="4" y="18"/>
                        </a:lnTo>
                        <a:lnTo>
                          <a:pt x="6" y="17"/>
                        </a:lnTo>
                        <a:lnTo>
                          <a:pt x="11" y="16"/>
                        </a:lnTo>
                        <a:lnTo>
                          <a:pt x="15" y="16"/>
                        </a:lnTo>
                        <a:lnTo>
                          <a:pt x="18" y="16"/>
                        </a:lnTo>
                        <a:lnTo>
                          <a:pt x="20" y="15"/>
                        </a:lnTo>
                        <a:lnTo>
                          <a:pt x="20" y="15"/>
                        </a:lnTo>
                        <a:lnTo>
                          <a:pt x="21" y="15"/>
                        </a:lnTo>
                        <a:lnTo>
                          <a:pt x="23" y="14"/>
                        </a:lnTo>
                        <a:lnTo>
                          <a:pt x="23" y="13"/>
                        </a:lnTo>
                        <a:lnTo>
                          <a:pt x="23" y="9"/>
                        </a:lnTo>
                        <a:lnTo>
                          <a:pt x="21" y="7"/>
                        </a:lnTo>
                        <a:lnTo>
                          <a:pt x="19" y="6"/>
                        </a:lnTo>
                        <a:lnTo>
                          <a:pt x="17" y="5"/>
                        </a:lnTo>
                        <a:lnTo>
                          <a:pt x="13" y="5"/>
                        </a:lnTo>
                        <a:lnTo>
                          <a:pt x="10" y="6"/>
                        </a:lnTo>
                        <a:lnTo>
                          <a:pt x="8" y="8"/>
                        </a:lnTo>
                        <a:lnTo>
                          <a:pt x="6" y="10"/>
                        </a:lnTo>
                        <a:lnTo>
                          <a:pt x="6" y="12"/>
                        </a:lnTo>
                        <a:lnTo>
                          <a:pt x="1" y="12"/>
                        </a:lnTo>
                        <a:lnTo>
                          <a:pt x="1" y="8"/>
                        </a:lnTo>
                        <a:lnTo>
                          <a:pt x="2" y="7"/>
                        </a:lnTo>
                        <a:lnTo>
                          <a:pt x="3" y="5"/>
                        </a:lnTo>
                        <a:lnTo>
                          <a:pt x="5" y="3"/>
                        </a:lnTo>
                        <a:lnTo>
                          <a:pt x="8" y="1"/>
                        </a:lnTo>
                        <a:lnTo>
                          <a:pt x="9" y="1"/>
                        </a:lnTo>
                        <a:lnTo>
                          <a:pt x="10" y="0"/>
                        </a:lnTo>
                        <a:lnTo>
                          <a:pt x="12" y="0"/>
                        </a:lnTo>
                        <a:lnTo>
                          <a:pt x="15" y="0"/>
                        </a:lnTo>
                        <a:lnTo>
                          <a:pt x="16" y="0"/>
                        </a:lnTo>
                        <a:lnTo>
                          <a:pt x="17" y="0"/>
                        </a:lnTo>
                        <a:lnTo>
                          <a:pt x="19" y="0"/>
                        </a:lnTo>
                        <a:lnTo>
                          <a:pt x="20" y="1"/>
                        </a:lnTo>
                        <a:lnTo>
                          <a:pt x="24" y="1"/>
                        </a:lnTo>
                        <a:lnTo>
                          <a:pt x="26" y="2"/>
                        </a:lnTo>
                        <a:lnTo>
                          <a:pt x="27" y="5"/>
                        </a:lnTo>
                        <a:lnTo>
                          <a:pt x="28" y="7"/>
                        </a:lnTo>
                        <a:lnTo>
                          <a:pt x="28" y="31"/>
                        </a:lnTo>
                        <a:close/>
                        <a:moveTo>
                          <a:pt x="23" y="18"/>
                        </a:moveTo>
                        <a:lnTo>
                          <a:pt x="19" y="20"/>
                        </a:lnTo>
                        <a:lnTo>
                          <a:pt x="16" y="21"/>
                        </a:lnTo>
                        <a:lnTo>
                          <a:pt x="12" y="21"/>
                        </a:lnTo>
                        <a:lnTo>
                          <a:pt x="9" y="22"/>
                        </a:lnTo>
                        <a:lnTo>
                          <a:pt x="8" y="23"/>
                        </a:lnTo>
                        <a:lnTo>
                          <a:pt x="6" y="24"/>
                        </a:lnTo>
                        <a:lnTo>
                          <a:pt x="5" y="25"/>
                        </a:lnTo>
                        <a:lnTo>
                          <a:pt x="5" y="26"/>
                        </a:lnTo>
                        <a:lnTo>
                          <a:pt x="6" y="30"/>
                        </a:lnTo>
                        <a:lnTo>
                          <a:pt x="8" y="31"/>
                        </a:lnTo>
                        <a:lnTo>
                          <a:pt x="9" y="33"/>
                        </a:lnTo>
                        <a:lnTo>
                          <a:pt x="11" y="33"/>
                        </a:lnTo>
                        <a:lnTo>
                          <a:pt x="17" y="32"/>
                        </a:lnTo>
                        <a:lnTo>
                          <a:pt x="20" y="30"/>
                        </a:lnTo>
                        <a:lnTo>
                          <a:pt x="21" y="28"/>
                        </a:lnTo>
                        <a:lnTo>
                          <a:pt x="23" y="26"/>
                        </a:lnTo>
                        <a:lnTo>
                          <a:pt x="23" y="18"/>
                        </a:lnTo>
                        <a:close/>
                      </a:path>
                    </a:pathLst>
                  </a:custGeom>
                  <a:solidFill>
                    <a:srgbClr val="000000"/>
                  </a:solidFill>
                  <a:ln w="9525">
                    <a:solidFill>
                      <a:srgbClr val="CC9900"/>
                    </a:solidFill>
                    <a:round/>
                    <a:headEnd/>
                    <a:tailEnd/>
                  </a:ln>
                </p:spPr>
                <p:txBody>
                  <a:bodyPr/>
                  <a:lstStyle/>
                  <a:p>
                    <a:endParaRPr lang="en-US" dirty="0"/>
                  </a:p>
                </p:txBody>
              </p:sp>
            </p:grpSp>
          </p:grpSp>
          <p:sp>
            <p:nvSpPr>
              <p:cNvPr id="262181" name="Freeform 37">
                <a:extLst>
                  <a:ext uri="{FF2B5EF4-FFF2-40B4-BE49-F238E27FC236}">
                    <a16:creationId xmlns:a16="http://schemas.microsoft.com/office/drawing/2014/main" id="{CFAF80EC-4834-476D-897F-AB338AC113A7}"/>
                  </a:ext>
                </a:extLst>
              </p:cNvPr>
              <p:cNvSpPr>
                <a:spLocks noChangeAspect="1"/>
              </p:cNvSpPr>
              <p:nvPr/>
            </p:nvSpPr>
            <p:spPr bwMode="auto">
              <a:xfrm>
                <a:off x="3312" y="1952"/>
                <a:ext cx="502" cy="496"/>
              </a:xfrm>
              <a:custGeom>
                <a:avLst/>
                <a:gdLst>
                  <a:gd name="T0" fmla="*/ 502 w 502"/>
                  <a:gd name="T1" fmla="*/ 461 h 496"/>
                  <a:gd name="T2" fmla="*/ 486 w 502"/>
                  <a:gd name="T3" fmla="*/ 348 h 496"/>
                  <a:gd name="T4" fmla="*/ 439 w 502"/>
                  <a:gd name="T5" fmla="*/ 289 h 496"/>
                  <a:gd name="T6" fmla="*/ 367 w 502"/>
                  <a:gd name="T7" fmla="*/ 76 h 496"/>
                  <a:gd name="T8" fmla="*/ 295 w 502"/>
                  <a:gd name="T9" fmla="*/ 0 h 496"/>
                  <a:gd name="T10" fmla="*/ 0 w 502"/>
                  <a:gd name="T11" fmla="*/ 0 h 496"/>
                  <a:gd name="T12" fmla="*/ 0 w 502"/>
                  <a:gd name="T13" fmla="*/ 27 h 496"/>
                  <a:gd name="T14" fmla="*/ 55 w 502"/>
                  <a:gd name="T15" fmla="*/ 76 h 496"/>
                  <a:gd name="T16" fmla="*/ 67 w 502"/>
                  <a:gd name="T17" fmla="*/ 413 h 496"/>
                  <a:gd name="T18" fmla="*/ 70 w 502"/>
                  <a:gd name="T19" fmla="*/ 458 h 496"/>
                  <a:gd name="T20" fmla="*/ 411 w 502"/>
                  <a:gd name="T21" fmla="*/ 458 h 496"/>
                  <a:gd name="T22" fmla="*/ 411 w 502"/>
                  <a:gd name="T23" fmla="*/ 496 h 496"/>
                  <a:gd name="T24" fmla="*/ 464 w 502"/>
                  <a:gd name="T25" fmla="*/ 496 h 496"/>
                  <a:gd name="T26" fmla="*/ 502 w 502"/>
                  <a:gd name="T27" fmla="*/ 46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2" h="496">
                    <a:moveTo>
                      <a:pt x="502" y="461"/>
                    </a:moveTo>
                    <a:lnTo>
                      <a:pt x="486" y="348"/>
                    </a:lnTo>
                    <a:lnTo>
                      <a:pt x="439" y="289"/>
                    </a:lnTo>
                    <a:lnTo>
                      <a:pt x="367" y="76"/>
                    </a:lnTo>
                    <a:lnTo>
                      <a:pt x="295" y="0"/>
                    </a:lnTo>
                    <a:lnTo>
                      <a:pt x="0" y="0"/>
                    </a:lnTo>
                    <a:lnTo>
                      <a:pt x="0" y="27"/>
                    </a:lnTo>
                    <a:lnTo>
                      <a:pt x="55" y="76"/>
                    </a:lnTo>
                    <a:lnTo>
                      <a:pt x="67" y="413"/>
                    </a:lnTo>
                    <a:lnTo>
                      <a:pt x="70" y="458"/>
                    </a:lnTo>
                    <a:lnTo>
                      <a:pt x="411" y="458"/>
                    </a:lnTo>
                    <a:lnTo>
                      <a:pt x="411" y="496"/>
                    </a:lnTo>
                    <a:lnTo>
                      <a:pt x="464" y="496"/>
                    </a:lnTo>
                    <a:lnTo>
                      <a:pt x="502" y="461"/>
                    </a:lnTo>
                    <a:close/>
                  </a:path>
                </a:pathLst>
              </a:custGeom>
              <a:solidFill>
                <a:srgbClr val="000000"/>
              </a:solidFill>
              <a:ln w="9525">
                <a:solidFill>
                  <a:srgbClr val="CC9900"/>
                </a:solidFill>
                <a:round/>
                <a:headEnd/>
                <a:tailEnd/>
              </a:ln>
            </p:spPr>
            <p:txBody>
              <a:bodyPr/>
              <a:lstStyle/>
              <a:p>
                <a:endParaRPr lang="en-US" dirty="0"/>
              </a:p>
            </p:txBody>
          </p:sp>
          <p:sp>
            <p:nvSpPr>
              <p:cNvPr id="262182" name="Freeform 38">
                <a:extLst>
                  <a:ext uri="{FF2B5EF4-FFF2-40B4-BE49-F238E27FC236}">
                    <a16:creationId xmlns:a16="http://schemas.microsoft.com/office/drawing/2014/main" id="{19D6A726-ACF6-4EE3-BAA3-7EE7D1CFA524}"/>
                  </a:ext>
                </a:extLst>
              </p:cNvPr>
              <p:cNvSpPr>
                <a:spLocks noChangeAspect="1"/>
              </p:cNvSpPr>
              <p:nvPr/>
            </p:nvSpPr>
            <p:spPr bwMode="auto">
              <a:xfrm>
                <a:off x="3326" y="1948"/>
                <a:ext cx="491" cy="484"/>
              </a:xfrm>
              <a:custGeom>
                <a:avLst/>
                <a:gdLst>
                  <a:gd name="T0" fmla="*/ 456 w 491"/>
                  <a:gd name="T1" fmla="*/ 484 h 484"/>
                  <a:gd name="T2" fmla="*/ 412 w 491"/>
                  <a:gd name="T3" fmla="*/ 484 h 484"/>
                  <a:gd name="T4" fmla="*/ 412 w 491"/>
                  <a:gd name="T5" fmla="*/ 451 h 484"/>
                  <a:gd name="T6" fmla="*/ 412 w 491"/>
                  <a:gd name="T7" fmla="*/ 446 h 484"/>
                  <a:gd name="T8" fmla="*/ 406 w 491"/>
                  <a:gd name="T9" fmla="*/ 446 h 484"/>
                  <a:gd name="T10" fmla="*/ 71 w 491"/>
                  <a:gd name="T11" fmla="*/ 446 h 484"/>
                  <a:gd name="T12" fmla="*/ 67 w 491"/>
                  <a:gd name="T13" fmla="*/ 407 h 484"/>
                  <a:gd name="T14" fmla="*/ 65 w 491"/>
                  <a:gd name="T15" fmla="*/ 354 h 484"/>
                  <a:gd name="T16" fmla="*/ 61 w 491"/>
                  <a:gd name="T17" fmla="*/ 238 h 484"/>
                  <a:gd name="T18" fmla="*/ 58 w 491"/>
                  <a:gd name="T19" fmla="*/ 123 h 484"/>
                  <a:gd name="T20" fmla="*/ 56 w 491"/>
                  <a:gd name="T21" fmla="*/ 70 h 484"/>
                  <a:gd name="T22" fmla="*/ 56 w 491"/>
                  <a:gd name="T23" fmla="*/ 68 h 484"/>
                  <a:gd name="T24" fmla="*/ 53 w 491"/>
                  <a:gd name="T25" fmla="*/ 66 h 484"/>
                  <a:gd name="T26" fmla="*/ 0 w 491"/>
                  <a:gd name="T27" fmla="*/ 17 h 484"/>
                  <a:gd name="T28" fmla="*/ 0 w 491"/>
                  <a:gd name="T29" fmla="*/ 0 h 484"/>
                  <a:gd name="T30" fmla="*/ 287 w 491"/>
                  <a:gd name="T31" fmla="*/ 0 h 484"/>
                  <a:gd name="T32" fmla="*/ 357 w 491"/>
                  <a:gd name="T33" fmla="*/ 74 h 484"/>
                  <a:gd name="T34" fmla="*/ 428 w 491"/>
                  <a:gd name="T35" fmla="*/ 286 h 484"/>
                  <a:gd name="T36" fmla="*/ 429 w 491"/>
                  <a:gd name="T37" fmla="*/ 287 h 484"/>
                  <a:gd name="T38" fmla="*/ 429 w 491"/>
                  <a:gd name="T39" fmla="*/ 287 h 484"/>
                  <a:gd name="T40" fmla="*/ 476 w 491"/>
                  <a:gd name="T41" fmla="*/ 344 h 484"/>
                  <a:gd name="T42" fmla="*/ 491 w 491"/>
                  <a:gd name="T43" fmla="*/ 454 h 484"/>
                  <a:gd name="T44" fmla="*/ 456 w 491"/>
                  <a:gd name="T45" fmla="*/ 484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1" h="484">
                    <a:moveTo>
                      <a:pt x="456" y="484"/>
                    </a:moveTo>
                    <a:lnTo>
                      <a:pt x="412" y="484"/>
                    </a:lnTo>
                    <a:lnTo>
                      <a:pt x="412" y="451"/>
                    </a:lnTo>
                    <a:lnTo>
                      <a:pt x="412" y="446"/>
                    </a:lnTo>
                    <a:lnTo>
                      <a:pt x="406" y="446"/>
                    </a:lnTo>
                    <a:lnTo>
                      <a:pt x="71" y="446"/>
                    </a:lnTo>
                    <a:lnTo>
                      <a:pt x="67" y="407"/>
                    </a:lnTo>
                    <a:lnTo>
                      <a:pt x="65" y="354"/>
                    </a:lnTo>
                    <a:lnTo>
                      <a:pt x="61" y="238"/>
                    </a:lnTo>
                    <a:lnTo>
                      <a:pt x="58" y="123"/>
                    </a:lnTo>
                    <a:lnTo>
                      <a:pt x="56" y="70"/>
                    </a:lnTo>
                    <a:lnTo>
                      <a:pt x="56" y="68"/>
                    </a:lnTo>
                    <a:lnTo>
                      <a:pt x="53" y="66"/>
                    </a:lnTo>
                    <a:lnTo>
                      <a:pt x="0" y="17"/>
                    </a:lnTo>
                    <a:lnTo>
                      <a:pt x="0" y="0"/>
                    </a:lnTo>
                    <a:lnTo>
                      <a:pt x="287" y="0"/>
                    </a:lnTo>
                    <a:lnTo>
                      <a:pt x="357" y="74"/>
                    </a:lnTo>
                    <a:lnTo>
                      <a:pt x="428" y="286"/>
                    </a:lnTo>
                    <a:lnTo>
                      <a:pt x="429" y="287"/>
                    </a:lnTo>
                    <a:lnTo>
                      <a:pt x="429" y="287"/>
                    </a:lnTo>
                    <a:lnTo>
                      <a:pt x="476" y="344"/>
                    </a:lnTo>
                    <a:lnTo>
                      <a:pt x="491" y="454"/>
                    </a:lnTo>
                    <a:lnTo>
                      <a:pt x="456" y="484"/>
                    </a:lnTo>
                    <a:close/>
                  </a:path>
                </a:pathLst>
              </a:custGeom>
              <a:solidFill>
                <a:srgbClr val="FFFFFF"/>
              </a:solidFill>
              <a:ln w="9525">
                <a:solidFill>
                  <a:srgbClr val="CC9900"/>
                </a:solidFill>
                <a:round/>
                <a:headEnd/>
                <a:tailEnd/>
              </a:ln>
            </p:spPr>
            <p:txBody>
              <a:bodyPr/>
              <a:lstStyle/>
              <a:p>
                <a:endParaRPr lang="en-US" dirty="0"/>
              </a:p>
            </p:txBody>
          </p:sp>
          <p:grpSp>
            <p:nvGrpSpPr>
              <p:cNvPr id="262183" name="Group 39">
                <a:extLst>
                  <a:ext uri="{FF2B5EF4-FFF2-40B4-BE49-F238E27FC236}">
                    <a16:creationId xmlns:a16="http://schemas.microsoft.com/office/drawing/2014/main" id="{675E7335-8B0D-4248-A8F1-2F3D458BB3DB}"/>
                  </a:ext>
                </a:extLst>
              </p:cNvPr>
              <p:cNvGrpSpPr>
                <a:grpSpLocks noChangeAspect="1"/>
              </p:cNvGrpSpPr>
              <p:nvPr/>
            </p:nvGrpSpPr>
            <p:grpSpPr bwMode="auto">
              <a:xfrm>
                <a:off x="3431" y="2238"/>
                <a:ext cx="231" cy="50"/>
                <a:chOff x="2841" y="1630"/>
                <a:chExt cx="231" cy="50"/>
              </a:xfrm>
            </p:grpSpPr>
            <p:sp>
              <p:nvSpPr>
                <p:cNvPr id="262184" name="Freeform 40">
                  <a:extLst>
                    <a:ext uri="{FF2B5EF4-FFF2-40B4-BE49-F238E27FC236}">
                      <a16:creationId xmlns:a16="http://schemas.microsoft.com/office/drawing/2014/main" id="{B101042D-1A14-4DD5-A824-0B212E18E3DE}"/>
                    </a:ext>
                  </a:extLst>
                </p:cNvPr>
                <p:cNvSpPr>
                  <a:spLocks noChangeAspect="1"/>
                </p:cNvSpPr>
                <p:nvPr/>
              </p:nvSpPr>
              <p:spPr bwMode="auto">
                <a:xfrm>
                  <a:off x="2841" y="1630"/>
                  <a:ext cx="46" cy="48"/>
                </a:xfrm>
                <a:custGeom>
                  <a:avLst/>
                  <a:gdLst>
                    <a:gd name="T0" fmla="*/ 20 w 46"/>
                    <a:gd name="T1" fmla="*/ 48 h 48"/>
                    <a:gd name="T2" fmla="*/ 6 w 46"/>
                    <a:gd name="T3" fmla="*/ 9 h 48"/>
                    <a:gd name="T4" fmla="*/ 6 w 46"/>
                    <a:gd name="T5" fmla="*/ 48 h 48"/>
                    <a:gd name="T6" fmla="*/ 0 w 46"/>
                    <a:gd name="T7" fmla="*/ 48 h 48"/>
                    <a:gd name="T8" fmla="*/ 0 w 46"/>
                    <a:gd name="T9" fmla="*/ 0 h 48"/>
                    <a:gd name="T10" fmla="*/ 8 w 46"/>
                    <a:gd name="T11" fmla="*/ 0 h 48"/>
                    <a:gd name="T12" fmla="*/ 23 w 46"/>
                    <a:gd name="T13" fmla="*/ 41 h 48"/>
                    <a:gd name="T14" fmla="*/ 37 w 46"/>
                    <a:gd name="T15" fmla="*/ 0 h 48"/>
                    <a:gd name="T16" fmla="*/ 46 w 46"/>
                    <a:gd name="T17" fmla="*/ 0 h 48"/>
                    <a:gd name="T18" fmla="*/ 46 w 46"/>
                    <a:gd name="T19" fmla="*/ 48 h 48"/>
                    <a:gd name="T20" fmla="*/ 40 w 46"/>
                    <a:gd name="T21" fmla="*/ 48 h 48"/>
                    <a:gd name="T22" fmla="*/ 40 w 46"/>
                    <a:gd name="T23" fmla="*/ 9 h 48"/>
                    <a:gd name="T24" fmla="*/ 26 w 46"/>
                    <a:gd name="T25" fmla="*/ 48 h 48"/>
                    <a:gd name="T26" fmla="*/ 20 w 46"/>
                    <a:gd name="T2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8">
                      <a:moveTo>
                        <a:pt x="20" y="48"/>
                      </a:moveTo>
                      <a:lnTo>
                        <a:pt x="6" y="9"/>
                      </a:lnTo>
                      <a:lnTo>
                        <a:pt x="6" y="48"/>
                      </a:lnTo>
                      <a:lnTo>
                        <a:pt x="0" y="48"/>
                      </a:lnTo>
                      <a:lnTo>
                        <a:pt x="0" y="0"/>
                      </a:lnTo>
                      <a:lnTo>
                        <a:pt x="8" y="0"/>
                      </a:lnTo>
                      <a:lnTo>
                        <a:pt x="23" y="41"/>
                      </a:lnTo>
                      <a:lnTo>
                        <a:pt x="37" y="0"/>
                      </a:lnTo>
                      <a:lnTo>
                        <a:pt x="46" y="0"/>
                      </a:lnTo>
                      <a:lnTo>
                        <a:pt x="46" y="48"/>
                      </a:lnTo>
                      <a:lnTo>
                        <a:pt x="40" y="48"/>
                      </a:lnTo>
                      <a:lnTo>
                        <a:pt x="40" y="9"/>
                      </a:lnTo>
                      <a:lnTo>
                        <a:pt x="26" y="48"/>
                      </a:lnTo>
                      <a:lnTo>
                        <a:pt x="20" y="48"/>
                      </a:lnTo>
                      <a:close/>
                    </a:path>
                  </a:pathLst>
                </a:custGeom>
                <a:solidFill>
                  <a:srgbClr val="000000"/>
                </a:solidFill>
                <a:ln w="9525">
                  <a:solidFill>
                    <a:srgbClr val="CC9900"/>
                  </a:solidFill>
                  <a:round/>
                  <a:headEnd/>
                  <a:tailEnd/>
                </a:ln>
              </p:spPr>
              <p:txBody>
                <a:bodyPr/>
                <a:lstStyle/>
                <a:p>
                  <a:endParaRPr lang="en-US" dirty="0"/>
                </a:p>
              </p:txBody>
            </p:sp>
            <p:sp>
              <p:nvSpPr>
                <p:cNvPr id="262185" name="Freeform 41">
                  <a:extLst>
                    <a:ext uri="{FF2B5EF4-FFF2-40B4-BE49-F238E27FC236}">
                      <a16:creationId xmlns:a16="http://schemas.microsoft.com/office/drawing/2014/main" id="{F678AAC5-C32B-4B40-9D3A-6DBF79786DED}"/>
                    </a:ext>
                  </a:extLst>
                </p:cNvPr>
                <p:cNvSpPr>
                  <a:spLocks noChangeAspect="1" noEditPoints="1"/>
                </p:cNvSpPr>
                <p:nvPr/>
              </p:nvSpPr>
              <p:spPr bwMode="auto">
                <a:xfrm>
                  <a:off x="2894" y="1630"/>
                  <a:ext cx="6" cy="48"/>
                </a:xfrm>
                <a:custGeom>
                  <a:avLst/>
                  <a:gdLst>
                    <a:gd name="T0" fmla="*/ 6 w 6"/>
                    <a:gd name="T1" fmla="*/ 48 h 48"/>
                    <a:gd name="T2" fmla="*/ 0 w 6"/>
                    <a:gd name="T3" fmla="*/ 48 h 48"/>
                    <a:gd name="T4" fmla="*/ 0 w 6"/>
                    <a:gd name="T5" fmla="*/ 13 h 48"/>
                    <a:gd name="T6" fmla="*/ 6 w 6"/>
                    <a:gd name="T7" fmla="*/ 13 h 48"/>
                    <a:gd name="T8" fmla="*/ 6 w 6"/>
                    <a:gd name="T9" fmla="*/ 48 h 48"/>
                    <a:gd name="T10" fmla="*/ 6 w 6"/>
                    <a:gd name="T11" fmla="*/ 6 h 48"/>
                    <a:gd name="T12" fmla="*/ 0 w 6"/>
                    <a:gd name="T13" fmla="*/ 6 h 48"/>
                    <a:gd name="T14" fmla="*/ 0 w 6"/>
                    <a:gd name="T15" fmla="*/ 0 h 48"/>
                    <a:gd name="T16" fmla="*/ 6 w 6"/>
                    <a:gd name="T17" fmla="*/ 0 h 48"/>
                    <a:gd name="T18" fmla="*/ 6 w 6"/>
                    <a:gd name="T19"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8">
                      <a:moveTo>
                        <a:pt x="6" y="48"/>
                      </a:moveTo>
                      <a:lnTo>
                        <a:pt x="0" y="48"/>
                      </a:lnTo>
                      <a:lnTo>
                        <a:pt x="0" y="13"/>
                      </a:lnTo>
                      <a:lnTo>
                        <a:pt x="6" y="13"/>
                      </a:lnTo>
                      <a:lnTo>
                        <a:pt x="6" y="48"/>
                      </a:lnTo>
                      <a:close/>
                      <a:moveTo>
                        <a:pt x="6" y="6"/>
                      </a:moveTo>
                      <a:lnTo>
                        <a:pt x="0" y="6"/>
                      </a:lnTo>
                      <a:lnTo>
                        <a:pt x="0" y="0"/>
                      </a:lnTo>
                      <a:lnTo>
                        <a:pt x="6" y="0"/>
                      </a:lnTo>
                      <a:lnTo>
                        <a:pt x="6" y="6"/>
                      </a:lnTo>
                      <a:close/>
                    </a:path>
                  </a:pathLst>
                </a:custGeom>
                <a:solidFill>
                  <a:srgbClr val="000000"/>
                </a:solidFill>
                <a:ln w="9525">
                  <a:solidFill>
                    <a:srgbClr val="CC9900"/>
                  </a:solidFill>
                  <a:round/>
                  <a:headEnd/>
                  <a:tailEnd/>
                </a:ln>
              </p:spPr>
              <p:txBody>
                <a:bodyPr/>
                <a:lstStyle/>
                <a:p>
                  <a:endParaRPr lang="en-US" dirty="0"/>
                </a:p>
              </p:txBody>
            </p:sp>
            <p:sp>
              <p:nvSpPr>
                <p:cNvPr id="262186" name="Freeform 42">
                  <a:extLst>
                    <a:ext uri="{FF2B5EF4-FFF2-40B4-BE49-F238E27FC236}">
                      <a16:creationId xmlns:a16="http://schemas.microsoft.com/office/drawing/2014/main" id="{F78687E0-A7E7-43A2-B2FE-5035A942FEE5}"/>
                    </a:ext>
                  </a:extLst>
                </p:cNvPr>
                <p:cNvSpPr>
                  <a:spLocks noChangeAspect="1"/>
                </p:cNvSpPr>
                <p:nvPr/>
              </p:nvSpPr>
              <p:spPr bwMode="auto">
                <a:xfrm>
                  <a:off x="2906" y="1642"/>
                  <a:ext cx="29" cy="38"/>
                </a:xfrm>
                <a:custGeom>
                  <a:avLst/>
                  <a:gdLst>
                    <a:gd name="T0" fmla="*/ 6 w 29"/>
                    <a:gd name="T1" fmla="*/ 28 h 38"/>
                    <a:gd name="T2" fmla="*/ 9 w 29"/>
                    <a:gd name="T3" fmla="*/ 31 h 38"/>
                    <a:gd name="T4" fmla="*/ 13 w 29"/>
                    <a:gd name="T5" fmla="*/ 34 h 38"/>
                    <a:gd name="T6" fmla="*/ 16 w 29"/>
                    <a:gd name="T7" fmla="*/ 34 h 38"/>
                    <a:gd name="T8" fmla="*/ 18 w 29"/>
                    <a:gd name="T9" fmla="*/ 33 h 38"/>
                    <a:gd name="T10" fmla="*/ 21 w 29"/>
                    <a:gd name="T11" fmla="*/ 33 h 38"/>
                    <a:gd name="T12" fmla="*/ 22 w 29"/>
                    <a:gd name="T13" fmla="*/ 30 h 38"/>
                    <a:gd name="T14" fmla="*/ 23 w 29"/>
                    <a:gd name="T15" fmla="*/ 29 h 38"/>
                    <a:gd name="T16" fmla="*/ 23 w 29"/>
                    <a:gd name="T17" fmla="*/ 27 h 38"/>
                    <a:gd name="T18" fmla="*/ 22 w 29"/>
                    <a:gd name="T19" fmla="*/ 23 h 38"/>
                    <a:gd name="T20" fmla="*/ 16 w 29"/>
                    <a:gd name="T21" fmla="*/ 22 h 38"/>
                    <a:gd name="T22" fmla="*/ 9 w 29"/>
                    <a:gd name="T23" fmla="*/ 21 h 38"/>
                    <a:gd name="T24" fmla="*/ 5 w 29"/>
                    <a:gd name="T25" fmla="*/ 19 h 38"/>
                    <a:gd name="T26" fmla="*/ 1 w 29"/>
                    <a:gd name="T27" fmla="*/ 14 h 38"/>
                    <a:gd name="T28" fmla="*/ 2 w 29"/>
                    <a:gd name="T29" fmla="*/ 6 h 38"/>
                    <a:gd name="T30" fmla="*/ 9 w 29"/>
                    <a:gd name="T31" fmla="*/ 1 h 38"/>
                    <a:gd name="T32" fmla="*/ 22 w 29"/>
                    <a:gd name="T33" fmla="*/ 1 h 38"/>
                    <a:gd name="T34" fmla="*/ 28 w 29"/>
                    <a:gd name="T35" fmla="*/ 7 h 38"/>
                    <a:gd name="T36" fmla="*/ 22 w 29"/>
                    <a:gd name="T37" fmla="*/ 11 h 38"/>
                    <a:gd name="T38" fmla="*/ 21 w 29"/>
                    <a:gd name="T39" fmla="*/ 7 h 38"/>
                    <a:gd name="T40" fmla="*/ 14 w 29"/>
                    <a:gd name="T41" fmla="*/ 5 h 38"/>
                    <a:gd name="T42" fmla="*/ 9 w 29"/>
                    <a:gd name="T43" fmla="*/ 6 h 38"/>
                    <a:gd name="T44" fmla="*/ 7 w 29"/>
                    <a:gd name="T45" fmla="*/ 9 h 38"/>
                    <a:gd name="T46" fmla="*/ 7 w 29"/>
                    <a:gd name="T47" fmla="*/ 12 h 38"/>
                    <a:gd name="T48" fmla="*/ 9 w 29"/>
                    <a:gd name="T49" fmla="*/ 14 h 38"/>
                    <a:gd name="T50" fmla="*/ 13 w 29"/>
                    <a:gd name="T51" fmla="*/ 15 h 38"/>
                    <a:gd name="T52" fmla="*/ 17 w 29"/>
                    <a:gd name="T53" fmla="*/ 16 h 38"/>
                    <a:gd name="T54" fmla="*/ 22 w 29"/>
                    <a:gd name="T55" fmla="*/ 18 h 38"/>
                    <a:gd name="T56" fmla="*/ 25 w 29"/>
                    <a:gd name="T57" fmla="*/ 20 h 38"/>
                    <a:gd name="T58" fmla="*/ 29 w 29"/>
                    <a:gd name="T59" fmla="*/ 23 h 38"/>
                    <a:gd name="T60" fmla="*/ 29 w 29"/>
                    <a:gd name="T61" fmla="*/ 28 h 38"/>
                    <a:gd name="T62" fmla="*/ 28 w 29"/>
                    <a:gd name="T63" fmla="*/ 33 h 38"/>
                    <a:gd name="T64" fmla="*/ 23 w 29"/>
                    <a:gd name="T65" fmla="*/ 36 h 38"/>
                    <a:gd name="T66" fmla="*/ 19 w 29"/>
                    <a:gd name="T67" fmla="*/ 37 h 38"/>
                    <a:gd name="T68" fmla="*/ 16 w 29"/>
                    <a:gd name="T69" fmla="*/ 38 h 38"/>
                    <a:gd name="T70" fmla="*/ 13 w 29"/>
                    <a:gd name="T71" fmla="*/ 38 h 38"/>
                    <a:gd name="T72" fmla="*/ 9 w 29"/>
                    <a:gd name="T73" fmla="*/ 37 h 38"/>
                    <a:gd name="T74" fmla="*/ 1 w 29"/>
                    <a:gd name="T75" fmla="*/ 33 h 38"/>
                    <a:gd name="T76" fmla="*/ 0 w 29"/>
                    <a:gd name="T7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38">
                      <a:moveTo>
                        <a:pt x="6" y="26"/>
                      </a:moveTo>
                      <a:lnTo>
                        <a:pt x="6" y="28"/>
                      </a:lnTo>
                      <a:lnTo>
                        <a:pt x="7" y="30"/>
                      </a:lnTo>
                      <a:lnTo>
                        <a:pt x="9" y="31"/>
                      </a:lnTo>
                      <a:lnTo>
                        <a:pt x="11" y="33"/>
                      </a:lnTo>
                      <a:lnTo>
                        <a:pt x="13" y="34"/>
                      </a:lnTo>
                      <a:lnTo>
                        <a:pt x="14" y="34"/>
                      </a:lnTo>
                      <a:lnTo>
                        <a:pt x="16" y="34"/>
                      </a:lnTo>
                      <a:lnTo>
                        <a:pt x="17" y="34"/>
                      </a:lnTo>
                      <a:lnTo>
                        <a:pt x="18" y="33"/>
                      </a:lnTo>
                      <a:lnTo>
                        <a:pt x="19" y="33"/>
                      </a:lnTo>
                      <a:lnTo>
                        <a:pt x="21" y="33"/>
                      </a:lnTo>
                      <a:lnTo>
                        <a:pt x="21" y="31"/>
                      </a:lnTo>
                      <a:lnTo>
                        <a:pt x="22" y="30"/>
                      </a:lnTo>
                      <a:lnTo>
                        <a:pt x="23" y="29"/>
                      </a:lnTo>
                      <a:lnTo>
                        <a:pt x="23" y="29"/>
                      </a:lnTo>
                      <a:lnTo>
                        <a:pt x="23" y="28"/>
                      </a:lnTo>
                      <a:lnTo>
                        <a:pt x="23" y="27"/>
                      </a:lnTo>
                      <a:lnTo>
                        <a:pt x="23" y="24"/>
                      </a:lnTo>
                      <a:lnTo>
                        <a:pt x="22" y="23"/>
                      </a:lnTo>
                      <a:lnTo>
                        <a:pt x="19" y="23"/>
                      </a:lnTo>
                      <a:lnTo>
                        <a:pt x="16" y="22"/>
                      </a:lnTo>
                      <a:lnTo>
                        <a:pt x="13" y="21"/>
                      </a:lnTo>
                      <a:lnTo>
                        <a:pt x="9" y="21"/>
                      </a:lnTo>
                      <a:lnTo>
                        <a:pt x="7" y="20"/>
                      </a:lnTo>
                      <a:lnTo>
                        <a:pt x="5" y="19"/>
                      </a:lnTo>
                      <a:lnTo>
                        <a:pt x="2" y="16"/>
                      </a:lnTo>
                      <a:lnTo>
                        <a:pt x="1" y="14"/>
                      </a:lnTo>
                      <a:lnTo>
                        <a:pt x="1" y="11"/>
                      </a:lnTo>
                      <a:lnTo>
                        <a:pt x="2" y="6"/>
                      </a:lnTo>
                      <a:lnTo>
                        <a:pt x="5" y="3"/>
                      </a:lnTo>
                      <a:lnTo>
                        <a:pt x="9" y="1"/>
                      </a:lnTo>
                      <a:lnTo>
                        <a:pt x="14" y="0"/>
                      </a:lnTo>
                      <a:lnTo>
                        <a:pt x="22" y="1"/>
                      </a:lnTo>
                      <a:lnTo>
                        <a:pt x="25" y="4"/>
                      </a:lnTo>
                      <a:lnTo>
                        <a:pt x="28" y="7"/>
                      </a:lnTo>
                      <a:lnTo>
                        <a:pt x="28" y="11"/>
                      </a:lnTo>
                      <a:lnTo>
                        <a:pt x="22" y="11"/>
                      </a:lnTo>
                      <a:lnTo>
                        <a:pt x="22" y="9"/>
                      </a:lnTo>
                      <a:lnTo>
                        <a:pt x="21" y="7"/>
                      </a:lnTo>
                      <a:lnTo>
                        <a:pt x="18" y="6"/>
                      </a:lnTo>
                      <a:lnTo>
                        <a:pt x="14" y="5"/>
                      </a:lnTo>
                      <a:lnTo>
                        <a:pt x="11" y="5"/>
                      </a:lnTo>
                      <a:lnTo>
                        <a:pt x="9" y="6"/>
                      </a:lnTo>
                      <a:lnTo>
                        <a:pt x="8" y="8"/>
                      </a:lnTo>
                      <a:lnTo>
                        <a:pt x="7" y="9"/>
                      </a:lnTo>
                      <a:lnTo>
                        <a:pt x="7" y="11"/>
                      </a:lnTo>
                      <a:lnTo>
                        <a:pt x="7" y="12"/>
                      </a:lnTo>
                      <a:lnTo>
                        <a:pt x="8" y="13"/>
                      </a:lnTo>
                      <a:lnTo>
                        <a:pt x="9" y="14"/>
                      </a:lnTo>
                      <a:lnTo>
                        <a:pt x="10" y="15"/>
                      </a:lnTo>
                      <a:lnTo>
                        <a:pt x="13" y="15"/>
                      </a:lnTo>
                      <a:lnTo>
                        <a:pt x="15" y="15"/>
                      </a:lnTo>
                      <a:lnTo>
                        <a:pt x="17" y="16"/>
                      </a:lnTo>
                      <a:lnTo>
                        <a:pt x="19" y="18"/>
                      </a:lnTo>
                      <a:lnTo>
                        <a:pt x="22" y="18"/>
                      </a:lnTo>
                      <a:lnTo>
                        <a:pt x="23" y="19"/>
                      </a:lnTo>
                      <a:lnTo>
                        <a:pt x="25" y="20"/>
                      </a:lnTo>
                      <a:lnTo>
                        <a:pt x="26" y="21"/>
                      </a:lnTo>
                      <a:lnTo>
                        <a:pt x="29" y="23"/>
                      </a:lnTo>
                      <a:lnTo>
                        <a:pt x="29" y="26"/>
                      </a:lnTo>
                      <a:lnTo>
                        <a:pt x="29" y="28"/>
                      </a:lnTo>
                      <a:lnTo>
                        <a:pt x="29" y="30"/>
                      </a:lnTo>
                      <a:lnTo>
                        <a:pt x="28" y="33"/>
                      </a:lnTo>
                      <a:lnTo>
                        <a:pt x="25" y="35"/>
                      </a:lnTo>
                      <a:lnTo>
                        <a:pt x="23" y="36"/>
                      </a:lnTo>
                      <a:lnTo>
                        <a:pt x="22" y="37"/>
                      </a:lnTo>
                      <a:lnTo>
                        <a:pt x="19" y="37"/>
                      </a:lnTo>
                      <a:lnTo>
                        <a:pt x="18" y="38"/>
                      </a:lnTo>
                      <a:lnTo>
                        <a:pt x="16" y="38"/>
                      </a:lnTo>
                      <a:lnTo>
                        <a:pt x="15" y="38"/>
                      </a:lnTo>
                      <a:lnTo>
                        <a:pt x="13" y="38"/>
                      </a:lnTo>
                      <a:lnTo>
                        <a:pt x="11" y="38"/>
                      </a:lnTo>
                      <a:lnTo>
                        <a:pt x="9" y="37"/>
                      </a:lnTo>
                      <a:lnTo>
                        <a:pt x="5" y="35"/>
                      </a:lnTo>
                      <a:lnTo>
                        <a:pt x="1" y="33"/>
                      </a:lnTo>
                      <a:lnTo>
                        <a:pt x="0" y="29"/>
                      </a:lnTo>
                      <a:lnTo>
                        <a:pt x="0" y="26"/>
                      </a:lnTo>
                      <a:lnTo>
                        <a:pt x="6" y="26"/>
                      </a:lnTo>
                      <a:close/>
                    </a:path>
                  </a:pathLst>
                </a:custGeom>
                <a:solidFill>
                  <a:srgbClr val="000000"/>
                </a:solidFill>
                <a:ln w="9525">
                  <a:solidFill>
                    <a:srgbClr val="CC9900"/>
                  </a:solidFill>
                  <a:round/>
                  <a:headEnd/>
                  <a:tailEnd/>
                </a:ln>
              </p:spPr>
              <p:txBody>
                <a:bodyPr/>
                <a:lstStyle/>
                <a:p>
                  <a:endParaRPr lang="en-US" dirty="0"/>
                </a:p>
              </p:txBody>
            </p:sp>
            <p:sp>
              <p:nvSpPr>
                <p:cNvPr id="262187" name="Freeform 43">
                  <a:extLst>
                    <a:ext uri="{FF2B5EF4-FFF2-40B4-BE49-F238E27FC236}">
                      <a16:creationId xmlns:a16="http://schemas.microsoft.com/office/drawing/2014/main" id="{6BF55E2D-12B6-41EA-922A-6C71CAD48F20}"/>
                    </a:ext>
                  </a:extLst>
                </p:cNvPr>
                <p:cNvSpPr>
                  <a:spLocks noChangeAspect="1"/>
                </p:cNvSpPr>
                <p:nvPr/>
              </p:nvSpPr>
              <p:spPr bwMode="auto">
                <a:xfrm>
                  <a:off x="2938" y="1642"/>
                  <a:ext cx="29" cy="38"/>
                </a:xfrm>
                <a:custGeom>
                  <a:avLst/>
                  <a:gdLst>
                    <a:gd name="T0" fmla="*/ 6 w 29"/>
                    <a:gd name="T1" fmla="*/ 28 h 38"/>
                    <a:gd name="T2" fmla="*/ 9 w 29"/>
                    <a:gd name="T3" fmla="*/ 31 h 38"/>
                    <a:gd name="T4" fmla="*/ 13 w 29"/>
                    <a:gd name="T5" fmla="*/ 34 h 38"/>
                    <a:gd name="T6" fmla="*/ 16 w 29"/>
                    <a:gd name="T7" fmla="*/ 34 h 38"/>
                    <a:gd name="T8" fmla="*/ 19 w 29"/>
                    <a:gd name="T9" fmla="*/ 33 h 38"/>
                    <a:gd name="T10" fmla="*/ 21 w 29"/>
                    <a:gd name="T11" fmla="*/ 33 h 38"/>
                    <a:gd name="T12" fmla="*/ 22 w 29"/>
                    <a:gd name="T13" fmla="*/ 30 h 38"/>
                    <a:gd name="T14" fmla="*/ 23 w 29"/>
                    <a:gd name="T15" fmla="*/ 29 h 38"/>
                    <a:gd name="T16" fmla="*/ 23 w 29"/>
                    <a:gd name="T17" fmla="*/ 27 h 38"/>
                    <a:gd name="T18" fmla="*/ 22 w 29"/>
                    <a:gd name="T19" fmla="*/ 23 h 38"/>
                    <a:gd name="T20" fmla="*/ 16 w 29"/>
                    <a:gd name="T21" fmla="*/ 22 h 38"/>
                    <a:gd name="T22" fmla="*/ 9 w 29"/>
                    <a:gd name="T23" fmla="*/ 21 h 38"/>
                    <a:gd name="T24" fmla="*/ 5 w 29"/>
                    <a:gd name="T25" fmla="*/ 19 h 38"/>
                    <a:gd name="T26" fmla="*/ 1 w 29"/>
                    <a:gd name="T27" fmla="*/ 14 h 38"/>
                    <a:gd name="T28" fmla="*/ 2 w 29"/>
                    <a:gd name="T29" fmla="*/ 6 h 38"/>
                    <a:gd name="T30" fmla="*/ 9 w 29"/>
                    <a:gd name="T31" fmla="*/ 1 h 38"/>
                    <a:gd name="T32" fmla="*/ 22 w 29"/>
                    <a:gd name="T33" fmla="*/ 1 h 38"/>
                    <a:gd name="T34" fmla="*/ 28 w 29"/>
                    <a:gd name="T35" fmla="*/ 7 h 38"/>
                    <a:gd name="T36" fmla="*/ 22 w 29"/>
                    <a:gd name="T37" fmla="*/ 11 h 38"/>
                    <a:gd name="T38" fmla="*/ 21 w 29"/>
                    <a:gd name="T39" fmla="*/ 7 h 38"/>
                    <a:gd name="T40" fmla="*/ 14 w 29"/>
                    <a:gd name="T41" fmla="*/ 5 h 38"/>
                    <a:gd name="T42" fmla="*/ 9 w 29"/>
                    <a:gd name="T43" fmla="*/ 6 h 38"/>
                    <a:gd name="T44" fmla="*/ 7 w 29"/>
                    <a:gd name="T45" fmla="*/ 9 h 38"/>
                    <a:gd name="T46" fmla="*/ 7 w 29"/>
                    <a:gd name="T47" fmla="*/ 12 h 38"/>
                    <a:gd name="T48" fmla="*/ 9 w 29"/>
                    <a:gd name="T49" fmla="*/ 14 h 38"/>
                    <a:gd name="T50" fmla="*/ 13 w 29"/>
                    <a:gd name="T51" fmla="*/ 15 h 38"/>
                    <a:gd name="T52" fmla="*/ 17 w 29"/>
                    <a:gd name="T53" fmla="*/ 16 h 38"/>
                    <a:gd name="T54" fmla="*/ 22 w 29"/>
                    <a:gd name="T55" fmla="*/ 18 h 38"/>
                    <a:gd name="T56" fmla="*/ 25 w 29"/>
                    <a:gd name="T57" fmla="*/ 20 h 38"/>
                    <a:gd name="T58" fmla="*/ 29 w 29"/>
                    <a:gd name="T59" fmla="*/ 23 h 38"/>
                    <a:gd name="T60" fmla="*/ 29 w 29"/>
                    <a:gd name="T61" fmla="*/ 28 h 38"/>
                    <a:gd name="T62" fmla="*/ 28 w 29"/>
                    <a:gd name="T63" fmla="*/ 33 h 38"/>
                    <a:gd name="T64" fmla="*/ 23 w 29"/>
                    <a:gd name="T65" fmla="*/ 36 h 38"/>
                    <a:gd name="T66" fmla="*/ 20 w 29"/>
                    <a:gd name="T67" fmla="*/ 37 h 38"/>
                    <a:gd name="T68" fmla="*/ 16 w 29"/>
                    <a:gd name="T69" fmla="*/ 38 h 38"/>
                    <a:gd name="T70" fmla="*/ 13 w 29"/>
                    <a:gd name="T71" fmla="*/ 38 h 38"/>
                    <a:gd name="T72" fmla="*/ 9 w 29"/>
                    <a:gd name="T73" fmla="*/ 37 h 38"/>
                    <a:gd name="T74" fmla="*/ 1 w 29"/>
                    <a:gd name="T75" fmla="*/ 33 h 38"/>
                    <a:gd name="T76" fmla="*/ 0 w 29"/>
                    <a:gd name="T7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38">
                      <a:moveTo>
                        <a:pt x="6" y="26"/>
                      </a:moveTo>
                      <a:lnTo>
                        <a:pt x="6" y="28"/>
                      </a:lnTo>
                      <a:lnTo>
                        <a:pt x="7" y="30"/>
                      </a:lnTo>
                      <a:lnTo>
                        <a:pt x="9" y="31"/>
                      </a:lnTo>
                      <a:lnTo>
                        <a:pt x="12" y="33"/>
                      </a:lnTo>
                      <a:lnTo>
                        <a:pt x="13" y="34"/>
                      </a:lnTo>
                      <a:lnTo>
                        <a:pt x="14" y="34"/>
                      </a:lnTo>
                      <a:lnTo>
                        <a:pt x="16" y="34"/>
                      </a:lnTo>
                      <a:lnTo>
                        <a:pt x="17" y="34"/>
                      </a:lnTo>
                      <a:lnTo>
                        <a:pt x="19" y="33"/>
                      </a:lnTo>
                      <a:lnTo>
                        <a:pt x="20" y="33"/>
                      </a:lnTo>
                      <a:lnTo>
                        <a:pt x="21" y="33"/>
                      </a:lnTo>
                      <a:lnTo>
                        <a:pt x="21" y="31"/>
                      </a:lnTo>
                      <a:lnTo>
                        <a:pt x="22" y="30"/>
                      </a:lnTo>
                      <a:lnTo>
                        <a:pt x="23" y="29"/>
                      </a:lnTo>
                      <a:lnTo>
                        <a:pt x="23" y="29"/>
                      </a:lnTo>
                      <a:lnTo>
                        <a:pt x="23" y="28"/>
                      </a:lnTo>
                      <a:lnTo>
                        <a:pt x="23" y="27"/>
                      </a:lnTo>
                      <a:lnTo>
                        <a:pt x="23" y="24"/>
                      </a:lnTo>
                      <a:lnTo>
                        <a:pt x="22" y="23"/>
                      </a:lnTo>
                      <a:lnTo>
                        <a:pt x="20" y="23"/>
                      </a:lnTo>
                      <a:lnTo>
                        <a:pt x="16" y="22"/>
                      </a:lnTo>
                      <a:lnTo>
                        <a:pt x="13" y="21"/>
                      </a:lnTo>
                      <a:lnTo>
                        <a:pt x="9" y="21"/>
                      </a:lnTo>
                      <a:lnTo>
                        <a:pt x="7" y="20"/>
                      </a:lnTo>
                      <a:lnTo>
                        <a:pt x="5" y="19"/>
                      </a:lnTo>
                      <a:lnTo>
                        <a:pt x="2" y="16"/>
                      </a:lnTo>
                      <a:lnTo>
                        <a:pt x="1" y="14"/>
                      </a:lnTo>
                      <a:lnTo>
                        <a:pt x="1" y="11"/>
                      </a:lnTo>
                      <a:lnTo>
                        <a:pt x="2" y="6"/>
                      </a:lnTo>
                      <a:lnTo>
                        <a:pt x="5" y="3"/>
                      </a:lnTo>
                      <a:lnTo>
                        <a:pt x="9" y="1"/>
                      </a:lnTo>
                      <a:lnTo>
                        <a:pt x="14" y="0"/>
                      </a:lnTo>
                      <a:lnTo>
                        <a:pt x="22" y="1"/>
                      </a:lnTo>
                      <a:lnTo>
                        <a:pt x="25" y="4"/>
                      </a:lnTo>
                      <a:lnTo>
                        <a:pt x="28" y="7"/>
                      </a:lnTo>
                      <a:lnTo>
                        <a:pt x="28" y="11"/>
                      </a:lnTo>
                      <a:lnTo>
                        <a:pt x="22" y="11"/>
                      </a:lnTo>
                      <a:lnTo>
                        <a:pt x="22" y="9"/>
                      </a:lnTo>
                      <a:lnTo>
                        <a:pt x="21" y="7"/>
                      </a:lnTo>
                      <a:lnTo>
                        <a:pt x="19" y="6"/>
                      </a:lnTo>
                      <a:lnTo>
                        <a:pt x="14" y="5"/>
                      </a:lnTo>
                      <a:lnTo>
                        <a:pt x="12" y="5"/>
                      </a:lnTo>
                      <a:lnTo>
                        <a:pt x="9" y="6"/>
                      </a:lnTo>
                      <a:lnTo>
                        <a:pt x="8" y="8"/>
                      </a:lnTo>
                      <a:lnTo>
                        <a:pt x="7" y="9"/>
                      </a:lnTo>
                      <a:lnTo>
                        <a:pt x="7" y="11"/>
                      </a:lnTo>
                      <a:lnTo>
                        <a:pt x="7" y="12"/>
                      </a:lnTo>
                      <a:lnTo>
                        <a:pt x="8" y="13"/>
                      </a:lnTo>
                      <a:lnTo>
                        <a:pt x="9" y="14"/>
                      </a:lnTo>
                      <a:lnTo>
                        <a:pt x="11" y="15"/>
                      </a:lnTo>
                      <a:lnTo>
                        <a:pt x="13" y="15"/>
                      </a:lnTo>
                      <a:lnTo>
                        <a:pt x="15" y="15"/>
                      </a:lnTo>
                      <a:lnTo>
                        <a:pt x="17" y="16"/>
                      </a:lnTo>
                      <a:lnTo>
                        <a:pt x="20" y="18"/>
                      </a:lnTo>
                      <a:lnTo>
                        <a:pt x="22" y="18"/>
                      </a:lnTo>
                      <a:lnTo>
                        <a:pt x="23" y="19"/>
                      </a:lnTo>
                      <a:lnTo>
                        <a:pt x="25" y="20"/>
                      </a:lnTo>
                      <a:lnTo>
                        <a:pt x="27" y="21"/>
                      </a:lnTo>
                      <a:lnTo>
                        <a:pt x="29" y="23"/>
                      </a:lnTo>
                      <a:lnTo>
                        <a:pt x="29" y="26"/>
                      </a:lnTo>
                      <a:lnTo>
                        <a:pt x="29" y="28"/>
                      </a:lnTo>
                      <a:lnTo>
                        <a:pt x="29" y="30"/>
                      </a:lnTo>
                      <a:lnTo>
                        <a:pt x="28" y="33"/>
                      </a:lnTo>
                      <a:lnTo>
                        <a:pt x="25" y="35"/>
                      </a:lnTo>
                      <a:lnTo>
                        <a:pt x="23" y="36"/>
                      </a:lnTo>
                      <a:lnTo>
                        <a:pt x="22" y="37"/>
                      </a:lnTo>
                      <a:lnTo>
                        <a:pt x="20" y="37"/>
                      </a:lnTo>
                      <a:lnTo>
                        <a:pt x="19" y="38"/>
                      </a:lnTo>
                      <a:lnTo>
                        <a:pt x="16" y="38"/>
                      </a:lnTo>
                      <a:lnTo>
                        <a:pt x="15" y="38"/>
                      </a:lnTo>
                      <a:lnTo>
                        <a:pt x="13" y="38"/>
                      </a:lnTo>
                      <a:lnTo>
                        <a:pt x="12" y="38"/>
                      </a:lnTo>
                      <a:lnTo>
                        <a:pt x="9" y="37"/>
                      </a:lnTo>
                      <a:lnTo>
                        <a:pt x="5" y="35"/>
                      </a:lnTo>
                      <a:lnTo>
                        <a:pt x="1" y="33"/>
                      </a:lnTo>
                      <a:lnTo>
                        <a:pt x="0" y="29"/>
                      </a:lnTo>
                      <a:lnTo>
                        <a:pt x="0" y="26"/>
                      </a:lnTo>
                      <a:lnTo>
                        <a:pt x="6" y="26"/>
                      </a:lnTo>
                      <a:close/>
                    </a:path>
                  </a:pathLst>
                </a:custGeom>
                <a:solidFill>
                  <a:srgbClr val="000000"/>
                </a:solidFill>
                <a:ln w="9525">
                  <a:solidFill>
                    <a:srgbClr val="CC9900"/>
                  </a:solidFill>
                  <a:round/>
                  <a:headEnd/>
                  <a:tailEnd/>
                </a:ln>
              </p:spPr>
              <p:txBody>
                <a:bodyPr/>
                <a:lstStyle/>
                <a:p>
                  <a:endParaRPr lang="en-US" dirty="0"/>
                </a:p>
              </p:txBody>
            </p:sp>
            <p:sp>
              <p:nvSpPr>
                <p:cNvPr id="262188" name="Freeform 44">
                  <a:extLst>
                    <a:ext uri="{FF2B5EF4-FFF2-40B4-BE49-F238E27FC236}">
                      <a16:creationId xmlns:a16="http://schemas.microsoft.com/office/drawing/2014/main" id="{03DC1FF3-2EB8-4967-8468-E53E8D65F62E}"/>
                    </a:ext>
                  </a:extLst>
                </p:cNvPr>
                <p:cNvSpPr>
                  <a:spLocks noChangeAspect="1" noEditPoints="1"/>
                </p:cNvSpPr>
                <p:nvPr/>
              </p:nvSpPr>
              <p:spPr bwMode="auto">
                <a:xfrm>
                  <a:off x="2972" y="1642"/>
                  <a:ext cx="31" cy="38"/>
                </a:xfrm>
                <a:custGeom>
                  <a:avLst/>
                  <a:gdLst>
                    <a:gd name="T0" fmla="*/ 15 w 31"/>
                    <a:gd name="T1" fmla="*/ 38 h 38"/>
                    <a:gd name="T2" fmla="*/ 10 w 31"/>
                    <a:gd name="T3" fmla="*/ 37 h 38"/>
                    <a:gd name="T4" fmla="*/ 5 w 31"/>
                    <a:gd name="T5" fmla="*/ 35 h 38"/>
                    <a:gd name="T6" fmla="*/ 1 w 31"/>
                    <a:gd name="T7" fmla="*/ 29 h 38"/>
                    <a:gd name="T8" fmla="*/ 0 w 31"/>
                    <a:gd name="T9" fmla="*/ 19 h 38"/>
                    <a:gd name="T10" fmla="*/ 1 w 31"/>
                    <a:gd name="T11" fmla="*/ 9 h 38"/>
                    <a:gd name="T12" fmla="*/ 5 w 31"/>
                    <a:gd name="T13" fmla="*/ 4 h 38"/>
                    <a:gd name="T14" fmla="*/ 10 w 31"/>
                    <a:gd name="T15" fmla="*/ 1 h 38"/>
                    <a:gd name="T16" fmla="*/ 15 w 31"/>
                    <a:gd name="T17" fmla="*/ 0 h 38"/>
                    <a:gd name="T18" fmla="*/ 20 w 31"/>
                    <a:gd name="T19" fmla="*/ 1 h 38"/>
                    <a:gd name="T20" fmla="*/ 25 w 31"/>
                    <a:gd name="T21" fmla="*/ 4 h 38"/>
                    <a:gd name="T22" fmla="*/ 29 w 31"/>
                    <a:gd name="T23" fmla="*/ 9 h 38"/>
                    <a:gd name="T24" fmla="*/ 31 w 31"/>
                    <a:gd name="T25" fmla="*/ 19 h 38"/>
                    <a:gd name="T26" fmla="*/ 29 w 31"/>
                    <a:gd name="T27" fmla="*/ 29 h 38"/>
                    <a:gd name="T28" fmla="*/ 25 w 31"/>
                    <a:gd name="T29" fmla="*/ 35 h 38"/>
                    <a:gd name="T30" fmla="*/ 20 w 31"/>
                    <a:gd name="T31" fmla="*/ 37 h 38"/>
                    <a:gd name="T32" fmla="*/ 15 w 31"/>
                    <a:gd name="T33" fmla="*/ 38 h 38"/>
                    <a:gd name="T34" fmla="*/ 15 w 31"/>
                    <a:gd name="T35" fmla="*/ 6 h 38"/>
                    <a:gd name="T36" fmla="*/ 10 w 31"/>
                    <a:gd name="T37" fmla="*/ 7 h 38"/>
                    <a:gd name="T38" fmla="*/ 8 w 31"/>
                    <a:gd name="T39" fmla="*/ 11 h 38"/>
                    <a:gd name="T40" fmla="*/ 5 w 31"/>
                    <a:gd name="T41" fmla="*/ 14 h 38"/>
                    <a:gd name="T42" fmla="*/ 5 w 31"/>
                    <a:gd name="T43" fmla="*/ 19 h 38"/>
                    <a:gd name="T44" fmla="*/ 5 w 31"/>
                    <a:gd name="T45" fmla="*/ 23 h 38"/>
                    <a:gd name="T46" fmla="*/ 8 w 31"/>
                    <a:gd name="T47" fmla="*/ 28 h 38"/>
                    <a:gd name="T48" fmla="*/ 10 w 31"/>
                    <a:gd name="T49" fmla="*/ 31 h 38"/>
                    <a:gd name="T50" fmla="*/ 15 w 31"/>
                    <a:gd name="T51" fmla="*/ 33 h 38"/>
                    <a:gd name="T52" fmla="*/ 19 w 31"/>
                    <a:gd name="T53" fmla="*/ 31 h 38"/>
                    <a:gd name="T54" fmla="*/ 23 w 31"/>
                    <a:gd name="T55" fmla="*/ 28 h 38"/>
                    <a:gd name="T56" fmla="*/ 25 w 31"/>
                    <a:gd name="T57" fmla="*/ 23 h 38"/>
                    <a:gd name="T58" fmla="*/ 25 w 31"/>
                    <a:gd name="T59" fmla="*/ 19 h 38"/>
                    <a:gd name="T60" fmla="*/ 25 w 31"/>
                    <a:gd name="T61" fmla="*/ 14 h 38"/>
                    <a:gd name="T62" fmla="*/ 23 w 31"/>
                    <a:gd name="T63" fmla="*/ 11 h 38"/>
                    <a:gd name="T64" fmla="*/ 19 w 31"/>
                    <a:gd name="T65" fmla="*/ 7 h 38"/>
                    <a:gd name="T66" fmla="*/ 15 w 31"/>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5" y="38"/>
                      </a:moveTo>
                      <a:lnTo>
                        <a:pt x="10" y="37"/>
                      </a:lnTo>
                      <a:lnTo>
                        <a:pt x="5" y="35"/>
                      </a:lnTo>
                      <a:lnTo>
                        <a:pt x="1" y="29"/>
                      </a:lnTo>
                      <a:lnTo>
                        <a:pt x="0" y="19"/>
                      </a:lnTo>
                      <a:lnTo>
                        <a:pt x="1" y="9"/>
                      </a:lnTo>
                      <a:lnTo>
                        <a:pt x="5" y="4"/>
                      </a:lnTo>
                      <a:lnTo>
                        <a:pt x="10" y="1"/>
                      </a:lnTo>
                      <a:lnTo>
                        <a:pt x="15" y="0"/>
                      </a:lnTo>
                      <a:lnTo>
                        <a:pt x="20" y="1"/>
                      </a:lnTo>
                      <a:lnTo>
                        <a:pt x="25" y="4"/>
                      </a:lnTo>
                      <a:lnTo>
                        <a:pt x="29" y="9"/>
                      </a:lnTo>
                      <a:lnTo>
                        <a:pt x="31" y="19"/>
                      </a:lnTo>
                      <a:lnTo>
                        <a:pt x="29" y="29"/>
                      </a:lnTo>
                      <a:lnTo>
                        <a:pt x="25" y="35"/>
                      </a:lnTo>
                      <a:lnTo>
                        <a:pt x="20" y="37"/>
                      </a:lnTo>
                      <a:lnTo>
                        <a:pt x="15" y="38"/>
                      </a:lnTo>
                      <a:close/>
                      <a:moveTo>
                        <a:pt x="15" y="6"/>
                      </a:moveTo>
                      <a:lnTo>
                        <a:pt x="10" y="7"/>
                      </a:lnTo>
                      <a:lnTo>
                        <a:pt x="8" y="11"/>
                      </a:lnTo>
                      <a:lnTo>
                        <a:pt x="5" y="14"/>
                      </a:lnTo>
                      <a:lnTo>
                        <a:pt x="5" y="19"/>
                      </a:lnTo>
                      <a:lnTo>
                        <a:pt x="5" y="23"/>
                      </a:lnTo>
                      <a:lnTo>
                        <a:pt x="8" y="28"/>
                      </a:lnTo>
                      <a:lnTo>
                        <a:pt x="10" y="31"/>
                      </a:lnTo>
                      <a:lnTo>
                        <a:pt x="15" y="33"/>
                      </a:lnTo>
                      <a:lnTo>
                        <a:pt x="19" y="31"/>
                      </a:lnTo>
                      <a:lnTo>
                        <a:pt x="23" y="28"/>
                      </a:lnTo>
                      <a:lnTo>
                        <a:pt x="25" y="23"/>
                      </a:lnTo>
                      <a:lnTo>
                        <a:pt x="25" y="19"/>
                      </a:lnTo>
                      <a:lnTo>
                        <a:pt x="25" y="14"/>
                      </a:lnTo>
                      <a:lnTo>
                        <a:pt x="23" y="11"/>
                      </a:lnTo>
                      <a:lnTo>
                        <a:pt x="19" y="7"/>
                      </a:lnTo>
                      <a:lnTo>
                        <a:pt x="15" y="6"/>
                      </a:lnTo>
                      <a:close/>
                    </a:path>
                  </a:pathLst>
                </a:custGeom>
                <a:solidFill>
                  <a:srgbClr val="000000"/>
                </a:solidFill>
                <a:ln w="9525">
                  <a:solidFill>
                    <a:srgbClr val="CC9900"/>
                  </a:solidFill>
                  <a:round/>
                  <a:headEnd/>
                  <a:tailEnd/>
                </a:ln>
              </p:spPr>
              <p:txBody>
                <a:bodyPr/>
                <a:lstStyle/>
                <a:p>
                  <a:endParaRPr lang="en-US" dirty="0"/>
                </a:p>
              </p:txBody>
            </p:sp>
            <p:sp>
              <p:nvSpPr>
                <p:cNvPr id="262189" name="Freeform 45">
                  <a:extLst>
                    <a:ext uri="{FF2B5EF4-FFF2-40B4-BE49-F238E27FC236}">
                      <a16:creationId xmlns:a16="http://schemas.microsoft.com/office/drawing/2014/main" id="{D9C7B4EF-BD0F-436C-B59A-14392F417B7F}"/>
                    </a:ext>
                  </a:extLst>
                </p:cNvPr>
                <p:cNvSpPr>
                  <a:spLocks noChangeAspect="1"/>
                </p:cNvSpPr>
                <p:nvPr/>
              </p:nvSpPr>
              <p:spPr bwMode="auto">
                <a:xfrm>
                  <a:off x="3008" y="1643"/>
                  <a:ext cx="29" cy="37"/>
                </a:xfrm>
                <a:custGeom>
                  <a:avLst/>
                  <a:gdLst>
                    <a:gd name="T0" fmla="*/ 23 w 29"/>
                    <a:gd name="T1" fmla="*/ 35 h 37"/>
                    <a:gd name="T2" fmla="*/ 23 w 29"/>
                    <a:gd name="T3" fmla="*/ 32 h 37"/>
                    <a:gd name="T4" fmla="*/ 23 w 29"/>
                    <a:gd name="T5" fmla="*/ 32 h 37"/>
                    <a:gd name="T6" fmla="*/ 22 w 29"/>
                    <a:gd name="T7" fmla="*/ 33 h 37"/>
                    <a:gd name="T8" fmla="*/ 21 w 29"/>
                    <a:gd name="T9" fmla="*/ 34 h 37"/>
                    <a:gd name="T10" fmla="*/ 20 w 29"/>
                    <a:gd name="T11" fmla="*/ 35 h 37"/>
                    <a:gd name="T12" fmla="*/ 19 w 29"/>
                    <a:gd name="T13" fmla="*/ 35 h 37"/>
                    <a:gd name="T14" fmla="*/ 18 w 29"/>
                    <a:gd name="T15" fmla="*/ 36 h 37"/>
                    <a:gd name="T16" fmla="*/ 15 w 29"/>
                    <a:gd name="T17" fmla="*/ 36 h 37"/>
                    <a:gd name="T18" fmla="*/ 14 w 29"/>
                    <a:gd name="T19" fmla="*/ 37 h 37"/>
                    <a:gd name="T20" fmla="*/ 12 w 29"/>
                    <a:gd name="T21" fmla="*/ 37 h 37"/>
                    <a:gd name="T22" fmla="*/ 11 w 29"/>
                    <a:gd name="T23" fmla="*/ 37 h 37"/>
                    <a:gd name="T24" fmla="*/ 8 w 29"/>
                    <a:gd name="T25" fmla="*/ 36 h 37"/>
                    <a:gd name="T26" fmla="*/ 7 w 29"/>
                    <a:gd name="T27" fmla="*/ 36 h 37"/>
                    <a:gd name="T28" fmla="*/ 6 w 29"/>
                    <a:gd name="T29" fmla="*/ 36 h 37"/>
                    <a:gd name="T30" fmla="*/ 5 w 29"/>
                    <a:gd name="T31" fmla="*/ 35 h 37"/>
                    <a:gd name="T32" fmla="*/ 3 w 29"/>
                    <a:gd name="T33" fmla="*/ 33 h 37"/>
                    <a:gd name="T34" fmla="*/ 2 w 29"/>
                    <a:gd name="T35" fmla="*/ 30 h 37"/>
                    <a:gd name="T36" fmla="*/ 0 w 29"/>
                    <a:gd name="T37" fmla="*/ 28 h 37"/>
                    <a:gd name="T38" fmla="*/ 0 w 29"/>
                    <a:gd name="T39" fmla="*/ 0 h 37"/>
                    <a:gd name="T40" fmla="*/ 6 w 29"/>
                    <a:gd name="T41" fmla="*/ 0 h 37"/>
                    <a:gd name="T42" fmla="*/ 6 w 29"/>
                    <a:gd name="T43" fmla="*/ 25 h 37"/>
                    <a:gd name="T44" fmla="*/ 6 w 29"/>
                    <a:gd name="T45" fmla="*/ 27 h 37"/>
                    <a:gd name="T46" fmla="*/ 7 w 29"/>
                    <a:gd name="T47" fmla="*/ 28 h 37"/>
                    <a:gd name="T48" fmla="*/ 8 w 29"/>
                    <a:gd name="T49" fmla="*/ 29 h 37"/>
                    <a:gd name="T50" fmla="*/ 10 w 29"/>
                    <a:gd name="T51" fmla="*/ 30 h 37"/>
                    <a:gd name="T52" fmla="*/ 10 w 29"/>
                    <a:gd name="T53" fmla="*/ 32 h 37"/>
                    <a:gd name="T54" fmla="*/ 11 w 29"/>
                    <a:gd name="T55" fmla="*/ 32 h 37"/>
                    <a:gd name="T56" fmla="*/ 11 w 29"/>
                    <a:gd name="T57" fmla="*/ 32 h 37"/>
                    <a:gd name="T58" fmla="*/ 12 w 29"/>
                    <a:gd name="T59" fmla="*/ 32 h 37"/>
                    <a:gd name="T60" fmla="*/ 13 w 29"/>
                    <a:gd name="T61" fmla="*/ 32 h 37"/>
                    <a:gd name="T62" fmla="*/ 14 w 29"/>
                    <a:gd name="T63" fmla="*/ 32 h 37"/>
                    <a:gd name="T64" fmla="*/ 15 w 29"/>
                    <a:gd name="T65" fmla="*/ 32 h 37"/>
                    <a:gd name="T66" fmla="*/ 17 w 29"/>
                    <a:gd name="T67" fmla="*/ 32 h 37"/>
                    <a:gd name="T68" fmla="*/ 20 w 29"/>
                    <a:gd name="T69" fmla="*/ 29 h 37"/>
                    <a:gd name="T70" fmla="*/ 22 w 29"/>
                    <a:gd name="T71" fmla="*/ 26 h 37"/>
                    <a:gd name="T72" fmla="*/ 23 w 29"/>
                    <a:gd name="T73" fmla="*/ 22 h 37"/>
                    <a:gd name="T74" fmla="*/ 23 w 29"/>
                    <a:gd name="T75" fmla="*/ 19 h 37"/>
                    <a:gd name="T76" fmla="*/ 23 w 29"/>
                    <a:gd name="T77" fmla="*/ 0 h 37"/>
                    <a:gd name="T78" fmla="*/ 29 w 29"/>
                    <a:gd name="T79" fmla="*/ 0 h 37"/>
                    <a:gd name="T80" fmla="*/ 29 w 29"/>
                    <a:gd name="T81" fmla="*/ 35 h 37"/>
                    <a:gd name="T82" fmla="*/ 23 w 29"/>
                    <a:gd name="T83"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 h="37">
                      <a:moveTo>
                        <a:pt x="23" y="35"/>
                      </a:moveTo>
                      <a:lnTo>
                        <a:pt x="23" y="32"/>
                      </a:lnTo>
                      <a:lnTo>
                        <a:pt x="23" y="32"/>
                      </a:lnTo>
                      <a:lnTo>
                        <a:pt x="22" y="33"/>
                      </a:lnTo>
                      <a:lnTo>
                        <a:pt x="21" y="34"/>
                      </a:lnTo>
                      <a:lnTo>
                        <a:pt x="20" y="35"/>
                      </a:lnTo>
                      <a:lnTo>
                        <a:pt x="19" y="35"/>
                      </a:lnTo>
                      <a:lnTo>
                        <a:pt x="18" y="36"/>
                      </a:lnTo>
                      <a:lnTo>
                        <a:pt x="15" y="36"/>
                      </a:lnTo>
                      <a:lnTo>
                        <a:pt x="14" y="37"/>
                      </a:lnTo>
                      <a:lnTo>
                        <a:pt x="12" y="37"/>
                      </a:lnTo>
                      <a:lnTo>
                        <a:pt x="11" y="37"/>
                      </a:lnTo>
                      <a:lnTo>
                        <a:pt x="8" y="36"/>
                      </a:lnTo>
                      <a:lnTo>
                        <a:pt x="7" y="36"/>
                      </a:lnTo>
                      <a:lnTo>
                        <a:pt x="6" y="36"/>
                      </a:lnTo>
                      <a:lnTo>
                        <a:pt x="5" y="35"/>
                      </a:lnTo>
                      <a:lnTo>
                        <a:pt x="3" y="33"/>
                      </a:lnTo>
                      <a:lnTo>
                        <a:pt x="2" y="30"/>
                      </a:lnTo>
                      <a:lnTo>
                        <a:pt x="0" y="28"/>
                      </a:lnTo>
                      <a:lnTo>
                        <a:pt x="0" y="0"/>
                      </a:lnTo>
                      <a:lnTo>
                        <a:pt x="6" y="0"/>
                      </a:lnTo>
                      <a:lnTo>
                        <a:pt x="6" y="25"/>
                      </a:lnTo>
                      <a:lnTo>
                        <a:pt x="6" y="27"/>
                      </a:lnTo>
                      <a:lnTo>
                        <a:pt x="7" y="28"/>
                      </a:lnTo>
                      <a:lnTo>
                        <a:pt x="8" y="29"/>
                      </a:lnTo>
                      <a:lnTo>
                        <a:pt x="10" y="30"/>
                      </a:lnTo>
                      <a:lnTo>
                        <a:pt x="10" y="32"/>
                      </a:lnTo>
                      <a:lnTo>
                        <a:pt x="11" y="32"/>
                      </a:lnTo>
                      <a:lnTo>
                        <a:pt x="11" y="32"/>
                      </a:lnTo>
                      <a:lnTo>
                        <a:pt x="12" y="32"/>
                      </a:lnTo>
                      <a:lnTo>
                        <a:pt x="13" y="32"/>
                      </a:lnTo>
                      <a:lnTo>
                        <a:pt x="14" y="32"/>
                      </a:lnTo>
                      <a:lnTo>
                        <a:pt x="15" y="32"/>
                      </a:lnTo>
                      <a:lnTo>
                        <a:pt x="17" y="32"/>
                      </a:lnTo>
                      <a:lnTo>
                        <a:pt x="20" y="29"/>
                      </a:lnTo>
                      <a:lnTo>
                        <a:pt x="22" y="26"/>
                      </a:lnTo>
                      <a:lnTo>
                        <a:pt x="23" y="22"/>
                      </a:lnTo>
                      <a:lnTo>
                        <a:pt x="23" y="19"/>
                      </a:lnTo>
                      <a:lnTo>
                        <a:pt x="23" y="0"/>
                      </a:lnTo>
                      <a:lnTo>
                        <a:pt x="29" y="0"/>
                      </a:lnTo>
                      <a:lnTo>
                        <a:pt x="29" y="35"/>
                      </a:lnTo>
                      <a:lnTo>
                        <a:pt x="23" y="35"/>
                      </a:lnTo>
                      <a:close/>
                    </a:path>
                  </a:pathLst>
                </a:custGeom>
                <a:solidFill>
                  <a:srgbClr val="000000"/>
                </a:solidFill>
                <a:ln w="9525">
                  <a:solidFill>
                    <a:srgbClr val="CC9900"/>
                  </a:solidFill>
                  <a:round/>
                  <a:headEnd/>
                  <a:tailEnd/>
                </a:ln>
              </p:spPr>
              <p:txBody>
                <a:bodyPr/>
                <a:lstStyle/>
                <a:p>
                  <a:endParaRPr lang="en-US" dirty="0"/>
                </a:p>
              </p:txBody>
            </p:sp>
            <p:sp>
              <p:nvSpPr>
                <p:cNvPr id="262190" name="Freeform 46">
                  <a:extLst>
                    <a:ext uri="{FF2B5EF4-FFF2-40B4-BE49-F238E27FC236}">
                      <a16:creationId xmlns:a16="http://schemas.microsoft.com/office/drawing/2014/main" id="{2327BB11-F432-400C-B8D5-22928C45495C}"/>
                    </a:ext>
                  </a:extLst>
                </p:cNvPr>
                <p:cNvSpPr>
                  <a:spLocks noChangeAspect="1"/>
                </p:cNvSpPr>
                <p:nvPr/>
              </p:nvSpPr>
              <p:spPr bwMode="auto">
                <a:xfrm>
                  <a:off x="3045" y="1642"/>
                  <a:ext cx="18" cy="36"/>
                </a:xfrm>
                <a:custGeom>
                  <a:avLst/>
                  <a:gdLst>
                    <a:gd name="T0" fmla="*/ 0 w 18"/>
                    <a:gd name="T1" fmla="*/ 1 h 36"/>
                    <a:gd name="T2" fmla="*/ 6 w 18"/>
                    <a:gd name="T3" fmla="*/ 1 h 36"/>
                    <a:gd name="T4" fmla="*/ 6 w 18"/>
                    <a:gd name="T5" fmla="*/ 7 h 36"/>
                    <a:gd name="T6" fmla="*/ 6 w 18"/>
                    <a:gd name="T7" fmla="*/ 7 h 36"/>
                    <a:gd name="T8" fmla="*/ 8 w 18"/>
                    <a:gd name="T9" fmla="*/ 4 h 36"/>
                    <a:gd name="T10" fmla="*/ 11 w 18"/>
                    <a:gd name="T11" fmla="*/ 1 h 36"/>
                    <a:gd name="T12" fmla="*/ 12 w 18"/>
                    <a:gd name="T13" fmla="*/ 0 h 36"/>
                    <a:gd name="T14" fmla="*/ 14 w 18"/>
                    <a:gd name="T15" fmla="*/ 0 h 36"/>
                    <a:gd name="T16" fmla="*/ 18 w 18"/>
                    <a:gd name="T17" fmla="*/ 0 h 36"/>
                    <a:gd name="T18" fmla="*/ 18 w 18"/>
                    <a:gd name="T19" fmla="*/ 6 h 36"/>
                    <a:gd name="T20" fmla="*/ 16 w 18"/>
                    <a:gd name="T21" fmla="*/ 6 h 36"/>
                    <a:gd name="T22" fmla="*/ 14 w 18"/>
                    <a:gd name="T23" fmla="*/ 6 h 36"/>
                    <a:gd name="T24" fmla="*/ 13 w 18"/>
                    <a:gd name="T25" fmla="*/ 6 h 36"/>
                    <a:gd name="T26" fmla="*/ 12 w 18"/>
                    <a:gd name="T27" fmla="*/ 7 h 36"/>
                    <a:gd name="T28" fmla="*/ 9 w 18"/>
                    <a:gd name="T29" fmla="*/ 8 h 36"/>
                    <a:gd name="T30" fmla="*/ 7 w 18"/>
                    <a:gd name="T31" fmla="*/ 11 h 36"/>
                    <a:gd name="T32" fmla="*/ 6 w 18"/>
                    <a:gd name="T33" fmla="*/ 14 h 36"/>
                    <a:gd name="T34" fmla="*/ 6 w 18"/>
                    <a:gd name="T35" fmla="*/ 18 h 36"/>
                    <a:gd name="T36" fmla="*/ 6 w 18"/>
                    <a:gd name="T37" fmla="*/ 36 h 36"/>
                    <a:gd name="T38" fmla="*/ 0 w 18"/>
                    <a:gd name="T39" fmla="*/ 36 h 36"/>
                    <a:gd name="T40" fmla="*/ 0 w 18"/>
                    <a:gd name="T41"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36">
                      <a:moveTo>
                        <a:pt x="0" y="1"/>
                      </a:moveTo>
                      <a:lnTo>
                        <a:pt x="6" y="1"/>
                      </a:lnTo>
                      <a:lnTo>
                        <a:pt x="6" y="7"/>
                      </a:lnTo>
                      <a:lnTo>
                        <a:pt x="6" y="7"/>
                      </a:lnTo>
                      <a:lnTo>
                        <a:pt x="8" y="4"/>
                      </a:lnTo>
                      <a:lnTo>
                        <a:pt x="11" y="1"/>
                      </a:lnTo>
                      <a:lnTo>
                        <a:pt x="12" y="0"/>
                      </a:lnTo>
                      <a:lnTo>
                        <a:pt x="14" y="0"/>
                      </a:lnTo>
                      <a:lnTo>
                        <a:pt x="18" y="0"/>
                      </a:lnTo>
                      <a:lnTo>
                        <a:pt x="18" y="6"/>
                      </a:lnTo>
                      <a:lnTo>
                        <a:pt x="16" y="6"/>
                      </a:lnTo>
                      <a:lnTo>
                        <a:pt x="14" y="6"/>
                      </a:lnTo>
                      <a:lnTo>
                        <a:pt x="13" y="6"/>
                      </a:lnTo>
                      <a:lnTo>
                        <a:pt x="12" y="7"/>
                      </a:lnTo>
                      <a:lnTo>
                        <a:pt x="9" y="8"/>
                      </a:lnTo>
                      <a:lnTo>
                        <a:pt x="7" y="11"/>
                      </a:lnTo>
                      <a:lnTo>
                        <a:pt x="6" y="14"/>
                      </a:lnTo>
                      <a:lnTo>
                        <a:pt x="6" y="18"/>
                      </a:lnTo>
                      <a:lnTo>
                        <a:pt x="6" y="36"/>
                      </a:lnTo>
                      <a:lnTo>
                        <a:pt x="0" y="36"/>
                      </a:lnTo>
                      <a:lnTo>
                        <a:pt x="0" y="1"/>
                      </a:lnTo>
                      <a:close/>
                    </a:path>
                  </a:pathLst>
                </a:custGeom>
                <a:solidFill>
                  <a:srgbClr val="000000"/>
                </a:solidFill>
                <a:ln w="9525">
                  <a:solidFill>
                    <a:srgbClr val="CC9900"/>
                  </a:solidFill>
                  <a:round/>
                  <a:headEnd/>
                  <a:tailEnd/>
                </a:ln>
              </p:spPr>
              <p:txBody>
                <a:bodyPr/>
                <a:lstStyle/>
                <a:p>
                  <a:endParaRPr lang="en-US" dirty="0"/>
                </a:p>
              </p:txBody>
            </p:sp>
            <p:sp>
              <p:nvSpPr>
                <p:cNvPr id="262191" name="Freeform 47">
                  <a:extLst>
                    <a:ext uri="{FF2B5EF4-FFF2-40B4-BE49-F238E27FC236}">
                      <a16:creationId xmlns:a16="http://schemas.microsoft.com/office/drawing/2014/main" id="{E433E5A9-3A39-4FB5-9413-3C9A84A9282D}"/>
                    </a:ext>
                  </a:extLst>
                </p:cNvPr>
                <p:cNvSpPr>
                  <a:spLocks noChangeAspect="1" noEditPoints="1"/>
                </p:cNvSpPr>
                <p:nvPr/>
              </p:nvSpPr>
              <p:spPr bwMode="auto">
                <a:xfrm>
                  <a:off x="3066" y="1630"/>
                  <a:ext cx="6" cy="48"/>
                </a:xfrm>
                <a:custGeom>
                  <a:avLst/>
                  <a:gdLst>
                    <a:gd name="T0" fmla="*/ 6 w 6"/>
                    <a:gd name="T1" fmla="*/ 48 h 48"/>
                    <a:gd name="T2" fmla="*/ 0 w 6"/>
                    <a:gd name="T3" fmla="*/ 48 h 48"/>
                    <a:gd name="T4" fmla="*/ 0 w 6"/>
                    <a:gd name="T5" fmla="*/ 13 h 48"/>
                    <a:gd name="T6" fmla="*/ 6 w 6"/>
                    <a:gd name="T7" fmla="*/ 13 h 48"/>
                    <a:gd name="T8" fmla="*/ 6 w 6"/>
                    <a:gd name="T9" fmla="*/ 48 h 48"/>
                    <a:gd name="T10" fmla="*/ 6 w 6"/>
                    <a:gd name="T11" fmla="*/ 6 h 48"/>
                    <a:gd name="T12" fmla="*/ 0 w 6"/>
                    <a:gd name="T13" fmla="*/ 6 h 48"/>
                    <a:gd name="T14" fmla="*/ 0 w 6"/>
                    <a:gd name="T15" fmla="*/ 0 h 48"/>
                    <a:gd name="T16" fmla="*/ 6 w 6"/>
                    <a:gd name="T17" fmla="*/ 0 h 48"/>
                    <a:gd name="T18" fmla="*/ 6 w 6"/>
                    <a:gd name="T19" fmla="*/ 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8">
                      <a:moveTo>
                        <a:pt x="6" y="48"/>
                      </a:moveTo>
                      <a:lnTo>
                        <a:pt x="0" y="48"/>
                      </a:lnTo>
                      <a:lnTo>
                        <a:pt x="0" y="13"/>
                      </a:lnTo>
                      <a:lnTo>
                        <a:pt x="6" y="13"/>
                      </a:lnTo>
                      <a:lnTo>
                        <a:pt x="6" y="48"/>
                      </a:lnTo>
                      <a:close/>
                      <a:moveTo>
                        <a:pt x="6" y="6"/>
                      </a:moveTo>
                      <a:lnTo>
                        <a:pt x="0" y="6"/>
                      </a:lnTo>
                      <a:lnTo>
                        <a:pt x="0" y="0"/>
                      </a:lnTo>
                      <a:lnTo>
                        <a:pt x="6" y="0"/>
                      </a:lnTo>
                      <a:lnTo>
                        <a:pt x="6" y="6"/>
                      </a:lnTo>
                      <a:close/>
                    </a:path>
                  </a:pathLst>
                </a:custGeom>
                <a:solidFill>
                  <a:srgbClr val="000000"/>
                </a:solidFill>
                <a:ln w="9525">
                  <a:solidFill>
                    <a:srgbClr val="CC9900"/>
                  </a:solidFill>
                  <a:round/>
                  <a:headEnd/>
                  <a:tailEnd/>
                </a:ln>
              </p:spPr>
              <p:txBody>
                <a:bodyPr/>
                <a:lstStyle/>
                <a:p>
                  <a:endParaRPr lang="en-US" dirty="0"/>
                </a:p>
              </p:txBody>
            </p:sp>
          </p:grpSp>
        </p:grpSp>
      </p:grpSp>
      <p:sp>
        <p:nvSpPr>
          <p:cNvPr id="262192" name="Text Box 48">
            <a:extLst>
              <a:ext uri="{FF2B5EF4-FFF2-40B4-BE49-F238E27FC236}">
                <a16:creationId xmlns:a16="http://schemas.microsoft.com/office/drawing/2014/main" id="{643D7435-57ED-4A1E-A1C8-FB12AF1EB466}"/>
              </a:ext>
            </a:extLst>
          </p:cNvPr>
          <p:cNvSpPr txBox="1">
            <a:spLocks noChangeArrowheads="1"/>
          </p:cNvSpPr>
          <p:nvPr/>
        </p:nvSpPr>
        <p:spPr bwMode="auto">
          <a:xfrm>
            <a:off x="6476504" y="1851627"/>
            <a:ext cx="2187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t>Julius Crouch</a:t>
            </a:r>
          </a:p>
          <a:p>
            <a:pPr eaLnBrk="1" hangingPunct="1"/>
            <a:r>
              <a:rPr lang="en-US" altLang="en-US" dirty="0"/>
              <a:t>William Massey</a:t>
            </a:r>
          </a:p>
        </p:txBody>
      </p:sp>
      <p:sp>
        <p:nvSpPr>
          <p:cNvPr id="262193" name="Text Box 49">
            <a:extLst>
              <a:ext uri="{FF2B5EF4-FFF2-40B4-BE49-F238E27FC236}">
                <a16:creationId xmlns:a16="http://schemas.microsoft.com/office/drawing/2014/main" id="{194BC2EA-8340-429F-A33E-93288BF78369}"/>
              </a:ext>
            </a:extLst>
          </p:cNvPr>
          <p:cNvSpPr txBox="1">
            <a:spLocks noChangeArrowheads="1"/>
          </p:cNvSpPr>
          <p:nvPr/>
        </p:nvSpPr>
        <p:spPr bwMode="auto">
          <a:xfrm>
            <a:off x="2283619" y="350677"/>
            <a:ext cx="4575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4000" b="1" dirty="0">
                <a:solidFill>
                  <a:schemeClr val="tx2"/>
                </a:solidFill>
                <a:effectLst>
                  <a:outerShdw blurRad="38100" dist="38100" dir="2700000" algn="tl">
                    <a:srgbClr val="C0C0C0"/>
                  </a:outerShdw>
                </a:effectLst>
              </a:rPr>
              <a:t>REGION VII - 1980</a:t>
            </a:r>
          </a:p>
        </p:txBody>
      </p:sp>
    </p:spTree>
    <p:extLst>
      <p:ext uri="{BB962C8B-B14F-4D97-AF65-F5344CB8AC3E}">
        <p14:creationId xmlns:p14="http://schemas.microsoft.com/office/powerpoint/2010/main" val="83708648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Footer Placeholder 2">
            <a:extLst>
              <a:ext uri="{FF2B5EF4-FFF2-40B4-BE49-F238E27FC236}">
                <a16:creationId xmlns:a16="http://schemas.microsoft.com/office/drawing/2014/main" id="{27D461DE-CA14-44BB-B273-41F37631731E}"/>
              </a:ext>
            </a:extLst>
          </p:cNvPr>
          <p:cNvSpPr>
            <a:spLocks noGrp="1"/>
          </p:cNvSpPr>
          <p:nvPr>
            <p:ph type="ftr" sz="quarter" idx="11"/>
          </p:nvPr>
        </p:nvSpPr>
        <p:spPr/>
        <p:txBody>
          <a:bodyPr/>
          <a:lstStyle/>
          <a:p>
            <a:r>
              <a:rPr lang="en-US" altLang="en-US" dirty="0"/>
              <a:t>3-15</a:t>
            </a:r>
          </a:p>
        </p:txBody>
      </p:sp>
      <p:sp>
        <p:nvSpPr>
          <p:cNvPr id="263170" name="Freeform 2">
            <a:extLst>
              <a:ext uri="{FF2B5EF4-FFF2-40B4-BE49-F238E27FC236}">
                <a16:creationId xmlns:a16="http://schemas.microsoft.com/office/drawing/2014/main" id="{39A47156-4CCA-4C1E-AE05-5D73220B3493}"/>
              </a:ext>
            </a:extLst>
          </p:cNvPr>
          <p:cNvSpPr>
            <a:spLocks/>
          </p:cNvSpPr>
          <p:nvPr/>
        </p:nvSpPr>
        <p:spPr bwMode="auto">
          <a:xfrm>
            <a:off x="5022850" y="4311650"/>
            <a:ext cx="9525" cy="6350"/>
          </a:xfrm>
          <a:custGeom>
            <a:avLst/>
            <a:gdLst>
              <a:gd name="T0" fmla="*/ 0 w 6"/>
              <a:gd name="T1" fmla="*/ 0 h 4"/>
              <a:gd name="T2" fmla="*/ 3 w 6"/>
              <a:gd name="T3" fmla="*/ 4 h 4"/>
              <a:gd name="T4" fmla="*/ 6 w 6"/>
              <a:gd name="T5" fmla="*/ 4 h 4"/>
              <a:gd name="T6" fmla="*/ 0 w 6"/>
              <a:gd name="T7" fmla="*/ 0 h 4"/>
            </a:gdLst>
            <a:ahLst/>
            <a:cxnLst>
              <a:cxn ang="0">
                <a:pos x="T0" y="T1"/>
              </a:cxn>
              <a:cxn ang="0">
                <a:pos x="T2" y="T3"/>
              </a:cxn>
              <a:cxn ang="0">
                <a:pos x="T4" y="T5"/>
              </a:cxn>
              <a:cxn ang="0">
                <a:pos x="T6" y="T7"/>
              </a:cxn>
            </a:cxnLst>
            <a:rect l="0" t="0" r="r" b="b"/>
            <a:pathLst>
              <a:path w="6" h="4">
                <a:moveTo>
                  <a:pt x="0" y="0"/>
                </a:moveTo>
                <a:lnTo>
                  <a:pt x="3" y="4"/>
                </a:lnTo>
                <a:lnTo>
                  <a:pt x="6"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sp>
        <p:nvSpPr>
          <p:cNvPr id="263171" name="Freeform 3">
            <a:extLst>
              <a:ext uri="{FF2B5EF4-FFF2-40B4-BE49-F238E27FC236}">
                <a16:creationId xmlns:a16="http://schemas.microsoft.com/office/drawing/2014/main" id="{7EF37F6A-3CA3-407B-9D61-DC9E0D38B14D}"/>
              </a:ext>
            </a:extLst>
          </p:cNvPr>
          <p:cNvSpPr>
            <a:spLocks/>
          </p:cNvSpPr>
          <p:nvPr/>
        </p:nvSpPr>
        <p:spPr bwMode="auto">
          <a:xfrm>
            <a:off x="4911725" y="5059363"/>
            <a:ext cx="9525" cy="9525"/>
          </a:xfrm>
          <a:custGeom>
            <a:avLst/>
            <a:gdLst>
              <a:gd name="T0" fmla="*/ 6 w 6"/>
              <a:gd name="T1" fmla="*/ 6 h 6"/>
              <a:gd name="T2" fmla="*/ 5 w 6"/>
              <a:gd name="T3" fmla="*/ 0 h 6"/>
              <a:gd name="T4" fmla="*/ 0 w 6"/>
              <a:gd name="T5" fmla="*/ 0 h 6"/>
              <a:gd name="T6" fmla="*/ 6 w 6"/>
              <a:gd name="T7" fmla="*/ 6 h 6"/>
            </a:gdLst>
            <a:ahLst/>
            <a:cxnLst>
              <a:cxn ang="0">
                <a:pos x="T0" y="T1"/>
              </a:cxn>
              <a:cxn ang="0">
                <a:pos x="T2" y="T3"/>
              </a:cxn>
              <a:cxn ang="0">
                <a:pos x="T4" y="T5"/>
              </a:cxn>
              <a:cxn ang="0">
                <a:pos x="T6" y="T7"/>
              </a:cxn>
            </a:cxnLst>
            <a:rect l="0" t="0" r="r" b="b"/>
            <a:pathLst>
              <a:path w="6" h="6">
                <a:moveTo>
                  <a:pt x="6" y="6"/>
                </a:moveTo>
                <a:lnTo>
                  <a:pt x="5" y="0"/>
                </a:lnTo>
                <a:lnTo>
                  <a:pt x="0" y="0"/>
                </a:lnTo>
                <a:lnTo>
                  <a:pt x="6"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p>
        </p:txBody>
      </p:sp>
      <p:grpSp>
        <p:nvGrpSpPr>
          <p:cNvPr id="263173" name="Group 5">
            <a:extLst>
              <a:ext uri="{FF2B5EF4-FFF2-40B4-BE49-F238E27FC236}">
                <a16:creationId xmlns:a16="http://schemas.microsoft.com/office/drawing/2014/main" id="{72E155B2-5449-4053-92C0-3FB265E122CB}"/>
              </a:ext>
            </a:extLst>
          </p:cNvPr>
          <p:cNvGrpSpPr>
            <a:grpSpLocks noChangeAspect="1"/>
          </p:cNvGrpSpPr>
          <p:nvPr/>
        </p:nvGrpSpPr>
        <p:grpSpPr bwMode="auto">
          <a:xfrm>
            <a:off x="1981200" y="1609725"/>
            <a:ext cx="3875087" cy="4152150"/>
            <a:chOff x="1735" y="144"/>
            <a:chExt cx="1529" cy="1638"/>
          </a:xfrm>
        </p:grpSpPr>
        <p:grpSp>
          <p:nvGrpSpPr>
            <p:cNvPr id="263174" name="Group 6">
              <a:extLst>
                <a:ext uri="{FF2B5EF4-FFF2-40B4-BE49-F238E27FC236}">
                  <a16:creationId xmlns:a16="http://schemas.microsoft.com/office/drawing/2014/main" id="{56F92490-702A-43CB-A1B5-B1390052273C}"/>
                </a:ext>
              </a:extLst>
            </p:cNvPr>
            <p:cNvGrpSpPr>
              <a:grpSpLocks noChangeAspect="1"/>
            </p:cNvGrpSpPr>
            <p:nvPr/>
          </p:nvGrpSpPr>
          <p:grpSpPr bwMode="auto">
            <a:xfrm>
              <a:off x="1735" y="144"/>
              <a:ext cx="1529" cy="1638"/>
              <a:chOff x="1251" y="704"/>
              <a:chExt cx="1529" cy="1638"/>
            </a:xfrm>
          </p:grpSpPr>
          <p:sp>
            <p:nvSpPr>
              <p:cNvPr id="263175" name="Freeform 7">
                <a:extLst>
                  <a:ext uri="{FF2B5EF4-FFF2-40B4-BE49-F238E27FC236}">
                    <a16:creationId xmlns:a16="http://schemas.microsoft.com/office/drawing/2014/main" id="{F353D8E9-AB27-4438-9192-AA90C13ED5A3}"/>
                  </a:ext>
                </a:extLst>
              </p:cNvPr>
              <p:cNvSpPr>
                <a:spLocks noChangeAspect="1"/>
              </p:cNvSpPr>
              <p:nvPr/>
            </p:nvSpPr>
            <p:spPr bwMode="auto">
              <a:xfrm>
                <a:off x="2107" y="753"/>
                <a:ext cx="592" cy="436"/>
              </a:xfrm>
              <a:custGeom>
                <a:avLst/>
                <a:gdLst>
                  <a:gd name="T0" fmla="*/ 0 w 592"/>
                  <a:gd name="T1" fmla="*/ 0 h 436"/>
                  <a:gd name="T2" fmla="*/ 538 w 592"/>
                  <a:gd name="T3" fmla="*/ 0 h 436"/>
                  <a:gd name="T4" fmla="*/ 558 w 592"/>
                  <a:gd name="T5" fmla="*/ 115 h 436"/>
                  <a:gd name="T6" fmla="*/ 592 w 592"/>
                  <a:gd name="T7" fmla="*/ 266 h 436"/>
                  <a:gd name="T8" fmla="*/ 592 w 592"/>
                  <a:gd name="T9" fmla="*/ 377 h 436"/>
                  <a:gd name="T10" fmla="*/ 558 w 592"/>
                  <a:gd name="T11" fmla="*/ 436 h 436"/>
                  <a:gd name="T12" fmla="*/ 0 w 592"/>
                  <a:gd name="T13" fmla="*/ 436 h 436"/>
                  <a:gd name="T14" fmla="*/ 0 w 592"/>
                  <a:gd name="T15" fmla="*/ 0 h 4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2" h="436">
                    <a:moveTo>
                      <a:pt x="0" y="0"/>
                    </a:moveTo>
                    <a:lnTo>
                      <a:pt x="538" y="0"/>
                    </a:lnTo>
                    <a:lnTo>
                      <a:pt x="558" y="115"/>
                    </a:lnTo>
                    <a:lnTo>
                      <a:pt x="592" y="266"/>
                    </a:lnTo>
                    <a:lnTo>
                      <a:pt x="592" y="377"/>
                    </a:lnTo>
                    <a:lnTo>
                      <a:pt x="558" y="436"/>
                    </a:lnTo>
                    <a:lnTo>
                      <a:pt x="0" y="436"/>
                    </a:lnTo>
                    <a:lnTo>
                      <a:pt x="0" y="0"/>
                    </a:lnTo>
                    <a:close/>
                  </a:path>
                </a:pathLst>
              </a:custGeom>
              <a:solidFill>
                <a:srgbClr val="000000"/>
              </a:solidFill>
              <a:ln w="9525">
                <a:solidFill>
                  <a:srgbClr val="FF0066"/>
                </a:solidFill>
                <a:round/>
                <a:headEnd/>
                <a:tailEnd/>
              </a:ln>
            </p:spPr>
            <p:txBody>
              <a:bodyPr/>
              <a:lstStyle/>
              <a:p>
                <a:endParaRPr lang="en-US" dirty="0"/>
              </a:p>
            </p:txBody>
          </p:sp>
          <p:sp>
            <p:nvSpPr>
              <p:cNvPr id="263176" name="Freeform 8">
                <a:extLst>
                  <a:ext uri="{FF2B5EF4-FFF2-40B4-BE49-F238E27FC236}">
                    <a16:creationId xmlns:a16="http://schemas.microsoft.com/office/drawing/2014/main" id="{94B9B2CC-6F1F-407D-BB95-F44536E84F9E}"/>
                  </a:ext>
                </a:extLst>
              </p:cNvPr>
              <p:cNvSpPr>
                <a:spLocks noChangeAspect="1"/>
              </p:cNvSpPr>
              <p:nvPr/>
            </p:nvSpPr>
            <p:spPr bwMode="auto">
              <a:xfrm>
                <a:off x="2145" y="704"/>
                <a:ext cx="604" cy="444"/>
              </a:xfrm>
              <a:custGeom>
                <a:avLst/>
                <a:gdLst>
                  <a:gd name="T0" fmla="*/ 604 w 604"/>
                  <a:gd name="T1" fmla="*/ 268 h 444"/>
                  <a:gd name="T2" fmla="*/ 569 w 604"/>
                  <a:gd name="T3" fmla="*/ 117 h 444"/>
                  <a:gd name="T4" fmla="*/ 566 w 604"/>
                  <a:gd name="T5" fmla="*/ 100 h 444"/>
                  <a:gd name="T6" fmla="*/ 560 w 604"/>
                  <a:gd name="T7" fmla="*/ 61 h 444"/>
                  <a:gd name="T8" fmla="*/ 553 w 604"/>
                  <a:gd name="T9" fmla="*/ 22 h 444"/>
                  <a:gd name="T10" fmla="*/ 550 w 604"/>
                  <a:gd name="T11" fmla="*/ 4 h 444"/>
                  <a:gd name="T12" fmla="*/ 548 w 604"/>
                  <a:gd name="T13" fmla="*/ 0 h 444"/>
                  <a:gd name="T14" fmla="*/ 544 w 604"/>
                  <a:gd name="T15" fmla="*/ 0 h 444"/>
                  <a:gd name="T16" fmla="*/ 6 w 604"/>
                  <a:gd name="T17" fmla="*/ 0 h 444"/>
                  <a:gd name="T18" fmla="*/ 6 w 604"/>
                  <a:gd name="T19" fmla="*/ 4 h 444"/>
                  <a:gd name="T20" fmla="*/ 0 w 604"/>
                  <a:gd name="T21" fmla="*/ 4 h 444"/>
                  <a:gd name="T22" fmla="*/ 0 w 604"/>
                  <a:gd name="T23" fmla="*/ 439 h 444"/>
                  <a:gd name="T24" fmla="*/ 0 w 604"/>
                  <a:gd name="T25" fmla="*/ 444 h 444"/>
                  <a:gd name="T26" fmla="*/ 6 w 604"/>
                  <a:gd name="T27" fmla="*/ 444 h 444"/>
                  <a:gd name="T28" fmla="*/ 565 w 604"/>
                  <a:gd name="T29" fmla="*/ 444 h 444"/>
                  <a:gd name="T30" fmla="*/ 567 w 604"/>
                  <a:gd name="T31" fmla="*/ 444 h 444"/>
                  <a:gd name="T32" fmla="*/ 569 w 604"/>
                  <a:gd name="T33" fmla="*/ 442 h 444"/>
                  <a:gd name="T34" fmla="*/ 604 w 604"/>
                  <a:gd name="T35" fmla="*/ 383 h 444"/>
                  <a:gd name="T36" fmla="*/ 604 w 604"/>
                  <a:gd name="T37" fmla="*/ 381 h 444"/>
                  <a:gd name="T38" fmla="*/ 604 w 604"/>
                  <a:gd name="T39" fmla="*/ 380 h 444"/>
                  <a:gd name="T40" fmla="*/ 604 w 604"/>
                  <a:gd name="T41" fmla="*/ 269 h 444"/>
                  <a:gd name="T42" fmla="*/ 604 w 604"/>
                  <a:gd name="T43" fmla="*/ 268 h 444"/>
                  <a:gd name="T44" fmla="*/ 604 w 604"/>
                  <a:gd name="T45" fmla="*/ 26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4" h="444">
                    <a:moveTo>
                      <a:pt x="604" y="268"/>
                    </a:moveTo>
                    <a:lnTo>
                      <a:pt x="569" y="117"/>
                    </a:lnTo>
                    <a:lnTo>
                      <a:pt x="566" y="100"/>
                    </a:lnTo>
                    <a:lnTo>
                      <a:pt x="560" y="61"/>
                    </a:lnTo>
                    <a:lnTo>
                      <a:pt x="553" y="22"/>
                    </a:lnTo>
                    <a:lnTo>
                      <a:pt x="550" y="4"/>
                    </a:lnTo>
                    <a:lnTo>
                      <a:pt x="548" y="0"/>
                    </a:lnTo>
                    <a:lnTo>
                      <a:pt x="544" y="0"/>
                    </a:lnTo>
                    <a:lnTo>
                      <a:pt x="6" y="0"/>
                    </a:lnTo>
                    <a:lnTo>
                      <a:pt x="6" y="4"/>
                    </a:lnTo>
                    <a:lnTo>
                      <a:pt x="0" y="4"/>
                    </a:lnTo>
                    <a:lnTo>
                      <a:pt x="0" y="439"/>
                    </a:lnTo>
                    <a:lnTo>
                      <a:pt x="0" y="444"/>
                    </a:lnTo>
                    <a:lnTo>
                      <a:pt x="6" y="444"/>
                    </a:lnTo>
                    <a:lnTo>
                      <a:pt x="565" y="444"/>
                    </a:lnTo>
                    <a:lnTo>
                      <a:pt x="567" y="444"/>
                    </a:lnTo>
                    <a:lnTo>
                      <a:pt x="569" y="442"/>
                    </a:lnTo>
                    <a:lnTo>
                      <a:pt x="604" y="383"/>
                    </a:lnTo>
                    <a:lnTo>
                      <a:pt x="604" y="381"/>
                    </a:lnTo>
                    <a:lnTo>
                      <a:pt x="604" y="380"/>
                    </a:lnTo>
                    <a:lnTo>
                      <a:pt x="604" y="269"/>
                    </a:lnTo>
                    <a:lnTo>
                      <a:pt x="604" y="268"/>
                    </a:lnTo>
                    <a:lnTo>
                      <a:pt x="604" y="268"/>
                    </a:lnTo>
                    <a:close/>
                  </a:path>
                </a:pathLst>
              </a:custGeom>
              <a:solidFill>
                <a:srgbClr val="000000"/>
              </a:solidFill>
              <a:ln w="9525">
                <a:solidFill>
                  <a:srgbClr val="FF0066"/>
                </a:solidFill>
                <a:round/>
                <a:headEnd/>
                <a:tailEnd/>
              </a:ln>
            </p:spPr>
            <p:txBody>
              <a:bodyPr/>
              <a:lstStyle/>
              <a:p>
                <a:endParaRPr lang="en-US" dirty="0"/>
              </a:p>
            </p:txBody>
          </p:sp>
          <p:sp>
            <p:nvSpPr>
              <p:cNvPr id="263177" name="Freeform 9">
                <a:extLst>
                  <a:ext uri="{FF2B5EF4-FFF2-40B4-BE49-F238E27FC236}">
                    <a16:creationId xmlns:a16="http://schemas.microsoft.com/office/drawing/2014/main" id="{1AC1E2AD-BA06-427B-B8AB-C564B02279A7}"/>
                  </a:ext>
                </a:extLst>
              </p:cNvPr>
              <p:cNvSpPr>
                <a:spLocks noChangeAspect="1"/>
              </p:cNvSpPr>
              <p:nvPr/>
            </p:nvSpPr>
            <p:spPr bwMode="auto">
              <a:xfrm>
                <a:off x="2157" y="714"/>
                <a:ext cx="581" cy="423"/>
              </a:xfrm>
              <a:custGeom>
                <a:avLst/>
                <a:gdLst>
                  <a:gd name="T0" fmla="*/ 549 w 581"/>
                  <a:gd name="T1" fmla="*/ 423 h 423"/>
                  <a:gd name="T2" fmla="*/ 0 w 581"/>
                  <a:gd name="T3" fmla="*/ 423 h 423"/>
                  <a:gd name="T4" fmla="*/ 0 w 581"/>
                  <a:gd name="T5" fmla="*/ 0 h 423"/>
                  <a:gd name="T6" fmla="*/ 527 w 581"/>
                  <a:gd name="T7" fmla="*/ 0 h 423"/>
                  <a:gd name="T8" fmla="*/ 547 w 581"/>
                  <a:gd name="T9" fmla="*/ 109 h 423"/>
                  <a:gd name="T10" fmla="*/ 548 w 581"/>
                  <a:gd name="T11" fmla="*/ 115 h 423"/>
                  <a:gd name="T12" fmla="*/ 551 w 581"/>
                  <a:gd name="T13" fmla="*/ 131 h 423"/>
                  <a:gd name="T14" fmla="*/ 557 w 581"/>
                  <a:gd name="T15" fmla="*/ 154 h 423"/>
                  <a:gd name="T16" fmla="*/ 563 w 581"/>
                  <a:gd name="T17" fmla="*/ 181 h 423"/>
                  <a:gd name="T18" fmla="*/ 570 w 581"/>
                  <a:gd name="T19" fmla="*/ 207 h 423"/>
                  <a:gd name="T20" fmla="*/ 574 w 581"/>
                  <a:gd name="T21" fmla="*/ 232 h 423"/>
                  <a:gd name="T22" fmla="*/ 579 w 581"/>
                  <a:gd name="T23" fmla="*/ 250 h 423"/>
                  <a:gd name="T24" fmla="*/ 581 w 581"/>
                  <a:gd name="T25" fmla="*/ 259 h 423"/>
                  <a:gd name="T26" fmla="*/ 581 w 581"/>
                  <a:gd name="T27" fmla="*/ 369 h 423"/>
                  <a:gd name="T28" fmla="*/ 549 w 581"/>
                  <a:gd name="T29"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1" h="423">
                    <a:moveTo>
                      <a:pt x="549" y="423"/>
                    </a:moveTo>
                    <a:lnTo>
                      <a:pt x="0" y="423"/>
                    </a:lnTo>
                    <a:lnTo>
                      <a:pt x="0" y="0"/>
                    </a:lnTo>
                    <a:lnTo>
                      <a:pt x="527" y="0"/>
                    </a:lnTo>
                    <a:lnTo>
                      <a:pt x="547" y="109"/>
                    </a:lnTo>
                    <a:lnTo>
                      <a:pt x="548" y="115"/>
                    </a:lnTo>
                    <a:lnTo>
                      <a:pt x="551" y="131"/>
                    </a:lnTo>
                    <a:lnTo>
                      <a:pt x="557" y="154"/>
                    </a:lnTo>
                    <a:lnTo>
                      <a:pt x="563" y="181"/>
                    </a:lnTo>
                    <a:lnTo>
                      <a:pt x="570" y="207"/>
                    </a:lnTo>
                    <a:lnTo>
                      <a:pt x="574" y="232"/>
                    </a:lnTo>
                    <a:lnTo>
                      <a:pt x="579" y="250"/>
                    </a:lnTo>
                    <a:lnTo>
                      <a:pt x="581" y="259"/>
                    </a:lnTo>
                    <a:lnTo>
                      <a:pt x="581" y="369"/>
                    </a:lnTo>
                    <a:lnTo>
                      <a:pt x="549" y="423"/>
                    </a:lnTo>
                    <a:close/>
                  </a:path>
                </a:pathLst>
              </a:custGeom>
              <a:solidFill>
                <a:srgbClr val="FFFFFF"/>
              </a:solidFill>
              <a:ln w="9525">
                <a:solidFill>
                  <a:srgbClr val="FF0066"/>
                </a:solidFill>
                <a:round/>
                <a:headEnd/>
                <a:tailEnd/>
              </a:ln>
            </p:spPr>
            <p:txBody>
              <a:bodyPr/>
              <a:lstStyle/>
              <a:p>
                <a:endParaRPr lang="en-US" dirty="0"/>
              </a:p>
            </p:txBody>
          </p:sp>
          <p:sp>
            <p:nvSpPr>
              <p:cNvPr id="263178" name="Freeform 10">
                <a:extLst>
                  <a:ext uri="{FF2B5EF4-FFF2-40B4-BE49-F238E27FC236}">
                    <a16:creationId xmlns:a16="http://schemas.microsoft.com/office/drawing/2014/main" id="{5F6DA989-4351-4602-9519-946E65B46055}"/>
                  </a:ext>
                </a:extLst>
              </p:cNvPr>
              <p:cNvSpPr>
                <a:spLocks noChangeAspect="1"/>
              </p:cNvSpPr>
              <p:nvPr/>
            </p:nvSpPr>
            <p:spPr bwMode="auto">
              <a:xfrm>
                <a:off x="2249" y="912"/>
                <a:ext cx="38" cy="49"/>
              </a:xfrm>
              <a:custGeom>
                <a:avLst/>
                <a:gdLst>
                  <a:gd name="T0" fmla="*/ 31 w 38"/>
                  <a:gd name="T1" fmla="*/ 49 h 49"/>
                  <a:gd name="T2" fmla="*/ 6 w 38"/>
                  <a:gd name="T3" fmla="*/ 9 h 49"/>
                  <a:gd name="T4" fmla="*/ 6 w 38"/>
                  <a:gd name="T5" fmla="*/ 49 h 49"/>
                  <a:gd name="T6" fmla="*/ 0 w 38"/>
                  <a:gd name="T7" fmla="*/ 49 h 49"/>
                  <a:gd name="T8" fmla="*/ 0 w 38"/>
                  <a:gd name="T9" fmla="*/ 0 h 49"/>
                  <a:gd name="T10" fmla="*/ 7 w 38"/>
                  <a:gd name="T11" fmla="*/ 0 h 49"/>
                  <a:gd name="T12" fmla="*/ 32 w 38"/>
                  <a:gd name="T13" fmla="*/ 39 h 49"/>
                  <a:gd name="T14" fmla="*/ 32 w 38"/>
                  <a:gd name="T15" fmla="*/ 0 h 49"/>
                  <a:gd name="T16" fmla="*/ 38 w 38"/>
                  <a:gd name="T17" fmla="*/ 0 h 49"/>
                  <a:gd name="T18" fmla="*/ 38 w 38"/>
                  <a:gd name="T19" fmla="*/ 49 h 49"/>
                  <a:gd name="T20" fmla="*/ 31 w 38"/>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 h="49">
                    <a:moveTo>
                      <a:pt x="31" y="49"/>
                    </a:moveTo>
                    <a:lnTo>
                      <a:pt x="6" y="9"/>
                    </a:lnTo>
                    <a:lnTo>
                      <a:pt x="6" y="49"/>
                    </a:lnTo>
                    <a:lnTo>
                      <a:pt x="0" y="49"/>
                    </a:lnTo>
                    <a:lnTo>
                      <a:pt x="0" y="0"/>
                    </a:lnTo>
                    <a:lnTo>
                      <a:pt x="7" y="0"/>
                    </a:lnTo>
                    <a:lnTo>
                      <a:pt x="32" y="39"/>
                    </a:lnTo>
                    <a:lnTo>
                      <a:pt x="32" y="0"/>
                    </a:lnTo>
                    <a:lnTo>
                      <a:pt x="38" y="0"/>
                    </a:lnTo>
                    <a:lnTo>
                      <a:pt x="38" y="49"/>
                    </a:lnTo>
                    <a:lnTo>
                      <a:pt x="31" y="49"/>
                    </a:lnTo>
                    <a:close/>
                  </a:path>
                </a:pathLst>
              </a:custGeom>
              <a:solidFill>
                <a:srgbClr val="000000"/>
              </a:solidFill>
              <a:ln w="9525">
                <a:solidFill>
                  <a:srgbClr val="FF0066"/>
                </a:solidFill>
                <a:round/>
                <a:headEnd/>
                <a:tailEnd/>
              </a:ln>
            </p:spPr>
            <p:txBody>
              <a:bodyPr/>
              <a:lstStyle/>
              <a:p>
                <a:endParaRPr lang="en-US" dirty="0"/>
              </a:p>
            </p:txBody>
          </p:sp>
          <p:sp>
            <p:nvSpPr>
              <p:cNvPr id="263179" name="Freeform 11">
                <a:extLst>
                  <a:ext uri="{FF2B5EF4-FFF2-40B4-BE49-F238E27FC236}">
                    <a16:creationId xmlns:a16="http://schemas.microsoft.com/office/drawing/2014/main" id="{D73D2F91-931A-4442-A681-C4F20903D48F}"/>
                  </a:ext>
                </a:extLst>
              </p:cNvPr>
              <p:cNvSpPr>
                <a:spLocks noChangeAspect="1" noEditPoints="1"/>
              </p:cNvSpPr>
              <p:nvPr/>
            </p:nvSpPr>
            <p:spPr bwMode="auto">
              <a:xfrm>
                <a:off x="2294" y="925"/>
                <a:ext cx="31" cy="37"/>
              </a:xfrm>
              <a:custGeom>
                <a:avLst/>
                <a:gdLst>
                  <a:gd name="T0" fmla="*/ 15 w 31"/>
                  <a:gd name="T1" fmla="*/ 37 h 37"/>
                  <a:gd name="T2" fmla="*/ 10 w 31"/>
                  <a:gd name="T3" fmla="*/ 36 h 37"/>
                  <a:gd name="T4" fmla="*/ 6 w 31"/>
                  <a:gd name="T5" fmla="*/ 33 h 37"/>
                  <a:gd name="T6" fmla="*/ 1 w 31"/>
                  <a:gd name="T7" fmla="*/ 27 h 37"/>
                  <a:gd name="T8" fmla="*/ 0 w 31"/>
                  <a:gd name="T9" fmla="*/ 18 h 37"/>
                  <a:gd name="T10" fmla="*/ 1 w 31"/>
                  <a:gd name="T11" fmla="*/ 9 h 37"/>
                  <a:gd name="T12" fmla="*/ 6 w 31"/>
                  <a:gd name="T13" fmla="*/ 3 h 37"/>
                  <a:gd name="T14" fmla="*/ 10 w 31"/>
                  <a:gd name="T15" fmla="*/ 1 h 37"/>
                  <a:gd name="T16" fmla="*/ 15 w 31"/>
                  <a:gd name="T17" fmla="*/ 0 h 37"/>
                  <a:gd name="T18" fmla="*/ 21 w 31"/>
                  <a:gd name="T19" fmla="*/ 1 h 37"/>
                  <a:gd name="T20" fmla="*/ 25 w 31"/>
                  <a:gd name="T21" fmla="*/ 3 h 37"/>
                  <a:gd name="T22" fmla="*/ 30 w 31"/>
                  <a:gd name="T23" fmla="*/ 9 h 37"/>
                  <a:gd name="T24" fmla="*/ 31 w 31"/>
                  <a:gd name="T25" fmla="*/ 18 h 37"/>
                  <a:gd name="T26" fmla="*/ 30 w 31"/>
                  <a:gd name="T27" fmla="*/ 27 h 37"/>
                  <a:gd name="T28" fmla="*/ 25 w 31"/>
                  <a:gd name="T29" fmla="*/ 33 h 37"/>
                  <a:gd name="T30" fmla="*/ 21 w 31"/>
                  <a:gd name="T31" fmla="*/ 36 h 37"/>
                  <a:gd name="T32" fmla="*/ 15 w 31"/>
                  <a:gd name="T33" fmla="*/ 37 h 37"/>
                  <a:gd name="T34" fmla="*/ 15 w 31"/>
                  <a:gd name="T35" fmla="*/ 6 h 37"/>
                  <a:gd name="T36" fmla="*/ 10 w 31"/>
                  <a:gd name="T37" fmla="*/ 7 h 37"/>
                  <a:gd name="T38" fmla="*/ 8 w 31"/>
                  <a:gd name="T39" fmla="*/ 10 h 37"/>
                  <a:gd name="T40" fmla="*/ 6 w 31"/>
                  <a:gd name="T41" fmla="*/ 14 h 37"/>
                  <a:gd name="T42" fmla="*/ 6 w 31"/>
                  <a:gd name="T43" fmla="*/ 18 h 37"/>
                  <a:gd name="T44" fmla="*/ 6 w 31"/>
                  <a:gd name="T45" fmla="*/ 23 h 37"/>
                  <a:gd name="T46" fmla="*/ 8 w 31"/>
                  <a:gd name="T47" fmla="*/ 27 h 37"/>
                  <a:gd name="T48" fmla="*/ 10 w 31"/>
                  <a:gd name="T49" fmla="*/ 31 h 37"/>
                  <a:gd name="T50" fmla="*/ 15 w 31"/>
                  <a:gd name="T51" fmla="*/ 32 h 37"/>
                  <a:gd name="T52" fmla="*/ 19 w 31"/>
                  <a:gd name="T53" fmla="*/ 31 h 37"/>
                  <a:gd name="T54" fmla="*/ 23 w 31"/>
                  <a:gd name="T55" fmla="*/ 27 h 37"/>
                  <a:gd name="T56" fmla="*/ 25 w 31"/>
                  <a:gd name="T57" fmla="*/ 23 h 37"/>
                  <a:gd name="T58" fmla="*/ 25 w 31"/>
                  <a:gd name="T59" fmla="*/ 18 h 37"/>
                  <a:gd name="T60" fmla="*/ 25 w 31"/>
                  <a:gd name="T61" fmla="*/ 14 h 37"/>
                  <a:gd name="T62" fmla="*/ 23 w 31"/>
                  <a:gd name="T63" fmla="*/ 10 h 37"/>
                  <a:gd name="T64" fmla="*/ 19 w 31"/>
                  <a:gd name="T65" fmla="*/ 7 h 37"/>
                  <a:gd name="T66" fmla="*/ 15 w 31"/>
                  <a:gd name="T6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7">
                    <a:moveTo>
                      <a:pt x="15" y="37"/>
                    </a:moveTo>
                    <a:lnTo>
                      <a:pt x="10" y="36"/>
                    </a:lnTo>
                    <a:lnTo>
                      <a:pt x="6" y="33"/>
                    </a:lnTo>
                    <a:lnTo>
                      <a:pt x="1" y="27"/>
                    </a:lnTo>
                    <a:lnTo>
                      <a:pt x="0" y="18"/>
                    </a:lnTo>
                    <a:lnTo>
                      <a:pt x="1" y="9"/>
                    </a:lnTo>
                    <a:lnTo>
                      <a:pt x="6" y="3"/>
                    </a:lnTo>
                    <a:lnTo>
                      <a:pt x="10" y="1"/>
                    </a:lnTo>
                    <a:lnTo>
                      <a:pt x="15" y="0"/>
                    </a:lnTo>
                    <a:lnTo>
                      <a:pt x="21" y="1"/>
                    </a:lnTo>
                    <a:lnTo>
                      <a:pt x="25" y="3"/>
                    </a:lnTo>
                    <a:lnTo>
                      <a:pt x="30" y="9"/>
                    </a:lnTo>
                    <a:lnTo>
                      <a:pt x="31" y="18"/>
                    </a:lnTo>
                    <a:lnTo>
                      <a:pt x="30" y="27"/>
                    </a:lnTo>
                    <a:lnTo>
                      <a:pt x="25" y="33"/>
                    </a:lnTo>
                    <a:lnTo>
                      <a:pt x="21" y="36"/>
                    </a:lnTo>
                    <a:lnTo>
                      <a:pt x="15" y="37"/>
                    </a:lnTo>
                    <a:close/>
                    <a:moveTo>
                      <a:pt x="15" y="6"/>
                    </a:moveTo>
                    <a:lnTo>
                      <a:pt x="10" y="7"/>
                    </a:lnTo>
                    <a:lnTo>
                      <a:pt x="8" y="10"/>
                    </a:lnTo>
                    <a:lnTo>
                      <a:pt x="6" y="14"/>
                    </a:lnTo>
                    <a:lnTo>
                      <a:pt x="6" y="18"/>
                    </a:lnTo>
                    <a:lnTo>
                      <a:pt x="6" y="23"/>
                    </a:lnTo>
                    <a:lnTo>
                      <a:pt x="8" y="27"/>
                    </a:lnTo>
                    <a:lnTo>
                      <a:pt x="10" y="31"/>
                    </a:lnTo>
                    <a:lnTo>
                      <a:pt x="15" y="32"/>
                    </a:lnTo>
                    <a:lnTo>
                      <a:pt x="19" y="31"/>
                    </a:lnTo>
                    <a:lnTo>
                      <a:pt x="23" y="27"/>
                    </a:lnTo>
                    <a:lnTo>
                      <a:pt x="25" y="23"/>
                    </a:lnTo>
                    <a:lnTo>
                      <a:pt x="25" y="18"/>
                    </a:lnTo>
                    <a:lnTo>
                      <a:pt x="25" y="14"/>
                    </a:lnTo>
                    <a:lnTo>
                      <a:pt x="23" y="10"/>
                    </a:lnTo>
                    <a:lnTo>
                      <a:pt x="19" y="7"/>
                    </a:lnTo>
                    <a:lnTo>
                      <a:pt x="15" y="6"/>
                    </a:lnTo>
                    <a:close/>
                  </a:path>
                </a:pathLst>
              </a:custGeom>
              <a:solidFill>
                <a:srgbClr val="000000"/>
              </a:solidFill>
              <a:ln w="9525">
                <a:solidFill>
                  <a:srgbClr val="FF0066"/>
                </a:solidFill>
                <a:round/>
                <a:headEnd/>
                <a:tailEnd/>
              </a:ln>
            </p:spPr>
            <p:txBody>
              <a:bodyPr/>
              <a:lstStyle/>
              <a:p>
                <a:endParaRPr lang="en-US" dirty="0"/>
              </a:p>
            </p:txBody>
          </p:sp>
          <p:sp>
            <p:nvSpPr>
              <p:cNvPr id="263180" name="Freeform 12">
                <a:extLst>
                  <a:ext uri="{FF2B5EF4-FFF2-40B4-BE49-F238E27FC236}">
                    <a16:creationId xmlns:a16="http://schemas.microsoft.com/office/drawing/2014/main" id="{FF05C582-9391-44B3-9F93-9AEAE3F9A172}"/>
                  </a:ext>
                </a:extLst>
              </p:cNvPr>
              <p:cNvSpPr>
                <a:spLocks noChangeAspect="1"/>
              </p:cNvSpPr>
              <p:nvPr/>
            </p:nvSpPr>
            <p:spPr bwMode="auto">
              <a:xfrm>
                <a:off x="2332" y="925"/>
                <a:ext cx="16" cy="36"/>
              </a:xfrm>
              <a:custGeom>
                <a:avLst/>
                <a:gdLst>
                  <a:gd name="T0" fmla="*/ 0 w 16"/>
                  <a:gd name="T1" fmla="*/ 1 h 36"/>
                  <a:gd name="T2" fmla="*/ 6 w 16"/>
                  <a:gd name="T3" fmla="*/ 1 h 36"/>
                  <a:gd name="T4" fmla="*/ 6 w 16"/>
                  <a:gd name="T5" fmla="*/ 6 h 36"/>
                  <a:gd name="T6" fmla="*/ 6 w 16"/>
                  <a:gd name="T7" fmla="*/ 6 h 36"/>
                  <a:gd name="T8" fmla="*/ 8 w 16"/>
                  <a:gd name="T9" fmla="*/ 3 h 36"/>
                  <a:gd name="T10" fmla="*/ 10 w 16"/>
                  <a:gd name="T11" fmla="*/ 1 h 36"/>
                  <a:gd name="T12" fmla="*/ 11 w 16"/>
                  <a:gd name="T13" fmla="*/ 0 h 36"/>
                  <a:gd name="T14" fmla="*/ 14 w 16"/>
                  <a:gd name="T15" fmla="*/ 0 h 36"/>
                  <a:gd name="T16" fmla="*/ 16 w 16"/>
                  <a:gd name="T17" fmla="*/ 0 h 36"/>
                  <a:gd name="T18" fmla="*/ 16 w 16"/>
                  <a:gd name="T19" fmla="*/ 6 h 36"/>
                  <a:gd name="T20" fmla="*/ 15 w 16"/>
                  <a:gd name="T21" fmla="*/ 6 h 36"/>
                  <a:gd name="T22" fmla="*/ 14 w 16"/>
                  <a:gd name="T23" fmla="*/ 6 h 36"/>
                  <a:gd name="T24" fmla="*/ 13 w 16"/>
                  <a:gd name="T25" fmla="*/ 6 h 36"/>
                  <a:gd name="T26" fmla="*/ 11 w 16"/>
                  <a:gd name="T27" fmla="*/ 6 h 36"/>
                  <a:gd name="T28" fmla="*/ 9 w 16"/>
                  <a:gd name="T29" fmla="*/ 8 h 36"/>
                  <a:gd name="T30" fmla="*/ 7 w 16"/>
                  <a:gd name="T31" fmla="*/ 10 h 36"/>
                  <a:gd name="T32" fmla="*/ 6 w 16"/>
                  <a:gd name="T33" fmla="*/ 14 h 36"/>
                  <a:gd name="T34" fmla="*/ 6 w 16"/>
                  <a:gd name="T35" fmla="*/ 17 h 36"/>
                  <a:gd name="T36" fmla="*/ 6 w 16"/>
                  <a:gd name="T37" fmla="*/ 36 h 36"/>
                  <a:gd name="T38" fmla="*/ 0 w 16"/>
                  <a:gd name="T39" fmla="*/ 36 h 36"/>
                  <a:gd name="T40" fmla="*/ 0 w 16"/>
                  <a:gd name="T41"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6">
                    <a:moveTo>
                      <a:pt x="0" y="1"/>
                    </a:moveTo>
                    <a:lnTo>
                      <a:pt x="6" y="1"/>
                    </a:lnTo>
                    <a:lnTo>
                      <a:pt x="6" y="6"/>
                    </a:lnTo>
                    <a:lnTo>
                      <a:pt x="6" y="6"/>
                    </a:lnTo>
                    <a:lnTo>
                      <a:pt x="8" y="3"/>
                    </a:lnTo>
                    <a:lnTo>
                      <a:pt x="10" y="1"/>
                    </a:lnTo>
                    <a:lnTo>
                      <a:pt x="11" y="0"/>
                    </a:lnTo>
                    <a:lnTo>
                      <a:pt x="14" y="0"/>
                    </a:lnTo>
                    <a:lnTo>
                      <a:pt x="16" y="0"/>
                    </a:lnTo>
                    <a:lnTo>
                      <a:pt x="16" y="6"/>
                    </a:lnTo>
                    <a:lnTo>
                      <a:pt x="15" y="6"/>
                    </a:lnTo>
                    <a:lnTo>
                      <a:pt x="14" y="6"/>
                    </a:lnTo>
                    <a:lnTo>
                      <a:pt x="13" y="6"/>
                    </a:lnTo>
                    <a:lnTo>
                      <a:pt x="11" y="6"/>
                    </a:lnTo>
                    <a:lnTo>
                      <a:pt x="9" y="8"/>
                    </a:lnTo>
                    <a:lnTo>
                      <a:pt x="7" y="10"/>
                    </a:lnTo>
                    <a:lnTo>
                      <a:pt x="6" y="14"/>
                    </a:lnTo>
                    <a:lnTo>
                      <a:pt x="6" y="17"/>
                    </a:lnTo>
                    <a:lnTo>
                      <a:pt x="6" y="36"/>
                    </a:lnTo>
                    <a:lnTo>
                      <a:pt x="0" y="36"/>
                    </a:lnTo>
                    <a:lnTo>
                      <a:pt x="0" y="1"/>
                    </a:lnTo>
                    <a:close/>
                  </a:path>
                </a:pathLst>
              </a:custGeom>
              <a:solidFill>
                <a:srgbClr val="000000"/>
              </a:solidFill>
              <a:ln w="9525">
                <a:solidFill>
                  <a:srgbClr val="FF0066"/>
                </a:solidFill>
                <a:round/>
                <a:headEnd/>
                <a:tailEnd/>
              </a:ln>
            </p:spPr>
            <p:txBody>
              <a:bodyPr/>
              <a:lstStyle/>
              <a:p>
                <a:endParaRPr lang="en-US" dirty="0"/>
              </a:p>
            </p:txBody>
          </p:sp>
          <p:sp>
            <p:nvSpPr>
              <p:cNvPr id="263181" name="Freeform 13">
                <a:extLst>
                  <a:ext uri="{FF2B5EF4-FFF2-40B4-BE49-F238E27FC236}">
                    <a16:creationId xmlns:a16="http://schemas.microsoft.com/office/drawing/2014/main" id="{B0451D73-8ED3-4D0C-A6FB-B849BACE3904}"/>
                  </a:ext>
                </a:extLst>
              </p:cNvPr>
              <p:cNvSpPr>
                <a:spLocks noChangeAspect="1"/>
              </p:cNvSpPr>
              <p:nvPr/>
            </p:nvSpPr>
            <p:spPr bwMode="auto">
              <a:xfrm>
                <a:off x="2349" y="916"/>
                <a:ext cx="16" cy="46"/>
              </a:xfrm>
              <a:custGeom>
                <a:avLst/>
                <a:gdLst>
                  <a:gd name="T0" fmla="*/ 10 w 16"/>
                  <a:gd name="T1" fmla="*/ 10 h 46"/>
                  <a:gd name="T2" fmla="*/ 16 w 16"/>
                  <a:gd name="T3" fmla="*/ 10 h 46"/>
                  <a:gd name="T4" fmla="*/ 16 w 16"/>
                  <a:gd name="T5" fmla="*/ 15 h 46"/>
                  <a:gd name="T6" fmla="*/ 10 w 16"/>
                  <a:gd name="T7" fmla="*/ 15 h 46"/>
                  <a:gd name="T8" fmla="*/ 10 w 16"/>
                  <a:gd name="T9" fmla="*/ 39 h 46"/>
                  <a:gd name="T10" fmla="*/ 10 w 16"/>
                  <a:gd name="T11" fmla="*/ 40 h 46"/>
                  <a:gd name="T12" fmla="*/ 12 w 16"/>
                  <a:gd name="T13" fmla="*/ 41 h 46"/>
                  <a:gd name="T14" fmla="*/ 14 w 16"/>
                  <a:gd name="T15" fmla="*/ 41 h 46"/>
                  <a:gd name="T16" fmla="*/ 16 w 16"/>
                  <a:gd name="T17" fmla="*/ 41 h 46"/>
                  <a:gd name="T18" fmla="*/ 16 w 16"/>
                  <a:gd name="T19" fmla="*/ 46 h 46"/>
                  <a:gd name="T20" fmla="*/ 15 w 16"/>
                  <a:gd name="T21" fmla="*/ 46 h 46"/>
                  <a:gd name="T22" fmla="*/ 13 w 16"/>
                  <a:gd name="T23" fmla="*/ 46 h 46"/>
                  <a:gd name="T24" fmla="*/ 12 w 16"/>
                  <a:gd name="T25" fmla="*/ 46 h 46"/>
                  <a:gd name="T26" fmla="*/ 10 w 16"/>
                  <a:gd name="T27" fmla="*/ 46 h 46"/>
                  <a:gd name="T28" fmla="*/ 8 w 16"/>
                  <a:gd name="T29" fmla="*/ 46 h 46"/>
                  <a:gd name="T30" fmla="*/ 6 w 16"/>
                  <a:gd name="T31" fmla="*/ 43 h 46"/>
                  <a:gd name="T32" fmla="*/ 5 w 16"/>
                  <a:gd name="T33" fmla="*/ 42 h 46"/>
                  <a:gd name="T34" fmla="*/ 5 w 16"/>
                  <a:gd name="T35" fmla="*/ 41 h 46"/>
                  <a:gd name="T36" fmla="*/ 5 w 16"/>
                  <a:gd name="T37" fmla="*/ 15 h 46"/>
                  <a:gd name="T38" fmla="*/ 0 w 16"/>
                  <a:gd name="T39" fmla="*/ 15 h 46"/>
                  <a:gd name="T40" fmla="*/ 0 w 16"/>
                  <a:gd name="T41" fmla="*/ 10 h 46"/>
                  <a:gd name="T42" fmla="*/ 5 w 16"/>
                  <a:gd name="T43" fmla="*/ 10 h 46"/>
                  <a:gd name="T44" fmla="*/ 5 w 16"/>
                  <a:gd name="T45" fmla="*/ 0 h 46"/>
                  <a:gd name="T46" fmla="*/ 10 w 16"/>
                  <a:gd name="T47" fmla="*/ 0 h 46"/>
                  <a:gd name="T48" fmla="*/ 10 w 16"/>
                  <a:gd name="T49"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46">
                    <a:moveTo>
                      <a:pt x="10" y="10"/>
                    </a:moveTo>
                    <a:lnTo>
                      <a:pt x="16" y="10"/>
                    </a:lnTo>
                    <a:lnTo>
                      <a:pt x="16" y="15"/>
                    </a:lnTo>
                    <a:lnTo>
                      <a:pt x="10" y="15"/>
                    </a:lnTo>
                    <a:lnTo>
                      <a:pt x="10" y="39"/>
                    </a:lnTo>
                    <a:lnTo>
                      <a:pt x="10" y="40"/>
                    </a:lnTo>
                    <a:lnTo>
                      <a:pt x="12" y="41"/>
                    </a:lnTo>
                    <a:lnTo>
                      <a:pt x="14" y="41"/>
                    </a:lnTo>
                    <a:lnTo>
                      <a:pt x="16" y="41"/>
                    </a:lnTo>
                    <a:lnTo>
                      <a:pt x="16" y="46"/>
                    </a:lnTo>
                    <a:lnTo>
                      <a:pt x="15" y="46"/>
                    </a:lnTo>
                    <a:lnTo>
                      <a:pt x="13" y="46"/>
                    </a:lnTo>
                    <a:lnTo>
                      <a:pt x="12" y="46"/>
                    </a:lnTo>
                    <a:lnTo>
                      <a:pt x="10" y="46"/>
                    </a:lnTo>
                    <a:lnTo>
                      <a:pt x="8" y="46"/>
                    </a:lnTo>
                    <a:lnTo>
                      <a:pt x="6" y="43"/>
                    </a:lnTo>
                    <a:lnTo>
                      <a:pt x="5" y="42"/>
                    </a:lnTo>
                    <a:lnTo>
                      <a:pt x="5" y="41"/>
                    </a:lnTo>
                    <a:lnTo>
                      <a:pt x="5" y="15"/>
                    </a:lnTo>
                    <a:lnTo>
                      <a:pt x="0" y="15"/>
                    </a:lnTo>
                    <a:lnTo>
                      <a:pt x="0" y="10"/>
                    </a:lnTo>
                    <a:lnTo>
                      <a:pt x="5" y="10"/>
                    </a:lnTo>
                    <a:lnTo>
                      <a:pt x="5" y="0"/>
                    </a:lnTo>
                    <a:lnTo>
                      <a:pt x="10" y="0"/>
                    </a:lnTo>
                    <a:lnTo>
                      <a:pt x="10" y="10"/>
                    </a:lnTo>
                    <a:close/>
                  </a:path>
                </a:pathLst>
              </a:custGeom>
              <a:solidFill>
                <a:srgbClr val="000000"/>
              </a:solidFill>
              <a:ln w="9525">
                <a:solidFill>
                  <a:srgbClr val="FF0066"/>
                </a:solidFill>
                <a:round/>
                <a:headEnd/>
                <a:tailEnd/>
              </a:ln>
            </p:spPr>
            <p:txBody>
              <a:bodyPr/>
              <a:lstStyle/>
              <a:p>
                <a:endParaRPr lang="en-US" dirty="0"/>
              </a:p>
            </p:txBody>
          </p:sp>
          <p:sp>
            <p:nvSpPr>
              <p:cNvPr id="263182" name="Freeform 14">
                <a:extLst>
                  <a:ext uri="{FF2B5EF4-FFF2-40B4-BE49-F238E27FC236}">
                    <a16:creationId xmlns:a16="http://schemas.microsoft.com/office/drawing/2014/main" id="{5E9B1371-9D95-4E67-B37C-42401439EA1B}"/>
                  </a:ext>
                </a:extLst>
              </p:cNvPr>
              <p:cNvSpPr>
                <a:spLocks noChangeAspect="1"/>
              </p:cNvSpPr>
              <p:nvPr/>
            </p:nvSpPr>
            <p:spPr bwMode="auto">
              <a:xfrm>
                <a:off x="2370" y="912"/>
                <a:ext cx="27" cy="49"/>
              </a:xfrm>
              <a:custGeom>
                <a:avLst/>
                <a:gdLst>
                  <a:gd name="T0" fmla="*/ 0 w 27"/>
                  <a:gd name="T1" fmla="*/ 0 h 49"/>
                  <a:gd name="T2" fmla="*/ 6 w 27"/>
                  <a:gd name="T3" fmla="*/ 0 h 49"/>
                  <a:gd name="T4" fmla="*/ 6 w 27"/>
                  <a:gd name="T5" fmla="*/ 17 h 49"/>
                  <a:gd name="T6" fmla="*/ 7 w 27"/>
                  <a:gd name="T7" fmla="*/ 16 h 49"/>
                  <a:gd name="T8" fmla="*/ 8 w 27"/>
                  <a:gd name="T9" fmla="*/ 15 h 49"/>
                  <a:gd name="T10" fmla="*/ 10 w 27"/>
                  <a:gd name="T11" fmla="*/ 14 h 49"/>
                  <a:gd name="T12" fmla="*/ 11 w 27"/>
                  <a:gd name="T13" fmla="*/ 13 h 49"/>
                  <a:gd name="T14" fmla="*/ 13 w 27"/>
                  <a:gd name="T15" fmla="*/ 13 h 49"/>
                  <a:gd name="T16" fmla="*/ 14 w 27"/>
                  <a:gd name="T17" fmla="*/ 13 h 49"/>
                  <a:gd name="T18" fmla="*/ 15 w 27"/>
                  <a:gd name="T19" fmla="*/ 13 h 49"/>
                  <a:gd name="T20" fmla="*/ 16 w 27"/>
                  <a:gd name="T21" fmla="*/ 13 h 49"/>
                  <a:gd name="T22" fmla="*/ 17 w 27"/>
                  <a:gd name="T23" fmla="*/ 13 h 49"/>
                  <a:gd name="T24" fmla="*/ 19 w 27"/>
                  <a:gd name="T25" fmla="*/ 13 h 49"/>
                  <a:gd name="T26" fmla="*/ 21 w 27"/>
                  <a:gd name="T27" fmla="*/ 13 h 49"/>
                  <a:gd name="T28" fmla="*/ 22 w 27"/>
                  <a:gd name="T29" fmla="*/ 14 h 49"/>
                  <a:gd name="T30" fmla="*/ 25 w 27"/>
                  <a:gd name="T31" fmla="*/ 15 h 49"/>
                  <a:gd name="T32" fmla="*/ 26 w 27"/>
                  <a:gd name="T33" fmla="*/ 17 h 49"/>
                  <a:gd name="T34" fmla="*/ 27 w 27"/>
                  <a:gd name="T35" fmla="*/ 21 h 49"/>
                  <a:gd name="T36" fmla="*/ 27 w 27"/>
                  <a:gd name="T37" fmla="*/ 22 h 49"/>
                  <a:gd name="T38" fmla="*/ 27 w 27"/>
                  <a:gd name="T39" fmla="*/ 49 h 49"/>
                  <a:gd name="T40" fmla="*/ 22 w 27"/>
                  <a:gd name="T41" fmla="*/ 49 h 49"/>
                  <a:gd name="T42" fmla="*/ 22 w 27"/>
                  <a:gd name="T43" fmla="*/ 24 h 49"/>
                  <a:gd name="T44" fmla="*/ 22 w 27"/>
                  <a:gd name="T45" fmla="*/ 22 h 49"/>
                  <a:gd name="T46" fmla="*/ 22 w 27"/>
                  <a:gd name="T47" fmla="*/ 20 h 49"/>
                  <a:gd name="T48" fmla="*/ 21 w 27"/>
                  <a:gd name="T49" fmla="*/ 19 h 49"/>
                  <a:gd name="T50" fmla="*/ 19 w 27"/>
                  <a:gd name="T51" fmla="*/ 19 h 49"/>
                  <a:gd name="T52" fmla="*/ 18 w 27"/>
                  <a:gd name="T53" fmla="*/ 17 h 49"/>
                  <a:gd name="T54" fmla="*/ 16 w 27"/>
                  <a:gd name="T55" fmla="*/ 17 h 49"/>
                  <a:gd name="T56" fmla="*/ 15 w 27"/>
                  <a:gd name="T57" fmla="*/ 17 h 49"/>
                  <a:gd name="T58" fmla="*/ 14 w 27"/>
                  <a:gd name="T59" fmla="*/ 17 h 49"/>
                  <a:gd name="T60" fmla="*/ 13 w 27"/>
                  <a:gd name="T61" fmla="*/ 17 h 49"/>
                  <a:gd name="T62" fmla="*/ 11 w 27"/>
                  <a:gd name="T63" fmla="*/ 19 h 49"/>
                  <a:gd name="T64" fmla="*/ 9 w 27"/>
                  <a:gd name="T65" fmla="*/ 20 h 49"/>
                  <a:gd name="T66" fmla="*/ 8 w 27"/>
                  <a:gd name="T67" fmla="*/ 21 h 49"/>
                  <a:gd name="T68" fmla="*/ 7 w 27"/>
                  <a:gd name="T69" fmla="*/ 22 h 49"/>
                  <a:gd name="T70" fmla="*/ 7 w 27"/>
                  <a:gd name="T71" fmla="*/ 23 h 49"/>
                  <a:gd name="T72" fmla="*/ 6 w 27"/>
                  <a:gd name="T73" fmla="*/ 24 h 49"/>
                  <a:gd name="T74" fmla="*/ 6 w 27"/>
                  <a:gd name="T75" fmla="*/ 25 h 49"/>
                  <a:gd name="T76" fmla="*/ 6 w 27"/>
                  <a:gd name="T77" fmla="*/ 49 h 49"/>
                  <a:gd name="T78" fmla="*/ 0 w 27"/>
                  <a:gd name="T79" fmla="*/ 49 h 49"/>
                  <a:gd name="T80" fmla="*/ 0 w 27"/>
                  <a:gd name="T8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49">
                    <a:moveTo>
                      <a:pt x="0" y="0"/>
                    </a:moveTo>
                    <a:lnTo>
                      <a:pt x="6" y="0"/>
                    </a:lnTo>
                    <a:lnTo>
                      <a:pt x="6" y="17"/>
                    </a:lnTo>
                    <a:lnTo>
                      <a:pt x="7" y="16"/>
                    </a:lnTo>
                    <a:lnTo>
                      <a:pt x="8" y="15"/>
                    </a:lnTo>
                    <a:lnTo>
                      <a:pt x="10" y="14"/>
                    </a:lnTo>
                    <a:lnTo>
                      <a:pt x="11" y="13"/>
                    </a:lnTo>
                    <a:lnTo>
                      <a:pt x="13" y="13"/>
                    </a:lnTo>
                    <a:lnTo>
                      <a:pt x="14" y="13"/>
                    </a:lnTo>
                    <a:lnTo>
                      <a:pt x="15" y="13"/>
                    </a:lnTo>
                    <a:lnTo>
                      <a:pt x="16" y="13"/>
                    </a:lnTo>
                    <a:lnTo>
                      <a:pt x="17" y="13"/>
                    </a:lnTo>
                    <a:lnTo>
                      <a:pt x="19" y="13"/>
                    </a:lnTo>
                    <a:lnTo>
                      <a:pt x="21" y="13"/>
                    </a:lnTo>
                    <a:lnTo>
                      <a:pt x="22" y="14"/>
                    </a:lnTo>
                    <a:lnTo>
                      <a:pt x="25" y="15"/>
                    </a:lnTo>
                    <a:lnTo>
                      <a:pt x="26" y="17"/>
                    </a:lnTo>
                    <a:lnTo>
                      <a:pt x="27" y="21"/>
                    </a:lnTo>
                    <a:lnTo>
                      <a:pt x="27" y="22"/>
                    </a:lnTo>
                    <a:lnTo>
                      <a:pt x="27" y="49"/>
                    </a:lnTo>
                    <a:lnTo>
                      <a:pt x="22" y="49"/>
                    </a:lnTo>
                    <a:lnTo>
                      <a:pt x="22" y="24"/>
                    </a:lnTo>
                    <a:lnTo>
                      <a:pt x="22" y="22"/>
                    </a:lnTo>
                    <a:lnTo>
                      <a:pt x="22" y="20"/>
                    </a:lnTo>
                    <a:lnTo>
                      <a:pt x="21" y="19"/>
                    </a:lnTo>
                    <a:lnTo>
                      <a:pt x="19" y="19"/>
                    </a:lnTo>
                    <a:lnTo>
                      <a:pt x="18" y="17"/>
                    </a:lnTo>
                    <a:lnTo>
                      <a:pt x="16" y="17"/>
                    </a:lnTo>
                    <a:lnTo>
                      <a:pt x="15" y="17"/>
                    </a:lnTo>
                    <a:lnTo>
                      <a:pt x="14" y="17"/>
                    </a:lnTo>
                    <a:lnTo>
                      <a:pt x="13" y="17"/>
                    </a:lnTo>
                    <a:lnTo>
                      <a:pt x="11" y="19"/>
                    </a:lnTo>
                    <a:lnTo>
                      <a:pt x="9" y="20"/>
                    </a:lnTo>
                    <a:lnTo>
                      <a:pt x="8" y="21"/>
                    </a:lnTo>
                    <a:lnTo>
                      <a:pt x="7" y="22"/>
                    </a:lnTo>
                    <a:lnTo>
                      <a:pt x="7" y="23"/>
                    </a:lnTo>
                    <a:lnTo>
                      <a:pt x="6" y="24"/>
                    </a:lnTo>
                    <a:lnTo>
                      <a:pt x="6" y="25"/>
                    </a:lnTo>
                    <a:lnTo>
                      <a:pt x="6" y="49"/>
                    </a:lnTo>
                    <a:lnTo>
                      <a:pt x="0" y="49"/>
                    </a:lnTo>
                    <a:lnTo>
                      <a:pt x="0" y="0"/>
                    </a:lnTo>
                    <a:close/>
                  </a:path>
                </a:pathLst>
              </a:custGeom>
              <a:solidFill>
                <a:srgbClr val="000000"/>
              </a:solidFill>
              <a:ln w="9525">
                <a:solidFill>
                  <a:srgbClr val="FF0066"/>
                </a:solidFill>
                <a:round/>
                <a:headEnd/>
                <a:tailEnd/>
              </a:ln>
            </p:spPr>
            <p:txBody>
              <a:bodyPr/>
              <a:lstStyle/>
              <a:p>
                <a:endParaRPr lang="en-US" dirty="0"/>
              </a:p>
            </p:txBody>
          </p:sp>
          <p:sp>
            <p:nvSpPr>
              <p:cNvPr id="263183" name="Freeform 15">
                <a:extLst>
                  <a:ext uri="{FF2B5EF4-FFF2-40B4-BE49-F238E27FC236}">
                    <a16:creationId xmlns:a16="http://schemas.microsoft.com/office/drawing/2014/main" id="{BDC90B6C-71C6-46AB-AC82-F3E3A74A5DFE}"/>
                  </a:ext>
                </a:extLst>
              </p:cNvPr>
              <p:cNvSpPr>
                <a:spLocks noChangeAspect="1" noEditPoints="1"/>
              </p:cNvSpPr>
              <p:nvPr/>
            </p:nvSpPr>
            <p:spPr bwMode="auto">
              <a:xfrm>
                <a:off x="2425" y="912"/>
                <a:ext cx="38" cy="49"/>
              </a:xfrm>
              <a:custGeom>
                <a:avLst/>
                <a:gdLst>
                  <a:gd name="T0" fmla="*/ 0 w 38"/>
                  <a:gd name="T1" fmla="*/ 49 h 49"/>
                  <a:gd name="T2" fmla="*/ 0 w 38"/>
                  <a:gd name="T3" fmla="*/ 0 h 49"/>
                  <a:gd name="T4" fmla="*/ 19 w 38"/>
                  <a:gd name="T5" fmla="*/ 0 h 49"/>
                  <a:gd name="T6" fmla="*/ 25 w 38"/>
                  <a:gd name="T7" fmla="*/ 1 h 49"/>
                  <a:gd name="T8" fmla="*/ 32 w 38"/>
                  <a:gd name="T9" fmla="*/ 5 h 49"/>
                  <a:gd name="T10" fmla="*/ 36 w 38"/>
                  <a:gd name="T11" fmla="*/ 12 h 49"/>
                  <a:gd name="T12" fmla="*/ 38 w 38"/>
                  <a:gd name="T13" fmla="*/ 20 h 49"/>
                  <a:gd name="T14" fmla="*/ 38 w 38"/>
                  <a:gd name="T15" fmla="*/ 27 h 49"/>
                  <a:gd name="T16" fmla="*/ 38 w 38"/>
                  <a:gd name="T17" fmla="*/ 32 h 49"/>
                  <a:gd name="T18" fmla="*/ 36 w 38"/>
                  <a:gd name="T19" fmla="*/ 37 h 49"/>
                  <a:gd name="T20" fmla="*/ 34 w 38"/>
                  <a:gd name="T21" fmla="*/ 42 h 49"/>
                  <a:gd name="T22" fmla="*/ 30 w 38"/>
                  <a:gd name="T23" fmla="*/ 45 h 49"/>
                  <a:gd name="T24" fmla="*/ 27 w 38"/>
                  <a:gd name="T25" fmla="*/ 46 h 49"/>
                  <a:gd name="T26" fmla="*/ 24 w 38"/>
                  <a:gd name="T27" fmla="*/ 49 h 49"/>
                  <a:gd name="T28" fmla="*/ 22 w 38"/>
                  <a:gd name="T29" fmla="*/ 49 h 49"/>
                  <a:gd name="T30" fmla="*/ 0 w 38"/>
                  <a:gd name="T31" fmla="*/ 49 h 49"/>
                  <a:gd name="T32" fmla="*/ 6 w 38"/>
                  <a:gd name="T33" fmla="*/ 5 h 49"/>
                  <a:gd name="T34" fmla="*/ 6 w 38"/>
                  <a:gd name="T35" fmla="*/ 43 h 49"/>
                  <a:gd name="T36" fmla="*/ 20 w 38"/>
                  <a:gd name="T37" fmla="*/ 43 h 49"/>
                  <a:gd name="T38" fmla="*/ 21 w 38"/>
                  <a:gd name="T39" fmla="*/ 43 h 49"/>
                  <a:gd name="T40" fmla="*/ 22 w 38"/>
                  <a:gd name="T41" fmla="*/ 43 h 49"/>
                  <a:gd name="T42" fmla="*/ 23 w 38"/>
                  <a:gd name="T43" fmla="*/ 43 h 49"/>
                  <a:gd name="T44" fmla="*/ 24 w 38"/>
                  <a:gd name="T45" fmla="*/ 42 h 49"/>
                  <a:gd name="T46" fmla="*/ 27 w 38"/>
                  <a:gd name="T47" fmla="*/ 40 h 49"/>
                  <a:gd name="T48" fmla="*/ 28 w 38"/>
                  <a:gd name="T49" fmla="*/ 38 h 49"/>
                  <a:gd name="T50" fmla="*/ 30 w 38"/>
                  <a:gd name="T51" fmla="*/ 37 h 49"/>
                  <a:gd name="T52" fmla="*/ 30 w 38"/>
                  <a:gd name="T53" fmla="*/ 35 h 49"/>
                  <a:gd name="T54" fmla="*/ 31 w 38"/>
                  <a:gd name="T55" fmla="*/ 32 h 49"/>
                  <a:gd name="T56" fmla="*/ 31 w 38"/>
                  <a:gd name="T57" fmla="*/ 30 h 49"/>
                  <a:gd name="T58" fmla="*/ 32 w 38"/>
                  <a:gd name="T59" fmla="*/ 28 h 49"/>
                  <a:gd name="T60" fmla="*/ 32 w 38"/>
                  <a:gd name="T61" fmla="*/ 24 h 49"/>
                  <a:gd name="T62" fmla="*/ 32 w 38"/>
                  <a:gd name="T63" fmla="*/ 21 h 49"/>
                  <a:gd name="T64" fmla="*/ 31 w 38"/>
                  <a:gd name="T65" fmla="*/ 17 h 49"/>
                  <a:gd name="T66" fmla="*/ 30 w 38"/>
                  <a:gd name="T67" fmla="*/ 14 h 49"/>
                  <a:gd name="T68" fmla="*/ 29 w 38"/>
                  <a:gd name="T69" fmla="*/ 12 h 49"/>
                  <a:gd name="T70" fmla="*/ 27 w 38"/>
                  <a:gd name="T71" fmla="*/ 8 h 49"/>
                  <a:gd name="T72" fmla="*/ 24 w 38"/>
                  <a:gd name="T73" fmla="*/ 6 h 49"/>
                  <a:gd name="T74" fmla="*/ 21 w 38"/>
                  <a:gd name="T75" fmla="*/ 5 h 49"/>
                  <a:gd name="T76" fmla="*/ 17 w 38"/>
                  <a:gd name="T77" fmla="*/ 5 h 49"/>
                  <a:gd name="T78" fmla="*/ 6 w 38"/>
                  <a:gd name="T79" fmla="*/ 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8" h="49">
                    <a:moveTo>
                      <a:pt x="0" y="49"/>
                    </a:moveTo>
                    <a:lnTo>
                      <a:pt x="0" y="0"/>
                    </a:lnTo>
                    <a:lnTo>
                      <a:pt x="19" y="0"/>
                    </a:lnTo>
                    <a:lnTo>
                      <a:pt x="25" y="1"/>
                    </a:lnTo>
                    <a:lnTo>
                      <a:pt x="32" y="5"/>
                    </a:lnTo>
                    <a:lnTo>
                      <a:pt x="36" y="12"/>
                    </a:lnTo>
                    <a:lnTo>
                      <a:pt x="38" y="20"/>
                    </a:lnTo>
                    <a:lnTo>
                      <a:pt x="38" y="27"/>
                    </a:lnTo>
                    <a:lnTo>
                      <a:pt x="38" y="32"/>
                    </a:lnTo>
                    <a:lnTo>
                      <a:pt x="36" y="37"/>
                    </a:lnTo>
                    <a:lnTo>
                      <a:pt x="34" y="42"/>
                    </a:lnTo>
                    <a:lnTo>
                      <a:pt x="30" y="45"/>
                    </a:lnTo>
                    <a:lnTo>
                      <a:pt x="27" y="46"/>
                    </a:lnTo>
                    <a:lnTo>
                      <a:pt x="24" y="49"/>
                    </a:lnTo>
                    <a:lnTo>
                      <a:pt x="22" y="49"/>
                    </a:lnTo>
                    <a:lnTo>
                      <a:pt x="0" y="49"/>
                    </a:lnTo>
                    <a:close/>
                    <a:moveTo>
                      <a:pt x="6" y="5"/>
                    </a:moveTo>
                    <a:lnTo>
                      <a:pt x="6" y="43"/>
                    </a:lnTo>
                    <a:lnTo>
                      <a:pt x="20" y="43"/>
                    </a:lnTo>
                    <a:lnTo>
                      <a:pt x="21" y="43"/>
                    </a:lnTo>
                    <a:lnTo>
                      <a:pt x="22" y="43"/>
                    </a:lnTo>
                    <a:lnTo>
                      <a:pt x="23" y="43"/>
                    </a:lnTo>
                    <a:lnTo>
                      <a:pt x="24" y="42"/>
                    </a:lnTo>
                    <a:lnTo>
                      <a:pt x="27" y="40"/>
                    </a:lnTo>
                    <a:lnTo>
                      <a:pt x="28" y="38"/>
                    </a:lnTo>
                    <a:lnTo>
                      <a:pt x="30" y="37"/>
                    </a:lnTo>
                    <a:lnTo>
                      <a:pt x="30" y="35"/>
                    </a:lnTo>
                    <a:lnTo>
                      <a:pt x="31" y="32"/>
                    </a:lnTo>
                    <a:lnTo>
                      <a:pt x="31" y="30"/>
                    </a:lnTo>
                    <a:lnTo>
                      <a:pt x="32" y="28"/>
                    </a:lnTo>
                    <a:lnTo>
                      <a:pt x="32" y="24"/>
                    </a:lnTo>
                    <a:lnTo>
                      <a:pt x="32" y="21"/>
                    </a:lnTo>
                    <a:lnTo>
                      <a:pt x="31" y="17"/>
                    </a:lnTo>
                    <a:lnTo>
                      <a:pt x="30" y="14"/>
                    </a:lnTo>
                    <a:lnTo>
                      <a:pt x="29" y="12"/>
                    </a:lnTo>
                    <a:lnTo>
                      <a:pt x="27" y="8"/>
                    </a:lnTo>
                    <a:lnTo>
                      <a:pt x="24" y="6"/>
                    </a:lnTo>
                    <a:lnTo>
                      <a:pt x="21" y="5"/>
                    </a:lnTo>
                    <a:lnTo>
                      <a:pt x="17" y="5"/>
                    </a:lnTo>
                    <a:lnTo>
                      <a:pt x="6" y="5"/>
                    </a:lnTo>
                    <a:close/>
                  </a:path>
                </a:pathLst>
              </a:custGeom>
              <a:solidFill>
                <a:srgbClr val="000000"/>
              </a:solidFill>
              <a:ln w="9525">
                <a:solidFill>
                  <a:srgbClr val="FF0066"/>
                </a:solidFill>
                <a:round/>
                <a:headEnd/>
                <a:tailEnd/>
              </a:ln>
            </p:spPr>
            <p:txBody>
              <a:bodyPr/>
              <a:lstStyle/>
              <a:p>
                <a:endParaRPr lang="en-US" dirty="0"/>
              </a:p>
            </p:txBody>
          </p:sp>
          <p:sp>
            <p:nvSpPr>
              <p:cNvPr id="263184" name="Freeform 16">
                <a:extLst>
                  <a:ext uri="{FF2B5EF4-FFF2-40B4-BE49-F238E27FC236}">
                    <a16:creationId xmlns:a16="http://schemas.microsoft.com/office/drawing/2014/main" id="{493636C0-5B80-48AC-906F-327BD243B03E}"/>
                  </a:ext>
                </a:extLst>
              </p:cNvPr>
              <p:cNvSpPr>
                <a:spLocks noChangeAspect="1" noEditPoints="1"/>
              </p:cNvSpPr>
              <p:nvPr/>
            </p:nvSpPr>
            <p:spPr bwMode="auto">
              <a:xfrm>
                <a:off x="2469" y="925"/>
                <a:ext cx="32" cy="37"/>
              </a:xfrm>
              <a:custGeom>
                <a:avLst/>
                <a:gdLst>
                  <a:gd name="T0" fmla="*/ 29 w 32"/>
                  <a:gd name="T1" fmla="*/ 31 h 37"/>
                  <a:gd name="T2" fmla="*/ 30 w 32"/>
                  <a:gd name="T3" fmla="*/ 32 h 37"/>
                  <a:gd name="T4" fmla="*/ 32 w 32"/>
                  <a:gd name="T5" fmla="*/ 32 h 37"/>
                  <a:gd name="T6" fmla="*/ 32 w 32"/>
                  <a:gd name="T7" fmla="*/ 32 h 37"/>
                  <a:gd name="T8" fmla="*/ 32 w 32"/>
                  <a:gd name="T9" fmla="*/ 37 h 37"/>
                  <a:gd name="T10" fmla="*/ 31 w 32"/>
                  <a:gd name="T11" fmla="*/ 37 h 37"/>
                  <a:gd name="T12" fmla="*/ 29 w 32"/>
                  <a:gd name="T13" fmla="*/ 37 h 37"/>
                  <a:gd name="T14" fmla="*/ 24 w 32"/>
                  <a:gd name="T15" fmla="*/ 36 h 37"/>
                  <a:gd name="T16" fmla="*/ 23 w 32"/>
                  <a:gd name="T17" fmla="*/ 32 h 37"/>
                  <a:gd name="T18" fmla="*/ 18 w 32"/>
                  <a:gd name="T19" fmla="*/ 36 h 37"/>
                  <a:gd name="T20" fmla="*/ 11 w 32"/>
                  <a:gd name="T21" fmla="*/ 37 h 37"/>
                  <a:gd name="T22" fmla="*/ 2 w 32"/>
                  <a:gd name="T23" fmla="*/ 34 h 37"/>
                  <a:gd name="T24" fmla="*/ 0 w 32"/>
                  <a:gd name="T25" fmla="*/ 26 h 37"/>
                  <a:gd name="T26" fmla="*/ 2 w 32"/>
                  <a:gd name="T27" fmla="*/ 19 h 37"/>
                  <a:gd name="T28" fmla="*/ 7 w 32"/>
                  <a:gd name="T29" fmla="*/ 17 h 37"/>
                  <a:gd name="T30" fmla="*/ 15 w 32"/>
                  <a:gd name="T31" fmla="*/ 16 h 37"/>
                  <a:gd name="T32" fmla="*/ 19 w 32"/>
                  <a:gd name="T33" fmla="*/ 15 h 37"/>
                  <a:gd name="T34" fmla="*/ 22 w 32"/>
                  <a:gd name="T35" fmla="*/ 14 h 37"/>
                  <a:gd name="T36" fmla="*/ 23 w 32"/>
                  <a:gd name="T37" fmla="*/ 12 h 37"/>
                  <a:gd name="T38" fmla="*/ 22 w 32"/>
                  <a:gd name="T39" fmla="*/ 7 h 37"/>
                  <a:gd name="T40" fmla="*/ 17 w 32"/>
                  <a:gd name="T41" fmla="*/ 4 h 37"/>
                  <a:gd name="T42" fmla="*/ 10 w 32"/>
                  <a:gd name="T43" fmla="*/ 6 h 37"/>
                  <a:gd name="T44" fmla="*/ 7 w 32"/>
                  <a:gd name="T45" fmla="*/ 9 h 37"/>
                  <a:gd name="T46" fmla="*/ 1 w 32"/>
                  <a:gd name="T47" fmla="*/ 11 h 37"/>
                  <a:gd name="T48" fmla="*/ 2 w 32"/>
                  <a:gd name="T49" fmla="*/ 6 h 37"/>
                  <a:gd name="T50" fmla="*/ 4 w 32"/>
                  <a:gd name="T51" fmla="*/ 2 h 37"/>
                  <a:gd name="T52" fmla="*/ 9 w 32"/>
                  <a:gd name="T53" fmla="*/ 0 h 37"/>
                  <a:gd name="T54" fmla="*/ 13 w 32"/>
                  <a:gd name="T55" fmla="*/ 0 h 37"/>
                  <a:gd name="T56" fmla="*/ 16 w 32"/>
                  <a:gd name="T57" fmla="*/ 0 h 37"/>
                  <a:gd name="T58" fmla="*/ 19 w 32"/>
                  <a:gd name="T59" fmla="*/ 0 h 37"/>
                  <a:gd name="T60" fmla="*/ 24 w 32"/>
                  <a:gd name="T61" fmla="*/ 1 h 37"/>
                  <a:gd name="T62" fmla="*/ 28 w 32"/>
                  <a:gd name="T63" fmla="*/ 4 h 37"/>
                  <a:gd name="T64" fmla="*/ 29 w 32"/>
                  <a:gd name="T65" fmla="*/ 30 h 37"/>
                  <a:gd name="T66" fmla="*/ 19 w 32"/>
                  <a:gd name="T67" fmla="*/ 19 h 37"/>
                  <a:gd name="T68" fmla="*/ 13 w 32"/>
                  <a:gd name="T69" fmla="*/ 21 h 37"/>
                  <a:gd name="T70" fmla="*/ 8 w 32"/>
                  <a:gd name="T71" fmla="*/ 22 h 37"/>
                  <a:gd name="T72" fmla="*/ 6 w 32"/>
                  <a:gd name="T73" fmla="*/ 25 h 37"/>
                  <a:gd name="T74" fmla="*/ 6 w 32"/>
                  <a:gd name="T75" fmla="*/ 29 h 37"/>
                  <a:gd name="T76" fmla="*/ 9 w 32"/>
                  <a:gd name="T77" fmla="*/ 32 h 37"/>
                  <a:gd name="T78" fmla="*/ 17 w 32"/>
                  <a:gd name="T79" fmla="*/ 31 h 37"/>
                  <a:gd name="T80" fmla="*/ 22 w 32"/>
                  <a:gd name="T81" fmla="*/ 26 h 37"/>
                  <a:gd name="T82" fmla="*/ 23 w 32"/>
                  <a:gd name="T83"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37">
                    <a:moveTo>
                      <a:pt x="29" y="30"/>
                    </a:moveTo>
                    <a:lnTo>
                      <a:pt x="29" y="31"/>
                    </a:lnTo>
                    <a:lnTo>
                      <a:pt x="30" y="31"/>
                    </a:lnTo>
                    <a:lnTo>
                      <a:pt x="30" y="32"/>
                    </a:lnTo>
                    <a:lnTo>
                      <a:pt x="31" y="32"/>
                    </a:lnTo>
                    <a:lnTo>
                      <a:pt x="32" y="32"/>
                    </a:lnTo>
                    <a:lnTo>
                      <a:pt x="32" y="32"/>
                    </a:lnTo>
                    <a:lnTo>
                      <a:pt x="32" y="32"/>
                    </a:lnTo>
                    <a:lnTo>
                      <a:pt x="32" y="32"/>
                    </a:lnTo>
                    <a:lnTo>
                      <a:pt x="32" y="37"/>
                    </a:lnTo>
                    <a:lnTo>
                      <a:pt x="31" y="37"/>
                    </a:lnTo>
                    <a:lnTo>
                      <a:pt x="31" y="37"/>
                    </a:lnTo>
                    <a:lnTo>
                      <a:pt x="30" y="37"/>
                    </a:lnTo>
                    <a:lnTo>
                      <a:pt x="29" y="37"/>
                    </a:lnTo>
                    <a:lnTo>
                      <a:pt x="26" y="37"/>
                    </a:lnTo>
                    <a:lnTo>
                      <a:pt x="24" y="36"/>
                    </a:lnTo>
                    <a:lnTo>
                      <a:pt x="23" y="33"/>
                    </a:lnTo>
                    <a:lnTo>
                      <a:pt x="23" y="32"/>
                    </a:lnTo>
                    <a:lnTo>
                      <a:pt x="21" y="33"/>
                    </a:lnTo>
                    <a:lnTo>
                      <a:pt x="18" y="36"/>
                    </a:lnTo>
                    <a:lnTo>
                      <a:pt x="15" y="37"/>
                    </a:lnTo>
                    <a:lnTo>
                      <a:pt x="11" y="37"/>
                    </a:lnTo>
                    <a:lnTo>
                      <a:pt x="7" y="36"/>
                    </a:lnTo>
                    <a:lnTo>
                      <a:pt x="2" y="34"/>
                    </a:lnTo>
                    <a:lnTo>
                      <a:pt x="0" y="31"/>
                    </a:lnTo>
                    <a:lnTo>
                      <a:pt x="0" y="26"/>
                    </a:lnTo>
                    <a:lnTo>
                      <a:pt x="1" y="23"/>
                    </a:lnTo>
                    <a:lnTo>
                      <a:pt x="2" y="19"/>
                    </a:lnTo>
                    <a:lnTo>
                      <a:pt x="4" y="18"/>
                    </a:lnTo>
                    <a:lnTo>
                      <a:pt x="7" y="17"/>
                    </a:lnTo>
                    <a:lnTo>
                      <a:pt x="11" y="16"/>
                    </a:lnTo>
                    <a:lnTo>
                      <a:pt x="15" y="16"/>
                    </a:lnTo>
                    <a:lnTo>
                      <a:pt x="17" y="15"/>
                    </a:lnTo>
                    <a:lnTo>
                      <a:pt x="19" y="15"/>
                    </a:lnTo>
                    <a:lnTo>
                      <a:pt x="21" y="15"/>
                    </a:lnTo>
                    <a:lnTo>
                      <a:pt x="22" y="14"/>
                    </a:lnTo>
                    <a:lnTo>
                      <a:pt x="23" y="14"/>
                    </a:lnTo>
                    <a:lnTo>
                      <a:pt x="23" y="12"/>
                    </a:lnTo>
                    <a:lnTo>
                      <a:pt x="23" y="8"/>
                    </a:lnTo>
                    <a:lnTo>
                      <a:pt x="22" y="7"/>
                    </a:lnTo>
                    <a:lnTo>
                      <a:pt x="19" y="6"/>
                    </a:lnTo>
                    <a:lnTo>
                      <a:pt x="17" y="4"/>
                    </a:lnTo>
                    <a:lnTo>
                      <a:pt x="14" y="4"/>
                    </a:lnTo>
                    <a:lnTo>
                      <a:pt x="10" y="6"/>
                    </a:lnTo>
                    <a:lnTo>
                      <a:pt x="8" y="7"/>
                    </a:lnTo>
                    <a:lnTo>
                      <a:pt x="7" y="9"/>
                    </a:lnTo>
                    <a:lnTo>
                      <a:pt x="7" y="11"/>
                    </a:lnTo>
                    <a:lnTo>
                      <a:pt x="1" y="11"/>
                    </a:lnTo>
                    <a:lnTo>
                      <a:pt x="1" y="8"/>
                    </a:lnTo>
                    <a:lnTo>
                      <a:pt x="2" y="6"/>
                    </a:lnTo>
                    <a:lnTo>
                      <a:pt x="3" y="4"/>
                    </a:lnTo>
                    <a:lnTo>
                      <a:pt x="4" y="2"/>
                    </a:lnTo>
                    <a:lnTo>
                      <a:pt x="7" y="1"/>
                    </a:lnTo>
                    <a:lnTo>
                      <a:pt x="9" y="0"/>
                    </a:lnTo>
                    <a:lnTo>
                      <a:pt x="10" y="0"/>
                    </a:lnTo>
                    <a:lnTo>
                      <a:pt x="13" y="0"/>
                    </a:lnTo>
                    <a:lnTo>
                      <a:pt x="15" y="0"/>
                    </a:lnTo>
                    <a:lnTo>
                      <a:pt x="16" y="0"/>
                    </a:lnTo>
                    <a:lnTo>
                      <a:pt x="17" y="0"/>
                    </a:lnTo>
                    <a:lnTo>
                      <a:pt x="19" y="0"/>
                    </a:lnTo>
                    <a:lnTo>
                      <a:pt x="21" y="0"/>
                    </a:lnTo>
                    <a:lnTo>
                      <a:pt x="24" y="1"/>
                    </a:lnTo>
                    <a:lnTo>
                      <a:pt x="26" y="2"/>
                    </a:lnTo>
                    <a:lnTo>
                      <a:pt x="28" y="4"/>
                    </a:lnTo>
                    <a:lnTo>
                      <a:pt x="29" y="7"/>
                    </a:lnTo>
                    <a:lnTo>
                      <a:pt x="29" y="30"/>
                    </a:lnTo>
                    <a:close/>
                    <a:moveTo>
                      <a:pt x="23" y="18"/>
                    </a:moveTo>
                    <a:lnTo>
                      <a:pt x="19" y="19"/>
                    </a:lnTo>
                    <a:lnTo>
                      <a:pt x="16" y="21"/>
                    </a:lnTo>
                    <a:lnTo>
                      <a:pt x="13" y="21"/>
                    </a:lnTo>
                    <a:lnTo>
                      <a:pt x="9" y="22"/>
                    </a:lnTo>
                    <a:lnTo>
                      <a:pt x="8" y="22"/>
                    </a:lnTo>
                    <a:lnTo>
                      <a:pt x="7" y="23"/>
                    </a:lnTo>
                    <a:lnTo>
                      <a:pt x="6" y="25"/>
                    </a:lnTo>
                    <a:lnTo>
                      <a:pt x="6" y="26"/>
                    </a:lnTo>
                    <a:lnTo>
                      <a:pt x="6" y="29"/>
                    </a:lnTo>
                    <a:lnTo>
                      <a:pt x="7" y="31"/>
                    </a:lnTo>
                    <a:lnTo>
                      <a:pt x="9" y="32"/>
                    </a:lnTo>
                    <a:lnTo>
                      <a:pt x="11" y="32"/>
                    </a:lnTo>
                    <a:lnTo>
                      <a:pt x="17" y="31"/>
                    </a:lnTo>
                    <a:lnTo>
                      <a:pt x="21" y="29"/>
                    </a:lnTo>
                    <a:lnTo>
                      <a:pt x="22" y="26"/>
                    </a:lnTo>
                    <a:lnTo>
                      <a:pt x="23" y="25"/>
                    </a:lnTo>
                    <a:lnTo>
                      <a:pt x="23" y="18"/>
                    </a:lnTo>
                    <a:close/>
                  </a:path>
                </a:pathLst>
              </a:custGeom>
              <a:solidFill>
                <a:srgbClr val="000000"/>
              </a:solidFill>
              <a:ln w="9525">
                <a:solidFill>
                  <a:srgbClr val="FF0066"/>
                </a:solidFill>
                <a:round/>
                <a:headEnd/>
                <a:tailEnd/>
              </a:ln>
            </p:spPr>
            <p:txBody>
              <a:bodyPr/>
              <a:lstStyle/>
              <a:p>
                <a:endParaRPr lang="en-US" dirty="0"/>
              </a:p>
            </p:txBody>
          </p:sp>
          <p:sp>
            <p:nvSpPr>
              <p:cNvPr id="263185" name="Freeform 17">
                <a:extLst>
                  <a:ext uri="{FF2B5EF4-FFF2-40B4-BE49-F238E27FC236}">
                    <a16:creationId xmlns:a16="http://schemas.microsoft.com/office/drawing/2014/main" id="{DFA958C3-0BC9-4373-A8FD-CE9FD83A548B}"/>
                  </a:ext>
                </a:extLst>
              </p:cNvPr>
              <p:cNvSpPr>
                <a:spLocks noChangeAspect="1"/>
              </p:cNvSpPr>
              <p:nvPr/>
            </p:nvSpPr>
            <p:spPr bwMode="auto">
              <a:xfrm>
                <a:off x="2506" y="912"/>
                <a:ext cx="30" cy="49"/>
              </a:xfrm>
              <a:custGeom>
                <a:avLst/>
                <a:gdLst>
                  <a:gd name="T0" fmla="*/ 5 w 30"/>
                  <a:gd name="T1" fmla="*/ 0 h 49"/>
                  <a:gd name="T2" fmla="*/ 5 w 30"/>
                  <a:gd name="T3" fmla="*/ 28 h 49"/>
                  <a:gd name="T4" fmla="*/ 20 w 30"/>
                  <a:gd name="T5" fmla="*/ 14 h 49"/>
                  <a:gd name="T6" fmla="*/ 27 w 30"/>
                  <a:gd name="T7" fmla="*/ 14 h 49"/>
                  <a:gd name="T8" fmla="*/ 15 w 30"/>
                  <a:gd name="T9" fmla="*/ 25 h 49"/>
                  <a:gd name="T10" fmla="*/ 30 w 30"/>
                  <a:gd name="T11" fmla="*/ 49 h 49"/>
                  <a:gd name="T12" fmla="*/ 23 w 30"/>
                  <a:gd name="T13" fmla="*/ 49 h 49"/>
                  <a:gd name="T14" fmla="*/ 11 w 30"/>
                  <a:gd name="T15" fmla="*/ 30 h 49"/>
                  <a:gd name="T16" fmla="*/ 5 w 30"/>
                  <a:gd name="T17" fmla="*/ 36 h 49"/>
                  <a:gd name="T18" fmla="*/ 5 w 30"/>
                  <a:gd name="T19" fmla="*/ 49 h 49"/>
                  <a:gd name="T20" fmla="*/ 0 w 30"/>
                  <a:gd name="T21" fmla="*/ 49 h 49"/>
                  <a:gd name="T22" fmla="*/ 0 w 30"/>
                  <a:gd name="T23" fmla="*/ 0 h 49"/>
                  <a:gd name="T24" fmla="*/ 5 w 30"/>
                  <a:gd name="T25"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49">
                    <a:moveTo>
                      <a:pt x="5" y="0"/>
                    </a:moveTo>
                    <a:lnTo>
                      <a:pt x="5" y="28"/>
                    </a:lnTo>
                    <a:lnTo>
                      <a:pt x="20" y="14"/>
                    </a:lnTo>
                    <a:lnTo>
                      <a:pt x="27" y="14"/>
                    </a:lnTo>
                    <a:lnTo>
                      <a:pt x="15" y="25"/>
                    </a:lnTo>
                    <a:lnTo>
                      <a:pt x="30" y="49"/>
                    </a:lnTo>
                    <a:lnTo>
                      <a:pt x="23" y="49"/>
                    </a:lnTo>
                    <a:lnTo>
                      <a:pt x="11" y="30"/>
                    </a:lnTo>
                    <a:lnTo>
                      <a:pt x="5" y="36"/>
                    </a:lnTo>
                    <a:lnTo>
                      <a:pt x="5" y="49"/>
                    </a:lnTo>
                    <a:lnTo>
                      <a:pt x="0" y="49"/>
                    </a:lnTo>
                    <a:lnTo>
                      <a:pt x="0" y="0"/>
                    </a:lnTo>
                    <a:lnTo>
                      <a:pt x="5" y="0"/>
                    </a:lnTo>
                    <a:close/>
                  </a:path>
                </a:pathLst>
              </a:custGeom>
              <a:solidFill>
                <a:srgbClr val="000000"/>
              </a:solidFill>
              <a:ln w="9525">
                <a:solidFill>
                  <a:srgbClr val="FF0066"/>
                </a:solidFill>
                <a:round/>
                <a:headEnd/>
                <a:tailEnd/>
              </a:ln>
            </p:spPr>
            <p:txBody>
              <a:bodyPr/>
              <a:lstStyle/>
              <a:p>
                <a:endParaRPr lang="en-US" dirty="0"/>
              </a:p>
            </p:txBody>
          </p:sp>
          <p:sp>
            <p:nvSpPr>
              <p:cNvPr id="263186" name="Freeform 18">
                <a:extLst>
                  <a:ext uri="{FF2B5EF4-FFF2-40B4-BE49-F238E27FC236}">
                    <a16:creationId xmlns:a16="http://schemas.microsoft.com/office/drawing/2014/main" id="{A47603F0-14C0-4112-ADFF-D7B55EAB96EB}"/>
                  </a:ext>
                </a:extLst>
              </p:cNvPr>
              <p:cNvSpPr>
                <a:spLocks noChangeAspect="1" noEditPoints="1"/>
              </p:cNvSpPr>
              <p:nvPr/>
            </p:nvSpPr>
            <p:spPr bwMode="auto">
              <a:xfrm>
                <a:off x="2537" y="925"/>
                <a:ext cx="31" cy="37"/>
              </a:xfrm>
              <a:custGeom>
                <a:avLst/>
                <a:gdLst>
                  <a:gd name="T0" fmla="*/ 15 w 31"/>
                  <a:gd name="T1" fmla="*/ 37 h 37"/>
                  <a:gd name="T2" fmla="*/ 10 w 31"/>
                  <a:gd name="T3" fmla="*/ 36 h 37"/>
                  <a:gd name="T4" fmla="*/ 6 w 31"/>
                  <a:gd name="T5" fmla="*/ 33 h 37"/>
                  <a:gd name="T6" fmla="*/ 1 w 31"/>
                  <a:gd name="T7" fmla="*/ 27 h 37"/>
                  <a:gd name="T8" fmla="*/ 0 w 31"/>
                  <a:gd name="T9" fmla="*/ 18 h 37"/>
                  <a:gd name="T10" fmla="*/ 1 w 31"/>
                  <a:gd name="T11" fmla="*/ 9 h 37"/>
                  <a:gd name="T12" fmla="*/ 6 w 31"/>
                  <a:gd name="T13" fmla="*/ 3 h 37"/>
                  <a:gd name="T14" fmla="*/ 10 w 31"/>
                  <a:gd name="T15" fmla="*/ 1 h 37"/>
                  <a:gd name="T16" fmla="*/ 15 w 31"/>
                  <a:gd name="T17" fmla="*/ 0 h 37"/>
                  <a:gd name="T18" fmla="*/ 21 w 31"/>
                  <a:gd name="T19" fmla="*/ 1 h 37"/>
                  <a:gd name="T20" fmla="*/ 25 w 31"/>
                  <a:gd name="T21" fmla="*/ 3 h 37"/>
                  <a:gd name="T22" fmla="*/ 30 w 31"/>
                  <a:gd name="T23" fmla="*/ 9 h 37"/>
                  <a:gd name="T24" fmla="*/ 31 w 31"/>
                  <a:gd name="T25" fmla="*/ 18 h 37"/>
                  <a:gd name="T26" fmla="*/ 30 w 31"/>
                  <a:gd name="T27" fmla="*/ 27 h 37"/>
                  <a:gd name="T28" fmla="*/ 25 w 31"/>
                  <a:gd name="T29" fmla="*/ 33 h 37"/>
                  <a:gd name="T30" fmla="*/ 21 w 31"/>
                  <a:gd name="T31" fmla="*/ 36 h 37"/>
                  <a:gd name="T32" fmla="*/ 15 w 31"/>
                  <a:gd name="T33" fmla="*/ 37 h 37"/>
                  <a:gd name="T34" fmla="*/ 15 w 31"/>
                  <a:gd name="T35" fmla="*/ 6 h 37"/>
                  <a:gd name="T36" fmla="*/ 10 w 31"/>
                  <a:gd name="T37" fmla="*/ 7 h 37"/>
                  <a:gd name="T38" fmla="*/ 8 w 31"/>
                  <a:gd name="T39" fmla="*/ 10 h 37"/>
                  <a:gd name="T40" fmla="*/ 6 w 31"/>
                  <a:gd name="T41" fmla="*/ 14 h 37"/>
                  <a:gd name="T42" fmla="*/ 6 w 31"/>
                  <a:gd name="T43" fmla="*/ 18 h 37"/>
                  <a:gd name="T44" fmla="*/ 6 w 31"/>
                  <a:gd name="T45" fmla="*/ 23 h 37"/>
                  <a:gd name="T46" fmla="*/ 8 w 31"/>
                  <a:gd name="T47" fmla="*/ 27 h 37"/>
                  <a:gd name="T48" fmla="*/ 10 w 31"/>
                  <a:gd name="T49" fmla="*/ 31 h 37"/>
                  <a:gd name="T50" fmla="*/ 15 w 31"/>
                  <a:gd name="T51" fmla="*/ 32 h 37"/>
                  <a:gd name="T52" fmla="*/ 19 w 31"/>
                  <a:gd name="T53" fmla="*/ 31 h 37"/>
                  <a:gd name="T54" fmla="*/ 23 w 31"/>
                  <a:gd name="T55" fmla="*/ 27 h 37"/>
                  <a:gd name="T56" fmla="*/ 25 w 31"/>
                  <a:gd name="T57" fmla="*/ 23 h 37"/>
                  <a:gd name="T58" fmla="*/ 25 w 31"/>
                  <a:gd name="T59" fmla="*/ 18 h 37"/>
                  <a:gd name="T60" fmla="*/ 25 w 31"/>
                  <a:gd name="T61" fmla="*/ 14 h 37"/>
                  <a:gd name="T62" fmla="*/ 23 w 31"/>
                  <a:gd name="T63" fmla="*/ 10 h 37"/>
                  <a:gd name="T64" fmla="*/ 19 w 31"/>
                  <a:gd name="T65" fmla="*/ 7 h 37"/>
                  <a:gd name="T66" fmla="*/ 15 w 31"/>
                  <a:gd name="T67"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7">
                    <a:moveTo>
                      <a:pt x="15" y="37"/>
                    </a:moveTo>
                    <a:lnTo>
                      <a:pt x="10" y="36"/>
                    </a:lnTo>
                    <a:lnTo>
                      <a:pt x="6" y="33"/>
                    </a:lnTo>
                    <a:lnTo>
                      <a:pt x="1" y="27"/>
                    </a:lnTo>
                    <a:lnTo>
                      <a:pt x="0" y="18"/>
                    </a:lnTo>
                    <a:lnTo>
                      <a:pt x="1" y="9"/>
                    </a:lnTo>
                    <a:lnTo>
                      <a:pt x="6" y="3"/>
                    </a:lnTo>
                    <a:lnTo>
                      <a:pt x="10" y="1"/>
                    </a:lnTo>
                    <a:lnTo>
                      <a:pt x="15" y="0"/>
                    </a:lnTo>
                    <a:lnTo>
                      <a:pt x="21" y="1"/>
                    </a:lnTo>
                    <a:lnTo>
                      <a:pt x="25" y="3"/>
                    </a:lnTo>
                    <a:lnTo>
                      <a:pt x="30" y="9"/>
                    </a:lnTo>
                    <a:lnTo>
                      <a:pt x="31" y="18"/>
                    </a:lnTo>
                    <a:lnTo>
                      <a:pt x="30" y="27"/>
                    </a:lnTo>
                    <a:lnTo>
                      <a:pt x="25" y="33"/>
                    </a:lnTo>
                    <a:lnTo>
                      <a:pt x="21" y="36"/>
                    </a:lnTo>
                    <a:lnTo>
                      <a:pt x="15" y="37"/>
                    </a:lnTo>
                    <a:close/>
                    <a:moveTo>
                      <a:pt x="15" y="6"/>
                    </a:moveTo>
                    <a:lnTo>
                      <a:pt x="10" y="7"/>
                    </a:lnTo>
                    <a:lnTo>
                      <a:pt x="8" y="10"/>
                    </a:lnTo>
                    <a:lnTo>
                      <a:pt x="6" y="14"/>
                    </a:lnTo>
                    <a:lnTo>
                      <a:pt x="6" y="18"/>
                    </a:lnTo>
                    <a:lnTo>
                      <a:pt x="6" y="23"/>
                    </a:lnTo>
                    <a:lnTo>
                      <a:pt x="8" y="27"/>
                    </a:lnTo>
                    <a:lnTo>
                      <a:pt x="10" y="31"/>
                    </a:lnTo>
                    <a:lnTo>
                      <a:pt x="15" y="32"/>
                    </a:lnTo>
                    <a:lnTo>
                      <a:pt x="19" y="31"/>
                    </a:lnTo>
                    <a:lnTo>
                      <a:pt x="23" y="27"/>
                    </a:lnTo>
                    <a:lnTo>
                      <a:pt x="25" y="23"/>
                    </a:lnTo>
                    <a:lnTo>
                      <a:pt x="25" y="18"/>
                    </a:lnTo>
                    <a:lnTo>
                      <a:pt x="25" y="14"/>
                    </a:lnTo>
                    <a:lnTo>
                      <a:pt x="23" y="10"/>
                    </a:lnTo>
                    <a:lnTo>
                      <a:pt x="19" y="7"/>
                    </a:lnTo>
                    <a:lnTo>
                      <a:pt x="15" y="6"/>
                    </a:lnTo>
                    <a:close/>
                  </a:path>
                </a:pathLst>
              </a:custGeom>
              <a:solidFill>
                <a:srgbClr val="000000"/>
              </a:solidFill>
              <a:ln w="9525">
                <a:solidFill>
                  <a:srgbClr val="FF0066"/>
                </a:solidFill>
                <a:round/>
                <a:headEnd/>
                <a:tailEnd/>
              </a:ln>
            </p:spPr>
            <p:txBody>
              <a:bodyPr/>
              <a:lstStyle/>
              <a:p>
                <a:endParaRPr lang="en-US" dirty="0"/>
              </a:p>
            </p:txBody>
          </p:sp>
          <p:sp>
            <p:nvSpPr>
              <p:cNvPr id="263187" name="Freeform 19">
                <a:extLst>
                  <a:ext uri="{FF2B5EF4-FFF2-40B4-BE49-F238E27FC236}">
                    <a16:creationId xmlns:a16="http://schemas.microsoft.com/office/drawing/2014/main" id="{17A95F9F-155B-49E7-97BE-E60C904348F1}"/>
                  </a:ext>
                </a:extLst>
              </p:cNvPr>
              <p:cNvSpPr>
                <a:spLocks noChangeAspect="1"/>
              </p:cNvSpPr>
              <p:nvPr/>
            </p:nvSpPr>
            <p:spPr bwMode="auto">
              <a:xfrm>
                <a:off x="2571" y="916"/>
                <a:ext cx="17" cy="46"/>
              </a:xfrm>
              <a:custGeom>
                <a:avLst/>
                <a:gdLst>
                  <a:gd name="T0" fmla="*/ 11 w 17"/>
                  <a:gd name="T1" fmla="*/ 10 h 46"/>
                  <a:gd name="T2" fmla="*/ 17 w 17"/>
                  <a:gd name="T3" fmla="*/ 10 h 46"/>
                  <a:gd name="T4" fmla="*/ 17 w 17"/>
                  <a:gd name="T5" fmla="*/ 15 h 46"/>
                  <a:gd name="T6" fmla="*/ 11 w 17"/>
                  <a:gd name="T7" fmla="*/ 15 h 46"/>
                  <a:gd name="T8" fmla="*/ 11 w 17"/>
                  <a:gd name="T9" fmla="*/ 39 h 46"/>
                  <a:gd name="T10" fmla="*/ 11 w 17"/>
                  <a:gd name="T11" fmla="*/ 40 h 46"/>
                  <a:gd name="T12" fmla="*/ 12 w 17"/>
                  <a:gd name="T13" fmla="*/ 41 h 46"/>
                  <a:gd name="T14" fmla="*/ 14 w 17"/>
                  <a:gd name="T15" fmla="*/ 41 h 46"/>
                  <a:gd name="T16" fmla="*/ 17 w 17"/>
                  <a:gd name="T17" fmla="*/ 41 h 46"/>
                  <a:gd name="T18" fmla="*/ 17 w 17"/>
                  <a:gd name="T19" fmla="*/ 46 h 46"/>
                  <a:gd name="T20" fmla="*/ 15 w 17"/>
                  <a:gd name="T21" fmla="*/ 46 h 46"/>
                  <a:gd name="T22" fmla="*/ 13 w 17"/>
                  <a:gd name="T23" fmla="*/ 46 h 46"/>
                  <a:gd name="T24" fmla="*/ 12 w 17"/>
                  <a:gd name="T25" fmla="*/ 46 h 46"/>
                  <a:gd name="T26" fmla="*/ 10 w 17"/>
                  <a:gd name="T27" fmla="*/ 46 h 46"/>
                  <a:gd name="T28" fmla="*/ 7 w 17"/>
                  <a:gd name="T29" fmla="*/ 46 h 46"/>
                  <a:gd name="T30" fmla="*/ 6 w 17"/>
                  <a:gd name="T31" fmla="*/ 43 h 46"/>
                  <a:gd name="T32" fmla="*/ 5 w 17"/>
                  <a:gd name="T33" fmla="*/ 42 h 46"/>
                  <a:gd name="T34" fmla="*/ 5 w 17"/>
                  <a:gd name="T35" fmla="*/ 41 h 46"/>
                  <a:gd name="T36" fmla="*/ 5 w 17"/>
                  <a:gd name="T37" fmla="*/ 15 h 46"/>
                  <a:gd name="T38" fmla="*/ 0 w 17"/>
                  <a:gd name="T39" fmla="*/ 15 h 46"/>
                  <a:gd name="T40" fmla="*/ 0 w 17"/>
                  <a:gd name="T41" fmla="*/ 10 h 46"/>
                  <a:gd name="T42" fmla="*/ 5 w 17"/>
                  <a:gd name="T43" fmla="*/ 10 h 46"/>
                  <a:gd name="T44" fmla="*/ 5 w 17"/>
                  <a:gd name="T45" fmla="*/ 0 h 46"/>
                  <a:gd name="T46" fmla="*/ 11 w 17"/>
                  <a:gd name="T47" fmla="*/ 0 h 46"/>
                  <a:gd name="T48" fmla="*/ 11 w 17"/>
                  <a:gd name="T49"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 h="46">
                    <a:moveTo>
                      <a:pt x="11" y="10"/>
                    </a:moveTo>
                    <a:lnTo>
                      <a:pt x="17" y="10"/>
                    </a:lnTo>
                    <a:lnTo>
                      <a:pt x="17" y="15"/>
                    </a:lnTo>
                    <a:lnTo>
                      <a:pt x="11" y="15"/>
                    </a:lnTo>
                    <a:lnTo>
                      <a:pt x="11" y="39"/>
                    </a:lnTo>
                    <a:lnTo>
                      <a:pt x="11" y="40"/>
                    </a:lnTo>
                    <a:lnTo>
                      <a:pt x="12" y="41"/>
                    </a:lnTo>
                    <a:lnTo>
                      <a:pt x="14" y="41"/>
                    </a:lnTo>
                    <a:lnTo>
                      <a:pt x="17" y="41"/>
                    </a:lnTo>
                    <a:lnTo>
                      <a:pt x="17" y="46"/>
                    </a:lnTo>
                    <a:lnTo>
                      <a:pt x="15" y="46"/>
                    </a:lnTo>
                    <a:lnTo>
                      <a:pt x="13" y="46"/>
                    </a:lnTo>
                    <a:lnTo>
                      <a:pt x="12" y="46"/>
                    </a:lnTo>
                    <a:lnTo>
                      <a:pt x="10" y="46"/>
                    </a:lnTo>
                    <a:lnTo>
                      <a:pt x="7" y="46"/>
                    </a:lnTo>
                    <a:lnTo>
                      <a:pt x="6" y="43"/>
                    </a:lnTo>
                    <a:lnTo>
                      <a:pt x="5" y="42"/>
                    </a:lnTo>
                    <a:lnTo>
                      <a:pt x="5" y="41"/>
                    </a:lnTo>
                    <a:lnTo>
                      <a:pt x="5" y="15"/>
                    </a:lnTo>
                    <a:lnTo>
                      <a:pt x="0" y="15"/>
                    </a:lnTo>
                    <a:lnTo>
                      <a:pt x="0" y="10"/>
                    </a:lnTo>
                    <a:lnTo>
                      <a:pt x="5" y="10"/>
                    </a:lnTo>
                    <a:lnTo>
                      <a:pt x="5" y="0"/>
                    </a:lnTo>
                    <a:lnTo>
                      <a:pt x="11" y="0"/>
                    </a:lnTo>
                    <a:lnTo>
                      <a:pt x="11" y="10"/>
                    </a:lnTo>
                    <a:close/>
                  </a:path>
                </a:pathLst>
              </a:custGeom>
              <a:solidFill>
                <a:srgbClr val="000000"/>
              </a:solidFill>
              <a:ln w="9525">
                <a:solidFill>
                  <a:srgbClr val="FF0066"/>
                </a:solidFill>
                <a:round/>
                <a:headEnd/>
                <a:tailEnd/>
              </a:ln>
            </p:spPr>
            <p:txBody>
              <a:bodyPr/>
              <a:lstStyle/>
              <a:p>
                <a:endParaRPr lang="en-US" dirty="0"/>
              </a:p>
            </p:txBody>
          </p:sp>
          <p:sp>
            <p:nvSpPr>
              <p:cNvPr id="263188" name="Freeform 20">
                <a:extLst>
                  <a:ext uri="{FF2B5EF4-FFF2-40B4-BE49-F238E27FC236}">
                    <a16:creationId xmlns:a16="http://schemas.microsoft.com/office/drawing/2014/main" id="{180A49BB-3112-4F7F-91A0-19D368EFB4DF}"/>
                  </a:ext>
                </a:extLst>
              </p:cNvPr>
              <p:cNvSpPr>
                <a:spLocks noChangeAspect="1" noEditPoints="1"/>
              </p:cNvSpPr>
              <p:nvPr/>
            </p:nvSpPr>
            <p:spPr bwMode="auto">
              <a:xfrm>
                <a:off x="2590" y="925"/>
                <a:ext cx="33" cy="37"/>
              </a:xfrm>
              <a:custGeom>
                <a:avLst/>
                <a:gdLst>
                  <a:gd name="T0" fmla="*/ 30 w 33"/>
                  <a:gd name="T1" fmla="*/ 31 h 37"/>
                  <a:gd name="T2" fmla="*/ 31 w 33"/>
                  <a:gd name="T3" fmla="*/ 32 h 37"/>
                  <a:gd name="T4" fmla="*/ 32 w 33"/>
                  <a:gd name="T5" fmla="*/ 32 h 37"/>
                  <a:gd name="T6" fmla="*/ 33 w 33"/>
                  <a:gd name="T7" fmla="*/ 32 h 37"/>
                  <a:gd name="T8" fmla="*/ 33 w 33"/>
                  <a:gd name="T9" fmla="*/ 37 h 37"/>
                  <a:gd name="T10" fmla="*/ 31 w 33"/>
                  <a:gd name="T11" fmla="*/ 37 h 37"/>
                  <a:gd name="T12" fmla="*/ 29 w 33"/>
                  <a:gd name="T13" fmla="*/ 37 h 37"/>
                  <a:gd name="T14" fmla="*/ 25 w 33"/>
                  <a:gd name="T15" fmla="*/ 36 h 37"/>
                  <a:gd name="T16" fmla="*/ 24 w 33"/>
                  <a:gd name="T17" fmla="*/ 32 h 37"/>
                  <a:gd name="T18" fmla="*/ 18 w 33"/>
                  <a:gd name="T19" fmla="*/ 36 h 37"/>
                  <a:gd name="T20" fmla="*/ 12 w 33"/>
                  <a:gd name="T21" fmla="*/ 37 h 37"/>
                  <a:gd name="T22" fmla="*/ 3 w 33"/>
                  <a:gd name="T23" fmla="*/ 34 h 37"/>
                  <a:gd name="T24" fmla="*/ 0 w 33"/>
                  <a:gd name="T25" fmla="*/ 26 h 37"/>
                  <a:gd name="T26" fmla="*/ 3 w 33"/>
                  <a:gd name="T27" fmla="*/ 19 h 37"/>
                  <a:gd name="T28" fmla="*/ 8 w 33"/>
                  <a:gd name="T29" fmla="*/ 17 h 37"/>
                  <a:gd name="T30" fmla="*/ 15 w 33"/>
                  <a:gd name="T31" fmla="*/ 16 h 37"/>
                  <a:gd name="T32" fmla="*/ 21 w 33"/>
                  <a:gd name="T33" fmla="*/ 15 h 37"/>
                  <a:gd name="T34" fmla="*/ 22 w 33"/>
                  <a:gd name="T35" fmla="*/ 14 h 37"/>
                  <a:gd name="T36" fmla="*/ 23 w 33"/>
                  <a:gd name="T37" fmla="*/ 12 h 37"/>
                  <a:gd name="T38" fmla="*/ 22 w 33"/>
                  <a:gd name="T39" fmla="*/ 7 h 37"/>
                  <a:gd name="T40" fmla="*/ 17 w 33"/>
                  <a:gd name="T41" fmla="*/ 4 h 37"/>
                  <a:gd name="T42" fmla="*/ 10 w 33"/>
                  <a:gd name="T43" fmla="*/ 6 h 37"/>
                  <a:gd name="T44" fmla="*/ 7 w 33"/>
                  <a:gd name="T45" fmla="*/ 9 h 37"/>
                  <a:gd name="T46" fmla="*/ 2 w 33"/>
                  <a:gd name="T47" fmla="*/ 11 h 37"/>
                  <a:gd name="T48" fmla="*/ 2 w 33"/>
                  <a:gd name="T49" fmla="*/ 6 h 37"/>
                  <a:gd name="T50" fmla="*/ 6 w 33"/>
                  <a:gd name="T51" fmla="*/ 2 h 37"/>
                  <a:gd name="T52" fmla="*/ 9 w 33"/>
                  <a:gd name="T53" fmla="*/ 0 h 37"/>
                  <a:gd name="T54" fmla="*/ 12 w 33"/>
                  <a:gd name="T55" fmla="*/ 0 h 37"/>
                  <a:gd name="T56" fmla="*/ 16 w 33"/>
                  <a:gd name="T57" fmla="*/ 0 h 37"/>
                  <a:gd name="T58" fmla="*/ 19 w 33"/>
                  <a:gd name="T59" fmla="*/ 0 h 37"/>
                  <a:gd name="T60" fmla="*/ 24 w 33"/>
                  <a:gd name="T61" fmla="*/ 1 h 37"/>
                  <a:gd name="T62" fmla="*/ 29 w 33"/>
                  <a:gd name="T63" fmla="*/ 4 h 37"/>
                  <a:gd name="T64" fmla="*/ 30 w 33"/>
                  <a:gd name="T65" fmla="*/ 30 h 37"/>
                  <a:gd name="T66" fmla="*/ 21 w 33"/>
                  <a:gd name="T67" fmla="*/ 19 h 37"/>
                  <a:gd name="T68" fmla="*/ 12 w 33"/>
                  <a:gd name="T69" fmla="*/ 21 h 37"/>
                  <a:gd name="T70" fmla="*/ 8 w 33"/>
                  <a:gd name="T71" fmla="*/ 22 h 37"/>
                  <a:gd name="T72" fmla="*/ 6 w 33"/>
                  <a:gd name="T73" fmla="*/ 25 h 37"/>
                  <a:gd name="T74" fmla="*/ 7 w 33"/>
                  <a:gd name="T75" fmla="*/ 29 h 37"/>
                  <a:gd name="T76" fmla="*/ 10 w 33"/>
                  <a:gd name="T77" fmla="*/ 32 h 37"/>
                  <a:gd name="T78" fmla="*/ 17 w 33"/>
                  <a:gd name="T79" fmla="*/ 31 h 37"/>
                  <a:gd name="T80" fmla="*/ 23 w 33"/>
                  <a:gd name="T81" fmla="*/ 26 h 37"/>
                  <a:gd name="T82" fmla="*/ 24 w 33"/>
                  <a:gd name="T83"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7">
                    <a:moveTo>
                      <a:pt x="30" y="30"/>
                    </a:moveTo>
                    <a:lnTo>
                      <a:pt x="30" y="31"/>
                    </a:lnTo>
                    <a:lnTo>
                      <a:pt x="31" y="31"/>
                    </a:lnTo>
                    <a:lnTo>
                      <a:pt x="31" y="32"/>
                    </a:lnTo>
                    <a:lnTo>
                      <a:pt x="32" y="32"/>
                    </a:lnTo>
                    <a:lnTo>
                      <a:pt x="32" y="32"/>
                    </a:lnTo>
                    <a:lnTo>
                      <a:pt x="33" y="32"/>
                    </a:lnTo>
                    <a:lnTo>
                      <a:pt x="33" y="32"/>
                    </a:lnTo>
                    <a:lnTo>
                      <a:pt x="33" y="32"/>
                    </a:lnTo>
                    <a:lnTo>
                      <a:pt x="33" y="37"/>
                    </a:lnTo>
                    <a:lnTo>
                      <a:pt x="32" y="37"/>
                    </a:lnTo>
                    <a:lnTo>
                      <a:pt x="31" y="37"/>
                    </a:lnTo>
                    <a:lnTo>
                      <a:pt x="30" y="37"/>
                    </a:lnTo>
                    <a:lnTo>
                      <a:pt x="29" y="37"/>
                    </a:lnTo>
                    <a:lnTo>
                      <a:pt x="27" y="37"/>
                    </a:lnTo>
                    <a:lnTo>
                      <a:pt x="25" y="36"/>
                    </a:lnTo>
                    <a:lnTo>
                      <a:pt x="24" y="33"/>
                    </a:lnTo>
                    <a:lnTo>
                      <a:pt x="24" y="32"/>
                    </a:lnTo>
                    <a:lnTo>
                      <a:pt x="22" y="33"/>
                    </a:lnTo>
                    <a:lnTo>
                      <a:pt x="18" y="36"/>
                    </a:lnTo>
                    <a:lnTo>
                      <a:pt x="16" y="37"/>
                    </a:lnTo>
                    <a:lnTo>
                      <a:pt x="12" y="37"/>
                    </a:lnTo>
                    <a:lnTo>
                      <a:pt x="7" y="36"/>
                    </a:lnTo>
                    <a:lnTo>
                      <a:pt x="3" y="34"/>
                    </a:lnTo>
                    <a:lnTo>
                      <a:pt x="1" y="31"/>
                    </a:lnTo>
                    <a:lnTo>
                      <a:pt x="0" y="26"/>
                    </a:lnTo>
                    <a:lnTo>
                      <a:pt x="1" y="23"/>
                    </a:lnTo>
                    <a:lnTo>
                      <a:pt x="3" y="19"/>
                    </a:lnTo>
                    <a:lnTo>
                      <a:pt x="6" y="18"/>
                    </a:lnTo>
                    <a:lnTo>
                      <a:pt x="8" y="17"/>
                    </a:lnTo>
                    <a:lnTo>
                      <a:pt x="11" y="16"/>
                    </a:lnTo>
                    <a:lnTo>
                      <a:pt x="15" y="16"/>
                    </a:lnTo>
                    <a:lnTo>
                      <a:pt x="18" y="15"/>
                    </a:lnTo>
                    <a:lnTo>
                      <a:pt x="21" y="15"/>
                    </a:lnTo>
                    <a:lnTo>
                      <a:pt x="22" y="15"/>
                    </a:lnTo>
                    <a:lnTo>
                      <a:pt x="22" y="14"/>
                    </a:lnTo>
                    <a:lnTo>
                      <a:pt x="23" y="14"/>
                    </a:lnTo>
                    <a:lnTo>
                      <a:pt x="23" y="12"/>
                    </a:lnTo>
                    <a:lnTo>
                      <a:pt x="23" y="8"/>
                    </a:lnTo>
                    <a:lnTo>
                      <a:pt x="22" y="7"/>
                    </a:lnTo>
                    <a:lnTo>
                      <a:pt x="21" y="6"/>
                    </a:lnTo>
                    <a:lnTo>
                      <a:pt x="17" y="4"/>
                    </a:lnTo>
                    <a:lnTo>
                      <a:pt x="15" y="4"/>
                    </a:lnTo>
                    <a:lnTo>
                      <a:pt x="10" y="6"/>
                    </a:lnTo>
                    <a:lnTo>
                      <a:pt x="8" y="7"/>
                    </a:lnTo>
                    <a:lnTo>
                      <a:pt x="7" y="9"/>
                    </a:lnTo>
                    <a:lnTo>
                      <a:pt x="7" y="11"/>
                    </a:lnTo>
                    <a:lnTo>
                      <a:pt x="2" y="11"/>
                    </a:lnTo>
                    <a:lnTo>
                      <a:pt x="2" y="8"/>
                    </a:lnTo>
                    <a:lnTo>
                      <a:pt x="2" y="6"/>
                    </a:lnTo>
                    <a:lnTo>
                      <a:pt x="3" y="4"/>
                    </a:lnTo>
                    <a:lnTo>
                      <a:pt x="6" y="2"/>
                    </a:lnTo>
                    <a:lnTo>
                      <a:pt x="8" y="1"/>
                    </a:lnTo>
                    <a:lnTo>
                      <a:pt x="9" y="0"/>
                    </a:lnTo>
                    <a:lnTo>
                      <a:pt x="11" y="0"/>
                    </a:lnTo>
                    <a:lnTo>
                      <a:pt x="12" y="0"/>
                    </a:lnTo>
                    <a:lnTo>
                      <a:pt x="15" y="0"/>
                    </a:lnTo>
                    <a:lnTo>
                      <a:pt x="16" y="0"/>
                    </a:lnTo>
                    <a:lnTo>
                      <a:pt x="18" y="0"/>
                    </a:lnTo>
                    <a:lnTo>
                      <a:pt x="19" y="0"/>
                    </a:lnTo>
                    <a:lnTo>
                      <a:pt x="21" y="0"/>
                    </a:lnTo>
                    <a:lnTo>
                      <a:pt x="24" y="1"/>
                    </a:lnTo>
                    <a:lnTo>
                      <a:pt x="26" y="2"/>
                    </a:lnTo>
                    <a:lnTo>
                      <a:pt x="29" y="4"/>
                    </a:lnTo>
                    <a:lnTo>
                      <a:pt x="30" y="7"/>
                    </a:lnTo>
                    <a:lnTo>
                      <a:pt x="30" y="30"/>
                    </a:lnTo>
                    <a:close/>
                    <a:moveTo>
                      <a:pt x="24" y="18"/>
                    </a:moveTo>
                    <a:lnTo>
                      <a:pt x="21" y="19"/>
                    </a:lnTo>
                    <a:lnTo>
                      <a:pt x="16" y="21"/>
                    </a:lnTo>
                    <a:lnTo>
                      <a:pt x="12" y="21"/>
                    </a:lnTo>
                    <a:lnTo>
                      <a:pt x="9" y="22"/>
                    </a:lnTo>
                    <a:lnTo>
                      <a:pt x="8" y="22"/>
                    </a:lnTo>
                    <a:lnTo>
                      <a:pt x="7" y="23"/>
                    </a:lnTo>
                    <a:lnTo>
                      <a:pt x="6" y="25"/>
                    </a:lnTo>
                    <a:lnTo>
                      <a:pt x="6" y="26"/>
                    </a:lnTo>
                    <a:lnTo>
                      <a:pt x="7" y="29"/>
                    </a:lnTo>
                    <a:lnTo>
                      <a:pt x="8" y="31"/>
                    </a:lnTo>
                    <a:lnTo>
                      <a:pt x="10" y="32"/>
                    </a:lnTo>
                    <a:lnTo>
                      <a:pt x="12" y="32"/>
                    </a:lnTo>
                    <a:lnTo>
                      <a:pt x="17" y="31"/>
                    </a:lnTo>
                    <a:lnTo>
                      <a:pt x="21" y="29"/>
                    </a:lnTo>
                    <a:lnTo>
                      <a:pt x="23" y="26"/>
                    </a:lnTo>
                    <a:lnTo>
                      <a:pt x="24" y="25"/>
                    </a:lnTo>
                    <a:lnTo>
                      <a:pt x="24" y="18"/>
                    </a:lnTo>
                    <a:close/>
                  </a:path>
                </a:pathLst>
              </a:custGeom>
              <a:solidFill>
                <a:srgbClr val="000000"/>
              </a:solidFill>
              <a:ln w="9525">
                <a:solidFill>
                  <a:srgbClr val="FF0066"/>
                </a:solidFill>
                <a:round/>
                <a:headEnd/>
                <a:tailEnd/>
              </a:ln>
            </p:spPr>
            <p:txBody>
              <a:bodyPr/>
              <a:lstStyle/>
              <a:p>
                <a:endParaRPr lang="en-US" dirty="0"/>
              </a:p>
            </p:txBody>
          </p:sp>
          <p:sp>
            <p:nvSpPr>
              <p:cNvPr id="263189" name="Freeform 21">
                <a:extLst>
                  <a:ext uri="{FF2B5EF4-FFF2-40B4-BE49-F238E27FC236}">
                    <a16:creationId xmlns:a16="http://schemas.microsoft.com/office/drawing/2014/main" id="{C0847003-5721-42D1-896C-A33E50498A83}"/>
                  </a:ext>
                </a:extLst>
              </p:cNvPr>
              <p:cNvSpPr>
                <a:spLocks noChangeAspect="1"/>
              </p:cNvSpPr>
              <p:nvPr/>
            </p:nvSpPr>
            <p:spPr bwMode="auto">
              <a:xfrm>
                <a:off x="2113" y="1152"/>
                <a:ext cx="623" cy="451"/>
              </a:xfrm>
              <a:custGeom>
                <a:avLst/>
                <a:gdLst>
                  <a:gd name="T0" fmla="*/ 0 w 623"/>
                  <a:gd name="T1" fmla="*/ 402 h 451"/>
                  <a:gd name="T2" fmla="*/ 438 w 623"/>
                  <a:gd name="T3" fmla="*/ 398 h 451"/>
                  <a:gd name="T4" fmla="*/ 493 w 623"/>
                  <a:gd name="T5" fmla="*/ 444 h 451"/>
                  <a:gd name="T6" fmla="*/ 535 w 623"/>
                  <a:gd name="T7" fmla="*/ 418 h 451"/>
                  <a:gd name="T8" fmla="*/ 623 w 623"/>
                  <a:gd name="T9" fmla="*/ 451 h 451"/>
                  <a:gd name="T10" fmla="*/ 623 w 623"/>
                  <a:gd name="T11" fmla="*/ 297 h 451"/>
                  <a:gd name="T12" fmla="*/ 606 w 623"/>
                  <a:gd name="T13" fmla="*/ 95 h 451"/>
                  <a:gd name="T14" fmla="*/ 565 w 623"/>
                  <a:gd name="T15" fmla="*/ 0 h 451"/>
                  <a:gd name="T16" fmla="*/ 0 w 623"/>
                  <a:gd name="T17" fmla="*/ 0 h 451"/>
                  <a:gd name="T18" fmla="*/ 0 w 623"/>
                  <a:gd name="T19" fmla="*/ 402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3" h="451">
                    <a:moveTo>
                      <a:pt x="0" y="402"/>
                    </a:moveTo>
                    <a:lnTo>
                      <a:pt x="438" y="398"/>
                    </a:lnTo>
                    <a:lnTo>
                      <a:pt x="493" y="444"/>
                    </a:lnTo>
                    <a:lnTo>
                      <a:pt x="535" y="418"/>
                    </a:lnTo>
                    <a:lnTo>
                      <a:pt x="623" y="451"/>
                    </a:lnTo>
                    <a:lnTo>
                      <a:pt x="623" y="297"/>
                    </a:lnTo>
                    <a:lnTo>
                      <a:pt x="606" y="95"/>
                    </a:lnTo>
                    <a:lnTo>
                      <a:pt x="565" y="0"/>
                    </a:lnTo>
                    <a:lnTo>
                      <a:pt x="0" y="0"/>
                    </a:lnTo>
                    <a:lnTo>
                      <a:pt x="0" y="402"/>
                    </a:lnTo>
                    <a:close/>
                  </a:path>
                </a:pathLst>
              </a:custGeom>
              <a:solidFill>
                <a:srgbClr val="000000"/>
              </a:solidFill>
              <a:ln w="9525">
                <a:solidFill>
                  <a:srgbClr val="FF0066"/>
                </a:solidFill>
                <a:round/>
                <a:headEnd/>
                <a:tailEnd/>
              </a:ln>
            </p:spPr>
            <p:txBody>
              <a:bodyPr/>
              <a:lstStyle/>
              <a:p>
                <a:endParaRPr lang="en-US" dirty="0"/>
              </a:p>
            </p:txBody>
          </p:sp>
          <p:sp>
            <p:nvSpPr>
              <p:cNvPr id="263190" name="Freeform 22">
                <a:extLst>
                  <a:ext uri="{FF2B5EF4-FFF2-40B4-BE49-F238E27FC236}">
                    <a16:creationId xmlns:a16="http://schemas.microsoft.com/office/drawing/2014/main" id="{2CB09424-CCBD-4C91-907C-F38339F343A6}"/>
                  </a:ext>
                </a:extLst>
              </p:cNvPr>
              <p:cNvSpPr>
                <a:spLocks noChangeAspect="1"/>
              </p:cNvSpPr>
              <p:nvPr/>
            </p:nvSpPr>
            <p:spPr bwMode="auto">
              <a:xfrm>
                <a:off x="2145" y="1137"/>
                <a:ext cx="635" cy="464"/>
              </a:xfrm>
              <a:custGeom>
                <a:avLst/>
                <a:gdLst>
                  <a:gd name="T0" fmla="*/ 618 w 635"/>
                  <a:gd name="T1" fmla="*/ 100 h 464"/>
                  <a:gd name="T2" fmla="*/ 618 w 635"/>
                  <a:gd name="T3" fmla="*/ 99 h 464"/>
                  <a:gd name="T4" fmla="*/ 618 w 635"/>
                  <a:gd name="T5" fmla="*/ 98 h 464"/>
                  <a:gd name="T6" fmla="*/ 576 w 635"/>
                  <a:gd name="T7" fmla="*/ 3 h 464"/>
                  <a:gd name="T8" fmla="*/ 575 w 635"/>
                  <a:gd name="T9" fmla="*/ 0 h 464"/>
                  <a:gd name="T10" fmla="*/ 571 w 635"/>
                  <a:gd name="T11" fmla="*/ 0 h 464"/>
                  <a:gd name="T12" fmla="*/ 6 w 635"/>
                  <a:gd name="T13" fmla="*/ 0 h 464"/>
                  <a:gd name="T14" fmla="*/ 0 w 635"/>
                  <a:gd name="T15" fmla="*/ 0 h 464"/>
                  <a:gd name="T16" fmla="*/ 0 w 635"/>
                  <a:gd name="T17" fmla="*/ 6 h 464"/>
                  <a:gd name="T18" fmla="*/ 0 w 635"/>
                  <a:gd name="T19" fmla="*/ 408 h 464"/>
                  <a:gd name="T20" fmla="*/ 0 w 635"/>
                  <a:gd name="T21" fmla="*/ 413 h 464"/>
                  <a:gd name="T22" fmla="*/ 6 w 635"/>
                  <a:gd name="T23" fmla="*/ 413 h 464"/>
                  <a:gd name="T24" fmla="*/ 443 w 635"/>
                  <a:gd name="T25" fmla="*/ 410 h 464"/>
                  <a:gd name="T26" fmla="*/ 495 w 635"/>
                  <a:gd name="T27" fmla="*/ 455 h 464"/>
                  <a:gd name="T28" fmla="*/ 499 w 635"/>
                  <a:gd name="T29" fmla="*/ 457 h 464"/>
                  <a:gd name="T30" fmla="*/ 502 w 635"/>
                  <a:gd name="T31" fmla="*/ 455 h 464"/>
                  <a:gd name="T32" fmla="*/ 540 w 635"/>
                  <a:gd name="T33" fmla="*/ 431 h 464"/>
                  <a:gd name="T34" fmla="*/ 627 w 635"/>
                  <a:gd name="T35" fmla="*/ 462 h 464"/>
                  <a:gd name="T36" fmla="*/ 635 w 635"/>
                  <a:gd name="T37" fmla="*/ 464 h 464"/>
                  <a:gd name="T38" fmla="*/ 635 w 635"/>
                  <a:gd name="T39" fmla="*/ 456 h 464"/>
                  <a:gd name="T40" fmla="*/ 635 w 635"/>
                  <a:gd name="T41" fmla="*/ 303 h 464"/>
                  <a:gd name="T42" fmla="*/ 633 w 635"/>
                  <a:gd name="T43" fmla="*/ 270 h 464"/>
                  <a:gd name="T44" fmla="*/ 627 w 635"/>
                  <a:gd name="T45" fmla="*/ 201 h 464"/>
                  <a:gd name="T46" fmla="*/ 620 w 635"/>
                  <a:gd name="T47" fmla="*/ 131 h 464"/>
                  <a:gd name="T48" fmla="*/ 618 w 635"/>
                  <a:gd name="T49" fmla="*/ 10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5" h="464">
                    <a:moveTo>
                      <a:pt x="618" y="100"/>
                    </a:moveTo>
                    <a:lnTo>
                      <a:pt x="618" y="99"/>
                    </a:lnTo>
                    <a:lnTo>
                      <a:pt x="618" y="98"/>
                    </a:lnTo>
                    <a:lnTo>
                      <a:pt x="576" y="3"/>
                    </a:lnTo>
                    <a:lnTo>
                      <a:pt x="575" y="0"/>
                    </a:lnTo>
                    <a:lnTo>
                      <a:pt x="571" y="0"/>
                    </a:lnTo>
                    <a:lnTo>
                      <a:pt x="6" y="0"/>
                    </a:lnTo>
                    <a:lnTo>
                      <a:pt x="0" y="0"/>
                    </a:lnTo>
                    <a:lnTo>
                      <a:pt x="0" y="6"/>
                    </a:lnTo>
                    <a:lnTo>
                      <a:pt x="0" y="408"/>
                    </a:lnTo>
                    <a:lnTo>
                      <a:pt x="0" y="413"/>
                    </a:lnTo>
                    <a:lnTo>
                      <a:pt x="6" y="413"/>
                    </a:lnTo>
                    <a:lnTo>
                      <a:pt x="443" y="410"/>
                    </a:lnTo>
                    <a:lnTo>
                      <a:pt x="495" y="455"/>
                    </a:lnTo>
                    <a:lnTo>
                      <a:pt x="499" y="457"/>
                    </a:lnTo>
                    <a:lnTo>
                      <a:pt x="502" y="455"/>
                    </a:lnTo>
                    <a:lnTo>
                      <a:pt x="540" y="431"/>
                    </a:lnTo>
                    <a:lnTo>
                      <a:pt x="627" y="462"/>
                    </a:lnTo>
                    <a:lnTo>
                      <a:pt x="635" y="464"/>
                    </a:lnTo>
                    <a:lnTo>
                      <a:pt x="635" y="456"/>
                    </a:lnTo>
                    <a:lnTo>
                      <a:pt x="635" y="303"/>
                    </a:lnTo>
                    <a:lnTo>
                      <a:pt x="633" y="270"/>
                    </a:lnTo>
                    <a:lnTo>
                      <a:pt x="627" y="201"/>
                    </a:lnTo>
                    <a:lnTo>
                      <a:pt x="620" y="131"/>
                    </a:lnTo>
                    <a:lnTo>
                      <a:pt x="618" y="100"/>
                    </a:lnTo>
                    <a:close/>
                  </a:path>
                </a:pathLst>
              </a:custGeom>
              <a:solidFill>
                <a:srgbClr val="000000"/>
              </a:solidFill>
              <a:ln w="9525">
                <a:solidFill>
                  <a:srgbClr val="FF0066"/>
                </a:solidFill>
                <a:round/>
                <a:headEnd/>
                <a:tailEnd/>
              </a:ln>
            </p:spPr>
            <p:txBody>
              <a:bodyPr/>
              <a:lstStyle/>
              <a:p>
                <a:endParaRPr lang="en-US" dirty="0"/>
              </a:p>
            </p:txBody>
          </p:sp>
          <p:sp>
            <p:nvSpPr>
              <p:cNvPr id="263191" name="Freeform 23">
                <a:extLst>
                  <a:ext uri="{FF2B5EF4-FFF2-40B4-BE49-F238E27FC236}">
                    <a16:creationId xmlns:a16="http://schemas.microsoft.com/office/drawing/2014/main" id="{C6E0BF33-C51A-4DFD-AFD9-10080CA95536}"/>
                  </a:ext>
                </a:extLst>
              </p:cNvPr>
              <p:cNvSpPr>
                <a:spLocks noChangeAspect="1"/>
              </p:cNvSpPr>
              <p:nvPr/>
            </p:nvSpPr>
            <p:spPr bwMode="auto">
              <a:xfrm>
                <a:off x="2157" y="1148"/>
                <a:ext cx="611" cy="438"/>
              </a:xfrm>
              <a:custGeom>
                <a:avLst/>
                <a:gdLst>
                  <a:gd name="T0" fmla="*/ 488 w 611"/>
                  <a:gd name="T1" fmla="*/ 432 h 438"/>
                  <a:gd name="T2" fmla="*/ 436 w 611"/>
                  <a:gd name="T3" fmla="*/ 389 h 438"/>
                  <a:gd name="T4" fmla="*/ 434 w 611"/>
                  <a:gd name="T5" fmla="*/ 387 h 438"/>
                  <a:gd name="T6" fmla="*/ 433 w 611"/>
                  <a:gd name="T7" fmla="*/ 387 h 438"/>
                  <a:gd name="T8" fmla="*/ 0 w 611"/>
                  <a:gd name="T9" fmla="*/ 391 h 438"/>
                  <a:gd name="T10" fmla="*/ 0 w 611"/>
                  <a:gd name="T11" fmla="*/ 0 h 438"/>
                  <a:gd name="T12" fmla="*/ 555 w 611"/>
                  <a:gd name="T13" fmla="*/ 0 h 438"/>
                  <a:gd name="T14" fmla="*/ 595 w 611"/>
                  <a:gd name="T15" fmla="*/ 91 h 438"/>
                  <a:gd name="T16" fmla="*/ 611 w 611"/>
                  <a:gd name="T17" fmla="*/ 293 h 438"/>
                  <a:gd name="T18" fmla="*/ 611 w 611"/>
                  <a:gd name="T19" fmla="*/ 310 h 438"/>
                  <a:gd name="T20" fmla="*/ 611 w 611"/>
                  <a:gd name="T21" fmla="*/ 353 h 438"/>
                  <a:gd name="T22" fmla="*/ 611 w 611"/>
                  <a:gd name="T23" fmla="*/ 401 h 438"/>
                  <a:gd name="T24" fmla="*/ 611 w 611"/>
                  <a:gd name="T25" fmla="*/ 438 h 438"/>
                  <a:gd name="T26" fmla="*/ 531 w 611"/>
                  <a:gd name="T27" fmla="*/ 408 h 438"/>
                  <a:gd name="T28" fmla="*/ 527 w 611"/>
                  <a:gd name="T29" fmla="*/ 407 h 438"/>
                  <a:gd name="T30" fmla="*/ 525 w 611"/>
                  <a:gd name="T31" fmla="*/ 408 h 438"/>
                  <a:gd name="T32" fmla="*/ 488 w 611"/>
                  <a:gd name="T33" fmla="*/ 432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11" h="438">
                    <a:moveTo>
                      <a:pt x="488" y="432"/>
                    </a:moveTo>
                    <a:lnTo>
                      <a:pt x="436" y="389"/>
                    </a:lnTo>
                    <a:lnTo>
                      <a:pt x="434" y="387"/>
                    </a:lnTo>
                    <a:lnTo>
                      <a:pt x="433" y="387"/>
                    </a:lnTo>
                    <a:lnTo>
                      <a:pt x="0" y="391"/>
                    </a:lnTo>
                    <a:lnTo>
                      <a:pt x="0" y="0"/>
                    </a:lnTo>
                    <a:lnTo>
                      <a:pt x="555" y="0"/>
                    </a:lnTo>
                    <a:lnTo>
                      <a:pt x="595" y="91"/>
                    </a:lnTo>
                    <a:lnTo>
                      <a:pt x="611" y="293"/>
                    </a:lnTo>
                    <a:lnTo>
                      <a:pt x="611" y="310"/>
                    </a:lnTo>
                    <a:lnTo>
                      <a:pt x="611" y="353"/>
                    </a:lnTo>
                    <a:lnTo>
                      <a:pt x="611" y="401"/>
                    </a:lnTo>
                    <a:lnTo>
                      <a:pt x="611" y="438"/>
                    </a:lnTo>
                    <a:lnTo>
                      <a:pt x="531" y="408"/>
                    </a:lnTo>
                    <a:lnTo>
                      <a:pt x="527" y="407"/>
                    </a:lnTo>
                    <a:lnTo>
                      <a:pt x="525" y="408"/>
                    </a:lnTo>
                    <a:lnTo>
                      <a:pt x="488" y="432"/>
                    </a:lnTo>
                    <a:close/>
                  </a:path>
                </a:pathLst>
              </a:custGeom>
              <a:solidFill>
                <a:srgbClr val="FFFFFF"/>
              </a:solidFill>
              <a:ln w="9525">
                <a:solidFill>
                  <a:srgbClr val="FF0066"/>
                </a:solidFill>
                <a:round/>
                <a:headEnd/>
                <a:tailEnd/>
              </a:ln>
            </p:spPr>
            <p:txBody>
              <a:bodyPr/>
              <a:lstStyle/>
              <a:p>
                <a:endParaRPr lang="en-US" dirty="0"/>
              </a:p>
            </p:txBody>
          </p:sp>
          <p:sp>
            <p:nvSpPr>
              <p:cNvPr id="263192" name="Freeform 24">
                <a:extLst>
                  <a:ext uri="{FF2B5EF4-FFF2-40B4-BE49-F238E27FC236}">
                    <a16:creationId xmlns:a16="http://schemas.microsoft.com/office/drawing/2014/main" id="{E7A0CC37-9558-4AA9-BB53-9A7A36F66943}"/>
                  </a:ext>
                </a:extLst>
              </p:cNvPr>
              <p:cNvSpPr>
                <a:spLocks noChangeAspect="1"/>
              </p:cNvSpPr>
              <p:nvPr/>
            </p:nvSpPr>
            <p:spPr bwMode="auto">
              <a:xfrm>
                <a:off x="2241" y="1345"/>
                <a:ext cx="39" cy="51"/>
              </a:xfrm>
              <a:custGeom>
                <a:avLst/>
                <a:gdLst>
                  <a:gd name="T0" fmla="*/ 31 w 39"/>
                  <a:gd name="T1" fmla="*/ 13 h 51"/>
                  <a:gd name="T2" fmla="*/ 29 w 39"/>
                  <a:gd name="T3" fmla="*/ 9 h 51"/>
                  <a:gd name="T4" fmla="*/ 24 w 39"/>
                  <a:gd name="T5" fmla="*/ 6 h 51"/>
                  <a:gd name="T6" fmla="*/ 21 w 39"/>
                  <a:gd name="T7" fmla="*/ 5 h 51"/>
                  <a:gd name="T8" fmla="*/ 13 w 39"/>
                  <a:gd name="T9" fmla="*/ 6 h 51"/>
                  <a:gd name="T10" fmla="*/ 9 w 39"/>
                  <a:gd name="T11" fmla="*/ 15 h 51"/>
                  <a:gd name="T12" fmla="*/ 13 w 39"/>
                  <a:gd name="T13" fmla="*/ 20 h 51"/>
                  <a:gd name="T14" fmla="*/ 16 w 39"/>
                  <a:gd name="T15" fmla="*/ 21 h 51"/>
                  <a:gd name="T16" fmla="*/ 22 w 39"/>
                  <a:gd name="T17" fmla="*/ 22 h 51"/>
                  <a:gd name="T18" fmla="*/ 28 w 39"/>
                  <a:gd name="T19" fmla="*/ 23 h 51"/>
                  <a:gd name="T20" fmla="*/ 33 w 39"/>
                  <a:gd name="T21" fmla="*/ 26 h 51"/>
                  <a:gd name="T22" fmla="*/ 38 w 39"/>
                  <a:gd name="T23" fmla="*/ 31 h 51"/>
                  <a:gd name="T24" fmla="*/ 38 w 39"/>
                  <a:gd name="T25" fmla="*/ 42 h 51"/>
                  <a:gd name="T26" fmla="*/ 26 w 39"/>
                  <a:gd name="T27" fmla="*/ 50 h 51"/>
                  <a:gd name="T28" fmla="*/ 15 w 39"/>
                  <a:gd name="T29" fmla="*/ 51 h 51"/>
                  <a:gd name="T30" fmla="*/ 8 w 39"/>
                  <a:gd name="T31" fmla="*/ 48 h 51"/>
                  <a:gd name="T32" fmla="*/ 2 w 39"/>
                  <a:gd name="T33" fmla="*/ 42 h 51"/>
                  <a:gd name="T34" fmla="*/ 1 w 39"/>
                  <a:gd name="T35" fmla="*/ 37 h 51"/>
                  <a:gd name="T36" fmla="*/ 7 w 39"/>
                  <a:gd name="T37" fmla="*/ 34 h 51"/>
                  <a:gd name="T38" fmla="*/ 8 w 39"/>
                  <a:gd name="T39" fmla="*/ 41 h 51"/>
                  <a:gd name="T40" fmla="*/ 16 w 39"/>
                  <a:gd name="T41" fmla="*/ 45 h 51"/>
                  <a:gd name="T42" fmla="*/ 18 w 39"/>
                  <a:gd name="T43" fmla="*/ 45 h 51"/>
                  <a:gd name="T44" fmla="*/ 22 w 39"/>
                  <a:gd name="T45" fmla="*/ 45 h 51"/>
                  <a:gd name="T46" fmla="*/ 26 w 39"/>
                  <a:gd name="T47" fmla="*/ 45 h 51"/>
                  <a:gd name="T48" fmla="*/ 29 w 39"/>
                  <a:gd name="T49" fmla="*/ 43 h 51"/>
                  <a:gd name="T50" fmla="*/ 32 w 39"/>
                  <a:gd name="T51" fmla="*/ 37 h 51"/>
                  <a:gd name="T52" fmla="*/ 29 w 39"/>
                  <a:gd name="T53" fmla="*/ 31 h 51"/>
                  <a:gd name="T54" fmla="*/ 24 w 39"/>
                  <a:gd name="T55" fmla="*/ 29 h 51"/>
                  <a:gd name="T56" fmla="*/ 18 w 39"/>
                  <a:gd name="T57" fmla="*/ 28 h 51"/>
                  <a:gd name="T58" fmla="*/ 14 w 39"/>
                  <a:gd name="T59" fmla="*/ 26 h 51"/>
                  <a:gd name="T60" fmla="*/ 9 w 39"/>
                  <a:gd name="T61" fmla="*/ 24 h 51"/>
                  <a:gd name="T62" fmla="*/ 4 w 39"/>
                  <a:gd name="T63" fmla="*/ 22 h 51"/>
                  <a:gd name="T64" fmla="*/ 2 w 39"/>
                  <a:gd name="T65" fmla="*/ 15 h 51"/>
                  <a:gd name="T66" fmla="*/ 6 w 39"/>
                  <a:gd name="T67" fmla="*/ 5 h 51"/>
                  <a:gd name="T68" fmla="*/ 18 w 39"/>
                  <a:gd name="T69" fmla="*/ 0 h 51"/>
                  <a:gd name="T70" fmla="*/ 25 w 39"/>
                  <a:gd name="T71" fmla="*/ 0 h 51"/>
                  <a:gd name="T72" fmla="*/ 31 w 39"/>
                  <a:gd name="T73" fmla="*/ 3 h 51"/>
                  <a:gd name="T74" fmla="*/ 37 w 39"/>
                  <a:gd name="T75" fmla="*/ 9 h 51"/>
                  <a:gd name="T76" fmla="*/ 37 w 39"/>
                  <a:gd name="T7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9" h="51">
                    <a:moveTo>
                      <a:pt x="31" y="15"/>
                    </a:moveTo>
                    <a:lnTo>
                      <a:pt x="31" y="13"/>
                    </a:lnTo>
                    <a:lnTo>
                      <a:pt x="31" y="11"/>
                    </a:lnTo>
                    <a:lnTo>
                      <a:pt x="29" y="9"/>
                    </a:lnTo>
                    <a:lnTo>
                      <a:pt x="26" y="7"/>
                    </a:lnTo>
                    <a:lnTo>
                      <a:pt x="24" y="6"/>
                    </a:lnTo>
                    <a:lnTo>
                      <a:pt x="23" y="5"/>
                    </a:lnTo>
                    <a:lnTo>
                      <a:pt x="21" y="5"/>
                    </a:lnTo>
                    <a:lnTo>
                      <a:pt x="18" y="5"/>
                    </a:lnTo>
                    <a:lnTo>
                      <a:pt x="13" y="6"/>
                    </a:lnTo>
                    <a:lnTo>
                      <a:pt x="9" y="11"/>
                    </a:lnTo>
                    <a:lnTo>
                      <a:pt x="9" y="15"/>
                    </a:lnTo>
                    <a:lnTo>
                      <a:pt x="11" y="19"/>
                    </a:lnTo>
                    <a:lnTo>
                      <a:pt x="13" y="20"/>
                    </a:lnTo>
                    <a:lnTo>
                      <a:pt x="14" y="20"/>
                    </a:lnTo>
                    <a:lnTo>
                      <a:pt x="16" y="21"/>
                    </a:lnTo>
                    <a:lnTo>
                      <a:pt x="18" y="21"/>
                    </a:lnTo>
                    <a:lnTo>
                      <a:pt x="22" y="22"/>
                    </a:lnTo>
                    <a:lnTo>
                      <a:pt x="25" y="22"/>
                    </a:lnTo>
                    <a:lnTo>
                      <a:pt x="28" y="23"/>
                    </a:lnTo>
                    <a:lnTo>
                      <a:pt x="31" y="24"/>
                    </a:lnTo>
                    <a:lnTo>
                      <a:pt x="33" y="26"/>
                    </a:lnTo>
                    <a:lnTo>
                      <a:pt x="37" y="28"/>
                    </a:lnTo>
                    <a:lnTo>
                      <a:pt x="38" y="31"/>
                    </a:lnTo>
                    <a:lnTo>
                      <a:pt x="39" y="35"/>
                    </a:lnTo>
                    <a:lnTo>
                      <a:pt x="38" y="42"/>
                    </a:lnTo>
                    <a:lnTo>
                      <a:pt x="33" y="46"/>
                    </a:lnTo>
                    <a:lnTo>
                      <a:pt x="26" y="50"/>
                    </a:lnTo>
                    <a:lnTo>
                      <a:pt x="19" y="51"/>
                    </a:lnTo>
                    <a:lnTo>
                      <a:pt x="15" y="51"/>
                    </a:lnTo>
                    <a:lnTo>
                      <a:pt x="11" y="50"/>
                    </a:lnTo>
                    <a:lnTo>
                      <a:pt x="8" y="48"/>
                    </a:lnTo>
                    <a:lnTo>
                      <a:pt x="4" y="45"/>
                    </a:lnTo>
                    <a:lnTo>
                      <a:pt x="2" y="42"/>
                    </a:lnTo>
                    <a:lnTo>
                      <a:pt x="1" y="39"/>
                    </a:lnTo>
                    <a:lnTo>
                      <a:pt x="1" y="37"/>
                    </a:lnTo>
                    <a:lnTo>
                      <a:pt x="0" y="34"/>
                    </a:lnTo>
                    <a:lnTo>
                      <a:pt x="7" y="34"/>
                    </a:lnTo>
                    <a:lnTo>
                      <a:pt x="7" y="37"/>
                    </a:lnTo>
                    <a:lnTo>
                      <a:pt x="8" y="41"/>
                    </a:lnTo>
                    <a:lnTo>
                      <a:pt x="10" y="43"/>
                    </a:lnTo>
                    <a:lnTo>
                      <a:pt x="16" y="45"/>
                    </a:lnTo>
                    <a:lnTo>
                      <a:pt x="17" y="45"/>
                    </a:lnTo>
                    <a:lnTo>
                      <a:pt x="18" y="45"/>
                    </a:lnTo>
                    <a:lnTo>
                      <a:pt x="21" y="45"/>
                    </a:lnTo>
                    <a:lnTo>
                      <a:pt x="22" y="45"/>
                    </a:lnTo>
                    <a:lnTo>
                      <a:pt x="24" y="45"/>
                    </a:lnTo>
                    <a:lnTo>
                      <a:pt x="26" y="45"/>
                    </a:lnTo>
                    <a:lnTo>
                      <a:pt x="28" y="44"/>
                    </a:lnTo>
                    <a:lnTo>
                      <a:pt x="29" y="43"/>
                    </a:lnTo>
                    <a:lnTo>
                      <a:pt x="31" y="41"/>
                    </a:lnTo>
                    <a:lnTo>
                      <a:pt x="32" y="37"/>
                    </a:lnTo>
                    <a:lnTo>
                      <a:pt x="32" y="35"/>
                    </a:lnTo>
                    <a:lnTo>
                      <a:pt x="29" y="31"/>
                    </a:lnTo>
                    <a:lnTo>
                      <a:pt x="26" y="30"/>
                    </a:lnTo>
                    <a:lnTo>
                      <a:pt x="24" y="29"/>
                    </a:lnTo>
                    <a:lnTo>
                      <a:pt x="21" y="28"/>
                    </a:lnTo>
                    <a:lnTo>
                      <a:pt x="18" y="28"/>
                    </a:lnTo>
                    <a:lnTo>
                      <a:pt x="15" y="27"/>
                    </a:lnTo>
                    <a:lnTo>
                      <a:pt x="14" y="26"/>
                    </a:lnTo>
                    <a:lnTo>
                      <a:pt x="13" y="26"/>
                    </a:lnTo>
                    <a:lnTo>
                      <a:pt x="9" y="24"/>
                    </a:lnTo>
                    <a:lnTo>
                      <a:pt x="7" y="24"/>
                    </a:lnTo>
                    <a:lnTo>
                      <a:pt x="4" y="22"/>
                    </a:lnTo>
                    <a:lnTo>
                      <a:pt x="3" y="20"/>
                    </a:lnTo>
                    <a:lnTo>
                      <a:pt x="2" y="15"/>
                    </a:lnTo>
                    <a:lnTo>
                      <a:pt x="2" y="9"/>
                    </a:lnTo>
                    <a:lnTo>
                      <a:pt x="6" y="5"/>
                    </a:lnTo>
                    <a:lnTo>
                      <a:pt x="10" y="1"/>
                    </a:lnTo>
                    <a:lnTo>
                      <a:pt x="18" y="0"/>
                    </a:lnTo>
                    <a:lnTo>
                      <a:pt x="22" y="0"/>
                    </a:lnTo>
                    <a:lnTo>
                      <a:pt x="25" y="0"/>
                    </a:lnTo>
                    <a:lnTo>
                      <a:pt x="29" y="1"/>
                    </a:lnTo>
                    <a:lnTo>
                      <a:pt x="31" y="3"/>
                    </a:lnTo>
                    <a:lnTo>
                      <a:pt x="34" y="6"/>
                    </a:lnTo>
                    <a:lnTo>
                      <a:pt x="37" y="9"/>
                    </a:lnTo>
                    <a:lnTo>
                      <a:pt x="37" y="13"/>
                    </a:lnTo>
                    <a:lnTo>
                      <a:pt x="37" y="15"/>
                    </a:lnTo>
                    <a:lnTo>
                      <a:pt x="31" y="15"/>
                    </a:lnTo>
                    <a:close/>
                  </a:path>
                </a:pathLst>
              </a:custGeom>
              <a:solidFill>
                <a:srgbClr val="000000"/>
              </a:solidFill>
              <a:ln w="9525">
                <a:solidFill>
                  <a:srgbClr val="FF0066"/>
                </a:solidFill>
                <a:round/>
                <a:headEnd/>
                <a:tailEnd/>
              </a:ln>
            </p:spPr>
            <p:txBody>
              <a:bodyPr/>
              <a:lstStyle/>
              <a:p>
                <a:endParaRPr lang="en-US" dirty="0"/>
              </a:p>
            </p:txBody>
          </p:sp>
          <p:sp>
            <p:nvSpPr>
              <p:cNvPr id="263193" name="Freeform 25">
                <a:extLst>
                  <a:ext uri="{FF2B5EF4-FFF2-40B4-BE49-F238E27FC236}">
                    <a16:creationId xmlns:a16="http://schemas.microsoft.com/office/drawing/2014/main" id="{A95A1927-E1AC-40B9-863B-C52CDE421E65}"/>
                  </a:ext>
                </a:extLst>
              </p:cNvPr>
              <p:cNvSpPr>
                <a:spLocks noChangeAspect="1" noEditPoints="1"/>
              </p:cNvSpPr>
              <p:nvPr/>
            </p:nvSpPr>
            <p:spPr bwMode="auto">
              <a:xfrm>
                <a:off x="2283" y="1358"/>
                <a:ext cx="33" cy="38"/>
              </a:xfrm>
              <a:custGeom>
                <a:avLst/>
                <a:gdLst>
                  <a:gd name="T0" fmla="*/ 17 w 33"/>
                  <a:gd name="T1" fmla="*/ 38 h 38"/>
                  <a:gd name="T2" fmla="*/ 12 w 33"/>
                  <a:gd name="T3" fmla="*/ 37 h 38"/>
                  <a:gd name="T4" fmla="*/ 6 w 33"/>
                  <a:gd name="T5" fmla="*/ 35 h 38"/>
                  <a:gd name="T6" fmla="*/ 2 w 33"/>
                  <a:gd name="T7" fmla="*/ 29 h 38"/>
                  <a:gd name="T8" fmla="*/ 0 w 33"/>
                  <a:gd name="T9" fmla="*/ 20 h 38"/>
                  <a:gd name="T10" fmla="*/ 2 w 33"/>
                  <a:gd name="T11" fmla="*/ 9 h 38"/>
                  <a:gd name="T12" fmla="*/ 6 w 33"/>
                  <a:gd name="T13" fmla="*/ 3 h 38"/>
                  <a:gd name="T14" fmla="*/ 12 w 33"/>
                  <a:gd name="T15" fmla="*/ 1 h 38"/>
                  <a:gd name="T16" fmla="*/ 17 w 33"/>
                  <a:gd name="T17" fmla="*/ 0 h 38"/>
                  <a:gd name="T18" fmla="*/ 22 w 33"/>
                  <a:gd name="T19" fmla="*/ 1 h 38"/>
                  <a:gd name="T20" fmla="*/ 27 w 33"/>
                  <a:gd name="T21" fmla="*/ 3 h 38"/>
                  <a:gd name="T22" fmla="*/ 32 w 33"/>
                  <a:gd name="T23" fmla="*/ 9 h 38"/>
                  <a:gd name="T24" fmla="*/ 33 w 33"/>
                  <a:gd name="T25" fmla="*/ 20 h 38"/>
                  <a:gd name="T26" fmla="*/ 32 w 33"/>
                  <a:gd name="T27" fmla="*/ 29 h 38"/>
                  <a:gd name="T28" fmla="*/ 27 w 33"/>
                  <a:gd name="T29" fmla="*/ 35 h 38"/>
                  <a:gd name="T30" fmla="*/ 22 w 33"/>
                  <a:gd name="T31" fmla="*/ 37 h 38"/>
                  <a:gd name="T32" fmla="*/ 17 w 33"/>
                  <a:gd name="T33" fmla="*/ 38 h 38"/>
                  <a:gd name="T34" fmla="*/ 17 w 33"/>
                  <a:gd name="T35" fmla="*/ 6 h 38"/>
                  <a:gd name="T36" fmla="*/ 12 w 33"/>
                  <a:gd name="T37" fmla="*/ 7 h 38"/>
                  <a:gd name="T38" fmla="*/ 10 w 33"/>
                  <a:gd name="T39" fmla="*/ 10 h 38"/>
                  <a:gd name="T40" fmla="*/ 7 w 33"/>
                  <a:gd name="T41" fmla="*/ 15 h 38"/>
                  <a:gd name="T42" fmla="*/ 7 w 33"/>
                  <a:gd name="T43" fmla="*/ 20 h 38"/>
                  <a:gd name="T44" fmla="*/ 7 w 33"/>
                  <a:gd name="T45" fmla="*/ 24 h 38"/>
                  <a:gd name="T46" fmla="*/ 10 w 33"/>
                  <a:gd name="T47" fmla="*/ 28 h 38"/>
                  <a:gd name="T48" fmla="*/ 12 w 33"/>
                  <a:gd name="T49" fmla="*/ 31 h 38"/>
                  <a:gd name="T50" fmla="*/ 17 w 33"/>
                  <a:gd name="T51" fmla="*/ 32 h 38"/>
                  <a:gd name="T52" fmla="*/ 21 w 33"/>
                  <a:gd name="T53" fmla="*/ 31 h 38"/>
                  <a:gd name="T54" fmla="*/ 25 w 33"/>
                  <a:gd name="T55" fmla="*/ 28 h 38"/>
                  <a:gd name="T56" fmla="*/ 27 w 33"/>
                  <a:gd name="T57" fmla="*/ 24 h 38"/>
                  <a:gd name="T58" fmla="*/ 27 w 33"/>
                  <a:gd name="T59" fmla="*/ 20 h 38"/>
                  <a:gd name="T60" fmla="*/ 27 w 33"/>
                  <a:gd name="T61" fmla="*/ 15 h 38"/>
                  <a:gd name="T62" fmla="*/ 25 w 33"/>
                  <a:gd name="T63" fmla="*/ 10 h 38"/>
                  <a:gd name="T64" fmla="*/ 21 w 33"/>
                  <a:gd name="T65" fmla="*/ 7 h 38"/>
                  <a:gd name="T66" fmla="*/ 17 w 33"/>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38">
                    <a:moveTo>
                      <a:pt x="17" y="38"/>
                    </a:moveTo>
                    <a:lnTo>
                      <a:pt x="12" y="37"/>
                    </a:lnTo>
                    <a:lnTo>
                      <a:pt x="6" y="35"/>
                    </a:lnTo>
                    <a:lnTo>
                      <a:pt x="2" y="29"/>
                    </a:lnTo>
                    <a:lnTo>
                      <a:pt x="0" y="20"/>
                    </a:lnTo>
                    <a:lnTo>
                      <a:pt x="2" y="9"/>
                    </a:lnTo>
                    <a:lnTo>
                      <a:pt x="6" y="3"/>
                    </a:lnTo>
                    <a:lnTo>
                      <a:pt x="12" y="1"/>
                    </a:lnTo>
                    <a:lnTo>
                      <a:pt x="17" y="0"/>
                    </a:lnTo>
                    <a:lnTo>
                      <a:pt x="22" y="1"/>
                    </a:lnTo>
                    <a:lnTo>
                      <a:pt x="27" y="3"/>
                    </a:lnTo>
                    <a:lnTo>
                      <a:pt x="32" y="9"/>
                    </a:lnTo>
                    <a:lnTo>
                      <a:pt x="33" y="20"/>
                    </a:lnTo>
                    <a:lnTo>
                      <a:pt x="32" y="29"/>
                    </a:lnTo>
                    <a:lnTo>
                      <a:pt x="27" y="35"/>
                    </a:lnTo>
                    <a:lnTo>
                      <a:pt x="22" y="37"/>
                    </a:lnTo>
                    <a:lnTo>
                      <a:pt x="17" y="38"/>
                    </a:lnTo>
                    <a:close/>
                    <a:moveTo>
                      <a:pt x="17" y="6"/>
                    </a:moveTo>
                    <a:lnTo>
                      <a:pt x="12" y="7"/>
                    </a:lnTo>
                    <a:lnTo>
                      <a:pt x="10" y="10"/>
                    </a:lnTo>
                    <a:lnTo>
                      <a:pt x="7" y="15"/>
                    </a:lnTo>
                    <a:lnTo>
                      <a:pt x="7" y="20"/>
                    </a:lnTo>
                    <a:lnTo>
                      <a:pt x="7" y="24"/>
                    </a:lnTo>
                    <a:lnTo>
                      <a:pt x="10" y="28"/>
                    </a:lnTo>
                    <a:lnTo>
                      <a:pt x="12" y="31"/>
                    </a:lnTo>
                    <a:lnTo>
                      <a:pt x="17" y="32"/>
                    </a:lnTo>
                    <a:lnTo>
                      <a:pt x="21" y="31"/>
                    </a:lnTo>
                    <a:lnTo>
                      <a:pt x="25" y="28"/>
                    </a:lnTo>
                    <a:lnTo>
                      <a:pt x="27" y="24"/>
                    </a:lnTo>
                    <a:lnTo>
                      <a:pt x="27" y="20"/>
                    </a:lnTo>
                    <a:lnTo>
                      <a:pt x="27" y="15"/>
                    </a:lnTo>
                    <a:lnTo>
                      <a:pt x="25" y="10"/>
                    </a:lnTo>
                    <a:lnTo>
                      <a:pt x="21" y="7"/>
                    </a:lnTo>
                    <a:lnTo>
                      <a:pt x="17" y="6"/>
                    </a:lnTo>
                    <a:close/>
                  </a:path>
                </a:pathLst>
              </a:custGeom>
              <a:solidFill>
                <a:srgbClr val="000000"/>
              </a:solidFill>
              <a:ln w="9525">
                <a:solidFill>
                  <a:srgbClr val="FF0066"/>
                </a:solidFill>
                <a:round/>
                <a:headEnd/>
                <a:tailEnd/>
              </a:ln>
            </p:spPr>
            <p:txBody>
              <a:bodyPr/>
              <a:lstStyle/>
              <a:p>
                <a:endParaRPr lang="en-US" dirty="0"/>
              </a:p>
            </p:txBody>
          </p:sp>
          <p:sp>
            <p:nvSpPr>
              <p:cNvPr id="263194" name="Freeform 26">
                <a:extLst>
                  <a:ext uri="{FF2B5EF4-FFF2-40B4-BE49-F238E27FC236}">
                    <a16:creationId xmlns:a16="http://schemas.microsoft.com/office/drawing/2014/main" id="{C6F8A65E-3530-408D-AF9F-D9A4A21451A0}"/>
                  </a:ext>
                </a:extLst>
              </p:cNvPr>
              <p:cNvSpPr>
                <a:spLocks noChangeAspect="1"/>
              </p:cNvSpPr>
              <p:nvPr/>
            </p:nvSpPr>
            <p:spPr bwMode="auto">
              <a:xfrm>
                <a:off x="2321" y="1359"/>
                <a:ext cx="29" cy="37"/>
              </a:xfrm>
              <a:custGeom>
                <a:avLst/>
                <a:gdLst>
                  <a:gd name="T0" fmla="*/ 24 w 29"/>
                  <a:gd name="T1" fmla="*/ 36 h 37"/>
                  <a:gd name="T2" fmla="*/ 24 w 29"/>
                  <a:gd name="T3" fmla="*/ 32 h 37"/>
                  <a:gd name="T4" fmla="*/ 24 w 29"/>
                  <a:gd name="T5" fmla="*/ 32 h 37"/>
                  <a:gd name="T6" fmla="*/ 22 w 29"/>
                  <a:gd name="T7" fmla="*/ 34 h 37"/>
                  <a:gd name="T8" fmla="*/ 21 w 29"/>
                  <a:gd name="T9" fmla="*/ 34 h 37"/>
                  <a:gd name="T10" fmla="*/ 20 w 29"/>
                  <a:gd name="T11" fmla="*/ 35 h 37"/>
                  <a:gd name="T12" fmla="*/ 19 w 29"/>
                  <a:gd name="T13" fmla="*/ 36 h 37"/>
                  <a:gd name="T14" fmla="*/ 18 w 29"/>
                  <a:gd name="T15" fmla="*/ 37 h 37"/>
                  <a:gd name="T16" fmla="*/ 15 w 29"/>
                  <a:gd name="T17" fmla="*/ 37 h 37"/>
                  <a:gd name="T18" fmla="*/ 14 w 29"/>
                  <a:gd name="T19" fmla="*/ 37 h 37"/>
                  <a:gd name="T20" fmla="*/ 12 w 29"/>
                  <a:gd name="T21" fmla="*/ 37 h 37"/>
                  <a:gd name="T22" fmla="*/ 11 w 29"/>
                  <a:gd name="T23" fmla="*/ 37 h 37"/>
                  <a:gd name="T24" fmla="*/ 9 w 29"/>
                  <a:gd name="T25" fmla="*/ 37 h 37"/>
                  <a:gd name="T26" fmla="*/ 7 w 29"/>
                  <a:gd name="T27" fmla="*/ 37 h 37"/>
                  <a:gd name="T28" fmla="*/ 6 w 29"/>
                  <a:gd name="T29" fmla="*/ 37 h 37"/>
                  <a:gd name="T30" fmla="*/ 5 w 29"/>
                  <a:gd name="T31" fmla="*/ 35 h 37"/>
                  <a:gd name="T32" fmla="*/ 3 w 29"/>
                  <a:gd name="T33" fmla="*/ 34 h 37"/>
                  <a:gd name="T34" fmla="*/ 2 w 29"/>
                  <a:gd name="T35" fmla="*/ 31 h 37"/>
                  <a:gd name="T36" fmla="*/ 0 w 29"/>
                  <a:gd name="T37" fmla="*/ 29 h 37"/>
                  <a:gd name="T38" fmla="*/ 0 w 29"/>
                  <a:gd name="T39" fmla="*/ 0 h 37"/>
                  <a:gd name="T40" fmla="*/ 6 w 29"/>
                  <a:gd name="T41" fmla="*/ 0 h 37"/>
                  <a:gd name="T42" fmla="*/ 6 w 29"/>
                  <a:gd name="T43" fmla="*/ 25 h 37"/>
                  <a:gd name="T44" fmla="*/ 6 w 29"/>
                  <a:gd name="T45" fmla="*/ 27 h 37"/>
                  <a:gd name="T46" fmla="*/ 7 w 29"/>
                  <a:gd name="T47" fmla="*/ 29 h 37"/>
                  <a:gd name="T48" fmla="*/ 9 w 29"/>
                  <a:gd name="T49" fmla="*/ 30 h 37"/>
                  <a:gd name="T50" fmla="*/ 10 w 29"/>
                  <a:gd name="T51" fmla="*/ 31 h 37"/>
                  <a:gd name="T52" fmla="*/ 10 w 29"/>
                  <a:gd name="T53" fmla="*/ 31 h 37"/>
                  <a:gd name="T54" fmla="*/ 11 w 29"/>
                  <a:gd name="T55" fmla="*/ 31 h 37"/>
                  <a:gd name="T56" fmla="*/ 11 w 29"/>
                  <a:gd name="T57" fmla="*/ 32 h 37"/>
                  <a:gd name="T58" fmla="*/ 12 w 29"/>
                  <a:gd name="T59" fmla="*/ 32 h 37"/>
                  <a:gd name="T60" fmla="*/ 13 w 29"/>
                  <a:gd name="T61" fmla="*/ 32 h 37"/>
                  <a:gd name="T62" fmla="*/ 14 w 29"/>
                  <a:gd name="T63" fmla="*/ 32 h 37"/>
                  <a:gd name="T64" fmla="*/ 15 w 29"/>
                  <a:gd name="T65" fmla="*/ 32 h 37"/>
                  <a:gd name="T66" fmla="*/ 17 w 29"/>
                  <a:gd name="T67" fmla="*/ 31 h 37"/>
                  <a:gd name="T68" fmla="*/ 20 w 29"/>
                  <a:gd name="T69" fmla="*/ 29 h 37"/>
                  <a:gd name="T70" fmla="*/ 22 w 29"/>
                  <a:gd name="T71" fmla="*/ 27 h 37"/>
                  <a:gd name="T72" fmla="*/ 24 w 29"/>
                  <a:gd name="T73" fmla="*/ 23 h 37"/>
                  <a:gd name="T74" fmla="*/ 24 w 29"/>
                  <a:gd name="T75" fmla="*/ 20 h 37"/>
                  <a:gd name="T76" fmla="*/ 24 w 29"/>
                  <a:gd name="T77" fmla="*/ 0 h 37"/>
                  <a:gd name="T78" fmla="*/ 29 w 29"/>
                  <a:gd name="T79" fmla="*/ 0 h 37"/>
                  <a:gd name="T80" fmla="*/ 29 w 29"/>
                  <a:gd name="T81" fmla="*/ 36 h 37"/>
                  <a:gd name="T82" fmla="*/ 24 w 29"/>
                  <a:gd name="T83" fmla="*/ 3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9" h="37">
                    <a:moveTo>
                      <a:pt x="24" y="36"/>
                    </a:moveTo>
                    <a:lnTo>
                      <a:pt x="24" y="32"/>
                    </a:lnTo>
                    <a:lnTo>
                      <a:pt x="24" y="32"/>
                    </a:lnTo>
                    <a:lnTo>
                      <a:pt x="22" y="34"/>
                    </a:lnTo>
                    <a:lnTo>
                      <a:pt x="21" y="34"/>
                    </a:lnTo>
                    <a:lnTo>
                      <a:pt x="20" y="35"/>
                    </a:lnTo>
                    <a:lnTo>
                      <a:pt x="19" y="36"/>
                    </a:lnTo>
                    <a:lnTo>
                      <a:pt x="18" y="37"/>
                    </a:lnTo>
                    <a:lnTo>
                      <a:pt x="15" y="37"/>
                    </a:lnTo>
                    <a:lnTo>
                      <a:pt x="14" y="37"/>
                    </a:lnTo>
                    <a:lnTo>
                      <a:pt x="12" y="37"/>
                    </a:lnTo>
                    <a:lnTo>
                      <a:pt x="11" y="37"/>
                    </a:lnTo>
                    <a:lnTo>
                      <a:pt x="9" y="37"/>
                    </a:lnTo>
                    <a:lnTo>
                      <a:pt x="7" y="37"/>
                    </a:lnTo>
                    <a:lnTo>
                      <a:pt x="6" y="37"/>
                    </a:lnTo>
                    <a:lnTo>
                      <a:pt x="5" y="35"/>
                    </a:lnTo>
                    <a:lnTo>
                      <a:pt x="3" y="34"/>
                    </a:lnTo>
                    <a:lnTo>
                      <a:pt x="2" y="31"/>
                    </a:lnTo>
                    <a:lnTo>
                      <a:pt x="0" y="29"/>
                    </a:lnTo>
                    <a:lnTo>
                      <a:pt x="0" y="0"/>
                    </a:lnTo>
                    <a:lnTo>
                      <a:pt x="6" y="0"/>
                    </a:lnTo>
                    <a:lnTo>
                      <a:pt x="6" y="25"/>
                    </a:lnTo>
                    <a:lnTo>
                      <a:pt x="6" y="27"/>
                    </a:lnTo>
                    <a:lnTo>
                      <a:pt x="7" y="29"/>
                    </a:lnTo>
                    <a:lnTo>
                      <a:pt x="9" y="30"/>
                    </a:lnTo>
                    <a:lnTo>
                      <a:pt x="10" y="31"/>
                    </a:lnTo>
                    <a:lnTo>
                      <a:pt x="10" y="31"/>
                    </a:lnTo>
                    <a:lnTo>
                      <a:pt x="11" y="31"/>
                    </a:lnTo>
                    <a:lnTo>
                      <a:pt x="11" y="32"/>
                    </a:lnTo>
                    <a:lnTo>
                      <a:pt x="12" y="32"/>
                    </a:lnTo>
                    <a:lnTo>
                      <a:pt x="13" y="32"/>
                    </a:lnTo>
                    <a:lnTo>
                      <a:pt x="14" y="32"/>
                    </a:lnTo>
                    <a:lnTo>
                      <a:pt x="15" y="32"/>
                    </a:lnTo>
                    <a:lnTo>
                      <a:pt x="17" y="31"/>
                    </a:lnTo>
                    <a:lnTo>
                      <a:pt x="20" y="29"/>
                    </a:lnTo>
                    <a:lnTo>
                      <a:pt x="22" y="27"/>
                    </a:lnTo>
                    <a:lnTo>
                      <a:pt x="24" y="23"/>
                    </a:lnTo>
                    <a:lnTo>
                      <a:pt x="24" y="20"/>
                    </a:lnTo>
                    <a:lnTo>
                      <a:pt x="24" y="0"/>
                    </a:lnTo>
                    <a:lnTo>
                      <a:pt x="29" y="0"/>
                    </a:lnTo>
                    <a:lnTo>
                      <a:pt x="29" y="36"/>
                    </a:lnTo>
                    <a:lnTo>
                      <a:pt x="24" y="36"/>
                    </a:lnTo>
                    <a:close/>
                  </a:path>
                </a:pathLst>
              </a:custGeom>
              <a:solidFill>
                <a:srgbClr val="000000"/>
              </a:solidFill>
              <a:ln w="9525">
                <a:solidFill>
                  <a:srgbClr val="FF0066"/>
                </a:solidFill>
                <a:round/>
                <a:headEnd/>
                <a:tailEnd/>
              </a:ln>
            </p:spPr>
            <p:txBody>
              <a:bodyPr/>
              <a:lstStyle/>
              <a:p>
                <a:endParaRPr lang="en-US" dirty="0"/>
              </a:p>
            </p:txBody>
          </p:sp>
          <p:sp>
            <p:nvSpPr>
              <p:cNvPr id="263195" name="Freeform 27">
                <a:extLst>
                  <a:ext uri="{FF2B5EF4-FFF2-40B4-BE49-F238E27FC236}">
                    <a16:creationId xmlns:a16="http://schemas.microsoft.com/office/drawing/2014/main" id="{D1E648A7-8236-487B-A27E-53B926336A08}"/>
                  </a:ext>
                </a:extLst>
              </p:cNvPr>
              <p:cNvSpPr>
                <a:spLocks noChangeAspect="1"/>
              </p:cNvSpPr>
              <p:nvPr/>
            </p:nvSpPr>
            <p:spPr bwMode="auto">
              <a:xfrm>
                <a:off x="2355" y="1350"/>
                <a:ext cx="16" cy="46"/>
              </a:xfrm>
              <a:custGeom>
                <a:avLst/>
                <a:gdLst>
                  <a:gd name="T0" fmla="*/ 10 w 16"/>
                  <a:gd name="T1" fmla="*/ 9 h 46"/>
                  <a:gd name="T2" fmla="*/ 16 w 16"/>
                  <a:gd name="T3" fmla="*/ 9 h 46"/>
                  <a:gd name="T4" fmla="*/ 16 w 16"/>
                  <a:gd name="T5" fmla="*/ 15 h 46"/>
                  <a:gd name="T6" fmla="*/ 10 w 16"/>
                  <a:gd name="T7" fmla="*/ 15 h 46"/>
                  <a:gd name="T8" fmla="*/ 10 w 16"/>
                  <a:gd name="T9" fmla="*/ 39 h 46"/>
                  <a:gd name="T10" fmla="*/ 10 w 16"/>
                  <a:gd name="T11" fmla="*/ 40 h 46"/>
                  <a:gd name="T12" fmla="*/ 11 w 16"/>
                  <a:gd name="T13" fmla="*/ 41 h 46"/>
                  <a:gd name="T14" fmla="*/ 14 w 16"/>
                  <a:gd name="T15" fmla="*/ 41 h 46"/>
                  <a:gd name="T16" fmla="*/ 16 w 16"/>
                  <a:gd name="T17" fmla="*/ 41 h 46"/>
                  <a:gd name="T18" fmla="*/ 16 w 16"/>
                  <a:gd name="T19" fmla="*/ 46 h 46"/>
                  <a:gd name="T20" fmla="*/ 15 w 16"/>
                  <a:gd name="T21" fmla="*/ 46 h 46"/>
                  <a:gd name="T22" fmla="*/ 13 w 16"/>
                  <a:gd name="T23" fmla="*/ 46 h 46"/>
                  <a:gd name="T24" fmla="*/ 11 w 16"/>
                  <a:gd name="T25" fmla="*/ 46 h 46"/>
                  <a:gd name="T26" fmla="*/ 9 w 16"/>
                  <a:gd name="T27" fmla="*/ 46 h 46"/>
                  <a:gd name="T28" fmla="*/ 7 w 16"/>
                  <a:gd name="T29" fmla="*/ 46 h 46"/>
                  <a:gd name="T30" fmla="*/ 6 w 16"/>
                  <a:gd name="T31" fmla="*/ 44 h 46"/>
                  <a:gd name="T32" fmla="*/ 4 w 16"/>
                  <a:gd name="T33" fmla="*/ 43 h 46"/>
                  <a:gd name="T34" fmla="*/ 4 w 16"/>
                  <a:gd name="T35" fmla="*/ 41 h 46"/>
                  <a:gd name="T36" fmla="*/ 4 w 16"/>
                  <a:gd name="T37" fmla="*/ 15 h 46"/>
                  <a:gd name="T38" fmla="*/ 0 w 16"/>
                  <a:gd name="T39" fmla="*/ 15 h 46"/>
                  <a:gd name="T40" fmla="*/ 0 w 16"/>
                  <a:gd name="T41" fmla="*/ 9 h 46"/>
                  <a:gd name="T42" fmla="*/ 4 w 16"/>
                  <a:gd name="T43" fmla="*/ 9 h 46"/>
                  <a:gd name="T44" fmla="*/ 4 w 16"/>
                  <a:gd name="T45" fmla="*/ 0 h 46"/>
                  <a:gd name="T46" fmla="*/ 10 w 16"/>
                  <a:gd name="T47" fmla="*/ 0 h 46"/>
                  <a:gd name="T48" fmla="*/ 10 w 16"/>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46">
                    <a:moveTo>
                      <a:pt x="10" y="9"/>
                    </a:moveTo>
                    <a:lnTo>
                      <a:pt x="16" y="9"/>
                    </a:lnTo>
                    <a:lnTo>
                      <a:pt x="16" y="15"/>
                    </a:lnTo>
                    <a:lnTo>
                      <a:pt x="10" y="15"/>
                    </a:lnTo>
                    <a:lnTo>
                      <a:pt x="10" y="39"/>
                    </a:lnTo>
                    <a:lnTo>
                      <a:pt x="10" y="40"/>
                    </a:lnTo>
                    <a:lnTo>
                      <a:pt x="11" y="41"/>
                    </a:lnTo>
                    <a:lnTo>
                      <a:pt x="14" y="41"/>
                    </a:lnTo>
                    <a:lnTo>
                      <a:pt x="16" y="41"/>
                    </a:lnTo>
                    <a:lnTo>
                      <a:pt x="16" y="46"/>
                    </a:lnTo>
                    <a:lnTo>
                      <a:pt x="15" y="46"/>
                    </a:lnTo>
                    <a:lnTo>
                      <a:pt x="13" y="46"/>
                    </a:lnTo>
                    <a:lnTo>
                      <a:pt x="11" y="46"/>
                    </a:lnTo>
                    <a:lnTo>
                      <a:pt x="9" y="46"/>
                    </a:lnTo>
                    <a:lnTo>
                      <a:pt x="7" y="46"/>
                    </a:lnTo>
                    <a:lnTo>
                      <a:pt x="6" y="44"/>
                    </a:lnTo>
                    <a:lnTo>
                      <a:pt x="4" y="43"/>
                    </a:lnTo>
                    <a:lnTo>
                      <a:pt x="4" y="41"/>
                    </a:lnTo>
                    <a:lnTo>
                      <a:pt x="4" y="15"/>
                    </a:lnTo>
                    <a:lnTo>
                      <a:pt x="0" y="15"/>
                    </a:lnTo>
                    <a:lnTo>
                      <a:pt x="0" y="9"/>
                    </a:lnTo>
                    <a:lnTo>
                      <a:pt x="4" y="9"/>
                    </a:lnTo>
                    <a:lnTo>
                      <a:pt x="4" y="0"/>
                    </a:lnTo>
                    <a:lnTo>
                      <a:pt x="10" y="0"/>
                    </a:lnTo>
                    <a:lnTo>
                      <a:pt x="10" y="9"/>
                    </a:lnTo>
                    <a:close/>
                  </a:path>
                </a:pathLst>
              </a:custGeom>
              <a:solidFill>
                <a:srgbClr val="000000"/>
              </a:solidFill>
              <a:ln w="9525">
                <a:solidFill>
                  <a:srgbClr val="FF0066"/>
                </a:solidFill>
                <a:round/>
                <a:headEnd/>
                <a:tailEnd/>
              </a:ln>
            </p:spPr>
            <p:txBody>
              <a:bodyPr/>
              <a:lstStyle/>
              <a:p>
                <a:endParaRPr lang="en-US" dirty="0"/>
              </a:p>
            </p:txBody>
          </p:sp>
          <p:sp>
            <p:nvSpPr>
              <p:cNvPr id="263196" name="Freeform 28">
                <a:extLst>
                  <a:ext uri="{FF2B5EF4-FFF2-40B4-BE49-F238E27FC236}">
                    <a16:creationId xmlns:a16="http://schemas.microsoft.com/office/drawing/2014/main" id="{52A4ED4F-968F-4C55-B711-431170C3795B}"/>
                  </a:ext>
                </a:extLst>
              </p:cNvPr>
              <p:cNvSpPr>
                <a:spLocks noChangeAspect="1"/>
              </p:cNvSpPr>
              <p:nvPr/>
            </p:nvSpPr>
            <p:spPr bwMode="auto">
              <a:xfrm>
                <a:off x="2376" y="1345"/>
                <a:ext cx="27" cy="50"/>
              </a:xfrm>
              <a:custGeom>
                <a:avLst/>
                <a:gdLst>
                  <a:gd name="T0" fmla="*/ 0 w 27"/>
                  <a:gd name="T1" fmla="*/ 0 h 50"/>
                  <a:gd name="T2" fmla="*/ 5 w 27"/>
                  <a:gd name="T3" fmla="*/ 0 h 50"/>
                  <a:gd name="T4" fmla="*/ 5 w 27"/>
                  <a:gd name="T5" fmla="*/ 19 h 50"/>
                  <a:gd name="T6" fmla="*/ 7 w 27"/>
                  <a:gd name="T7" fmla="*/ 18 h 50"/>
                  <a:gd name="T8" fmla="*/ 8 w 27"/>
                  <a:gd name="T9" fmla="*/ 16 h 50"/>
                  <a:gd name="T10" fmla="*/ 10 w 27"/>
                  <a:gd name="T11" fmla="*/ 15 h 50"/>
                  <a:gd name="T12" fmla="*/ 11 w 27"/>
                  <a:gd name="T13" fmla="*/ 14 h 50"/>
                  <a:gd name="T14" fmla="*/ 12 w 27"/>
                  <a:gd name="T15" fmla="*/ 14 h 50"/>
                  <a:gd name="T16" fmla="*/ 13 w 27"/>
                  <a:gd name="T17" fmla="*/ 13 h 50"/>
                  <a:gd name="T18" fmla="*/ 15 w 27"/>
                  <a:gd name="T19" fmla="*/ 13 h 50"/>
                  <a:gd name="T20" fmla="*/ 16 w 27"/>
                  <a:gd name="T21" fmla="*/ 13 h 50"/>
                  <a:gd name="T22" fmla="*/ 17 w 27"/>
                  <a:gd name="T23" fmla="*/ 13 h 50"/>
                  <a:gd name="T24" fmla="*/ 19 w 27"/>
                  <a:gd name="T25" fmla="*/ 13 h 50"/>
                  <a:gd name="T26" fmla="*/ 20 w 27"/>
                  <a:gd name="T27" fmla="*/ 14 h 50"/>
                  <a:gd name="T28" fmla="*/ 21 w 27"/>
                  <a:gd name="T29" fmla="*/ 14 h 50"/>
                  <a:gd name="T30" fmla="*/ 25 w 27"/>
                  <a:gd name="T31" fmla="*/ 16 h 50"/>
                  <a:gd name="T32" fmla="*/ 26 w 27"/>
                  <a:gd name="T33" fmla="*/ 19 h 50"/>
                  <a:gd name="T34" fmla="*/ 27 w 27"/>
                  <a:gd name="T35" fmla="*/ 22 h 50"/>
                  <a:gd name="T36" fmla="*/ 27 w 27"/>
                  <a:gd name="T37" fmla="*/ 23 h 50"/>
                  <a:gd name="T38" fmla="*/ 27 w 27"/>
                  <a:gd name="T39" fmla="*/ 50 h 50"/>
                  <a:gd name="T40" fmla="*/ 21 w 27"/>
                  <a:gd name="T41" fmla="*/ 50 h 50"/>
                  <a:gd name="T42" fmla="*/ 21 w 27"/>
                  <a:gd name="T43" fmla="*/ 26 h 50"/>
                  <a:gd name="T44" fmla="*/ 21 w 27"/>
                  <a:gd name="T45" fmla="*/ 23 h 50"/>
                  <a:gd name="T46" fmla="*/ 21 w 27"/>
                  <a:gd name="T47" fmla="*/ 21 h 50"/>
                  <a:gd name="T48" fmla="*/ 20 w 27"/>
                  <a:gd name="T49" fmla="*/ 20 h 50"/>
                  <a:gd name="T50" fmla="*/ 19 w 27"/>
                  <a:gd name="T51" fmla="*/ 20 h 50"/>
                  <a:gd name="T52" fmla="*/ 18 w 27"/>
                  <a:gd name="T53" fmla="*/ 19 h 50"/>
                  <a:gd name="T54" fmla="*/ 16 w 27"/>
                  <a:gd name="T55" fmla="*/ 19 h 50"/>
                  <a:gd name="T56" fmla="*/ 15 w 27"/>
                  <a:gd name="T57" fmla="*/ 19 h 50"/>
                  <a:gd name="T58" fmla="*/ 13 w 27"/>
                  <a:gd name="T59" fmla="*/ 19 h 50"/>
                  <a:gd name="T60" fmla="*/ 12 w 27"/>
                  <a:gd name="T61" fmla="*/ 19 h 50"/>
                  <a:gd name="T62" fmla="*/ 11 w 27"/>
                  <a:gd name="T63" fmla="*/ 20 h 50"/>
                  <a:gd name="T64" fmla="*/ 9 w 27"/>
                  <a:gd name="T65" fmla="*/ 20 h 50"/>
                  <a:gd name="T66" fmla="*/ 8 w 27"/>
                  <a:gd name="T67" fmla="*/ 21 h 50"/>
                  <a:gd name="T68" fmla="*/ 7 w 27"/>
                  <a:gd name="T69" fmla="*/ 22 h 50"/>
                  <a:gd name="T70" fmla="*/ 7 w 27"/>
                  <a:gd name="T71" fmla="*/ 23 h 50"/>
                  <a:gd name="T72" fmla="*/ 5 w 27"/>
                  <a:gd name="T73" fmla="*/ 24 h 50"/>
                  <a:gd name="T74" fmla="*/ 5 w 27"/>
                  <a:gd name="T75" fmla="*/ 27 h 50"/>
                  <a:gd name="T76" fmla="*/ 5 w 27"/>
                  <a:gd name="T77" fmla="*/ 50 h 50"/>
                  <a:gd name="T78" fmla="*/ 0 w 27"/>
                  <a:gd name="T79" fmla="*/ 50 h 50"/>
                  <a:gd name="T80" fmla="*/ 0 w 27"/>
                  <a:gd name="T8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7" h="50">
                    <a:moveTo>
                      <a:pt x="0" y="0"/>
                    </a:moveTo>
                    <a:lnTo>
                      <a:pt x="5" y="0"/>
                    </a:lnTo>
                    <a:lnTo>
                      <a:pt x="5" y="19"/>
                    </a:lnTo>
                    <a:lnTo>
                      <a:pt x="7" y="18"/>
                    </a:lnTo>
                    <a:lnTo>
                      <a:pt x="8" y="16"/>
                    </a:lnTo>
                    <a:lnTo>
                      <a:pt x="10" y="15"/>
                    </a:lnTo>
                    <a:lnTo>
                      <a:pt x="11" y="14"/>
                    </a:lnTo>
                    <a:lnTo>
                      <a:pt x="12" y="14"/>
                    </a:lnTo>
                    <a:lnTo>
                      <a:pt x="13" y="13"/>
                    </a:lnTo>
                    <a:lnTo>
                      <a:pt x="15" y="13"/>
                    </a:lnTo>
                    <a:lnTo>
                      <a:pt x="16" y="13"/>
                    </a:lnTo>
                    <a:lnTo>
                      <a:pt x="17" y="13"/>
                    </a:lnTo>
                    <a:lnTo>
                      <a:pt x="19" y="13"/>
                    </a:lnTo>
                    <a:lnTo>
                      <a:pt x="20" y="14"/>
                    </a:lnTo>
                    <a:lnTo>
                      <a:pt x="21" y="14"/>
                    </a:lnTo>
                    <a:lnTo>
                      <a:pt x="25" y="16"/>
                    </a:lnTo>
                    <a:lnTo>
                      <a:pt x="26" y="19"/>
                    </a:lnTo>
                    <a:lnTo>
                      <a:pt x="27" y="22"/>
                    </a:lnTo>
                    <a:lnTo>
                      <a:pt x="27" y="23"/>
                    </a:lnTo>
                    <a:lnTo>
                      <a:pt x="27" y="50"/>
                    </a:lnTo>
                    <a:lnTo>
                      <a:pt x="21" y="50"/>
                    </a:lnTo>
                    <a:lnTo>
                      <a:pt x="21" y="26"/>
                    </a:lnTo>
                    <a:lnTo>
                      <a:pt x="21" y="23"/>
                    </a:lnTo>
                    <a:lnTo>
                      <a:pt x="21" y="21"/>
                    </a:lnTo>
                    <a:lnTo>
                      <a:pt x="20" y="20"/>
                    </a:lnTo>
                    <a:lnTo>
                      <a:pt x="19" y="20"/>
                    </a:lnTo>
                    <a:lnTo>
                      <a:pt x="18" y="19"/>
                    </a:lnTo>
                    <a:lnTo>
                      <a:pt x="16" y="19"/>
                    </a:lnTo>
                    <a:lnTo>
                      <a:pt x="15" y="19"/>
                    </a:lnTo>
                    <a:lnTo>
                      <a:pt x="13" y="19"/>
                    </a:lnTo>
                    <a:lnTo>
                      <a:pt x="12" y="19"/>
                    </a:lnTo>
                    <a:lnTo>
                      <a:pt x="11" y="20"/>
                    </a:lnTo>
                    <a:lnTo>
                      <a:pt x="9" y="20"/>
                    </a:lnTo>
                    <a:lnTo>
                      <a:pt x="8" y="21"/>
                    </a:lnTo>
                    <a:lnTo>
                      <a:pt x="7" y="22"/>
                    </a:lnTo>
                    <a:lnTo>
                      <a:pt x="7" y="23"/>
                    </a:lnTo>
                    <a:lnTo>
                      <a:pt x="5" y="24"/>
                    </a:lnTo>
                    <a:lnTo>
                      <a:pt x="5" y="27"/>
                    </a:lnTo>
                    <a:lnTo>
                      <a:pt x="5" y="50"/>
                    </a:lnTo>
                    <a:lnTo>
                      <a:pt x="0" y="50"/>
                    </a:lnTo>
                    <a:lnTo>
                      <a:pt x="0" y="0"/>
                    </a:lnTo>
                    <a:close/>
                  </a:path>
                </a:pathLst>
              </a:custGeom>
              <a:solidFill>
                <a:srgbClr val="000000"/>
              </a:solidFill>
              <a:ln w="9525">
                <a:solidFill>
                  <a:srgbClr val="FF0066"/>
                </a:solidFill>
                <a:round/>
                <a:headEnd/>
                <a:tailEnd/>
              </a:ln>
            </p:spPr>
            <p:txBody>
              <a:bodyPr/>
              <a:lstStyle/>
              <a:p>
                <a:endParaRPr lang="en-US" dirty="0"/>
              </a:p>
            </p:txBody>
          </p:sp>
          <p:sp>
            <p:nvSpPr>
              <p:cNvPr id="263197" name="Freeform 29">
                <a:extLst>
                  <a:ext uri="{FF2B5EF4-FFF2-40B4-BE49-F238E27FC236}">
                    <a16:creationId xmlns:a16="http://schemas.microsoft.com/office/drawing/2014/main" id="{F12D8ABA-4A09-4254-9B28-FF8AB99C763A}"/>
                  </a:ext>
                </a:extLst>
              </p:cNvPr>
              <p:cNvSpPr>
                <a:spLocks noChangeAspect="1" noEditPoints="1"/>
              </p:cNvSpPr>
              <p:nvPr/>
            </p:nvSpPr>
            <p:spPr bwMode="auto">
              <a:xfrm>
                <a:off x="2430" y="1345"/>
                <a:ext cx="39" cy="50"/>
              </a:xfrm>
              <a:custGeom>
                <a:avLst/>
                <a:gdLst>
                  <a:gd name="T0" fmla="*/ 0 w 39"/>
                  <a:gd name="T1" fmla="*/ 50 h 50"/>
                  <a:gd name="T2" fmla="*/ 0 w 39"/>
                  <a:gd name="T3" fmla="*/ 0 h 50"/>
                  <a:gd name="T4" fmla="*/ 19 w 39"/>
                  <a:gd name="T5" fmla="*/ 0 h 50"/>
                  <a:gd name="T6" fmla="*/ 26 w 39"/>
                  <a:gd name="T7" fmla="*/ 1 h 50"/>
                  <a:gd name="T8" fmla="*/ 33 w 39"/>
                  <a:gd name="T9" fmla="*/ 6 h 50"/>
                  <a:gd name="T10" fmla="*/ 37 w 39"/>
                  <a:gd name="T11" fmla="*/ 13 h 50"/>
                  <a:gd name="T12" fmla="*/ 39 w 39"/>
                  <a:gd name="T13" fmla="*/ 21 h 50"/>
                  <a:gd name="T14" fmla="*/ 39 w 39"/>
                  <a:gd name="T15" fmla="*/ 27 h 50"/>
                  <a:gd name="T16" fmla="*/ 39 w 39"/>
                  <a:gd name="T17" fmla="*/ 33 h 50"/>
                  <a:gd name="T18" fmla="*/ 37 w 39"/>
                  <a:gd name="T19" fmla="*/ 38 h 50"/>
                  <a:gd name="T20" fmla="*/ 34 w 39"/>
                  <a:gd name="T21" fmla="*/ 43 h 50"/>
                  <a:gd name="T22" fmla="*/ 31 w 39"/>
                  <a:gd name="T23" fmla="*/ 46 h 50"/>
                  <a:gd name="T24" fmla="*/ 27 w 39"/>
                  <a:gd name="T25" fmla="*/ 48 h 50"/>
                  <a:gd name="T26" fmla="*/ 25 w 39"/>
                  <a:gd name="T27" fmla="*/ 50 h 50"/>
                  <a:gd name="T28" fmla="*/ 23 w 39"/>
                  <a:gd name="T29" fmla="*/ 50 h 50"/>
                  <a:gd name="T30" fmla="*/ 0 w 39"/>
                  <a:gd name="T31" fmla="*/ 50 h 50"/>
                  <a:gd name="T32" fmla="*/ 7 w 39"/>
                  <a:gd name="T33" fmla="*/ 6 h 50"/>
                  <a:gd name="T34" fmla="*/ 7 w 39"/>
                  <a:gd name="T35" fmla="*/ 44 h 50"/>
                  <a:gd name="T36" fmla="*/ 20 w 39"/>
                  <a:gd name="T37" fmla="*/ 44 h 50"/>
                  <a:gd name="T38" fmla="*/ 22 w 39"/>
                  <a:gd name="T39" fmla="*/ 44 h 50"/>
                  <a:gd name="T40" fmla="*/ 23 w 39"/>
                  <a:gd name="T41" fmla="*/ 44 h 50"/>
                  <a:gd name="T42" fmla="*/ 24 w 39"/>
                  <a:gd name="T43" fmla="*/ 44 h 50"/>
                  <a:gd name="T44" fmla="*/ 25 w 39"/>
                  <a:gd name="T45" fmla="*/ 43 h 50"/>
                  <a:gd name="T46" fmla="*/ 27 w 39"/>
                  <a:gd name="T47" fmla="*/ 42 h 50"/>
                  <a:gd name="T48" fmla="*/ 29 w 39"/>
                  <a:gd name="T49" fmla="*/ 39 h 50"/>
                  <a:gd name="T50" fmla="*/ 31 w 39"/>
                  <a:gd name="T51" fmla="*/ 37 h 50"/>
                  <a:gd name="T52" fmla="*/ 31 w 39"/>
                  <a:gd name="T53" fmla="*/ 35 h 50"/>
                  <a:gd name="T54" fmla="*/ 32 w 39"/>
                  <a:gd name="T55" fmla="*/ 34 h 50"/>
                  <a:gd name="T56" fmla="*/ 32 w 39"/>
                  <a:gd name="T57" fmla="*/ 31 h 50"/>
                  <a:gd name="T58" fmla="*/ 32 w 39"/>
                  <a:gd name="T59" fmla="*/ 28 h 50"/>
                  <a:gd name="T60" fmla="*/ 33 w 39"/>
                  <a:gd name="T61" fmla="*/ 26 h 50"/>
                  <a:gd name="T62" fmla="*/ 33 w 39"/>
                  <a:gd name="T63" fmla="*/ 22 h 50"/>
                  <a:gd name="T64" fmla="*/ 32 w 39"/>
                  <a:gd name="T65" fmla="*/ 19 h 50"/>
                  <a:gd name="T66" fmla="*/ 31 w 39"/>
                  <a:gd name="T67" fmla="*/ 15 h 50"/>
                  <a:gd name="T68" fmla="*/ 30 w 39"/>
                  <a:gd name="T69" fmla="*/ 13 h 50"/>
                  <a:gd name="T70" fmla="*/ 27 w 39"/>
                  <a:gd name="T71" fmla="*/ 9 h 50"/>
                  <a:gd name="T72" fmla="*/ 25 w 39"/>
                  <a:gd name="T73" fmla="*/ 7 h 50"/>
                  <a:gd name="T74" fmla="*/ 22 w 39"/>
                  <a:gd name="T75" fmla="*/ 6 h 50"/>
                  <a:gd name="T76" fmla="*/ 18 w 39"/>
                  <a:gd name="T77" fmla="*/ 6 h 50"/>
                  <a:gd name="T78" fmla="*/ 7 w 39"/>
                  <a:gd name="T79" fmla="*/ 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9" h="50">
                    <a:moveTo>
                      <a:pt x="0" y="50"/>
                    </a:moveTo>
                    <a:lnTo>
                      <a:pt x="0" y="0"/>
                    </a:lnTo>
                    <a:lnTo>
                      <a:pt x="19" y="0"/>
                    </a:lnTo>
                    <a:lnTo>
                      <a:pt x="26" y="1"/>
                    </a:lnTo>
                    <a:lnTo>
                      <a:pt x="33" y="6"/>
                    </a:lnTo>
                    <a:lnTo>
                      <a:pt x="37" y="13"/>
                    </a:lnTo>
                    <a:lnTo>
                      <a:pt x="39" y="21"/>
                    </a:lnTo>
                    <a:lnTo>
                      <a:pt x="39" y="27"/>
                    </a:lnTo>
                    <a:lnTo>
                      <a:pt x="39" y="33"/>
                    </a:lnTo>
                    <a:lnTo>
                      <a:pt x="37" y="38"/>
                    </a:lnTo>
                    <a:lnTo>
                      <a:pt x="34" y="43"/>
                    </a:lnTo>
                    <a:lnTo>
                      <a:pt x="31" y="46"/>
                    </a:lnTo>
                    <a:lnTo>
                      <a:pt x="27" y="48"/>
                    </a:lnTo>
                    <a:lnTo>
                      <a:pt x="25" y="50"/>
                    </a:lnTo>
                    <a:lnTo>
                      <a:pt x="23" y="50"/>
                    </a:lnTo>
                    <a:lnTo>
                      <a:pt x="0" y="50"/>
                    </a:lnTo>
                    <a:close/>
                    <a:moveTo>
                      <a:pt x="7" y="6"/>
                    </a:moveTo>
                    <a:lnTo>
                      <a:pt x="7" y="44"/>
                    </a:lnTo>
                    <a:lnTo>
                      <a:pt x="20" y="44"/>
                    </a:lnTo>
                    <a:lnTo>
                      <a:pt x="22" y="44"/>
                    </a:lnTo>
                    <a:lnTo>
                      <a:pt x="23" y="44"/>
                    </a:lnTo>
                    <a:lnTo>
                      <a:pt x="24" y="44"/>
                    </a:lnTo>
                    <a:lnTo>
                      <a:pt x="25" y="43"/>
                    </a:lnTo>
                    <a:lnTo>
                      <a:pt x="27" y="42"/>
                    </a:lnTo>
                    <a:lnTo>
                      <a:pt x="29" y="39"/>
                    </a:lnTo>
                    <a:lnTo>
                      <a:pt x="31" y="37"/>
                    </a:lnTo>
                    <a:lnTo>
                      <a:pt x="31" y="35"/>
                    </a:lnTo>
                    <a:lnTo>
                      <a:pt x="32" y="34"/>
                    </a:lnTo>
                    <a:lnTo>
                      <a:pt x="32" y="31"/>
                    </a:lnTo>
                    <a:lnTo>
                      <a:pt x="32" y="28"/>
                    </a:lnTo>
                    <a:lnTo>
                      <a:pt x="33" y="26"/>
                    </a:lnTo>
                    <a:lnTo>
                      <a:pt x="33" y="22"/>
                    </a:lnTo>
                    <a:lnTo>
                      <a:pt x="32" y="19"/>
                    </a:lnTo>
                    <a:lnTo>
                      <a:pt x="31" y="15"/>
                    </a:lnTo>
                    <a:lnTo>
                      <a:pt x="30" y="13"/>
                    </a:lnTo>
                    <a:lnTo>
                      <a:pt x="27" y="9"/>
                    </a:lnTo>
                    <a:lnTo>
                      <a:pt x="25" y="7"/>
                    </a:lnTo>
                    <a:lnTo>
                      <a:pt x="22" y="6"/>
                    </a:lnTo>
                    <a:lnTo>
                      <a:pt x="18" y="6"/>
                    </a:lnTo>
                    <a:lnTo>
                      <a:pt x="7" y="6"/>
                    </a:lnTo>
                    <a:close/>
                  </a:path>
                </a:pathLst>
              </a:custGeom>
              <a:solidFill>
                <a:srgbClr val="000000"/>
              </a:solidFill>
              <a:ln w="9525">
                <a:solidFill>
                  <a:srgbClr val="FF0066"/>
                </a:solidFill>
                <a:round/>
                <a:headEnd/>
                <a:tailEnd/>
              </a:ln>
            </p:spPr>
            <p:txBody>
              <a:bodyPr/>
              <a:lstStyle/>
              <a:p>
                <a:endParaRPr lang="en-US" dirty="0"/>
              </a:p>
            </p:txBody>
          </p:sp>
          <p:sp>
            <p:nvSpPr>
              <p:cNvPr id="263198" name="Freeform 30">
                <a:extLst>
                  <a:ext uri="{FF2B5EF4-FFF2-40B4-BE49-F238E27FC236}">
                    <a16:creationId xmlns:a16="http://schemas.microsoft.com/office/drawing/2014/main" id="{AB78A076-0FA6-433C-8E96-1EAA2F8C9E2E}"/>
                  </a:ext>
                </a:extLst>
              </p:cNvPr>
              <p:cNvSpPr>
                <a:spLocks noChangeAspect="1" noEditPoints="1"/>
              </p:cNvSpPr>
              <p:nvPr/>
            </p:nvSpPr>
            <p:spPr bwMode="auto">
              <a:xfrm>
                <a:off x="2475" y="1358"/>
                <a:ext cx="32" cy="38"/>
              </a:xfrm>
              <a:custGeom>
                <a:avLst/>
                <a:gdLst>
                  <a:gd name="T0" fmla="*/ 28 w 32"/>
                  <a:gd name="T1" fmla="*/ 32 h 38"/>
                  <a:gd name="T2" fmla="*/ 30 w 32"/>
                  <a:gd name="T3" fmla="*/ 33 h 38"/>
                  <a:gd name="T4" fmla="*/ 32 w 32"/>
                  <a:gd name="T5" fmla="*/ 33 h 38"/>
                  <a:gd name="T6" fmla="*/ 32 w 32"/>
                  <a:gd name="T7" fmla="*/ 33 h 38"/>
                  <a:gd name="T8" fmla="*/ 32 w 32"/>
                  <a:gd name="T9" fmla="*/ 38 h 38"/>
                  <a:gd name="T10" fmla="*/ 31 w 32"/>
                  <a:gd name="T11" fmla="*/ 38 h 38"/>
                  <a:gd name="T12" fmla="*/ 28 w 32"/>
                  <a:gd name="T13" fmla="*/ 38 h 38"/>
                  <a:gd name="T14" fmla="*/ 24 w 32"/>
                  <a:gd name="T15" fmla="*/ 37 h 38"/>
                  <a:gd name="T16" fmla="*/ 23 w 32"/>
                  <a:gd name="T17" fmla="*/ 33 h 38"/>
                  <a:gd name="T18" fmla="*/ 18 w 32"/>
                  <a:gd name="T19" fmla="*/ 37 h 38"/>
                  <a:gd name="T20" fmla="*/ 11 w 32"/>
                  <a:gd name="T21" fmla="*/ 38 h 38"/>
                  <a:gd name="T22" fmla="*/ 2 w 32"/>
                  <a:gd name="T23" fmla="*/ 36 h 38"/>
                  <a:gd name="T24" fmla="*/ 0 w 32"/>
                  <a:gd name="T25" fmla="*/ 28 h 38"/>
                  <a:gd name="T26" fmla="*/ 2 w 32"/>
                  <a:gd name="T27" fmla="*/ 21 h 38"/>
                  <a:gd name="T28" fmla="*/ 7 w 32"/>
                  <a:gd name="T29" fmla="*/ 18 h 38"/>
                  <a:gd name="T30" fmla="*/ 15 w 32"/>
                  <a:gd name="T31" fmla="*/ 17 h 38"/>
                  <a:gd name="T32" fmla="*/ 19 w 32"/>
                  <a:gd name="T33" fmla="*/ 16 h 38"/>
                  <a:gd name="T34" fmla="*/ 22 w 32"/>
                  <a:gd name="T35" fmla="*/ 15 h 38"/>
                  <a:gd name="T36" fmla="*/ 23 w 32"/>
                  <a:gd name="T37" fmla="*/ 14 h 38"/>
                  <a:gd name="T38" fmla="*/ 22 w 32"/>
                  <a:gd name="T39" fmla="*/ 8 h 38"/>
                  <a:gd name="T40" fmla="*/ 16 w 32"/>
                  <a:gd name="T41" fmla="*/ 6 h 38"/>
                  <a:gd name="T42" fmla="*/ 10 w 32"/>
                  <a:gd name="T43" fmla="*/ 7 h 38"/>
                  <a:gd name="T44" fmla="*/ 7 w 32"/>
                  <a:gd name="T45" fmla="*/ 10 h 38"/>
                  <a:gd name="T46" fmla="*/ 1 w 32"/>
                  <a:gd name="T47" fmla="*/ 11 h 38"/>
                  <a:gd name="T48" fmla="*/ 2 w 32"/>
                  <a:gd name="T49" fmla="*/ 7 h 38"/>
                  <a:gd name="T50" fmla="*/ 4 w 32"/>
                  <a:gd name="T51" fmla="*/ 3 h 38"/>
                  <a:gd name="T52" fmla="*/ 9 w 32"/>
                  <a:gd name="T53" fmla="*/ 1 h 38"/>
                  <a:gd name="T54" fmla="*/ 12 w 32"/>
                  <a:gd name="T55" fmla="*/ 0 h 38"/>
                  <a:gd name="T56" fmla="*/ 16 w 32"/>
                  <a:gd name="T57" fmla="*/ 0 h 38"/>
                  <a:gd name="T58" fmla="*/ 19 w 32"/>
                  <a:gd name="T59" fmla="*/ 0 h 38"/>
                  <a:gd name="T60" fmla="*/ 24 w 32"/>
                  <a:gd name="T61" fmla="*/ 2 h 38"/>
                  <a:gd name="T62" fmla="*/ 27 w 32"/>
                  <a:gd name="T63" fmla="*/ 6 h 38"/>
                  <a:gd name="T64" fmla="*/ 28 w 32"/>
                  <a:gd name="T65" fmla="*/ 31 h 38"/>
                  <a:gd name="T66" fmla="*/ 19 w 32"/>
                  <a:gd name="T67" fmla="*/ 21 h 38"/>
                  <a:gd name="T68" fmla="*/ 11 w 32"/>
                  <a:gd name="T69" fmla="*/ 22 h 38"/>
                  <a:gd name="T70" fmla="*/ 8 w 32"/>
                  <a:gd name="T71" fmla="*/ 23 h 38"/>
                  <a:gd name="T72" fmla="*/ 5 w 32"/>
                  <a:gd name="T73" fmla="*/ 25 h 38"/>
                  <a:gd name="T74" fmla="*/ 5 w 32"/>
                  <a:gd name="T75" fmla="*/ 30 h 38"/>
                  <a:gd name="T76" fmla="*/ 9 w 32"/>
                  <a:gd name="T77" fmla="*/ 33 h 38"/>
                  <a:gd name="T78" fmla="*/ 17 w 32"/>
                  <a:gd name="T79" fmla="*/ 32 h 38"/>
                  <a:gd name="T80" fmla="*/ 22 w 32"/>
                  <a:gd name="T81" fmla="*/ 28 h 38"/>
                  <a:gd name="T82" fmla="*/ 23 w 32"/>
                  <a:gd name="T8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38">
                    <a:moveTo>
                      <a:pt x="28" y="31"/>
                    </a:moveTo>
                    <a:lnTo>
                      <a:pt x="28" y="32"/>
                    </a:lnTo>
                    <a:lnTo>
                      <a:pt x="30" y="32"/>
                    </a:lnTo>
                    <a:lnTo>
                      <a:pt x="30" y="33"/>
                    </a:lnTo>
                    <a:lnTo>
                      <a:pt x="31" y="33"/>
                    </a:lnTo>
                    <a:lnTo>
                      <a:pt x="32" y="33"/>
                    </a:lnTo>
                    <a:lnTo>
                      <a:pt x="32" y="33"/>
                    </a:lnTo>
                    <a:lnTo>
                      <a:pt x="32" y="33"/>
                    </a:lnTo>
                    <a:lnTo>
                      <a:pt x="32" y="33"/>
                    </a:lnTo>
                    <a:lnTo>
                      <a:pt x="32" y="38"/>
                    </a:lnTo>
                    <a:lnTo>
                      <a:pt x="31" y="38"/>
                    </a:lnTo>
                    <a:lnTo>
                      <a:pt x="31" y="38"/>
                    </a:lnTo>
                    <a:lnTo>
                      <a:pt x="30" y="38"/>
                    </a:lnTo>
                    <a:lnTo>
                      <a:pt x="28" y="38"/>
                    </a:lnTo>
                    <a:lnTo>
                      <a:pt x="26" y="38"/>
                    </a:lnTo>
                    <a:lnTo>
                      <a:pt x="24" y="37"/>
                    </a:lnTo>
                    <a:lnTo>
                      <a:pt x="23" y="35"/>
                    </a:lnTo>
                    <a:lnTo>
                      <a:pt x="23" y="33"/>
                    </a:lnTo>
                    <a:lnTo>
                      <a:pt x="20" y="35"/>
                    </a:lnTo>
                    <a:lnTo>
                      <a:pt x="18" y="37"/>
                    </a:lnTo>
                    <a:lnTo>
                      <a:pt x="15" y="38"/>
                    </a:lnTo>
                    <a:lnTo>
                      <a:pt x="11" y="38"/>
                    </a:lnTo>
                    <a:lnTo>
                      <a:pt x="7" y="37"/>
                    </a:lnTo>
                    <a:lnTo>
                      <a:pt x="2" y="36"/>
                    </a:lnTo>
                    <a:lnTo>
                      <a:pt x="0" y="32"/>
                    </a:lnTo>
                    <a:lnTo>
                      <a:pt x="0" y="28"/>
                    </a:lnTo>
                    <a:lnTo>
                      <a:pt x="1" y="24"/>
                    </a:lnTo>
                    <a:lnTo>
                      <a:pt x="2" y="21"/>
                    </a:lnTo>
                    <a:lnTo>
                      <a:pt x="4" y="20"/>
                    </a:lnTo>
                    <a:lnTo>
                      <a:pt x="7" y="18"/>
                    </a:lnTo>
                    <a:lnTo>
                      <a:pt x="11" y="17"/>
                    </a:lnTo>
                    <a:lnTo>
                      <a:pt x="15" y="17"/>
                    </a:lnTo>
                    <a:lnTo>
                      <a:pt x="17" y="16"/>
                    </a:lnTo>
                    <a:lnTo>
                      <a:pt x="19" y="16"/>
                    </a:lnTo>
                    <a:lnTo>
                      <a:pt x="20" y="16"/>
                    </a:lnTo>
                    <a:lnTo>
                      <a:pt x="22" y="15"/>
                    </a:lnTo>
                    <a:lnTo>
                      <a:pt x="23" y="15"/>
                    </a:lnTo>
                    <a:lnTo>
                      <a:pt x="23" y="14"/>
                    </a:lnTo>
                    <a:lnTo>
                      <a:pt x="23" y="9"/>
                    </a:lnTo>
                    <a:lnTo>
                      <a:pt x="22" y="8"/>
                    </a:lnTo>
                    <a:lnTo>
                      <a:pt x="19" y="7"/>
                    </a:lnTo>
                    <a:lnTo>
                      <a:pt x="16" y="6"/>
                    </a:lnTo>
                    <a:lnTo>
                      <a:pt x="13" y="6"/>
                    </a:lnTo>
                    <a:lnTo>
                      <a:pt x="10" y="7"/>
                    </a:lnTo>
                    <a:lnTo>
                      <a:pt x="8" y="8"/>
                    </a:lnTo>
                    <a:lnTo>
                      <a:pt x="7" y="10"/>
                    </a:lnTo>
                    <a:lnTo>
                      <a:pt x="7" y="11"/>
                    </a:lnTo>
                    <a:lnTo>
                      <a:pt x="1" y="11"/>
                    </a:lnTo>
                    <a:lnTo>
                      <a:pt x="1" y="9"/>
                    </a:lnTo>
                    <a:lnTo>
                      <a:pt x="2" y="7"/>
                    </a:lnTo>
                    <a:lnTo>
                      <a:pt x="3" y="6"/>
                    </a:lnTo>
                    <a:lnTo>
                      <a:pt x="4" y="3"/>
                    </a:lnTo>
                    <a:lnTo>
                      <a:pt x="7" y="2"/>
                    </a:lnTo>
                    <a:lnTo>
                      <a:pt x="9" y="1"/>
                    </a:lnTo>
                    <a:lnTo>
                      <a:pt x="10" y="1"/>
                    </a:lnTo>
                    <a:lnTo>
                      <a:pt x="12" y="0"/>
                    </a:lnTo>
                    <a:lnTo>
                      <a:pt x="15" y="0"/>
                    </a:lnTo>
                    <a:lnTo>
                      <a:pt x="16" y="0"/>
                    </a:lnTo>
                    <a:lnTo>
                      <a:pt x="17" y="0"/>
                    </a:lnTo>
                    <a:lnTo>
                      <a:pt x="19" y="0"/>
                    </a:lnTo>
                    <a:lnTo>
                      <a:pt x="20" y="1"/>
                    </a:lnTo>
                    <a:lnTo>
                      <a:pt x="24" y="2"/>
                    </a:lnTo>
                    <a:lnTo>
                      <a:pt x="26" y="3"/>
                    </a:lnTo>
                    <a:lnTo>
                      <a:pt x="27" y="6"/>
                    </a:lnTo>
                    <a:lnTo>
                      <a:pt x="28" y="8"/>
                    </a:lnTo>
                    <a:lnTo>
                      <a:pt x="28" y="31"/>
                    </a:lnTo>
                    <a:close/>
                    <a:moveTo>
                      <a:pt x="23" y="20"/>
                    </a:moveTo>
                    <a:lnTo>
                      <a:pt x="19" y="21"/>
                    </a:lnTo>
                    <a:lnTo>
                      <a:pt x="15" y="21"/>
                    </a:lnTo>
                    <a:lnTo>
                      <a:pt x="11" y="22"/>
                    </a:lnTo>
                    <a:lnTo>
                      <a:pt x="9" y="23"/>
                    </a:lnTo>
                    <a:lnTo>
                      <a:pt x="8" y="23"/>
                    </a:lnTo>
                    <a:lnTo>
                      <a:pt x="7" y="24"/>
                    </a:lnTo>
                    <a:lnTo>
                      <a:pt x="5" y="25"/>
                    </a:lnTo>
                    <a:lnTo>
                      <a:pt x="5" y="28"/>
                    </a:lnTo>
                    <a:lnTo>
                      <a:pt x="5" y="30"/>
                    </a:lnTo>
                    <a:lnTo>
                      <a:pt x="7" y="32"/>
                    </a:lnTo>
                    <a:lnTo>
                      <a:pt x="9" y="33"/>
                    </a:lnTo>
                    <a:lnTo>
                      <a:pt x="11" y="33"/>
                    </a:lnTo>
                    <a:lnTo>
                      <a:pt x="17" y="32"/>
                    </a:lnTo>
                    <a:lnTo>
                      <a:pt x="20" y="30"/>
                    </a:lnTo>
                    <a:lnTo>
                      <a:pt x="22" y="28"/>
                    </a:lnTo>
                    <a:lnTo>
                      <a:pt x="23" y="26"/>
                    </a:lnTo>
                    <a:lnTo>
                      <a:pt x="23" y="20"/>
                    </a:lnTo>
                    <a:close/>
                  </a:path>
                </a:pathLst>
              </a:custGeom>
              <a:solidFill>
                <a:srgbClr val="000000"/>
              </a:solidFill>
              <a:ln w="9525">
                <a:solidFill>
                  <a:srgbClr val="FF0066"/>
                </a:solidFill>
                <a:round/>
                <a:headEnd/>
                <a:tailEnd/>
              </a:ln>
            </p:spPr>
            <p:txBody>
              <a:bodyPr/>
              <a:lstStyle/>
              <a:p>
                <a:endParaRPr lang="en-US" dirty="0"/>
              </a:p>
            </p:txBody>
          </p:sp>
          <p:sp>
            <p:nvSpPr>
              <p:cNvPr id="263199" name="Freeform 31">
                <a:extLst>
                  <a:ext uri="{FF2B5EF4-FFF2-40B4-BE49-F238E27FC236}">
                    <a16:creationId xmlns:a16="http://schemas.microsoft.com/office/drawing/2014/main" id="{FE0A052E-ED42-4DE3-929F-3B11ADAE3E09}"/>
                  </a:ext>
                </a:extLst>
              </p:cNvPr>
              <p:cNvSpPr>
                <a:spLocks noChangeAspect="1"/>
              </p:cNvSpPr>
              <p:nvPr/>
            </p:nvSpPr>
            <p:spPr bwMode="auto">
              <a:xfrm>
                <a:off x="2511" y="1345"/>
                <a:ext cx="30" cy="50"/>
              </a:xfrm>
              <a:custGeom>
                <a:avLst/>
                <a:gdLst>
                  <a:gd name="T0" fmla="*/ 6 w 30"/>
                  <a:gd name="T1" fmla="*/ 0 h 50"/>
                  <a:gd name="T2" fmla="*/ 6 w 30"/>
                  <a:gd name="T3" fmla="*/ 29 h 50"/>
                  <a:gd name="T4" fmla="*/ 21 w 30"/>
                  <a:gd name="T5" fmla="*/ 14 h 50"/>
                  <a:gd name="T6" fmla="*/ 28 w 30"/>
                  <a:gd name="T7" fmla="*/ 14 h 50"/>
                  <a:gd name="T8" fmla="*/ 15 w 30"/>
                  <a:gd name="T9" fmla="*/ 27 h 50"/>
                  <a:gd name="T10" fmla="*/ 30 w 30"/>
                  <a:gd name="T11" fmla="*/ 50 h 50"/>
                  <a:gd name="T12" fmla="*/ 24 w 30"/>
                  <a:gd name="T13" fmla="*/ 50 h 50"/>
                  <a:gd name="T14" fmla="*/ 12 w 30"/>
                  <a:gd name="T15" fmla="*/ 31 h 50"/>
                  <a:gd name="T16" fmla="*/ 6 w 30"/>
                  <a:gd name="T17" fmla="*/ 36 h 50"/>
                  <a:gd name="T18" fmla="*/ 6 w 30"/>
                  <a:gd name="T19" fmla="*/ 50 h 50"/>
                  <a:gd name="T20" fmla="*/ 0 w 30"/>
                  <a:gd name="T21" fmla="*/ 50 h 50"/>
                  <a:gd name="T22" fmla="*/ 0 w 30"/>
                  <a:gd name="T23" fmla="*/ 0 h 50"/>
                  <a:gd name="T24" fmla="*/ 6 w 30"/>
                  <a:gd name="T2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50">
                    <a:moveTo>
                      <a:pt x="6" y="0"/>
                    </a:moveTo>
                    <a:lnTo>
                      <a:pt x="6" y="29"/>
                    </a:lnTo>
                    <a:lnTo>
                      <a:pt x="21" y="14"/>
                    </a:lnTo>
                    <a:lnTo>
                      <a:pt x="28" y="14"/>
                    </a:lnTo>
                    <a:lnTo>
                      <a:pt x="15" y="27"/>
                    </a:lnTo>
                    <a:lnTo>
                      <a:pt x="30" y="50"/>
                    </a:lnTo>
                    <a:lnTo>
                      <a:pt x="24" y="50"/>
                    </a:lnTo>
                    <a:lnTo>
                      <a:pt x="12" y="31"/>
                    </a:lnTo>
                    <a:lnTo>
                      <a:pt x="6" y="36"/>
                    </a:lnTo>
                    <a:lnTo>
                      <a:pt x="6" y="50"/>
                    </a:lnTo>
                    <a:lnTo>
                      <a:pt x="0" y="50"/>
                    </a:lnTo>
                    <a:lnTo>
                      <a:pt x="0" y="0"/>
                    </a:lnTo>
                    <a:lnTo>
                      <a:pt x="6" y="0"/>
                    </a:lnTo>
                    <a:close/>
                  </a:path>
                </a:pathLst>
              </a:custGeom>
              <a:solidFill>
                <a:srgbClr val="000000"/>
              </a:solidFill>
              <a:ln w="9525">
                <a:solidFill>
                  <a:srgbClr val="FF0066"/>
                </a:solidFill>
                <a:round/>
                <a:headEnd/>
                <a:tailEnd/>
              </a:ln>
            </p:spPr>
            <p:txBody>
              <a:bodyPr/>
              <a:lstStyle/>
              <a:p>
                <a:endParaRPr lang="en-US" dirty="0"/>
              </a:p>
            </p:txBody>
          </p:sp>
          <p:sp>
            <p:nvSpPr>
              <p:cNvPr id="263200" name="Freeform 32">
                <a:extLst>
                  <a:ext uri="{FF2B5EF4-FFF2-40B4-BE49-F238E27FC236}">
                    <a16:creationId xmlns:a16="http://schemas.microsoft.com/office/drawing/2014/main" id="{9E08D37B-DFA8-4B4E-BFA5-067A294F3497}"/>
                  </a:ext>
                </a:extLst>
              </p:cNvPr>
              <p:cNvSpPr>
                <a:spLocks noChangeAspect="1" noEditPoints="1"/>
              </p:cNvSpPr>
              <p:nvPr/>
            </p:nvSpPr>
            <p:spPr bwMode="auto">
              <a:xfrm>
                <a:off x="2543" y="1358"/>
                <a:ext cx="31" cy="38"/>
              </a:xfrm>
              <a:custGeom>
                <a:avLst/>
                <a:gdLst>
                  <a:gd name="T0" fmla="*/ 15 w 31"/>
                  <a:gd name="T1" fmla="*/ 38 h 38"/>
                  <a:gd name="T2" fmla="*/ 10 w 31"/>
                  <a:gd name="T3" fmla="*/ 37 h 38"/>
                  <a:gd name="T4" fmla="*/ 5 w 31"/>
                  <a:gd name="T5" fmla="*/ 35 h 38"/>
                  <a:gd name="T6" fmla="*/ 1 w 31"/>
                  <a:gd name="T7" fmla="*/ 29 h 38"/>
                  <a:gd name="T8" fmla="*/ 0 w 31"/>
                  <a:gd name="T9" fmla="*/ 20 h 38"/>
                  <a:gd name="T10" fmla="*/ 1 w 31"/>
                  <a:gd name="T11" fmla="*/ 9 h 38"/>
                  <a:gd name="T12" fmla="*/ 5 w 31"/>
                  <a:gd name="T13" fmla="*/ 3 h 38"/>
                  <a:gd name="T14" fmla="*/ 10 w 31"/>
                  <a:gd name="T15" fmla="*/ 1 h 38"/>
                  <a:gd name="T16" fmla="*/ 15 w 31"/>
                  <a:gd name="T17" fmla="*/ 0 h 38"/>
                  <a:gd name="T18" fmla="*/ 20 w 31"/>
                  <a:gd name="T19" fmla="*/ 1 h 38"/>
                  <a:gd name="T20" fmla="*/ 25 w 31"/>
                  <a:gd name="T21" fmla="*/ 3 h 38"/>
                  <a:gd name="T22" fmla="*/ 30 w 31"/>
                  <a:gd name="T23" fmla="*/ 9 h 38"/>
                  <a:gd name="T24" fmla="*/ 31 w 31"/>
                  <a:gd name="T25" fmla="*/ 20 h 38"/>
                  <a:gd name="T26" fmla="*/ 30 w 31"/>
                  <a:gd name="T27" fmla="*/ 29 h 38"/>
                  <a:gd name="T28" fmla="*/ 25 w 31"/>
                  <a:gd name="T29" fmla="*/ 35 h 38"/>
                  <a:gd name="T30" fmla="*/ 20 w 31"/>
                  <a:gd name="T31" fmla="*/ 37 h 38"/>
                  <a:gd name="T32" fmla="*/ 15 w 31"/>
                  <a:gd name="T33" fmla="*/ 38 h 38"/>
                  <a:gd name="T34" fmla="*/ 15 w 31"/>
                  <a:gd name="T35" fmla="*/ 6 h 38"/>
                  <a:gd name="T36" fmla="*/ 10 w 31"/>
                  <a:gd name="T37" fmla="*/ 7 h 38"/>
                  <a:gd name="T38" fmla="*/ 8 w 31"/>
                  <a:gd name="T39" fmla="*/ 10 h 38"/>
                  <a:gd name="T40" fmla="*/ 5 w 31"/>
                  <a:gd name="T41" fmla="*/ 15 h 38"/>
                  <a:gd name="T42" fmla="*/ 5 w 31"/>
                  <a:gd name="T43" fmla="*/ 20 h 38"/>
                  <a:gd name="T44" fmla="*/ 5 w 31"/>
                  <a:gd name="T45" fmla="*/ 24 h 38"/>
                  <a:gd name="T46" fmla="*/ 8 w 31"/>
                  <a:gd name="T47" fmla="*/ 28 h 38"/>
                  <a:gd name="T48" fmla="*/ 10 w 31"/>
                  <a:gd name="T49" fmla="*/ 31 h 38"/>
                  <a:gd name="T50" fmla="*/ 15 w 31"/>
                  <a:gd name="T51" fmla="*/ 32 h 38"/>
                  <a:gd name="T52" fmla="*/ 19 w 31"/>
                  <a:gd name="T53" fmla="*/ 31 h 38"/>
                  <a:gd name="T54" fmla="*/ 23 w 31"/>
                  <a:gd name="T55" fmla="*/ 28 h 38"/>
                  <a:gd name="T56" fmla="*/ 25 w 31"/>
                  <a:gd name="T57" fmla="*/ 24 h 38"/>
                  <a:gd name="T58" fmla="*/ 25 w 31"/>
                  <a:gd name="T59" fmla="*/ 20 h 38"/>
                  <a:gd name="T60" fmla="*/ 25 w 31"/>
                  <a:gd name="T61" fmla="*/ 15 h 38"/>
                  <a:gd name="T62" fmla="*/ 23 w 31"/>
                  <a:gd name="T63" fmla="*/ 10 h 38"/>
                  <a:gd name="T64" fmla="*/ 19 w 31"/>
                  <a:gd name="T65" fmla="*/ 7 h 38"/>
                  <a:gd name="T66" fmla="*/ 15 w 31"/>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5" y="38"/>
                    </a:moveTo>
                    <a:lnTo>
                      <a:pt x="10" y="37"/>
                    </a:lnTo>
                    <a:lnTo>
                      <a:pt x="5" y="35"/>
                    </a:lnTo>
                    <a:lnTo>
                      <a:pt x="1" y="29"/>
                    </a:lnTo>
                    <a:lnTo>
                      <a:pt x="0" y="20"/>
                    </a:lnTo>
                    <a:lnTo>
                      <a:pt x="1" y="9"/>
                    </a:lnTo>
                    <a:lnTo>
                      <a:pt x="5" y="3"/>
                    </a:lnTo>
                    <a:lnTo>
                      <a:pt x="10" y="1"/>
                    </a:lnTo>
                    <a:lnTo>
                      <a:pt x="15" y="0"/>
                    </a:lnTo>
                    <a:lnTo>
                      <a:pt x="20" y="1"/>
                    </a:lnTo>
                    <a:lnTo>
                      <a:pt x="25" y="3"/>
                    </a:lnTo>
                    <a:lnTo>
                      <a:pt x="30" y="9"/>
                    </a:lnTo>
                    <a:lnTo>
                      <a:pt x="31" y="20"/>
                    </a:lnTo>
                    <a:lnTo>
                      <a:pt x="30" y="29"/>
                    </a:lnTo>
                    <a:lnTo>
                      <a:pt x="25" y="35"/>
                    </a:lnTo>
                    <a:lnTo>
                      <a:pt x="20" y="37"/>
                    </a:lnTo>
                    <a:lnTo>
                      <a:pt x="15" y="38"/>
                    </a:lnTo>
                    <a:close/>
                    <a:moveTo>
                      <a:pt x="15" y="6"/>
                    </a:moveTo>
                    <a:lnTo>
                      <a:pt x="10" y="7"/>
                    </a:lnTo>
                    <a:lnTo>
                      <a:pt x="8" y="10"/>
                    </a:lnTo>
                    <a:lnTo>
                      <a:pt x="5" y="15"/>
                    </a:lnTo>
                    <a:lnTo>
                      <a:pt x="5" y="20"/>
                    </a:lnTo>
                    <a:lnTo>
                      <a:pt x="5" y="24"/>
                    </a:lnTo>
                    <a:lnTo>
                      <a:pt x="8" y="28"/>
                    </a:lnTo>
                    <a:lnTo>
                      <a:pt x="10" y="31"/>
                    </a:lnTo>
                    <a:lnTo>
                      <a:pt x="15" y="32"/>
                    </a:lnTo>
                    <a:lnTo>
                      <a:pt x="19" y="31"/>
                    </a:lnTo>
                    <a:lnTo>
                      <a:pt x="23" y="28"/>
                    </a:lnTo>
                    <a:lnTo>
                      <a:pt x="25" y="24"/>
                    </a:lnTo>
                    <a:lnTo>
                      <a:pt x="25" y="20"/>
                    </a:lnTo>
                    <a:lnTo>
                      <a:pt x="25" y="15"/>
                    </a:lnTo>
                    <a:lnTo>
                      <a:pt x="23" y="10"/>
                    </a:lnTo>
                    <a:lnTo>
                      <a:pt x="19" y="7"/>
                    </a:lnTo>
                    <a:lnTo>
                      <a:pt x="15" y="6"/>
                    </a:lnTo>
                    <a:close/>
                  </a:path>
                </a:pathLst>
              </a:custGeom>
              <a:solidFill>
                <a:srgbClr val="000000"/>
              </a:solidFill>
              <a:ln w="9525">
                <a:solidFill>
                  <a:srgbClr val="FF0066"/>
                </a:solidFill>
                <a:round/>
                <a:headEnd/>
                <a:tailEnd/>
              </a:ln>
            </p:spPr>
            <p:txBody>
              <a:bodyPr/>
              <a:lstStyle/>
              <a:p>
                <a:endParaRPr lang="en-US" dirty="0"/>
              </a:p>
            </p:txBody>
          </p:sp>
          <p:sp>
            <p:nvSpPr>
              <p:cNvPr id="263201" name="Freeform 33">
                <a:extLst>
                  <a:ext uri="{FF2B5EF4-FFF2-40B4-BE49-F238E27FC236}">
                    <a16:creationId xmlns:a16="http://schemas.microsoft.com/office/drawing/2014/main" id="{A676C5A5-3B42-4925-B25C-686A800D7B1E}"/>
                  </a:ext>
                </a:extLst>
              </p:cNvPr>
              <p:cNvSpPr>
                <a:spLocks noChangeAspect="1"/>
              </p:cNvSpPr>
              <p:nvPr/>
            </p:nvSpPr>
            <p:spPr bwMode="auto">
              <a:xfrm>
                <a:off x="2577" y="1350"/>
                <a:ext cx="16" cy="46"/>
              </a:xfrm>
              <a:custGeom>
                <a:avLst/>
                <a:gdLst>
                  <a:gd name="T0" fmla="*/ 11 w 16"/>
                  <a:gd name="T1" fmla="*/ 9 h 46"/>
                  <a:gd name="T2" fmla="*/ 16 w 16"/>
                  <a:gd name="T3" fmla="*/ 9 h 46"/>
                  <a:gd name="T4" fmla="*/ 16 w 16"/>
                  <a:gd name="T5" fmla="*/ 15 h 46"/>
                  <a:gd name="T6" fmla="*/ 11 w 16"/>
                  <a:gd name="T7" fmla="*/ 15 h 46"/>
                  <a:gd name="T8" fmla="*/ 11 w 16"/>
                  <a:gd name="T9" fmla="*/ 39 h 46"/>
                  <a:gd name="T10" fmla="*/ 11 w 16"/>
                  <a:gd name="T11" fmla="*/ 40 h 46"/>
                  <a:gd name="T12" fmla="*/ 12 w 16"/>
                  <a:gd name="T13" fmla="*/ 41 h 46"/>
                  <a:gd name="T14" fmla="*/ 14 w 16"/>
                  <a:gd name="T15" fmla="*/ 41 h 46"/>
                  <a:gd name="T16" fmla="*/ 16 w 16"/>
                  <a:gd name="T17" fmla="*/ 41 h 46"/>
                  <a:gd name="T18" fmla="*/ 16 w 16"/>
                  <a:gd name="T19" fmla="*/ 46 h 46"/>
                  <a:gd name="T20" fmla="*/ 14 w 16"/>
                  <a:gd name="T21" fmla="*/ 46 h 46"/>
                  <a:gd name="T22" fmla="*/ 13 w 16"/>
                  <a:gd name="T23" fmla="*/ 46 h 46"/>
                  <a:gd name="T24" fmla="*/ 11 w 16"/>
                  <a:gd name="T25" fmla="*/ 46 h 46"/>
                  <a:gd name="T26" fmla="*/ 9 w 16"/>
                  <a:gd name="T27" fmla="*/ 46 h 46"/>
                  <a:gd name="T28" fmla="*/ 7 w 16"/>
                  <a:gd name="T29" fmla="*/ 46 h 46"/>
                  <a:gd name="T30" fmla="*/ 6 w 16"/>
                  <a:gd name="T31" fmla="*/ 44 h 46"/>
                  <a:gd name="T32" fmla="*/ 5 w 16"/>
                  <a:gd name="T33" fmla="*/ 43 h 46"/>
                  <a:gd name="T34" fmla="*/ 5 w 16"/>
                  <a:gd name="T35" fmla="*/ 41 h 46"/>
                  <a:gd name="T36" fmla="*/ 5 w 16"/>
                  <a:gd name="T37" fmla="*/ 15 h 46"/>
                  <a:gd name="T38" fmla="*/ 0 w 16"/>
                  <a:gd name="T39" fmla="*/ 15 h 46"/>
                  <a:gd name="T40" fmla="*/ 0 w 16"/>
                  <a:gd name="T41" fmla="*/ 9 h 46"/>
                  <a:gd name="T42" fmla="*/ 5 w 16"/>
                  <a:gd name="T43" fmla="*/ 9 h 46"/>
                  <a:gd name="T44" fmla="*/ 5 w 16"/>
                  <a:gd name="T45" fmla="*/ 0 h 46"/>
                  <a:gd name="T46" fmla="*/ 11 w 16"/>
                  <a:gd name="T47" fmla="*/ 0 h 46"/>
                  <a:gd name="T48" fmla="*/ 11 w 16"/>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46">
                    <a:moveTo>
                      <a:pt x="11" y="9"/>
                    </a:moveTo>
                    <a:lnTo>
                      <a:pt x="16" y="9"/>
                    </a:lnTo>
                    <a:lnTo>
                      <a:pt x="16" y="15"/>
                    </a:lnTo>
                    <a:lnTo>
                      <a:pt x="11" y="15"/>
                    </a:lnTo>
                    <a:lnTo>
                      <a:pt x="11" y="39"/>
                    </a:lnTo>
                    <a:lnTo>
                      <a:pt x="11" y="40"/>
                    </a:lnTo>
                    <a:lnTo>
                      <a:pt x="12" y="41"/>
                    </a:lnTo>
                    <a:lnTo>
                      <a:pt x="14" y="41"/>
                    </a:lnTo>
                    <a:lnTo>
                      <a:pt x="16" y="41"/>
                    </a:lnTo>
                    <a:lnTo>
                      <a:pt x="16" y="46"/>
                    </a:lnTo>
                    <a:lnTo>
                      <a:pt x="14" y="46"/>
                    </a:lnTo>
                    <a:lnTo>
                      <a:pt x="13" y="46"/>
                    </a:lnTo>
                    <a:lnTo>
                      <a:pt x="11" y="46"/>
                    </a:lnTo>
                    <a:lnTo>
                      <a:pt x="9" y="46"/>
                    </a:lnTo>
                    <a:lnTo>
                      <a:pt x="7" y="46"/>
                    </a:lnTo>
                    <a:lnTo>
                      <a:pt x="6" y="44"/>
                    </a:lnTo>
                    <a:lnTo>
                      <a:pt x="5" y="43"/>
                    </a:lnTo>
                    <a:lnTo>
                      <a:pt x="5" y="41"/>
                    </a:lnTo>
                    <a:lnTo>
                      <a:pt x="5" y="15"/>
                    </a:lnTo>
                    <a:lnTo>
                      <a:pt x="0" y="15"/>
                    </a:lnTo>
                    <a:lnTo>
                      <a:pt x="0" y="9"/>
                    </a:lnTo>
                    <a:lnTo>
                      <a:pt x="5" y="9"/>
                    </a:lnTo>
                    <a:lnTo>
                      <a:pt x="5" y="0"/>
                    </a:lnTo>
                    <a:lnTo>
                      <a:pt x="11" y="0"/>
                    </a:lnTo>
                    <a:lnTo>
                      <a:pt x="11" y="9"/>
                    </a:lnTo>
                    <a:close/>
                  </a:path>
                </a:pathLst>
              </a:custGeom>
              <a:solidFill>
                <a:srgbClr val="000000"/>
              </a:solidFill>
              <a:ln w="9525">
                <a:solidFill>
                  <a:srgbClr val="FF0066"/>
                </a:solidFill>
                <a:round/>
                <a:headEnd/>
                <a:tailEnd/>
              </a:ln>
            </p:spPr>
            <p:txBody>
              <a:bodyPr/>
              <a:lstStyle/>
              <a:p>
                <a:endParaRPr lang="en-US" dirty="0"/>
              </a:p>
            </p:txBody>
          </p:sp>
          <p:sp>
            <p:nvSpPr>
              <p:cNvPr id="263202" name="Freeform 34">
                <a:extLst>
                  <a:ext uri="{FF2B5EF4-FFF2-40B4-BE49-F238E27FC236}">
                    <a16:creationId xmlns:a16="http://schemas.microsoft.com/office/drawing/2014/main" id="{DF9260EA-18F7-4F80-BEB5-BA9D9B1566C8}"/>
                  </a:ext>
                </a:extLst>
              </p:cNvPr>
              <p:cNvSpPr>
                <a:spLocks noChangeAspect="1" noEditPoints="1"/>
              </p:cNvSpPr>
              <p:nvPr/>
            </p:nvSpPr>
            <p:spPr bwMode="auto">
              <a:xfrm>
                <a:off x="2596" y="1358"/>
                <a:ext cx="33" cy="38"/>
              </a:xfrm>
              <a:custGeom>
                <a:avLst/>
                <a:gdLst>
                  <a:gd name="T0" fmla="*/ 30 w 33"/>
                  <a:gd name="T1" fmla="*/ 32 h 38"/>
                  <a:gd name="T2" fmla="*/ 31 w 33"/>
                  <a:gd name="T3" fmla="*/ 33 h 38"/>
                  <a:gd name="T4" fmla="*/ 32 w 33"/>
                  <a:gd name="T5" fmla="*/ 33 h 38"/>
                  <a:gd name="T6" fmla="*/ 33 w 33"/>
                  <a:gd name="T7" fmla="*/ 33 h 38"/>
                  <a:gd name="T8" fmla="*/ 33 w 33"/>
                  <a:gd name="T9" fmla="*/ 38 h 38"/>
                  <a:gd name="T10" fmla="*/ 31 w 33"/>
                  <a:gd name="T11" fmla="*/ 38 h 38"/>
                  <a:gd name="T12" fmla="*/ 28 w 33"/>
                  <a:gd name="T13" fmla="*/ 38 h 38"/>
                  <a:gd name="T14" fmla="*/ 25 w 33"/>
                  <a:gd name="T15" fmla="*/ 37 h 38"/>
                  <a:gd name="T16" fmla="*/ 24 w 33"/>
                  <a:gd name="T17" fmla="*/ 33 h 38"/>
                  <a:gd name="T18" fmla="*/ 18 w 33"/>
                  <a:gd name="T19" fmla="*/ 37 h 38"/>
                  <a:gd name="T20" fmla="*/ 12 w 33"/>
                  <a:gd name="T21" fmla="*/ 38 h 38"/>
                  <a:gd name="T22" fmla="*/ 3 w 33"/>
                  <a:gd name="T23" fmla="*/ 36 h 38"/>
                  <a:gd name="T24" fmla="*/ 0 w 33"/>
                  <a:gd name="T25" fmla="*/ 28 h 38"/>
                  <a:gd name="T26" fmla="*/ 2 w 33"/>
                  <a:gd name="T27" fmla="*/ 21 h 38"/>
                  <a:gd name="T28" fmla="*/ 8 w 33"/>
                  <a:gd name="T29" fmla="*/ 18 h 38"/>
                  <a:gd name="T30" fmla="*/ 15 w 33"/>
                  <a:gd name="T31" fmla="*/ 17 h 38"/>
                  <a:gd name="T32" fmla="*/ 20 w 33"/>
                  <a:gd name="T33" fmla="*/ 16 h 38"/>
                  <a:gd name="T34" fmla="*/ 21 w 33"/>
                  <a:gd name="T35" fmla="*/ 15 h 38"/>
                  <a:gd name="T36" fmla="*/ 23 w 33"/>
                  <a:gd name="T37" fmla="*/ 14 h 38"/>
                  <a:gd name="T38" fmla="*/ 21 w 33"/>
                  <a:gd name="T39" fmla="*/ 8 h 38"/>
                  <a:gd name="T40" fmla="*/ 17 w 33"/>
                  <a:gd name="T41" fmla="*/ 6 h 38"/>
                  <a:gd name="T42" fmla="*/ 10 w 33"/>
                  <a:gd name="T43" fmla="*/ 7 h 38"/>
                  <a:gd name="T44" fmla="*/ 6 w 33"/>
                  <a:gd name="T45" fmla="*/ 10 h 38"/>
                  <a:gd name="T46" fmla="*/ 2 w 33"/>
                  <a:gd name="T47" fmla="*/ 11 h 38"/>
                  <a:gd name="T48" fmla="*/ 2 w 33"/>
                  <a:gd name="T49" fmla="*/ 7 h 38"/>
                  <a:gd name="T50" fmla="*/ 5 w 33"/>
                  <a:gd name="T51" fmla="*/ 3 h 38"/>
                  <a:gd name="T52" fmla="*/ 9 w 33"/>
                  <a:gd name="T53" fmla="*/ 1 h 38"/>
                  <a:gd name="T54" fmla="*/ 12 w 33"/>
                  <a:gd name="T55" fmla="*/ 0 h 38"/>
                  <a:gd name="T56" fmla="*/ 16 w 33"/>
                  <a:gd name="T57" fmla="*/ 0 h 38"/>
                  <a:gd name="T58" fmla="*/ 19 w 33"/>
                  <a:gd name="T59" fmla="*/ 0 h 38"/>
                  <a:gd name="T60" fmla="*/ 24 w 33"/>
                  <a:gd name="T61" fmla="*/ 2 h 38"/>
                  <a:gd name="T62" fmla="*/ 28 w 33"/>
                  <a:gd name="T63" fmla="*/ 6 h 38"/>
                  <a:gd name="T64" fmla="*/ 30 w 33"/>
                  <a:gd name="T65" fmla="*/ 31 h 38"/>
                  <a:gd name="T66" fmla="*/ 19 w 33"/>
                  <a:gd name="T67" fmla="*/ 21 h 38"/>
                  <a:gd name="T68" fmla="*/ 12 w 33"/>
                  <a:gd name="T69" fmla="*/ 22 h 38"/>
                  <a:gd name="T70" fmla="*/ 8 w 33"/>
                  <a:gd name="T71" fmla="*/ 23 h 38"/>
                  <a:gd name="T72" fmla="*/ 5 w 33"/>
                  <a:gd name="T73" fmla="*/ 25 h 38"/>
                  <a:gd name="T74" fmla="*/ 6 w 33"/>
                  <a:gd name="T75" fmla="*/ 30 h 38"/>
                  <a:gd name="T76" fmla="*/ 10 w 33"/>
                  <a:gd name="T77" fmla="*/ 33 h 38"/>
                  <a:gd name="T78" fmla="*/ 17 w 33"/>
                  <a:gd name="T79" fmla="*/ 32 h 38"/>
                  <a:gd name="T80" fmla="*/ 21 w 33"/>
                  <a:gd name="T81" fmla="*/ 28 h 38"/>
                  <a:gd name="T82" fmla="*/ 23 w 33"/>
                  <a:gd name="T8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30" y="31"/>
                    </a:moveTo>
                    <a:lnTo>
                      <a:pt x="30" y="32"/>
                    </a:lnTo>
                    <a:lnTo>
                      <a:pt x="31" y="32"/>
                    </a:lnTo>
                    <a:lnTo>
                      <a:pt x="31" y="33"/>
                    </a:lnTo>
                    <a:lnTo>
                      <a:pt x="32" y="33"/>
                    </a:lnTo>
                    <a:lnTo>
                      <a:pt x="32" y="33"/>
                    </a:lnTo>
                    <a:lnTo>
                      <a:pt x="33" y="33"/>
                    </a:lnTo>
                    <a:lnTo>
                      <a:pt x="33" y="33"/>
                    </a:lnTo>
                    <a:lnTo>
                      <a:pt x="33" y="33"/>
                    </a:lnTo>
                    <a:lnTo>
                      <a:pt x="33" y="38"/>
                    </a:lnTo>
                    <a:lnTo>
                      <a:pt x="32" y="38"/>
                    </a:lnTo>
                    <a:lnTo>
                      <a:pt x="31" y="38"/>
                    </a:lnTo>
                    <a:lnTo>
                      <a:pt x="30" y="38"/>
                    </a:lnTo>
                    <a:lnTo>
                      <a:pt x="28" y="38"/>
                    </a:lnTo>
                    <a:lnTo>
                      <a:pt x="27" y="38"/>
                    </a:lnTo>
                    <a:lnTo>
                      <a:pt x="25" y="37"/>
                    </a:lnTo>
                    <a:lnTo>
                      <a:pt x="24" y="35"/>
                    </a:lnTo>
                    <a:lnTo>
                      <a:pt x="24" y="33"/>
                    </a:lnTo>
                    <a:lnTo>
                      <a:pt x="21" y="35"/>
                    </a:lnTo>
                    <a:lnTo>
                      <a:pt x="18" y="37"/>
                    </a:lnTo>
                    <a:lnTo>
                      <a:pt x="16" y="38"/>
                    </a:lnTo>
                    <a:lnTo>
                      <a:pt x="12" y="38"/>
                    </a:lnTo>
                    <a:lnTo>
                      <a:pt x="6" y="37"/>
                    </a:lnTo>
                    <a:lnTo>
                      <a:pt x="3" y="36"/>
                    </a:lnTo>
                    <a:lnTo>
                      <a:pt x="1" y="32"/>
                    </a:lnTo>
                    <a:lnTo>
                      <a:pt x="0" y="28"/>
                    </a:lnTo>
                    <a:lnTo>
                      <a:pt x="1" y="24"/>
                    </a:lnTo>
                    <a:lnTo>
                      <a:pt x="2" y="21"/>
                    </a:lnTo>
                    <a:lnTo>
                      <a:pt x="4" y="20"/>
                    </a:lnTo>
                    <a:lnTo>
                      <a:pt x="8" y="18"/>
                    </a:lnTo>
                    <a:lnTo>
                      <a:pt x="11" y="17"/>
                    </a:lnTo>
                    <a:lnTo>
                      <a:pt x="15" y="17"/>
                    </a:lnTo>
                    <a:lnTo>
                      <a:pt x="18" y="16"/>
                    </a:lnTo>
                    <a:lnTo>
                      <a:pt x="20" y="16"/>
                    </a:lnTo>
                    <a:lnTo>
                      <a:pt x="21" y="16"/>
                    </a:lnTo>
                    <a:lnTo>
                      <a:pt x="21" y="15"/>
                    </a:lnTo>
                    <a:lnTo>
                      <a:pt x="23" y="15"/>
                    </a:lnTo>
                    <a:lnTo>
                      <a:pt x="23" y="14"/>
                    </a:lnTo>
                    <a:lnTo>
                      <a:pt x="23" y="9"/>
                    </a:lnTo>
                    <a:lnTo>
                      <a:pt x="21" y="8"/>
                    </a:lnTo>
                    <a:lnTo>
                      <a:pt x="20" y="7"/>
                    </a:lnTo>
                    <a:lnTo>
                      <a:pt x="17" y="6"/>
                    </a:lnTo>
                    <a:lnTo>
                      <a:pt x="13" y="6"/>
                    </a:lnTo>
                    <a:lnTo>
                      <a:pt x="10" y="7"/>
                    </a:lnTo>
                    <a:lnTo>
                      <a:pt x="8" y="8"/>
                    </a:lnTo>
                    <a:lnTo>
                      <a:pt x="6" y="10"/>
                    </a:lnTo>
                    <a:lnTo>
                      <a:pt x="6" y="11"/>
                    </a:lnTo>
                    <a:lnTo>
                      <a:pt x="2" y="11"/>
                    </a:lnTo>
                    <a:lnTo>
                      <a:pt x="2" y="9"/>
                    </a:lnTo>
                    <a:lnTo>
                      <a:pt x="2" y="7"/>
                    </a:lnTo>
                    <a:lnTo>
                      <a:pt x="3" y="6"/>
                    </a:lnTo>
                    <a:lnTo>
                      <a:pt x="5" y="3"/>
                    </a:lnTo>
                    <a:lnTo>
                      <a:pt x="8" y="2"/>
                    </a:lnTo>
                    <a:lnTo>
                      <a:pt x="9" y="1"/>
                    </a:lnTo>
                    <a:lnTo>
                      <a:pt x="10" y="1"/>
                    </a:lnTo>
                    <a:lnTo>
                      <a:pt x="12" y="0"/>
                    </a:lnTo>
                    <a:lnTo>
                      <a:pt x="15" y="0"/>
                    </a:lnTo>
                    <a:lnTo>
                      <a:pt x="16" y="0"/>
                    </a:lnTo>
                    <a:lnTo>
                      <a:pt x="18" y="0"/>
                    </a:lnTo>
                    <a:lnTo>
                      <a:pt x="19" y="0"/>
                    </a:lnTo>
                    <a:lnTo>
                      <a:pt x="20" y="1"/>
                    </a:lnTo>
                    <a:lnTo>
                      <a:pt x="24" y="2"/>
                    </a:lnTo>
                    <a:lnTo>
                      <a:pt x="26" y="3"/>
                    </a:lnTo>
                    <a:lnTo>
                      <a:pt x="28" y="6"/>
                    </a:lnTo>
                    <a:lnTo>
                      <a:pt x="30" y="8"/>
                    </a:lnTo>
                    <a:lnTo>
                      <a:pt x="30" y="31"/>
                    </a:lnTo>
                    <a:close/>
                    <a:moveTo>
                      <a:pt x="23" y="20"/>
                    </a:moveTo>
                    <a:lnTo>
                      <a:pt x="19" y="21"/>
                    </a:lnTo>
                    <a:lnTo>
                      <a:pt x="16" y="21"/>
                    </a:lnTo>
                    <a:lnTo>
                      <a:pt x="12" y="22"/>
                    </a:lnTo>
                    <a:lnTo>
                      <a:pt x="9" y="23"/>
                    </a:lnTo>
                    <a:lnTo>
                      <a:pt x="8" y="23"/>
                    </a:lnTo>
                    <a:lnTo>
                      <a:pt x="6" y="24"/>
                    </a:lnTo>
                    <a:lnTo>
                      <a:pt x="5" y="25"/>
                    </a:lnTo>
                    <a:lnTo>
                      <a:pt x="5" y="28"/>
                    </a:lnTo>
                    <a:lnTo>
                      <a:pt x="6" y="30"/>
                    </a:lnTo>
                    <a:lnTo>
                      <a:pt x="8" y="32"/>
                    </a:lnTo>
                    <a:lnTo>
                      <a:pt x="10" y="33"/>
                    </a:lnTo>
                    <a:lnTo>
                      <a:pt x="12" y="33"/>
                    </a:lnTo>
                    <a:lnTo>
                      <a:pt x="17" y="32"/>
                    </a:lnTo>
                    <a:lnTo>
                      <a:pt x="20" y="30"/>
                    </a:lnTo>
                    <a:lnTo>
                      <a:pt x="21" y="28"/>
                    </a:lnTo>
                    <a:lnTo>
                      <a:pt x="23" y="26"/>
                    </a:lnTo>
                    <a:lnTo>
                      <a:pt x="23" y="20"/>
                    </a:lnTo>
                    <a:close/>
                  </a:path>
                </a:pathLst>
              </a:custGeom>
              <a:solidFill>
                <a:srgbClr val="000000"/>
              </a:solidFill>
              <a:ln w="9525">
                <a:solidFill>
                  <a:srgbClr val="FF0066"/>
                </a:solidFill>
                <a:round/>
                <a:headEnd/>
                <a:tailEnd/>
              </a:ln>
            </p:spPr>
            <p:txBody>
              <a:bodyPr/>
              <a:lstStyle/>
              <a:p>
                <a:endParaRPr lang="en-US" dirty="0"/>
              </a:p>
            </p:txBody>
          </p:sp>
          <p:sp>
            <p:nvSpPr>
              <p:cNvPr id="263203" name="Freeform 35">
                <a:extLst>
                  <a:ext uri="{FF2B5EF4-FFF2-40B4-BE49-F238E27FC236}">
                    <a16:creationId xmlns:a16="http://schemas.microsoft.com/office/drawing/2014/main" id="{B0D16EC4-CC3E-4A69-BF85-FA2514928BE9}"/>
                  </a:ext>
                </a:extLst>
              </p:cNvPr>
              <p:cNvSpPr>
                <a:spLocks noChangeAspect="1"/>
              </p:cNvSpPr>
              <p:nvPr/>
            </p:nvSpPr>
            <p:spPr bwMode="auto">
              <a:xfrm>
                <a:off x="1266" y="720"/>
                <a:ext cx="894" cy="622"/>
              </a:xfrm>
              <a:custGeom>
                <a:avLst/>
                <a:gdLst>
                  <a:gd name="T0" fmla="*/ 894 w 894"/>
                  <a:gd name="T1" fmla="*/ 0 h 622"/>
                  <a:gd name="T2" fmla="*/ 0 w 894"/>
                  <a:gd name="T3" fmla="*/ 0 h 622"/>
                  <a:gd name="T4" fmla="*/ 0 w 894"/>
                  <a:gd name="T5" fmla="*/ 184 h 622"/>
                  <a:gd name="T6" fmla="*/ 77 w 894"/>
                  <a:gd name="T7" fmla="*/ 247 h 622"/>
                  <a:gd name="T8" fmla="*/ 77 w 894"/>
                  <a:gd name="T9" fmla="*/ 449 h 622"/>
                  <a:gd name="T10" fmla="*/ 138 w 894"/>
                  <a:gd name="T11" fmla="*/ 449 h 622"/>
                  <a:gd name="T12" fmla="*/ 224 w 894"/>
                  <a:gd name="T13" fmla="*/ 622 h 622"/>
                  <a:gd name="T14" fmla="*/ 353 w 894"/>
                  <a:gd name="T15" fmla="*/ 622 h 622"/>
                  <a:gd name="T16" fmla="*/ 353 w 894"/>
                  <a:gd name="T17" fmla="*/ 573 h 622"/>
                  <a:gd name="T18" fmla="*/ 894 w 894"/>
                  <a:gd name="T19" fmla="*/ 573 h 622"/>
                  <a:gd name="T20" fmla="*/ 894 w 894"/>
                  <a:gd name="T2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94" h="622">
                    <a:moveTo>
                      <a:pt x="894" y="0"/>
                    </a:moveTo>
                    <a:lnTo>
                      <a:pt x="0" y="0"/>
                    </a:lnTo>
                    <a:lnTo>
                      <a:pt x="0" y="184"/>
                    </a:lnTo>
                    <a:lnTo>
                      <a:pt x="77" y="247"/>
                    </a:lnTo>
                    <a:lnTo>
                      <a:pt x="77" y="449"/>
                    </a:lnTo>
                    <a:lnTo>
                      <a:pt x="138" y="449"/>
                    </a:lnTo>
                    <a:lnTo>
                      <a:pt x="224" y="622"/>
                    </a:lnTo>
                    <a:lnTo>
                      <a:pt x="353" y="622"/>
                    </a:lnTo>
                    <a:lnTo>
                      <a:pt x="353" y="573"/>
                    </a:lnTo>
                    <a:lnTo>
                      <a:pt x="894" y="573"/>
                    </a:lnTo>
                    <a:lnTo>
                      <a:pt x="894" y="0"/>
                    </a:lnTo>
                    <a:close/>
                  </a:path>
                </a:pathLst>
              </a:custGeom>
              <a:solidFill>
                <a:srgbClr val="000000"/>
              </a:solidFill>
              <a:ln w="9525">
                <a:solidFill>
                  <a:srgbClr val="FF0066"/>
                </a:solidFill>
                <a:round/>
                <a:headEnd/>
                <a:tailEnd/>
              </a:ln>
            </p:spPr>
            <p:txBody>
              <a:bodyPr/>
              <a:lstStyle/>
              <a:p>
                <a:endParaRPr lang="en-US" dirty="0"/>
              </a:p>
            </p:txBody>
          </p:sp>
          <p:sp>
            <p:nvSpPr>
              <p:cNvPr id="263204" name="Freeform 36">
                <a:extLst>
                  <a:ext uri="{FF2B5EF4-FFF2-40B4-BE49-F238E27FC236}">
                    <a16:creationId xmlns:a16="http://schemas.microsoft.com/office/drawing/2014/main" id="{08F52643-8AC3-4094-9007-BFB11E1F027E}"/>
                  </a:ext>
                </a:extLst>
              </p:cNvPr>
              <p:cNvSpPr>
                <a:spLocks noChangeAspect="1"/>
              </p:cNvSpPr>
              <p:nvPr/>
            </p:nvSpPr>
            <p:spPr bwMode="auto">
              <a:xfrm>
                <a:off x="1251" y="704"/>
                <a:ext cx="906" cy="631"/>
              </a:xfrm>
              <a:custGeom>
                <a:avLst/>
                <a:gdLst>
                  <a:gd name="T0" fmla="*/ 900 w 906"/>
                  <a:gd name="T1" fmla="*/ 0 h 631"/>
                  <a:gd name="T2" fmla="*/ 5 w 906"/>
                  <a:gd name="T3" fmla="*/ 0 h 631"/>
                  <a:gd name="T4" fmla="*/ 0 w 906"/>
                  <a:gd name="T5" fmla="*/ 0 h 631"/>
                  <a:gd name="T6" fmla="*/ 0 w 906"/>
                  <a:gd name="T7" fmla="*/ 4 h 631"/>
                  <a:gd name="T8" fmla="*/ 0 w 906"/>
                  <a:gd name="T9" fmla="*/ 187 h 631"/>
                  <a:gd name="T10" fmla="*/ 0 w 906"/>
                  <a:gd name="T11" fmla="*/ 190 h 631"/>
                  <a:gd name="T12" fmla="*/ 2 w 906"/>
                  <a:gd name="T13" fmla="*/ 192 h 631"/>
                  <a:gd name="T14" fmla="*/ 77 w 906"/>
                  <a:gd name="T15" fmla="*/ 252 h 631"/>
                  <a:gd name="T16" fmla="*/ 77 w 906"/>
                  <a:gd name="T17" fmla="*/ 451 h 631"/>
                  <a:gd name="T18" fmla="*/ 77 w 906"/>
                  <a:gd name="T19" fmla="*/ 457 h 631"/>
                  <a:gd name="T20" fmla="*/ 82 w 906"/>
                  <a:gd name="T21" fmla="*/ 457 h 631"/>
                  <a:gd name="T22" fmla="*/ 140 w 906"/>
                  <a:gd name="T23" fmla="*/ 457 h 631"/>
                  <a:gd name="T24" fmla="*/ 224 w 906"/>
                  <a:gd name="T25" fmla="*/ 627 h 631"/>
                  <a:gd name="T26" fmla="*/ 226 w 906"/>
                  <a:gd name="T27" fmla="*/ 631 h 631"/>
                  <a:gd name="T28" fmla="*/ 230 w 906"/>
                  <a:gd name="T29" fmla="*/ 631 h 631"/>
                  <a:gd name="T30" fmla="*/ 360 w 906"/>
                  <a:gd name="T31" fmla="*/ 631 h 631"/>
                  <a:gd name="T32" fmla="*/ 366 w 906"/>
                  <a:gd name="T33" fmla="*/ 631 h 631"/>
                  <a:gd name="T34" fmla="*/ 366 w 906"/>
                  <a:gd name="T35" fmla="*/ 625 h 631"/>
                  <a:gd name="T36" fmla="*/ 366 w 906"/>
                  <a:gd name="T37" fmla="*/ 581 h 631"/>
                  <a:gd name="T38" fmla="*/ 900 w 906"/>
                  <a:gd name="T39" fmla="*/ 581 h 631"/>
                  <a:gd name="T40" fmla="*/ 906 w 906"/>
                  <a:gd name="T41" fmla="*/ 581 h 631"/>
                  <a:gd name="T42" fmla="*/ 906 w 906"/>
                  <a:gd name="T43" fmla="*/ 576 h 631"/>
                  <a:gd name="T44" fmla="*/ 906 w 906"/>
                  <a:gd name="T45" fmla="*/ 4 h 631"/>
                  <a:gd name="T46" fmla="*/ 906 w 906"/>
                  <a:gd name="T47" fmla="*/ 0 h 631"/>
                  <a:gd name="T48" fmla="*/ 900 w 906"/>
                  <a:gd name="T49" fmla="*/ 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06" h="631">
                    <a:moveTo>
                      <a:pt x="900" y="0"/>
                    </a:moveTo>
                    <a:lnTo>
                      <a:pt x="5" y="0"/>
                    </a:lnTo>
                    <a:lnTo>
                      <a:pt x="0" y="0"/>
                    </a:lnTo>
                    <a:lnTo>
                      <a:pt x="0" y="4"/>
                    </a:lnTo>
                    <a:lnTo>
                      <a:pt x="0" y="187"/>
                    </a:lnTo>
                    <a:lnTo>
                      <a:pt x="0" y="190"/>
                    </a:lnTo>
                    <a:lnTo>
                      <a:pt x="2" y="192"/>
                    </a:lnTo>
                    <a:lnTo>
                      <a:pt x="77" y="252"/>
                    </a:lnTo>
                    <a:lnTo>
                      <a:pt x="77" y="451"/>
                    </a:lnTo>
                    <a:lnTo>
                      <a:pt x="77" y="457"/>
                    </a:lnTo>
                    <a:lnTo>
                      <a:pt x="82" y="457"/>
                    </a:lnTo>
                    <a:lnTo>
                      <a:pt x="140" y="457"/>
                    </a:lnTo>
                    <a:lnTo>
                      <a:pt x="224" y="627"/>
                    </a:lnTo>
                    <a:lnTo>
                      <a:pt x="226" y="631"/>
                    </a:lnTo>
                    <a:lnTo>
                      <a:pt x="230" y="631"/>
                    </a:lnTo>
                    <a:lnTo>
                      <a:pt x="360" y="631"/>
                    </a:lnTo>
                    <a:lnTo>
                      <a:pt x="366" y="631"/>
                    </a:lnTo>
                    <a:lnTo>
                      <a:pt x="366" y="625"/>
                    </a:lnTo>
                    <a:lnTo>
                      <a:pt x="366" y="581"/>
                    </a:lnTo>
                    <a:lnTo>
                      <a:pt x="900" y="581"/>
                    </a:lnTo>
                    <a:lnTo>
                      <a:pt x="906" y="581"/>
                    </a:lnTo>
                    <a:lnTo>
                      <a:pt x="906" y="576"/>
                    </a:lnTo>
                    <a:lnTo>
                      <a:pt x="906" y="4"/>
                    </a:lnTo>
                    <a:lnTo>
                      <a:pt x="906" y="0"/>
                    </a:lnTo>
                    <a:lnTo>
                      <a:pt x="900" y="0"/>
                    </a:lnTo>
                    <a:close/>
                  </a:path>
                </a:pathLst>
              </a:custGeom>
              <a:solidFill>
                <a:srgbClr val="000000"/>
              </a:solidFill>
              <a:ln w="9525">
                <a:solidFill>
                  <a:srgbClr val="FF0066"/>
                </a:solidFill>
                <a:round/>
                <a:headEnd/>
                <a:tailEnd/>
              </a:ln>
            </p:spPr>
            <p:txBody>
              <a:bodyPr/>
              <a:lstStyle/>
              <a:p>
                <a:endParaRPr lang="en-US" dirty="0"/>
              </a:p>
            </p:txBody>
          </p:sp>
          <p:sp>
            <p:nvSpPr>
              <p:cNvPr id="263205" name="Freeform 37">
                <a:extLst>
                  <a:ext uri="{FF2B5EF4-FFF2-40B4-BE49-F238E27FC236}">
                    <a16:creationId xmlns:a16="http://schemas.microsoft.com/office/drawing/2014/main" id="{EFBEA49A-C9BE-42C8-842F-1D1619D31F72}"/>
                  </a:ext>
                </a:extLst>
              </p:cNvPr>
              <p:cNvSpPr>
                <a:spLocks noChangeAspect="1"/>
              </p:cNvSpPr>
              <p:nvPr/>
            </p:nvSpPr>
            <p:spPr bwMode="auto">
              <a:xfrm>
                <a:off x="1262" y="714"/>
                <a:ext cx="883" cy="609"/>
              </a:xfrm>
              <a:custGeom>
                <a:avLst/>
                <a:gdLst>
                  <a:gd name="T0" fmla="*/ 138 w 883"/>
                  <a:gd name="T1" fmla="*/ 439 h 609"/>
                  <a:gd name="T2" fmla="*/ 136 w 883"/>
                  <a:gd name="T3" fmla="*/ 437 h 609"/>
                  <a:gd name="T4" fmla="*/ 132 w 883"/>
                  <a:gd name="T5" fmla="*/ 437 h 609"/>
                  <a:gd name="T6" fmla="*/ 77 w 883"/>
                  <a:gd name="T7" fmla="*/ 437 h 609"/>
                  <a:gd name="T8" fmla="*/ 77 w 883"/>
                  <a:gd name="T9" fmla="*/ 240 h 609"/>
                  <a:gd name="T10" fmla="*/ 77 w 883"/>
                  <a:gd name="T11" fmla="*/ 236 h 609"/>
                  <a:gd name="T12" fmla="*/ 75 w 883"/>
                  <a:gd name="T13" fmla="*/ 235 h 609"/>
                  <a:gd name="T14" fmla="*/ 0 w 883"/>
                  <a:gd name="T15" fmla="*/ 174 h 609"/>
                  <a:gd name="T16" fmla="*/ 0 w 883"/>
                  <a:gd name="T17" fmla="*/ 0 h 609"/>
                  <a:gd name="T18" fmla="*/ 883 w 883"/>
                  <a:gd name="T19" fmla="*/ 0 h 609"/>
                  <a:gd name="T20" fmla="*/ 883 w 883"/>
                  <a:gd name="T21" fmla="*/ 560 h 609"/>
                  <a:gd name="T22" fmla="*/ 349 w 883"/>
                  <a:gd name="T23" fmla="*/ 560 h 609"/>
                  <a:gd name="T24" fmla="*/ 343 w 883"/>
                  <a:gd name="T25" fmla="*/ 560 h 609"/>
                  <a:gd name="T26" fmla="*/ 343 w 883"/>
                  <a:gd name="T27" fmla="*/ 566 h 609"/>
                  <a:gd name="T28" fmla="*/ 343 w 883"/>
                  <a:gd name="T29" fmla="*/ 609 h 609"/>
                  <a:gd name="T30" fmla="*/ 222 w 883"/>
                  <a:gd name="T31" fmla="*/ 609 h 609"/>
                  <a:gd name="T32" fmla="*/ 138 w 883"/>
                  <a:gd name="T33" fmla="*/ 439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83" h="609">
                    <a:moveTo>
                      <a:pt x="138" y="439"/>
                    </a:moveTo>
                    <a:lnTo>
                      <a:pt x="136" y="437"/>
                    </a:lnTo>
                    <a:lnTo>
                      <a:pt x="132" y="437"/>
                    </a:lnTo>
                    <a:lnTo>
                      <a:pt x="77" y="437"/>
                    </a:lnTo>
                    <a:lnTo>
                      <a:pt x="77" y="240"/>
                    </a:lnTo>
                    <a:lnTo>
                      <a:pt x="77" y="236"/>
                    </a:lnTo>
                    <a:lnTo>
                      <a:pt x="75" y="235"/>
                    </a:lnTo>
                    <a:lnTo>
                      <a:pt x="0" y="174"/>
                    </a:lnTo>
                    <a:lnTo>
                      <a:pt x="0" y="0"/>
                    </a:lnTo>
                    <a:lnTo>
                      <a:pt x="883" y="0"/>
                    </a:lnTo>
                    <a:lnTo>
                      <a:pt x="883" y="560"/>
                    </a:lnTo>
                    <a:lnTo>
                      <a:pt x="349" y="560"/>
                    </a:lnTo>
                    <a:lnTo>
                      <a:pt x="343" y="560"/>
                    </a:lnTo>
                    <a:lnTo>
                      <a:pt x="343" y="566"/>
                    </a:lnTo>
                    <a:lnTo>
                      <a:pt x="343" y="609"/>
                    </a:lnTo>
                    <a:lnTo>
                      <a:pt x="222" y="609"/>
                    </a:lnTo>
                    <a:lnTo>
                      <a:pt x="138" y="439"/>
                    </a:lnTo>
                    <a:close/>
                  </a:path>
                </a:pathLst>
              </a:custGeom>
              <a:solidFill>
                <a:srgbClr val="FFFFFF"/>
              </a:solidFill>
              <a:ln w="9525">
                <a:solidFill>
                  <a:srgbClr val="FF0066"/>
                </a:solidFill>
                <a:round/>
                <a:headEnd/>
                <a:tailEnd/>
              </a:ln>
            </p:spPr>
            <p:txBody>
              <a:bodyPr/>
              <a:lstStyle/>
              <a:p>
                <a:endParaRPr lang="en-US" dirty="0"/>
              </a:p>
            </p:txBody>
          </p:sp>
          <p:sp>
            <p:nvSpPr>
              <p:cNvPr id="263206" name="Rectangle 38">
                <a:extLst>
                  <a:ext uri="{FF2B5EF4-FFF2-40B4-BE49-F238E27FC236}">
                    <a16:creationId xmlns:a16="http://schemas.microsoft.com/office/drawing/2014/main" id="{01923A7B-0021-41CC-AFBC-2A02701DEB9B}"/>
                  </a:ext>
                </a:extLst>
              </p:cNvPr>
              <p:cNvSpPr>
                <a:spLocks noChangeAspect="1" noChangeArrowheads="1"/>
              </p:cNvSpPr>
              <p:nvPr/>
            </p:nvSpPr>
            <p:spPr bwMode="auto">
              <a:xfrm>
                <a:off x="1619" y="1296"/>
                <a:ext cx="541" cy="467"/>
              </a:xfrm>
              <a:prstGeom prst="rect">
                <a:avLst/>
              </a:prstGeom>
              <a:solidFill>
                <a:srgbClr val="000000"/>
              </a:solidFill>
              <a:ln w="9525">
                <a:solidFill>
                  <a:srgbClr val="FF0066"/>
                </a:solidFill>
                <a:miter lim="800000"/>
                <a:headEnd/>
                <a:tailEnd/>
              </a:ln>
            </p:spPr>
            <p:txBody>
              <a:bodyPr/>
              <a:lstStyle/>
              <a:p>
                <a:endParaRPr lang="en-US" dirty="0"/>
              </a:p>
            </p:txBody>
          </p:sp>
          <p:sp>
            <p:nvSpPr>
              <p:cNvPr id="263207" name="Freeform 39">
                <a:extLst>
                  <a:ext uri="{FF2B5EF4-FFF2-40B4-BE49-F238E27FC236}">
                    <a16:creationId xmlns:a16="http://schemas.microsoft.com/office/drawing/2014/main" id="{6BD5BC4B-7216-405D-968A-B4F83302B29F}"/>
                  </a:ext>
                </a:extLst>
              </p:cNvPr>
              <p:cNvSpPr>
                <a:spLocks noChangeAspect="1"/>
              </p:cNvSpPr>
              <p:nvPr/>
            </p:nvSpPr>
            <p:spPr bwMode="auto">
              <a:xfrm>
                <a:off x="1605" y="1297"/>
                <a:ext cx="552" cy="479"/>
              </a:xfrm>
              <a:custGeom>
                <a:avLst/>
                <a:gdLst>
                  <a:gd name="T0" fmla="*/ 546 w 552"/>
                  <a:gd name="T1" fmla="*/ 0 h 479"/>
                  <a:gd name="T2" fmla="*/ 6 w 552"/>
                  <a:gd name="T3" fmla="*/ 0 h 479"/>
                  <a:gd name="T4" fmla="*/ 0 w 552"/>
                  <a:gd name="T5" fmla="*/ 0 h 479"/>
                  <a:gd name="T6" fmla="*/ 0 w 552"/>
                  <a:gd name="T7" fmla="*/ 6 h 479"/>
                  <a:gd name="T8" fmla="*/ 0 w 552"/>
                  <a:gd name="T9" fmla="*/ 473 h 479"/>
                  <a:gd name="T10" fmla="*/ 0 w 552"/>
                  <a:gd name="T11" fmla="*/ 479 h 479"/>
                  <a:gd name="T12" fmla="*/ 6 w 552"/>
                  <a:gd name="T13" fmla="*/ 479 h 479"/>
                  <a:gd name="T14" fmla="*/ 546 w 552"/>
                  <a:gd name="T15" fmla="*/ 479 h 479"/>
                  <a:gd name="T16" fmla="*/ 552 w 552"/>
                  <a:gd name="T17" fmla="*/ 479 h 479"/>
                  <a:gd name="T18" fmla="*/ 552 w 552"/>
                  <a:gd name="T19" fmla="*/ 473 h 479"/>
                  <a:gd name="T20" fmla="*/ 552 w 552"/>
                  <a:gd name="T21" fmla="*/ 6 h 479"/>
                  <a:gd name="T22" fmla="*/ 552 w 552"/>
                  <a:gd name="T23" fmla="*/ 0 h 479"/>
                  <a:gd name="T24" fmla="*/ 546 w 552"/>
                  <a:gd name="T25" fmla="*/ 0 h 4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2" h="479">
                    <a:moveTo>
                      <a:pt x="546" y="0"/>
                    </a:moveTo>
                    <a:lnTo>
                      <a:pt x="6" y="0"/>
                    </a:lnTo>
                    <a:lnTo>
                      <a:pt x="0" y="0"/>
                    </a:lnTo>
                    <a:lnTo>
                      <a:pt x="0" y="6"/>
                    </a:lnTo>
                    <a:lnTo>
                      <a:pt x="0" y="473"/>
                    </a:lnTo>
                    <a:lnTo>
                      <a:pt x="0" y="479"/>
                    </a:lnTo>
                    <a:lnTo>
                      <a:pt x="6" y="479"/>
                    </a:lnTo>
                    <a:lnTo>
                      <a:pt x="546" y="479"/>
                    </a:lnTo>
                    <a:lnTo>
                      <a:pt x="552" y="479"/>
                    </a:lnTo>
                    <a:lnTo>
                      <a:pt x="552" y="473"/>
                    </a:lnTo>
                    <a:lnTo>
                      <a:pt x="552" y="6"/>
                    </a:lnTo>
                    <a:lnTo>
                      <a:pt x="552" y="0"/>
                    </a:lnTo>
                    <a:lnTo>
                      <a:pt x="546" y="0"/>
                    </a:lnTo>
                    <a:close/>
                  </a:path>
                </a:pathLst>
              </a:custGeom>
              <a:solidFill>
                <a:srgbClr val="000000"/>
              </a:solidFill>
              <a:ln w="9525">
                <a:solidFill>
                  <a:srgbClr val="FF0066"/>
                </a:solidFill>
                <a:round/>
                <a:headEnd/>
                <a:tailEnd/>
              </a:ln>
            </p:spPr>
            <p:txBody>
              <a:bodyPr/>
              <a:lstStyle/>
              <a:p>
                <a:endParaRPr lang="en-US" dirty="0"/>
              </a:p>
            </p:txBody>
          </p:sp>
          <p:sp>
            <p:nvSpPr>
              <p:cNvPr id="263208" name="Rectangle 40">
                <a:extLst>
                  <a:ext uri="{FF2B5EF4-FFF2-40B4-BE49-F238E27FC236}">
                    <a16:creationId xmlns:a16="http://schemas.microsoft.com/office/drawing/2014/main" id="{6C719324-E40F-4DEF-AADB-5C9163572090}"/>
                  </a:ext>
                </a:extLst>
              </p:cNvPr>
              <p:cNvSpPr>
                <a:spLocks noChangeAspect="1" noChangeArrowheads="1"/>
              </p:cNvSpPr>
              <p:nvPr/>
            </p:nvSpPr>
            <p:spPr bwMode="auto">
              <a:xfrm>
                <a:off x="1617" y="1296"/>
                <a:ext cx="528" cy="457"/>
              </a:xfrm>
              <a:prstGeom prst="rect">
                <a:avLst/>
              </a:prstGeom>
              <a:solidFill>
                <a:srgbClr val="FFFFFF"/>
              </a:solidFill>
              <a:ln w="9525">
                <a:solidFill>
                  <a:srgbClr val="FF0066"/>
                </a:solidFill>
                <a:miter lim="800000"/>
                <a:headEnd/>
                <a:tailEnd/>
              </a:ln>
            </p:spPr>
            <p:txBody>
              <a:bodyPr/>
              <a:lstStyle/>
              <a:p>
                <a:endParaRPr lang="en-US" dirty="0"/>
              </a:p>
            </p:txBody>
          </p:sp>
          <p:sp>
            <p:nvSpPr>
              <p:cNvPr id="263209" name="Freeform 41">
                <a:extLst>
                  <a:ext uri="{FF2B5EF4-FFF2-40B4-BE49-F238E27FC236}">
                    <a16:creationId xmlns:a16="http://schemas.microsoft.com/office/drawing/2014/main" id="{4723E06A-EE60-4EBF-B499-1A3964EF0E0D}"/>
                  </a:ext>
                </a:extLst>
              </p:cNvPr>
              <p:cNvSpPr>
                <a:spLocks noChangeAspect="1" noEditPoints="1"/>
              </p:cNvSpPr>
              <p:nvPr/>
            </p:nvSpPr>
            <p:spPr bwMode="auto">
              <a:xfrm>
                <a:off x="1836" y="1493"/>
                <a:ext cx="31" cy="38"/>
              </a:xfrm>
              <a:custGeom>
                <a:avLst/>
                <a:gdLst>
                  <a:gd name="T0" fmla="*/ 16 w 31"/>
                  <a:gd name="T1" fmla="*/ 38 h 38"/>
                  <a:gd name="T2" fmla="*/ 10 w 31"/>
                  <a:gd name="T3" fmla="*/ 37 h 38"/>
                  <a:gd name="T4" fmla="*/ 5 w 31"/>
                  <a:gd name="T5" fmla="*/ 34 h 38"/>
                  <a:gd name="T6" fmla="*/ 1 w 31"/>
                  <a:gd name="T7" fmla="*/ 29 h 38"/>
                  <a:gd name="T8" fmla="*/ 0 w 31"/>
                  <a:gd name="T9" fmla="*/ 18 h 38"/>
                  <a:gd name="T10" fmla="*/ 1 w 31"/>
                  <a:gd name="T11" fmla="*/ 9 h 38"/>
                  <a:gd name="T12" fmla="*/ 5 w 31"/>
                  <a:gd name="T13" fmla="*/ 3 h 38"/>
                  <a:gd name="T14" fmla="*/ 10 w 31"/>
                  <a:gd name="T15" fmla="*/ 1 h 38"/>
                  <a:gd name="T16" fmla="*/ 16 w 31"/>
                  <a:gd name="T17" fmla="*/ 0 h 38"/>
                  <a:gd name="T18" fmla="*/ 20 w 31"/>
                  <a:gd name="T19" fmla="*/ 1 h 38"/>
                  <a:gd name="T20" fmla="*/ 25 w 31"/>
                  <a:gd name="T21" fmla="*/ 3 h 38"/>
                  <a:gd name="T22" fmla="*/ 29 w 31"/>
                  <a:gd name="T23" fmla="*/ 9 h 38"/>
                  <a:gd name="T24" fmla="*/ 31 w 31"/>
                  <a:gd name="T25" fmla="*/ 18 h 38"/>
                  <a:gd name="T26" fmla="*/ 29 w 31"/>
                  <a:gd name="T27" fmla="*/ 29 h 38"/>
                  <a:gd name="T28" fmla="*/ 25 w 31"/>
                  <a:gd name="T29" fmla="*/ 34 h 38"/>
                  <a:gd name="T30" fmla="*/ 20 w 31"/>
                  <a:gd name="T31" fmla="*/ 37 h 38"/>
                  <a:gd name="T32" fmla="*/ 16 w 31"/>
                  <a:gd name="T33" fmla="*/ 38 h 38"/>
                  <a:gd name="T34" fmla="*/ 16 w 31"/>
                  <a:gd name="T35" fmla="*/ 5 h 38"/>
                  <a:gd name="T36" fmla="*/ 11 w 31"/>
                  <a:gd name="T37" fmla="*/ 7 h 38"/>
                  <a:gd name="T38" fmla="*/ 8 w 31"/>
                  <a:gd name="T39" fmla="*/ 10 h 38"/>
                  <a:gd name="T40" fmla="*/ 5 w 31"/>
                  <a:gd name="T41" fmla="*/ 14 h 38"/>
                  <a:gd name="T42" fmla="*/ 5 w 31"/>
                  <a:gd name="T43" fmla="*/ 18 h 38"/>
                  <a:gd name="T44" fmla="*/ 5 w 31"/>
                  <a:gd name="T45" fmla="*/ 23 h 38"/>
                  <a:gd name="T46" fmla="*/ 8 w 31"/>
                  <a:gd name="T47" fmla="*/ 27 h 38"/>
                  <a:gd name="T48" fmla="*/ 11 w 31"/>
                  <a:gd name="T49" fmla="*/ 31 h 38"/>
                  <a:gd name="T50" fmla="*/ 16 w 31"/>
                  <a:gd name="T51" fmla="*/ 32 h 38"/>
                  <a:gd name="T52" fmla="*/ 20 w 31"/>
                  <a:gd name="T53" fmla="*/ 31 h 38"/>
                  <a:gd name="T54" fmla="*/ 23 w 31"/>
                  <a:gd name="T55" fmla="*/ 27 h 38"/>
                  <a:gd name="T56" fmla="*/ 25 w 31"/>
                  <a:gd name="T57" fmla="*/ 23 h 38"/>
                  <a:gd name="T58" fmla="*/ 25 w 31"/>
                  <a:gd name="T59" fmla="*/ 18 h 38"/>
                  <a:gd name="T60" fmla="*/ 25 w 31"/>
                  <a:gd name="T61" fmla="*/ 14 h 38"/>
                  <a:gd name="T62" fmla="*/ 23 w 31"/>
                  <a:gd name="T63" fmla="*/ 10 h 38"/>
                  <a:gd name="T64" fmla="*/ 20 w 31"/>
                  <a:gd name="T65" fmla="*/ 7 h 38"/>
                  <a:gd name="T66" fmla="*/ 16 w 31"/>
                  <a:gd name="T67"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6" y="38"/>
                    </a:moveTo>
                    <a:lnTo>
                      <a:pt x="10" y="37"/>
                    </a:lnTo>
                    <a:lnTo>
                      <a:pt x="5" y="34"/>
                    </a:lnTo>
                    <a:lnTo>
                      <a:pt x="1" y="29"/>
                    </a:lnTo>
                    <a:lnTo>
                      <a:pt x="0" y="18"/>
                    </a:lnTo>
                    <a:lnTo>
                      <a:pt x="1" y="9"/>
                    </a:lnTo>
                    <a:lnTo>
                      <a:pt x="5" y="3"/>
                    </a:lnTo>
                    <a:lnTo>
                      <a:pt x="10" y="1"/>
                    </a:lnTo>
                    <a:lnTo>
                      <a:pt x="16" y="0"/>
                    </a:lnTo>
                    <a:lnTo>
                      <a:pt x="20" y="1"/>
                    </a:lnTo>
                    <a:lnTo>
                      <a:pt x="25" y="3"/>
                    </a:lnTo>
                    <a:lnTo>
                      <a:pt x="29" y="9"/>
                    </a:lnTo>
                    <a:lnTo>
                      <a:pt x="31" y="18"/>
                    </a:lnTo>
                    <a:lnTo>
                      <a:pt x="29" y="29"/>
                    </a:lnTo>
                    <a:lnTo>
                      <a:pt x="25" y="34"/>
                    </a:lnTo>
                    <a:lnTo>
                      <a:pt x="20" y="37"/>
                    </a:lnTo>
                    <a:lnTo>
                      <a:pt x="16" y="38"/>
                    </a:lnTo>
                    <a:close/>
                    <a:moveTo>
                      <a:pt x="16" y="5"/>
                    </a:moveTo>
                    <a:lnTo>
                      <a:pt x="11" y="7"/>
                    </a:lnTo>
                    <a:lnTo>
                      <a:pt x="8" y="10"/>
                    </a:lnTo>
                    <a:lnTo>
                      <a:pt x="5" y="14"/>
                    </a:lnTo>
                    <a:lnTo>
                      <a:pt x="5" y="18"/>
                    </a:lnTo>
                    <a:lnTo>
                      <a:pt x="5" y="23"/>
                    </a:lnTo>
                    <a:lnTo>
                      <a:pt x="8" y="27"/>
                    </a:lnTo>
                    <a:lnTo>
                      <a:pt x="11" y="31"/>
                    </a:lnTo>
                    <a:lnTo>
                      <a:pt x="16" y="32"/>
                    </a:lnTo>
                    <a:lnTo>
                      <a:pt x="20" y="31"/>
                    </a:lnTo>
                    <a:lnTo>
                      <a:pt x="23" y="27"/>
                    </a:lnTo>
                    <a:lnTo>
                      <a:pt x="25" y="23"/>
                    </a:lnTo>
                    <a:lnTo>
                      <a:pt x="25" y="18"/>
                    </a:lnTo>
                    <a:lnTo>
                      <a:pt x="25" y="14"/>
                    </a:lnTo>
                    <a:lnTo>
                      <a:pt x="23" y="10"/>
                    </a:lnTo>
                    <a:lnTo>
                      <a:pt x="20" y="7"/>
                    </a:lnTo>
                    <a:lnTo>
                      <a:pt x="16" y="5"/>
                    </a:lnTo>
                    <a:close/>
                  </a:path>
                </a:pathLst>
              </a:custGeom>
              <a:solidFill>
                <a:srgbClr val="000000"/>
              </a:solidFill>
              <a:ln w="9525">
                <a:solidFill>
                  <a:srgbClr val="FF0066"/>
                </a:solidFill>
                <a:round/>
                <a:headEnd/>
                <a:tailEnd/>
              </a:ln>
            </p:spPr>
            <p:txBody>
              <a:bodyPr/>
              <a:lstStyle/>
              <a:p>
                <a:endParaRPr lang="en-US" dirty="0"/>
              </a:p>
            </p:txBody>
          </p:sp>
          <p:sp>
            <p:nvSpPr>
              <p:cNvPr id="263210" name="Freeform 42">
                <a:extLst>
                  <a:ext uri="{FF2B5EF4-FFF2-40B4-BE49-F238E27FC236}">
                    <a16:creationId xmlns:a16="http://schemas.microsoft.com/office/drawing/2014/main" id="{9E59F820-F582-4864-9714-C68177407C84}"/>
                  </a:ext>
                </a:extLst>
              </p:cNvPr>
              <p:cNvSpPr>
                <a:spLocks noChangeAspect="1"/>
              </p:cNvSpPr>
              <p:nvPr/>
            </p:nvSpPr>
            <p:spPr bwMode="auto">
              <a:xfrm>
                <a:off x="1874" y="1493"/>
                <a:ext cx="46" cy="37"/>
              </a:xfrm>
              <a:custGeom>
                <a:avLst/>
                <a:gdLst>
                  <a:gd name="T0" fmla="*/ 0 w 46"/>
                  <a:gd name="T1" fmla="*/ 1 h 37"/>
                  <a:gd name="T2" fmla="*/ 5 w 46"/>
                  <a:gd name="T3" fmla="*/ 1 h 37"/>
                  <a:gd name="T4" fmla="*/ 5 w 46"/>
                  <a:gd name="T5" fmla="*/ 5 h 37"/>
                  <a:gd name="T6" fmla="*/ 5 w 46"/>
                  <a:gd name="T7" fmla="*/ 5 h 37"/>
                  <a:gd name="T8" fmla="*/ 6 w 46"/>
                  <a:gd name="T9" fmla="*/ 4 h 37"/>
                  <a:gd name="T10" fmla="*/ 8 w 46"/>
                  <a:gd name="T11" fmla="*/ 3 h 37"/>
                  <a:gd name="T12" fmla="*/ 8 w 46"/>
                  <a:gd name="T13" fmla="*/ 2 h 37"/>
                  <a:gd name="T14" fmla="*/ 9 w 46"/>
                  <a:gd name="T15" fmla="*/ 1 h 37"/>
                  <a:gd name="T16" fmla="*/ 11 w 46"/>
                  <a:gd name="T17" fmla="*/ 1 h 37"/>
                  <a:gd name="T18" fmla="*/ 12 w 46"/>
                  <a:gd name="T19" fmla="*/ 0 h 37"/>
                  <a:gd name="T20" fmla="*/ 14 w 46"/>
                  <a:gd name="T21" fmla="*/ 0 h 37"/>
                  <a:gd name="T22" fmla="*/ 16 w 46"/>
                  <a:gd name="T23" fmla="*/ 0 h 37"/>
                  <a:gd name="T24" fmla="*/ 17 w 46"/>
                  <a:gd name="T25" fmla="*/ 0 h 37"/>
                  <a:gd name="T26" fmla="*/ 19 w 46"/>
                  <a:gd name="T27" fmla="*/ 0 h 37"/>
                  <a:gd name="T28" fmla="*/ 20 w 46"/>
                  <a:gd name="T29" fmla="*/ 0 h 37"/>
                  <a:gd name="T30" fmla="*/ 21 w 46"/>
                  <a:gd name="T31" fmla="*/ 1 h 37"/>
                  <a:gd name="T32" fmla="*/ 23 w 46"/>
                  <a:gd name="T33" fmla="*/ 2 h 37"/>
                  <a:gd name="T34" fmla="*/ 24 w 46"/>
                  <a:gd name="T35" fmla="*/ 3 h 37"/>
                  <a:gd name="T36" fmla="*/ 24 w 46"/>
                  <a:gd name="T37" fmla="*/ 4 h 37"/>
                  <a:gd name="T38" fmla="*/ 25 w 46"/>
                  <a:gd name="T39" fmla="*/ 5 h 37"/>
                  <a:gd name="T40" fmla="*/ 26 w 46"/>
                  <a:gd name="T41" fmla="*/ 4 h 37"/>
                  <a:gd name="T42" fmla="*/ 27 w 46"/>
                  <a:gd name="T43" fmla="*/ 3 h 37"/>
                  <a:gd name="T44" fmla="*/ 28 w 46"/>
                  <a:gd name="T45" fmla="*/ 2 h 37"/>
                  <a:gd name="T46" fmla="*/ 29 w 46"/>
                  <a:gd name="T47" fmla="*/ 1 h 37"/>
                  <a:gd name="T48" fmla="*/ 31 w 46"/>
                  <a:gd name="T49" fmla="*/ 0 h 37"/>
                  <a:gd name="T50" fmla="*/ 33 w 46"/>
                  <a:gd name="T51" fmla="*/ 0 h 37"/>
                  <a:gd name="T52" fmla="*/ 34 w 46"/>
                  <a:gd name="T53" fmla="*/ 0 h 37"/>
                  <a:gd name="T54" fmla="*/ 35 w 46"/>
                  <a:gd name="T55" fmla="*/ 0 h 37"/>
                  <a:gd name="T56" fmla="*/ 38 w 46"/>
                  <a:gd name="T57" fmla="*/ 0 h 37"/>
                  <a:gd name="T58" fmla="*/ 39 w 46"/>
                  <a:gd name="T59" fmla="*/ 0 h 37"/>
                  <a:gd name="T60" fmla="*/ 41 w 46"/>
                  <a:gd name="T61" fmla="*/ 0 h 37"/>
                  <a:gd name="T62" fmla="*/ 42 w 46"/>
                  <a:gd name="T63" fmla="*/ 1 h 37"/>
                  <a:gd name="T64" fmla="*/ 43 w 46"/>
                  <a:gd name="T65" fmla="*/ 2 h 37"/>
                  <a:gd name="T66" fmla="*/ 44 w 46"/>
                  <a:gd name="T67" fmla="*/ 4 h 37"/>
                  <a:gd name="T68" fmla="*/ 46 w 46"/>
                  <a:gd name="T69" fmla="*/ 7 h 37"/>
                  <a:gd name="T70" fmla="*/ 46 w 46"/>
                  <a:gd name="T71" fmla="*/ 9 h 37"/>
                  <a:gd name="T72" fmla="*/ 46 w 46"/>
                  <a:gd name="T73" fmla="*/ 37 h 37"/>
                  <a:gd name="T74" fmla="*/ 41 w 46"/>
                  <a:gd name="T75" fmla="*/ 37 h 37"/>
                  <a:gd name="T76" fmla="*/ 41 w 46"/>
                  <a:gd name="T77" fmla="*/ 11 h 37"/>
                  <a:gd name="T78" fmla="*/ 40 w 46"/>
                  <a:gd name="T79" fmla="*/ 8 h 37"/>
                  <a:gd name="T80" fmla="*/ 39 w 46"/>
                  <a:gd name="T81" fmla="*/ 5 h 37"/>
                  <a:gd name="T82" fmla="*/ 36 w 46"/>
                  <a:gd name="T83" fmla="*/ 4 h 37"/>
                  <a:gd name="T84" fmla="*/ 34 w 46"/>
                  <a:gd name="T85" fmla="*/ 4 h 37"/>
                  <a:gd name="T86" fmla="*/ 31 w 46"/>
                  <a:gd name="T87" fmla="*/ 5 h 37"/>
                  <a:gd name="T88" fmla="*/ 28 w 46"/>
                  <a:gd name="T89" fmla="*/ 7 h 37"/>
                  <a:gd name="T90" fmla="*/ 26 w 46"/>
                  <a:gd name="T91" fmla="*/ 10 h 37"/>
                  <a:gd name="T92" fmla="*/ 26 w 46"/>
                  <a:gd name="T93" fmla="*/ 12 h 37"/>
                  <a:gd name="T94" fmla="*/ 26 w 46"/>
                  <a:gd name="T95" fmla="*/ 37 h 37"/>
                  <a:gd name="T96" fmla="*/ 20 w 46"/>
                  <a:gd name="T97" fmla="*/ 37 h 37"/>
                  <a:gd name="T98" fmla="*/ 20 w 46"/>
                  <a:gd name="T99" fmla="*/ 11 h 37"/>
                  <a:gd name="T100" fmla="*/ 19 w 46"/>
                  <a:gd name="T101" fmla="*/ 8 h 37"/>
                  <a:gd name="T102" fmla="*/ 18 w 46"/>
                  <a:gd name="T103" fmla="*/ 5 h 37"/>
                  <a:gd name="T104" fmla="*/ 16 w 46"/>
                  <a:gd name="T105" fmla="*/ 4 h 37"/>
                  <a:gd name="T106" fmla="*/ 13 w 46"/>
                  <a:gd name="T107" fmla="*/ 4 h 37"/>
                  <a:gd name="T108" fmla="*/ 10 w 46"/>
                  <a:gd name="T109" fmla="*/ 5 h 37"/>
                  <a:gd name="T110" fmla="*/ 8 w 46"/>
                  <a:gd name="T111" fmla="*/ 7 h 37"/>
                  <a:gd name="T112" fmla="*/ 6 w 46"/>
                  <a:gd name="T113" fmla="*/ 10 h 37"/>
                  <a:gd name="T114" fmla="*/ 5 w 46"/>
                  <a:gd name="T115" fmla="*/ 14 h 37"/>
                  <a:gd name="T116" fmla="*/ 5 w 46"/>
                  <a:gd name="T117" fmla="*/ 37 h 37"/>
                  <a:gd name="T118" fmla="*/ 0 w 46"/>
                  <a:gd name="T119" fmla="*/ 37 h 37"/>
                  <a:gd name="T120" fmla="*/ 0 w 46"/>
                  <a:gd name="T121"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 h="37">
                    <a:moveTo>
                      <a:pt x="0" y="1"/>
                    </a:moveTo>
                    <a:lnTo>
                      <a:pt x="5" y="1"/>
                    </a:lnTo>
                    <a:lnTo>
                      <a:pt x="5" y="5"/>
                    </a:lnTo>
                    <a:lnTo>
                      <a:pt x="5" y="5"/>
                    </a:lnTo>
                    <a:lnTo>
                      <a:pt x="6" y="4"/>
                    </a:lnTo>
                    <a:lnTo>
                      <a:pt x="8" y="3"/>
                    </a:lnTo>
                    <a:lnTo>
                      <a:pt x="8" y="2"/>
                    </a:lnTo>
                    <a:lnTo>
                      <a:pt x="9" y="1"/>
                    </a:lnTo>
                    <a:lnTo>
                      <a:pt x="11" y="1"/>
                    </a:lnTo>
                    <a:lnTo>
                      <a:pt x="12" y="0"/>
                    </a:lnTo>
                    <a:lnTo>
                      <a:pt x="14" y="0"/>
                    </a:lnTo>
                    <a:lnTo>
                      <a:pt x="16" y="0"/>
                    </a:lnTo>
                    <a:lnTo>
                      <a:pt x="17" y="0"/>
                    </a:lnTo>
                    <a:lnTo>
                      <a:pt x="19" y="0"/>
                    </a:lnTo>
                    <a:lnTo>
                      <a:pt x="20" y="0"/>
                    </a:lnTo>
                    <a:lnTo>
                      <a:pt x="21" y="1"/>
                    </a:lnTo>
                    <a:lnTo>
                      <a:pt x="23" y="2"/>
                    </a:lnTo>
                    <a:lnTo>
                      <a:pt x="24" y="3"/>
                    </a:lnTo>
                    <a:lnTo>
                      <a:pt x="24" y="4"/>
                    </a:lnTo>
                    <a:lnTo>
                      <a:pt x="25" y="5"/>
                    </a:lnTo>
                    <a:lnTo>
                      <a:pt x="26" y="4"/>
                    </a:lnTo>
                    <a:lnTo>
                      <a:pt x="27" y="3"/>
                    </a:lnTo>
                    <a:lnTo>
                      <a:pt x="28" y="2"/>
                    </a:lnTo>
                    <a:lnTo>
                      <a:pt x="29" y="1"/>
                    </a:lnTo>
                    <a:lnTo>
                      <a:pt x="31" y="0"/>
                    </a:lnTo>
                    <a:lnTo>
                      <a:pt x="33" y="0"/>
                    </a:lnTo>
                    <a:lnTo>
                      <a:pt x="34" y="0"/>
                    </a:lnTo>
                    <a:lnTo>
                      <a:pt x="35" y="0"/>
                    </a:lnTo>
                    <a:lnTo>
                      <a:pt x="38" y="0"/>
                    </a:lnTo>
                    <a:lnTo>
                      <a:pt x="39" y="0"/>
                    </a:lnTo>
                    <a:lnTo>
                      <a:pt x="41" y="0"/>
                    </a:lnTo>
                    <a:lnTo>
                      <a:pt x="42" y="1"/>
                    </a:lnTo>
                    <a:lnTo>
                      <a:pt x="43" y="2"/>
                    </a:lnTo>
                    <a:lnTo>
                      <a:pt x="44" y="4"/>
                    </a:lnTo>
                    <a:lnTo>
                      <a:pt x="46" y="7"/>
                    </a:lnTo>
                    <a:lnTo>
                      <a:pt x="46" y="9"/>
                    </a:lnTo>
                    <a:lnTo>
                      <a:pt x="46" y="37"/>
                    </a:lnTo>
                    <a:lnTo>
                      <a:pt x="41" y="37"/>
                    </a:lnTo>
                    <a:lnTo>
                      <a:pt x="41" y="11"/>
                    </a:lnTo>
                    <a:lnTo>
                      <a:pt x="40" y="8"/>
                    </a:lnTo>
                    <a:lnTo>
                      <a:pt x="39" y="5"/>
                    </a:lnTo>
                    <a:lnTo>
                      <a:pt x="36" y="4"/>
                    </a:lnTo>
                    <a:lnTo>
                      <a:pt x="34" y="4"/>
                    </a:lnTo>
                    <a:lnTo>
                      <a:pt x="31" y="5"/>
                    </a:lnTo>
                    <a:lnTo>
                      <a:pt x="28" y="7"/>
                    </a:lnTo>
                    <a:lnTo>
                      <a:pt x="26" y="10"/>
                    </a:lnTo>
                    <a:lnTo>
                      <a:pt x="26" y="12"/>
                    </a:lnTo>
                    <a:lnTo>
                      <a:pt x="26" y="37"/>
                    </a:lnTo>
                    <a:lnTo>
                      <a:pt x="20" y="37"/>
                    </a:lnTo>
                    <a:lnTo>
                      <a:pt x="20" y="11"/>
                    </a:lnTo>
                    <a:lnTo>
                      <a:pt x="19" y="8"/>
                    </a:lnTo>
                    <a:lnTo>
                      <a:pt x="18" y="5"/>
                    </a:lnTo>
                    <a:lnTo>
                      <a:pt x="16" y="4"/>
                    </a:lnTo>
                    <a:lnTo>
                      <a:pt x="13" y="4"/>
                    </a:lnTo>
                    <a:lnTo>
                      <a:pt x="10" y="5"/>
                    </a:lnTo>
                    <a:lnTo>
                      <a:pt x="8" y="7"/>
                    </a:lnTo>
                    <a:lnTo>
                      <a:pt x="6" y="10"/>
                    </a:lnTo>
                    <a:lnTo>
                      <a:pt x="5" y="14"/>
                    </a:lnTo>
                    <a:lnTo>
                      <a:pt x="5" y="37"/>
                    </a:lnTo>
                    <a:lnTo>
                      <a:pt x="0" y="37"/>
                    </a:lnTo>
                    <a:lnTo>
                      <a:pt x="0" y="1"/>
                    </a:lnTo>
                    <a:close/>
                  </a:path>
                </a:pathLst>
              </a:custGeom>
              <a:solidFill>
                <a:srgbClr val="000000"/>
              </a:solidFill>
              <a:ln w="9525">
                <a:solidFill>
                  <a:srgbClr val="FF0066"/>
                </a:solidFill>
                <a:round/>
                <a:headEnd/>
                <a:tailEnd/>
              </a:ln>
            </p:spPr>
            <p:txBody>
              <a:bodyPr/>
              <a:lstStyle/>
              <a:p>
                <a:endParaRPr lang="en-US" dirty="0"/>
              </a:p>
            </p:txBody>
          </p:sp>
          <p:sp>
            <p:nvSpPr>
              <p:cNvPr id="263211" name="Freeform 43">
                <a:extLst>
                  <a:ext uri="{FF2B5EF4-FFF2-40B4-BE49-F238E27FC236}">
                    <a16:creationId xmlns:a16="http://schemas.microsoft.com/office/drawing/2014/main" id="{BD846EA3-0E1B-467D-B626-D8036428E18F}"/>
                  </a:ext>
                </a:extLst>
              </p:cNvPr>
              <p:cNvSpPr>
                <a:spLocks noChangeAspect="1" noEditPoints="1"/>
              </p:cNvSpPr>
              <p:nvPr/>
            </p:nvSpPr>
            <p:spPr bwMode="auto">
              <a:xfrm>
                <a:off x="1928" y="1480"/>
                <a:ext cx="5" cy="50"/>
              </a:xfrm>
              <a:custGeom>
                <a:avLst/>
                <a:gdLst>
                  <a:gd name="T0" fmla="*/ 5 w 5"/>
                  <a:gd name="T1" fmla="*/ 50 h 50"/>
                  <a:gd name="T2" fmla="*/ 0 w 5"/>
                  <a:gd name="T3" fmla="*/ 50 h 50"/>
                  <a:gd name="T4" fmla="*/ 0 w 5"/>
                  <a:gd name="T5" fmla="*/ 14 h 50"/>
                  <a:gd name="T6" fmla="*/ 5 w 5"/>
                  <a:gd name="T7" fmla="*/ 14 h 50"/>
                  <a:gd name="T8" fmla="*/ 5 w 5"/>
                  <a:gd name="T9" fmla="*/ 50 h 50"/>
                  <a:gd name="T10" fmla="*/ 5 w 5"/>
                  <a:gd name="T11" fmla="*/ 7 h 50"/>
                  <a:gd name="T12" fmla="*/ 0 w 5"/>
                  <a:gd name="T13" fmla="*/ 7 h 50"/>
                  <a:gd name="T14" fmla="*/ 0 w 5"/>
                  <a:gd name="T15" fmla="*/ 0 h 50"/>
                  <a:gd name="T16" fmla="*/ 5 w 5"/>
                  <a:gd name="T17" fmla="*/ 0 h 50"/>
                  <a:gd name="T18" fmla="*/ 5 w 5"/>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0">
                    <a:moveTo>
                      <a:pt x="5" y="50"/>
                    </a:moveTo>
                    <a:lnTo>
                      <a:pt x="0" y="50"/>
                    </a:lnTo>
                    <a:lnTo>
                      <a:pt x="0" y="14"/>
                    </a:lnTo>
                    <a:lnTo>
                      <a:pt x="5" y="14"/>
                    </a:lnTo>
                    <a:lnTo>
                      <a:pt x="5" y="50"/>
                    </a:lnTo>
                    <a:close/>
                    <a:moveTo>
                      <a:pt x="5" y="7"/>
                    </a:moveTo>
                    <a:lnTo>
                      <a:pt x="0" y="7"/>
                    </a:lnTo>
                    <a:lnTo>
                      <a:pt x="0" y="0"/>
                    </a:lnTo>
                    <a:lnTo>
                      <a:pt x="5" y="0"/>
                    </a:lnTo>
                    <a:lnTo>
                      <a:pt x="5" y="7"/>
                    </a:lnTo>
                    <a:close/>
                  </a:path>
                </a:pathLst>
              </a:custGeom>
              <a:solidFill>
                <a:srgbClr val="000000"/>
              </a:solidFill>
              <a:ln w="9525">
                <a:solidFill>
                  <a:srgbClr val="FF0066"/>
                </a:solidFill>
                <a:round/>
                <a:headEnd/>
                <a:tailEnd/>
              </a:ln>
            </p:spPr>
            <p:txBody>
              <a:bodyPr/>
              <a:lstStyle/>
              <a:p>
                <a:endParaRPr lang="en-US" dirty="0"/>
              </a:p>
            </p:txBody>
          </p:sp>
          <p:sp>
            <p:nvSpPr>
              <p:cNvPr id="263212" name="Freeform 44">
                <a:extLst>
                  <a:ext uri="{FF2B5EF4-FFF2-40B4-BE49-F238E27FC236}">
                    <a16:creationId xmlns:a16="http://schemas.microsoft.com/office/drawing/2014/main" id="{EC460FA7-B881-49B8-A2C2-E3F8E6B9D93F}"/>
                  </a:ext>
                </a:extLst>
              </p:cNvPr>
              <p:cNvSpPr>
                <a:spLocks noChangeAspect="1"/>
              </p:cNvSpPr>
              <p:nvPr/>
            </p:nvSpPr>
            <p:spPr bwMode="auto">
              <a:xfrm>
                <a:off x="1941" y="1493"/>
                <a:ext cx="29" cy="37"/>
              </a:xfrm>
              <a:custGeom>
                <a:avLst/>
                <a:gdLst>
                  <a:gd name="T0" fmla="*/ 6 w 29"/>
                  <a:gd name="T1" fmla="*/ 1 h 37"/>
                  <a:gd name="T2" fmla="*/ 6 w 29"/>
                  <a:gd name="T3" fmla="*/ 5 h 37"/>
                  <a:gd name="T4" fmla="*/ 6 w 29"/>
                  <a:gd name="T5" fmla="*/ 5 h 37"/>
                  <a:gd name="T6" fmla="*/ 7 w 29"/>
                  <a:gd name="T7" fmla="*/ 4 h 37"/>
                  <a:gd name="T8" fmla="*/ 9 w 29"/>
                  <a:gd name="T9" fmla="*/ 3 h 37"/>
                  <a:gd name="T10" fmla="*/ 10 w 29"/>
                  <a:gd name="T11" fmla="*/ 2 h 37"/>
                  <a:gd name="T12" fmla="*/ 11 w 29"/>
                  <a:gd name="T13" fmla="*/ 1 h 37"/>
                  <a:gd name="T14" fmla="*/ 12 w 29"/>
                  <a:gd name="T15" fmla="*/ 0 h 37"/>
                  <a:gd name="T16" fmla="*/ 13 w 29"/>
                  <a:gd name="T17" fmla="*/ 0 h 37"/>
                  <a:gd name="T18" fmla="*/ 15 w 29"/>
                  <a:gd name="T19" fmla="*/ 0 h 37"/>
                  <a:gd name="T20" fmla="*/ 18 w 29"/>
                  <a:gd name="T21" fmla="*/ 0 h 37"/>
                  <a:gd name="T22" fmla="*/ 19 w 29"/>
                  <a:gd name="T23" fmla="*/ 0 h 37"/>
                  <a:gd name="T24" fmla="*/ 21 w 29"/>
                  <a:gd name="T25" fmla="*/ 0 h 37"/>
                  <a:gd name="T26" fmla="*/ 22 w 29"/>
                  <a:gd name="T27" fmla="*/ 1 h 37"/>
                  <a:gd name="T28" fmla="*/ 24 w 29"/>
                  <a:gd name="T29" fmla="*/ 1 h 37"/>
                  <a:gd name="T30" fmla="*/ 25 w 29"/>
                  <a:gd name="T31" fmla="*/ 2 h 37"/>
                  <a:gd name="T32" fmla="*/ 27 w 29"/>
                  <a:gd name="T33" fmla="*/ 3 h 37"/>
                  <a:gd name="T34" fmla="*/ 28 w 29"/>
                  <a:gd name="T35" fmla="*/ 5 h 37"/>
                  <a:gd name="T36" fmla="*/ 29 w 29"/>
                  <a:gd name="T37" fmla="*/ 9 h 37"/>
                  <a:gd name="T38" fmla="*/ 29 w 29"/>
                  <a:gd name="T39" fmla="*/ 37 h 37"/>
                  <a:gd name="T40" fmla="*/ 24 w 29"/>
                  <a:gd name="T41" fmla="*/ 37 h 37"/>
                  <a:gd name="T42" fmla="*/ 24 w 29"/>
                  <a:gd name="T43" fmla="*/ 11 h 37"/>
                  <a:gd name="T44" fmla="*/ 22 w 29"/>
                  <a:gd name="T45" fmla="*/ 8 h 37"/>
                  <a:gd name="T46" fmla="*/ 21 w 29"/>
                  <a:gd name="T47" fmla="*/ 5 h 37"/>
                  <a:gd name="T48" fmla="*/ 19 w 29"/>
                  <a:gd name="T49" fmla="*/ 4 h 37"/>
                  <a:gd name="T50" fmla="*/ 17 w 29"/>
                  <a:gd name="T51" fmla="*/ 4 h 37"/>
                  <a:gd name="T52" fmla="*/ 12 w 29"/>
                  <a:gd name="T53" fmla="*/ 5 h 37"/>
                  <a:gd name="T54" fmla="*/ 10 w 29"/>
                  <a:gd name="T55" fmla="*/ 7 h 37"/>
                  <a:gd name="T56" fmla="*/ 7 w 29"/>
                  <a:gd name="T57" fmla="*/ 11 h 37"/>
                  <a:gd name="T58" fmla="*/ 6 w 29"/>
                  <a:gd name="T59" fmla="*/ 17 h 37"/>
                  <a:gd name="T60" fmla="*/ 6 w 29"/>
                  <a:gd name="T61" fmla="*/ 37 h 37"/>
                  <a:gd name="T62" fmla="*/ 0 w 29"/>
                  <a:gd name="T63" fmla="*/ 37 h 37"/>
                  <a:gd name="T64" fmla="*/ 0 w 29"/>
                  <a:gd name="T65" fmla="*/ 1 h 37"/>
                  <a:gd name="T66" fmla="*/ 6 w 29"/>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37">
                    <a:moveTo>
                      <a:pt x="6" y="1"/>
                    </a:moveTo>
                    <a:lnTo>
                      <a:pt x="6" y="5"/>
                    </a:lnTo>
                    <a:lnTo>
                      <a:pt x="6" y="5"/>
                    </a:lnTo>
                    <a:lnTo>
                      <a:pt x="7" y="4"/>
                    </a:lnTo>
                    <a:lnTo>
                      <a:pt x="9" y="3"/>
                    </a:lnTo>
                    <a:lnTo>
                      <a:pt x="10" y="2"/>
                    </a:lnTo>
                    <a:lnTo>
                      <a:pt x="11" y="1"/>
                    </a:lnTo>
                    <a:lnTo>
                      <a:pt x="12" y="0"/>
                    </a:lnTo>
                    <a:lnTo>
                      <a:pt x="13" y="0"/>
                    </a:lnTo>
                    <a:lnTo>
                      <a:pt x="15" y="0"/>
                    </a:lnTo>
                    <a:lnTo>
                      <a:pt x="18" y="0"/>
                    </a:lnTo>
                    <a:lnTo>
                      <a:pt x="19" y="0"/>
                    </a:lnTo>
                    <a:lnTo>
                      <a:pt x="21" y="0"/>
                    </a:lnTo>
                    <a:lnTo>
                      <a:pt x="22" y="1"/>
                    </a:lnTo>
                    <a:lnTo>
                      <a:pt x="24" y="1"/>
                    </a:lnTo>
                    <a:lnTo>
                      <a:pt x="25" y="2"/>
                    </a:lnTo>
                    <a:lnTo>
                      <a:pt x="27" y="3"/>
                    </a:lnTo>
                    <a:lnTo>
                      <a:pt x="28" y="5"/>
                    </a:lnTo>
                    <a:lnTo>
                      <a:pt x="29" y="9"/>
                    </a:lnTo>
                    <a:lnTo>
                      <a:pt x="29" y="37"/>
                    </a:lnTo>
                    <a:lnTo>
                      <a:pt x="24" y="37"/>
                    </a:lnTo>
                    <a:lnTo>
                      <a:pt x="24" y="11"/>
                    </a:lnTo>
                    <a:lnTo>
                      <a:pt x="22" y="8"/>
                    </a:lnTo>
                    <a:lnTo>
                      <a:pt x="21" y="5"/>
                    </a:lnTo>
                    <a:lnTo>
                      <a:pt x="19" y="4"/>
                    </a:lnTo>
                    <a:lnTo>
                      <a:pt x="17" y="4"/>
                    </a:lnTo>
                    <a:lnTo>
                      <a:pt x="12" y="5"/>
                    </a:lnTo>
                    <a:lnTo>
                      <a:pt x="10" y="7"/>
                    </a:lnTo>
                    <a:lnTo>
                      <a:pt x="7" y="11"/>
                    </a:lnTo>
                    <a:lnTo>
                      <a:pt x="6" y="17"/>
                    </a:lnTo>
                    <a:lnTo>
                      <a:pt x="6" y="37"/>
                    </a:lnTo>
                    <a:lnTo>
                      <a:pt x="0" y="37"/>
                    </a:lnTo>
                    <a:lnTo>
                      <a:pt x="0" y="1"/>
                    </a:lnTo>
                    <a:lnTo>
                      <a:pt x="6" y="1"/>
                    </a:lnTo>
                    <a:close/>
                  </a:path>
                </a:pathLst>
              </a:custGeom>
              <a:solidFill>
                <a:srgbClr val="000000"/>
              </a:solidFill>
              <a:ln w="9525">
                <a:solidFill>
                  <a:srgbClr val="FF0066"/>
                </a:solidFill>
                <a:round/>
                <a:headEnd/>
                <a:tailEnd/>
              </a:ln>
            </p:spPr>
            <p:txBody>
              <a:bodyPr/>
              <a:lstStyle/>
              <a:p>
                <a:endParaRPr lang="en-US" dirty="0"/>
              </a:p>
            </p:txBody>
          </p:sp>
          <p:sp>
            <p:nvSpPr>
              <p:cNvPr id="263213" name="Freeform 45">
                <a:extLst>
                  <a:ext uri="{FF2B5EF4-FFF2-40B4-BE49-F238E27FC236}">
                    <a16:creationId xmlns:a16="http://schemas.microsoft.com/office/drawing/2014/main" id="{B450D486-E74E-434E-806F-C1669CE657E1}"/>
                  </a:ext>
                </a:extLst>
              </p:cNvPr>
              <p:cNvSpPr>
                <a:spLocks noChangeAspect="1" noEditPoints="1"/>
              </p:cNvSpPr>
              <p:nvPr/>
            </p:nvSpPr>
            <p:spPr bwMode="auto">
              <a:xfrm>
                <a:off x="1975" y="1493"/>
                <a:ext cx="31" cy="50"/>
              </a:xfrm>
              <a:custGeom>
                <a:avLst/>
                <a:gdLst>
                  <a:gd name="T0" fmla="*/ 31 w 31"/>
                  <a:gd name="T1" fmla="*/ 30 h 50"/>
                  <a:gd name="T2" fmla="*/ 30 w 31"/>
                  <a:gd name="T3" fmla="*/ 42 h 50"/>
                  <a:gd name="T4" fmla="*/ 23 w 31"/>
                  <a:gd name="T5" fmla="*/ 49 h 50"/>
                  <a:gd name="T6" fmla="*/ 21 w 31"/>
                  <a:gd name="T7" fmla="*/ 49 h 50"/>
                  <a:gd name="T8" fmla="*/ 16 w 31"/>
                  <a:gd name="T9" fmla="*/ 50 h 50"/>
                  <a:gd name="T10" fmla="*/ 13 w 31"/>
                  <a:gd name="T11" fmla="*/ 50 h 50"/>
                  <a:gd name="T12" fmla="*/ 9 w 31"/>
                  <a:gd name="T13" fmla="*/ 49 h 50"/>
                  <a:gd name="T14" fmla="*/ 2 w 31"/>
                  <a:gd name="T15" fmla="*/ 45 h 50"/>
                  <a:gd name="T16" fmla="*/ 1 w 31"/>
                  <a:gd name="T17" fmla="*/ 40 h 50"/>
                  <a:gd name="T18" fmla="*/ 7 w 31"/>
                  <a:gd name="T19" fmla="*/ 41 h 50"/>
                  <a:gd name="T20" fmla="*/ 8 w 31"/>
                  <a:gd name="T21" fmla="*/ 44 h 50"/>
                  <a:gd name="T22" fmla="*/ 11 w 31"/>
                  <a:gd name="T23" fmla="*/ 46 h 50"/>
                  <a:gd name="T24" fmla="*/ 14 w 31"/>
                  <a:gd name="T25" fmla="*/ 46 h 50"/>
                  <a:gd name="T26" fmla="*/ 16 w 31"/>
                  <a:gd name="T27" fmla="*/ 46 h 50"/>
                  <a:gd name="T28" fmla="*/ 19 w 31"/>
                  <a:gd name="T29" fmla="*/ 46 h 50"/>
                  <a:gd name="T30" fmla="*/ 23 w 31"/>
                  <a:gd name="T31" fmla="*/ 44 h 50"/>
                  <a:gd name="T32" fmla="*/ 24 w 31"/>
                  <a:gd name="T33" fmla="*/ 40 h 50"/>
                  <a:gd name="T34" fmla="*/ 25 w 31"/>
                  <a:gd name="T35" fmla="*/ 38 h 50"/>
                  <a:gd name="T36" fmla="*/ 25 w 31"/>
                  <a:gd name="T37" fmla="*/ 34 h 50"/>
                  <a:gd name="T38" fmla="*/ 23 w 31"/>
                  <a:gd name="T39" fmla="*/ 34 h 50"/>
                  <a:gd name="T40" fmla="*/ 17 w 31"/>
                  <a:gd name="T41" fmla="*/ 37 h 50"/>
                  <a:gd name="T42" fmla="*/ 13 w 31"/>
                  <a:gd name="T43" fmla="*/ 38 h 50"/>
                  <a:gd name="T44" fmla="*/ 9 w 31"/>
                  <a:gd name="T45" fmla="*/ 35 h 50"/>
                  <a:gd name="T46" fmla="*/ 3 w 31"/>
                  <a:gd name="T47" fmla="*/ 32 h 50"/>
                  <a:gd name="T48" fmla="*/ 0 w 31"/>
                  <a:gd name="T49" fmla="*/ 25 h 50"/>
                  <a:gd name="T50" fmla="*/ 0 w 31"/>
                  <a:gd name="T51" fmla="*/ 16 h 50"/>
                  <a:gd name="T52" fmla="*/ 2 w 31"/>
                  <a:gd name="T53" fmla="*/ 9 h 50"/>
                  <a:gd name="T54" fmla="*/ 4 w 31"/>
                  <a:gd name="T55" fmla="*/ 4 h 50"/>
                  <a:gd name="T56" fmla="*/ 10 w 31"/>
                  <a:gd name="T57" fmla="*/ 1 h 50"/>
                  <a:gd name="T58" fmla="*/ 18 w 31"/>
                  <a:gd name="T59" fmla="*/ 0 h 50"/>
                  <a:gd name="T60" fmla="*/ 23 w 31"/>
                  <a:gd name="T61" fmla="*/ 3 h 50"/>
                  <a:gd name="T62" fmla="*/ 25 w 31"/>
                  <a:gd name="T63" fmla="*/ 5 h 50"/>
                  <a:gd name="T64" fmla="*/ 31 w 31"/>
                  <a:gd name="T65" fmla="*/ 1 h 50"/>
                  <a:gd name="T66" fmla="*/ 22 w 31"/>
                  <a:gd name="T67" fmla="*/ 8 h 50"/>
                  <a:gd name="T68" fmla="*/ 18 w 31"/>
                  <a:gd name="T69" fmla="*/ 5 h 50"/>
                  <a:gd name="T70" fmla="*/ 14 w 31"/>
                  <a:gd name="T71" fmla="*/ 5 h 50"/>
                  <a:gd name="T72" fmla="*/ 9 w 31"/>
                  <a:gd name="T73" fmla="*/ 9 h 50"/>
                  <a:gd name="T74" fmla="*/ 7 w 31"/>
                  <a:gd name="T75" fmla="*/ 12 h 50"/>
                  <a:gd name="T76" fmla="*/ 6 w 31"/>
                  <a:gd name="T77" fmla="*/ 17 h 50"/>
                  <a:gd name="T78" fmla="*/ 6 w 31"/>
                  <a:gd name="T79" fmla="*/ 22 h 50"/>
                  <a:gd name="T80" fmla="*/ 7 w 31"/>
                  <a:gd name="T81" fmla="*/ 26 h 50"/>
                  <a:gd name="T82" fmla="*/ 10 w 31"/>
                  <a:gd name="T83" fmla="*/ 30 h 50"/>
                  <a:gd name="T84" fmla="*/ 14 w 31"/>
                  <a:gd name="T85" fmla="*/ 32 h 50"/>
                  <a:gd name="T86" fmla="*/ 17 w 31"/>
                  <a:gd name="T87" fmla="*/ 32 h 50"/>
                  <a:gd name="T88" fmla="*/ 21 w 31"/>
                  <a:gd name="T89" fmla="*/ 31 h 50"/>
                  <a:gd name="T90" fmla="*/ 24 w 31"/>
                  <a:gd name="T91" fmla="*/ 25 h 50"/>
                  <a:gd name="T92" fmla="*/ 24 w 31"/>
                  <a:gd name="T93" fmla="*/ 1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 h="50">
                    <a:moveTo>
                      <a:pt x="31" y="1"/>
                    </a:moveTo>
                    <a:lnTo>
                      <a:pt x="31" y="30"/>
                    </a:lnTo>
                    <a:lnTo>
                      <a:pt x="31" y="37"/>
                    </a:lnTo>
                    <a:lnTo>
                      <a:pt x="30" y="42"/>
                    </a:lnTo>
                    <a:lnTo>
                      <a:pt x="28" y="47"/>
                    </a:lnTo>
                    <a:lnTo>
                      <a:pt x="23" y="49"/>
                    </a:lnTo>
                    <a:lnTo>
                      <a:pt x="22" y="49"/>
                    </a:lnTo>
                    <a:lnTo>
                      <a:pt x="21" y="49"/>
                    </a:lnTo>
                    <a:lnTo>
                      <a:pt x="18" y="50"/>
                    </a:lnTo>
                    <a:lnTo>
                      <a:pt x="16" y="50"/>
                    </a:lnTo>
                    <a:lnTo>
                      <a:pt x="15" y="50"/>
                    </a:lnTo>
                    <a:lnTo>
                      <a:pt x="13" y="50"/>
                    </a:lnTo>
                    <a:lnTo>
                      <a:pt x="11" y="50"/>
                    </a:lnTo>
                    <a:lnTo>
                      <a:pt x="9" y="49"/>
                    </a:lnTo>
                    <a:lnTo>
                      <a:pt x="4" y="47"/>
                    </a:lnTo>
                    <a:lnTo>
                      <a:pt x="2" y="45"/>
                    </a:lnTo>
                    <a:lnTo>
                      <a:pt x="1" y="42"/>
                    </a:lnTo>
                    <a:lnTo>
                      <a:pt x="1" y="40"/>
                    </a:lnTo>
                    <a:lnTo>
                      <a:pt x="7" y="40"/>
                    </a:lnTo>
                    <a:lnTo>
                      <a:pt x="7" y="41"/>
                    </a:lnTo>
                    <a:lnTo>
                      <a:pt x="7" y="42"/>
                    </a:lnTo>
                    <a:lnTo>
                      <a:pt x="8" y="44"/>
                    </a:lnTo>
                    <a:lnTo>
                      <a:pt x="10" y="45"/>
                    </a:lnTo>
                    <a:lnTo>
                      <a:pt x="11" y="46"/>
                    </a:lnTo>
                    <a:lnTo>
                      <a:pt x="13" y="46"/>
                    </a:lnTo>
                    <a:lnTo>
                      <a:pt x="14" y="46"/>
                    </a:lnTo>
                    <a:lnTo>
                      <a:pt x="15" y="46"/>
                    </a:lnTo>
                    <a:lnTo>
                      <a:pt x="16" y="46"/>
                    </a:lnTo>
                    <a:lnTo>
                      <a:pt x="18" y="46"/>
                    </a:lnTo>
                    <a:lnTo>
                      <a:pt x="19" y="46"/>
                    </a:lnTo>
                    <a:lnTo>
                      <a:pt x="21" y="45"/>
                    </a:lnTo>
                    <a:lnTo>
                      <a:pt x="23" y="44"/>
                    </a:lnTo>
                    <a:lnTo>
                      <a:pt x="24" y="42"/>
                    </a:lnTo>
                    <a:lnTo>
                      <a:pt x="24" y="40"/>
                    </a:lnTo>
                    <a:lnTo>
                      <a:pt x="24" y="39"/>
                    </a:lnTo>
                    <a:lnTo>
                      <a:pt x="25" y="38"/>
                    </a:lnTo>
                    <a:lnTo>
                      <a:pt x="25" y="35"/>
                    </a:lnTo>
                    <a:lnTo>
                      <a:pt x="25" y="34"/>
                    </a:lnTo>
                    <a:lnTo>
                      <a:pt x="25" y="32"/>
                    </a:lnTo>
                    <a:lnTo>
                      <a:pt x="23" y="34"/>
                    </a:lnTo>
                    <a:lnTo>
                      <a:pt x="21" y="35"/>
                    </a:lnTo>
                    <a:lnTo>
                      <a:pt x="17" y="37"/>
                    </a:lnTo>
                    <a:lnTo>
                      <a:pt x="14" y="38"/>
                    </a:lnTo>
                    <a:lnTo>
                      <a:pt x="13" y="38"/>
                    </a:lnTo>
                    <a:lnTo>
                      <a:pt x="10" y="37"/>
                    </a:lnTo>
                    <a:lnTo>
                      <a:pt x="9" y="35"/>
                    </a:lnTo>
                    <a:lnTo>
                      <a:pt x="7" y="34"/>
                    </a:lnTo>
                    <a:lnTo>
                      <a:pt x="3" y="32"/>
                    </a:lnTo>
                    <a:lnTo>
                      <a:pt x="2" y="29"/>
                    </a:lnTo>
                    <a:lnTo>
                      <a:pt x="0" y="25"/>
                    </a:lnTo>
                    <a:lnTo>
                      <a:pt x="0" y="20"/>
                    </a:lnTo>
                    <a:lnTo>
                      <a:pt x="0" y="16"/>
                    </a:lnTo>
                    <a:lnTo>
                      <a:pt x="1" y="12"/>
                    </a:lnTo>
                    <a:lnTo>
                      <a:pt x="2" y="9"/>
                    </a:lnTo>
                    <a:lnTo>
                      <a:pt x="3" y="5"/>
                    </a:lnTo>
                    <a:lnTo>
                      <a:pt x="4" y="4"/>
                    </a:lnTo>
                    <a:lnTo>
                      <a:pt x="8" y="2"/>
                    </a:lnTo>
                    <a:lnTo>
                      <a:pt x="10" y="1"/>
                    </a:lnTo>
                    <a:lnTo>
                      <a:pt x="15" y="0"/>
                    </a:lnTo>
                    <a:lnTo>
                      <a:pt x="18" y="0"/>
                    </a:lnTo>
                    <a:lnTo>
                      <a:pt x="21" y="1"/>
                    </a:lnTo>
                    <a:lnTo>
                      <a:pt x="23" y="3"/>
                    </a:lnTo>
                    <a:lnTo>
                      <a:pt x="25" y="5"/>
                    </a:lnTo>
                    <a:lnTo>
                      <a:pt x="25" y="5"/>
                    </a:lnTo>
                    <a:lnTo>
                      <a:pt x="25" y="1"/>
                    </a:lnTo>
                    <a:lnTo>
                      <a:pt x="31" y="1"/>
                    </a:lnTo>
                    <a:close/>
                    <a:moveTo>
                      <a:pt x="22" y="8"/>
                    </a:moveTo>
                    <a:lnTo>
                      <a:pt x="22" y="8"/>
                    </a:lnTo>
                    <a:lnTo>
                      <a:pt x="19" y="7"/>
                    </a:lnTo>
                    <a:lnTo>
                      <a:pt x="18" y="5"/>
                    </a:lnTo>
                    <a:lnTo>
                      <a:pt x="16" y="5"/>
                    </a:lnTo>
                    <a:lnTo>
                      <a:pt x="14" y="5"/>
                    </a:lnTo>
                    <a:lnTo>
                      <a:pt x="11" y="7"/>
                    </a:lnTo>
                    <a:lnTo>
                      <a:pt x="9" y="9"/>
                    </a:lnTo>
                    <a:lnTo>
                      <a:pt x="8" y="11"/>
                    </a:lnTo>
                    <a:lnTo>
                      <a:pt x="7" y="12"/>
                    </a:lnTo>
                    <a:lnTo>
                      <a:pt x="7" y="15"/>
                    </a:lnTo>
                    <a:lnTo>
                      <a:pt x="6" y="17"/>
                    </a:lnTo>
                    <a:lnTo>
                      <a:pt x="6" y="19"/>
                    </a:lnTo>
                    <a:lnTo>
                      <a:pt x="6" y="22"/>
                    </a:lnTo>
                    <a:lnTo>
                      <a:pt x="7" y="24"/>
                    </a:lnTo>
                    <a:lnTo>
                      <a:pt x="7" y="26"/>
                    </a:lnTo>
                    <a:lnTo>
                      <a:pt x="8" y="29"/>
                    </a:lnTo>
                    <a:lnTo>
                      <a:pt x="10" y="30"/>
                    </a:lnTo>
                    <a:lnTo>
                      <a:pt x="11" y="31"/>
                    </a:lnTo>
                    <a:lnTo>
                      <a:pt x="14" y="32"/>
                    </a:lnTo>
                    <a:lnTo>
                      <a:pt x="15" y="32"/>
                    </a:lnTo>
                    <a:lnTo>
                      <a:pt x="17" y="32"/>
                    </a:lnTo>
                    <a:lnTo>
                      <a:pt x="18" y="32"/>
                    </a:lnTo>
                    <a:lnTo>
                      <a:pt x="21" y="31"/>
                    </a:lnTo>
                    <a:lnTo>
                      <a:pt x="22" y="30"/>
                    </a:lnTo>
                    <a:lnTo>
                      <a:pt x="24" y="25"/>
                    </a:lnTo>
                    <a:lnTo>
                      <a:pt x="25" y="18"/>
                    </a:lnTo>
                    <a:lnTo>
                      <a:pt x="24" y="12"/>
                    </a:lnTo>
                    <a:lnTo>
                      <a:pt x="22" y="8"/>
                    </a:lnTo>
                    <a:close/>
                  </a:path>
                </a:pathLst>
              </a:custGeom>
              <a:solidFill>
                <a:srgbClr val="000000"/>
              </a:solidFill>
              <a:ln w="9525">
                <a:solidFill>
                  <a:srgbClr val="FF0066"/>
                </a:solidFill>
                <a:round/>
                <a:headEnd/>
                <a:tailEnd/>
              </a:ln>
            </p:spPr>
            <p:txBody>
              <a:bodyPr/>
              <a:lstStyle/>
              <a:p>
                <a:endParaRPr lang="en-US" dirty="0"/>
              </a:p>
            </p:txBody>
          </p:sp>
          <p:sp>
            <p:nvSpPr>
              <p:cNvPr id="263214" name="Rectangle 46">
                <a:extLst>
                  <a:ext uri="{FF2B5EF4-FFF2-40B4-BE49-F238E27FC236}">
                    <a16:creationId xmlns:a16="http://schemas.microsoft.com/office/drawing/2014/main" id="{B96F072E-07BC-4E2A-95A6-67E2B48711AC}"/>
                  </a:ext>
                </a:extLst>
              </p:cNvPr>
              <p:cNvSpPr>
                <a:spLocks noChangeAspect="1" noChangeArrowheads="1"/>
              </p:cNvSpPr>
              <p:nvPr/>
            </p:nvSpPr>
            <p:spPr bwMode="auto">
              <a:xfrm>
                <a:off x="1833" y="1771"/>
                <a:ext cx="519" cy="533"/>
              </a:xfrm>
              <a:prstGeom prst="rect">
                <a:avLst/>
              </a:prstGeom>
              <a:solidFill>
                <a:srgbClr val="000000"/>
              </a:solidFill>
              <a:ln w="9525">
                <a:solidFill>
                  <a:srgbClr val="FF0066"/>
                </a:solidFill>
                <a:miter lim="800000"/>
                <a:headEnd/>
                <a:tailEnd/>
              </a:ln>
            </p:spPr>
            <p:txBody>
              <a:bodyPr/>
              <a:lstStyle/>
              <a:p>
                <a:endParaRPr lang="en-US" dirty="0"/>
              </a:p>
            </p:txBody>
          </p:sp>
          <p:sp>
            <p:nvSpPr>
              <p:cNvPr id="263215" name="Freeform 47">
                <a:extLst>
                  <a:ext uri="{FF2B5EF4-FFF2-40B4-BE49-F238E27FC236}">
                    <a16:creationId xmlns:a16="http://schemas.microsoft.com/office/drawing/2014/main" id="{A2A4572F-3BA7-41AE-AB5B-8100FC5CEC09}"/>
                  </a:ext>
                </a:extLst>
              </p:cNvPr>
              <p:cNvSpPr>
                <a:spLocks noChangeAspect="1"/>
              </p:cNvSpPr>
              <p:nvPr/>
            </p:nvSpPr>
            <p:spPr bwMode="auto">
              <a:xfrm>
                <a:off x="1822" y="1776"/>
                <a:ext cx="531" cy="543"/>
              </a:xfrm>
              <a:custGeom>
                <a:avLst/>
                <a:gdLst>
                  <a:gd name="T0" fmla="*/ 525 w 531"/>
                  <a:gd name="T1" fmla="*/ 0 h 543"/>
                  <a:gd name="T2" fmla="*/ 5 w 531"/>
                  <a:gd name="T3" fmla="*/ 0 h 543"/>
                  <a:gd name="T4" fmla="*/ 0 w 531"/>
                  <a:gd name="T5" fmla="*/ 0 h 543"/>
                  <a:gd name="T6" fmla="*/ 0 w 531"/>
                  <a:gd name="T7" fmla="*/ 5 h 543"/>
                  <a:gd name="T8" fmla="*/ 0 w 531"/>
                  <a:gd name="T9" fmla="*/ 538 h 543"/>
                  <a:gd name="T10" fmla="*/ 0 w 531"/>
                  <a:gd name="T11" fmla="*/ 543 h 543"/>
                  <a:gd name="T12" fmla="*/ 5 w 531"/>
                  <a:gd name="T13" fmla="*/ 543 h 543"/>
                  <a:gd name="T14" fmla="*/ 525 w 531"/>
                  <a:gd name="T15" fmla="*/ 543 h 543"/>
                  <a:gd name="T16" fmla="*/ 531 w 531"/>
                  <a:gd name="T17" fmla="*/ 543 h 543"/>
                  <a:gd name="T18" fmla="*/ 531 w 531"/>
                  <a:gd name="T19" fmla="*/ 538 h 543"/>
                  <a:gd name="T20" fmla="*/ 531 w 531"/>
                  <a:gd name="T21" fmla="*/ 5 h 543"/>
                  <a:gd name="T22" fmla="*/ 531 w 531"/>
                  <a:gd name="T23" fmla="*/ 0 h 543"/>
                  <a:gd name="T24" fmla="*/ 525 w 531"/>
                  <a:gd name="T25" fmla="*/ 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1" h="543">
                    <a:moveTo>
                      <a:pt x="525" y="0"/>
                    </a:moveTo>
                    <a:lnTo>
                      <a:pt x="5" y="0"/>
                    </a:lnTo>
                    <a:lnTo>
                      <a:pt x="0" y="0"/>
                    </a:lnTo>
                    <a:lnTo>
                      <a:pt x="0" y="5"/>
                    </a:lnTo>
                    <a:lnTo>
                      <a:pt x="0" y="538"/>
                    </a:lnTo>
                    <a:lnTo>
                      <a:pt x="0" y="543"/>
                    </a:lnTo>
                    <a:lnTo>
                      <a:pt x="5" y="543"/>
                    </a:lnTo>
                    <a:lnTo>
                      <a:pt x="525" y="543"/>
                    </a:lnTo>
                    <a:lnTo>
                      <a:pt x="531" y="543"/>
                    </a:lnTo>
                    <a:lnTo>
                      <a:pt x="531" y="538"/>
                    </a:lnTo>
                    <a:lnTo>
                      <a:pt x="531" y="5"/>
                    </a:lnTo>
                    <a:lnTo>
                      <a:pt x="531" y="0"/>
                    </a:lnTo>
                    <a:lnTo>
                      <a:pt x="525" y="0"/>
                    </a:lnTo>
                    <a:close/>
                  </a:path>
                </a:pathLst>
              </a:custGeom>
              <a:solidFill>
                <a:srgbClr val="000000"/>
              </a:solidFill>
              <a:ln w="9525">
                <a:solidFill>
                  <a:srgbClr val="FF0066"/>
                </a:solidFill>
                <a:round/>
                <a:headEnd/>
                <a:tailEnd/>
              </a:ln>
            </p:spPr>
            <p:txBody>
              <a:bodyPr/>
              <a:lstStyle/>
              <a:p>
                <a:endParaRPr lang="en-US" dirty="0"/>
              </a:p>
            </p:txBody>
          </p:sp>
          <p:sp>
            <p:nvSpPr>
              <p:cNvPr id="263216" name="Rectangle 48">
                <a:extLst>
                  <a:ext uri="{FF2B5EF4-FFF2-40B4-BE49-F238E27FC236}">
                    <a16:creationId xmlns:a16="http://schemas.microsoft.com/office/drawing/2014/main" id="{56D8F733-2B5D-4A46-9AD2-867B128293C8}"/>
                  </a:ext>
                </a:extLst>
              </p:cNvPr>
              <p:cNvSpPr>
                <a:spLocks noChangeAspect="1" noChangeArrowheads="1"/>
              </p:cNvSpPr>
              <p:nvPr/>
            </p:nvSpPr>
            <p:spPr bwMode="auto">
              <a:xfrm>
                <a:off x="1833" y="1783"/>
                <a:ext cx="508" cy="521"/>
              </a:xfrm>
              <a:prstGeom prst="rect">
                <a:avLst/>
              </a:prstGeom>
              <a:solidFill>
                <a:srgbClr val="FFFFFF"/>
              </a:solidFill>
              <a:ln w="9525">
                <a:solidFill>
                  <a:srgbClr val="FF0066"/>
                </a:solidFill>
                <a:miter lim="800000"/>
                <a:headEnd/>
                <a:tailEnd/>
              </a:ln>
            </p:spPr>
            <p:txBody>
              <a:bodyPr/>
              <a:lstStyle/>
              <a:p>
                <a:endParaRPr lang="en-US" dirty="0"/>
              </a:p>
            </p:txBody>
          </p:sp>
          <p:grpSp>
            <p:nvGrpSpPr>
              <p:cNvPr id="263217" name="Group 49">
                <a:extLst>
                  <a:ext uri="{FF2B5EF4-FFF2-40B4-BE49-F238E27FC236}">
                    <a16:creationId xmlns:a16="http://schemas.microsoft.com/office/drawing/2014/main" id="{08342A8C-3D32-4B68-A424-FA5DEB90DC19}"/>
                  </a:ext>
                </a:extLst>
              </p:cNvPr>
              <p:cNvGrpSpPr>
                <a:grpSpLocks noChangeAspect="1"/>
              </p:cNvGrpSpPr>
              <p:nvPr/>
            </p:nvGrpSpPr>
            <p:grpSpPr bwMode="auto">
              <a:xfrm>
                <a:off x="1951" y="1989"/>
                <a:ext cx="257" cy="51"/>
                <a:chOff x="1953" y="1989"/>
                <a:chExt cx="257" cy="51"/>
              </a:xfrm>
            </p:grpSpPr>
            <p:sp>
              <p:nvSpPr>
                <p:cNvPr id="263218" name="Freeform 50">
                  <a:extLst>
                    <a:ext uri="{FF2B5EF4-FFF2-40B4-BE49-F238E27FC236}">
                      <a16:creationId xmlns:a16="http://schemas.microsoft.com/office/drawing/2014/main" id="{1BEDF671-014F-47CC-A918-6911F7CF5189}"/>
                    </a:ext>
                  </a:extLst>
                </p:cNvPr>
                <p:cNvSpPr>
                  <a:spLocks noChangeAspect="1"/>
                </p:cNvSpPr>
                <p:nvPr/>
              </p:nvSpPr>
              <p:spPr bwMode="auto">
                <a:xfrm>
                  <a:off x="1953" y="1989"/>
                  <a:ext cx="43" cy="51"/>
                </a:xfrm>
                <a:custGeom>
                  <a:avLst/>
                  <a:gdLst>
                    <a:gd name="T0" fmla="*/ 35 w 43"/>
                    <a:gd name="T1" fmla="*/ 16 h 51"/>
                    <a:gd name="T2" fmla="*/ 33 w 43"/>
                    <a:gd name="T3" fmla="*/ 12 h 51"/>
                    <a:gd name="T4" fmla="*/ 30 w 43"/>
                    <a:gd name="T5" fmla="*/ 8 h 51"/>
                    <a:gd name="T6" fmla="*/ 26 w 43"/>
                    <a:gd name="T7" fmla="*/ 7 h 51"/>
                    <a:gd name="T8" fmla="*/ 22 w 43"/>
                    <a:gd name="T9" fmla="*/ 6 h 51"/>
                    <a:gd name="T10" fmla="*/ 20 w 43"/>
                    <a:gd name="T11" fmla="*/ 6 h 51"/>
                    <a:gd name="T12" fmla="*/ 16 w 43"/>
                    <a:gd name="T13" fmla="*/ 7 h 51"/>
                    <a:gd name="T14" fmla="*/ 14 w 43"/>
                    <a:gd name="T15" fmla="*/ 8 h 51"/>
                    <a:gd name="T16" fmla="*/ 12 w 43"/>
                    <a:gd name="T17" fmla="*/ 11 h 51"/>
                    <a:gd name="T18" fmla="*/ 9 w 43"/>
                    <a:gd name="T19" fmla="*/ 14 h 51"/>
                    <a:gd name="T20" fmla="*/ 8 w 43"/>
                    <a:gd name="T21" fmla="*/ 17 h 51"/>
                    <a:gd name="T22" fmla="*/ 7 w 43"/>
                    <a:gd name="T23" fmla="*/ 21 h 51"/>
                    <a:gd name="T24" fmla="*/ 7 w 43"/>
                    <a:gd name="T25" fmla="*/ 26 h 51"/>
                    <a:gd name="T26" fmla="*/ 7 w 43"/>
                    <a:gd name="T27" fmla="*/ 30 h 51"/>
                    <a:gd name="T28" fmla="*/ 8 w 43"/>
                    <a:gd name="T29" fmla="*/ 34 h 51"/>
                    <a:gd name="T30" fmla="*/ 9 w 43"/>
                    <a:gd name="T31" fmla="*/ 37 h 51"/>
                    <a:gd name="T32" fmla="*/ 12 w 43"/>
                    <a:gd name="T33" fmla="*/ 41 h 51"/>
                    <a:gd name="T34" fmla="*/ 14 w 43"/>
                    <a:gd name="T35" fmla="*/ 43 h 51"/>
                    <a:gd name="T36" fmla="*/ 16 w 43"/>
                    <a:gd name="T37" fmla="*/ 44 h 51"/>
                    <a:gd name="T38" fmla="*/ 20 w 43"/>
                    <a:gd name="T39" fmla="*/ 45 h 51"/>
                    <a:gd name="T40" fmla="*/ 22 w 43"/>
                    <a:gd name="T41" fmla="*/ 45 h 51"/>
                    <a:gd name="T42" fmla="*/ 26 w 43"/>
                    <a:gd name="T43" fmla="*/ 44 h 51"/>
                    <a:gd name="T44" fmla="*/ 31 w 43"/>
                    <a:gd name="T45" fmla="*/ 42 h 51"/>
                    <a:gd name="T46" fmla="*/ 33 w 43"/>
                    <a:gd name="T47" fmla="*/ 37 h 51"/>
                    <a:gd name="T48" fmla="*/ 36 w 43"/>
                    <a:gd name="T49" fmla="*/ 31 h 51"/>
                    <a:gd name="T50" fmla="*/ 43 w 43"/>
                    <a:gd name="T51" fmla="*/ 31 h 51"/>
                    <a:gd name="T52" fmla="*/ 40 w 43"/>
                    <a:gd name="T53" fmla="*/ 39 h 51"/>
                    <a:gd name="T54" fmla="*/ 36 w 43"/>
                    <a:gd name="T55" fmla="*/ 45 h 51"/>
                    <a:gd name="T56" fmla="*/ 29 w 43"/>
                    <a:gd name="T57" fmla="*/ 50 h 51"/>
                    <a:gd name="T58" fmla="*/ 22 w 43"/>
                    <a:gd name="T59" fmla="*/ 51 h 51"/>
                    <a:gd name="T60" fmla="*/ 17 w 43"/>
                    <a:gd name="T61" fmla="*/ 51 h 51"/>
                    <a:gd name="T62" fmla="*/ 14 w 43"/>
                    <a:gd name="T63" fmla="*/ 50 h 51"/>
                    <a:gd name="T64" fmla="*/ 10 w 43"/>
                    <a:gd name="T65" fmla="*/ 47 h 51"/>
                    <a:gd name="T66" fmla="*/ 8 w 43"/>
                    <a:gd name="T67" fmla="*/ 46 h 51"/>
                    <a:gd name="T68" fmla="*/ 5 w 43"/>
                    <a:gd name="T69" fmla="*/ 42 h 51"/>
                    <a:gd name="T70" fmla="*/ 2 w 43"/>
                    <a:gd name="T71" fmla="*/ 36 h 51"/>
                    <a:gd name="T72" fmla="*/ 0 w 43"/>
                    <a:gd name="T73" fmla="*/ 31 h 51"/>
                    <a:gd name="T74" fmla="*/ 0 w 43"/>
                    <a:gd name="T75" fmla="*/ 26 h 51"/>
                    <a:gd name="T76" fmla="*/ 0 w 43"/>
                    <a:gd name="T77" fmla="*/ 20 h 51"/>
                    <a:gd name="T78" fmla="*/ 2 w 43"/>
                    <a:gd name="T79" fmla="*/ 15 h 51"/>
                    <a:gd name="T80" fmla="*/ 5 w 43"/>
                    <a:gd name="T81" fmla="*/ 9 h 51"/>
                    <a:gd name="T82" fmla="*/ 8 w 43"/>
                    <a:gd name="T83" fmla="*/ 5 h 51"/>
                    <a:gd name="T84" fmla="*/ 10 w 43"/>
                    <a:gd name="T85" fmla="*/ 4 h 51"/>
                    <a:gd name="T86" fmla="*/ 14 w 43"/>
                    <a:gd name="T87" fmla="*/ 1 h 51"/>
                    <a:gd name="T88" fmla="*/ 17 w 43"/>
                    <a:gd name="T89" fmla="*/ 0 h 51"/>
                    <a:gd name="T90" fmla="*/ 22 w 43"/>
                    <a:gd name="T91" fmla="*/ 0 h 51"/>
                    <a:gd name="T92" fmla="*/ 29 w 43"/>
                    <a:gd name="T93" fmla="*/ 1 h 51"/>
                    <a:gd name="T94" fmla="*/ 35 w 43"/>
                    <a:gd name="T95" fmla="*/ 5 h 51"/>
                    <a:gd name="T96" fmla="*/ 39 w 43"/>
                    <a:gd name="T97" fmla="*/ 9 h 51"/>
                    <a:gd name="T98" fmla="*/ 41 w 43"/>
                    <a:gd name="T99" fmla="*/ 16 h 51"/>
                    <a:gd name="T100" fmla="*/ 35 w 43"/>
                    <a:gd name="T101"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 h="51">
                      <a:moveTo>
                        <a:pt x="35" y="16"/>
                      </a:moveTo>
                      <a:lnTo>
                        <a:pt x="33" y="12"/>
                      </a:lnTo>
                      <a:lnTo>
                        <a:pt x="30" y="8"/>
                      </a:lnTo>
                      <a:lnTo>
                        <a:pt x="26" y="7"/>
                      </a:lnTo>
                      <a:lnTo>
                        <a:pt x="22" y="6"/>
                      </a:lnTo>
                      <a:lnTo>
                        <a:pt x="20" y="6"/>
                      </a:lnTo>
                      <a:lnTo>
                        <a:pt x="16" y="7"/>
                      </a:lnTo>
                      <a:lnTo>
                        <a:pt x="14" y="8"/>
                      </a:lnTo>
                      <a:lnTo>
                        <a:pt x="12" y="11"/>
                      </a:lnTo>
                      <a:lnTo>
                        <a:pt x="9" y="14"/>
                      </a:lnTo>
                      <a:lnTo>
                        <a:pt x="8" y="17"/>
                      </a:lnTo>
                      <a:lnTo>
                        <a:pt x="7" y="21"/>
                      </a:lnTo>
                      <a:lnTo>
                        <a:pt x="7" y="26"/>
                      </a:lnTo>
                      <a:lnTo>
                        <a:pt x="7" y="30"/>
                      </a:lnTo>
                      <a:lnTo>
                        <a:pt x="8" y="34"/>
                      </a:lnTo>
                      <a:lnTo>
                        <a:pt x="9" y="37"/>
                      </a:lnTo>
                      <a:lnTo>
                        <a:pt x="12" y="41"/>
                      </a:lnTo>
                      <a:lnTo>
                        <a:pt x="14" y="43"/>
                      </a:lnTo>
                      <a:lnTo>
                        <a:pt x="16" y="44"/>
                      </a:lnTo>
                      <a:lnTo>
                        <a:pt x="20" y="45"/>
                      </a:lnTo>
                      <a:lnTo>
                        <a:pt x="22" y="45"/>
                      </a:lnTo>
                      <a:lnTo>
                        <a:pt x="26" y="44"/>
                      </a:lnTo>
                      <a:lnTo>
                        <a:pt x="31" y="42"/>
                      </a:lnTo>
                      <a:lnTo>
                        <a:pt x="33" y="37"/>
                      </a:lnTo>
                      <a:lnTo>
                        <a:pt x="36" y="31"/>
                      </a:lnTo>
                      <a:lnTo>
                        <a:pt x="43" y="31"/>
                      </a:lnTo>
                      <a:lnTo>
                        <a:pt x="40" y="39"/>
                      </a:lnTo>
                      <a:lnTo>
                        <a:pt x="36" y="45"/>
                      </a:lnTo>
                      <a:lnTo>
                        <a:pt x="29" y="50"/>
                      </a:lnTo>
                      <a:lnTo>
                        <a:pt x="22" y="51"/>
                      </a:lnTo>
                      <a:lnTo>
                        <a:pt x="17" y="51"/>
                      </a:lnTo>
                      <a:lnTo>
                        <a:pt x="14" y="50"/>
                      </a:lnTo>
                      <a:lnTo>
                        <a:pt x="10" y="47"/>
                      </a:lnTo>
                      <a:lnTo>
                        <a:pt x="8" y="46"/>
                      </a:lnTo>
                      <a:lnTo>
                        <a:pt x="5" y="42"/>
                      </a:lnTo>
                      <a:lnTo>
                        <a:pt x="2" y="36"/>
                      </a:lnTo>
                      <a:lnTo>
                        <a:pt x="0" y="31"/>
                      </a:lnTo>
                      <a:lnTo>
                        <a:pt x="0" y="26"/>
                      </a:lnTo>
                      <a:lnTo>
                        <a:pt x="0" y="20"/>
                      </a:lnTo>
                      <a:lnTo>
                        <a:pt x="2" y="15"/>
                      </a:lnTo>
                      <a:lnTo>
                        <a:pt x="5" y="9"/>
                      </a:lnTo>
                      <a:lnTo>
                        <a:pt x="8" y="5"/>
                      </a:lnTo>
                      <a:lnTo>
                        <a:pt x="10" y="4"/>
                      </a:lnTo>
                      <a:lnTo>
                        <a:pt x="14" y="1"/>
                      </a:lnTo>
                      <a:lnTo>
                        <a:pt x="17" y="0"/>
                      </a:lnTo>
                      <a:lnTo>
                        <a:pt x="22" y="0"/>
                      </a:lnTo>
                      <a:lnTo>
                        <a:pt x="29" y="1"/>
                      </a:lnTo>
                      <a:lnTo>
                        <a:pt x="35" y="5"/>
                      </a:lnTo>
                      <a:lnTo>
                        <a:pt x="39" y="9"/>
                      </a:lnTo>
                      <a:lnTo>
                        <a:pt x="41" y="16"/>
                      </a:lnTo>
                      <a:lnTo>
                        <a:pt x="35" y="16"/>
                      </a:lnTo>
                      <a:close/>
                    </a:path>
                  </a:pathLst>
                </a:custGeom>
                <a:solidFill>
                  <a:srgbClr val="000000"/>
                </a:solidFill>
                <a:ln w="9525">
                  <a:solidFill>
                    <a:srgbClr val="FF0066"/>
                  </a:solidFill>
                  <a:round/>
                  <a:headEnd/>
                  <a:tailEnd/>
                </a:ln>
              </p:spPr>
              <p:txBody>
                <a:bodyPr/>
                <a:lstStyle/>
                <a:p>
                  <a:endParaRPr lang="en-US" dirty="0"/>
                </a:p>
              </p:txBody>
            </p:sp>
            <p:sp>
              <p:nvSpPr>
                <p:cNvPr id="263219" name="Freeform 51">
                  <a:extLst>
                    <a:ext uri="{FF2B5EF4-FFF2-40B4-BE49-F238E27FC236}">
                      <a16:creationId xmlns:a16="http://schemas.microsoft.com/office/drawing/2014/main" id="{B777B8A7-F72B-491C-BF79-1E5786A498D3}"/>
                    </a:ext>
                  </a:extLst>
                </p:cNvPr>
                <p:cNvSpPr>
                  <a:spLocks noChangeAspect="1" noEditPoints="1"/>
                </p:cNvSpPr>
                <p:nvPr/>
              </p:nvSpPr>
              <p:spPr bwMode="auto">
                <a:xfrm>
                  <a:off x="1999" y="2002"/>
                  <a:ext cx="32" cy="38"/>
                </a:xfrm>
                <a:custGeom>
                  <a:avLst/>
                  <a:gdLst>
                    <a:gd name="T0" fmla="*/ 16 w 32"/>
                    <a:gd name="T1" fmla="*/ 38 h 38"/>
                    <a:gd name="T2" fmla="*/ 12 w 32"/>
                    <a:gd name="T3" fmla="*/ 37 h 38"/>
                    <a:gd name="T4" fmla="*/ 6 w 32"/>
                    <a:gd name="T5" fmla="*/ 34 h 38"/>
                    <a:gd name="T6" fmla="*/ 1 w 32"/>
                    <a:gd name="T7" fmla="*/ 29 h 38"/>
                    <a:gd name="T8" fmla="*/ 0 w 32"/>
                    <a:gd name="T9" fmla="*/ 19 h 38"/>
                    <a:gd name="T10" fmla="*/ 1 w 32"/>
                    <a:gd name="T11" fmla="*/ 9 h 38"/>
                    <a:gd name="T12" fmla="*/ 6 w 32"/>
                    <a:gd name="T13" fmla="*/ 3 h 38"/>
                    <a:gd name="T14" fmla="*/ 12 w 32"/>
                    <a:gd name="T15" fmla="*/ 1 h 38"/>
                    <a:gd name="T16" fmla="*/ 16 w 32"/>
                    <a:gd name="T17" fmla="*/ 0 h 38"/>
                    <a:gd name="T18" fmla="*/ 22 w 32"/>
                    <a:gd name="T19" fmla="*/ 1 h 38"/>
                    <a:gd name="T20" fmla="*/ 27 w 32"/>
                    <a:gd name="T21" fmla="*/ 3 h 38"/>
                    <a:gd name="T22" fmla="*/ 31 w 32"/>
                    <a:gd name="T23" fmla="*/ 9 h 38"/>
                    <a:gd name="T24" fmla="*/ 32 w 32"/>
                    <a:gd name="T25" fmla="*/ 19 h 38"/>
                    <a:gd name="T26" fmla="*/ 31 w 32"/>
                    <a:gd name="T27" fmla="*/ 29 h 38"/>
                    <a:gd name="T28" fmla="*/ 27 w 32"/>
                    <a:gd name="T29" fmla="*/ 34 h 38"/>
                    <a:gd name="T30" fmla="*/ 22 w 32"/>
                    <a:gd name="T31" fmla="*/ 37 h 38"/>
                    <a:gd name="T32" fmla="*/ 16 w 32"/>
                    <a:gd name="T33" fmla="*/ 38 h 38"/>
                    <a:gd name="T34" fmla="*/ 16 w 32"/>
                    <a:gd name="T35" fmla="*/ 6 h 38"/>
                    <a:gd name="T36" fmla="*/ 12 w 32"/>
                    <a:gd name="T37" fmla="*/ 7 h 38"/>
                    <a:gd name="T38" fmla="*/ 9 w 32"/>
                    <a:gd name="T39" fmla="*/ 10 h 38"/>
                    <a:gd name="T40" fmla="*/ 7 w 32"/>
                    <a:gd name="T41" fmla="*/ 15 h 38"/>
                    <a:gd name="T42" fmla="*/ 7 w 32"/>
                    <a:gd name="T43" fmla="*/ 19 h 38"/>
                    <a:gd name="T44" fmla="*/ 7 w 32"/>
                    <a:gd name="T45" fmla="*/ 24 h 38"/>
                    <a:gd name="T46" fmla="*/ 9 w 32"/>
                    <a:gd name="T47" fmla="*/ 28 h 38"/>
                    <a:gd name="T48" fmla="*/ 12 w 32"/>
                    <a:gd name="T49" fmla="*/ 31 h 38"/>
                    <a:gd name="T50" fmla="*/ 16 w 32"/>
                    <a:gd name="T51" fmla="*/ 32 h 38"/>
                    <a:gd name="T52" fmla="*/ 21 w 32"/>
                    <a:gd name="T53" fmla="*/ 31 h 38"/>
                    <a:gd name="T54" fmla="*/ 24 w 32"/>
                    <a:gd name="T55" fmla="*/ 28 h 38"/>
                    <a:gd name="T56" fmla="*/ 27 w 32"/>
                    <a:gd name="T57" fmla="*/ 24 h 38"/>
                    <a:gd name="T58" fmla="*/ 27 w 32"/>
                    <a:gd name="T59" fmla="*/ 19 h 38"/>
                    <a:gd name="T60" fmla="*/ 27 w 32"/>
                    <a:gd name="T61" fmla="*/ 15 h 38"/>
                    <a:gd name="T62" fmla="*/ 24 w 32"/>
                    <a:gd name="T63" fmla="*/ 10 h 38"/>
                    <a:gd name="T64" fmla="*/ 21 w 32"/>
                    <a:gd name="T65" fmla="*/ 7 h 38"/>
                    <a:gd name="T66" fmla="*/ 16 w 32"/>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8">
                      <a:moveTo>
                        <a:pt x="16" y="38"/>
                      </a:moveTo>
                      <a:lnTo>
                        <a:pt x="12" y="37"/>
                      </a:lnTo>
                      <a:lnTo>
                        <a:pt x="6" y="34"/>
                      </a:lnTo>
                      <a:lnTo>
                        <a:pt x="1" y="29"/>
                      </a:lnTo>
                      <a:lnTo>
                        <a:pt x="0" y="19"/>
                      </a:lnTo>
                      <a:lnTo>
                        <a:pt x="1" y="9"/>
                      </a:lnTo>
                      <a:lnTo>
                        <a:pt x="6" y="3"/>
                      </a:lnTo>
                      <a:lnTo>
                        <a:pt x="12" y="1"/>
                      </a:lnTo>
                      <a:lnTo>
                        <a:pt x="16" y="0"/>
                      </a:lnTo>
                      <a:lnTo>
                        <a:pt x="22" y="1"/>
                      </a:lnTo>
                      <a:lnTo>
                        <a:pt x="27" y="3"/>
                      </a:lnTo>
                      <a:lnTo>
                        <a:pt x="31" y="9"/>
                      </a:lnTo>
                      <a:lnTo>
                        <a:pt x="32" y="19"/>
                      </a:lnTo>
                      <a:lnTo>
                        <a:pt x="31" y="29"/>
                      </a:lnTo>
                      <a:lnTo>
                        <a:pt x="27" y="34"/>
                      </a:lnTo>
                      <a:lnTo>
                        <a:pt x="22" y="37"/>
                      </a:lnTo>
                      <a:lnTo>
                        <a:pt x="16" y="38"/>
                      </a:lnTo>
                      <a:close/>
                      <a:moveTo>
                        <a:pt x="16" y="6"/>
                      </a:moveTo>
                      <a:lnTo>
                        <a:pt x="12" y="7"/>
                      </a:lnTo>
                      <a:lnTo>
                        <a:pt x="9" y="10"/>
                      </a:lnTo>
                      <a:lnTo>
                        <a:pt x="7" y="15"/>
                      </a:lnTo>
                      <a:lnTo>
                        <a:pt x="7" y="19"/>
                      </a:lnTo>
                      <a:lnTo>
                        <a:pt x="7" y="24"/>
                      </a:lnTo>
                      <a:lnTo>
                        <a:pt x="9" y="28"/>
                      </a:lnTo>
                      <a:lnTo>
                        <a:pt x="12" y="31"/>
                      </a:lnTo>
                      <a:lnTo>
                        <a:pt x="16" y="32"/>
                      </a:lnTo>
                      <a:lnTo>
                        <a:pt x="21" y="31"/>
                      </a:lnTo>
                      <a:lnTo>
                        <a:pt x="24" y="28"/>
                      </a:lnTo>
                      <a:lnTo>
                        <a:pt x="27" y="24"/>
                      </a:lnTo>
                      <a:lnTo>
                        <a:pt x="27" y="19"/>
                      </a:lnTo>
                      <a:lnTo>
                        <a:pt x="27" y="15"/>
                      </a:lnTo>
                      <a:lnTo>
                        <a:pt x="24" y="10"/>
                      </a:lnTo>
                      <a:lnTo>
                        <a:pt x="21" y="7"/>
                      </a:lnTo>
                      <a:lnTo>
                        <a:pt x="16" y="6"/>
                      </a:lnTo>
                      <a:close/>
                    </a:path>
                  </a:pathLst>
                </a:custGeom>
                <a:solidFill>
                  <a:srgbClr val="000000"/>
                </a:solidFill>
                <a:ln w="9525">
                  <a:solidFill>
                    <a:srgbClr val="FF0066"/>
                  </a:solidFill>
                  <a:round/>
                  <a:headEnd/>
                  <a:tailEnd/>
                </a:ln>
              </p:spPr>
              <p:txBody>
                <a:bodyPr/>
                <a:lstStyle/>
                <a:p>
                  <a:endParaRPr lang="en-US" dirty="0"/>
                </a:p>
              </p:txBody>
            </p:sp>
            <p:sp>
              <p:nvSpPr>
                <p:cNvPr id="263220" name="Rectangle 52">
                  <a:extLst>
                    <a:ext uri="{FF2B5EF4-FFF2-40B4-BE49-F238E27FC236}">
                      <a16:creationId xmlns:a16="http://schemas.microsoft.com/office/drawing/2014/main" id="{8A387BCB-1C7A-4EFB-A5D2-9A2523BD90C8}"/>
                    </a:ext>
                  </a:extLst>
                </p:cNvPr>
                <p:cNvSpPr>
                  <a:spLocks noChangeAspect="1" noChangeArrowheads="1"/>
                </p:cNvSpPr>
                <p:nvPr/>
              </p:nvSpPr>
              <p:spPr bwMode="auto">
                <a:xfrm>
                  <a:off x="2038" y="1989"/>
                  <a:ext cx="6" cy="50"/>
                </a:xfrm>
                <a:prstGeom prst="rect">
                  <a:avLst/>
                </a:prstGeom>
                <a:solidFill>
                  <a:srgbClr val="000000"/>
                </a:solidFill>
                <a:ln w="9525">
                  <a:solidFill>
                    <a:srgbClr val="FF0066"/>
                  </a:solidFill>
                  <a:miter lim="800000"/>
                  <a:headEnd/>
                  <a:tailEnd/>
                </a:ln>
              </p:spPr>
              <p:txBody>
                <a:bodyPr/>
                <a:lstStyle/>
                <a:p>
                  <a:endParaRPr lang="en-US" dirty="0"/>
                </a:p>
              </p:txBody>
            </p:sp>
            <p:sp>
              <p:nvSpPr>
                <p:cNvPr id="263221" name="Freeform 53">
                  <a:extLst>
                    <a:ext uri="{FF2B5EF4-FFF2-40B4-BE49-F238E27FC236}">
                      <a16:creationId xmlns:a16="http://schemas.microsoft.com/office/drawing/2014/main" id="{39FA0BBD-27A6-45D7-AB7F-8B102D13C5C6}"/>
                    </a:ext>
                  </a:extLst>
                </p:cNvPr>
                <p:cNvSpPr>
                  <a:spLocks noChangeAspect="1" noEditPoints="1"/>
                </p:cNvSpPr>
                <p:nvPr/>
              </p:nvSpPr>
              <p:spPr bwMode="auto">
                <a:xfrm>
                  <a:off x="2050" y="2002"/>
                  <a:ext cx="31" cy="38"/>
                </a:xfrm>
                <a:custGeom>
                  <a:avLst/>
                  <a:gdLst>
                    <a:gd name="T0" fmla="*/ 15 w 31"/>
                    <a:gd name="T1" fmla="*/ 38 h 38"/>
                    <a:gd name="T2" fmla="*/ 10 w 31"/>
                    <a:gd name="T3" fmla="*/ 37 h 38"/>
                    <a:gd name="T4" fmla="*/ 5 w 31"/>
                    <a:gd name="T5" fmla="*/ 34 h 38"/>
                    <a:gd name="T6" fmla="*/ 1 w 31"/>
                    <a:gd name="T7" fmla="*/ 29 h 38"/>
                    <a:gd name="T8" fmla="*/ 0 w 31"/>
                    <a:gd name="T9" fmla="*/ 19 h 38"/>
                    <a:gd name="T10" fmla="*/ 1 w 31"/>
                    <a:gd name="T11" fmla="*/ 9 h 38"/>
                    <a:gd name="T12" fmla="*/ 5 w 31"/>
                    <a:gd name="T13" fmla="*/ 3 h 38"/>
                    <a:gd name="T14" fmla="*/ 10 w 31"/>
                    <a:gd name="T15" fmla="*/ 1 h 38"/>
                    <a:gd name="T16" fmla="*/ 15 w 31"/>
                    <a:gd name="T17" fmla="*/ 0 h 38"/>
                    <a:gd name="T18" fmla="*/ 20 w 31"/>
                    <a:gd name="T19" fmla="*/ 1 h 38"/>
                    <a:gd name="T20" fmla="*/ 25 w 31"/>
                    <a:gd name="T21" fmla="*/ 3 h 38"/>
                    <a:gd name="T22" fmla="*/ 30 w 31"/>
                    <a:gd name="T23" fmla="*/ 9 h 38"/>
                    <a:gd name="T24" fmla="*/ 31 w 31"/>
                    <a:gd name="T25" fmla="*/ 19 h 38"/>
                    <a:gd name="T26" fmla="*/ 30 w 31"/>
                    <a:gd name="T27" fmla="*/ 29 h 38"/>
                    <a:gd name="T28" fmla="*/ 25 w 31"/>
                    <a:gd name="T29" fmla="*/ 34 h 38"/>
                    <a:gd name="T30" fmla="*/ 20 w 31"/>
                    <a:gd name="T31" fmla="*/ 37 h 38"/>
                    <a:gd name="T32" fmla="*/ 15 w 31"/>
                    <a:gd name="T33" fmla="*/ 38 h 38"/>
                    <a:gd name="T34" fmla="*/ 15 w 31"/>
                    <a:gd name="T35" fmla="*/ 6 h 38"/>
                    <a:gd name="T36" fmla="*/ 10 w 31"/>
                    <a:gd name="T37" fmla="*/ 7 h 38"/>
                    <a:gd name="T38" fmla="*/ 8 w 31"/>
                    <a:gd name="T39" fmla="*/ 10 h 38"/>
                    <a:gd name="T40" fmla="*/ 5 w 31"/>
                    <a:gd name="T41" fmla="*/ 15 h 38"/>
                    <a:gd name="T42" fmla="*/ 5 w 31"/>
                    <a:gd name="T43" fmla="*/ 19 h 38"/>
                    <a:gd name="T44" fmla="*/ 5 w 31"/>
                    <a:gd name="T45" fmla="*/ 24 h 38"/>
                    <a:gd name="T46" fmla="*/ 8 w 31"/>
                    <a:gd name="T47" fmla="*/ 28 h 38"/>
                    <a:gd name="T48" fmla="*/ 10 w 31"/>
                    <a:gd name="T49" fmla="*/ 31 h 38"/>
                    <a:gd name="T50" fmla="*/ 15 w 31"/>
                    <a:gd name="T51" fmla="*/ 32 h 38"/>
                    <a:gd name="T52" fmla="*/ 19 w 31"/>
                    <a:gd name="T53" fmla="*/ 31 h 38"/>
                    <a:gd name="T54" fmla="*/ 23 w 31"/>
                    <a:gd name="T55" fmla="*/ 28 h 38"/>
                    <a:gd name="T56" fmla="*/ 25 w 31"/>
                    <a:gd name="T57" fmla="*/ 24 h 38"/>
                    <a:gd name="T58" fmla="*/ 25 w 31"/>
                    <a:gd name="T59" fmla="*/ 19 h 38"/>
                    <a:gd name="T60" fmla="*/ 25 w 31"/>
                    <a:gd name="T61" fmla="*/ 15 h 38"/>
                    <a:gd name="T62" fmla="*/ 23 w 31"/>
                    <a:gd name="T63" fmla="*/ 10 h 38"/>
                    <a:gd name="T64" fmla="*/ 19 w 31"/>
                    <a:gd name="T65" fmla="*/ 7 h 38"/>
                    <a:gd name="T66" fmla="*/ 15 w 31"/>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5" y="38"/>
                      </a:moveTo>
                      <a:lnTo>
                        <a:pt x="10" y="37"/>
                      </a:lnTo>
                      <a:lnTo>
                        <a:pt x="5" y="34"/>
                      </a:lnTo>
                      <a:lnTo>
                        <a:pt x="1" y="29"/>
                      </a:lnTo>
                      <a:lnTo>
                        <a:pt x="0" y="19"/>
                      </a:lnTo>
                      <a:lnTo>
                        <a:pt x="1" y="9"/>
                      </a:lnTo>
                      <a:lnTo>
                        <a:pt x="5" y="3"/>
                      </a:lnTo>
                      <a:lnTo>
                        <a:pt x="10" y="1"/>
                      </a:lnTo>
                      <a:lnTo>
                        <a:pt x="15" y="0"/>
                      </a:lnTo>
                      <a:lnTo>
                        <a:pt x="20" y="1"/>
                      </a:lnTo>
                      <a:lnTo>
                        <a:pt x="25" y="3"/>
                      </a:lnTo>
                      <a:lnTo>
                        <a:pt x="30" y="9"/>
                      </a:lnTo>
                      <a:lnTo>
                        <a:pt x="31" y="19"/>
                      </a:lnTo>
                      <a:lnTo>
                        <a:pt x="30" y="29"/>
                      </a:lnTo>
                      <a:lnTo>
                        <a:pt x="25" y="34"/>
                      </a:lnTo>
                      <a:lnTo>
                        <a:pt x="20" y="37"/>
                      </a:lnTo>
                      <a:lnTo>
                        <a:pt x="15" y="38"/>
                      </a:lnTo>
                      <a:close/>
                      <a:moveTo>
                        <a:pt x="15" y="6"/>
                      </a:moveTo>
                      <a:lnTo>
                        <a:pt x="10" y="7"/>
                      </a:lnTo>
                      <a:lnTo>
                        <a:pt x="8" y="10"/>
                      </a:lnTo>
                      <a:lnTo>
                        <a:pt x="5" y="15"/>
                      </a:lnTo>
                      <a:lnTo>
                        <a:pt x="5" y="19"/>
                      </a:lnTo>
                      <a:lnTo>
                        <a:pt x="5" y="24"/>
                      </a:lnTo>
                      <a:lnTo>
                        <a:pt x="8" y="28"/>
                      </a:lnTo>
                      <a:lnTo>
                        <a:pt x="10" y="31"/>
                      </a:lnTo>
                      <a:lnTo>
                        <a:pt x="15" y="32"/>
                      </a:lnTo>
                      <a:lnTo>
                        <a:pt x="19" y="31"/>
                      </a:lnTo>
                      <a:lnTo>
                        <a:pt x="23" y="28"/>
                      </a:lnTo>
                      <a:lnTo>
                        <a:pt x="25" y="24"/>
                      </a:lnTo>
                      <a:lnTo>
                        <a:pt x="25" y="19"/>
                      </a:lnTo>
                      <a:lnTo>
                        <a:pt x="25" y="15"/>
                      </a:lnTo>
                      <a:lnTo>
                        <a:pt x="23" y="10"/>
                      </a:lnTo>
                      <a:lnTo>
                        <a:pt x="19" y="7"/>
                      </a:lnTo>
                      <a:lnTo>
                        <a:pt x="15" y="6"/>
                      </a:lnTo>
                      <a:close/>
                    </a:path>
                  </a:pathLst>
                </a:custGeom>
                <a:solidFill>
                  <a:srgbClr val="000000"/>
                </a:solidFill>
                <a:ln w="9525">
                  <a:solidFill>
                    <a:srgbClr val="FF0066"/>
                  </a:solidFill>
                  <a:round/>
                  <a:headEnd/>
                  <a:tailEnd/>
                </a:ln>
              </p:spPr>
              <p:txBody>
                <a:bodyPr/>
                <a:lstStyle/>
                <a:p>
                  <a:endParaRPr lang="en-US" dirty="0"/>
                </a:p>
              </p:txBody>
            </p:sp>
            <p:sp>
              <p:nvSpPr>
                <p:cNvPr id="263222" name="Freeform 54">
                  <a:extLst>
                    <a:ext uri="{FF2B5EF4-FFF2-40B4-BE49-F238E27FC236}">
                      <a16:creationId xmlns:a16="http://schemas.microsoft.com/office/drawing/2014/main" id="{77160744-1775-4EE8-9831-816BCC62BC52}"/>
                    </a:ext>
                  </a:extLst>
                </p:cNvPr>
                <p:cNvSpPr>
                  <a:spLocks noChangeAspect="1"/>
                </p:cNvSpPr>
                <p:nvPr/>
              </p:nvSpPr>
              <p:spPr bwMode="auto">
                <a:xfrm>
                  <a:off x="2088" y="2002"/>
                  <a:ext cx="16" cy="37"/>
                </a:xfrm>
                <a:custGeom>
                  <a:avLst/>
                  <a:gdLst>
                    <a:gd name="T0" fmla="*/ 0 w 16"/>
                    <a:gd name="T1" fmla="*/ 1 h 37"/>
                    <a:gd name="T2" fmla="*/ 5 w 16"/>
                    <a:gd name="T3" fmla="*/ 1 h 37"/>
                    <a:gd name="T4" fmla="*/ 5 w 16"/>
                    <a:gd name="T5" fmla="*/ 7 h 37"/>
                    <a:gd name="T6" fmla="*/ 5 w 16"/>
                    <a:gd name="T7" fmla="*/ 7 h 37"/>
                    <a:gd name="T8" fmla="*/ 8 w 16"/>
                    <a:gd name="T9" fmla="*/ 4 h 37"/>
                    <a:gd name="T10" fmla="*/ 9 w 16"/>
                    <a:gd name="T11" fmla="*/ 2 h 37"/>
                    <a:gd name="T12" fmla="*/ 11 w 16"/>
                    <a:gd name="T13" fmla="*/ 1 h 37"/>
                    <a:gd name="T14" fmla="*/ 14 w 16"/>
                    <a:gd name="T15" fmla="*/ 0 h 37"/>
                    <a:gd name="T16" fmla="*/ 16 w 16"/>
                    <a:gd name="T17" fmla="*/ 0 h 37"/>
                    <a:gd name="T18" fmla="*/ 16 w 16"/>
                    <a:gd name="T19" fmla="*/ 7 h 37"/>
                    <a:gd name="T20" fmla="*/ 15 w 16"/>
                    <a:gd name="T21" fmla="*/ 7 h 37"/>
                    <a:gd name="T22" fmla="*/ 14 w 16"/>
                    <a:gd name="T23" fmla="*/ 7 h 37"/>
                    <a:gd name="T24" fmla="*/ 12 w 16"/>
                    <a:gd name="T25" fmla="*/ 7 h 37"/>
                    <a:gd name="T26" fmla="*/ 11 w 16"/>
                    <a:gd name="T27" fmla="*/ 7 h 37"/>
                    <a:gd name="T28" fmla="*/ 9 w 16"/>
                    <a:gd name="T29" fmla="*/ 9 h 37"/>
                    <a:gd name="T30" fmla="*/ 7 w 16"/>
                    <a:gd name="T31" fmla="*/ 11 h 37"/>
                    <a:gd name="T32" fmla="*/ 5 w 16"/>
                    <a:gd name="T33" fmla="*/ 15 h 37"/>
                    <a:gd name="T34" fmla="*/ 5 w 16"/>
                    <a:gd name="T35" fmla="*/ 18 h 37"/>
                    <a:gd name="T36" fmla="*/ 5 w 16"/>
                    <a:gd name="T37" fmla="*/ 37 h 37"/>
                    <a:gd name="T38" fmla="*/ 0 w 16"/>
                    <a:gd name="T39" fmla="*/ 37 h 37"/>
                    <a:gd name="T40" fmla="*/ 0 w 16"/>
                    <a:gd name="T41"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7">
                      <a:moveTo>
                        <a:pt x="0" y="1"/>
                      </a:moveTo>
                      <a:lnTo>
                        <a:pt x="5" y="1"/>
                      </a:lnTo>
                      <a:lnTo>
                        <a:pt x="5" y="7"/>
                      </a:lnTo>
                      <a:lnTo>
                        <a:pt x="5" y="7"/>
                      </a:lnTo>
                      <a:lnTo>
                        <a:pt x="8" y="4"/>
                      </a:lnTo>
                      <a:lnTo>
                        <a:pt x="9" y="2"/>
                      </a:lnTo>
                      <a:lnTo>
                        <a:pt x="11" y="1"/>
                      </a:lnTo>
                      <a:lnTo>
                        <a:pt x="14" y="0"/>
                      </a:lnTo>
                      <a:lnTo>
                        <a:pt x="16" y="0"/>
                      </a:lnTo>
                      <a:lnTo>
                        <a:pt x="16" y="7"/>
                      </a:lnTo>
                      <a:lnTo>
                        <a:pt x="15" y="7"/>
                      </a:lnTo>
                      <a:lnTo>
                        <a:pt x="14" y="7"/>
                      </a:lnTo>
                      <a:lnTo>
                        <a:pt x="12" y="7"/>
                      </a:lnTo>
                      <a:lnTo>
                        <a:pt x="11" y="7"/>
                      </a:lnTo>
                      <a:lnTo>
                        <a:pt x="9" y="9"/>
                      </a:lnTo>
                      <a:lnTo>
                        <a:pt x="7" y="11"/>
                      </a:lnTo>
                      <a:lnTo>
                        <a:pt x="5" y="15"/>
                      </a:lnTo>
                      <a:lnTo>
                        <a:pt x="5" y="18"/>
                      </a:lnTo>
                      <a:lnTo>
                        <a:pt x="5" y="37"/>
                      </a:lnTo>
                      <a:lnTo>
                        <a:pt x="0" y="37"/>
                      </a:lnTo>
                      <a:lnTo>
                        <a:pt x="0" y="1"/>
                      </a:lnTo>
                      <a:close/>
                    </a:path>
                  </a:pathLst>
                </a:custGeom>
                <a:solidFill>
                  <a:srgbClr val="000000"/>
                </a:solidFill>
                <a:ln w="9525">
                  <a:solidFill>
                    <a:srgbClr val="FF0066"/>
                  </a:solidFill>
                  <a:round/>
                  <a:headEnd/>
                  <a:tailEnd/>
                </a:ln>
              </p:spPr>
              <p:txBody>
                <a:bodyPr/>
                <a:lstStyle/>
                <a:p>
                  <a:endParaRPr lang="en-US" dirty="0"/>
                </a:p>
              </p:txBody>
            </p:sp>
            <p:sp>
              <p:nvSpPr>
                <p:cNvPr id="263223" name="Freeform 55">
                  <a:extLst>
                    <a:ext uri="{FF2B5EF4-FFF2-40B4-BE49-F238E27FC236}">
                      <a16:creationId xmlns:a16="http://schemas.microsoft.com/office/drawing/2014/main" id="{C8613A71-48BA-4AF8-B4D1-89453D5EBFF0}"/>
                    </a:ext>
                  </a:extLst>
                </p:cNvPr>
                <p:cNvSpPr>
                  <a:spLocks noChangeAspect="1" noEditPoints="1"/>
                </p:cNvSpPr>
                <p:nvPr/>
              </p:nvSpPr>
              <p:spPr bwMode="auto">
                <a:xfrm>
                  <a:off x="2106" y="2002"/>
                  <a:ext cx="34" cy="38"/>
                </a:xfrm>
                <a:custGeom>
                  <a:avLst/>
                  <a:gdLst>
                    <a:gd name="T0" fmla="*/ 30 w 34"/>
                    <a:gd name="T1" fmla="*/ 32 h 38"/>
                    <a:gd name="T2" fmla="*/ 31 w 34"/>
                    <a:gd name="T3" fmla="*/ 33 h 38"/>
                    <a:gd name="T4" fmla="*/ 32 w 34"/>
                    <a:gd name="T5" fmla="*/ 33 h 38"/>
                    <a:gd name="T6" fmla="*/ 34 w 34"/>
                    <a:gd name="T7" fmla="*/ 33 h 38"/>
                    <a:gd name="T8" fmla="*/ 34 w 34"/>
                    <a:gd name="T9" fmla="*/ 38 h 38"/>
                    <a:gd name="T10" fmla="*/ 31 w 34"/>
                    <a:gd name="T11" fmla="*/ 38 h 38"/>
                    <a:gd name="T12" fmla="*/ 29 w 34"/>
                    <a:gd name="T13" fmla="*/ 38 h 38"/>
                    <a:gd name="T14" fmla="*/ 25 w 34"/>
                    <a:gd name="T15" fmla="*/ 37 h 38"/>
                    <a:gd name="T16" fmla="*/ 24 w 34"/>
                    <a:gd name="T17" fmla="*/ 33 h 38"/>
                    <a:gd name="T18" fmla="*/ 19 w 34"/>
                    <a:gd name="T19" fmla="*/ 37 h 38"/>
                    <a:gd name="T20" fmla="*/ 13 w 34"/>
                    <a:gd name="T21" fmla="*/ 38 h 38"/>
                    <a:gd name="T22" fmla="*/ 4 w 34"/>
                    <a:gd name="T23" fmla="*/ 36 h 38"/>
                    <a:gd name="T24" fmla="*/ 0 w 34"/>
                    <a:gd name="T25" fmla="*/ 28 h 38"/>
                    <a:gd name="T26" fmla="*/ 4 w 34"/>
                    <a:gd name="T27" fmla="*/ 21 h 38"/>
                    <a:gd name="T28" fmla="*/ 8 w 34"/>
                    <a:gd name="T29" fmla="*/ 18 h 38"/>
                    <a:gd name="T30" fmla="*/ 15 w 34"/>
                    <a:gd name="T31" fmla="*/ 17 h 38"/>
                    <a:gd name="T32" fmla="*/ 21 w 34"/>
                    <a:gd name="T33" fmla="*/ 16 h 38"/>
                    <a:gd name="T34" fmla="*/ 23 w 34"/>
                    <a:gd name="T35" fmla="*/ 15 h 38"/>
                    <a:gd name="T36" fmla="*/ 24 w 34"/>
                    <a:gd name="T37" fmla="*/ 14 h 38"/>
                    <a:gd name="T38" fmla="*/ 23 w 34"/>
                    <a:gd name="T39" fmla="*/ 8 h 38"/>
                    <a:gd name="T40" fmla="*/ 17 w 34"/>
                    <a:gd name="T41" fmla="*/ 6 h 38"/>
                    <a:gd name="T42" fmla="*/ 12 w 34"/>
                    <a:gd name="T43" fmla="*/ 7 h 38"/>
                    <a:gd name="T44" fmla="*/ 8 w 34"/>
                    <a:gd name="T45" fmla="*/ 10 h 38"/>
                    <a:gd name="T46" fmla="*/ 2 w 34"/>
                    <a:gd name="T47" fmla="*/ 11 h 38"/>
                    <a:gd name="T48" fmla="*/ 2 w 34"/>
                    <a:gd name="T49" fmla="*/ 7 h 38"/>
                    <a:gd name="T50" fmla="*/ 6 w 34"/>
                    <a:gd name="T51" fmla="*/ 3 h 38"/>
                    <a:gd name="T52" fmla="*/ 11 w 34"/>
                    <a:gd name="T53" fmla="*/ 1 h 38"/>
                    <a:gd name="T54" fmla="*/ 14 w 34"/>
                    <a:gd name="T55" fmla="*/ 0 h 38"/>
                    <a:gd name="T56" fmla="*/ 17 w 34"/>
                    <a:gd name="T57" fmla="*/ 0 h 38"/>
                    <a:gd name="T58" fmla="*/ 21 w 34"/>
                    <a:gd name="T59" fmla="*/ 0 h 38"/>
                    <a:gd name="T60" fmla="*/ 24 w 34"/>
                    <a:gd name="T61" fmla="*/ 2 h 38"/>
                    <a:gd name="T62" fmla="*/ 29 w 34"/>
                    <a:gd name="T63" fmla="*/ 6 h 38"/>
                    <a:gd name="T64" fmla="*/ 30 w 34"/>
                    <a:gd name="T65" fmla="*/ 31 h 38"/>
                    <a:gd name="T66" fmla="*/ 21 w 34"/>
                    <a:gd name="T67" fmla="*/ 21 h 38"/>
                    <a:gd name="T68" fmla="*/ 13 w 34"/>
                    <a:gd name="T69" fmla="*/ 22 h 38"/>
                    <a:gd name="T70" fmla="*/ 8 w 34"/>
                    <a:gd name="T71" fmla="*/ 23 h 38"/>
                    <a:gd name="T72" fmla="*/ 6 w 34"/>
                    <a:gd name="T73" fmla="*/ 26 h 38"/>
                    <a:gd name="T74" fmla="*/ 7 w 34"/>
                    <a:gd name="T75" fmla="*/ 30 h 38"/>
                    <a:gd name="T76" fmla="*/ 11 w 34"/>
                    <a:gd name="T77" fmla="*/ 33 h 38"/>
                    <a:gd name="T78" fmla="*/ 17 w 34"/>
                    <a:gd name="T79" fmla="*/ 32 h 38"/>
                    <a:gd name="T80" fmla="*/ 23 w 34"/>
                    <a:gd name="T81" fmla="*/ 28 h 38"/>
                    <a:gd name="T82" fmla="*/ 24 w 34"/>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30" y="31"/>
                      </a:moveTo>
                      <a:lnTo>
                        <a:pt x="30" y="32"/>
                      </a:lnTo>
                      <a:lnTo>
                        <a:pt x="31" y="32"/>
                      </a:lnTo>
                      <a:lnTo>
                        <a:pt x="31" y="33"/>
                      </a:lnTo>
                      <a:lnTo>
                        <a:pt x="32" y="33"/>
                      </a:lnTo>
                      <a:lnTo>
                        <a:pt x="32" y="33"/>
                      </a:lnTo>
                      <a:lnTo>
                        <a:pt x="34" y="33"/>
                      </a:lnTo>
                      <a:lnTo>
                        <a:pt x="34" y="33"/>
                      </a:lnTo>
                      <a:lnTo>
                        <a:pt x="34" y="33"/>
                      </a:lnTo>
                      <a:lnTo>
                        <a:pt x="34" y="38"/>
                      </a:lnTo>
                      <a:lnTo>
                        <a:pt x="32" y="38"/>
                      </a:lnTo>
                      <a:lnTo>
                        <a:pt x="31" y="38"/>
                      </a:lnTo>
                      <a:lnTo>
                        <a:pt x="30" y="38"/>
                      </a:lnTo>
                      <a:lnTo>
                        <a:pt x="29" y="38"/>
                      </a:lnTo>
                      <a:lnTo>
                        <a:pt x="28" y="38"/>
                      </a:lnTo>
                      <a:lnTo>
                        <a:pt x="25" y="37"/>
                      </a:lnTo>
                      <a:lnTo>
                        <a:pt x="24" y="34"/>
                      </a:lnTo>
                      <a:lnTo>
                        <a:pt x="24" y="33"/>
                      </a:lnTo>
                      <a:lnTo>
                        <a:pt x="22" y="34"/>
                      </a:lnTo>
                      <a:lnTo>
                        <a:pt x="19" y="37"/>
                      </a:lnTo>
                      <a:lnTo>
                        <a:pt x="16" y="38"/>
                      </a:lnTo>
                      <a:lnTo>
                        <a:pt x="13" y="38"/>
                      </a:lnTo>
                      <a:lnTo>
                        <a:pt x="7" y="37"/>
                      </a:lnTo>
                      <a:lnTo>
                        <a:pt x="4" y="36"/>
                      </a:lnTo>
                      <a:lnTo>
                        <a:pt x="1" y="32"/>
                      </a:lnTo>
                      <a:lnTo>
                        <a:pt x="0" y="28"/>
                      </a:lnTo>
                      <a:lnTo>
                        <a:pt x="1" y="24"/>
                      </a:lnTo>
                      <a:lnTo>
                        <a:pt x="4" y="21"/>
                      </a:lnTo>
                      <a:lnTo>
                        <a:pt x="6" y="19"/>
                      </a:lnTo>
                      <a:lnTo>
                        <a:pt x="8" y="18"/>
                      </a:lnTo>
                      <a:lnTo>
                        <a:pt x="12" y="17"/>
                      </a:lnTo>
                      <a:lnTo>
                        <a:pt x="15" y="17"/>
                      </a:lnTo>
                      <a:lnTo>
                        <a:pt x="19" y="16"/>
                      </a:lnTo>
                      <a:lnTo>
                        <a:pt x="21" y="16"/>
                      </a:lnTo>
                      <a:lnTo>
                        <a:pt x="22" y="16"/>
                      </a:lnTo>
                      <a:lnTo>
                        <a:pt x="23" y="15"/>
                      </a:lnTo>
                      <a:lnTo>
                        <a:pt x="24" y="15"/>
                      </a:lnTo>
                      <a:lnTo>
                        <a:pt x="24" y="14"/>
                      </a:lnTo>
                      <a:lnTo>
                        <a:pt x="24" y="9"/>
                      </a:lnTo>
                      <a:lnTo>
                        <a:pt x="23" y="8"/>
                      </a:lnTo>
                      <a:lnTo>
                        <a:pt x="21" y="7"/>
                      </a:lnTo>
                      <a:lnTo>
                        <a:pt x="17" y="6"/>
                      </a:lnTo>
                      <a:lnTo>
                        <a:pt x="15" y="6"/>
                      </a:lnTo>
                      <a:lnTo>
                        <a:pt x="12" y="7"/>
                      </a:lnTo>
                      <a:lnTo>
                        <a:pt x="9" y="8"/>
                      </a:lnTo>
                      <a:lnTo>
                        <a:pt x="8" y="10"/>
                      </a:lnTo>
                      <a:lnTo>
                        <a:pt x="7" y="11"/>
                      </a:lnTo>
                      <a:lnTo>
                        <a:pt x="2" y="11"/>
                      </a:lnTo>
                      <a:lnTo>
                        <a:pt x="2" y="9"/>
                      </a:lnTo>
                      <a:lnTo>
                        <a:pt x="2" y="7"/>
                      </a:lnTo>
                      <a:lnTo>
                        <a:pt x="4" y="6"/>
                      </a:lnTo>
                      <a:lnTo>
                        <a:pt x="6" y="3"/>
                      </a:lnTo>
                      <a:lnTo>
                        <a:pt x="8" y="2"/>
                      </a:lnTo>
                      <a:lnTo>
                        <a:pt x="11" y="1"/>
                      </a:lnTo>
                      <a:lnTo>
                        <a:pt x="12" y="1"/>
                      </a:lnTo>
                      <a:lnTo>
                        <a:pt x="14" y="0"/>
                      </a:lnTo>
                      <a:lnTo>
                        <a:pt x="15" y="0"/>
                      </a:lnTo>
                      <a:lnTo>
                        <a:pt x="17" y="0"/>
                      </a:lnTo>
                      <a:lnTo>
                        <a:pt x="19" y="0"/>
                      </a:lnTo>
                      <a:lnTo>
                        <a:pt x="21" y="0"/>
                      </a:lnTo>
                      <a:lnTo>
                        <a:pt x="22" y="1"/>
                      </a:lnTo>
                      <a:lnTo>
                        <a:pt x="24" y="2"/>
                      </a:lnTo>
                      <a:lnTo>
                        <a:pt x="28" y="3"/>
                      </a:lnTo>
                      <a:lnTo>
                        <a:pt x="29" y="6"/>
                      </a:lnTo>
                      <a:lnTo>
                        <a:pt x="30" y="8"/>
                      </a:lnTo>
                      <a:lnTo>
                        <a:pt x="30" y="31"/>
                      </a:lnTo>
                      <a:close/>
                      <a:moveTo>
                        <a:pt x="24" y="19"/>
                      </a:moveTo>
                      <a:lnTo>
                        <a:pt x="21" y="21"/>
                      </a:lnTo>
                      <a:lnTo>
                        <a:pt x="16" y="21"/>
                      </a:lnTo>
                      <a:lnTo>
                        <a:pt x="13" y="22"/>
                      </a:lnTo>
                      <a:lnTo>
                        <a:pt x="9" y="23"/>
                      </a:lnTo>
                      <a:lnTo>
                        <a:pt x="8" y="23"/>
                      </a:lnTo>
                      <a:lnTo>
                        <a:pt x="7" y="24"/>
                      </a:lnTo>
                      <a:lnTo>
                        <a:pt x="6" y="26"/>
                      </a:lnTo>
                      <a:lnTo>
                        <a:pt x="6" y="28"/>
                      </a:lnTo>
                      <a:lnTo>
                        <a:pt x="7" y="30"/>
                      </a:lnTo>
                      <a:lnTo>
                        <a:pt x="8" y="32"/>
                      </a:lnTo>
                      <a:lnTo>
                        <a:pt x="11" y="33"/>
                      </a:lnTo>
                      <a:lnTo>
                        <a:pt x="13" y="33"/>
                      </a:lnTo>
                      <a:lnTo>
                        <a:pt x="17" y="32"/>
                      </a:lnTo>
                      <a:lnTo>
                        <a:pt x="21" y="30"/>
                      </a:lnTo>
                      <a:lnTo>
                        <a:pt x="23" y="28"/>
                      </a:lnTo>
                      <a:lnTo>
                        <a:pt x="24" y="26"/>
                      </a:lnTo>
                      <a:lnTo>
                        <a:pt x="24" y="19"/>
                      </a:lnTo>
                      <a:close/>
                    </a:path>
                  </a:pathLst>
                </a:custGeom>
                <a:solidFill>
                  <a:srgbClr val="000000"/>
                </a:solidFill>
                <a:ln w="9525">
                  <a:solidFill>
                    <a:srgbClr val="FF0066"/>
                  </a:solidFill>
                  <a:round/>
                  <a:headEnd/>
                  <a:tailEnd/>
                </a:ln>
              </p:spPr>
              <p:txBody>
                <a:bodyPr/>
                <a:lstStyle/>
                <a:p>
                  <a:endParaRPr lang="en-US" dirty="0"/>
                </a:p>
              </p:txBody>
            </p:sp>
            <p:sp>
              <p:nvSpPr>
                <p:cNvPr id="263224" name="Freeform 56">
                  <a:extLst>
                    <a:ext uri="{FF2B5EF4-FFF2-40B4-BE49-F238E27FC236}">
                      <a16:creationId xmlns:a16="http://schemas.microsoft.com/office/drawing/2014/main" id="{1363F84D-2C4E-42CA-B5DB-4361F1DD0401}"/>
                    </a:ext>
                  </a:extLst>
                </p:cNvPr>
                <p:cNvSpPr>
                  <a:spLocks noChangeAspect="1" noEditPoints="1"/>
                </p:cNvSpPr>
                <p:nvPr/>
              </p:nvSpPr>
              <p:spPr bwMode="auto">
                <a:xfrm>
                  <a:off x="2142" y="1989"/>
                  <a:ext cx="31" cy="51"/>
                </a:xfrm>
                <a:custGeom>
                  <a:avLst/>
                  <a:gdLst>
                    <a:gd name="T0" fmla="*/ 31 w 31"/>
                    <a:gd name="T1" fmla="*/ 50 h 51"/>
                    <a:gd name="T2" fmla="*/ 26 w 31"/>
                    <a:gd name="T3" fmla="*/ 45 h 51"/>
                    <a:gd name="T4" fmla="*/ 24 w 31"/>
                    <a:gd name="T5" fmla="*/ 47 h 51"/>
                    <a:gd name="T6" fmla="*/ 22 w 31"/>
                    <a:gd name="T7" fmla="*/ 50 h 51"/>
                    <a:gd name="T8" fmla="*/ 18 w 31"/>
                    <a:gd name="T9" fmla="*/ 51 h 51"/>
                    <a:gd name="T10" fmla="*/ 15 w 31"/>
                    <a:gd name="T11" fmla="*/ 51 h 51"/>
                    <a:gd name="T12" fmla="*/ 11 w 31"/>
                    <a:gd name="T13" fmla="*/ 51 h 51"/>
                    <a:gd name="T14" fmla="*/ 8 w 31"/>
                    <a:gd name="T15" fmla="*/ 50 h 51"/>
                    <a:gd name="T16" fmla="*/ 2 w 31"/>
                    <a:gd name="T17" fmla="*/ 44 h 51"/>
                    <a:gd name="T18" fmla="*/ 0 w 31"/>
                    <a:gd name="T19" fmla="*/ 35 h 51"/>
                    <a:gd name="T20" fmla="*/ 1 w 31"/>
                    <a:gd name="T21" fmla="*/ 24 h 51"/>
                    <a:gd name="T22" fmla="*/ 4 w 31"/>
                    <a:gd name="T23" fmla="*/ 17 h 51"/>
                    <a:gd name="T24" fmla="*/ 10 w 31"/>
                    <a:gd name="T25" fmla="*/ 14 h 51"/>
                    <a:gd name="T26" fmla="*/ 15 w 31"/>
                    <a:gd name="T27" fmla="*/ 13 h 51"/>
                    <a:gd name="T28" fmla="*/ 19 w 31"/>
                    <a:gd name="T29" fmla="*/ 14 h 51"/>
                    <a:gd name="T30" fmla="*/ 22 w 31"/>
                    <a:gd name="T31" fmla="*/ 15 h 51"/>
                    <a:gd name="T32" fmla="*/ 24 w 31"/>
                    <a:gd name="T33" fmla="*/ 16 h 51"/>
                    <a:gd name="T34" fmla="*/ 25 w 31"/>
                    <a:gd name="T35" fmla="*/ 19 h 51"/>
                    <a:gd name="T36" fmla="*/ 25 w 31"/>
                    <a:gd name="T37" fmla="*/ 0 h 51"/>
                    <a:gd name="T38" fmla="*/ 16 w 31"/>
                    <a:gd name="T39" fmla="*/ 46 h 51"/>
                    <a:gd name="T40" fmla="*/ 21 w 31"/>
                    <a:gd name="T41" fmla="*/ 44 h 51"/>
                    <a:gd name="T42" fmla="*/ 23 w 31"/>
                    <a:gd name="T43" fmla="*/ 42 h 51"/>
                    <a:gd name="T44" fmla="*/ 25 w 31"/>
                    <a:gd name="T45" fmla="*/ 30 h 51"/>
                    <a:gd name="T46" fmla="*/ 23 w 31"/>
                    <a:gd name="T47" fmla="*/ 22 h 51"/>
                    <a:gd name="T48" fmla="*/ 19 w 31"/>
                    <a:gd name="T49" fmla="*/ 20 h 51"/>
                    <a:gd name="T50" fmla="*/ 16 w 31"/>
                    <a:gd name="T51" fmla="*/ 19 h 51"/>
                    <a:gd name="T52" fmla="*/ 11 w 31"/>
                    <a:gd name="T53" fmla="*/ 20 h 51"/>
                    <a:gd name="T54" fmla="*/ 8 w 31"/>
                    <a:gd name="T55" fmla="*/ 22 h 51"/>
                    <a:gd name="T56" fmla="*/ 6 w 31"/>
                    <a:gd name="T57" fmla="*/ 32 h 51"/>
                    <a:gd name="T58" fmla="*/ 9 w 31"/>
                    <a:gd name="T59" fmla="*/ 43 h 51"/>
                    <a:gd name="T60" fmla="*/ 13 w 31"/>
                    <a:gd name="T61" fmla="*/ 45 h 51"/>
                    <a:gd name="T62" fmla="*/ 16 w 31"/>
                    <a:gd name="T63" fmla="*/ 4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51">
                      <a:moveTo>
                        <a:pt x="31" y="0"/>
                      </a:moveTo>
                      <a:lnTo>
                        <a:pt x="31" y="50"/>
                      </a:lnTo>
                      <a:lnTo>
                        <a:pt x="26" y="50"/>
                      </a:lnTo>
                      <a:lnTo>
                        <a:pt x="26" y="45"/>
                      </a:lnTo>
                      <a:lnTo>
                        <a:pt x="25" y="46"/>
                      </a:lnTo>
                      <a:lnTo>
                        <a:pt x="24" y="47"/>
                      </a:lnTo>
                      <a:lnTo>
                        <a:pt x="23" y="49"/>
                      </a:lnTo>
                      <a:lnTo>
                        <a:pt x="22" y="50"/>
                      </a:lnTo>
                      <a:lnTo>
                        <a:pt x="21" y="51"/>
                      </a:lnTo>
                      <a:lnTo>
                        <a:pt x="18" y="51"/>
                      </a:lnTo>
                      <a:lnTo>
                        <a:pt x="17" y="51"/>
                      </a:lnTo>
                      <a:lnTo>
                        <a:pt x="15" y="51"/>
                      </a:lnTo>
                      <a:lnTo>
                        <a:pt x="14" y="51"/>
                      </a:lnTo>
                      <a:lnTo>
                        <a:pt x="11" y="51"/>
                      </a:lnTo>
                      <a:lnTo>
                        <a:pt x="10" y="51"/>
                      </a:lnTo>
                      <a:lnTo>
                        <a:pt x="8" y="50"/>
                      </a:lnTo>
                      <a:lnTo>
                        <a:pt x="4" y="47"/>
                      </a:lnTo>
                      <a:lnTo>
                        <a:pt x="2" y="44"/>
                      </a:lnTo>
                      <a:lnTo>
                        <a:pt x="1" y="39"/>
                      </a:lnTo>
                      <a:lnTo>
                        <a:pt x="0" y="35"/>
                      </a:lnTo>
                      <a:lnTo>
                        <a:pt x="0" y="30"/>
                      </a:lnTo>
                      <a:lnTo>
                        <a:pt x="1" y="24"/>
                      </a:lnTo>
                      <a:lnTo>
                        <a:pt x="2" y="21"/>
                      </a:lnTo>
                      <a:lnTo>
                        <a:pt x="4" y="17"/>
                      </a:lnTo>
                      <a:lnTo>
                        <a:pt x="7" y="15"/>
                      </a:lnTo>
                      <a:lnTo>
                        <a:pt x="10" y="14"/>
                      </a:lnTo>
                      <a:lnTo>
                        <a:pt x="13" y="13"/>
                      </a:lnTo>
                      <a:lnTo>
                        <a:pt x="15" y="13"/>
                      </a:lnTo>
                      <a:lnTo>
                        <a:pt x="17" y="13"/>
                      </a:lnTo>
                      <a:lnTo>
                        <a:pt x="19" y="14"/>
                      </a:lnTo>
                      <a:lnTo>
                        <a:pt x="21" y="14"/>
                      </a:lnTo>
                      <a:lnTo>
                        <a:pt x="22" y="15"/>
                      </a:lnTo>
                      <a:lnTo>
                        <a:pt x="23" y="16"/>
                      </a:lnTo>
                      <a:lnTo>
                        <a:pt x="24" y="16"/>
                      </a:lnTo>
                      <a:lnTo>
                        <a:pt x="25" y="17"/>
                      </a:lnTo>
                      <a:lnTo>
                        <a:pt x="25" y="19"/>
                      </a:lnTo>
                      <a:lnTo>
                        <a:pt x="25" y="19"/>
                      </a:lnTo>
                      <a:lnTo>
                        <a:pt x="25" y="0"/>
                      </a:lnTo>
                      <a:lnTo>
                        <a:pt x="31" y="0"/>
                      </a:lnTo>
                      <a:close/>
                      <a:moveTo>
                        <a:pt x="16" y="46"/>
                      </a:moveTo>
                      <a:lnTo>
                        <a:pt x="18" y="45"/>
                      </a:lnTo>
                      <a:lnTo>
                        <a:pt x="21" y="44"/>
                      </a:lnTo>
                      <a:lnTo>
                        <a:pt x="22" y="43"/>
                      </a:lnTo>
                      <a:lnTo>
                        <a:pt x="23" y="42"/>
                      </a:lnTo>
                      <a:lnTo>
                        <a:pt x="25" y="36"/>
                      </a:lnTo>
                      <a:lnTo>
                        <a:pt x="25" y="30"/>
                      </a:lnTo>
                      <a:lnTo>
                        <a:pt x="24" y="26"/>
                      </a:lnTo>
                      <a:lnTo>
                        <a:pt x="23" y="22"/>
                      </a:lnTo>
                      <a:lnTo>
                        <a:pt x="22" y="21"/>
                      </a:lnTo>
                      <a:lnTo>
                        <a:pt x="19" y="20"/>
                      </a:lnTo>
                      <a:lnTo>
                        <a:pt x="18" y="19"/>
                      </a:lnTo>
                      <a:lnTo>
                        <a:pt x="16" y="19"/>
                      </a:lnTo>
                      <a:lnTo>
                        <a:pt x="14" y="19"/>
                      </a:lnTo>
                      <a:lnTo>
                        <a:pt x="11" y="20"/>
                      </a:lnTo>
                      <a:lnTo>
                        <a:pt x="10" y="21"/>
                      </a:lnTo>
                      <a:lnTo>
                        <a:pt x="8" y="22"/>
                      </a:lnTo>
                      <a:lnTo>
                        <a:pt x="7" y="27"/>
                      </a:lnTo>
                      <a:lnTo>
                        <a:pt x="6" y="32"/>
                      </a:lnTo>
                      <a:lnTo>
                        <a:pt x="7" y="38"/>
                      </a:lnTo>
                      <a:lnTo>
                        <a:pt x="9" y="43"/>
                      </a:lnTo>
                      <a:lnTo>
                        <a:pt x="10" y="44"/>
                      </a:lnTo>
                      <a:lnTo>
                        <a:pt x="13" y="45"/>
                      </a:lnTo>
                      <a:lnTo>
                        <a:pt x="14" y="46"/>
                      </a:lnTo>
                      <a:lnTo>
                        <a:pt x="16" y="46"/>
                      </a:lnTo>
                      <a:close/>
                    </a:path>
                  </a:pathLst>
                </a:custGeom>
                <a:solidFill>
                  <a:srgbClr val="000000"/>
                </a:solidFill>
                <a:ln w="9525">
                  <a:solidFill>
                    <a:srgbClr val="FF0066"/>
                  </a:solidFill>
                  <a:round/>
                  <a:headEnd/>
                  <a:tailEnd/>
                </a:ln>
              </p:spPr>
              <p:txBody>
                <a:bodyPr/>
                <a:lstStyle/>
                <a:p>
                  <a:endParaRPr lang="en-US" dirty="0"/>
                </a:p>
              </p:txBody>
            </p:sp>
            <p:sp>
              <p:nvSpPr>
                <p:cNvPr id="263225" name="Freeform 57">
                  <a:extLst>
                    <a:ext uri="{FF2B5EF4-FFF2-40B4-BE49-F238E27FC236}">
                      <a16:creationId xmlns:a16="http://schemas.microsoft.com/office/drawing/2014/main" id="{FDF59E1D-A1E1-4165-B7AB-7A41DE55F033}"/>
                    </a:ext>
                  </a:extLst>
                </p:cNvPr>
                <p:cNvSpPr>
                  <a:spLocks noChangeAspect="1" noEditPoints="1"/>
                </p:cNvSpPr>
                <p:nvPr/>
              </p:nvSpPr>
              <p:spPr bwMode="auto">
                <a:xfrm>
                  <a:off x="2179" y="2002"/>
                  <a:ext cx="31" cy="38"/>
                </a:xfrm>
                <a:custGeom>
                  <a:avLst/>
                  <a:gdLst>
                    <a:gd name="T0" fmla="*/ 15 w 31"/>
                    <a:gd name="T1" fmla="*/ 38 h 38"/>
                    <a:gd name="T2" fmla="*/ 10 w 31"/>
                    <a:gd name="T3" fmla="*/ 37 h 38"/>
                    <a:gd name="T4" fmla="*/ 5 w 31"/>
                    <a:gd name="T5" fmla="*/ 34 h 38"/>
                    <a:gd name="T6" fmla="*/ 1 w 31"/>
                    <a:gd name="T7" fmla="*/ 29 h 38"/>
                    <a:gd name="T8" fmla="*/ 0 w 31"/>
                    <a:gd name="T9" fmla="*/ 19 h 38"/>
                    <a:gd name="T10" fmla="*/ 1 w 31"/>
                    <a:gd name="T11" fmla="*/ 9 h 38"/>
                    <a:gd name="T12" fmla="*/ 5 w 31"/>
                    <a:gd name="T13" fmla="*/ 3 h 38"/>
                    <a:gd name="T14" fmla="*/ 10 w 31"/>
                    <a:gd name="T15" fmla="*/ 1 h 38"/>
                    <a:gd name="T16" fmla="*/ 15 w 31"/>
                    <a:gd name="T17" fmla="*/ 0 h 38"/>
                    <a:gd name="T18" fmla="*/ 20 w 31"/>
                    <a:gd name="T19" fmla="*/ 1 h 38"/>
                    <a:gd name="T20" fmla="*/ 25 w 31"/>
                    <a:gd name="T21" fmla="*/ 3 h 38"/>
                    <a:gd name="T22" fmla="*/ 30 w 31"/>
                    <a:gd name="T23" fmla="*/ 9 h 38"/>
                    <a:gd name="T24" fmla="*/ 31 w 31"/>
                    <a:gd name="T25" fmla="*/ 19 h 38"/>
                    <a:gd name="T26" fmla="*/ 30 w 31"/>
                    <a:gd name="T27" fmla="*/ 29 h 38"/>
                    <a:gd name="T28" fmla="*/ 25 w 31"/>
                    <a:gd name="T29" fmla="*/ 34 h 38"/>
                    <a:gd name="T30" fmla="*/ 20 w 31"/>
                    <a:gd name="T31" fmla="*/ 37 h 38"/>
                    <a:gd name="T32" fmla="*/ 15 w 31"/>
                    <a:gd name="T33" fmla="*/ 38 h 38"/>
                    <a:gd name="T34" fmla="*/ 15 w 31"/>
                    <a:gd name="T35" fmla="*/ 6 h 38"/>
                    <a:gd name="T36" fmla="*/ 10 w 31"/>
                    <a:gd name="T37" fmla="*/ 7 h 38"/>
                    <a:gd name="T38" fmla="*/ 8 w 31"/>
                    <a:gd name="T39" fmla="*/ 10 h 38"/>
                    <a:gd name="T40" fmla="*/ 5 w 31"/>
                    <a:gd name="T41" fmla="*/ 15 h 38"/>
                    <a:gd name="T42" fmla="*/ 5 w 31"/>
                    <a:gd name="T43" fmla="*/ 19 h 38"/>
                    <a:gd name="T44" fmla="*/ 5 w 31"/>
                    <a:gd name="T45" fmla="*/ 24 h 38"/>
                    <a:gd name="T46" fmla="*/ 8 w 31"/>
                    <a:gd name="T47" fmla="*/ 28 h 38"/>
                    <a:gd name="T48" fmla="*/ 10 w 31"/>
                    <a:gd name="T49" fmla="*/ 31 h 38"/>
                    <a:gd name="T50" fmla="*/ 15 w 31"/>
                    <a:gd name="T51" fmla="*/ 32 h 38"/>
                    <a:gd name="T52" fmla="*/ 19 w 31"/>
                    <a:gd name="T53" fmla="*/ 31 h 38"/>
                    <a:gd name="T54" fmla="*/ 23 w 31"/>
                    <a:gd name="T55" fmla="*/ 28 h 38"/>
                    <a:gd name="T56" fmla="*/ 25 w 31"/>
                    <a:gd name="T57" fmla="*/ 24 h 38"/>
                    <a:gd name="T58" fmla="*/ 25 w 31"/>
                    <a:gd name="T59" fmla="*/ 19 h 38"/>
                    <a:gd name="T60" fmla="*/ 25 w 31"/>
                    <a:gd name="T61" fmla="*/ 15 h 38"/>
                    <a:gd name="T62" fmla="*/ 23 w 31"/>
                    <a:gd name="T63" fmla="*/ 10 h 38"/>
                    <a:gd name="T64" fmla="*/ 19 w 31"/>
                    <a:gd name="T65" fmla="*/ 7 h 38"/>
                    <a:gd name="T66" fmla="*/ 15 w 31"/>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5" y="38"/>
                      </a:moveTo>
                      <a:lnTo>
                        <a:pt x="10" y="37"/>
                      </a:lnTo>
                      <a:lnTo>
                        <a:pt x="5" y="34"/>
                      </a:lnTo>
                      <a:lnTo>
                        <a:pt x="1" y="29"/>
                      </a:lnTo>
                      <a:lnTo>
                        <a:pt x="0" y="19"/>
                      </a:lnTo>
                      <a:lnTo>
                        <a:pt x="1" y="9"/>
                      </a:lnTo>
                      <a:lnTo>
                        <a:pt x="5" y="3"/>
                      </a:lnTo>
                      <a:lnTo>
                        <a:pt x="10" y="1"/>
                      </a:lnTo>
                      <a:lnTo>
                        <a:pt x="15" y="0"/>
                      </a:lnTo>
                      <a:lnTo>
                        <a:pt x="20" y="1"/>
                      </a:lnTo>
                      <a:lnTo>
                        <a:pt x="25" y="3"/>
                      </a:lnTo>
                      <a:lnTo>
                        <a:pt x="30" y="9"/>
                      </a:lnTo>
                      <a:lnTo>
                        <a:pt x="31" y="19"/>
                      </a:lnTo>
                      <a:lnTo>
                        <a:pt x="30" y="29"/>
                      </a:lnTo>
                      <a:lnTo>
                        <a:pt x="25" y="34"/>
                      </a:lnTo>
                      <a:lnTo>
                        <a:pt x="20" y="37"/>
                      </a:lnTo>
                      <a:lnTo>
                        <a:pt x="15" y="38"/>
                      </a:lnTo>
                      <a:close/>
                      <a:moveTo>
                        <a:pt x="15" y="6"/>
                      </a:moveTo>
                      <a:lnTo>
                        <a:pt x="10" y="7"/>
                      </a:lnTo>
                      <a:lnTo>
                        <a:pt x="8" y="10"/>
                      </a:lnTo>
                      <a:lnTo>
                        <a:pt x="5" y="15"/>
                      </a:lnTo>
                      <a:lnTo>
                        <a:pt x="5" y="19"/>
                      </a:lnTo>
                      <a:lnTo>
                        <a:pt x="5" y="24"/>
                      </a:lnTo>
                      <a:lnTo>
                        <a:pt x="8" y="28"/>
                      </a:lnTo>
                      <a:lnTo>
                        <a:pt x="10" y="31"/>
                      </a:lnTo>
                      <a:lnTo>
                        <a:pt x="15" y="32"/>
                      </a:lnTo>
                      <a:lnTo>
                        <a:pt x="19" y="31"/>
                      </a:lnTo>
                      <a:lnTo>
                        <a:pt x="23" y="28"/>
                      </a:lnTo>
                      <a:lnTo>
                        <a:pt x="25" y="24"/>
                      </a:lnTo>
                      <a:lnTo>
                        <a:pt x="25" y="19"/>
                      </a:lnTo>
                      <a:lnTo>
                        <a:pt x="25" y="15"/>
                      </a:lnTo>
                      <a:lnTo>
                        <a:pt x="23" y="10"/>
                      </a:lnTo>
                      <a:lnTo>
                        <a:pt x="19" y="7"/>
                      </a:lnTo>
                      <a:lnTo>
                        <a:pt x="15" y="6"/>
                      </a:lnTo>
                      <a:close/>
                    </a:path>
                  </a:pathLst>
                </a:custGeom>
                <a:solidFill>
                  <a:srgbClr val="000000"/>
                </a:solidFill>
                <a:ln w="9525">
                  <a:solidFill>
                    <a:srgbClr val="FF0066"/>
                  </a:solidFill>
                  <a:round/>
                  <a:headEnd/>
                  <a:tailEnd/>
                </a:ln>
              </p:spPr>
              <p:txBody>
                <a:bodyPr/>
                <a:lstStyle/>
                <a:p>
                  <a:endParaRPr lang="en-US" dirty="0"/>
                </a:p>
              </p:txBody>
            </p:sp>
          </p:grpSp>
          <p:sp>
            <p:nvSpPr>
              <p:cNvPr id="263226" name="Freeform 58">
                <a:extLst>
                  <a:ext uri="{FF2B5EF4-FFF2-40B4-BE49-F238E27FC236}">
                    <a16:creationId xmlns:a16="http://schemas.microsoft.com/office/drawing/2014/main" id="{C961379A-0983-41E5-AA0C-720FD87050DD}"/>
                  </a:ext>
                </a:extLst>
              </p:cNvPr>
              <p:cNvSpPr>
                <a:spLocks noChangeAspect="1"/>
              </p:cNvSpPr>
              <p:nvPr/>
            </p:nvSpPr>
            <p:spPr bwMode="auto">
              <a:xfrm>
                <a:off x="1422" y="1604"/>
                <a:ext cx="402" cy="700"/>
              </a:xfrm>
              <a:custGeom>
                <a:avLst/>
                <a:gdLst>
                  <a:gd name="T0" fmla="*/ 0 w 402"/>
                  <a:gd name="T1" fmla="*/ 0 h 700"/>
                  <a:gd name="T2" fmla="*/ 188 w 402"/>
                  <a:gd name="T3" fmla="*/ 0 h 700"/>
                  <a:gd name="T4" fmla="*/ 188 w 402"/>
                  <a:gd name="T5" fmla="*/ 167 h 700"/>
                  <a:gd name="T6" fmla="*/ 402 w 402"/>
                  <a:gd name="T7" fmla="*/ 167 h 700"/>
                  <a:gd name="T8" fmla="*/ 402 w 402"/>
                  <a:gd name="T9" fmla="*/ 700 h 700"/>
                  <a:gd name="T10" fmla="*/ 0 w 402"/>
                  <a:gd name="T11" fmla="*/ 700 h 700"/>
                  <a:gd name="T12" fmla="*/ 0 w 402"/>
                  <a:gd name="T13" fmla="*/ 0 h 700"/>
                </a:gdLst>
                <a:ahLst/>
                <a:cxnLst>
                  <a:cxn ang="0">
                    <a:pos x="T0" y="T1"/>
                  </a:cxn>
                  <a:cxn ang="0">
                    <a:pos x="T2" y="T3"/>
                  </a:cxn>
                  <a:cxn ang="0">
                    <a:pos x="T4" y="T5"/>
                  </a:cxn>
                  <a:cxn ang="0">
                    <a:pos x="T6" y="T7"/>
                  </a:cxn>
                  <a:cxn ang="0">
                    <a:pos x="T8" y="T9"/>
                  </a:cxn>
                  <a:cxn ang="0">
                    <a:pos x="T10" y="T11"/>
                  </a:cxn>
                  <a:cxn ang="0">
                    <a:pos x="T12" y="T13"/>
                  </a:cxn>
                </a:cxnLst>
                <a:rect l="0" t="0" r="r" b="b"/>
                <a:pathLst>
                  <a:path w="402" h="700">
                    <a:moveTo>
                      <a:pt x="0" y="0"/>
                    </a:moveTo>
                    <a:lnTo>
                      <a:pt x="188" y="0"/>
                    </a:lnTo>
                    <a:lnTo>
                      <a:pt x="188" y="167"/>
                    </a:lnTo>
                    <a:lnTo>
                      <a:pt x="402" y="167"/>
                    </a:lnTo>
                    <a:lnTo>
                      <a:pt x="402" y="700"/>
                    </a:lnTo>
                    <a:lnTo>
                      <a:pt x="0" y="700"/>
                    </a:lnTo>
                    <a:lnTo>
                      <a:pt x="0" y="0"/>
                    </a:lnTo>
                    <a:close/>
                  </a:path>
                </a:pathLst>
              </a:custGeom>
              <a:solidFill>
                <a:srgbClr val="000000"/>
              </a:solidFill>
              <a:ln w="9525">
                <a:solidFill>
                  <a:srgbClr val="FF0066"/>
                </a:solidFill>
                <a:round/>
                <a:headEnd/>
                <a:tailEnd/>
              </a:ln>
            </p:spPr>
            <p:txBody>
              <a:bodyPr/>
              <a:lstStyle/>
              <a:p>
                <a:endParaRPr lang="en-US" dirty="0"/>
              </a:p>
            </p:txBody>
          </p:sp>
          <p:sp>
            <p:nvSpPr>
              <p:cNvPr id="263227" name="Freeform 59">
                <a:extLst>
                  <a:ext uri="{FF2B5EF4-FFF2-40B4-BE49-F238E27FC236}">
                    <a16:creationId xmlns:a16="http://schemas.microsoft.com/office/drawing/2014/main" id="{F566492B-5103-4643-B457-DAD5A1EB0F23}"/>
                  </a:ext>
                </a:extLst>
              </p:cNvPr>
              <p:cNvSpPr>
                <a:spLocks noChangeAspect="1"/>
              </p:cNvSpPr>
              <p:nvPr/>
            </p:nvSpPr>
            <p:spPr bwMode="auto">
              <a:xfrm>
                <a:off x="1411" y="1632"/>
                <a:ext cx="413" cy="710"/>
              </a:xfrm>
              <a:custGeom>
                <a:avLst/>
                <a:gdLst>
                  <a:gd name="T0" fmla="*/ 407 w 413"/>
                  <a:gd name="T1" fmla="*/ 167 h 710"/>
                  <a:gd name="T2" fmla="*/ 200 w 413"/>
                  <a:gd name="T3" fmla="*/ 167 h 710"/>
                  <a:gd name="T4" fmla="*/ 200 w 413"/>
                  <a:gd name="T5" fmla="*/ 5 h 710"/>
                  <a:gd name="T6" fmla="*/ 200 w 413"/>
                  <a:gd name="T7" fmla="*/ 0 h 710"/>
                  <a:gd name="T8" fmla="*/ 194 w 413"/>
                  <a:gd name="T9" fmla="*/ 0 h 710"/>
                  <a:gd name="T10" fmla="*/ 6 w 413"/>
                  <a:gd name="T11" fmla="*/ 0 h 710"/>
                  <a:gd name="T12" fmla="*/ 0 w 413"/>
                  <a:gd name="T13" fmla="*/ 0 h 710"/>
                  <a:gd name="T14" fmla="*/ 0 w 413"/>
                  <a:gd name="T15" fmla="*/ 5 h 710"/>
                  <a:gd name="T16" fmla="*/ 0 w 413"/>
                  <a:gd name="T17" fmla="*/ 705 h 710"/>
                  <a:gd name="T18" fmla="*/ 0 w 413"/>
                  <a:gd name="T19" fmla="*/ 710 h 710"/>
                  <a:gd name="T20" fmla="*/ 6 w 413"/>
                  <a:gd name="T21" fmla="*/ 710 h 710"/>
                  <a:gd name="T22" fmla="*/ 407 w 413"/>
                  <a:gd name="T23" fmla="*/ 710 h 710"/>
                  <a:gd name="T24" fmla="*/ 413 w 413"/>
                  <a:gd name="T25" fmla="*/ 710 h 710"/>
                  <a:gd name="T26" fmla="*/ 413 w 413"/>
                  <a:gd name="T27" fmla="*/ 705 h 710"/>
                  <a:gd name="T28" fmla="*/ 413 w 413"/>
                  <a:gd name="T29" fmla="*/ 172 h 710"/>
                  <a:gd name="T30" fmla="*/ 413 w 413"/>
                  <a:gd name="T31" fmla="*/ 167 h 710"/>
                  <a:gd name="T32" fmla="*/ 407 w 413"/>
                  <a:gd name="T33" fmla="*/ 167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13" h="710">
                    <a:moveTo>
                      <a:pt x="407" y="167"/>
                    </a:moveTo>
                    <a:lnTo>
                      <a:pt x="200" y="167"/>
                    </a:lnTo>
                    <a:lnTo>
                      <a:pt x="200" y="5"/>
                    </a:lnTo>
                    <a:lnTo>
                      <a:pt x="200" y="0"/>
                    </a:lnTo>
                    <a:lnTo>
                      <a:pt x="194" y="0"/>
                    </a:lnTo>
                    <a:lnTo>
                      <a:pt x="6" y="0"/>
                    </a:lnTo>
                    <a:lnTo>
                      <a:pt x="0" y="0"/>
                    </a:lnTo>
                    <a:lnTo>
                      <a:pt x="0" y="5"/>
                    </a:lnTo>
                    <a:lnTo>
                      <a:pt x="0" y="705"/>
                    </a:lnTo>
                    <a:lnTo>
                      <a:pt x="0" y="710"/>
                    </a:lnTo>
                    <a:lnTo>
                      <a:pt x="6" y="710"/>
                    </a:lnTo>
                    <a:lnTo>
                      <a:pt x="407" y="710"/>
                    </a:lnTo>
                    <a:lnTo>
                      <a:pt x="413" y="710"/>
                    </a:lnTo>
                    <a:lnTo>
                      <a:pt x="413" y="705"/>
                    </a:lnTo>
                    <a:lnTo>
                      <a:pt x="413" y="172"/>
                    </a:lnTo>
                    <a:lnTo>
                      <a:pt x="413" y="167"/>
                    </a:lnTo>
                    <a:lnTo>
                      <a:pt x="407" y="167"/>
                    </a:lnTo>
                    <a:close/>
                  </a:path>
                </a:pathLst>
              </a:custGeom>
              <a:solidFill>
                <a:srgbClr val="000000"/>
              </a:solidFill>
              <a:ln w="9525">
                <a:solidFill>
                  <a:srgbClr val="FF0066"/>
                </a:solidFill>
                <a:round/>
                <a:headEnd/>
                <a:tailEnd/>
              </a:ln>
            </p:spPr>
            <p:txBody>
              <a:bodyPr/>
              <a:lstStyle/>
              <a:p>
                <a:endParaRPr lang="en-US" dirty="0"/>
              </a:p>
            </p:txBody>
          </p:sp>
          <p:sp>
            <p:nvSpPr>
              <p:cNvPr id="263228" name="Freeform 60">
                <a:extLst>
                  <a:ext uri="{FF2B5EF4-FFF2-40B4-BE49-F238E27FC236}">
                    <a16:creationId xmlns:a16="http://schemas.microsoft.com/office/drawing/2014/main" id="{F645E00A-16A0-45E8-89F4-A98645B2FE62}"/>
                  </a:ext>
                </a:extLst>
              </p:cNvPr>
              <p:cNvSpPr>
                <a:spLocks noChangeAspect="1"/>
              </p:cNvSpPr>
              <p:nvPr/>
            </p:nvSpPr>
            <p:spPr bwMode="auto">
              <a:xfrm>
                <a:off x="1433" y="1616"/>
                <a:ext cx="391" cy="688"/>
              </a:xfrm>
              <a:custGeom>
                <a:avLst/>
                <a:gdLst>
                  <a:gd name="T0" fmla="*/ 183 w 391"/>
                  <a:gd name="T1" fmla="*/ 167 h 688"/>
                  <a:gd name="T2" fmla="*/ 391 w 391"/>
                  <a:gd name="T3" fmla="*/ 167 h 688"/>
                  <a:gd name="T4" fmla="*/ 391 w 391"/>
                  <a:gd name="T5" fmla="*/ 688 h 688"/>
                  <a:gd name="T6" fmla="*/ 0 w 391"/>
                  <a:gd name="T7" fmla="*/ 688 h 688"/>
                  <a:gd name="T8" fmla="*/ 0 w 391"/>
                  <a:gd name="T9" fmla="*/ 0 h 688"/>
                  <a:gd name="T10" fmla="*/ 178 w 391"/>
                  <a:gd name="T11" fmla="*/ 0 h 688"/>
                  <a:gd name="T12" fmla="*/ 178 w 391"/>
                  <a:gd name="T13" fmla="*/ 161 h 688"/>
                  <a:gd name="T14" fmla="*/ 178 w 391"/>
                  <a:gd name="T15" fmla="*/ 167 h 688"/>
                  <a:gd name="T16" fmla="*/ 183 w 391"/>
                  <a:gd name="T17" fmla="*/ 167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1" h="688">
                    <a:moveTo>
                      <a:pt x="183" y="167"/>
                    </a:moveTo>
                    <a:lnTo>
                      <a:pt x="391" y="167"/>
                    </a:lnTo>
                    <a:lnTo>
                      <a:pt x="391" y="688"/>
                    </a:lnTo>
                    <a:lnTo>
                      <a:pt x="0" y="688"/>
                    </a:lnTo>
                    <a:lnTo>
                      <a:pt x="0" y="0"/>
                    </a:lnTo>
                    <a:lnTo>
                      <a:pt x="178" y="0"/>
                    </a:lnTo>
                    <a:lnTo>
                      <a:pt x="178" y="161"/>
                    </a:lnTo>
                    <a:lnTo>
                      <a:pt x="178" y="167"/>
                    </a:lnTo>
                    <a:lnTo>
                      <a:pt x="183" y="167"/>
                    </a:lnTo>
                    <a:close/>
                  </a:path>
                </a:pathLst>
              </a:custGeom>
              <a:solidFill>
                <a:srgbClr val="FFFFFF"/>
              </a:solidFill>
              <a:ln w="9525">
                <a:solidFill>
                  <a:srgbClr val="FF0066"/>
                </a:solidFill>
                <a:round/>
                <a:headEnd/>
                <a:tailEnd/>
              </a:ln>
            </p:spPr>
            <p:txBody>
              <a:bodyPr/>
              <a:lstStyle/>
              <a:p>
                <a:endParaRPr lang="en-US" dirty="0"/>
              </a:p>
            </p:txBody>
          </p:sp>
          <p:grpSp>
            <p:nvGrpSpPr>
              <p:cNvPr id="263229" name="Group 61">
                <a:extLst>
                  <a:ext uri="{FF2B5EF4-FFF2-40B4-BE49-F238E27FC236}">
                    <a16:creationId xmlns:a16="http://schemas.microsoft.com/office/drawing/2014/main" id="{DB603C99-DC10-4689-BC80-05C8F4C7D417}"/>
                  </a:ext>
                </a:extLst>
              </p:cNvPr>
              <p:cNvGrpSpPr>
                <a:grpSpLocks noChangeAspect="1"/>
              </p:cNvGrpSpPr>
              <p:nvPr/>
            </p:nvGrpSpPr>
            <p:grpSpPr bwMode="auto">
              <a:xfrm>
                <a:off x="1504" y="2013"/>
                <a:ext cx="128" cy="51"/>
                <a:chOff x="1042" y="1930"/>
                <a:chExt cx="128" cy="51"/>
              </a:xfrm>
            </p:grpSpPr>
            <p:sp>
              <p:nvSpPr>
                <p:cNvPr id="263230" name="Freeform 62">
                  <a:extLst>
                    <a:ext uri="{FF2B5EF4-FFF2-40B4-BE49-F238E27FC236}">
                      <a16:creationId xmlns:a16="http://schemas.microsoft.com/office/drawing/2014/main" id="{4D9EF52D-0865-4247-8D36-5D167A336161}"/>
                    </a:ext>
                  </a:extLst>
                </p:cNvPr>
                <p:cNvSpPr>
                  <a:spLocks noChangeAspect="1"/>
                </p:cNvSpPr>
                <p:nvPr/>
              </p:nvSpPr>
              <p:spPr bwMode="auto">
                <a:xfrm>
                  <a:off x="1042" y="1930"/>
                  <a:ext cx="38" cy="51"/>
                </a:xfrm>
                <a:custGeom>
                  <a:avLst/>
                  <a:gdLst>
                    <a:gd name="T0" fmla="*/ 7 w 38"/>
                    <a:gd name="T1" fmla="*/ 0 h 51"/>
                    <a:gd name="T2" fmla="*/ 7 w 38"/>
                    <a:gd name="T3" fmla="*/ 36 h 51"/>
                    <a:gd name="T4" fmla="*/ 7 w 38"/>
                    <a:gd name="T5" fmla="*/ 40 h 51"/>
                    <a:gd name="T6" fmla="*/ 9 w 38"/>
                    <a:gd name="T7" fmla="*/ 43 h 51"/>
                    <a:gd name="T8" fmla="*/ 13 w 38"/>
                    <a:gd name="T9" fmla="*/ 45 h 51"/>
                    <a:gd name="T10" fmla="*/ 18 w 38"/>
                    <a:gd name="T11" fmla="*/ 47 h 51"/>
                    <a:gd name="T12" fmla="*/ 25 w 38"/>
                    <a:gd name="T13" fmla="*/ 45 h 51"/>
                    <a:gd name="T14" fmla="*/ 29 w 38"/>
                    <a:gd name="T15" fmla="*/ 43 h 51"/>
                    <a:gd name="T16" fmla="*/ 31 w 38"/>
                    <a:gd name="T17" fmla="*/ 40 h 51"/>
                    <a:gd name="T18" fmla="*/ 31 w 38"/>
                    <a:gd name="T19" fmla="*/ 36 h 51"/>
                    <a:gd name="T20" fmla="*/ 31 w 38"/>
                    <a:gd name="T21" fmla="*/ 0 h 51"/>
                    <a:gd name="T22" fmla="*/ 38 w 38"/>
                    <a:gd name="T23" fmla="*/ 0 h 51"/>
                    <a:gd name="T24" fmla="*/ 38 w 38"/>
                    <a:gd name="T25" fmla="*/ 36 h 51"/>
                    <a:gd name="T26" fmla="*/ 37 w 38"/>
                    <a:gd name="T27" fmla="*/ 41 h 51"/>
                    <a:gd name="T28" fmla="*/ 33 w 38"/>
                    <a:gd name="T29" fmla="*/ 45 h 51"/>
                    <a:gd name="T30" fmla="*/ 28 w 38"/>
                    <a:gd name="T31" fmla="*/ 50 h 51"/>
                    <a:gd name="T32" fmla="*/ 18 w 38"/>
                    <a:gd name="T33" fmla="*/ 51 h 51"/>
                    <a:gd name="T34" fmla="*/ 9 w 38"/>
                    <a:gd name="T35" fmla="*/ 50 h 51"/>
                    <a:gd name="T36" fmla="*/ 5 w 38"/>
                    <a:gd name="T37" fmla="*/ 45 h 51"/>
                    <a:gd name="T38" fmla="*/ 1 w 38"/>
                    <a:gd name="T39" fmla="*/ 41 h 51"/>
                    <a:gd name="T40" fmla="*/ 0 w 38"/>
                    <a:gd name="T41" fmla="*/ 36 h 51"/>
                    <a:gd name="T42" fmla="*/ 0 w 38"/>
                    <a:gd name="T43" fmla="*/ 0 h 51"/>
                    <a:gd name="T44" fmla="*/ 7 w 38"/>
                    <a:gd name="T4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51">
                      <a:moveTo>
                        <a:pt x="7" y="0"/>
                      </a:moveTo>
                      <a:lnTo>
                        <a:pt x="7" y="36"/>
                      </a:lnTo>
                      <a:lnTo>
                        <a:pt x="7" y="40"/>
                      </a:lnTo>
                      <a:lnTo>
                        <a:pt x="9" y="43"/>
                      </a:lnTo>
                      <a:lnTo>
                        <a:pt x="13" y="45"/>
                      </a:lnTo>
                      <a:lnTo>
                        <a:pt x="18" y="47"/>
                      </a:lnTo>
                      <a:lnTo>
                        <a:pt x="25" y="45"/>
                      </a:lnTo>
                      <a:lnTo>
                        <a:pt x="29" y="43"/>
                      </a:lnTo>
                      <a:lnTo>
                        <a:pt x="31" y="40"/>
                      </a:lnTo>
                      <a:lnTo>
                        <a:pt x="31" y="36"/>
                      </a:lnTo>
                      <a:lnTo>
                        <a:pt x="31" y="0"/>
                      </a:lnTo>
                      <a:lnTo>
                        <a:pt x="38" y="0"/>
                      </a:lnTo>
                      <a:lnTo>
                        <a:pt x="38" y="36"/>
                      </a:lnTo>
                      <a:lnTo>
                        <a:pt x="37" y="41"/>
                      </a:lnTo>
                      <a:lnTo>
                        <a:pt x="33" y="45"/>
                      </a:lnTo>
                      <a:lnTo>
                        <a:pt x="28" y="50"/>
                      </a:lnTo>
                      <a:lnTo>
                        <a:pt x="18" y="51"/>
                      </a:lnTo>
                      <a:lnTo>
                        <a:pt x="9" y="50"/>
                      </a:lnTo>
                      <a:lnTo>
                        <a:pt x="5" y="45"/>
                      </a:lnTo>
                      <a:lnTo>
                        <a:pt x="1" y="41"/>
                      </a:lnTo>
                      <a:lnTo>
                        <a:pt x="0" y="36"/>
                      </a:lnTo>
                      <a:lnTo>
                        <a:pt x="0" y="0"/>
                      </a:lnTo>
                      <a:lnTo>
                        <a:pt x="7" y="0"/>
                      </a:lnTo>
                      <a:close/>
                    </a:path>
                  </a:pathLst>
                </a:custGeom>
                <a:solidFill>
                  <a:srgbClr val="000000"/>
                </a:solidFill>
                <a:ln w="9525">
                  <a:solidFill>
                    <a:srgbClr val="FF0066"/>
                  </a:solidFill>
                  <a:round/>
                  <a:headEnd/>
                  <a:tailEnd/>
                </a:ln>
              </p:spPr>
              <p:txBody>
                <a:bodyPr/>
                <a:lstStyle/>
                <a:p>
                  <a:endParaRPr lang="en-US" dirty="0"/>
                </a:p>
              </p:txBody>
            </p:sp>
            <p:sp>
              <p:nvSpPr>
                <p:cNvPr id="263231" name="Freeform 63">
                  <a:extLst>
                    <a:ext uri="{FF2B5EF4-FFF2-40B4-BE49-F238E27FC236}">
                      <a16:creationId xmlns:a16="http://schemas.microsoft.com/office/drawing/2014/main" id="{B802405B-EAB1-4296-B885-78162588EC2A}"/>
                    </a:ext>
                  </a:extLst>
                </p:cNvPr>
                <p:cNvSpPr>
                  <a:spLocks noChangeAspect="1"/>
                </p:cNvSpPr>
                <p:nvPr/>
              </p:nvSpPr>
              <p:spPr bwMode="auto">
                <a:xfrm>
                  <a:off x="1085" y="1935"/>
                  <a:ext cx="16" cy="46"/>
                </a:xfrm>
                <a:custGeom>
                  <a:avLst/>
                  <a:gdLst>
                    <a:gd name="T0" fmla="*/ 10 w 16"/>
                    <a:gd name="T1" fmla="*/ 9 h 46"/>
                    <a:gd name="T2" fmla="*/ 16 w 16"/>
                    <a:gd name="T3" fmla="*/ 9 h 46"/>
                    <a:gd name="T4" fmla="*/ 16 w 16"/>
                    <a:gd name="T5" fmla="*/ 15 h 46"/>
                    <a:gd name="T6" fmla="*/ 10 w 16"/>
                    <a:gd name="T7" fmla="*/ 15 h 46"/>
                    <a:gd name="T8" fmla="*/ 10 w 16"/>
                    <a:gd name="T9" fmla="*/ 39 h 46"/>
                    <a:gd name="T10" fmla="*/ 10 w 16"/>
                    <a:gd name="T11" fmla="*/ 40 h 46"/>
                    <a:gd name="T12" fmla="*/ 11 w 16"/>
                    <a:gd name="T13" fmla="*/ 42 h 46"/>
                    <a:gd name="T14" fmla="*/ 13 w 16"/>
                    <a:gd name="T15" fmla="*/ 42 h 46"/>
                    <a:gd name="T16" fmla="*/ 16 w 16"/>
                    <a:gd name="T17" fmla="*/ 42 h 46"/>
                    <a:gd name="T18" fmla="*/ 16 w 16"/>
                    <a:gd name="T19" fmla="*/ 46 h 46"/>
                    <a:gd name="T20" fmla="*/ 14 w 16"/>
                    <a:gd name="T21" fmla="*/ 46 h 46"/>
                    <a:gd name="T22" fmla="*/ 12 w 16"/>
                    <a:gd name="T23" fmla="*/ 46 h 46"/>
                    <a:gd name="T24" fmla="*/ 11 w 16"/>
                    <a:gd name="T25" fmla="*/ 46 h 46"/>
                    <a:gd name="T26" fmla="*/ 10 w 16"/>
                    <a:gd name="T27" fmla="*/ 46 h 46"/>
                    <a:gd name="T28" fmla="*/ 8 w 16"/>
                    <a:gd name="T29" fmla="*/ 46 h 46"/>
                    <a:gd name="T30" fmla="*/ 5 w 16"/>
                    <a:gd name="T31" fmla="*/ 44 h 46"/>
                    <a:gd name="T32" fmla="*/ 4 w 16"/>
                    <a:gd name="T33" fmla="*/ 43 h 46"/>
                    <a:gd name="T34" fmla="*/ 4 w 16"/>
                    <a:gd name="T35" fmla="*/ 42 h 46"/>
                    <a:gd name="T36" fmla="*/ 4 w 16"/>
                    <a:gd name="T37" fmla="*/ 15 h 46"/>
                    <a:gd name="T38" fmla="*/ 0 w 16"/>
                    <a:gd name="T39" fmla="*/ 15 h 46"/>
                    <a:gd name="T40" fmla="*/ 0 w 16"/>
                    <a:gd name="T41" fmla="*/ 9 h 46"/>
                    <a:gd name="T42" fmla="*/ 4 w 16"/>
                    <a:gd name="T43" fmla="*/ 9 h 46"/>
                    <a:gd name="T44" fmla="*/ 4 w 16"/>
                    <a:gd name="T45" fmla="*/ 0 h 46"/>
                    <a:gd name="T46" fmla="*/ 10 w 16"/>
                    <a:gd name="T47" fmla="*/ 0 h 46"/>
                    <a:gd name="T48" fmla="*/ 10 w 16"/>
                    <a:gd name="T49" fmla="*/ 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46">
                      <a:moveTo>
                        <a:pt x="10" y="9"/>
                      </a:moveTo>
                      <a:lnTo>
                        <a:pt x="16" y="9"/>
                      </a:lnTo>
                      <a:lnTo>
                        <a:pt x="16" y="15"/>
                      </a:lnTo>
                      <a:lnTo>
                        <a:pt x="10" y="15"/>
                      </a:lnTo>
                      <a:lnTo>
                        <a:pt x="10" y="39"/>
                      </a:lnTo>
                      <a:lnTo>
                        <a:pt x="10" y="40"/>
                      </a:lnTo>
                      <a:lnTo>
                        <a:pt x="11" y="42"/>
                      </a:lnTo>
                      <a:lnTo>
                        <a:pt x="13" y="42"/>
                      </a:lnTo>
                      <a:lnTo>
                        <a:pt x="16" y="42"/>
                      </a:lnTo>
                      <a:lnTo>
                        <a:pt x="16" y="46"/>
                      </a:lnTo>
                      <a:lnTo>
                        <a:pt x="14" y="46"/>
                      </a:lnTo>
                      <a:lnTo>
                        <a:pt x="12" y="46"/>
                      </a:lnTo>
                      <a:lnTo>
                        <a:pt x="11" y="46"/>
                      </a:lnTo>
                      <a:lnTo>
                        <a:pt x="10" y="46"/>
                      </a:lnTo>
                      <a:lnTo>
                        <a:pt x="8" y="46"/>
                      </a:lnTo>
                      <a:lnTo>
                        <a:pt x="5" y="44"/>
                      </a:lnTo>
                      <a:lnTo>
                        <a:pt x="4" y="43"/>
                      </a:lnTo>
                      <a:lnTo>
                        <a:pt x="4" y="42"/>
                      </a:lnTo>
                      <a:lnTo>
                        <a:pt x="4" y="15"/>
                      </a:lnTo>
                      <a:lnTo>
                        <a:pt x="0" y="15"/>
                      </a:lnTo>
                      <a:lnTo>
                        <a:pt x="0" y="9"/>
                      </a:lnTo>
                      <a:lnTo>
                        <a:pt x="4" y="9"/>
                      </a:lnTo>
                      <a:lnTo>
                        <a:pt x="4" y="0"/>
                      </a:lnTo>
                      <a:lnTo>
                        <a:pt x="10" y="0"/>
                      </a:lnTo>
                      <a:lnTo>
                        <a:pt x="10" y="9"/>
                      </a:lnTo>
                      <a:close/>
                    </a:path>
                  </a:pathLst>
                </a:custGeom>
                <a:solidFill>
                  <a:srgbClr val="000000"/>
                </a:solidFill>
                <a:ln w="9525">
                  <a:solidFill>
                    <a:srgbClr val="FF0066"/>
                  </a:solidFill>
                  <a:round/>
                  <a:headEnd/>
                  <a:tailEnd/>
                </a:ln>
              </p:spPr>
              <p:txBody>
                <a:bodyPr/>
                <a:lstStyle/>
                <a:p>
                  <a:endParaRPr lang="en-US" dirty="0"/>
                </a:p>
              </p:txBody>
            </p:sp>
            <p:sp>
              <p:nvSpPr>
                <p:cNvPr id="263232" name="Freeform 64">
                  <a:extLst>
                    <a:ext uri="{FF2B5EF4-FFF2-40B4-BE49-F238E27FC236}">
                      <a16:creationId xmlns:a16="http://schemas.microsoft.com/office/drawing/2014/main" id="{DD532FAB-5305-4874-BFE0-35E0B75511A0}"/>
                    </a:ext>
                  </a:extLst>
                </p:cNvPr>
                <p:cNvSpPr>
                  <a:spLocks noChangeAspect="1" noEditPoints="1"/>
                </p:cNvSpPr>
                <p:nvPr/>
              </p:nvSpPr>
              <p:spPr bwMode="auto">
                <a:xfrm>
                  <a:off x="1104" y="1943"/>
                  <a:ext cx="32" cy="38"/>
                </a:xfrm>
                <a:custGeom>
                  <a:avLst/>
                  <a:gdLst>
                    <a:gd name="T0" fmla="*/ 29 w 32"/>
                    <a:gd name="T1" fmla="*/ 32 h 38"/>
                    <a:gd name="T2" fmla="*/ 30 w 32"/>
                    <a:gd name="T3" fmla="*/ 34 h 38"/>
                    <a:gd name="T4" fmla="*/ 32 w 32"/>
                    <a:gd name="T5" fmla="*/ 34 h 38"/>
                    <a:gd name="T6" fmla="*/ 32 w 32"/>
                    <a:gd name="T7" fmla="*/ 34 h 38"/>
                    <a:gd name="T8" fmla="*/ 32 w 32"/>
                    <a:gd name="T9" fmla="*/ 38 h 38"/>
                    <a:gd name="T10" fmla="*/ 30 w 32"/>
                    <a:gd name="T11" fmla="*/ 38 h 38"/>
                    <a:gd name="T12" fmla="*/ 28 w 32"/>
                    <a:gd name="T13" fmla="*/ 38 h 38"/>
                    <a:gd name="T14" fmla="*/ 24 w 32"/>
                    <a:gd name="T15" fmla="*/ 37 h 38"/>
                    <a:gd name="T16" fmla="*/ 23 w 32"/>
                    <a:gd name="T17" fmla="*/ 34 h 38"/>
                    <a:gd name="T18" fmla="*/ 19 w 32"/>
                    <a:gd name="T19" fmla="*/ 37 h 38"/>
                    <a:gd name="T20" fmla="*/ 12 w 32"/>
                    <a:gd name="T21" fmla="*/ 38 h 38"/>
                    <a:gd name="T22" fmla="*/ 2 w 32"/>
                    <a:gd name="T23" fmla="*/ 36 h 38"/>
                    <a:gd name="T24" fmla="*/ 0 w 32"/>
                    <a:gd name="T25" fmla="*/ 28 h 38"/>
                    <a:gd name="T26" fmla="*/ 2 w 32"/>
                    <a:gd name="T27" fmla="*/ 21 h 38"/>
                    <a:gd name="T28" fmla="*/ 7 w 32"/>
                    <a:gd name="T29" fmla="*/ 19 h 38"/>
                    <a:gd name="T30" fmla="*/ 14 w 32"/>
                    <a:gd name="T31" fmla="*/ 17 h 38"/>
                    <a:gd name="T32" fmla="*/ 20 w 32"/>
                    <a:gd name="T33" fmla="*/ 16 h 38"/>
                    <a:gd name="T34" fmla="*/ 22 w 32"/>
                    <a:gd name="T35" fmla="*/ 15 h 38"/>
                    <a:gd name="T36" fmla="*/ 23 w 32"/>
                    <a:gd name="T37" fmla="*/ 13 h 38"/>
                    <a:gd name="T38" fmla="*/ 22 w 32"/>
                    <a:gd name="T39" fmla="*/ 8 h 38"/>
                    <a:gd name="T40" fmla="*/ 16 w 32"/>
                    <a:gd name="T41" fmla="*/ 6 h 38"/>
                    <a:gd name="T42" fmla="*/ 10 w 32"/>
                    <a:gd name="T43" fmla="*/ 7 h 38"/>
                    <a:gd name="T44" fmla="*/ 7 w 32"/>
                    <a:gd name="T45" fmla="*/ 11 h 38"/>
                    <a:gd name="T46" fmla="*/ 1 w 32"/>
                    <a:gd name="T47" fmla="*/ 12 h 38"/>
                    <a:gd name="T48" fmla="*/ 2 w 32"/>
                    <a:gd name="T49" fmla="*/ 7 h 38"/>
                    <a:gd name="T50" fmla="*/ 5 w 32"/>
                    <a:gd name="T51" fmla="*/ 4 h 38"/>
                    <a:gd name="T52" fmla="*/ 9 w 32"/>
                    <a:gd name="T53" fmla="*/ 1 h 38"/>
                    <a:gd name="T54" fmla="*/ 13 w 32"/>
                    <a:gd name="T55" fmla="*/ 0 h 38"/>
                    <a:gd name="T56" fmla="*/ 16 w 32"/>
                    <a:gd name="T57" fmla="*/ 0 h 38"/>
                    <a:gd name="T58" fmla="*/ 20 w 32"/>
                    <a:gd name="T59" fmla="*/ 0 h 38"/>
                    <a:gd name="T60" fmla="*/ 24 w 32"/>
                    <a:gd name="T61" fmla="*/ 2 h 38"/>
                    <a:gd name="T62" fmla="*/ 28 w 32"/>
                    <a:gd name="T63" fmla="*/ 6 h 38"/>
                    <a:gd name="T64" fmla="*/ 29 w 32"/>
                    <a:gd name="T65" fmla="*/ 31 h 38"/>
                    <a:gd name="T66" fmla="*/ 20 w 32"/>
                    <a:gd name="T67" fmla="*/ 21 h 38"/>
                    <a:gd name="T68" fmla="*/ 12 w 32"/>
                    <a:gd name="T69" fmla="*/ 22 h 38"/>
                    <a:gd name="T70" fmla="*/ 8 w 32"/>
                    <a:gd name="T71" fmla="*/ 23 h 38"/>
                    <a:gd name="T72" fmla="*/ 6 w 32"/>
                    <a:gd name="T73" fmla="*/ 25 h 38"/>
                    <a:gd name="T74" fmla="*/ 6 w 32"/>
                    <a:gd name="T75" fmla="*/ 30 h 38"/>
                    <a:gd name="T76" fmla="*/ 9 w 32"/>
                    <a:gd name="T77" fmla="*/ 34 h 38"/>
                    <a:gd name="T78" fmla="*/ 17 w 32"/>
                    <a:gd name="T79" fmla="*/ 32 h 38"/>
                    <a:gd name="T80" fmla="*/ 22 w 32"/>
                    <a:gd name="T81" fmla="*/ 28 h 38"/>
                    <a:gd name="T82" fmla="*/ 23 w 32"/>
                    <a:gd name="T8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38">
                      <a:moveTo>
                        <a:pt x="29" y="31"/>
                      </a:moveTo>
                      <a:lnTo>
                        <a:pt x="29" y="32"/>
                      </a:lnTo>
                      <a:lnTo>
                        <a:pt x="30" y="32"/>
                      </a:lnTo>
                      <a:lnTo>
                        <a:pt x="30" y="34"/>
                      </a:lnTo>
                      <a:lnTo>
                        <a:pt x="31" y="34"/>
                      </a:lnTo>
                      <a:lnTo>
                        <a:pt x="32" y="34"/>
                      </a:lnTo>
                      <a:lnTo>
                        <a:pt x="32" y="34"/>
                      </a:lnTo>
                      <a:lnTo>
                        <a:pt x="32" y="34"/>
                      </a:lnTo>
                      <a:lnTo>
                        <a:pt x="32" y="34"/>
                      </a:lnTo>
                      <a:lnTo>
                        <a:pt x="32" y="38"/>
                      </a:lnTo>
                      <a:lnTo>
                        <a:pt x="31" y="38"/>
                      </a:lnTo>
                      <a:lnTo>
                        <a:pt x="30" y="38"/>
                      </a:lnTo>
                      <a:lnTo>
                        <a:pt x="29" y="38"/>
                      </a:lnTo>
                      <a:lnTo>
                        <a:pt x="28" y="38"/>
                      </a:lnTo>
                      <a:lnTo>
                        <a:pt x="27" y="38"/>
                      </a:lnTo>
                      <a:lnTo>
                        <a:pt x="24" y="37"/>
                      </a:lnTo>
                      <a:lnTo>
                        <a:pt x="23" y="35"/>
                      </a:lnTo>
                      <a:lnTo>
                        <a:pt x="23" y="34"/>
                      </a:lnTo>
                      <a:lnTo>
                        <a:pt x="21" y="35"/>
                      </a:lnTo>
                      <a:lnTo>
                        <a:pt x="19" y="37"/>
                      </a:lnTo>
                      <a:lnTo>
                        <a:pt x="15" y="38"/>
                      </a:lnTo>
                      <a:lnTo>
                        <a:pt x="12" y="38"/>
                      </a:lnTo>
                      <a:lnTo>
                        <a:pt x="6" y="37"/>
                      </a:lnTo>
                      <a:lnTo>
                        <a:pt x="2" y="36"/>
                      </a:lnTo>
                      <a:lnTo>
                        <a:pt x="0" y="32"/>
                      </a:lnTo>
                      <a:lnTo>
                        <a:pt x="0" y="28"/>
                      </a:lnTo>
                      <a:lnTo>
                        <a:pt x="1" y="24"/>
                      </a:lnTo>
                      <a:lnTo>
                        <a:pt x="2" y="21"/>
                      </a:lnTo>
                      <a:lnTo>
                        <a:pt x="5" y="20"/>
                      </a:lnTo>
                      <a:lnTo>
                        <a:pt x="7" y="19"/>
                      </a:lnTo>
                      <a:lnTo>
                        <a:pt x="10" y="17"/>
                      </a:lnTo>
                      <a:lnTo>
                        <a:pt x="14" y="17"/>
                      </a:lnTo>
                      <a:lnTo>
                        <a:pt x="17" y="16"/>
                      </a:lnTo>
                      <a:lnTo>
                        <a:pt x="20" y="16"/>
                      </a:lnTo>
                      <a:lnTo>
                        <a:pt x="21" y="16"/>
                      </a:lnTo>
                      <a:lnTo>
                        <a:pt x="22" y="15"/>
                      </a:lnTo>
                      <a:lnTo>
                        <a:pt x="23" y="14"/>
                      </a:lnTo>
                      <a:lnTo>
                        <a:pt x="23" y="13"/>
                      </a:lnTo>
                      <a:lnTo>
                        <a:pt x="23" y="9"/>
                      </a:lnTo>
                      <a:lnTo>
                        <a:pt x="22" y="8"/>
                      </a:lnTo>
                      <a:lnTo>
                        <a:pt x="20" y="7"/>
                      </a:lnTo>
                      <a:lnTo>
                        <a:pt x="16" y="6"/>
                      </a:lnTo>
                      <a:lnTo>
                        <a:pt x="14" y="6"/>
                      </a:lnTo>
                      <a:lnTo>
                        <a:pt x="10" y="7"/>
                      </a:lnTo>
                      <a:lnTo>
                        <a:pt x="8" y="8"/>
                      </a:lnTo>
                      <a:lnTo>
                        <a:pt x="7" y="11"/>
                      </a:lnTo>
                      <a:lnTo>
                        <a:pt x="7" y="12"/>
                      </a:lnTo>
                      <a:lnTo>
                        <a:pt x="1" y="12"/>
                      </a:lnTo>
                      <a:lnTo>
                        <a:pt x="1" y="9"/>
                      </a:lnTo>
                      <a:lnTo>
                        <a:pt x="2" y="7"/>
                      </a:lnTo>
                      <a:lnTo>
                        <a:pt x="4" y="6"/>
                      </a:lnTo>
                      <a:lnTo>
                        <a:pt x="5" y="4"/>
                      </a:lnTo>
                      <a:lnTo>
                        <a:pt x="7" y="2"/>
                      </a:lnTo>
                      <a:lnTo>
                        <a:pt x="9" y="1"/>
                      </a:lnTo>
                      <a:lnTo>
                        <a:pt x="10" y="1"/>
                      </a:lnTo>
                      <a:lnTo>
                        <a:pt x="13" y="0"/>
                      </a:lnTo>
                      <a:lnTo>
                        <a:pt x="14" y="0"/>
                      </a:lnTo>
                      <a:lnTo>
                        <a:pt x="16" y="0"/>
                      </a:lnTo>
                      <a:lnTo>
                        <a:pt x="17" y="0"/>
                      </a:lnTo>
                      <a:lnTo>
                        <a:pt x="20" y="0"/>
                      </a:lnTo>
                      <a:lnTo>
                        <a:pt x="21" y="1"/>
                      </a:lnTo>
                      <a:lnTo>
                        <a:pt x="24" y="2"/>
                      </a:lnTo>
                      <a:lnTo>
                        <a:pt x="27" y="4"/>
                      </a:lnTo>
                      <a:lnTo>
                        <a:pt x="28" y="6"/>
                      </a:lnTo>
                      <a:lnTo>
                        <a:pt x="29" y="8"/>
                      </a:lnTo>
                      <a:lnTo>
                        <a:pt x="29" y="31"/>
                      </a:lnTo>
                      <a:close/>
                      <a:moveTo>
                        <a:pt x="23" y="20"/>
                      </a:moveTo>
                      <a:lnTo>
                        <a:pt x="20" y="21"/>
                      </a:lnTo>
                      <a:lnTo>
                        <a:pt x="15" y="21"/>
                      </a:lnTo>
                      <a:lnTo>
                        <a:pt x="12" y="22"/>
                      </a:lnTo>
                      <a:lnTo>
                        <a:pt x="8" y="23"/>
                      </a:lnTo>
                      <a:lnTo>
                        <a:pt x="8" y="23"/>
                      </a:lnTo>
                      <a:lnTo>
                        <a:pt x="7" y="24"/>
                      </a:lnTo>
                      <a:lnTo>
                        <a:pt x="6" y="25"/>
                      </a:lnTo>
                      <a:lnTo>
                        <a:pt x="6" y="28"/>
                      </a:lnTo>
                      <a:lnTo>
                        <a:pt x="6" y="30"/>
                      </a:lnTo>
                      <a:lnTo>
                        <a:pt x="7" y="32"/>
                      </a:lnTo>
                      <a:lnTo>
                        <a:pt x="9" y="34"/>
                      </a:lnTo>
                      <a:lnTo>
                        <a:pt x="12" y="34"/>
                      </a:lnTo>
                      <a:lnTo>
                        <a:pt x="17" y="32"/>
                      </a:lnTo>
                      <a:lnTo>
                        <a:pt x="21" y="30"/>
                      </a:lnTo>
                      <a:lnTo>
                        <a:pt x="22" y="28"/>
                      </a:lnTo>
                      <a:lnTo>
                        <a:pt x="23" y="27"/>
                      </a:lnTo>
                      <a:lnTo>
                        <a:pt x="23" y="20"/>
                      </a:lnTo>
                      <a:close/>
                    </a:path>
                  </a:pathLst>
                </a:custGeom>
                <a:solidFill>
                  <a:srgbClr val="000000"/>
                </a:solidFill>
                <a:ln w="9525">
                  <a:solidFill>
                    <a:srgbClr val="FF0066"/>
                  </a:solidFill>
                  <a:round/>
                  <a:headEnd/>
                  <a:tailEnd/>
                </a:ln>
              </p:spPr>
              <p:txBody>
                <a:bodyPr/>
                <a:lstStyle/>
                <a:p>
                  <a:endParaRPr lang="en-US" dirty="0"/>
                </a:p>
              </p:txBody>
            </p:sp>
            <p:sp>
              <p:nvSpPr>
                <p:cNvPr id="263233" name="Freeform 65">
                  <a:extLst>
                    <a:ext uri="{FF2B5EF4-FFF2-40B4-BE49-F238E27FC236}">
                      <a16:creationId xmlns:a16="http://schemas.microsoft.com/office/drawing/2014/main" id="{F0715B34-17B2-466E-AF16-684F891542B4}"/>
                    </a:ext>
                  </a:extLst>
                </p:cNvPr>
                <p:cNvSpPr>
                  <a:spLocks noChangeAspect="1"/>
                </p:cNvSpPr>
                <p:nvPr/>
              </p:nvSpPr>
              <p:spPr bwMode="auto">
                <a:xfrm>
                  <a:off x="1141" y="1930"/>
                  <a:ext cx="29" cy="50"/>
                </a:xfrm>
                <a:custGeom>
                  <a:avLst/>
                  <a:gdLst>
                    <a:gd name="T0" fmla="*/ 0 w 29"/>
                    <a:gd name="T1" fmla="*/ 0 h 50"/>
                    <a:gd name="T2" fmla="*/ 6 w 29"/>
                    <a:gd name="T3" fmla="*/ 0 h 50"/>
                    <a:gd name="T4" fmla="*/ 6 w 29"/>
                    <a:gd name="T5" fmla="*/ 19 h 50"/>
                    <a:gd name="T6" fmla="*/ 7 w 29"/>
                    <a:gd name="T7" fmla="*/ 18 h 50"/>
                    <a:gd name="T8" fmla="*/ 8 w 29"/>
                    <a:gd name="T9" fmla="*/ 17 h 50"/>
                    <a:gd name="T10" fmla="*/ 10 w 29"/>
                    <a:gd name="T11" fmla="*/ 15 h 50"/>
                    <a:gd name="T12" fmla="*/ 13 w 29"/>
                    <a:gd name="T13" fmla="*/ 14 h 50"/>
                    <a:gd name="T14" fmla="*/ 14 w 29"/>
                    <a:gd name="T15" fmla="*/ 14 h 50"/>
                    <a:gd name="T16" fmla="*/ 15 w 29"/>
                    <a:gd name="T17" fmla="*/ 13 h 50"/>
                    <a:gd name="T18" fmla="*/ 16 w 29"/>
                    <a:gd name="T19" fmla="*/ 13 h 50"/>
                    <a:gd name="T20" fmla="*/ 17 w 29"/>
                    <a:gd name="T21" fmla="*/ 13 h 50"/>
                    <a:gd name="T22" fmla="*/ 18 w 29"/>
                    <a:gd name="T23" fmla="*/ 13 h 50"/>
                    <a:gd name="T24" fmla="*/ 20 w 29"/>
                    <a:gd name="T25" fmla="*/ 13 h 50"/>
                    <a:gd name="T26" fmla="*/ 22 w 29"/>
                    <a:gd name="T27" fmla="*/ 14 h 50"/>
                    <a:gd name="T28" fmla="*/ 23 w 29"/>
                    <a:gd name="T29" fmla="*/ 14 h 50"/>
                    <a:gd name="T30" fmla="*/ 25 w 29"/>
                    <a:gd name="T31" fmla="*/ 17 h 50"/>
                    <a:gd name="T32" fmla="*/ 28 w 29"/>
                    <a:gd name="T33" fmla="*/ 19 h 50"/>
                    <a:gd name="T34" fmla="*/ 29 w 29"/>
                    <a:gd name="T35" fmla="*/ 22 h 50"/>
                    <a:gd name="T36" fmla="*/ 29 w 29"/>
                    <a:gd name="T37" fmla="*/ 24 h 50"/>
                    <a:gd name="T38" fmla="*/ 29 w 29"/>
                    <a:gd name="T39" fmla="*/ 50 h 50"/>
                    <a:gd name="T40" fmla="*/ 23 w 29"/>
                    <a:gd name="T41" fmla="*/ 50 h 50"/>
                    <a:gd name="T42" fmla="*/ 23 w 29"/>
                    <a:gd name="T43" fmla="*/ 26 h 50"/>
                    <a:gd name="T44" fmla="*/ 23 w 29"/>
                    <a:gd name="T45" fmla="*/ 24 h 50"/>
                    <a:gd name="T46" fmla="*/ 22 w 29"/>
                    <a:gd name="T47" fmla="*/ 21 h 50"/>
                    <a:gd name="T48" fmla="*/ 21 w 29"/>
                    <a:gd name="T49" fmla="*/ 20 h 50"/>
                    <a:gd name="T50" fmla="*/ 20 w 29"/>
                    <a:gd name="T51" fmla="*/ 20 h 50"/>
                    <a:gd name="T52" fmla="*/ 18 w 29"/>
                    <a:gd name="T53" fmla="*/ 19 h 50"/>
                    <a:gd name="T54" fmla="*/ 17 w 29"/>
                    <a:gd name="T55" fmla="*/ 19 h 50"/>
                    <a:gd name="T56" fmla="*/ 15 w 29"/>
                    <a:gd name="T57" fmla="*/ 19 h 50"/>
                    <a:gd name="T58" fmla="*/ 14 w 29"/>
                    <a:gd name="T59" fmla="*/ 19 h 50"/>
                    <a:gd name="T60" fmla="*/ 13 w 29"/>
                    <a:gd name="T61" fmla="*/ 19 h 50"/>
                    <a:gd name="T62" fmla="*/ 11 w 29"/>
                    <a:gd name="T63" fmla="*/ 20 h 50"/>
                    <a:gd name="T64" fmla="*/ 9 w 29"/>
                    <a:gd name="T65" fmla="*/ 20 h 50"/>
                    <a:gd name="T66" fmla="*/ 8 w 29"/>
                    <a:gd name="T67" fmla="*/ 21 h 50"/>
                    <a:gd name="T68" fmla="*/ 7 w 29"/>
                    <a:gd name="T69" fmla="*/ 22 h 50"/>
                    <a:gd name="T70" fmla="*/ 7 w 29"/>
                    <a:gd name="T71" fmla="*/ 24 h 50"/>
                    <a:gd name="T72" fmla="*/ 6 w 29"/>
                    <a:gd name="T73" fmla="*/ 25 h 50"/>
                    <a:gd name="T74" fmla="*/ 6 w 29"/>
                    <a:gd name="T75" fmla="*/ 27 h 50"/>
                    <a:gd name="T76" fmla="*/ 6 w 29"/>
                    <a:gd name="T77" fmla="*/ 50 h 50"/>
                    <a:gd name="T78" fmla="*/ 0 w 29"/>
                    <a:gd name="T79" fmla="*/ 50 h 50"/>
                    <a:gd name="T80" fmla="*/ 0 w 29"/>
                    <a:gd name="T8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 h="50">
                      <a:moveTo>
                        <a:pt x="0" y="0"/>
                      </a:moveTo>
                      <a:lnTo>
                        <a:pt x="6" y="0"/>
                      </a:lnTo>
                      <a:lnTo>
                        <a:pt x="6" y="19"/>
                      </a:lnTo>
                      <a:lnTo>
                        <a:pt x="7" y="18"/>
                      </a:lnTo>
                      <a:lnTo>
                        <a:pt x="8" y="17"/>
                      </a:lnTo>
                      <a:lnTo>
                        <a:pt x="10" y="15"/>
                      </a:lnTo>
                      <a:lnTo>
                        <a:pt x="13" y="14"/>
                      </a:lnTo>
                      <a:lnTo>
                        <a:pt x="14" y="14"/>
                      </a:lnTo>
                      <a:lnTo>
                        <a:pt x="15" y="13"/>
                      </a:lnTo>
                      <a:lnTo>
                        <a:pt x="16" y="13"/>
                      </a:lnTo>
                      <a:lnTo>
                        <a:pt x="17" y="13"/>
                      </a:lnTo>
                      <a:lnTo>
                        <a:pt x="18" y="13"/>
                      </a:lnTo>
                      <a:lnTo>
                        <a:pt x="20" y="13"/>
                      </a:lnTo>
                      <a:lnTo>
                        <a:pt x="22" y="14"/>
                      </a:lnTo>
                      <a:lnTo>
                        <a:pt x="23" y="14"/>
                      </a:lnTo>
                      <a:lnTo>
                        <a:pt x="25" y="17"/>
                      </a:lnTo>
                      <a:lnTo>
                        <a:pt x="28" y="19"/>
                      </a:lnTo>
                      <a:lnTo>
                        <a:pt x="29" y="22"/>
                      </a:lnTo>
                      <a:lnTo>
                        <a:pt x="29" y="24"/>
                      </a:lnTo>
                      <a:lnTo>
                        <a:pt x="29" y="50"/>
                      </a:lnTo>
                      <a:lnTo>
                        <a:pt x="23" y="50"/>
                      </a:lnTo>
                      <a:lnTo>
                        <a:pt x="23" y="26"/>
                      </a:lnTo>
                      <a:lnTo>
                        <a:pt x="23" y="24"/>
                      </a:lnTo>
                      <a:lnTo>
                        <a:pt x="22" y="21"/>
                      </a:lnTo>
                      <a:lnTo>
                        <a:pt x="21" y="20"/>
                      </a:lnTo>
                      <a:lnTo>
                        <a:pt x="20" y="20"/>
                      </a:lnTo>
                      <a:lnTo>
                        <a:pt x="18" y="19"/>
                      </a:lnTo>
                      <a:lnTo>
                        <a:pt x="17" y="19"/>
                      </a:lnTo>
                      <a:lnTo>
                        <a:pt x="15" y="19"/>
                      </a:lnTo>
                      <a:lnTo>
                        <a:pt x="14" y="19"/>
                      </a:lnTo>
                      <a:lnTo>
                        <a:pt x="13" y="19"/>
                      </a:lnTo>
                      <a:lnTo>
                        <a:pt x="11" y="20"/>
                      </a:lnTo>
                      <a:lnTo>
                        <a:pt x="9" y="20"/>
                      </a:lnTo>
                      <a:lnTo>
                        <a:pt x="8" y="21"/>
                      </a:lnTo>
                      <a:lnTo>
                        <a:pt x="7" y="22"/>
                      </a:lnTo>
                      <a:lnTo>
                        <a:pt x="7" y="24"/>
                      </a:lnTo>
                      <a:lnTo>
                        <a:pt x="6" y="25"/>
                      </a:lnTo>
                      <a:lnTo>
                        <a:pt x="6" y="27"/>
                      </a:lnTo>
                      <a:lnTo>
                        <a:pt x="6" y="50"/>
                      </a:lnTo>
                      <a:lnTo>
                        <a:pt x="0" y="50"/>
                      </a:lnTo>
                      <a:lnTo>
                        <a:pt x="0" y="0"/>
                      </a:lnTo>
                      <a:close/>
                    </a:path>
                  </a:pathLst>
                </a:custGeom>
                <a:solidFill>
                  <a:srgbClr val="000000"/>
                </a:solidFill>
                <a:ln w="9525">
                  <a:solidFill>
                    <a:srgbClr val="FF0066"/>
                  </a:solidFill>
                  <a:round/>
                  <a:headEnd/>
                  <a:tailEnd/>
                </a:ln>
              </p:spPr>
              <p:txBody>
                <a:bodyPr/>
                <a:lstStyle/>
                <a:p>
                  <a:endParaRPr lang="en-US" dirty="0"/>
                </a:p>
              </p:txBody>
            </p:sp>
          </p:grpSp>
        </p:grpSp>
        <p:sp>
          <p:nvSpPr>
            <p:cNvPr id="263234" name="Freeform 66">
              <a:extLst>
                <a:ext uri="{FF2B5EF4-FFF2-40B4-BE49-F238E27FC236}">
                  <a16:creationId xmlns:a16="http://schemas.microsoft.com/office/drawing/2014/main" id="{669D4E96-A955-45F8-85A3-24C88158A6EA}"/>
                </a:ext>
              </a:extLst>
            </p:cNvPr>
            <p:cNvSpPr>
              <a:spLocks noChangeAspect="1"/>
            </p:cNvSpPr>
            <p:nvPr/>
          </p:nvSpPr>
          <p:spPr bwMode="auto">
            <a:xfrm>
              <a:off x="2100" y="336"/>
              <a:ext cx="46" cy="49"/>
            </a:xfrm>
            <a:custGeom>
              <a:avLst/>
              <a:gdLst>
                <a:gd name="T0" fmla="*/ 21 w 46"/>
                <a:gd name="T1" fmla="*/ 49 h 49"/>
                <a:gd name="T2" fmla="*/ 7 w 46"/>
                <a:gd name="T3" fmla="*/ 9 h 49"/>
                <a:gd name="T4" fmla="*/ 7 w 46"/>
                <a:gd name="T5" fmla="*/ 49 h 49"/>
                <a:gd name="T6" fmla="*/ 0 w 46"/>
                <a:gd name="T7" fmla="*/ 49 h 49"/>
                <a:gd name="T8" fmla="*/ 0 w 46"/>
                <a:gd name="T9" fmla="*/ 0 h 49"/>
                <a:gd name="T10" fmla="*/ 9 w 46"/>
                <a:gd name="T11" fmla="*/ 0 h 49"/>
                <a:gd name="T12" fmla="*/ 23 w 46"/>
                <a:gd name="T13" fmla="*/ 42 h 49"/>
                <a:gd name="T14" fmla="*/ 38 w 46"/>
                <a:gd name="T15" fmla="*/ 0 h 49"/>
                <a:gd name="T16" fmla="*/ 46 w 46"/>
                <a:gd name="T17" fmla="*/ 0 h 49"/>
                <a:gd name="T18" fmla="*/ 46 w 46"/>
                <a:gd name="T19" fmla="*/ 49 h 49"/>
                <a:gd name="T20" fmla="*/ 40 w 46"/>
                <a:gd name="T21" fmla="*/ 49 h 49"/>
                <a:gd name="T22" fmla="*/ 40 w 46"/>
                <a:gd name="T23" fmla="*/ 9 h 49"/>
                <a:gd name="T24" fmla="*/ 27 w 46"/>
                <a:gd name="T25" fmla="*/ 49 h 49"/>
                <a:gd name="T26" fmla="*/ 21 w 46"/>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49">
                  <a:moveTo>
                    <a:pt x="21" y="49"/>
                  </a:moveTo>
                  <a:lnTo>
                    <a:pt x="7" y="9"/>
                  </a:lnTo>
                  <a:lnTo>
                    <a:pt x="7" y="49"/>
                  </a:lnTo>
                  <a:lnTo>
                    <a:pt x="0" y="49"/>
                  </a:lnTo>
                  <a:lnTo>
                    <a:pt x="0" y="0"/>
                  </a:lnTo>
                  <a:lnTo>
                    <a:pt x="9" y="0"/>
                  </a:lnTo>
                  <a:lnTo>
                    <a:pt x="23" y="42"/>
                  </a:lnTo>
                  <a:lnTo>
                    <a:pt x="38" y="0"/>
                  </a:lnTo>
                  <a:lnTo>
                    <a:pt x="46" y="0"/>
                  </a:lnTo>
                  <a:lnTo>
                    <a:pt x="46" y="49"/>
                  </a:lnTo>
                  <a:lnTo>
                    <a:pt x="40" y="49"/>
                  </a:lnTo>
                  <a:lnTo>
                    <a:pt x="40" y="9"/>
                  </a:lnTo>
                  <a:lnTo>
                    <a:pt x="27" y="49"/>
                  </a:lnTo>
                  <a:lnTo>
                    <a:pt x="21" y="49"/>
                  </a:lnTo>
                  <a:close/>
                </a:path>
              </a:pathLst>
            </a:custGeom>
            <a:solidFill>
              <a:srgbClr val="000000"/>
            </a:solidFill>
            <a:ln w="9525">
              <a:solidFill>
                <a:srgbClr val="FF0066"/>
              </a:solidFill>
              <a:round/>
              <a:headEnd/>
              <a:tailEnd/>
            </a:ln>
          </p:spPr>
          <p:txBody>
            <a:bodyPr/>
            <a:lstStyle/>
            <a:p>
              <a:endParaRPr lang="en-US" dirty="0"/>
            </a:p>
          </p:txBody>
        </p:sp>
        <p:sp>
          <p:nvSpPr>
            <p:cNvPr id="263235" name="Freeform 67">
              <a:extLst>
                <a:ext uri="{FF2B5EF4-FFF2-40B4-BE49-F238E27FC236}">
                  <a16:creationId xmlns:a16="http://schemas.microsoft.com/office/drawing/2014/main" id="{BBDB13D6-DD3A-46BF-83BE-0F353580D1C4}"/>
                </a:ext>
              </a:extLst>
            </p:cNvPr>
            <p:cNvSpPr>
              <a:spLocks noChangeAspect="1" noEditPoints="1"/>
            </p:cNvSpPr>
            <p:nvPr/>
          </p:nvSpPr>
          <p:spPr bwMode="auto">
            <a:xfrm>
              <a:off x="2143" y="349"/>
              <a:ext cx="31" cy="38"/>
            </a:xfrm>
            <a:custGeom>
              <a:avLst/>
              <a:gdLst>
                <a:gd name="T0" fmla="*/ 15 w 31"/>
                <a:gd name="T1" fmla="*/ 38 h 38"/>
                <a:gd name="T2" fmla="*/ 10 w 31"/>
                <a:gd name="T3" fmla="*/ 37 h 38"/>
                <a:gd name="T4" fmla="*/ 6 w 31"/>
                <a:gd name="T5" fmla="*/ 34 h 38"/>
                <a:gd name="T6" fmla="*/ 1 w 31"/>
                <a:gd name="T7" fmla="*/ 29 h 38"/>
                <a:gd name="T8" fmla="*/ 0 w 31"/>
                <a:gd name="T9" fmla="*/ 18 h 38"/>
                <a:gd name="T10" fmla="*/ 1 w 31"/>
                <a:gd name="T11" fmla="*/ 9 h 38"/>
                <a:gd name="T12" fmla="*/ 6 w 31"/>
                <a:gd name="T13" fmla="*/ 3 h 38"/>
                <a:gd name="T14" fmla="*/ 10 w 31"/>
                <a:gd name="T15" fmla="*/ 1 h 38"/>
                <a:gd name="T16" fmla="*/ 15 w 31"/>
                <a:gd name="T17" fmla="*/ 0 h 38"/>
                <a:gd name="T18" fmla="*/ 21 w 31"/>
                <a:gd name="T19" fmla="*/ 1 h 38"/>
                <a:gd name="T20" fmla="*/ 25 w 31"/>
                <a:gd name="T21" fmla="*/ 3 h 38"/>
                <a:gd name="T22" fmla="*/ 30 w 31"/>
                <a:gd name="T23" fmla="*/ 9 h 38"/>
                <a:gd name="T24" fmla="*/ 31 w 31"/>
                <a:gd name="T25" fmla="*/ 18 h 38"/>
                <a:gd name="T26" fmla="*/ 30 w 31"/>
                <a:gd name="T27" fmla="*/ 29 h 38"/>
                <a:gd name="T28" fmla="*/ 25 w 31"/>
                <a:gd name="T29" fmla="*/ 34 h 38"/>
                <a:gd name="T30" fmla="*/ 21 w 31"/>
                <a:gd name="T31" fmla="*/ 37 h 38"/>
                <a:gd name="T32" fmla="*/ 15 w 31"/>
                <a:gd name="T33" fmla="*/ 38 h 38"/>
                <a:gd name="T34" fmla="*/ 15 w 31"/>
                <a:gd name="T35" fmla="*/ 6 h 38"/>
                <a:gd name="T36" fmla="*/ 10 w 31"/>
                <a:gd name="T37" fmla="*/ 7 h 38"/>
                <a:gd name="T38" fmla="*/ 8 w 31"/>
                <a:gd name="T39" fmla="*/ 10 h 38"/>
                <a:gd name="T40" fmla="*/ 6 w 31"/>
                <a:gd name="T41" fmla="*/ 14 h 38"/>
                <a:gd name="T42" fmla="*/ 6 w 31"/>
                <a:gd name="T43" fmla="*/ 18 h 38"/>
                <a:gd name="T44" fmla="*/ 6 w 31"/>
                <a:gd name="T45" fmla="*/ 23 h 38"/>
                <a:gd name="T46" fmla="*/ 8 w 31"/>
                <a:gd name="T47" fmla="*/ 27 h 38"/>
                <a:gd name="T48" fmla="*/ 10 w 31"/>
                <a:gd name="T49" fmla="*/ 31 h 38"/>
                <a:gd name="T50" fmla="*/ 15 w 31"/>
                <a:gd name="T51" fmla="*/ 32 h 38"/>
                <a:gd name="T52" fmla="*/ 20 w 31"/>
                <a:gd name="T53" fmla="*/ 31 h 38"/>
                <a:gd name="T54" fmla="*/ 23 w 31"/>
                <a:gd name="T55" fmla="*/ 27 h 38"/>
                <a:gd name="T56" fmla="*/ 25 w 31"/>
                <a:gd name="T57" fmla="*/ 23 h 38"/>
                <a:gd name="T58" fmla="*/ 25 w 31"/>
                <a:gd name="T59" fmla="*/ 18 h 38"/>
                <a:gd name="T60" fmla="*/ 25 w 31"/>
                <a:gd name="T61" fmla="*/ 14 h 38"/>
                <a:gd name="T62" fmla="*/ 23 w 31"/>
                <a:gd name="T63" fmla="*/ 10 h 38"/>
                <a:gd name="T64" fmla="*/ 20 w 31"/>
                <a:gd name="T65" fmla="*/ 7 h 38"/>
                <a:gd name="T66" fmla="*/ 15 w 31"/>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5" y="38"/>
                  </a:moveTo>
                  <a:lnTo>
                    <a:pt x="10" y="37"/>
                  </a:lnTo>
                  <a:lnTo>
                    <a:pt x="6" y="34"/>
                  </a:lnTo>
                  <a:lnTo>
                    <a:pt x="1" y="29"/>
                  </a:lnTo>
                  <a:lnTo>
                    <a:pt x="0" y="18"/>
                  </a:lnTo>
                  <a:lnTo>
                    <a:pt x="1" y="9"/>
                  </a:lnTo>
                  <a:lnTo>
                    <a:pt x="6" y="3"/>
                  </a:lnTo>
                  <a:lnTo>
                    <a:pt x="10" y="1"/>
                  </a:lnTo>
                  <a:lnTo>
                    <a:pt x="15" y="0"/>
                  </a:lnTo>
                  <a:lnTo>
                    <a:pt x="21" y="1"/>
                  </a:lnTo>
                  <a:lnTo>
                    <a:pt x="25" y="3"/>
                  </a:lnTo>
                  <a:lnTo>
                    <a:pt x="30" y="9"/>
                  </a:lnTo>
                  <a:lnTo>
                    <a:pt x="31" y="18"/>
                  </a:lnTo>
                  <a:lnTo>
                    <a:pt x="30" y="29"/>
                  </a:lnTo>
                  <a:lnTo>
                    <a:pt x="25" y="34"/>
                  </a:lnTo>
                  <a:lnTo>
                    <a:pt x="21" y="37"/>
                  </a:lnTo>
                  <a:lnTo>
                    <a:pt x="15" y="38"/>
                  </a:lnTo>
                  <a:close/>
                  <a:moveTo>
                    <a:pt x="15" y="6"/>
                  </a:moveTo>
                  <a:lnTo>
                    <a:pt x="10" y="7"/>
                  </a:lnTo>
                  <a:lnTo>
                    <a:pt x="8" y="10"/>
                  </a:lnTo>
                  <a:lnTo>
                    <a:pt x="6" y="14"/>
                  </a:lnTo>
                  <a:lnTo>
                    <a:pt x="6" y="18"/>
                  </a:lnTo>
                  <a:lnTo>
                    <a:pt x="6" y="23"/>
                  </a:lnTo>
                  <a:lnTo>
                    <a:pt x="8" y="27"/>
                  </a:lnTo>
                  <a:lnTo>
                    <a:pt x="10" y="31"/>
                  </a:lnTo>
                  <a:lnTo>
                    <a:pt x="15" y="32"/>
                  </a:lnTo>
                  <a:lnTo>
                    <a:pt x="20" y="31"/>
                  </a:lnTo>
                  <a:lnTo>
                    <a:pt x="23" y="27"/>
                  </a:lnTo>
                  <a:lnTo>
                    <a:pt x="25" y="23"/>
                  </a:lnTo>
                  <a:lnTo>
                    <a:pt x="25" y="18"/>
                  </a:lnTo>
                  <a:lnTo>
                    <a:pt x="25" y="14"/>
                  </a:lnTo>
                  <a:lnTo>
                    <a:pt x="23" y="10"/>
                  </a:lnTo>
                  <a:lnTo>
                    <a:pt x="20" y="7"/>
                  </a:lnTo>
                  <a:lnTo>
                    <a:pt x="15" y="6"/>
                  </a:lnTo>
                  <a:close/>
                </a:path>
              </a:pathLst>
            </a:custGeom>
            <a:solidFill>
              <a:srgbClr val="000000"/>
            </a:solidFill>
            <a:ln w="9525">
              <a:solidFill>
                <a:srgbClr val="FF0066"/>
              </a:solidFill>
              <a:round/>
              <a:headEnd/>
              <a:tailEnd/>
            </a:ln>
          </p:spPr>
          <p:txBody>
            <a:bodyPr/>
            <a:lstStyle/>
            <a:p>
              <a:endParaRPr lang="en-US" dirty="0"/>
            </a:p>
          </p:txBody>
        </p:sp>
        <p:sp>
          <p:nvSpPr>
            <p:cNvPr id="263236" name="Freeform 68">
              <a:extLst>
                <a:ext uri="{FF2B5EF4-FFF2-40B4-BE49-F238E27FC236}">
                  <a16:creationId xmlns:a16="http://schemas.microsoft.com/office/drawing/2014/main" id="{8A9CB21B-72D2-4BDD-8AA0-C4B132DD03A0}"/>
                </a:ext>
              </a:extLst>
            </p:cNvPr>
            <p:cNvSpPr>
              <a:spLocks noChangeAspect="1"/>
            </p:cNvSpPr>
            <p:nvPr/>
          </p:nvSpPr>
          <p:spPr bwMode="auto">
            <a:xfrm>
              <a:off x="2181" y="349"/>
              <a:ext cx="28" cy="36"/>
            </a:xfrm>
            <a:custGeom>
              <a:avLst/>
              <a:gdLst>
                <a:gd name="T0" fmla="*/ 6 w 28"/>
                <a:gd name="T1" fmla="*/ 1 h 36"/>
                <a:gd name="T2" fmla="*/ 6 w 28"/>
                <a:gd name="T3" fmla="*/ 6 h 36"/>
                <a:gd name="T4" fmla="*/ 6 w 28"/>
                <a:gd name="T5" fmla="*/ 6 h 36"/>
                <a:gd name="T6" fmla="*/ 7 w 28"/>
                <a:gd name="T7" fmla="*/ 4 h 36"/>
                <a:gd name="T8" fmla="*/ 8 w 28"/>
                <a:gd name="T9" fmla="*/ 3 h 36"/>
                <a:gd name="T10" fmla="*/ 8 w 28"/>
                <a:gd name="T11" fmla="*/ 2 h 36"/>
                <a:gd name="T12" fmla="*/ 9 w 28"/>
                <a:gd name="T13" fmla="*/ 1 h 36"/>
                <a:gd name="T14" fmla="*/ 12 w 28"/>
                <a:gd name="T15" fmla="*/ 0 h 36"/>
                <a:gd name="T16" fmla="*/ 13 w 28"/>
                <a:gd name="T17" fmla="*/ 0 h 36"/>
                <a:gd name="T18" fmla="*/ 15 w 28"/>
                <a:gd name="T19" fmla="*/ 0 h 36"/>
                <a:gd name="T20" fmla="*/ 16 w 28"/>
                <a:gd name="T21" fmla="*/ 0 h 36"/>
                <a:gd name="T22" fmla="*/ 17 w 28"/>
                <a:gd name="T23" fmla="*/ 0 h 36"/>
                <a:gd name="T24" fmla="*/ 20 w 28"/>
                <a:gd name="T25" fmla="*/ 0 h 36"/>
                <a:gd name="T26" fmla="*/ 21 w 28"/>
                <a:gd name="T27" fmla="*/ 0 h 36"/>
                <a:gd name="T28" fmla="*/ 22 w 28"/>
                <a:gd name="T29" fmla="*/ 1 h 36"/>
                <a:gd name="T30" fmla="*/ 23 w 28"/>
                <a:gd name="T31" fmla="*/ 1 h 36"/>
                <a:gd name="T32" fmla="*/ 25 w 28"/>
                <a:gd name="T33" fmla="*/ 3 h 36"/>
                <a:gd name="T34" fmla="*/ 27 w 28"/>
                <a:gd name="T35" fmla="*/ 6 h 36"/>
                <a:gd name="T36" fmla="*/ 28 w 28"/>
                <a:gd name="T37" fmla="*/ 9 h 36"/>
                <a:gd name="T38" fmla="*/ 28 w 28"/>
                <a:gd name="T39" fmla="*/ 36 h 36"/>
                <a:gd name="T40" fmla="*/ 22 w 28"/>
                <a:gd name="T41" fmla="*/ 36 h 36"/>
                <a:gd name="T42" fmla="*/ 22 w 28"/>
                <a:gd name="T43" fmla="*/ 11 h 36"/>
                <a:gd name="T44" fmla="*/ 21 w 28"/>
                <a:gd name="T45" fmla="*/ 8 h 36"/>
                <a:gd name="T46" fmla="*/ 20 w 28"/>
                <a:gd name="T47" fmla="*/ 6 h 36"/>
                <a:gd name="T48" fmla="*/ 17 w 28"/>
                <a:gd name="T49" fmla="*/ 4 h 36"/>
                <a:gd name="T50" fmla="*/ 15 w 28"/>
                <a:gd name="T51" fmla="*/ 4 h 36"/>
                <a:gd name="T52" fmla="*/ 12 w 28"/>
                <a:gd name="T53" fmla="*/ 6 h 36"/>
                <a:gd name="T54" fmla="*/ 9 w 28"/>
                <a:gd name="T55" fmla="*/ 7 h 36"/>
                <a:gd name="T56" fmla="*/ 7 w 28"/>
                <a:gd name="T57" fmla="*/ 11 h 36"/>
                <a:gd name="T58" fmla="*/ 6 w 28"/>
                <a:gd name="T59" fmla="*/ 17 h 36"/>
                <a:gd name="T60" fmla="*/ 6 w 28"/>
                <a:gd name="T61" fmla="*/ 36 h 36"/>
                <a:gd name="T62" fmla="*/ 0 w 28"/>
                <a:gd name="T63" fmla="*/ 36 h 36"/>
                <a:gd name="T64" fmla="*/ 0 w 28"/>
                <a:gd name="T65" fmla="*/ 1 h 36"/>
                <a:gd name="T66" fmla="*/ 6 w 28"/>
                <a:gd name="T6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6">
                  <a:moveTo>
                    <a:pt x="6" y="1"/>
                  </a:moveTo>
                  <a:lnTo>
                    <a:pt x="6" y="6"/>
                  </a:lnTo>
                  <a:lnTo>
                    <a:pt x="6" y="6"/>
                  </a:lnTo>
                  <a:lnTo>
                    <a:pt x="7" y="4"/>
                  </a:lnTo>
                  <a:lnTo>
                    <a:pt x="8" y="3"/>
                  </a:lnTo>
                  <a:lnTo>
                    <a:pt x="8" y="2"/>
                  </a:lnTo>
                  <a:lnTo>
                    <a:pt x="9" y="1"/>
                  </a:lnTo>
                  <a:lnTo>
                    <a:pt x="12" y="0"/>
                  </a:lnTo>
                  <a:lnTo>
                    <a:pt x="13" y="0"/>
                  </a:lnTo>
                  <a:lnTo>
                    <a:pt x="15" y="0"/>
                  </a:lnTo>
                  <a:lnTo>
                    <a:pt x="16" y="0"/>
                  </a:lnTo>
                  <a:lnTo>
                    <a:pt x="17" y="0"/>
                  </a:lnTo>
                  <a:lnTo>
                    <a:pt x="20" y="0"/>
                  </a:lnTo>
                  <a:lnTo>
                    <a:pt x="21" y="0"/>
                  </a:lnTo>
                  <a:lnTo>
                    <a:pt x="22" y="1"/>
                  </a:lnTo>
                  <a:lnTo>
                    <a:pt x="23" y="1"/>
                  </a:lnTo>
                  <a:lnTo>
                    <a:pt x="25" y="3"/>
                  </a:lnTo>
                  <a:lnTo>
                    <a:pt x="27" y="6"/>
                  </a:lnTo>
                  <a:lnTo>
                    <a:pt x="28" y="9"/>
                  </a:lnTo>
                  <a:lnTo>
                    <a:pt x="28" y="36"/>
                  </a:lnTo>
                  <a:lnTo>
                    <a:pt x="22" y="36"/>
                  </a:lnTo>
                  <a:lnTo>
                    <a:pt x="22" y="11"/>
                  </a:lnTo>
                  <a:lnTo>
                    <a:pt x="21" y="8"/>
                  </a:lnTo>
                  <a:lnTo>
                    <a:pt x="20" y="6"/>
                  </a:lnTo>
                  <a:lnTo>
                    <a:pt x="17" y="4"/>
                  </a:lnTo>
                  <a:lnTo>
                    <a:pt x="15" y="4"/>
                  </a:lnTo>
                  <a:lnTo>
                    <a:pt x="12" y="6"/>
                  </a:lnTo>
                  <a:lnTo>
                    <a:pt x="9" y="7"/>
                  </a:lnTo>
                  <a:lnTo>
                    <a:pt x="7" y="11"/>
                  </a:lnTo>
                  <a:lnTo>
                    <a:pt x="6" y="17"/>
                  </a:lnTo>
                  <a:lnTo>
                    <a:pt x="6" y="36"/>
                  </a:lnTo>
                  <a:lnTo>
                    <a:pt x="0" y="36"/>
                  </a:lnTo>
                  <a:lnTo>
                    <a:pt x="0" y="1"/>
                  </a:lnTo>
                  <a:lnTo>
                    <a:pt x="6" y="1"/>
                  </a:lnTo>
                  <a:close/>
                </a:path>
              </a:pathLst>
            </a:custGeom>
            <a:solidFill>
              <a:srgbClr val="000000"/>
            </a:solidFill>
            <a:ln w="9525">
              <a:solidFill>
                <a:srgbClr val="FF0066"/>
              </a:solidFill>
              <a:round/>
              <a:headEnd/>
              <a:tailEnd/>
            </a:ln>
          </p:spPr>
          <p:txBody>
            <a:bodyPr/>
            <a:lstStyle/>
            <a:p>
              <a:endParaRPr lang="en-US" dirty="0"/>
            </a:p>
          </p:txBody>
        </p:sp>
        <p:sp>
          <p:nvSpPr>
            <p:cNvPr id="263237" name="Freeform 69">
              <a:extLst>
                <a:ext uri="{FF2B5EF4-FFF2-40B4-BE49-F238E27FC236}">
                  <a16:creationId xmlns:a16="http://schemas.microsoft.com/office/drawing/2014/main" id="{99E754B5-4865-485A-9A67-DA6451372728}"/>
                </a:ext>
              </a:extLst>
            </p:cNvPr>
            <p:cNvSpPr>
              <a:spLocks noChangeAspect="1"/>
            </p:cNvSpPr>
            <p:nvPr/>
          </p:nvSpPr>
          <p:spPr bwMode="auto">
            <a:xfrm>
              <a:off x="2213" y="340"/>
              <a:ext cx="16" cy="47"/>
            </a:xfrm>
            <a:custGeom>
              <a:avLst/>
              <a:gdLst>
                <a:gd name="T0" fmla="*/ 11 w 16"/>
                <a:gd name="T1" fmla="*/ 10 h 47"/>
                <a:gd name="T2" fmla="*/ 16 w 16"/>
                <a:gd name="T3" fmla="*/ 10 h 47"/>
                <a:gd name="T4" fmla="*/ 16 w 16"/>
                <a:gd name="T5" fmla="*/ 15 h 47"/>
                <a:gd name="T6" fmla="*/ 11 w 16"/>
                <a:gd name="T7" fmla="*/ 15 h 47"/>
                <a:gd name="T8" fmla="*/ 11 w 16"/>
                <a:gd name="T9" fmla="*/ 39 h 47"/>
                <a:gd name="T10" fmla="*/ 11 w 16"/>
                <a:gd name="T11" fmla="*/ 40 h 47"/>
                <a:gd name="T12" fmla="*/ 12 w 16"/>
                <a:gd name="T13" fmla="*/ 41 h 47"/>
                <a:gd name="T14" fmla="*/ 14 w 16"/>
                <a:gd name="T15" fmla="*/ 41 h 47"/>
                <a:gd name="T16" fmla="*/ 16 w 16"/>
                <a:gd name="T17" fmla="*/ 41 h 47"/>
                <a:gd name="T18" fmla="*/ 16 w 16"/>
                <a:gd name="T19" fmla="*/ 46 h 47"/>
                <a:gd name="T20" fmla="*/ 15 w 16"/>
                <a:gd name="T21" fmla="*/ 47 h 47"/>
                <a:gd name="T22" fmla="*/ 13 w 16"/>
                <a:gd name="T23" fmla="*/ 47 h 47"/>
                <a:gd name="T24" fmla="*/ 12 w 16"/>
                <a:gd name="T25" fmla="*/ 47 h 47"/>
                <a:gd name="T26" fmla="*/ 9 w 16"/>
                <a:gd name="T27" fmla="*/ 47 h 47"/>
                <a:gd name="T28" fmla="*/ 7 w 16"/>
                <a:gd name="T29" fmla="*/ 46 h 47"/>
                <a:gd name="T30" fmla="*/ 6 w 16"/>
                <a:gd name="T31" fmla="*/ 45 h 47"/>
                <a:gd name="T32" fmla="*/ 5 w 16"/>
                <a:gd name="T33" fmla="*/ 42 h 47"/>
                <a:gd name="T34" fmla="*/ 5 w 16"/>
                <a:gd name="T35" fmla="*/ 41 h 47"/>
                <a:gd name="T36" fmla="*/ 5 w 16"/>
                <a:gd name="T37" fmla="*/ 15 h 47"/>
                <a:gd name="T38" fmla="*/ 0 w 16"/>
                <a:gd name="T39" fmla="*/ 15 h 47"/>
                <a:gd name="T40" fmla="*/ 0 w 16"/>
                <a:gd name="T41" fmla="*/ 10 h 47"/>
                <a:gd name="T42" fmla="*/ 5 w 16"/>
                <a:gd name="T43" fmla="*/ 10 h 47"/>
                <a:gd name="T44" fmla="*/ 5 w 16"/>
                <a:gd name="T45" fmla="*/ 0 h 47"/>
                <a:gd name="T46" fmla="*/ 11 w 16"/>
                <a:gd name="T47" fmla="*/ 0 h 47"/>
                <a:gd name="T48" fmla="*/ 11 w 16"/>
                <a:gd name="T49" fmla="*/ 1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47">
                  <a:moveTo>
                    <a:pt x="11" y="10"/>
                  </a:moveTo>
                  <a:lnTo>
                    <a:pt x="16" y="10"/>
                  </a:lnTo>
                  <a:lnTo>
                    <a:pt x="16" y="15"/>
                  </a:lnTo>
                  <a:lnTo>
                    <a:pt x="11" y="15"/>
                  </a:lnTo>
                  <a:lnTo>
                    <a:pt x="11" y="39"/>
                  </a:lnTo>
                  <a:lnTo>
                    <a:pt x="11" y="40"/>
                  </a:lnTo>
                  <a:lnTo>
                    <a:pt x="12" y="41"/>
                  </a:lnTo>
                  <a:lnTo>
                    <a:pt x="14" y="41"/>
                  </a:lnTo>
                  <a:lnTo>
                    <a:pt x="16" y="41"/>
                  </a:lnTo>
                  <a:lnTo>
                    <a:pt x="16" y="46"/>
                  </a:lnTo>
                  <a:lnTo>
                    <a:pt x="15" y="47"/>
                  </a:lnTo>
                  <a:lnTo>
                    <a:pt x="13" y="47"/>
                  </a:lnTo>
                  <a:lnTo>
                    <a:pt x="12" y="47"/>
                  </a:lnTo>
                  <a:lnTo>
                    <a:pt x="9" y="47"/>
                  </a:lnTo>
                  <a:lnTo>
                    <a:pt x="7" y="46"/>
                  </a:lnTo>
                  <a:lnTo>
                    <a:pt x="6" y="45"/>
                  </a:lnTo>
                  <a:lnTo>
                    <a:pt x="5" y="42"/>
                  </a:lnTo>
                  <a:lnTo>
                    <a:pt x="5" y="41"/>
                  </a:lnTo>
                  <a:lnTo>
                    <a:pt x="5" y="15"/>
                  </a:lnTo>
                  <a:lnTo>
                    <a:pt x="0" y="15"/>
                  </a:lnTo>
                  <a:lnTo>
                    <a:pt x="0" y="10"/>
                  </a:lnTo>
                  <a:lnTo>
                    <a:pt x="5" y="10"/>
                  </a:lnTo>
                  <a:lnTo>
                    <a:pt x="5" y="0"/>
                  </a:lnTo>
                  <a:lnTo>
                    <a:pt x="11" y="0"/>
                  </a:lnTo>
                  <a:lnTo>
                    <a:pt x="11" y="10"/>
                  </a:lnTo>
                  <a:close/>
                </a:path>
              </a:pathLst>
            </a:custGeom>
            <a:solidFill>
              <a:srgbClr val="000000"/>
            </a:solidFill>
            <a:ln w="9525">
              <a:solidFill>
                <a:srgbClr val="FF0066"/>
              </a:solidFill>
              <a:round/>
              <a:headEnd/>
              <a:tailEnd/>
            </a:ln>
          </p:spPr>
          <p:txBody>
            <a:bodyPr/>
            <a:lstStyle/>
            <a:p>
              <a:endParaRPr lang="en-US" dirty="0"/>
            </a:p>
          </p:txBody>
        </p:sp>
        <p:sp>
          <p:nvSpPr>
            <p:cNvPr id="263238" name="Freeform 70">
              <a:extLst>
                <a:ext uri="{FF2B5EF4-FFF2-40B4-BE49-F238E27FC236}">
                  <a16:creationId xmlns:a16="http://schemas.microsoft.com/office/drawing/2014/main" id="{6E63670E-C7E9-4445-B505-98CDAF5D842D}"/>
                </a:ext>
              </a:extLst>
            </p:cNvPr>
            <p:cNvSpPr>
              <a:spLocks noChangeAspect="1" noEditPoints="1"/>
            </p:cNvSpPr>
            <p:nvPr/>
          </p:nvSpPr>
          <p:spPr bwMode="auto">
            <a:xfrm>
              <a:off x="2232" y="349"/>
              <a:ext cx="33" cy="38"/>
            </a:xfrm>
            <a:custGeom>
              <a:avLst/>
              <a:gdLst>
                <a:gd name="T0" fmla="*/ 30 w 33"/>
                <a:gd name="T1" fmla="*/ 32 h 38"/>
                <a:gd name="T2" fmla="*/ 31 w 33"/>
                <a:gd name="T3" fmla="*/ 32 h 38"/>
                <a:gd name="T4" fmla="*/ 32 w 33"/>
                <a:gd name="T5" fmla="*/ 32 h 38"/>
                <a:gd name="T6" fmla="*/ 33 w 33"/>
                <a:gd name="T7" fmla="*/ 32 h 38"/>
                <a:gd name="T8" fmla="*/ 33 w 33"/>
                <a:gd name="T9" fmla="*/ 37 h 38"/>
                <a:gd name="T10" fmla="*/ 31 w 33"/>
                <a:gd name="T11" fmla="*/ 37 h 38"/>
                <a:gd name="T12" fmla="*/ 28 w 33"/>
                <a:gd name="T13" fmla="*/ 38 h 38"/>
                <a:gd name="T14" fmla="*/ 25 w 33"/>
                <a:gd name="T15" fmla="*/ 36 h 38"/>
                <a:gd name="T16" fmla="*/ 24 w 33"/>
                <a:gd name="T17" fmla="*/ 32 h 38"/>
                <a:gd name="T18" fmla="*/ 18 w 33"/>
                <a:gd name="T19" fmla="*/ 36 h 38"/>
                <a:gd name="T20" fmla="*/ 12 w 33"/>
                <a:gd name="T21" fmla="*/ 38 h 38"/>
                <a:gd name="T22" fmla="*/ 3 w 33"/>
                <a:gd name="T23" fmla="*/ 34 h 38"/>
                <a:gd name="T24" fmla="*/ 0 w 33"/>
                <a:gd name="T25" fmla="*/ 26 h 38"/>
                <a:gd name="T26" fmla="*/ 3 w 33"/>
                <a:gd name="T27" fmla="*/ 19 h 38"/>
                <a:gd name="T28" fmla="*/ 8 w 33"/>
                <a:gd name="T29" fmla="*/ 17 h 38"/>
                <a:gd name="T30" fmla="*/ 15 w 33"/>
                <a:gd name="T31" fmla="*/ 16 h 38"/>
                <a:gd name="T32" fmla="*/ 20 w 33"/>
                <a:gd name="T33" fmla="*/ 15 h 38"/>
                <a:gd name="T34" fmla="*/ 23 w 33"/>
                <a:gd name="T35" fmla="*/ 15 h 38"/>
                <a:gd name="T36" fmla="*/ 24 w 33"/>
                <a:gd name="T37" fmla="*/ 12 h 38"/>
                <a:gd name="T38" fmla="*/ 23 w 33"/>
                <a:gd name="T39" fmla="*/ 7 h 38"/>
                <a:gd name="T40" fmla="*/ 17 w 33"/>
                <a:gd name="T41" fmla="*/ 4 h 38"/>
                <a:gd name="T42" fmla="*/ 11 w 33"/>
                <a:gd name="T43" fmla="*/ 6 h 38"/>
                <a:gd name="T44" fmla="*/ 8 w 33"/>
                <a:gd name="T45" fmla="*/ 9 h 38"/>
                <a:gd name="T46" fmla="*/ 2 w 33"/>
                <a:gd name="T47" fmla="*/ 11 h 38"/>
                <a:gd name="T48" fmla="*/ 2 w 33"/>
                <a:gd name="T49" fmla="*/ 6 h 38"/>
                <a:gd name="T50" fmla="*/ 5 w 33"/>
                <a:gd name="T51" fmla="*/ 2 h 38"/>
                <a:gd name="T52" fmla="*/ 10 w 33"/>
                <a:gd name="T53" fmla="*/ 0 h 38"/>
                <a:gd name="T54" fmla="*/ 14 w 33"/>
                <a:gd name="T55" fmla="*/ 0 h 38"/>
                <a:gd name="T56" fmla="*/ 17 w 33"/>
                <a:gd name="T57" fmla="*/ 0 h 38"/>
                <a:gd name="T58" fmla="*/ 20 w 33"/>
                <a:gd name="T59" fmla="*/ 0 h 38"/>
                <a:gd name="T60" fmla="*/ 24 w 33"/>
                <a:gd name="T61" fmla="*/ 1 h 38"/>
                <a:gd name="T62" fmla="*/ 28 w 33"/>
                <a:gd name="T63" fmla="*/ 4 h 38"/>
                <a:gd name="T64" fmla="*/ 30 w 33"/>
                <a:gd name="T65" fmla="*/ 31 h 38"/>
                <a:gd name="T66" fmla="*/ 20 w 33"/>
                <a:gd name="T67" fmla="*/ 19 h 38"/>
                <a:gd name="T68" fmla="*/ 12 w 33"/>
                <a:gd name="T69" fmla="*/ 21 h 38"/>
                <a:gd name="T70" fmla="*/ 9 w 33"/>
                <a:gd name="T71" fmla="*/ 22 h 38"/>
                <a:gd name="T72" fmla="*/ 7 w 33"/>
                <a:gd name="T73" fmla="*/ 25 h 38"/>
                <a:gd name="T74" fmla="*/ 7 w 33"/>
                <a:gd name="T75" fmla="*/ 29 h 38"/>
                <a:gd name="T76" fmla="*/ 10 w 33"/>
                <a:gd name="T77" fmla="*/ 32 h 38"/>
                <a:gd name="T78" fmla="*/ 17 w 33"/>
                <a:gd name="T79" fmla="*/ 32 h 38"/>
                <a:gd name="T80" fmla="*/ 23 w 33"/>
                <a:gd name="T81" fmla="*/ 26 h 38"/>
                <a:gd name="T82" fmla="*/ 24 w 33"/>
                <a:gd name="T8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30" y="31"/>
                  </a:moveTo>
                  <a:lnTo>
                    <a:pt x="30" y="32"/>
                  </a:lnTo>
                  <a:lnTo>
                    <a:pt x="31" y="32"/>
                  </a:lnTo>
                  <a:lnTo>
                    <a:pt x="31" y="32"/>
                  </a:lnTo>
                  <a:lnTo>
                    <a:pt x="32" y="32"/>
                  </a:lnTo>
                  <a:lnTo>
                    <a:pt x="32" y="32"/>
                  </a:lnTo>
                  <a:lnTo>
                    <a:pt x="33" y="32"/>
                  </a:lnTo>
                  <a:lnTo>
                    <a:pt x="33" y="32"/>
                  </a:lnTo>
                  <a:lnTo>
                    <a:pt x="33" y="32"/>
                  </a:lnTo>
                  <a:lnTo>
                    <a:pt x="33" y="37"/>
                  </a:lnTo>
                  <a:lnTo>
                    <a:pt x="32" y="37"/>
                  </a:lnTo>
                  <a:lnTo>
                    <a:pt x="31" y="37"/>
                  </a:lnTo>
                  <a:lnTo>
                    <a:pt x="30" y="38"/>
                  </a:lnTo>
                  <a:lnTo>
                    <a:pt x="28" y="38"/>
                  </a:lnTo>
                  <a:lnTo>
                    <a:pt x="27" y="37"/>
                  </a:lnTo>
                  <a:lnTo>
                    <a:pt x="25" y="36"/>
                  </a:lnTo>
                  <a:lnTo>
                    <a:pt x="24" y="34"/>
                  </a:lnTo>
                  <a:lnTo>
                    <a:pt x="24" y="32"/>
                  </a:lnTo>
                  <a:lnTo>
                    <a:pt x="22" y="34"/>
                  </a:lnTo>
                  <a:lnTo>
                    <a:pt x="18" y="36"/>
                  </a:lnTo>
                  <a:lnTo>
                    <a:pt x="16" y="37"/>
                  </a:lnTo>
                  <a:lnTo>
                    <a:pt x="12" y="38"/>
                  </a:lnTo>
                  <a:lnTo>
                    <a:pt x="7" y="37"/>
                  </a:lnTo>
                  <a:lnTo>
                    <a:pt x="3" y="34"/>
                  </a:lnTo>
                  <a:lnTo>
                    <a:pt x="1" y="31"/>
                  </a:lnTo>
                  <a:lnTo>
                    <a:pt x="0" y="26"/>
                  </a:lnTo>
                  <a:lnTo>
                    <a:pt x="1" y="23"/>
                  </a:lnTo>
                  <a:lnTo>
                    <a:pt x="3" y="19"/>
                  </a:lnTo>
                  <a:lnTo>
                    <a:pt x="5" y="18"/>
                  </a:lnTo>
                  <a:lnTo>
                    <a:pt x="8" y="17"/>
                  </a:lnTo>
                  <a:lnTo>
                    <a:pt x="11" y="16"/>
                  </a:lnTo>
                  <a:lnTo>
                    <a:pt x="15" y="16"/>
                  </a:lnTo>
                  <a:lnTo>
                    <a:pt x="18" y="15"/>
                  </a:lnTo>
                  <a:lnTo>
                    <a:pt x="20" y="15"/>
                  </a:lnTo>
                  <a:lnTo>
                    <a:pt x="22" y="15"/>
                  </a:lnTo>
                  <a:lnTo>
                    <a:pt x="23" y="15"/>
                  </a:lnTo>
                  <a:lnTo>
                    <a:pt x="24" y="14"/>
                  </a:lnTo>
                  <a:lnTo>
                    <a:pt x="24" y="12"/>
                  </a:lnTo>
                  <a:lnTo>
                    <a:pt x="24" y="8"/>
                  </a:lnTo>
                  <a:lnTo>
                    <a:pt x="23" y="7"/>
                  </a:lnTo>
                  <a:lnTo>
                    <a:pt x="20" y="6"/>
                  </a:lnTo>
                  <a:lnTo>
                    <a:pt x="17" y="4"/>
                  </a:lnTo>
                  <a:lnTo>
                    <a:pt x="15" y="4"/>
                  </a:lnTo>
                  <a:lnTo>
                    <a:pt x="11" y="6"/>
                  </a:lnTo>
                  <a:lnTo>
                    <a:pt x="9" y="7"/>
                  </a:lnTo>
                  <a:lnTo>
                    <a:pt x="8" y="9"/>
                  </a:lnTo>
                  <a:lnTo>
                    <a:pt x="7" y="11"/>
                  </a:lnTo>
                  <a:lnTo>
                    <a:pt x="2" y="11"/>
                  </a:lnTo>
                  <a:lnTo>
                    <a:pt x="2" y="8"/>
                  </a:lnTo>
                  <a:lnTo>
                    <a:pt x="2" y="6"/>
                  </a:lnTo>
                  <a:lnTo>
                    <a:pt x="3" y="4"/>
                  </a:lnTo>
                  <a:lnTo>
                    <a:pt x="5" y="2"/>
                  </a:lnTo>
                  <a:lnTo>
                    <a:pt x="8" y="1"/>
                  </a:lnTo>
                  <a:lnTo>
                    <a:pt x="10" y="0"/>
                  </a:lnTo>
                  <a:lnTo>
                    <a:pt x="11" y="0"/>
                  </a:lnTo>
                  <a:lnTo>
                    <a:pt x="14" y="0"/>
                  </a:lnTo>
                  <a:lnTo>
                    <a:pt x="15" y="0"/>
                  </a:lnTo>
                  <a:lnTo>
                    <a:pt x="17" y="0"/>
                  </a:lnTo>
                  <a:lnTo>
                    <a:pt x="18" y="0"/>
                  </a:lnTo>
                  <a:lnTo>
                    <a:pt x="20" y="0"/>
                  </a:lnTo>
                  <a:lnTo>
                    <a:pt x="22" y="0"/>
                  </a:lnTo>
                  <a:lnTo>
                    <a:pt x="24" y="1"/>
                  </a:lnTo>
                  <a:lnTo>
                    <a:pt x="27" y="2"/>
                  </a:lnTo>
                  <a:lnTo>
                    <a:pt x="28" y="4"/>
                  </a:lnTo>
                  <a:lnTo>
                    <a:pt x="30" y="7"/>
                  </a:lnTo>
                  <a:lnTo>
                    <a:pt x="30" y="31"/>
                  </a:lnTo>
                  <a:close/>
                  <a:moveTo>
                    <a:pt x="24" y="18"/>
                  </a:moveTo>
                  <a:lnTo>
                    <a:pt x="20" y="19"/>
                  </a:lnTo>
                  <a:lnTo>
                    <a:pt x="16" y="21"/>
                  </a:lnTo>
                  <a:lnTo>
                    <a:pt x="12" y="21"/>
                  </a:lnTo>
                  <a:lnTo>
                    <a:pt x="9" y="22"/>
                  </a:lnTo>
                  <a:lnTo>
                    <a:pt x="9" y="22"/>
                  </a:lnTo>
                  <a:lnTo>
                    <a:pt x="8" y="23"/>
                  </a:lnTo>
                  <a:lnTo>
                    <a:pt x="7" y="25"/>
                  </a:lnTo>
                  <a:lnTo>
                    <a:pt x="5" y="26"/>
                  </a:lnTo>
                  <a:lnTo>
                    <a:pt x="7" y="29"/>
                  </a:lnTo>
                  <a:lnTo>
                    <a:pt x="8" y="31"/>
                  </a:lnTo>
                  <a:lnTo>
                    <a:pt x="10" y="32"/>
                  </a:lnTo>
                  <a:lnTo>
                    <a:pt x="12" y="32"/>
                  </a:lnTo>
                  <a:lnTo>
                    <a:pt x="17" y="32"/>
                  </a:lnTo>
                  <a:lnTo>
                    <a:pt x="20" y="30"/>
                  </a:lnTo>
                  <a:lnTo>
                    <a:pt x="23" y="26"/>
                  </a:lnTo>
                  <a:lnTo>
                    <a:pt x="24" y="25"/>
                  </a:lnTo>
                  <a:lnTo>
                    <a:pt x="24" y="18"/>
                  </a:lnTo>
                  <a:close/>
                </a:path>
              </a:pathLst>
            </a:custGeom>
            <a:solidFill>
              <a:srgbClr val="000000"/>
            </a:solidFill>
            <a:ln w="9525">
              <a:solidFill>
                <a:srgbClr val="FF0066"/>
              </a:solidFill>
              <a:round/>
              <a:headEnd/>
              <a:tailEnd/>
            </a:ln>
          </p:spPr>
          <p:txBody>
            <a:bodyPr/>
            <a:lstStyle/>
            <a:p>
              <a:endParaRPr lang="en-US" dirty="0"/>
            </a:p>
          </p:txBody>
        </p:sp>
        <p:sp>
          <p:nvSpPr>
            <p:cNvPr id="263239" name="Freeform 71">
              <a:extLst>
                <a:ext uri="{FF2B5EF4-FFF2-40B4-BE49-F238E27FC236}">
                  <a16:creationId xmlns:a16="http://schemas.microsoft.com/office/drawing/2014/main" id="{AE337039-5478-442D-AAAD-B753F70F281C}"/>
                </a:ext>
              </a:extLst>
            </p:cNvPr>
            <p:cNvSpPr>
              <a:spLocks noChangeAspect="1"/>
            </p:cNvSpPr>
            <p:nvPr/>
          </p:nvSpPr>
          <p:spPr bwMode="auto">
            <a:xfrm>
              <a:off x="2270" y="349"/>
              <a:ext cx="28" cy="36"/>
            </a:xfrm>
            <a:custGeom>
              <a:avLst/>
              <a:gdLst>
                <a:gd name="T0" fmla="*/ 5 w 28"/>
                <a:gd name="T1" fmla="*/ 1 h 36"/>
                <a:gd name="T2" fmla="*/ 5 w 28"/>
                <a:gd name="T3" fmla="*/ 6 h 36"/>
                <a:gd name="T4" fmla="*/ 5 w 28"/>
                <a:gd name="T5" fmla="*/ 6 h 36"/>
                <a:gd name="T6" fmla="*/ 7 w 28"/>
                <a:gd name="T7" fmla="*/ 4 h 36"/>
                <a:gd name="T8" fmla="*/ 8 w 28"/>
                <a:gd name="T9" fmla="*/ 3 h 36"/>
                <a:gd name="T10" fmla="*/ 9 w 28"/>
                <a:gd name="T11" fmla="*/ 2 h 36"/>
                <a:gd name="T12" fmla="*/ 10 w 28"/>
                <a:gd name="T13" fmla="*/ 1 h 36"/>
                <a:gd name="T14" fmla="*/ 11 w 28"/>
                <a:gd name="T15" fmla="*/ 0 h 36"/>
                <a:gd name="T16" fmla="*/ 14 w 28"/>
                <a:gd name="T17" fmla="*/ 0 h 36"/>
                <a:gd name="T18" fmla="*/ 15 w 28"/>
                <a:gd name="T19" fmla="*/ 0 h 36"/>
                <a:gd name="T20" fmla="*/ 17 w 28"/>
                <a:gd name="T21" fmla="*/ 0 h 36"/>
                <a:gd name="T22" fmla="*/ 18 w 28"/>
                <a:gd name="T23" fmla="*/ 0 h 36"/>
                <a:gd name="T24" fmla="*/ 20 w 28"/>
                <a:gd name="T25" fmla="*/ 0 h 36"/>
                <a:gd name="T26" fmla="*/ 22 w 28"/>
                <a:gd name="T27" fmla="*/ 0 h 36"/>
                <a:gd name="T28" fmla="*/ 23 w 28"/>
                <a:gd name="T29" fmla="*/ 1 h 36"/>
                <a:gd name="T30" fmla="*/ 24 w 28"/>
                <a:gd name="T31" fmla="*/ 1 h 36"/>
                <a:gd name="T32" fmla="*/ 26 w 28"/>
                <a:gd name="T33" fmla="*/ 3 h 36"/>
                <a:gd name="T34" fmla="*/ 27 w 28"/>
                <a:gd name="T35" fmla="*/ 6 h 36"/>
                <a:gd name="T36" fmla="*/ 28 w 28"/>
                <a:gd name="T37" fmla="*/ 9 h 36"/>
                <a:gd name="T38" fmla="*/ 28 w 28"/>
                <a:gd name="T39" fmla="*/ 36 h 36"/>
                <a:gd name="T40" fmla="*/ 23 w 28"/>
                <a:gd name="T41" fmla="*/ 36 h 36"/>
                <a:gd name="T42" fmla="*/ 23 w 28"/>
                <a:gd name="T43" fmla="*/ 11 h 36"/>
                <a:gd name="T44" fmla="*/ 22 w 28"/>
                <a:gd name="T45" fmla="*/ 8 h 36"/>
                <a:gd name="T46" fmla="*/ 20 w 28"/>
                <a:gd name="T47" fmla="*/ 6 h 36"/>
                <a:gd name="T48" fmla="*/ 18 w 28"/>
                <a:gd name="T49" fmla="*/ 4 h 36"/>
                <a:gd name="T50" fmla="*/ 16 w 28"/>
                <a:gd name="T51" fmla="*/ 4 h 36"/>
                <a:gd name="T52" fmla="*/ 12 w 28"/>
                <a:gd name="T53" fmla="*/ 6 h 36"/>
                <a:gd name="T54" fmla="*/ 9 w 28"/>
                <a:gd name="T55" fmla="*/ 7 h 36"/>
                <a:gd name="T56" fmla="*/ 7 w 28"/>
                <a:gd name="T57" fmla="*/ 11 h 36"/>
                <a:gd name="T58" fmla="*/ 5 w 28"/>
                <a:gd name="T59" fmla="*/ 17 h 36"/>
                <a:gd name="T60" fmla="*/ 5 w 28"/>
                <a:gd name="T61" fmla="*/ 36 h 36"/>
                <a:gd name="T62" fmla="*/ 0 w 28"/>
                <a:gd name="T63" fmla="*/ 36 h 36"/>
                <a:gd name="T64" fmla="*/ 0 w 28"/>
                <a:gd name="T65" fmla="*/ 1 h 36"/>
                <a:gd name="T66" fmla="*/ 5 w 28"/>
                <a:gd name="T6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6">
                  <a:moveTo>
                    <a:pt x="5" y="1"/>
                  </a:moveTo>
                  <a:lnTo>
                    <a:pt x="5" y="6"/>
                  </a:lnTo>
                  <a:lnTo>
                    <a:pt x="5" y="6"/>
                  </a:lnTo>
                  <a:lnTo>
                    <a:pt x="7" y="4"/>
                  </a:lnTo>
                  <a:lnTo>
                    <a:pt x="8" y="3"/>
                  </a:lnTo>
                  <a:lnTo>
                    <a:pt x="9" y="2"/>
                  </a:lnTo>
                  <a:lnTo>
                    <a:pt x="10" y="1"/>
                  </a:lnTo>
                  <a:lnTo>
                    <a:pt x="11" y="0"/>
                  </a:lnTo>
                  <a:lnTo>
                    <a:pt x="14" y="0"/>
                  </a:lnTo>
                  <a:lnTo>
                    <a:pt x="15" y="0"/>
                  </a:lnTo>
                  <a:lnTo>
                    <a:pt x="17" y="0"/>
                  </a:lnTo>
                  <a:lnTo>
                    <a:pt x="18" y="0"/>
                  </a:lnTo>
                  <a:lnTo>
                    <a:pt x="20" y="0"/>
                  </a:lnTo>
                  <a:lnTo>
                    <a:pt x="22" y="0"/>
                  </a:lnTo>
                  <a:lnTo>
                    <a:pt x="23" y="1"/>
                  </a:lnTo>
                  <a:lnTo>
                    <a:pt x="24" y="1"/>
                  </a:lnTo>
                  <a:lnTo>
                    <a:pt x="26" y="3"/>
                  </a:lnTo>
                  <a:lnTo>
                    <a:pt x="27" y="6"/>
                  </a:lnTo>
                  <a:lnTo>
                    <a:pt x="28" y="9"/>
                  </a:lnTo>
                  <a:lnTo>
                    <a:pt x="28" y="36"/>
                  </a:lnTo>
                  <a:lnTo>
                    <a:pt x="23" y="36"/>
                  </a:lnTo>
                  <a:lnTo>
                    <a:pt x="23" y="11"/>
                  </a:lnTo>
                  <a:lnTo>
                    <a:pt x="22" y="8"/>
                  </a:lnTo>
                  <a:lnTo>
                    <a:pt x="20" y="6"/>
                  </a:lnTo>
                  <a:lnTo>
                    <a:pt x="18" y="4"/>
                  </a:lnTo>
                  <a:lnTo>
                    <a:pt x="16" y="4"/>
                  </a:lnTo>
                  <a:lnTo>
                    <a:pt x="12" y="6"/>
                  </a:lnTo>
                  <a:lnTo>
                    <a:pt x="9" y="7"/>
                  </a:lnTo>
                  <a:lnTo>
                    <a:pt x="7" y="11"/>
                  </a:lnTo>
                  <a:lnTo>
                    <a:pt x="5" y="17"/>
                  </a:lnTo>
                  <a:lnTo>
                    <a:pt x="5" y="36"/>
                  </a:lnTo>
                  <a:lnTo>
                    <a:pt x="0" y="36"/>
                  </a:lnTo>
                  <a:lnTo>
                    <a:pt x="0" y="1"/>
                  </a:lnTo>
                  <a:lnTo>
                    <a:pt x="5" y="1"/>
                  </a:lnTo>
                  <a:close/>
                </a:path>
              </a:pathLst>
            </a:custGeom>
            <a:solidFill>
              <a:srgbClr val="000000"/>
            </a:solidFill>
            <a:ln w="9525">
              <a:solidFill>
                <a:srgbClr val="FF0066"/>
              </a:solidFill>
              <a:round/>
              <a:headEnd/>
              <a:tailEnd/>
            </a:ln>
          </p:spPr>
          <p:txBody>
            <a:bodyPr/>
            <a:lstStyle/>
            <a:p>
              <a:endParaRPr lang="en-US" dirty="0"/>
            </a:p>
          </p:txBody>
        </p:sp>
        <p:sp>
          <p:nvSpPr>
            <p:cNvPr id="263240" name="Freeform 72">
              <a:extLst>
                <a:ext uri="{FF2B5EF4-FFF2-40B4-BE49-F238E27FC236}">
                  <a16:creationId xmlns:a16="http://schemas.microsoft.com/office/drawing/2014/main" id="{4A69918F-A938-48BC-B615-71DEEA5B3EAD}"/>
                </a:ext>
              </a:extLst>
            </p:cNvPr>
            <p:cNvSpPr>
              <a:spLocks noChangeAspect="1" noEditPoints="1"/>
            </p:cNvSpPr>
            <p:nvPr/>
          </p:nvSpPr>
          <p:spPr bwMode="auto">
            <a:xfrm>
              <a:off x="2304" y="349"/>
              <a:ext cx="34" cy="38"/>
            </a:xfrm>
            <a:custGeom>
              <a:avLst/>
              <a:gdLst>
                <a:gd name="T0" fmla="*/ 29 w 34"/>
                <a:gd name="T1" fmla="*/ 32 h 38"/>
                <a:gd name="T2" fmla="*/ 31 w 34"/>
                <a:gd name="T3" fmla="*/ 32 h 38"/>
                <a:gd name="T4" fmla="*/ 32 w 34"/>
                <a:gd name="T5" fmla="*/ 32 h 38"/>
                <a:gd name="T6" fmla="*/ 32 w 34"/>
                <a:gd name="T7" fmla="*/ 32 h 38"/>
                <a:gd name="T8" fmla="*/ 34 w 34"/>
                <a:gd name="T9" fmla="*/ 37 h 38"/>
                <a:gd name="T10" fmla="*/ 31 w 34"/>
                <a:gd name="T11" fmla="*/ 37 h 38"/>
                <a:gd name="T12" fmla="*/ 29 w 34"/>
                <a:gd name="T13" fmla="*/ 38 h 38"/>
                <a:gd name="T14" fmla="*/ 26 w 34"/>
                <a:gd name="T15" fmla="*/ 36 h 38"/>
                <a:gd name="T16" fmla="*/ 23 w 34"/>
                <a:gd name="T17" fmla="*/ 32 h 38"/>
                <a:gd name="T18" fmla="*/ 19 w 34"/>
                <a:gd name="T19" fmla="*/ 36 h 38"/>
                <a:gd name="T20" fmla="*/ 13 w 34"/>
                <a:gd name="T21" fmla="*/ 38 h 38"/>
                <a:gd name="T22" fmla="*/ 4 w 34"/>
                <a:gd name="T23" fmla="*/ 34 h 38"/>
                <a:gd name="T24" fmla="*/ 0 w 34"/>
                <a:gd name="T25" fmla="*/ 26 h 38"/>
                <a:gd name="T26" fmla="*/ 3 w 34"/>
                <a:gd name="T27" fmla="*/ 19 h 38"/>
                <a:gd name="T28" fmla="*/ 7 w 34"/>
                <a:gd name="T29" fmla="*/ 17 h 38"/>
                <a:gd name="T30" fmla="*/ 15 w 34"/>
                <a:gd name="T31" fmla="*/ 16 h 38"/>
                <a:gd name="T32" fmla="*/ 21 w 34"/>
                <a:gd name="T33" fmla="*/ 15 h 38"/>
                <a:gd name="T34" fmla="*/ 22 w 34"/>
                <a:gd name="T35" fmla="*/ 15 h 38"/>
                <a:gd name="T36" fmla="*/ 23 w 34"/>
                <a:gd name="T37" fmla="*/ 12 h 38"/>
                <a:gd name="T38" fmla="*/ 22 w 34"/>
                <a:gd name="T39" fmla="*/ 7 h 38"/>
                <a:gd name="T40" fmla="*/ 18 w 34"/>
                <a:gd name="T41" fmla="*/ 4 h 38"/>
                <a:gd name="T42" fmla="*/ 11 w 34"/>
                <a:gd name="T43" fmla="*/ 6 h 38"/>
                <a:gd name="T44" fmla="*/ 7 w 34"/>
                <a:gd name="T45" fmla="*/ 9 h 38"/>
                <a:gd name="T46" fmla="*/ 1 w 34"/>
                <a:gd name="T47" fmla="*/ 11 h 38"/>
                <a:gd name="T48" fmla="*/ 3 w 34"/>
                <a:gd name="T49" fmla="*/ 6 h 38"/>
                <a:gd name="T50" fmla="*/ 6 w 34"/>
                <a:gd name="T51" fmla="*/ 2 h 38"/>
                <a:gd name="T52" fmla="*/ 9 w 34"/>
                <a:gd name="T53" fmla="*/ 0 h 38"/>
                <a:gd name="T54" fmla="*/ 13 w 34"/>
                <a:gd name="T55" fmla="*/ 0 h 38"/>
                <a:gd name="T56" fmla="*/ 16 w 34"/>
                <a:gd name="T57" fmla="*/ 0 h 38"/>
                <a:gd name="T58" fmla="*/ 20 w 34"/>
                <a:gd name="T59" fmla="*/ 0 h 38"/>
                <a:gd name="T60" fmla="*/ 24 w 34"/>
                <a:gd name="T61" fmla="*/ 1 h 38"/>
                <a:gd name="T62" fmla="*/ 28 w 34"/>
                <a:gd name="T63" fmla="*/ 4 h 38"/>
                <a:gd name="T64" fmla="*/ 29 w 34"/>
                <a:gd name="T65" fmla="*/ 31 h 38"/>
                <a:gd name="T66" fmla="*/ 20 w 34"/>
                <a:gd name="T67" fmla="*/ 19 h 38"/>
                <a:gd name="T68" fmla="*/ 13 w 34"/>
                <a:gd name="T69" fmla="*/ 21 h 38"/>
                <a:gd name="T70" fmla="*/ 8 w 34"/>
                <a:gd name="T71" fmla="*/ 22 h 38"/>
                <a:gd name="T72" fmla="*/ 6 w 34"/>
                <a:gd name="T73" fmla="*/ 25 h 38"/>
                <a:gd name="T74" fmla="*/ 7 w 34"/>
                <a:gd name="T75" fmla="*/ 29 h 38"/>
                <a:gd name="T76" fmla="*/ 9 w 34"/>
                <a:gd name="T77" fmla="*/ 32 h 38"/>
                <a:gd name="T78" fmla="*/ 18 w 34"/>
                <a:gd name="T79" fmla="*/ 32 h 38"/>
                <a:gd name="T80" fmla="*/ 22 w 34"/>
                <a:gd name="T81" fmla="*/ 26 h 38"/>
                <a:gd name="T82" fmla="*/ 23 w 34"/>
                <a:gd name="T8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29" y="31"/>
                  </a:moveTo>
                  <a:lnTo>
                    <a:pt x="29" y="32"/>
                  </a:lnTo>
                  <a:lnTo>
                    <a:pt x="30" y="32"/>
                  </a:lnTo>
                  <a:lnTo>
                    <a:pt x="31" y="32"/>
                  </a:lnTo>
                  <a:lnTo>
                    <a:pt x="32" y="32"/>
                  </a:lnTo>
                  <a:lnTo>
                    <a:pt x="32" y="32"/>
                  </a:lnTo>
                  <a:lnTo>
                    <a:pt x="32" y="32"/>
                  </a:lnTo>
                  <a:lnTo>
                    <a:pt x="32" y="32"/>
                  </a:lnTo>
                  <a:lnTo>
                    <a:pt x="34" y="32"/>
                  </a:lnTo>
                  <a:lnTo>
                    <a:pt x="34" y="37"/>
                  </a:lnTo>
                  <a:lnTo>
                    <a:pt x="32" y="37"/>
                  </a:lnTo>
                  <a:lnTo>
                    <a:pt x="31" y="37"/>
                  </a:lnTo>
                  <a:lnTo>
                    <a:pt x="30" y="38"/>
                  </a:lnTo>
                  <a:lnTo>
                    <a:pt x="29" y="38"/>
                  </a:lnTo>
                  <a:lnTo>
                    <a:pt x="28" y="37"/>
                  </a:lnTo>
                  <a:lnTo>
                    <a:pt x="26" y="36"/>
                  </a:lnTo>
                  <a:lnTo>
                    <a:pt x="24" y="34"/>
                  </a:lnTo>
                  <a:lnTo>
                    <a:pt x="23" y="32"/>
                  </a:lnTo>
                  <a:lnTo>
                    <a:pt x="21" y="34"/>
                  </a:lnTo>
                  <a:lnTo>
                    <a:pt x="19" y="36"/>
                  </a:lnTo>
                  <a:lnTo>
                    <a:pt x="16" y="37"/>
                  </a:lnTo>
                  <a:lnTo>
                    <a:pt x="13" y="38"/>
                  </a:lnTo>
                  <a:lnTo>
                    <a:pt x="7" y="37"/>
                  </a:lnTo>
                  <a:lnTo>
                    <a:pt x="4" y="34"/>
                  </a:lnTo>
                  <a:lnTo>
                    <a:pt x="1" y="31"/>
                  </a:lnTo>
                  <a:lnTo>
                    <a:pt x="0" y="26"/>
                  </a:lnTo>
                  <a:lnTo>
                    <a:pt x="1" y="23"/>
                  </a:lnTo>
                  <a:lnTo>
                    <a:pt x="3" y="19"/>
                  </a:lnTo>
                  <a:lnTo>
                    <a:pt x="5" y="18"/>
                  </a:lnTo>
                  <a:lnTo>
                    <a:pt x="7" y="17"/>
                  </a:lnTo>
                  <a:lnTo>
                    <a:pt x="12" y="16"/>
                  </a:lnTo>
                  <a:lnTo>
                    <a:pt x="15" y="16"/>
                  </a:lnTo>
                  <a:lnTo>
                    <a:pt x="19" y="15"/>
                  </a:lnTo>
                  <a:lnTo>
                    <a:pt x="21" y="15"/>
                  </a:lnTo>
                  <a:lnTo>
                    <a:pt x="21" y="15"/>
                  </a:lnTo>
                  <a:lnTo>
                    <a:pt x="22" y="15"/>
                  </a:lnTo>
                  <a:lnTo>
                    <a:pt x="23" y="14"/>
                  </a:lnTo>
                  <a:lnTo>
                    <a:pt x="23" y="12"/>
                  </a:lnTo>
                  <a:lnTo>
                    <a:pt x="23" y="8"/>
                  </a:lnTo>
                  <a:lnTo>
                    <a:pt x="22" y="7"/>
                  </a:lnTo>
                  <a:lnTo>
                    <a:pt x="20" y="6"/>
                  </a:lnTo>
                  <a:lnTo>
                    <a:pt x="18" y="4"/>
                  </a:lnTo>
                  <a:lnTo>
                    <a:pt x="14" y="4"/>
                  </a:lnTo>
                  <a:lnTo>
                    <a:pt x="11" y="6"/>
                  </a:lnTo>
                  <a:lnTo>
                    <a:pt x="8" y="7"/>
                  </a:lnTo>
                  <a:lnTo>
                    <a:pt x="7" y="9"/>
                  </a:lnTo>
                  <a:lnTo>
                    <a:pt x="7" y="11"/>
                  </a:lnTo>
                  <a:lnTo>
                    <a:pt x="1" y="11"/>
                  </a:lnTo>
                  <a:lnTo>
                    <a:pt x="3" y="8"/>
                  </a:lnTo>
                  <a:lnTo>
                    <a:pt x="3" y="6"/>
                  </a:lnTo>
                  <a:lnTo>
                    <a:pt x="4" y="4"/>
                  </a:lnTo>
                  <a:lnTo>
                    <a:pt x="6" y="2"/>
                  </a:lnTo>
                  <a:lnTo>
                    <a:pt x="8" y="1"/>
                  </a:lnTo>
                  <a:lnTo>
                    <a:pt x="9" y="0"/>
                  </a:lnTo>
                  <a:lnTo>
                    <a:pt x="11" y="0"/>
                  </a:lnTo>
                  <a:lnTo>
                    <a:pt x="13" y="0"/>
                  </a:lnTo>
                  <a:lnTo>
                    <a:pt x="15" y="0"/>
                  </a:lnTo>
                  <a:lnTo>
                    <a:pt x="16" y="0"/>
                  </a:lnTo>
                  <a:lnTo>
                    <a:pt x="19" y="0"/>
                  </a:lnTo>
                  <a:lnTo>
                    <a:pt x="20" y="0"/>
                  </a:lnTo>
                  <a:lnTo>
                    <a:pt x="21" y="0"/>
                  </a:lnTo>
                  <a:lnTo>
                    <a:pt x="24" y="1"/>
                  </a:lnTo>
                  <a:lnTo>
                    <a:pt x="27" y="2"/>
                  </a:lnTo>
                  <a:lnTo>
                    <a:pt x="28" y="4"/>
                  </a:lnTo>
                  <a:lnTo>
                    <a:pt x="29" y="7"/>
                  </a:lnTo>
                  <a:lnTo>
                    <a:pt x="29" y="31"/>
                  </a:lnTo>
                  <a:close/>
                  <a:moveTo>
                    <a:pt x="23" y="18"/>
                  </a:moveTo>
                  <a:lnTo>
                    <a:pt x="20" y="19"/>
                  </a:lnTo>
                  <a:lnTo>
                    <a:pt x="16" y="21"/>
                  </a:lnTo>
                  <a:lnTo>
                    <a:pt x="13" y="21"/>
                  </a:lnTo>
                  <a:lnTo>
                    <a:pt x="9" y="22"/>
                  </a:lnTo>
                  <a:lnTo>
                    <a:pt x="8" y="22"/>
                  </a:lnTo>
                  <a:lnTo>
                    <a:pt x="7" y="23"/>
                  </a:lnTo>
                  <a:lnTo>
                    <a:pt x="6" y="25"/>
                  </a:lnTo>
                  <a:lnTo>
                    <a:pt x="6" y="26"/>
                  </a:lnTo>
                  <a:lnTo>
                    <a:pt x="7" y="29"/>
                  </a:lnTo>
                  <a:lnTo>
                    <a:pt x="8" y="31"/>
                  </a:lnTo>
                  <a:lnTo>
                    <a:pt x="9" y="32"/>
                  </a:lnTo>
                  <a:lnTo>
                    <a:pt x="12" y="32"/>
                  </a:lnTo>
                  <a:lnTo>
                    <a:pt x="18" y="32"/>
                  </a:lnTo>
                  <a:lnTo>
                    <a:pt x="21" y="30"/>
                  </a:lnTo>
                  <a:lnTo>
                    <a:pt x="22" y="26"/>
                  </a:lnTo>
                  <a:lnTo>
                    <a:pt x="23" y="25"/>
                  </a:lnTo>
                  <a:lnTo>
                    <a:pt x="23" y="18"/>
                  </a:lnTo>
                  <a:close/>
                </a:path>
              </a:pathLst>
            </a:custGeom>
            <a:solidFill>
              <a:srgbClr val="000000"/>
            </a:solidFill>
            <a:ln w="9525">
              <a:solidFill>
                <a:srgbClr val="FF0066"/>
              </a:solidFill>
              <a:round/>
              <a:headEnd/>
              <a:tailEnd/>
            </a:ln>
          </p:spPr>
          <p:txBody>
            <a:bodyPr/>
            <a:lstStyle/>
            <a:p>
              <a:endParaRPr lang="en-US" dirty="0"/>
            </a:p>
          </p:txBody>
        </p:sp>
        <p:sp>
          <p:nvSpPr>
            <p:cNvPr id="263241" name="Freeform 73">
              <a:extLst>
                <a:ext uri="{FF2B5EF4-FFF2-40B4-BE49-F238E27FC236}">
                  <a16:creationId xmlns:a16="http://schemas.microsoft.com/office/drawing/2014/main" id="{6FE26017-6432-4BF2-A1F5-D45FCACA285B}"/>
                </a:ext>
              </a:extLst>
            </p:cNvPr>
            <p:cNvSpPr>
              <a:spLocks noChangeAspect="1"/>
            </p:cNvSpPr>
            <p:nvPr/>
          </p:nvSpPr>
          <p:spPr bwMode="auto">
            <a:xfrm>
              <a:off x="2208" y="912"/>
              <a:ext cx="61" cy="50"/>
            </a:xfrm>
            <a:custGeom>
              <a:avLst/>
              <a:gdLst>
                <a:gd name="T0" fmla="*/ 54 w 61"/>
                <a:gd name="T1" fmla="*/ 0 h 50"/>
                <a:gd name="T2" fmla="*/ 61 w 61"/>
                <a:gd name="T3" fmla="*/ 0 h 50"/>
                <a:gd name="T4" fmla="*/ 48 w 61"/>
                <a:gd name="T5" fmla="*/ 50 h 50"/>
                <a:gd name="T6" fmla="*/ 41 w 61"/>
                <a:gd name="T7" fmla="*/ 50 h 50"/>
                <a:gd name="T8" fmla="*/ 30 w 61"/>
                <a:gd name="T9" fmla="*/ 9 h 50"/>
                <a:gd name="T10" fmla="*/ 20 w 61"/>
                <a:gd name="T11" fmla="*/ 50 h 50"/>
                <a:gd name="T12" fmla="*/ 13 w 61"/>
                <a:gd name="T13" fmla="*/ 50 h 50"/>
                <a:gd name="T14" fmla="*/ 0 w 61"/>
                <a:gd name="T15" fmla="*/ 0 h 50"/>
                <a:gd name="T16" fmla="*/ 7 w 61"/>
                <a:gd name="T17" fmla="*/ 0 h 50"/>
                <a:gd name="T18" fmla="*/ 16 w 61"/>
                <a:gd name="T19" fmla="*/ 39 h 50"/>
                <a:gd name="T20" fmla="*/ 28 w 61"/>
                <a:gd name="T21" fmla="*/ 0 h 50"/>
                <a:gd name="T22" fmla="*/ 33 w 61"/>
                <a:gd name="T23" fmla="*/ 0 h 50"/>
                <a:gd name="T24" fmla="*/ 45 w 61"/>
                <a:gd name="T25" fmla="*/ 39 h 50"/>
                <a:gd name="T26" fmla="*/ 54 w 61"/>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50">
                  <a:moveTo>
                    <a:pt x="54" y="0"/>
                  </a:moveTo>
                  <a:lnTo>
                    <a:pt x="61" y="0"/>
                  </a:lnTo>
                  <a:lnTo>
                    <a:pt x="48" y="50"/>
                  </a:lnTo>
                  <a:lnTo>
                    <a:pt x="41" y="50"/>
                  </a:lnTo>
                  <a:lnTo>
                    <a:pt x="30" y="9"/>
                  </a:lnTo>
                  <a:lnTo>
                    <a:pt x="20" y="50"/>
                  </a:lnTo>
                  <a:lnTo>
                    <a:pt x="13" y="50"/>
                  </a:lnTo>
                  <a:lnTo>
                    <a:pt x="0" y="0"/>
                  </a:lnTo>
                  <a:lnTo>
                    <a:pt x="7" y="0"/>
                  </a:lnTo>
                  <a:lnTo>
                    <a:pt x="16" y="39"/>
                  </a:lnTo>
                  <a:lnTo>
                    <a:pt x="28" y="0"/>
                  </a:lnTo>
                  <a:lnTo>
                    <a:pt x="33" y="0"/>
                  </a:lnTo>
                  <a:lnTo>
                    <a:pt x="45" y="39"/>
                  </a:lnTo>
                  <a:lnTo>
                    <a:pt x="54" y="0"/>
                  </a:lnTo>
                  <a:close/>
                </a:path>
              </a:pathLst>
            </a:custGeom>
            <a:solidFill>
              <a:srgbClr val="000000"/>
            </a:solidFill>
            <a:ln w="9525">
              <a:solidFill>
                <a:srgbClr val="FF0066"/>
              </a:solidFill>
              <a:round/>
              <a:headEnd/>
              <a:tailEnd/>
            </a:ln>
          </p:spPr>
          <p:txBody>
            <a:bodyPr/>
            <a:lstStyle/>
            <a:p>
              <a:endParaRPr lang="en-US" dirty="0"/>
            </a:p>
          </p:txBody>
        </p:sp>
        <p:sp>
          <p:nvSpPr>
            <p:cNvPr id="263242" name="Freeform 74">
              <a:extLst>
                <a:ext uri="{FF2B5EF4-FFF2-40B4-BE49-F238E27FC236}">
                  <a16:creationId xmlns:a16="http://schemas.microsoft.com/office/drawing/2014/main" id="{24DDCDE4-684D-4EF9-ADD4-02427E782707}"/>
                </a:ext>
              </a:extLst>
            </p:cNvPr>
            <p:cNvSpPr>
              <a:spLocks noChangeAspect="1"/>
            </p:cNvSpPr>
            <p:nvPr/>
          </p:nvSpPr>
          <p:spPr bwMode="auto">
            <a:xfrm>
              <a:off x="2273" y="912"/>
              <a:ext cx="31" cy="49"/>
            </a:xfrm>
            <a:custGeom>
              <a:avLst/>
              <a:gdLst>
                <a:gd name="T0" fmla="*/ 31 w 31"/>
                <a:gd name="T1" fmla="*/ 0 h 49"/>
                <a:gd name="T2" fmla="*/ 15 w 31"/>
                <a:gd name="T3" fmla="*/ 44 h 49"/>
                <a:gd name="T4" fmla="*/ 14 w 31"/>
                <a:gd name="T5" fmla="*/ 45 h 49"/>
                <a:gd name="T6" fmla="*/ 13 w 31"/>
                <a:gd name="T7" fmla="*/ 47 h 49"/>
                <a:gd name="T8" fmla="*/ 10 w 31"/>
                <a:gd name="T9" fmla="*/ 48 h 49"/>
                <a:gd name="T10" fmla="*/ 9 w 31"/>
                <a:gd name="T11" fmla="*/ 48 h 49"/>
                <a:gd name="T12" fmla="*/ 8 w 31"/>
                <a:gd name="T13" fmla="*/ 49 h 49"/>
                <a:gd name="T14" fmla="*/ 7 w 31"/>
                <a:gd name="T15" fmla="*/ 49 h 49"/>
                <a:gd name="T16" fmla="*/ 6 w 31"/>
                <a:gd name="T17" fmla="*/ 49 h 49"/>
                <a:gd name="T18" fmla="*/ 5 w 31"/>
                <a:gd name="T19" fmla="*/ 49 h 49"/>
                <a:gd name="T20" fmla="*/ 4 w 31"/>
                <a:gd name="T21" fmla="*/ 49 h 49"/>
                <a:gd name="T22" fmla="*/ 4 w 31"/>
                <a:gd name="T23" fmla="*/ 49 h 49"/>
                <a:gd name="T24" fmla="*/ 2 w 31"/>
                <a:gd name="T25" fmla="*/ 49 h 49"/>
                <a:gd name="T26" fmla="*/ 2 w 31"/>
                <a:gd name="T27" fmla="*/ 49 h 49"/>
                <a:gd name="T28" fmla="*/ 2 w 31"/>
                <a:gd name="T29" fmla="*/ 44 h 49"/>
                <a:gd name="T30" fmla="*/ 4 w 31"/>
                <a:gd name="T31" fmla="*/ 45 h 49"/>
                <a:gd name="T32" fmla="*/ 5 w 31"/>
                <a:gd name="T33" fmla="*/ 45 h 49"/>
                <a:gd name="T34" fmla="*/ 5 w 31"/>
                <a:gd name="T35" fmla="*/ 45 h 49"/>
                <a:gd name="T36" fmla="*/ 6 w 31"/>
                <a:gd name="T37" fmla="*/ 45 h 49"/>
                <a:gd name="T38" fmla="*/ 7 w 31"/>
                <a:gd name="T39" fmla="*/ 44 h 49"/>
                <a:gd name="T40" fmla="*/ 8 w 31"/>
                <a:gd name="T41" fmla="*/ 43 h 49"/>
                <a:gd name="T42" fmla="*/ 8 w 31"/>
                <a:gd name="T43" fmla="*/ 43 h 49"/>
                <a:gd name="T44" fmla="*/ 9 w 31"/>
                <a:gd name="T45" fmla="*/ 41 h 49"/>
                <a:gd name="T46" fmla="*/ 12 w 31"/>
                <a:gd name="T47" fmla="*/ 36 h 49"/>
                <a:gd name="T48" fmla="*/ 0 w 31"/>
                <a:gd name="T49" fmla="*/ 0 h 49"/>
                <a:gd name="T50" fmla="*/ 6 w 31"/>
                <a:gd name="T51" fmla="*/ 0 h 49"/>
                <a:gd name="T52" fmla="*/ 15 w 31"/>
                <a:gd name="T53" fmla="*/ 26 h 49"/>
                <a:gd name="T54" fmla="*/ 24 w 31"/>
                <a:gd name="T55" fmla="*/ 0 h 49"/>
                <a:gd name="T56" fmla="*/ 31 w 31"/>
                <a:gd name="T57"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1" h="49">
                  <a:moveTo>
                    <a:pt x="31" y="0"/>
                  </a:moveTo>
                  <a:lnTo>
                    <a:pt x="15" y="44"/>
                  </a:lnTo>
                  <a:lnTo>
                    <a:pt x="14" y="45"/>
                  </a:lnTo>
                  <a:lnTo>
                    <a:pt x="13" y="47"/>
                  </a:lnTo>
                  <a:lnTo>
                    <a:pt x="10" y="48"/>
                  </a:lnTo>
                  <a:lnTo>
                    <a:pt x="9" y="48"/>
                  </a:lnTo>
                  <a:lnTo>
                    <a:pt x="8" y="49"/>
                  </a:lnTo>
                  <a:lnTo>
                    <a:pt x="7" y="49"/>
                  </a:lnTo>
                  <a:lnTo>
                    <a:pt x="6" y="49"/>
                  </a:lnTo>
                  <a:lnTo>
                    <a:pt x="5" y="49"/>
                  </a:lnTo>
                  <a:lnTo>
                    <a:pt x="4" y="49"/>
                  </a:lnTo>
                  <a:lnTo>
                    <a:pt x="4" y="49"/>
                  </a:lnTo>
                  <a:lnTo>
                    <a:pt x="2" y="49"/>
                  </a:lnTo>
                  <a:lnTo>
                    <a:pt x="2" y="49"/>
                  </a:lnTo>
                  <a:lnTo>
                    <a:pt x="2" y="44"/>
                  </a:lnTo>
                  <a:lnTo>
                    <a:pt x="4" y="45"/>
                  </a:lnTo>
                  <a:lnTo>
                    <a:pt x="5" y="45"/>
                  </a:lnTo>
                  <a:lnTo>
                    <a:pt x="5" y="45"/>
                  </a:lnTo>
                  <a:lnTo>
                    <a:pt x="6" y="45"/>
                  </a:lnTo>
                  <a:lnTo>
                    <a:pt x="7" y="44"/>
                  </a:lnTo>
                  <a:lnTo>
                    <a:pt x="8" y="43"/>
                  </a:lnTo>
                  <a:lnTo>
                    <a:pt x="8" y="43"/>
                  </a:lnTo>
                  <a:lnTo>
                    <a:pt x="9" y="41"/>
                  </a:lnTo>
                  <a:lnTo>
                    <a:pt x="12" y="36"/>
                  </a:lnTo>
                  <a:lnTo>
                    <a:pt x="0" y="0"/>
                  </a:lnTo>
                  <a:lnTo>
                    <a:pt x="6" y="0"/>
                  </a:lnTo>
                  <a:lnTo>
                    <a:pt x="15" y="26"/>
                  </a:lnTo>
                  <a:lnTo>
                    <a:pt x="24" y="0"/>
                  </a:lnTo>
                  <a:lnTo>
                    <a:pt x="31" y="0"/>
                  </a:lnTo>
                  <a:close/>
                </a:path>
              </a:pathLst>
            </a:custGeom>
            <a:solidFill>
              <a:srgbClr val="000000"/>
            </a:solidFill>
            <a:ln w="9525">
              <a:solidFill>
                <a:srgbClr val="FF0066"/>
              </a:solidFill>
              <a:round/>
              <a:headEnd/>
              <a:tailEnd/>
            </a:ln>
          </p:spPr>
          <p:txBody>
            <a:bodyPr/>
            <a:lstStyle/>
            <a:p>
              <a:endParaRPr lang="en-US" dirty="0"/>
            </a:p>
          </p:txBody>
        </p:sp>
      </p:grpSp>
      <p:sp>
        <p:nvSpPr>
          <p:cNvPr id="263243" name="Text Box 75">
            <a:extLst>
              <a:ext uri="{FF2B5EF4-FFF2-40B4-BE49-F238E27FC236}">
                <a16:creationId xmlns:a16="http://schemas.microsoft.com/office/drawing/2014/main" id="{430A16CF-D80E-49A5-8A02-C3DD5ECF1619}"/>
              </a:ext>
            </a:extLst>
          </p:cNvPr>
          <p:cNvSpPr txBox="1">
            <a:spLocks noChangeArrowheads="1"/>
          </p:cNvSpPr>
          <p:nvPr/>
        </p:nvSpPr>
        <p:spPr bwMode="auto">
          <a:xfrm>
            <a:off x="6232525" y="57562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endParaRPr lang="en-US" altLang="en-US" dirty="0"/>
          </a:p>
        </p:txBody>
      </p:sp>
      <p:sp>
        <p:nvSpPr>
          <p:cNvPr id="263244" name="Text Box 76">
            <a:extLst>
              <a:ext uri="{FF2B5EF4-FFF2-40B4-BE49-F238E27FC236}">
                <a16:creationId xmlns:a16="http://schemas.microsoft.com/office/drawing/2014/main" id="{0BD1DC16-269B-45F3-8EAE-248758525C81}"/>
              </a:ext>
            </a:extLst>
          </p:cNvPr>
          <p:cNvSpPr txBox="1">
            <a:spLocks noChangeArrowheads="1"/>
          </p:cNvSpPr>
          <p:nvPr/>
        </p:nvSpPr>
        <p:spPr bwMode="auto">
          <a:xfrm>
            <a:off x="2354348" y="354920"/>
            <a:ext cx="4773612"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4000" b="1" dirty="0">
                <a:solidFill>
                  <a:schemeClr val="tx2"/>
                </a:solidFill>
                <a:effectLst>
                  <a:outerShdw blurRad="38100" dist="38100" dir="2700000" algn="tl">
                    <a:srgbClr val="C0C0C0"/>
                  </a:outerShdw>
                </a:effectLst>
              </a:rPr>
              <a:t>REGION VIII - 1989</a:t>
            </a:r>
          </a:p>
        </p:txBody>
      </p:sp>
      <p:sp>
        <p:nvSpPr>
          <p:cNvPr id="263245" name="Text Box 77">
            <a:extLst>
              <a:ext uri="{FF2B5EF4-FFF2-40B4-BE49-F238E27FC236}">
                <a16:creationId xmlns:a16="http://schemas.microsoft.com/office/drawing/2014/main" id="{7C2340E3-0D1D-40A2-A014-38CCCF4E60C7}"/>
              </a:ext>
            </a:extLst>
          </p:cNvPr>
          <p:cNvSpPr txBox="1">
            <a:spLocks noChangeArrowheads="1"/>
          </p:cNvSpPr>
          <p:nvPr/>
        </p:nvSpPr>
        <p:spPr bwMode="auto">
          <a:xfrm>
            <a:off x="6276962" y="1763842"/>
            <a:ext cx="21542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t>John Leddbetter</a:t>
            </a:r>
          </a:p>
          <a:p>
            <a:pPr eaLnBrk="1" hangingPunct="1"/>
            <a:endParaRPr lang="en-US" altLang="en-US" dirty="0"/>
          </a:p>
        </p:txBody>
      </p:sp>
    </p:spTree>
    <p:extLst>
      <p:ext uri="{BB962C8B-B14F-4D97-AF65-F5344CB8AC3E}">
        <p14:creationId xmlns:p14="http://schemas.microsoft.com/office/powerpoint/2010/main" val="292019853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ooter Placeholder 2">
            <a:extLst>
              <a:ext uri="{FF2B5EF4-FFF2-40B4-BE49-F238E27FC236}">
                <a16:creationId xmlns:a16="http://schemas.microsoft.com/office/drawing/2014/main" id="{7BDCFC90-EAB2-42DA-890E-9D1C15B2EF5E}"/>
              </a:ext>
            </a:extLst>
          </p:cNvPr>
          <p:cNvSpPr>
            <a:spLocks noGrp="1"/>
          </p:cNvSpPr>
          <p:nvPr>
            <p:ph type="ftr" sz="quarter" idx="11"/>
          </p:nvPr>
        </p:nvSpPr>
        <p:spPr/>
        <p:txBody>
          <a:bodyPr/>
          <a:lstStyle/>
          <a:p>
            <a:r>
              <a:rPr lang="en-US" altLang="en-US" dirty="0"/>
              <a:t>3-16</a:t>
            </a:r>
          </a:p>
        </p:txBody>
      </p:sp>
      <p:grpSp>
        <p:nvGrpSpPr>
          <p:cNvPr id="264194" name="Group 2">
            <a:extLst>
              <a:ext uri="{FF2B5EF4-FFF2-40B4-BE49-F238E27FC236}">
                <a16:creationId xmlns:a16="http://schemas.microsoft.com/office/drawing/2014/main" id="{3260BB9E-0B43-4057-BFEC-034C1E0808FF}"/>
              </a:ext>
            </a:extLst>
          </p:cNvPr>
          <p:cNvGrpSpPr>
            <a:grpSpLocks noChangeAspect="1"/>
          </p:cNvGrpSpPr>
          <p:nvPr/>
        </p:nvGrpSpPr>
        <p:grpSpPr bwMode="auto">
          <a:xfrm>
            <a:off x="3033848" y="1746165"/>
            <a:ext cx="4332288" cy="4502235"/>
            <a:chOff x="-96" y="1575"/>
            <a:chExt cx="1406" cy="1461"/>
          </a:xfrm>
        </p:grpSpPr>
        <p:sp>
          <p:nvSpPr>
            <p:cNvPr id="264195" name="Freeform 3">
              <a:extLst>
                <a:ext uri="{FF2B5EF4-FFF2-40B4-BE49-F238E27FC236}">
                  <a16:creationId xmlns:a16="http://schemas.microsoft.com/office/drawing/2014/main" id="{7751F405-AAE4-48D9-BD1C-DC75AF2A9ABB}"/>
                </a:ext>
              </a:extLst>
            </p:cNvPr>
            <p:cNvSpPr>
              <a:spLocks noChangeAspect="1"/>
            </p:cNvSpPr>
            <p:nvPr/>
          </p:nvSpPr>
          <p:spPr bwMode="auto">
            <a:xfrm>
              <a:off x="375" y="1626"/>
              <a:ext cx="484" cy="872"/>
            </a:xfrm>
            <a:custGeom>
              <a:avLst/>
              <a:gdLst>
                <a:gd name="T0" fmla="*/ 385 w 484"/>
                <a:gd name="T1" fmla="*/ 791 h 872"/>
                <a:gd name="T2" fmla="*/ 385 w 484"/>
                <a:gd name="T3" fmla="*/ 872 h 872"/>
                <a:gd name="T4" fmla="*/ 0 w 484"/>
                <a:gd name="T5" fmla="*/ 461 h 872"/>
                <a:gd name="T6" fmla="*/ 0 w 484"/>
                <a:gd name="T7" fmla="*/ 0 h 872"/>
                <a:gd name="T8" fmla="*/ 484 w 484"/>
                <a:gd name="T9" fmla="*/ 0 h 872"/>
                <a:gd name="T10" fmla="*/ 484 w 484"/>
                <a:gd name="T11" fmla="*/ 793 h 872"/>
                <a:gd name="T12" fmla="*/ 385 w 484"/>
                <a:gd name="T13" fmla="*/ 791 h 872"/>
              </a:gdLst>
              <a:ahLst/>
              <a:cxnLst>
                <a:cxn ang="0">
                  <a:pos x="T0" y="T1"/>
                </a:cxn>
                <a:cxn ang="0">
                  <a:pos x="T2" y="T3"/>
                </a:cxn>
                <a:cxn ang="0">
                  <a:pos x="T4" y="T5"/>
                </a:cxn>
                <a:cxn ang="0">
                  <a:pos x="T6" y="T7"/>
                </a:cxn>
                <a:cxn ang="0">
                  <a:pos x="T8" y="T9"/>
                </a:cxn>
                <a:cxn ang="0">
                  <a:pos x="T10" y="T11"/>
                </a:cxn>
                <a:cxn ang="0">
                  <a:pos x="T12" y="T13"/>
                </a:cxn>
              </a:cxnLst>
              <a:rect l="0" t="0" r="r" b="b"/>
              <a:pathLst>
                <a:path w="484" h="872">
                  <a:moveTo>
                    <a:pt x="385" y="791"/>
                  </a:moveTo>
                  <a:lnTo>
                    <a:pt x="385" y="872"/>
                  </a:lnTo>
                  <a:lnTo>
                    <a:pt x="0" y="461"/>
                  </a:lnTo>
                  <a:lnTo>
                    <a:pt x="0" y="0"/>
                  </a:lnTo>
                  <a:lnTo>
                    <a:pt x="484" y="0"/>
                  </a:lnTo>
                  <a:lnTo>
                    <a:pt x="484" y="793"/>
                  </a:lnTo>
                  <a:lnTo>
                    <a:pt x="385" y="791"/>
                  </a:lnTo>
                  <a:close/>
                </a:path>
              </a:pathLst>
            </a:custGeom>
            <a:solidFill>
              <a:srgbClr val="000000"/>
            </a:solidFill>
            <a:ln w="9525">
              <a:solidFill>
                <a:srgbClr val="0066FF"/>
              </a:solidFill>
              <a:round/>
              <a:headEnd/>
              <a:tailEnd/>
            </a:ln>
          </p:spPr>
          <p:txBody>
            <a:bodyPr/>
            <a:lstStyle/>
            <a:p>
              <a:endParaRPr lang="en-US" dirty="0"/>
            </a:p>
          </p:txBody>
        </p:sp>
        <p:sp>
          <p:nvSpPr>
            <p:cNvPr id="264196" name="Freeform 4">
              <a:extLst>
                <a:ext uri="{FF2B5EF4-FFF2-40B4-BE49-F238E27FC236}">
                  <a16:creationId xmlns:a16="http://schemas.microsoft.com/office/drawing/2014/main" id="{97479965-D476-4606-B189-F53CB52D5E99}"/>
                </a:ext>
              </a:extLst>
            </p:cNvPr>
            <p:cNvSpPr>
              <a:spLocks noChangeAspect="1"/>
            </p:cNvSpPr>
            <p:nvPr/>
          </p:nvSpPr>
          <p:spPr bwMode="auto">
            <a:xfrm>
              <a:off x="413" y="1575"/>
              <a:ext cx="495" cy="891"/>
            </a:xfrm>
            <a:custGeom>
              <a:avLst/>
              <a:gdLst>
                <a:gd name="T0" fmla="*/ 490 w 495"/>
                <a:gd name="T1" fmla="*/ 0 h 891"/>
                <a:gd name="T2" fmla="*/ 6 w 495"/>
                <a:gd name="T3" fmla="*/ 0 h 891"/>
                <a:gd name="T4" fmla="*/ 0 w 495"/>
                <a:gd name="T5" fmla="*/ 0 h 891"/>
                <a:gd name="T6" fmla="*/ 0 w 495"/>
                <a:gd name="T7" fmla="*/ 5 h 891"/>
                <a:gd name="T8" fmla="*/ 0 w 495"/>
                <a:gd name="T9" fmla="*/ 466 h 891"/>
                <a:gd name="T10" fmla="*/ 0 w 495"/>
                <a:gd name="T11" fmla="*/ 468 h 891"/>
                <a:gd name="T12" fmla="*/ 2 w 495"/>
                <a:gd name="T13" fmla="*/ 470 h 891"/>
                <a:gd name="T14" fmla="*/ 386 w 495"/>
                <a:gd name="T15" fmla="*/ 881 h 891"/>
                <a:gd name="T16" fmla="*/ 396 w 495"/>
                <a:gd name="T17" fmla="*/ 891 h 891"/>
                <a:gd name="T18" fmla="*/ 396 w 495"/>
                <a:gd name="T19" fmla="*/ 876 h 891"/>
                <a:gd name="T20" fmla="*/ 396 w 495"/>
                <a:gd name="T21" fmla="*/ 800 h 891"/>
                <a:gd name="T22" fmla="*/ 490 w 495"/>
                <a:gd name="T23" fmla="*/ 804 h 891"/>
                <a:gd name="T24" fmla="*/ 495 w 495"/>
                <a:gd name="T25" fmla="*/ 804 h 891"/>
                <a:gd name="T26" fmla="*/ 495 w 495"/>
                <a:gd name="T27" fmla="*/ 798 h 891"/>
                <a:gd name="T28" fmla="*/ 495 w 495"/>
                <a:gd name="T29" fmla="*/ 5 h 891"/>
                <a:gd name="T30" fmla="*/ 495 w 495"/>
                <a:gd name="T31" fmla="*/ 0 h 891"/>
                <a:gd name="T32" fmla="*/ 490 w 495"/>
                <a:gd name="T33" fmla="*/ 0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5" h="891">
                  <a:moveTo>
                    <a:pt x="490" y="0"/>
                  </a:moveTo>
                  <a:lnTo>
                    <a:pt x="6" y="0"/>
                  </a:lnTo>
                  <a:lnTo>
                    <a:pt x="0" y="0"/>
                  </a:lnTo>
                  <a:lnTo>
                    <a:pt x="0" y="5"/>
                  </a:lnTo>
                  <a:lnTo>
                    <a:pt x="0" y="466"/>
                  </a:lnTo>
                  <a:lnTo>
                    <a:pt x="0" y="468"/>
                  </a:lnTo>
                  <a:lnTo>
                    <a:pt x="2" y="470"/>
                  </a:lnTo>
                  <a:lnTo>
                    <a:pt x="386" y="881"/>
                  </a:lnTo>
                  <a:lnTo>
                    <a:pt x="396" y="891"/>
                  </a:lnTo>
                  <a:lnTo>
                    <a:pt x="396" y="876"/>
                  </a:lnTo>
                  <a:lnTo>
                    <a:pt x="396" y="800"/>
                  </a:lnTo>
                  <a:lnTo>
                    <a:pt x="490" y="804"/>
                  </a:lnTo>
                  <a:lnTo>
                    <a:pt x="495" y="804"/>
                  </a:lnTo>
                  <a:lnTo>
                    <a:pt x="495" y="798"/>
                  </a:lnTo>
                  <a:lnTo>
                    <a:pt x="495" y="5"/>
                  </a:lnTo>
                  <a:lnTo>
                    <a:pt x="495" y="0"/>
                  </a:lnTo>
                  <a:lnTo>
                    <a:pt x="490" y="0"/>
                  </a:lnTo>
                  <a:close/>
                </a:path>
              </a:pathLst>
            </a:custGeom>
            <a:solidFill>
              <a:srgbClr val="000000"/>
            </a:solidFill>
            <a:ln w="9525">
              <a:solidFill>
                <a:srgbClr val="0066FF"/>
              </a:solidFill>
              <a:round/>
              <a:headEnd/>
              <a:tailEnd/>
            </a:ln>
          </p:spPr>
          <p:txBody>
            <a:bodyPr/>
            <a:lstStyle/>
            <a:p>
              <a:endParaRPr lang="en-US" dirty="0"/>
            </a:p>
          </p:txBody>
        </p:sp>
        <p:sp>
          <p:nvSpPr>
            <p:cNvPr id="264197" name="Freeform 5">
              <a:extLst>
                <a:ext uri="{FF2B5EF4-FFF2-40B4-BE49-F238E27FC236}">
                  <a16:creationId xmlns:a16="http://schemas.microsoft.com/office/drawing/2014/main" id="{87F80758-49EA-4ED1-A067-386B638B68F1}"/>
                </a:ext>
              </a:extLst>
            </p:cNvPr>
            <p:cNvSpPr>
              <a:spLocks noChangeAspect="1"/>
            </p:cNvSpPr>
            <p:nvPr/>
          </p:nvSpPr>
          <p:spPr bwMode="auto">
            <a:xfrm>
              <a:off x="425" y="1586"/>
              <a:ext cx="472" cy="851"/>
            </a:xfrm>
            <a:custGeom>
              <a:avLst/>
              <a:gdLst>
                <a:gd name="T0" fmla="*/ 373 w 472"/>
                <a:gd name="T1" fmla="*/ 783 h 851"/>
                <a:gd name="T2" fmla="*/ 373 w 472"/>
                <a:gd name="T3" fmla="*/ 851 h 851"/>
                <a:gd name="T4" fmla="*/ 0 w 472"/>
                <a:gd name="T5" fmla="*/ 453 h 851"/>
                <a:gd name="T6" fmla="*/ 0 w 472"/>
                <a:gd name="T7" fmla="*/ 0 h 851"/>
                <a:gd name="T8" fmla="*/ 472 w 472"/>
                <a:gd name="T9" fmla="*/ 0 h 851"/>
                <a:gd name="T10" fmla="*/ 472 w 472"/>
                <a:gd name="T11" fmla="*/ 781 h 851"/>
                <a:gd name="T12" fmla="*/ 379 w 472"/>
                <a:gd name="T13" fmla="*/ 779 h 851"/>
                <a:gd name="T14" fmla="*/ 373 w 472"/>
                <a:gd name="T15" fmla="*/ 778 h 851"/>
                <a:gd name="T16" fmla="*/ 373 w 472"/>
                <a:gd name="T17" fmla="*/ 783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851">
                  <a:moveTo>
                    <a:pt x="373" y="783"/>
                  </a:moveTo>
                  <a:lnTo>
                    <a:pt x="373" y="851"/>
                  </a:lnTo>
                  <a:lnTo>
                    <a:pt x="0" y="453"/>
                  </a:lnTo>
                  <a:lnTo>
                    <a:pt x="0" y="0"/>
                  </a:lnTo>
                  <a:lnTo>
                    <a:pt x="472" y="0"/>
                  </a:lnTo>
                  <a:lnTo>
                    <a:pt x="472" y="781"/>
                  </a:lnTo>
                  <a:lnTo>
                    <a:pt x="379" y="779"/>
                  </a:lnTo>
                  <a:lnTo>
                    <a:pt x="373" y="778"/>
                  </a:lnTo>
                  <a:lnTo>
                    <a:pt x="373" y="783"/>
                  </a:lnTo>
                  <a:close/>
                </a:path>
              </a:pathLst>
            </a:custGeom>
            <a:solidFill>
              <a:srgbClr val="FFFFFF"/>
            </a:solidFill>
            <a:ln w="9525">
              <a:solidFill>
                <a:srgbClr val="0066FF"/>
              </a:solidFill>
              <a:round/>
              <a:headEnd/>
              <a:tailEnd/>
            </a:ln>
          </p:spPr>
          <p:txBody>
            <a:bodyPr/>
            <a:lstStyle/>
            <a:p>
              <a:endParaRPr lang="en-US" dirty="0"/>
            </a:p>
          </p:txBody>
        </p:sp>
        <p:sp>
          <p:nvSpPr>
            <p:cNvPr id="264198" name="Freeform 6">
              <a:extLst>
                <a:ext uri="{FF2B5EF4-FFF2-40B4-BE49-F238E27FC236}">
                  <a16:creationId xmlns:a16="http://schemas.microsoft.com/office/drawing/2014/main" id="{3670B111-5910-4511-AC94-4CB8949F8FF2}"/>
                </a:ext>
              </a:extLst>
            </p:cNvPr>
            <p:cNvSpPr>
              <a:spLocks noChangeAspect="1"/>
            </p:cNvSpPr>
            <p:nvPr/>
          </p:nvSpPr>
          <p:spPr bwMode="auto">
            <a:xfrm>
              <a:off x="572" y="1875"/>
              <a:ext cx="39" cy="49"/>
            </a:xfrm>
            <a:custGeom>
              <a:avLst/>
              <a:gdLst>
                <a:gd name="T0" fmla="*/ 31 w 39"/>
                <a:gd name="T1" fmla="*/ 49 h 49"/>
                <a:gd name="T2" fmla="*/ 7 w 39"/>
                <a:gd name="T3" fmla="*/ 9 h 49"/>
                <a:gd name="T4" fmla="*/ 7 w 39"/>
                <a:gd name="T5" fmla="*/ 49 h 49"/>
                <a:gd name="T6" fmla="*/ 0 w 39"/>
                <a:gd name="T7" fmla="*/ 49 h 49"/>
                <a:gd name="T8" fmla="*/ 0 w 39"/>
                <a:gd name="T9" fmla="*/ 0 h 49"/>
                <a:gd name="T10" fmla="*/ 8 w 39"/>
                <a:gd name="T11" fmla="*/ 0 h 49"/>
                <a:gd name="T12" fmla="*/ 32 w 39"/>
                <a:gd name="T13" fmla="*/ 39 h 49"/>
                <a:gd name="T14" fmla="*/ 32 w 39"/>
                <a:gd name="T15" fmla="*/ 0 h 49"/>
                <a:gd name="T16" fmla="*/ 39 w 39"/>
                <a:gd name="T17" fmla="*/ 0 h 49"/>
                <a:gd name="T18" fmla="*/ 39 w 39"/>
                <a:gd name="T19" fmla="*/ 49 h 49"/>
                <a:gd name="T20" fmla="*/ 31 w 39"/>
                <a:gd name="T2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49">
                  <a:moveTo>
                    <a:pt x="31" y="49"/>
                  </a:moveTo>
                  <a:lnTo>
                    <a:pt x="7" y="9"/>
                  </a:lnTo>
                  <a:lnTo>
                    <a:pt x="7" y="49"/>
                  </a:lnTo>
                  <a:lnTo>
                    <a:pt x="0" y="49"/>
                  </a:lnTo>
                  <a:lnTo>
                    <a:pt x="0" y="0"/>
                  </a:lnTo>
                  <a:lnTo>
                    <a:pt x="8" y="0"/>
                  </a:lnTo>
                  <a:lnTo>
                    <a:pt x="32" y="39"/>
                  </a:lnTo>
                  <a:lnTo>
                    <a:pt x="32" y="0"/>
                  </a:lnTo>
                  <a:lnTo>
                    <a:pt x="39" y="0"/>
                  </a:lnTo>
                  <a:lnTo>
                    <a:pt x="39" y="49"/>
                  </a:lnTo>
                  <a:lnTo>
                    <a:pt x="31" y="49"/>
                  </a:lnTo>
                  <a:close/>
                </a:path>
              </a:pathLst>
            </a:custGeom>
            <a:solidFill>
              <a:srgbClr val="000000"/>
            </a:solidFill>
            <a:ln w="9525">
              <a:solidFill>
                <a:srgbClr val="0066FF"/>
              </a:solidFill>
              <a:round/>
              <a:headEnd/>
              <a:tailEnd/>
            </a:ln>
          </p:spPr>
          <p:txBody>
            <a:bodyPr/>
            <a:lstStyle/>
            <a:p>
              <a:endParaRPr lang="en-US" dirty="0"/>
            </a:p>
          </p:txBody>
        </p:sp>
        <p:sp>
          <p:nvSpPr>
            <p:cNvPr id="264199" name="Freeform 7">
              <a:extLst>
                <a:ext uri="{FF2B5EF4-FFF2-40B4-BE49-F238E27FC236}">
                  <a16:creationId xmlns:a16="http://schemas.microsoft.com/office/drawing/2014/main" id="{6A219EF8-28BC-4CF3-BB48-5B3B9574C872}"/>
                </a:ext>
              </a:extLst>
            </p:cNvPr>
            <p:cNvSpPr>
              <a:spLocks noChangeAspect="1" noEditPoints="1"/>
            </p:cNvSpPr>
            <p:nvPr/>
          </p:nvSpPr>
          <p:spPr bwMode="auto">
            <a:xfrm>
              <a:off x="617" y="1888"/>
              <a:ext cx="32" cy="38"/>
            </a:xfrm>
            <a:custGeom>
              <a:avLst/>
              <a:gdLst>
                <a:gd name="T0" fmla="*/ 6 w 32"/>
                <a:gd name="T1" fmla="*/ 23 h 38"/>
                <a:gd name="T2" fmla="*/ 7 w 32"/>
                <a:gd name="T3" fmla="*/ 26 h 38"/>
                <a:gd name="T4" fmla="*/ 9 w 32"/>
                <a:gd name="T5" fmla="*/ 30 h 38"/>
                <a:gd name="T6" fmla="*/ 13 w 32"/>
                <a:gd name="T7" fmla="*/ 32 h 38"/>
                <a:gd name="T8" fmla="*/ 21 w 32"/>
                <a:gd name="T9" fmla="*/ 31 h 38"/>
                <a:gd name="T10" fmla="*/ 24 w 32"/>
                <a:gd name="T11" fmla="*/ 27 h 38"/>
                <a:gd name="T12" fmla="*/ 31 w 32"/>
                <a:gd name="T13" fmla="*/ 25 h 38"/>
                <a:gd name="T14" fmla="*/ 30 w 32"/>
                <a:gd name="T15" fmla="*/ 29 h 38"/>
                <a:gd name="T16" fmla="*/ 28 w 32"/>
                <a:gd name="T17" fmla="*/ 32 h 38"/>
                <a:gd name="T18" fmla="*/ 23 w 32"/>
                <a:gd name="T19" fmla="*/ 37 h 38"/>
                <a:gd name="T20" fmla="*/ 16 w 32"/>
                <a:gd name="T21" fmla="*/ 38 h 38"/>
                <a:gd name="T22" fmla="*/ 9 w 32"/>
                <a:gd name="T23" fmla="*/ 37 h 38"/>
                <a:gd name="T24" fmla="*/ 3 w 32"/>
                <a:gd name="T25" fmla="*/ 32 h 38"/>
                <a:gd name="T26" fmla="*/ 1 w 32"/>
                <a:gd name="T27" fmla="*/ 26 h 38"/>
                <a:gd name="T28" fmla="*/ 0 w 32"/>
                <a:gd name="T29" fmla="*/ 18 h 38"/>
                <a:gd name="T30" fmla="*/ 1 w 32"/>
                <a:gd name="T31" fmla="*/ 11 h 38"/>
                <a:gd name="T32" fmla="*/ 5 w 32"/>
                <a:gd name="T33" fmla="*/ 4 h 38"/>
                <a:gd name="T34" fmla="*/ 10 w 32"/>
                <a:gd name="T35" fmla="*/ 0 h 38"/>
                <a:gd name="T36" fmla="*/ 17 w 32"/>
                <a:gd name="T37" fmla="*/ 0 h 38"/>
                <a:gd name="T38" fmla="*/ 23 w 32"/>
                <a:gd name="T39" fmla="*/ 1 h 38"/>
                <a:gd name="T40" fmla="*/ 28 w 32"/>
                <a:gd name="T41" fmla="*/ 4 h 38"/>
                <a:gd name="T42" fmla="*/ 32 w 32"/>
                <a:gd name="T43" fmla="*/ 13 h 38"/>
                <a:gd name="T44" fmla="*/ 32 w 32"/>
                <a:gd name="T45" fmla="*/ 21 h 38"/>
                <a:gd name="T46" fmla="*/ 25 w 32"/>
                <a:gd name="T47" fmla="*/ 16 h 38"/>
                <a:gd name="T48" fmla="*/ 25 w 32"/>
                <a:gd name="T49" fmla="*/ 10 h 38"/>
                <a:gd name="T50" fmla="*/ 23 w 32"/>
                <a:gd name="T51" fmla="*/ 7 h 38"/>
                <a:gd name="T52" fmla="*/ 21 w 32"/>
                <a:gd name="T53" fmla="*/ 6 h 38"/>
                <a:gd name="T54" fmla="*/ 17 w 32"/>
                <a:gd name="T55" fmla="*/ 4 h 38"/>
                <a:gd name="T56" fmla="*/ 14 w 32"/>
                <a:gd name="T57" fmla="*/ 4 h 38"/>
                <a:gd name="T58" fmla="*/ 9 w 32"/>
                <a:gd name="T59" fmla="*/ 7 h 38"/>
                <a:gd name="T60" fmla="*/ 8 w 32"/>
                <a:gd name="T61" fmla="*/ 10 h 38"/>
                <a:gd name="T62" fmla="*/ 7 w 32"/>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38">
                  <a:moveTo>
                    <a:pt x="6" y="21"/>
                  </a:moveTo>
                  <a:lnTo>
                    <a:pt x="6" y="23"/>
                  </a:lnTo>
                  <a:lnTo>
                    <a:pt x="6" y="24"/>
                  </a:lnTo>
                  <a:lnTo>
                    <a:pt x="7" y="26"/>
                  </a:lnTo>
                  <a:lnTo>
                    <a:pt x="8" y="29"/>
                  </a:lnTo>
                  <a:lnTo>
                    <a:pt x="9" y="30"/>
                  </a:lnTo>
                  <a:lnTo>
                    <a:pt x="10" y="31"/>
                  </a:lnTo>
                  <a:lnTo>
                    <a:pt x="13" y="32"/>
                  </a:lnTo>
                  <a:lnTo>
                    <a:pt x="16" y="32"/>
                  </a:lnTo>
                  <a:lnTo>
                    <a:pt x="21" y="31"/>
                  </a:lnTo>
                  <a:lnTo>
                    <a:pt x="23" y="30"/>
                  </a:lnTo>
                  <a:lnTo>
                    <a:pt x="24" y="27"/>
                  </a:lnTo>
                  <a:lnTo>
                    <a:pt x="25" y="25"/>
                  </a:lnTo>
                  <a:lnTo>
                    <a:pt x="31" y="25"/>
                  </a:lnTo>
                  <a:lnTo>
                    <a:pt x="31" y="26"/>
                  </a:lnTo>
                  <a:lnTo>
                    <a:pt x="30" y="29"/>
                  </a:lnTo>
                  <a:lnTo>
                    <a:pt x="29" y="30"/>
                  </a:lnTo>
                  <a:lnTo>
                    <a:pt x="28" y="32"/>
                  </a:lnTo>
                  <a:lnTo>
                    <a:pt x="25" y="34"/>
                  </a:lnTo>
                  <a:lnTo>
                    <a:pt x="23" y="37"/>
                  </a:lnTo>
                  <a:lnTo>
                    <a:pt x="20" y="38"/>
                  </a:lnTo>
                  <a:lnTo>
                    <a:pt x="16" y="38"/>
                  </a:lnTo>
                  <a:lnTo>
                    <a:pt x="13" y="38"/>
                  </a:lnTo>
                  <a:lnTo>
                    <a:pt x="9" y="37"/>
                  </a:lnTo>
                  <a:lnTo>
                    <a:pt x="6" y="34"/>
                  </a:lnTo>
                  <a:lnTo>
                    <a:pt x="3" y="32"/>
                  </a:lnTo>
                  <a:lnTo>
                    <a:pt x="2" y="30"/>
                  </a:lnTo>
                  <a:lnTo>
                    <a:pt x="1" y="26"/>
                  </a:lnTo>
                  <a:lnTo>
                    <a:pt x="0" y="23"/>
                  </a:lnTo>
                  <a:lnTo>
                    <a:pt x="0" y="18"/>
                  </a:lnTo>
                  <a:lnTo>
                    <a:pt x="0" y="15"/>
                  </a:lnTo>
                  <a:lnTo>
                    <a:pt x="1" y="11"/>
                  </a:lnTo>
                  <a:lnTo>
                    <a:pt x="2" y="8"/>
                  </a:lnTo>
                  <a:lnTo>
                    <a:pt x="5" y="4"/>
                  </a:lnTo>
                  <a:lnTo>
                    <a:pt x="7" y="2"/>
                  </a:lnTo>
                  <a:lnTo>
                    <a:pt x="10" y="0"/>
                  </a:lnTo>
                  <a:lnTo>
                    <a:pt x="14" y="0"/>
                  </a:lnTo>
                  <a:lnTo>
                    <a:pt x="17" y="0"/>
                  </a:lnTo>
                  <a:lnTo>
                    <a:pt x="21" y="0"/>
                  </a:lnTo>
                  <a:lnTo>
                    <a:pt x="23" y="1"/>
                  </a:lnTo>
                  <a:lnTo>
                    <a:pt x="25" y="3"/>
                  </a:lnTo>
                  <a:lnTo>
                    <a:pt x="28" y="4"/>
                  </a:lnTo>
                  <a:lnTo>
                    <a:pt x="30" y="8"/>
                  </a:lnTo>
                  <a:lnTo>
                    <a:pt x="32" y="13"/>
                  </a:lnTo>
                  <a:lnTo>
                    <a:pt x="32" y="16"/>
                  </a:lnTo>
                  <a:lnTo>
                    <a:pt x="32" y="21"/>
                  </a:lnTo>
                  <a:lnTo>
                    <a:pt x="6" y="21"/>
                  </a:lnTo>
                  <a:close/>
                  <a:moveTo>
                    <a:pt x="25" y="16"/>
                  </a:moveTo>
                  <a:lnTo>
                    <a:pt x="25" y="14"/>
                  </a:lnTo>
                  <a:lnTo>
                    <a:pt x="25" y="10"/>
                  </a:lnTo>
                  <a:lnTo>
                    <a:pt x="24" y="8"/>
                  </a:lnTo>
                  <a:lnTo>
                    <a:pt x="23" y="7"/>
                  </a:lnTo>
                  <a:lnTo>
                    <a:pt x="23" y="6"/>
                  </a:lnTo>
                  <a:lnTo>
                    <a:pt x="21" y="6"/>
                  </a:lnTo>
                  <a:lnTo>
                    <a:pt x="20" y="4"/>
                  </a:lnTo>
                  <a:lnTo>
                    <a:pt x="17" y="4"/>
                  </a:lnTo>
                  <a:lnTo>
                    <a:pt x="15" y="4"/>
                  </a:lnTo>
                  <a:lnTo>
                    <a:pt x="14" y="4"/>
                  </a:lnTo>
                  <a:lnTo>
                    <a:pt x="11" y="6"/>
                  </a:lnTo>
                  <a:lnTo>
                    <a:pt x="9" y="7"/>
                  </a:lnTo>
                  <a:lnTo>
                    <a:pt x="8" y="8"/>
                  </a:lnTo>
                  <a:lnTo>
                    <a:pt x="8" y="10"/>
                  </a:lnTo>
                  <a:lnTo>
                    <a:pt x="7" y="13"/>
                  </a:lnTo>
                  <a:lnTo>
                    <a:pt x="7" y="16"/>
                  </a:lnTo>
                  <a:lnTo>
                    <a:pt x="25" y="16"/>
                  </a:lnTo>
                  <a:close/>
                </a:path>
              </a:pathLst>
            </a:custGeom>
            <a:solidFill>
              <a:srgbClr val="000000"/>
            </a:solidFill>
            <a:ln w="9525">
              <a:solidFill>
                <a:srgbClr val="0066FF"/>
              </a:solidFill>
              <a:round/>
              <a:headEnd/>
              <a:tailEnd/>
            </a:ln>
          </p:spPr>
          <p:txBody>
            <a:bodyPr/>
            <a:lstStyle/>
            <a:p>
              <a:endParaRPr lang="en-US" dirty="0"/>
            </a:p>
          </p:txBody>
        </p:sp>
        <p:sp>
          <p:nvSpPr>
            <p:cNvPr id="264200" name="Freeform 8">
              <a:extLst>
                <a:ext uri="{FF2B5EF4-FFF2-40B4-BE49-F238E27FC236}">
                  <a16:creationId xmlns:a16="http://schemas.microsoft.com/office/drawing/2014/main" id="{905D5CA1-CAB1-4390-BAFB-AEAFAC8629F1}"/>
                </a:ext>
              </a:extLst>
            </p:cNvPr>
            <p:cNvSpPr>
              <a:spLocks noChangeAspect="1"/>
            </p:cNvSpPr>
            <p:nvPr/>
          </p:nvSpPr>
          <p:spPr bwMode="auto">
            <a:xfrm>
              <a:off x="652" y="1889"/>
              <a:ext cx="31" cy="35"/>
            </a:xfrm>
            <a:custGeom>
              <a:avLst/>
              <a:gdLst>
                <a:gd name="T0" fmla="*/ 11 w 31"/>
                <a:gd name="T1" fmla="*/ 35 h 35"/>
                <a:gd name="T2" fmla="*/ 0 w 31"/>
                <a:gd name="T3" fmla="*/ 0 h 35"/>
                <a:gd name="T4" fmla="*/ 5 w 31"/>
                <a:gd name="T5" fmla="*/ 0 h 35"/>
                <a:gd name="T6" fmla="*/ 14 w 31"/>
                <a:gd name="T7" fmla="*/ 28 h 35"/>
                <a:gd name="T8" fmla="*/ 25 w 31"/>
                <a:gd name="T9" fmla="*/ 0 h 35"/>
                <a:gd name="T10" fmla="*/ 31 w 31"/>
                <a:gd name="T11" fmla="*/ 0 h 35"/>
                <a:gd name="T12" fmla="*/ 18 w 31"/>
                <a:gd name="T13" fmla="*/ 35 h 35"/>
                <a:gd name="T14" fmla="*/ 11 w 31"/>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35">
                  <a:moveTo>
                    <a:pt x="11" y="35"/>
                  </a:moveTo>
                  <a:lnTo>
                    <a:pt x="0" y="0"/>
                  </a:lnTo>
                  <a:lnTo>
                    <a:pt x="5" y="0"/>
                  </a:lnTo>
                  <a:lnTo>
                    <a:pt x="14" y="28"/>
                  </a:lnTo>
                  <a:lnTo>
                    <a:pt x="25" y="0"/>
                  </a:lnTo>
                  <a:lnTo>
                    <a:pt x="31" y="0"/>
                  </a:lnTo>
                  <a:lnTo>
                    <a:pt x="18" y="35"/>
                  </a:lnTo>
                  <a:lnTo>
                    <a:pt x="11" y="35"/>
                  </a:lnTo>
                  <a:close/>
                </a:path>
              </a:pathLst>
            </a:custGeom>
            <a:solidFill>
              <a:srgbClr val="000000"/>
            </a:solidFill>
            <a:ln w="9525">
              <a:solidFill>
                <a:srgbClr val="0066FF"/>
              </a:solidFill>
              <a:round/>
              <a:headEnd/>
              <a:tailEnd/>
            </a:ln>
          </p:spPr>
          <p:txBody>
            <a:bodyPr/>
            <a:lstStyle/>
            <a:p>
              <a:endParaRPr lang="en-US" dirty="0"/>
            </a:p>
          </p:txBody>
        </p:sp>
        <p:sp>
          <p:nvSpPr>
            <p:cNvPr id="264201" name="Freeform 9">
              <a:extLst>
                <a:ext uri="{FF2B5EF4-FFF2-40B4-BE49-F238E27FC236}">
                  <a16:creationId xmlns:a16="http://schemas.microsoft.com/office/drawing/2014/main" id="{A4B29732-E88F-4610-B1A1-F3F4B6CE6E3D}"/>
                </a:ext>
              </a:extLst>
            </p:cNvPr>
            <p:cNvSpPr>
              <a:spLocks noChangeAspect="1" noEditPoints="1"/>
            </p:cNvSpPr>
            <p:nvPr/>
          </p:nvSpPr>
          <p:spPr bwMode="auto">
            <a:xfrm>
              <a:off x="686" y="1888"/>
              <a:ext cx="32" cy="38"/>
            </a:xfrm>
            <a:custGeom>
              <a:avLst/>
              <a:gdLst>
                <a:gd name="T0" fmla="*/ 29 w 32"/>
                <a:gd name="T1" fmla="*/ 31 h 38"/>
                <a:gd name="T2" fmla="*/ 30 w 32"/>
                <a:gd name="T3" fmla="*/ 32 h 38"/>
                <a:gd name="T4" fmla="*/ 32 w 32"/>
                <a:gd name="T5" fmla="*/ 32 h 38"/>
                <a:gd name="T6" fmla="*/ 32 w 32"/>
                <a:gd name="T7" fmla="*/ 32 h 38"/>
                <a:gd name="T8" fmla="*/ 32 w 32"/>
                <a:gd name="T9" fmla="*/ 37 h 38"/>
                <a:gd name="T10" fmla="*/ 31 w 32"/>
                <a:gd name="T11" fmla="*/ 37 h 38"/>
                <a:gd name="T12" fmla="*/ 29 w 32"/>
                <a:gd name="T13" fmla="*/ 38 h 38"/>
                <a:gd name="T14" fmla="*/ 24 w 32"/>
                <a:gd name="T15" fmla="*/ 36 h 38"/>
                <a:gd name="T16" fmla="*/ 23 w 32"/>
                <a:gd name="T17" fmla="*/ 32 h 38"/>
                <a:gd name="T18" fmla="*/ 18 w 32"/>
                <a:gd name="T19" fmla="*/ 36 h 38"/>
                <a:gd name="T20" fmla="*/ 12 w 32"/>
                <a:gd name="T21" fmla="*/ 38 h 38"/>
                <a:gd name="T22" fmla="*/ 2 w 32"/>
                <a:gd name="T23" fmla="*/ 34 h 38"/>
                <a:gd name="T24" fmla="*/ 0 w 32"/>
                <a:gd name="T25" fmla="*/ 26 h 38"/>
                <a:gd name="T26" fmla="*/ 2 w 32"/>
                <a:gd name="T27" fmla="*/ 19 h 38"/>
                <a:gd name="T28" fmla="*/ 7 w 32"/>
                <a:gd name="T29" fmla="*/ 17 h 38"/>
                <a:gd name="T30" fmla="*/ 15 w 32"/>
                <a:gd name="T31" fmla="*/ 16 h 38"/>
                <a:gd name="T32" fmla="*/ 20 w 32"/>
                <a:gd name="T33" fmla="*/ 15 h 38"/>
                <a:gd name="T34" fmla="*/ 22 w 32"/>
                <a:gd name="T35" fmla="*/ 15 h 38"/>
                <a:gd name="T36" fmla="*/ 23 w 32"/>
                <a:gd name="T37" fmla="*/ 13 h 38"/>
                <a:gd name="T38" fmla="*/ 22 w 32"/>
                <a:gd name="T39" fmla="*/ 7 h 38"/>
                <a:gd name="T40" fmla="*/ 16 w 32"/>
                <a:gd name="T41" fmla="*/ 4 h 38"/>
                <a:gd name="T42" fmla="*/ 10 w 32"/>
                <a:gd name="T43" fmla="*/ 6 h 38"/>
                <a:gd name="T44" fmla="*/ 7 w 32"/>
                <a:gd name="T45" fmla="*/ 9 h 38"/>
                <a:gd name="T46" fmla="*/ 1 w 32"/>
                <a:gd name="T47" fmla="*/ 11 h 38"/>
                <a:gd name="T48" fmla="*/ 2 w 32"/>
                <a:gd name="T49" fmla="*/ 6 h 38"/>
                <a:gd name="T50" fmla="*/ 5 w 32"/>
                <a:gd name="T51" fmla="*/ 2 h 38"/>
                <a:gd name="T52" fmla="*/ 9 w 32"/>
                <a:gd name="T53" fmla="*/ 0 h 38"/>
                <a:gd name="T54" fmla="*/ 13 w 32"/>
                <a:gd name="T55" fmla="*/ 0 h 38"/>
                <a:gd name="T56" fmla="*/ 16 w 32"/>
                <a:gd name="T57" fmla="*/ 0 h 38"/>
                <a:gd name="T58" fmla="*/ 20 w 32"/>
                <a:gd name="T59" fmla="*/ 0 h 38"/>
                <a:gd name="T60" fmla="*/ 24 w 32"/>
                <a:gd name="T61" fmla="*/ 1 h 38"/>
                <a:gd name="T62" fmla="*/ 28 w 32"/>
                <a:gd name="T63" fmla="*/ 4 h 38"/>
                <a:gd name="T64" fmla="*/ 29 w 32"/>
                <a:gd name="T65" fmla="*/ 31 h 38"/>
                <a:gd name="T66" fmla="*/ 20 w 32"/>
                <a:gd name="T67" fmla="*/ 19 h 38"/>
                <a:gd name="T68" fmla="*/ 12 w 32"/>
                <a:gd name="T69" fmla="*/ 21 h 38"/>
                <a:gd name="T70" fmla="*/ 8 w 32"/>
                <a:gd name="T71" fmla="*/ 22 h 38"/>
                <a:gd name="T72" fmla="*/ 6 w 32"/>
                <a:gd name="T73" fmla="*/ 25 h 38"/>
                <a:gd name="T74" fmla="*/ 6 w 32"/>
                <a:gd name="T75" fmla="*/ 29 h 38"/>
                <a:gd name="T76" fmla="*/ 9 w 32"/>
                <a:gd name="T77" fmla="*/ 32 h 38"/>
                <a:gd name="T78" fmla="*/ 17 w 32"/>
                <a:gd name="T79" fmla="*/ 32 h 38"/>
                <a:gd name="T80" fmla="*/ 22 w 32"/>
                <a:gd name="T81" fmla="*/ 26 h 38"/>
                <a:gd name="T82" fmla="*/ 23 w 32"/>
                <a:gd name="T8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38">
                  <a:moveTo>
                    <a:pt x="29" y="31"/>
                  </a:moveTo>
                  <a:lnTo>
                    <a:pt x="29" y="31"/>
                  </a:lnTo>
                  <a:lnTo>
                    <a:pt x="30" y="31"/>
                  </a:lnTo>
                  <a:lnTo>
                    <a:pt x="30" y="32"/>
                  </a:lnTo>
                  <a:lnTo>
                    <a:pt x="31" y="32"/>
                  </a:lnTo>
                  <a:lnTo>
                    <a:pt x="32" y="32"/>
                  </a:lnTo>
                  <a:lnTo>
                    <a:pt x="32" y="32"/>
                  </a:lnTo>
                  <a:lnTo>
                    <a:pt x="32" y="32"/>
                  </a:lnTo>
                  <a:lnTo>
                    <a:pt x="32" y="32"/>
                  </a:lnTo>
                  <a:lnTo>
                    <a:pt x="32" y="37"/>
                  </a:lnTo>
                  <a:lnTo>
                    <a:pt x="31" y="37"/>
                  </a:lnTo>
                  <a:lnTo>
                    <a:pt x="31" y="37"/>
                  </a:lnTo>
                  <a:lnTo>
                    <a:pt x="30" y="38"/>
                  </a:lnTo>
                  <a:lnTo>
                    <a:pt x="29" y="38"/>
                  </a:lnTo>
                  <a:lnTo>
                    <a:pt x="27" y="37"/>
                  </a:lnTo>
                  <a:lnTo>
                    <a:pt x="24" y="36"/>
                  </a:lnTo>
                  <a:lnTo>
                    <a:pt x="23" y="34"/>
                  </a:lnTo>
                  <a:lnTo>
                    <a:pt x="23" y="32"/>
                  </a:lnTo>
                  <a:lnTo>
                    <a:pt x="21" y="34"/>
                  </a:lnTo>
                  <a:lnTo>
                    <a:pt x="18" y="36"/>
                  </a:lnTo>
                  <a:lnTo>
                    <a:pt x="15" y="37"/>
                  </a:lnTo>
                  <a:lnTo>
                    <a:pt x="12" y="38"/>
                  </a:lnTo>
                  <a:lnTo>
                    <a:pt x="6" y="37"/>
                  </a:lnTo>
                  <a:lnTo>
                    <a:pt x="2" y="34"/>
                  </a:lnTo>
                  <a:lnTo>
                    <a:pt x="0" y="31"/>
                  </a:lnTo>
                  <a:lnTo>
                    <a:pt x="0" y="26"/>
                  </a:lnTo>
                  <a:lnTo>
                    <a:pt x="1" y="23"/>
                  </a:lnTo>
                  <a:lnTo>
                    <a:pt x="2" y="19"/>
                  </a:lnTo>
                  <a:lnTo>
                    <a:pt x="5" y="18"/>
                  </a:lnTo>
                  <a:lnTo>
                    <a:pt x="7" y="17"/>
                  </a:lnTo>
                  <a:lnTo>
                    <a:pt x="12" y="16"/>
                  </a:lnTo>
                  <a:lnTo>
                    <a:pt x="15" y="16"/>
                  </a:lnTo>
                  <a:lnTo>
                    <a:pt x="17" y="15"/>
                  </a:lnTo>
                  <a:lnTo>
                    <a:pt x="20" y="15"/>
                  </a:lnTo>
                  <a:lnTo>
                    <a:pt x="21" y="15"/>
                  </a:lnTo>
                  <a:lnTo>
                    <a:pt x="22" y="15"/>
                  </a:lnTo>
                  <a:lnTo>
                    <a:pt x="23" y="14"/>
                  </a:lnTo>
                  <a:lnTo>
                    <a:pt x="23" y="13"/>
                  </a:lnTo>
                  <a:lnTo>
                    <a:pt x="23" y="8"/>
                  </a:lnTo>
                  <a:lnTo>
                    <a:pt x="22" y="7"/>
                  </a:lnTo>
                  <a:lnTo>
                    <a:pt x="20" y="6"/>
                  </a:lnTo>
                  <a:lnTo>
                    <a:pt x="16" y="4"/>
                  </a:lnTo>
                  <a:lnTo>
                    <a:pt x="14" y="4"/>
                  </a:lnTo>
                  <a:lnTo>
                    <a:pt x="10" y="6"/>
                  </a:lnTo>
                  <a:lnTo>
                    <a:pt x="8" y="7"/>
                  </a:lnTo>
                  <a:lnTo>
                    <a:pt x="7" y="9"/>
                  </a:lnTo>
                  <a:lnTo>
                    <a:pt x="7" y="11"/>
                  </a:lnTo>
                  <a:lnTo>
                    <a:pt x="1" y="11"/>
                  </a:lnTo>
                  <a:lnTo>
                    <a:pt x="1" y="8"/>
                  </a:lnTo>
                  <a:lnTo>
                    <a:pt x="2" y="6"/>
                  </a:lnTo>
                  <a:lnTo>
                    <a:pt x="4" y="4"/>
                  </a:lnTo>
                  <a:lnTo>
                    <a:pt x="5" y="2"/>
                  </a:lnTo>
                  <a:lnTo>
                    <a:pt x="7" y="1"/>
                  </a:lnTo>
                  <a:lnTo>
                    <a:pt x="9" y="0"/>
                  </a:lnTo>
                  <a:lnTo>
                    <a:pt x="10" y="0"/>
                  </a:lnTo>
                  <a:lnTo>
                    <a:pt x="13" y="0"/>
                  </a:lnTo>
                  <a:lnTo>
                    <a:pt x="15" y="0"/>
                  </a:lnTo>
                  <a:lnTo>
                    <a:pt x="16" y="0"/>
                  </a:lnTo>
                  <a:lnTo>
                    <a:pt x="17" y="0"/>
                  </a:lnTo>
                  <a:lnTo>
                    <a:pt x="20" y="0"/>
                  </a:lnTo>
                  <a:lnTo>
                    <a:pt x="21" y="0"/>
                  </a:lnTo>
                  <a:lnTo>
                    <a:pt x="24" y="1"/>
                  </a:lnTo>
                  <a:lnTo>
                    <a:pt x="27" y="2"/>
                  </a:lnTo>
                  <a:lnTo>
                    <a:pt x="28" y="4"/>
                  </a:lnTo>
                  <a:lnTo>
                    <a:pt x="29" y="7"/>
                  </a:lnTo>
                  <a:lnTo>
                    <a:pt x="29" y="31"/>
                  </a:lnTo>
                  <a:close/>
                  <a:moveTo>
                    <a:pt x="23" y="18"/>
                  </a:moveTo>
                  <a:lnTo>
                    <a:pt x="20" y="19"/>
                  </a:lnTo>
                  <a:lnTo>
                    <a:pt x="15" y="21"/>
                  </a:lnTo>
                  <a:lnTo>
                    <a:pt x="12" y="21"/>
                  </a:lnTo>
                  <a:lnTo>
                    <a:pt x="8" y="22"/>
                  </a:lnTo>
                  <a:lnTo>
                    <a:pt x="8" y="22"/>
                  </a:lnTo>
                  <a:lnTo>
                    <a:pt x="7" y="23"/>
                  </a:lnTo>
                  <a:lnTo>
                    <a:pt x="6" y="25"/>
                  </a:lnTo>
                  <a:lnTo>
                    <a:pt x="6" y="26"/>
                  </a:lnTo>
                  <a:lnTo>
                    <a:pt x="6" y="29"/>
                  </a:lnTo>
                  <a:lnTo>
                    <a:pt x="7" y="31"/>
                  </a:lnTo>
                  <a:lnTo>
                    <a:pt x="9" y="32"/>
                  </a:lnTo>
                  <a:lnTo>
                    <a:pt x="12" y="32"/>
                  </a:lnTo>
                  <a:lnTo>
                    <a:pt x="17" y="32"/>
                  </a:lnTo>
                  <a:lnTo>
                    <a:pt x="21" y="30"/>
                  </a:lnTo>
                  <a:lnTo>
                    <a:pt x="22" y="26"/>
                  </a:lnTo>
                  <a:lnTo>
                    <a:pt x="23" y="25"/>
                  </a:lnTo>
                  <a:lnTo>
                    <a:pt x="23" y="18"/>
                  </a:lnTo>
                  <a:close/>
                </a:path>
              </a:pathLst>
            </a:custGeom>
            <a:solidFill>
              <a:srgbClr val="000000"/>
            </a:solidFill>
            <a:ln w="9525">
              <a:solidFill>
                <a:srgbClr val="0066FF"/>
              </a:solidFill>
              <a:round/>
              <a:headEnd/>
              <a:tailEnd/>
            </a:ln>
          </p:spPr>
          <p:txBody>
            <a:bodyPr/>
            <a:lstStyle/>
            <a:p>
              <a:endParaRPr lang="en-US" dirty="0"/>
            </a:p>
          </p:txBody>
        </p:sp>
        <p:sp>
          <p:nvSpPr>
            <p:cNvPr id="264202" name="Freeform 10">
              <a:extLst>
                <a:ext uri="{FF2B5EF4-FFF2-40B4-BE49-F238E27FC236}">
                  <a16:creationId xmlns:a16="http://schemas.microsoft.com/office/drawing/2014/main" id="{43F60059-5F93-4A30-AF7C-5F0D159DD550}"/>
                </a:ext>
              </a:extLst>
            </p:cNvPr>
            <p:cNvSpPr>
              <a:spLocks noChangeAspect="1" noEditPoints="1"/>
            </p:cNvSpPr>
            <p:nvPr/>
          </p:nvSpPr>
          <p:spPr bwMode="auto">
            <a:xfrm>
              <a:off x="721" y="1875"/>
              <a:ext cx="31" cy="51"/>
            </a:xfrm>
            <a:custGeom>
              <a:avLst/>
              <a:gdLst>
                <a:gd name="T0" fmla="*/ 31 w 31"/>
                <a:gd name="T1" fmla="*/ 49 h 51"/>
                <a:gd name="T2" fmla="*/ 26 w 31"/>
                <a:gd name="T3" fmla="*/ 45 h 51"/>
                <a:gd name="T4" fmla="*/ 24 w 31"/>
                <a:gd name="T5" fmla="*/ 46 h 51"/>
                <a:gd name="T6" fmla="*/ 21 w 31"/>
                <a:gd name="T7" fmla="*/ 49 h 51"/>
                <a:gd name="T8" fmla="*/ 19 w 31"/>
                <a:gd name="T9" fmla="*/ 50 h 51"/>
                <a:gd name="T10" fmla="*/ 16 w 31"/>
                <a:gd name="T11" fmla="*/ 51 h 51"/>
                <a:gd name="T12" fmla="*/ 11 w 31"/>
                <a:gd name="T13" fmla="*/ 50 h 51"/>
                <a:gd name="T14" fmla="*/ 8 w 31"/>
                <a:gd name="T15" fmla="*/ 49 h 51"/>
                <a:gd name="T16" fmla="*/ 2 w 31"/>
                <a:gd name="T17" fmla="*/ 43 h 51"/>
                <a:gd name="T18" fmla="*/ 0 w 31"/>
                <a:gd name="T19" fmla="*/ 34 h 51"/>
                <a:gd name="T20" fmla="*/ 1 w 31"/>
                <a:gd name="T21" fmla="*/ 24 h 51"/>
                <a:gd name="T22" fmla="*/ 4 w 31"/>
                <a:gd name="T23" fmla="*/ 17 h 51"/>
                <a:gd name="T24" fmla="*/ 10 w 31"/>
                <a:gd name="T25" fmla="*/ 14 h 51"/>
                <a:gd name="T26" fmla="*/ 15 w 31"/>
                <a:gd name="T27" fmla="*/ 13 h 51"/>
                <a:gd name="T28" fmla="*/ 19 w 31"/>
                <a:gd name="T29" fmla="*/ 14 h 51"/>
                <a:gd name="T30" fmla="*/ 23 w 31"/>
                <a:gd name="T31" fmla="*/ 15 h 51"/>
                <a:gd name="T32" fmla="*/ 24 w 31"/>
                <a:gd name="T33" fmla="*/ 16 h 51"/>
                <a:gd name="T34" fmla="*/ 25 w 31"/>
                <a:gd name="T35" fmla="*/ 17 h 51"/>
                <a:gd name="T36" fmla="*/ 25 w 31"/>
                <a:gd name="T37" fmla="*/ 0 h 51"/>
                <a:gd name="T38" fmla="*/ 16 w 31"/>
                <a:gd name="T39" fmla="*/ 45 h 51"/>
                <a:gd name="T40" fmla="*/ 20 w 31"/>
                <a:gd name="T41" fmla="*/ 44 h 51"/>
                <a:gd name="T42" fmla="*/ 23 w 31"/>
                <a:gd name="T43" fmla="*/ 42 h 51"/>
                <a:gd name="T44" fmla="*/ 25 w 31"/>
                <a:gd name="T45" fmla="*/ 30 h 51"/>
                <a:gd name="T46" fmla="*/ 23 w 31"/>
                <a:gd name="T47" fmla="*/ 22 h 51"/>
                <a:gd name="T48" fmla="*/ 19 w 31"/>
                <a:gd name="T49" fmla="*/ 20 h 51"/>
                <a:gd name="T50" fmla="*/ 16 w 31"/>
                <a:gd name="T51" fmla="*/ 19 h 51"/>
                <a:gd name="T52" fmla="*/ 12 w 31"/>
                <a:gd name="T53" fmla="*/ 20 h 51"/>
                <a:gd name="T54" fmla="*/ 9 w 31"/>
                <a:gd name="T55" fmla="*/ 22 h 51"/>
                <a:gd name="T56" fmla="*/ 5 w 31"/>
                <a:gd name="T57" fmla="*/ 31 h 51"/>
                <a:gd name="T58" fmla="*/ 9 w 31"/>
                <a:gd name="T59" fmla="*/ 42 h 51"/>
                <a:gd name="T60" fmla="*/ 12 w 31"/>
                <a:gd name="T61" fmla="*/ 44 h 51"/>
                <a:gd name="T62" fmla="*/ 16 w 31"/>
                <a:gd name="T63"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51">
                  <a:moveTo>
                    <a:pt x="31" y="0"/>
                  </a:moveTo>
                  <a:lnTo>
                    <a:pt x="31" y="49"/>
                  </a:lnTo>
                  <a:lnTo>
                    <a:pt x="26" y="49"/>
                  </a:lnTo>
                  <a:lnTo>
                    <a:pt x="26" y="45"/>
                  </a:lnTo>
                  <a:lnTo>
                    <a:pt x="25" y="46"/>
                  </a:lnTo>
                  <a:lnTo>
                    <a:pt x="24" y="46"/>
                  </a:lnTo>
                  <a:lnTo>
                    <a:pt x="23" y="47"/>
                  </a:lnTo>
                  <a:lnTo>
                    <a:pt x="21" y="49"/>
                  </a:lnTo>
                  <a:lnTo>
                    <a:pt x="20" y="50"/>
                  </a:lnTo>
                  <a:lnTo>
                    <a:pt x="19" y="50"/>
                  </a:lnTo>
                  <a:lnTo>
                    <a:pt x="17" y="51"/>
                  </a:lnTo>
                  <a:lnTo>
                    <a:pt x="16" y="51"/>
                  </a:lnTo>
                  <a:lnTo>
                    <a:pt x="13" y="51"/>
                  </a:lnTo>
                  <a:lnTo>
                    <a:pt x="11" y="50"/>
                  </a:lnTo>
                  <a:lnTo>
                    <a:pt x="10" y="50"/>
                  </a:lnTo>
                  <a:lnTo>
                    <a:pt x="8" y="49"/>
                  </a:lnTo>
                  <a:lnTo>
                    <a:pt x="4" y="46"/>
                  </a:lnTo>
                  <a:lnTo>
                    <a:pt x="2" y="43"/>
                  </a:lnTo>
                  <a:lnTo>
                    <a:pt x="1" y="38"/>
                  </a:lnTo>
                  <a:lnTo>
                    <a:pt x="0" y="34"/>
                  </a:lnTo>
                  <a:lnTo>
                    <a:pt x="0" y="29"/>
                  </a:lnTo>
                  <a:lnTo>
                    <a:pt x="1" y="24"/>
                  </a:lnTo>
                  <a:lnTo>
                    <a:pt x="2" y="21"/>
                  </a:lnTo>
                  <a:lnTo>
                    <a:pt x="4" y="17"/>
                  </a:lnTo>
                  <a:lnTo>
                    <a:pt x="7" y="15"/>
                  </a:lnTo>
                  <a:lnTo>
                    <a:pt x="10" y="14"/>
                  </a:lnTo>
                  <a:lnTo>
                    <a:pt x="12" y="13"/>
                  </a:lnTo>
                  <a:lnTo>
                    <a:pt x="15" y="13"/>
                  </a:lnTo>
                  <a:lnTo>
                    <a:pt x="17" y="13"/>
                  </a:lnTo>
                  <a:lnTo>
                    <a:pt x="19" y="14"/>
                  </a:lnTo>
                  <a:lnTo>
                    <a:pt x="20" y="14"/>
                  </a:lnTo>
                  <a:lnTo>
                    <a:pt x="23" y="15"/>
                  </a:lnTo>
                  <a:lnTo>
                    <a:pt x="24" y="15"/>
                  </a:lnTo>
                  <a:lnTo>
                    <a:pt x="24" y="16"/>
                  </a:lnTo>
                  <a:lnTo>
                    <a:pt x="25" y="17"/>
                  </a:lnTo>
                  <a:lnTo>
                    <a:pt x="25" y="17"/>
                  </a:lnTo>
                  <a:lnTo>
                    <a:pt x="25" y="17"/>
                  </a:lnTo>
                  <a:lnTo>
                    <a:pt x="25" y="0"/>
                  </a:lnTo>
                  <a:lnTo>
                    <a:pt x="31" y="0"/>
                  </a:lnTo>
                  <a:close/>
                  <a:moveTo>
                    <a:pt x="16" y="45"/>
                  </a:moveTo>
                  <a:lnTo>
                    <a:pt x="18" y="45"/>
                  </a:lnTo>
                  <a:lnTo>
                    <a:pt x="20" y="44"/>
                  </a:lnTo>
                  <a:lnTo>
                    <a:pt x="21" y="43"/>
                  </a:lnTo>
                  <a:lnTo>
                    <a:pt x="23" y="42"/>
                  </a:lnTo>
                  <a:lnTo>
                    <a:pt x="25" y="36"/>
                  </a:lnTo>
                  <a:lnTo>
                    <a:pt x="25" y="30"/>
                  </a:lnTo>
                  <a:lnTo>
                    <a:pt x="24" y="26"/>
                  </a:lnTo>
                  <a:lnTo>
                    <a:pt x="23" y="22"/>
                  </a:lnTo>
                  <a:lnTo>
                    <a:pt x="21" y="21"/>
                  </a:lnTo>
                  <a:lnTo>
                    <a:pt x="19" y="20"/>
                  </a:lnTo>
                  <a:lnTo>
                    <a:pt x="18" y="19"/>
                  </a:lnTo>
                  <a:lnTo>
                    <a:pt x="16" y="19"/>
                  </a:lnTo>
                  <a:lnTo>
                    <a:pt x="13" y="19"/>
                  </a:lnTo>
                  <a:lnTo>
                    <a:pt x="12" y="20"/>
                  </a:lnTo>
                  <a:lnTo>
                    <a:pt x="10" y="21"/>
                  </a:lnTo>
                  <a:lnTo>
                    <a:pt x="9" y="22"/>
                  </a:lnTo>
                  <a:lnTo>
                    <a:pt x="7" y="26"/>
                  </a:lnTo>
                  <a:lnTo>
                    <a:pt x="5" y="31"/>
                  </a:lnTo>
                  <a:lnTo>
                    <a:pt x="7" y="37"/>
                  </a:lnTo>
                  <a:lnTo>
                    <a:pt x="9" y="42"/>
                  </a:lnTo>
                  <a:lnTo>
                    <a:pt x="11" y="43"/>
                  </a:lnTo>
                  <a:lnTo>
                    <a:pt x="12" y="44"/>
                  </a:lnTo>
                  <a:lnTo>
                    <a:pt x="15" y="45"/>
                  </a:lnTo>
                  <a:lnTo>
                    <a:pt x="16" y="45"/>
                  </a:lnTo>
                  <a:close/>
                </a:path>
              </a:pathLst>
            </a:custGeom>
            <a:solidFill>
              <a:srgbClr val="000000"/>
            </a:solidFill>
            <a:ln w="9525">
              <a:solidFill>
                <a:srgbClr val="0066FF"/>
              </a:solidFill>
              <a:round/>
              <a:headEnd/>
              <a:tailEnd/>
            </a:ln>
          </p:spPr>
          <p:txBody>
            <a:bodyPr/>
            <a:lstStyle/>
            <a:p>
              <a:endParaRPr lang="en-US" dirty="0"/>
            </a:p>
          </p:txBody>
        </p:sp>
        <p:sp>
          <p:nvSpPr>
            <p:cNvPr id="264203" name="Freeform 11">
              <a:extLst>
                <a:ext uri="{FF2B5EF4-FFF2-40B4-BE49-F238E27FC236}">
                  <a16:creationId xmlns:a16="http://schemas.microsoft.com/office/drawing/2014/main" id="{2A3A87F0-18EF-4134-8E0E-783473B895AD}"/>
                </a:ext>
              </a:extLst>
            </p:cNvPr>
            <p:cNvSpPr>
              <a:spLocks noChangeAspect="1" noEditPoints="1"/>
            </p:cNvSpPr>
            <p:nvPr/>
          </p:nvSpPr>
          <p:spPr bwMode="auto">
            <a:xfrm>
              <a:off x="757" y="1888"/>
              <a:ext cx="34" cy="38"/>
            </a:xfrm>
            <a:custGeom>
              <a:avLst/>
              <a:gdLst>
                <a:gd name="T0" fmla="*/ 29 w 34"/>
                <a:gd name="T1" fmla="*/ 31 h 38"/>
                <a:gd name="T2" fmla="*/ 32 w 34"/>
                <a:gd name="T3" fmla="*/ 32 h 38"/>
                <a:gd name="T4" fmla="*/ 33 w 34"/>
                <a:gd name="T5" fmla="*/ 32 h 38"/>
                <a:gd name="T6" fmla="*/ 33 w 34"/>
                <a:gd name="T7" fmla="*/ 32 h 38"/>
                <a:gd name="T8" fmla="*/ 34 w 34"/>
                <a:gd name="T9" fmla="*/ 37 h 38"/>
                <a:gd name="T10" fmla="*/ 32 w 34"/>
                <a:gd name="T11" fmla="*/ 37 h 38"/>
                <a:gd name="T12" fmla="*/ 29 w 34"/>
                <a:gd name="T13" fmla="*/ 38 h 38"/>
                <a:gd name="T14" fmla="*/ 26 w 34"/>
                <a:gd name="T15" fmla="*/ 36 h 38"/>
                <a:gd name="T16" fmla="*/ 24 w 34"/>
                <a:gd name="T17" fmla="*/ 32 h 38"/>
                <a:gd name="T18" fmla="*/ 19 w 34"/>
                <a:gd name="T19" fmla="*/ 36 h 38"/>
                <a:gd name="T20" fmla="*/ 13 w 34"/>
                <a:gd name="T21" fmla="*/ 38 h 38"/>
                <a:gd name="T22" fmla="*/ 4 w 34"/>
                <a:gd name="T23" fmla="*/ 34 h 38"/>
                <a:gd name="T24" fmla="*/ 0 w 34"/>
                <a:gd name="T25" fmla="*/ 26 h 38"/>
                <a:gd name="T26" fmla="*/ 3 w 34"/>
                <a:gd name="T27" fmla="*/ 19 h 38"/>
                <a:gd name="T28" fmla="*/ 7 w 34"/>
                <a:gd name="T29" fmla="*/ 17 h 38"/>
                <a:gd name="T30" fmla="*/ 15 w 34"/>
                <a:gd name="T31" fmla="*/ 16 h 38"/>
                <a:gd name="T32" fmla="*/ 21 w 34"/>
                <a:gd name="T33" fmla="*/ 15 h 38"/>
                <a:gd name="T34" fmla="*/ 22 w 34"/>
                <a:gd name="T35" fmla="*/ 15 h 38"/>
                <a:gd name="T36" fmla="*/ 24 w 34"/>
                <a:gd name="T37" fmla="*/ 13 h 38"/>
                <a:gd name="T38" fmla="*/ 22 w 34"/>
                <a:gd name="T39" fmla="*/ 7 h 38"/>
                <a:gd name="T40" fmla="*/ 18 w 34"/>
                <a:gd name="T41" fmla="*/ 4 h 38"/>
                <a:gd name="T42" fmla="*/ 11 w 34"/>
                <a:gd name="T43" fmla="*/ 6 h 38"/>
                <a:gd name="T44" fmla="*/ 7 w 34"/>
                <a:gd name="T45" fmla="*/ 9 h 38"/>
                <a:gd name="T46" fmla="*/ 2 w 34"/>
                <a:gd name="T47" fmla="*/ 11 h 38"/>
                <a:gd name="T48" fmla="*/ 3 w 34"/>
                <a:gd name="T49" fmla="*/ 6 h 38"/>
                <a:gd name="T50" fmla="*/ 6 w 34"/>
                <a:gd name="T51" fmla="*/ 2 h 38"/>
                <a:gd name="T52" fmla="*/ 10 w 34"/>
                <a:gd name="T53" fmla="*/ 0 h 38"/>
                <a:gd name="T54" fmla="*/ 13 w 34"/>
                <a:gd name="T55" fmla="*/ 0 h 38"/>
                <a:gd name="T56" fmla="*/ 17 w 34"/>
                <a:gd name="T57" fmla="*/ 0 h 38"/>
                <a:gd name="T58" fmla="*/ 20 w 34"/>
                <a:gd name="T59" fmla="*/ 0 h 38"/>
                <a:gd name="T60" fmla="*/ 25 w 34"/>
                <a:gd name="T61" fmla="*/ 1 h 38"/>
                <a:gd name="T62" fmla="*/ 28 w 34"/>
                <a:gd name="T63" fmla="*/ 4 h 38"/>
                <a:gd name="T64" fmla="*/ 29 w 34"/>
                <a:gd name="T65" fmla="*/ 31 h 38"/>
                <a:gd name="T66" fmla="*/ 20 w 34"/>
                <a:gd name="T67" fmla="*/ 19 h 38"/>
                <a:gd name="T68" fmla="*/ 13 w 34"/>
                <a:gd name="T69" fmla="*/ 21 h 38"/>
                <a:gd name="T70" fmla="*/ 9 w 34"/>
                <a:gd name="T71" fmla="*/ 22 h 38"/>
                <a:gd name="T72" fmla="*/ 6 w 34"/>
                <a:gd name="T73" fmla="*/ 25 h 38"/>
                <a:gd name="T74" fmla="*/ 7 w 34"/>
                <a:gd name="T75" fmla="*/ 29 h 38"/>
                <a:gd name="T76" fmla="*/ 10 w 34"/>
                <a:gd name="T77" fmla="*/ 32 h 38"/>
                <a:gd name="T78" fmla="*/ 18 w 34"/>
                <a:gd name="T79" fmla="*/ 32 h 38"/>
                <a:gd name="T80" fmla="*/ 22 w 34"/>
                <a:gd name="T81" fmla="*/ 26 h 38"/>
                <a:gd name="T82" fmla="*/ 24 w 34"/>
                <a:gd name="T83" fmla="*/ 1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29" y="31"/>
                  </a:moveTo>
                  <a:lnTo>
                    <a:pt x="29" y="31"/>
                  </a:lnTo>
                  <a:lnTo>
                    <a:pt x="30" y="31"/>
                  </a:lnTo>
                  <a:lnTo>
                    <a:pt x="32" y="32"/>
                  </a:lnTo>
                  <a:lnTo>
                    <a:pt x="33" y="32"/>
                  </a:lnTo>
                  <a:lnTo>
                    <a:pt x="33" y="32"/>
                  </a:lnTo>
                  <a:lnTo>
                    <a:pt x="33" y="32"/>
                  </a:lnTo>
                  <a:lnTo>
                    <a:pt x="33" y="32"/>
                  </a:lnTo>
                  <a:lnTo>
                    <a:pt x="34" y="32"/>
                  </a:lnTo>
                  <a:lnTo>
                    <a:pt x="34" y="37"/>
                  </a:lnTo>
                  <a:lnTo>
                    <a:pt x="33" y="37"/>
                  </a:lnTo>
                  <a:lnTo>
                    <a:pt x="32" y="37"/>
                  </a:lnTo>
                  <a:lnTo>
                    <a:pt x="30" y="38"/>
                  </a:lnTo>
                  <a:lnTo>
                    <a:pt x="29" y="38"/>
                  </a:lnTo>
                  <a:lnTo>
                    <a:pt x="28" y="37"/>
                  </a:lnTo>
                  <a:lnTo>
                    <a:pt x="26" y="36"/>
                  </a:lnTo>
                  <a:lnTo>
                    <a:pt x="25" y="34"/>
                  </a:lnTo>
                  <a:lnTo>
                    <a:pt x="24" y="32"/>
                  </a:lnTo>
                  <a:lnTo>
                    <a:pt x="21" y="34"/>
                  </a:lnTo>
                  <a:lnTo>
                    <a:pt x="19" y="36"/>
                  </a:lnTo>
                  <a:lnTo>
                    <a:pt x="17" y="37"/>
                  </a:lnTo>
                  <a:lnTo>
                    <a:pt x="13" y="38"/>
                  </a:lnTo>
                  <a:lnTo>
                    <a:pt x="7" y="37"/>
                  </a:lnTo>
                  <a:lnTo>
                    <a:pt x="4" y="34"/>
                  </a:lnTo>
                  <a:lnTo>
                    <a:pt x="2" y="31"/>
                  </a:lnTo>
                  <a:lnTo>
                    <a:pt x="0" y="26"/>
                  </a:lnTo>
                  <a:lnTo>
                    <a:pt x="2" y="23"/>
                  </a:lnTo>
                  <a:lnTo>
                    <a:pt x="3" y="19"/>
                  </a:lnTo>
                  <a:lnTo>
                    <a:pt x="5" y="18"/>
                  </a:lnTo>
                  <a:lnTo>
                    <a:pt x="7" y="17"/>
                  </a:lnTo>
                  <a:lnTo>
                    <a:pt x="12" y="16"/>
                  </a:lnTo>
                  <a:lnTo>
                    <a:pt x="15" y="16"/>
                  </a:lnTo>
                  <a:lnTo>
                    <a:pt x="19" y="15"/>
                  </a:lnTo>
                  <a:lnTo>
                    <a:pt x="21" y="15"/>
                  </a:lnTo>
                  <a:lnTo>
                    <a:pt x="21" y="15"/>
                  </a:lnTo>
                  <a:lnTo>
                    <a:pt x="22" y="15"/>
                  </a:lnTo>
                  <a:lnTo>
                    <a:pt x="24" y="14"/>
                  </a:lnTo>
                  <a:lnTo>
                    <a:pt x="24" y="13"/>
                  </a:lnTo>
                  <a:lnTo>
                    <a:pt x="24" y="8"/>
                  </a:lnTo>
                  <a:lnTo>
                    <a:pt x="22" y="7"/>
                  </a:lnTo>
                  <a:lnTo>
                    <a:pt x="21" y="6"/>
                  </a:lnTo>
                  <a:lnTo>
                    <a:pt x="18" y="4"/>
                  </a:lnTo>
                  <a:lnTo>
                    <a:pt x="14" y="4"/>
                  </a:lnTo>
                  <a:lnTo>
                    <a:pt x="11" y="6"/>
                  </a:lnTo>
                  <a:lnTo>
                    <a:pt x="9" y="7"/>
                  </a:lnTo>
                  <a:lnTo>
                    <a:pt x="7" y="9"/>
                  </a:lnTo>
                  <a:lnTo>
                    <a:pt x="7" y="11"/>
                  </a:lnTo>
                  <a:lnTo>
                    <a:pt x="2" y="11"/>
                  </a:lnTo>
                  <a:lnTo>
                    <a:pt x="3" y="8"/>
                  </a:lnTo>
                  <a:lnTo>
                    <a:pt x="3" y="6"/>
                  </a:lnTo>
                  <a:lnTo>
                    <a:pt x="4" y="4"/>
                  </a:lnTo>
                  <a:lnTo>
                    <a:pt x="6" y="2"/>
                  </a:lnTo>
                  <a:lnTo>
                    <a:pt x="9" y="1"/>
                  </a:lnTo>
                  <a:lnTo>
                    <a:pt x="10" y="0"/>
                  </a:lnTo>
                  <a:lnTo>
                    <a:pt x="11" y="0"/>
                  </a:lnTo>
                  <a:lnTo>
                    <a:pt x="13" y="0"/>
                  </a:lnTo>
                  <a:lnTo>
                    <a:pt x="15" y="0"/>
                  </a:lnTo>
                  <a:lnTo>
                    <a:pt x="17" y="0"/>
                  </a:lnTo>
                  <a:lnTo>
                    <a:pt x="19" y="0"/>
                  </a:lnTo>
                  <a:lnTo>
                    <a:pt x="20" y="0"/>
                  </a:lnTo>
                  <a:lnTo>
                    <a:pt x="21" y="0"/>
                  </a:lnTo>
                  <a:lnTo>
                    <a:pt x="25" y="1"/>
                  </a:lnTo>
                  <a:lnTo>
                    <a:pt x="27" y="2"/>
                  </a:lnTo>
                  <a:lnTo>
                    <a:pt x="28" y="4"/>
                  </a:lnTo>
                  <a:lnTo>
                    <a:pt x="29" y="7"/>
                  </a:lnTo>
                  <a:lnTo>
                    <a:pt x="29" y="31"/>
                  </a:lnTo>
                  <a:close/>
                  <a:moveTo>
                    <a:pt x="24" y="18"/>
                  </a:moveTo>
                  <a:lnTo>
                    <a:pt x="20" y="19"/>
                  </a:lnTo>
                  <a:lnTo>
                    <a:pt x="17" y="21"/>
                  </a:lnTo>
                  <a:lnTo>
                    <a:pt x="13" y="21"/>
                  </a:lnTo>
                  <a:lnTo>
                    <a:pt x="10" y="22"/>
                  </a:lnTo>
                  <a:lnTo>
                    <a:pt x="9" y="22"/>
                  </a:lnTo>
                  <a:lnTo>
                    <a:pt x="7" y="23"/>
                  </a:lnTo>
                  <a:lnTo>
                    <a:pt x="6" y="25"/>
                  </a:lnTo>
                  <a:lnTo>
                    <a:pt x="6" y="26"/>
                  </a:lnTo>
                  <a:lnTo>
                    <a:pt x="7" y="29"/>
                  </a:lnTo>
                  <a:lnTo>
                    <a:pt x="9" y="31"/>
                  </a:lnTo>
                  <a:lnTo>
                    <a:pt x="10" y="32"/>
                  </a:lnTo>
                  <a:lnTo>
                    <a:pt x="12" y="32"/>
                  </a:lnTo>
                  <a:lnTo>
                    <a:pt x="18" y="32"/>
                  </a:lnTo>
                  <a:lnTo>
                    <a:pt x="21" y="30"/>
                  </a:lnTo>
                  <a:lnTo>
                    <a:pt x="22" y="26"/>
                  </a:lnTo>
                  <a:lnTo>
                    <a:pt x="24" y="25"/>
                  </a:lnTo>
                  <a:lnTo>
                    <a:pt x="24" y="18"/>
                  </a:lnTo>
                  <a:close/>
                </a:path>
              </a:pathLst>
            </a:custGeom>
            <a:solidFill>
              <a:srgbClr val="000000"/>
            </a:solidFill>
            <a:ln w="9525">
              <a:solidFill>
                <a:srgbClr val="0066FF"/>
              </a:solidFill>
              <a:round/>
              <a:headEnd/>
              <a:tailEnd/>
            </a:ln>
          </p:spPr>
          <p:txBody>
            <a:bodyPr/>
            <a:lstStyle/>
            <a:p>
              <a:endParaRPr lang="en-US" dirty="0"/>
            </a:p>
          </p:txBody>
        </p:sp>
        <p:sp>
          <p:nvSpPr>
            <p:cNvPr id="264204" name="Freeform 12">
              <a:extLst>
                <a:ext uri="{FF2B5EF4-FFF2-40B4-BE49-F238E27FC236}">
                  <a16:creationId xmlns:a16="http://schemas.microsoft.com/office/drawing/2014/main" id="{FF5BF6B9-E35F-47A9-9BE0-F9F00FFC742B}"/>
                </a:ext>
              </a:extLst>
            </p:cNvPr>
            <p:cNvSpPr>
              <a:spLocks noChangeAspect="1"/>
            </p:cNvSpPr>
            <p:nvPr/>
          </p:nvSpPr>
          <p:spPr bwMode="auto">
            <a:xfrm>
              <a:off x="760" y="2326"/>
              <a:ext cx="501" cy="705"/>
            </a:xfrm>
            <a:custGeom>
              <a:avLst/>
              <a:gdLst>
                <a:gd name="T0" fmla="*/ 0 w 501"/>
                <a:gd name="T1" fmla="*/ 172 h 705"/>
                <a:gd name="T2" fmla="*/ 0 w 501"/>
                <a:gd name="T3" fmla="*/ 91 h 705"/>
                <a:gd name="T4" fmla="*/ 99 w 501"/>
                <a:gd name="T5" fmla="*/ 93 h 705"/>
                <a:gd name="T6" fmla="*/ 99 w 501"/>
                <a:gd name="T7" fmla="*/ 0 h 705"/>
                <a:gd name="T8" fmla="*/ 501 w 501"/>
                <a:gd name="T9" fmla="*/ 0 h 705"/>
                <a:gd name="T10" fmla="*/ 501 w 501"/>
                <a:gd name="T11" fmla="*/ 705 h 705"/>
                <a:gd name="T12" fmla="*/ 270 w 501"/>
                <a:gd name="T13" fmla="*/ 705 h 705"/>
                <a:gd name="T14" fmla="*/ 3 w 501"/>
                <a:gd name="T15" fmla="*/ 603 h 705"/>
                <a:gd name="T16" fmla="*/ 3 w 501"/>
                <a:gd name="T17" fmla="*/ 309 h 705"/>
                <a:gd name="T18" fmla="*/ 49 w 501"/>
                <a:gd name="T19" fmla="*/ 262 h 705"/>
                <a:gd name="T20" fmla="*/ 0 w 501"/>
                <a:gd name="T21" fmla="*/ 214 h 705"/>
                <a:gd name="T22" fmla="*/ 0 w 501"/>
                <a:gd name="T23" fmla="*/ 172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1" h="705">
                  <a:moveTo>
                    <a:pt x="0" y="172"/>
                  </a:moveTo>
                  <a:lnTo>
                    <a:pt x="0" y="91"/>
                  </a:lnTo>
                  <a:lnTo>
                    <a:pt x="99" y="93"/>
                  </a:lnTo>
                  <a:lnTo>
                    <a:pt x="99" y="0"/>
                  </a:lnTo>
                  <a:lnTo>
                    <a:pt x="501" y="0"/>
                  </a:lnTo>
                  <a:lnTo>
                    <a:pt x="501" y="705"/>
                  </a:lnTo>
                  <a:lnTo>
                    <a:pt x="270" y="705"/>
                  </a:lnTo>
                  <a:lnTo>
                    <a:pt x="3" y="603"/>
                  </a:lnTo>
                  <a:lnTo>
                    <a:pt x="3" y="309"/>
                  </a:lnTo>
                  <a:lnTo>
                    <a:pt x="49" y="262"/>
                  </a:lnTo>
                  <a:lnTo>
                    <a:pt x="0" y="214"/>
                  </a:lnTo>
                  <a:lnTo>
                    <a:pt x="0" y="172"/>
                  </a:lnTo>
                  <a:close/>
                </a:path>
              </a:pathLst>
            </a:custGeom>
            <a:solidFill>
              <a:srgbClr val="000000"/>
            </a:solidFill>
            <a:ln w="9525">
              <a:solidFill>
                <a:srgbClr val="0066FF"/>
              </a:solidFill>
              <a:round/>
              <a:headEnd/>
              <a:tailEnd/>
            </a:ln>
          </p:spPr>
          <p:txBody>
            <a:bodyPr/>
            <a:lstStyle/>
            <a:p>
              <a:endParaRPr lang="en-US" dirty="0"/>
            </a:p>
          </p:txBody>
        </p:sp>
        <p:sp>
          <p:nvSpPr>
            <p:cNvPr id="264205" name="Freeform 13">
              <a:extLst>
                <a:ext uri="{FF2B5EF4-FFF2-40B4-BE49-F238E27FC236}">
                  <a16:creationId xmlns:a16="http://schemas.microsoft.com/office/drawing/2014/main" id="{67A2F90D-486C-47CC-BE91-F315B47405C5}"/>
                </a:ext>
              </a:extLst>
            </p:cNvPr>
            <p:cNvSpPr>
              <a:spLocks noChangeAspect="1"/>
            </p:cNvSpPr>
            <p:nvPr/>
          </p:nvSpPr>
          <p:spPr bwMode="auto">
            <a:xfrm>
              <a:off x="754" y="2411"/>
              <a:ext cx="12" cy="87"/>
            </a:xfrm>
            <a:custGeom>
              <a:avLst/>
              <a:gdLst>
                <a:gd name="T0" fmla="*/ 6 w 12"/>
                <a:gd name="T1" fmla="*/ 1 h 87"/>
                <a:gd name="T2" fmla="*/ 0 w 12"/>
                <a:gd name="T3" fmla="*/ 6 h 87"/>
                <a:gd name="T4" fmla="*/ 0 w 12"/>
                <a:gd name="T5" fmla="*/ 87 h 87"/>
                <a:gd name="T6" fmla="*/ 12 w 12"/>
                <a:gd name="T7" fmla="*/ 87 h 87"/>
                <a:gd name="T8" fmla="*/ 12 w 12"/>
                <a:gd name="T9" fmla="*/ 6 h 87"/>
                <a:gd name="T10" fmla="*/ 6 w 12"/>
                <a:gd name="T11" fmla="*/ 10 h 87"/>
                <a:gd name="T12" fmla="*/ 6 w 12"/>
                <a:gd name="T13" fmla="*/ 0 h 87"/>
                <a:gd name="T14" fmla="*/ 0 w 12"/>
                <a:gd name="T15" fmla="*/ 0 h 87"/>
                <a:gd name="T16" fmla="*/ 0 w 12"/>
                <a:gd name="T17" fmla="*/ 6 h 87"/>
                <a:gd name="T18" fmla="*/ 6 w 12"/>
                <a:gd name="T19" fmla="*/ 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7">
                  <a:moveTo>
                    <a:pt x="6" y="1"/>
                  </a:moveTo>
                  <a:lnTo>
                    <a:pt x="0" y="6"/>
                  </a:lnTo>
                  <a:lnTo>
                    <a:pt x="0" y="87"/>
                  </a:lnTo>
                  <a:lnTo>
                    <a:pt x="12" y="87"/>
                  </a:lnTo>
                  <a:lnTo>
                    <a:pt x="12" y="6"/>
                  </a:lnTo>
                  <a:lnTo>
                    <a:pt x="6" y="10"/>
                  </a:lnTo>
                  <a:lnTo>
                    <a:pt x="6" y="0"/>
                  </a:lnTo>
                  <a:lnTo>
                    <a:pt x="0" y="0"/>
                  </a:lnTo>
                  <a:lnTo>
                    <a:pt x="0" y="6"/>
                  </a:lnTo>
                  <a:lnTo>
                    <a:pt x="6" y="1"/>
                  </a:lnTo>
                  <a:close/>
                </a:path>
              </a:pathLst>
            </a:custGeom>
            <a:solidFill>
              <a:srgbClr val="000000"/>
            </a:solidFill>
            <a:ln w="9525">
              <a:solidFill>
                <a:srgbClr val="0066FF"/>
              </a:solidFill>
              <a:round/>
              <a:headEnd/>
              <a:tailEnd/>
            </a:ln>
          </p:spPr>
          <p:txBody>
            <a:bodyPr/>
            <a:lstStyle/>
            <a:p>
              <a:endParaRPr lang="en-US" dirty="0"/>
            </a:p>
          </p:txBody>
        </p:sp>
        <p:sp>
          <p:nvSpPr>
            <p:cNvPr id="264206" name="Freeform 14">
              <a:extLst>
                <a:ext uri="{FF2B5EF4-FFF2-40B4-BE49-F238E27FC236}">
                  <a16:creationId xmlns:a16="http://schemas.microsoft.com/office/drawing/2014/main" id="{584B7790-D889-4AD5-A2BC-2DFDA2A842BE}"/>
                </a:ext>
              </a:extLst>
            </p:cNvPr>
            <p:cNvSpPr>
              <a:spLocks noChangeAspect="1"/>
            </p:cNvSpPr>
            <p:nvPr/>
          </p:nvSpPr>
          <p:spPr bwMode="auto">
            <a:xfrm>
              <a:off x="760" y="2412"/>
              <a:ext cx="105" cy="13"/>
            </a:xfrm>
            <a:custGeom>
              <a:avLst/>
              <a:gdLst>
                <a:gd name="T0" fmla="*/ 93 w 105"/>
                <a:gd name="T1" fmla="*/ 7 h 13"/>
                <a:gd name="T2" fmla="*/ 99 w 105"/>
                <a:gd name="T3" fmla="*/ 2 h 13"/>
                <a:gd name="T4" fmla="*/ 0 w 105"/>
                <a:gd name="T5" fmla="*/ 0 h 13"/>
                <a:gd name="T6" fmla="*/ 0 w 105"/>
                <a:gd name="T7" fmla="*/ 9 h 13"/>
                <a:gd name="T8" fmla="*/ 99 w 105"/>
                <a:gd name="T9" fmla="*/ 11 h 13"/>
                <a:gd name="T10" fmla="*/ 105 w 105"/>
                <a:gd name="T11" fmla="*/ 7 h 13"/>
                <a:gd name="T12" fmla="*/ 99 w 105"/>
                <a:gd name="T13" fmla="*/ 13 h 13"/>
                <a:gd name="T14" fmla="*/ 105 w 105"/>
                <a:gd name="T15" fmla="*/ 13 h 13"/>
                <a:gd name="T16" fmla="*/ 105 w 105"/>
                <a:gd name="T17" fmla="*/ 7 h 13"/>
                <a:gd name="T18" fmla="*/ 93 w 105"/>
                <a:gd name="T19"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5" h="13">
                  <a:moveTo>
                    <a:pt x="93" y="7"/>
                  </a:moveTo>
                  <a:lnTo>
                    <a:pt x="99" y="2"/>
                  </a:lnTo>
                  <a:lnTo>
                    <a:pt x="0" y="0"/>
                  </a:lnTo>
                  <a:lnTo>
                    <a:pt x="0" y="9"/>
                  </a:lnTo>
                  <a:lnTo>
                    <a:pt x="99" y="11"/>
                  </a:lnTo>
                  <a:lnTo>
                    <a:pt x="105" y="7"/>
                  </a:lnTo>
                  <a:lnTo>
                    <a:pt x="99" y="13"/>
                  </a:lnTo>
                  <a:lnTo>
                    <a:pt x="105" y="13"/>
                  </a:lnTo>
                  <a:lnTo>
                    <a:pt x="105" y="7"/>
                  </a:lnTo>
                  <a:lnTo>
                    <a:pt x="93" y="7"/>
                  </a:lnTo>
                  <a:close/>
                </a:path>
              </a:pathLst>
            </a:custGeom>
            <a:solidFill>
              <a:srgbClr val="000000"/>
            </a:solidFill>
            <a:ln w="9525">
              <a:solidFill>
                <a:srgbClr val="0066FF"/>
              </a:solidFill>
              <a:round/>
              <a:headEnd/>
              <a:tailEnd/>
            </a:ln>
          </p:spPr>
          <p:txBody>
            <a:bodyPr/>
            <a:lstStyle/>
            <a:p>
              <a:endParaRPr lang="en-US" dirty="0"/>
            </a:p>
          </p:txBody>
        </p:sp>
        <p:sp>
          <p:nvSpPr>
            <p:cNvPr id="264207" name="Freeform 15">
              <a:extLst>
                <a:ext uri="{FF2B5EF4-FFF2-40B4-BE49-F238E27FC236}">
                  <a16:creationId xmlns:a16="http://schemas.microsoft.com/office/drawing/2014/main" id="{E64EE833-3EE2-40B5-AACF-B8F0C12C31BA}"/>
                </a:ext>
              </a:extLst>
            </p:cNvPr>
            <p:cNvSpPr>
              <a:spLocks noChangeAspect="1"/>
            </p:cNvSpPr>
            <p:nvPr/>
          </p:nvSpPr>
          <p:spPr bwMode="auto">
            <a:xfrm>
              <a:off x="853" y="2320"/>
              <a:ext cx="12" cy="99"/>
            </a:xfrm>
            <a:custGeom>
              <a:avLst/>
              <a:gdLst>
                <a:gd name="T0" fmla="*/ 6 w 12"/>
                <a:gd name="T1" fmla="*/ 0 h 99"/>
                <a:gd name="T2" fmla="*/ 0 w 12"/>
                <a:gd name="T3" fmla="*/ 6 h 99"/>
                <a:gd name="T4" fmla="*/ 0 w 12"/>
                <a:gd name="T5" fmla="*/ 99 h 99"/>
                <a:gd name="T6" fmla="*/ 12 w 12"/>
                <a:gd name="T7" fmla="*/ 99 h 99"/>
                <a:gd name="T8" fmla="*/ 12 w 12"/>
                <a:gd name="T9" fmla="*/ 6 h 99"/>
                <a:gd name="T10" fmla="*/ 6 w 12"/>
                <a:gd name="T11" fmla="*/ 11 h 99"/>
                <a:gd name="T12" fmla="*/ 6 w 12"/>
                <a:gd name="T13" fmla="*/ 0 h 99"/>
                <a:gd name="T14" fmla="*/ 0 w 12"/>
                <a:gd name="T15" fmla="*/ 0 h 99"/>
                <a:gd name="T16" fmla="*/ 0 w 12"/>
                <a:gd name="T17" fmla="*/ 6 h 99"/>
                <a:gd name="T18" fmla="*/ 6 w 12"/>
                <a:gd name="T1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99">
                  <a:moveTo>
                    <a:pt x="6" y="0"/>
                  </a:moveTo>
                  <a:lnTo>
                    <a:pt x="0" y="6"/>
                  </a:lnTo>
                  <a:lnTo>
                    <a:pt x="0" y="99"/>
                  </a:lnTo>
                  <a:lnTo>
                    <a:pt x="12" y="99"/>
                  </a:lnTo>
                  <a:lnTo>
                    <a:pt x="12" y="6"/>
                  </a:lnTo>
                  <a:lnTo>
                    <a:pt x="6" y="11"/>
                  </a:lnTo>
                  <a:lnTo>
                    <a:pt x="6" y="0"/>
                  </a:lnTo>
                  <a:lnTo>
                    <a:pt x="0" y="0"/>
                  </a:lnTo>
                  <a:lnTo>
                    <a:pt x="0" y="6"/>
                  </a:lnTo>
                  <a:lnTo>
                    <a:pt x="6" y="0"/>
                  </a:lnTo>
                  <a:close/>
                </a:path>
              </a:pathLst>
            </a:custGeom>
            <a:solidFill>
              <a:srgbClr val="000000"/>
            </a:solidFill>
            <a:ln w="9525">
              <a:solidFill>
                <a:srgbClr val="0066FF"/>
              </a:solidFill>
              <a:round/>
              <a:headEnd/>
              <a:tailEnd/>
            </a:ln>
          </p:spPr>
          <p:txBody>
            <a:bodyPr/>
            <a:lstStyle/>
            <a:p>
              <a:endParaRPr lang="en-US" dirty="0"/>
            </a:p>
          </p:txBody>
        </p:sp>
        <p:sp>
          <p:nvSpPr>
            <p:cNvPr id="264208" name="Freeform 16">
              <a:extLst>
                <a:ext uri="{FF2B5EF4-FFF2-40B4-BE49-F238E27FC236}">
                  <a16:creationId xmlns:a16="http://schemas.microsoft.com/office/drawing/2014/main" id="{D632EA18-5345-47D3-9405-B5D10961C70B}"/>
                </a:ext>
              </a:extLst>
            </p:cNvPr>
            <p:cNvSpPr>
              <a:spLocks noChangeAspect="1"/>
            </p:cNvSpPr>
            <p:nvPr/>
          </p:nvSpPr>
          <p:spPr bwMode="auto">
            <a:xfrm>
              <a:off x="859" y="2320"/>
              <a:ext cx="407" cy="11"/>
            </a:xfrm>
            <a:custGeom>
              <a:avLst/>
              <a:gdLst>
                <a:gd name="T0" fmla="*/ 407 w 407"/>
                <a:gd name="T1" fmla="*/ 6 h 11"/>
                <a:gd name="T2" fmla="*/ 402 w 407"/>
                <a:gd name="T3" fmla="*/ 0 h 11"/>
                <a:gd name="T4" fmla="*/ 0 w 407"/>
                <a:gd name="T5" fmla="*/ 0 h 11"/>
                <a:gd name="T6" fmla="*/ 0 w 407"/>
                <a:gd name="T7" fmla="*/ 11 h 11"/>
                <a:gd name="T8" fmla="*/ 402 w 407"/>
                <a:gd name="T9" fmla="*/ 11 h 11"/>
                <a:gd name="T10" fmla="*/ 396 w 407"/>
                <a:gd name="T11" fmla="*/ 6 h 11"/>
                <a:gd name="T12" fmla="*/ 407 w 407"/>
                <a:gd name="T13" fmla="*/ 6 h 11"/>
                <a:gd name="T14" fmla="*/ 407 w 407"/>
                <a:gd name="T15" fmla="*/ 0 h 11"/>
                <a:gd name="T16" fmla="*/ 402 w 407"/>
                <a:gd name="T17" fmla="*/ 0 h 11"/>
                <a:gd name="T18" fmla="*/ 407 w 407"/>
                <a:gd name="T19" fmla="*/ 6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7" h="11">
                  <a:moveTo>
                    <a:pt x="407" y="6"/>
                  </a:moveTo>
                  <a:lnTo>
                    <a:pt x="402" y="0"/>
                  </a:lnTo>
                  <a:lnTo>
                    <a:pt x="0" y="0"/>
                  </a:lnTo>
                  <a:lnTo>
                    <a:pt x="0" y="11"/>
                  </a:lnTo>
                  <a:lnTo>
                    <a:pt x="402" y="11"/>
                  </a:lnTo>
                  <a:lnTo>
                    <a:pt x="396" y="6"/>
                  </a:lnTo>
                  <a:lnTo>
                    <a:pt x="407" y="6"/>
                  </a:lnTo>
                  <a:lnTo>
                    <a:pt x="407" y="0"/>
                  </a:lnTo>
                  <a:lnTo>
                    <a:pt x="402" y="0"/>
                  </a:lnTo>
                  <a:lnTo>
                    <a:pt x="407" y="6"/>
                  </a:lnTo>
                  <a:close/>
                </a:path>
              </a:pathLst>
            </a:custGeom>
            <a:solidFill>
              <a:srgbClr val="000000"/>
            </a:solidFill>
            <a:ln w="9525">
              <a:solidFill>
                <a:srgbClr val="0066FF"/>
              </a:solidFill>
              <a:round/>
              <a:headEnd/>
              <a:tailEnd/>
            </a:ln>
          </p:spPr>
          <p:txBody>
            <a:bodyPr/>
            <a:lstStyle/>
            <a:p>
              <a:endParaRPr lang="en-US" dirty="0"/>
            </a:p>
          </p:txBody>
        </p:sp>
        <p:sp>
          <p:nvSpPr>
            <p:cNvPr id="264209" name="Freeform 17">
              <a:extLst>
                <a:ext uri="{FF2B5EF4-FFF2-40B4-BE49-F238E27FC236}">
                  <a16:creationId xmlns:a16="http://schemas.microsoft.com/office/drawing/2014/main" id="{6FB361F0-DD45-4E52-9D08-80341A53ADC2}"/>
                </a:ext>
              </a:extLst>
            </p:cNvPr>
            <p:cNvSpPr>
              <a:spLocks noChangeAspect="1"/>
            </p:cNvSpPr>
            <p:nvPr/>
          </p:nvSpPr>
          <p:spPr bwMode="auto">
            <a:xfrm>
              <a:off x="1255" y="2326"/>
              <a:ext cx="11" cy="710"/>
            </a:xfrm>
            <a:custGeom>
              <a:avLst/>
              <a:gdLst>
                <a:gd name="T0" fmla="*/ 6 w 11"/>
                <a:gd name="T1" fmla="*/ 710 h 710"/>
                <a:gd name="T2" fmla="*/ 11 w 11"/>
                <a:gd name="T3" fmla="*/ 705 h 710"/>
                <a:gd name="T4" fmla="*/ 11 w 11"/>
                <a:gd name="T5" fmla="*/ 0 h 710"/>
                <a:gd name="T6" fmla="*/ 0 w 11"/>
                <a:gd name="T7" fmla="*/ 0 h 710"/>
                <a:gd name="T8" fmla="*/ 0 w 11"/>
                <a:gd name="T9" fmla="*/ 705 h 710"/>
                <a:gd name="T10" fmla="*/ 6 w 11"/>
                <a:gd name="T11" fmla="*/ 699 h 710"/>
                <a:gd name="T12" fmla="*/ 6 w 11"/>
                <a:gd name="T13" fmla="*/ 710 h 710"/>
                <a:gd name="T14" fmla="*/ 11 w 11"/>
                <a:gd name="T15" fmla="*/ 710 h 710"/>
                <a:gd name="T16" fmla="*/ 11 w 11"/>
                <a:gd name="T17" fmla="*/ 705 h 710"/>
                <a:gd name="T18" fmla="*/ 6 w 11"/>
                <a:gd name="T19" fmla="*/ 71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10">
                  <a:moveTo>
                    <a:pt x="6" y="710"/>
                  </a:moveTo>
                  <a:lnTo>
                    <a:pt x="11" y="705"/>
                  </a:lnTo>
                  <a:lnTo>
                    <a:pt x="11" y="0"/>
                  </a:lnTo>
                  <a:lnTo>
                    <a:pt x="0" y="0"/>
                  </a:lnTo>
                  <a:lnTo>
                    <a:pt x="0" y="705"/>
                  </a:lnTo>
                  <a:lnTo>
                    <a:pt x="6" y="699"/>
                  </a:lnTo>
                  <a:lnTo>
                    <a:pt x="6" y="710"/>
                  </a:lnTo>
                  <a:lnTo>
                    <a:pt x="11" y="710"/>
                  </a:lnTo>
                  <a:lnTo>
                    <a:pt x="11" y="705"/>
                  </a:lnTo>
                  <a:lnTo>
                    <a:pt x="6" y="710"/>
                  </a:lnTo>
                  <a:close/>
                </a:path>
              </a:pathLst>
            </a:custGeom>
            <a:solidFill>
              <a:srgbClr val="000000"/>
            </a:solidFill>
            <a:ln w="9525">
              <a:solidFill>
                <a:srgbClr val="0066FF"/>
              </a:solidFill>
              <a:round/>
              <a:headEnd/>
              <a:tailEnd/>
            </a:ln>
          </p:spPr>
          <p:txBody>
            <a:bodyPr/>
            <a:lstStyle/>
            <a:p>
              <a:endParaRPr lang="en-US" dirty="0"/>
            </a:p>
          </p:txBody>
        </p:sp>
        <p:sp>
          <p:nvSpPr>
            <p:cNvPr id="264210" name="Freeform 18">
              <a:extLst>
                <a:ext uri="{FF2B5EF4-FFF2-40B4-BE49-F238E27FC236}">
                  <a16:creationId xmlns:a16="http://schemas.microsoft.com/office/drawing/2014/main" id="{6C37877E-006B-4FCF-BA44-0CB86EC3D896}"/>
                </a:ext>
              </a:extLst>
            </p:cNvPr>
            <p:cNvSpPr>
              <a:spLocks noChangeAspect="1"/>
            </p:cNvSpPr>
            <p:nvPr/>
          </p:nvSpPr>
          <p:spPr bwMode="auto">
            <a:xfrm>
              <a:off x="1029" y="3025"/>
              <a:ext cx="232" cy="11"/>
            </a:xfrm>
            <a:custGeom>
              <a:avLst/>
              <a:gdLst>
                <a:gd name="T0" fmla="*/ 0 w 232"/>
                <a:gd name="T1" fmla="*/ 10 h 11"/>
                <a:gd name="T2" fmla="*/ 1 w 232"/>
                <a:gd name="T3" fmla="*/ 11 h 11"/>
                <a:gd name="T4" fmla="*/ 232 w 232"/>
                <a:gd name="T5" fmla="*/ 11 h 11"/>
                <a:gd name="T6" fmla="*/ 232 w 232"/>
                <a:gd name="T7" fmla="*/ 0 h 11"/>
                <a:gd name="T8" fmla="*/ 1 w 232"/>
                <a:gd name="T9" fmla="*/ 0 h 11"/>
                <a:gd name="T10" fmla="*/ 3 w 232"/>
                <a:gd name="T11" fmla="*/ 1 h 11"/>
                <a:gd name="T12" fmla="*/ 0 w 232"/>
                <a:gd name="T13" fmla="*/ 10 h 11"/>
                <a:gd name="T14" fmla="*/ 1 w 232"/>
                <a:gd name="T15" fmla="*/ 11 h 11"/>
                <a:gd name="T16" fmla="*/ 1 w 232"/>
                <a:gd name="T17" fmla="*/ 11 h 11"/>
                <a:gd name="T18" fmla="*/ 0 w 232"/>
                <a:gd name="T19"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2" h="11">
                  <a:moveTo>
                    <a:pt x="0" y="10"/>
                  </a:moveTo>
                  <a:lnTo>
                    <a:pt x="1" y="11"/>
                  </a:lnTo>
                  <a:lnTo>
                    <a:pt x="232" y="11"/>
                  </a:lnTo>
                  <a:lnTo>
                    <a:pt x="232" y="0"/>
                  </a:lnTo>
                  <a:lnTo>
                    <a:pt x="1" y="0"/>
                  </a:lnTo>
                  <a:lnTo>
                    <a:pt x="3" y="1"/>
                  </a:lnTo>
                  <a:lnTo>
                    <a:pt x="0" y="10"/>
                  </a:lnTo>
                  <a:lnTo>
                    <a:pt x="1" y="11"/>
                  </a:lnTo>
                  <a:lnTo>
                    <a:pt x="1" y="11"/>
                  </a:lnTo>
                  <a:lnTo>
                    <a:pt x="0" y="10"/>
                  </a:lnTo>
                  <a:close/>
                </a:path>
              </a:pathLst>
            </a:custGeom>
            <a:solidFill>
              <a:srgbClr val="000000"/>
            </a:solidFill>
            <a:ln w="9525">
              <a:solidFill>
                <a:srgbClr val="0066FF"/>
              </a:solidFill>
              <a:round/>
              <a:headEnd/>
              <a:tailEnd/>
            </a:ln>
          </p:spPr>
          <p:txBody>
            <a:bodyPr/>
            <a:lstStyle/>
            <a:p>
              <a:endParaRPr lang="en-US" dirty="0"/>
            </a:p>
          </p:txBody>
        </p:sp>
        <p:sp>
          <p:nvSpPr>
            <p:cNvPr id="264211" name="Freeform 19">
              <a:extLst>
                <a:ext uri="{FF2B5EF4-FFF2-40B4-BE49-F238E27FC236}">
                  <a16:creationId xmlns:a16="http://schemas.microsoft.com/office/drawing/2014/main" id="{36D1C091-E4D4-4B23-A26F-8DADA84DA1FC}"/>
                </a:ext>
              </a:extLst>
            </p:cNvPr>
            <p:cNvSpPr>
              <a:spLocks noChangeAspect="1"/>
            </p:cNvSpPr>
            <p:nvPr/>
          </p:nvSpPr>
          <p:spPr bwMode="auto">
            <a:xfrm>
              <a:off x="757" y="2925"/>
              <a:ext cx="275" cy="110"/>
            </a:xfrm>
            <a:custGeom>
              <a:avLst/>
              <a:gdLst>
                <a:gd name="T0" fmla="*/ 0 w 275"/>
                <a:gd name="T1" fmla="*/ 4 h 110"/>
                <a:gd name="T2" fmla="*/ 5 w 275"/>
                <a:gd name="T3" fmla="*/ 9 h 110"/>
                <a:gd name="T4" fmla="*/ 272 w 275"/>
                <a:gd name="T5" fmla="*/ 110 h 110"/>
                <a:gd name="T6" fmla="*/ 275 w 275"/>
                <a:gd name="T7" fmla="*/ 101 h 110"/>
                <a:gd name="T8" fmla="*/ 7 w 275"/>
                <a:gd name="T9" fmla="*/ 0 h 110"/>
                <a:gd name="T10" fmla="*/ 12 w 275"/>
                <a:gd name="T11" fmla="*/ 4 h 110"/>
                <a:gd name="T12" fmla="*/ 0 w 275"/>
                <a:gd name="T13" fmla="*/ 4 h 110"/>
                <a:gd name="T14" fmla="*/ 0 w 275"/>
                <a:gd name="T15" fmla="*/ 8 h 110"/>
                <a:gd name="T16" fmla="*/ 5 w 275"/>
                <a:gd name="T17" fmla="*/ 9 h 110"/>
                <a:gd name="T18" fmla="*/ 0 w 275"/>
                <a:gd name="T19"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 h="110">
                  <a:moveTo>
                    <a:pt x="0" y="4"/>
                  </a:moveTo>
                  <a:lnTo>
                    <a:pt x="5" y="9"/>
                  </a:lnTo>
                  <a:lnTo>
                    <a:pt x="272" y="110"/>
                  </a:lnTo>
                  <a:lnTo>
                    <a:pt x="275" y="101"/>
                  </a:lnTo>
                  <a:lnTo>
                    <a:pt x="7" y="0"/>
                  </a:lnTo>
                  <a:lnTo>
                    <a:pt x="12" y="4"/>
                  </a:lnTo>
                  <a:lnTo>
                    <a:pt x="0" y="4"/>
                  </a:lnTo>
                  <a:lnTo>
                    <a:pt x="0" y="8"/>
                  </a:lnTo>
                  <a:lnTo>
                    <a:pt x="5" y="9"/>
                  </a:lnTo>
                  <a:lnTo>
                    <a:pt x="0" y="4"/>
                  </a:lnTo>
                  <a:close/>
                </a:path>
              </a:pathLst>
            </a:custGeom>
            <a:solidFill>
              <a:srgbClr val="000000"/>
            </a:solidFill>
            <a:ln w="9525">
              <a:solidFill>
                <a:srgbClr val="0066FF"/>
              </a:solidFill>
              <a:round/>
              <a:headEnd/>
              <a:tailEnd/>
            </a:ln>
          </p:spPr>
          <p:txBody>
            <a:bodyPr/>
            <a:lstStyle/>
            <a:p>
              <a:endParaRPr lang="en-US" dirty="0"/>
            </a:p>
          </p:txBody>
        </p:sp>
        <p:sp>
          <p:nvSpPr>
            <p:cNvPr id="264212" name="Freeform 20">
              <a:extLst>
                <a:ext uri="{FF2B5EF4-FFF2-40B4-BE49-F238E27FC236}">
                  <a16:creationId xmlns:a16="http://schemas.microsoft.com/office/drawing/2014/main" id="{87A8D262-A718-4C9E-A379-4AD270F0A682}"/>
                </a:ext>
              </a:extLst>
            </p:cNvPr>
            <p:cNvSpPr>
              <a:spLocks noChangeAspect="1"/>
            </p:cNvSpPr>
            <p:nvPr/>
          </p:nvSpPr>
          <p:spPr bwMode="auto">
            <a:xfrm>
              <a:off x="757" y="2632"/>
              <a:ext cx="12" cy="297"/>
            </a:xfrm>
            <a:custGeom>
              <a:avLst/>
              <a:gdLst>
                <a:gd name="T0" fmla="*/ 3 w 12"/>
                <a:gd name="T1" fmla="*/ 0 h 297"/>
                <a:gd name="T2" fmla="*/ 0 w 12"/>
                <a:gd name="T3" fmla="*/ 3 h 297"/>
                <a:gd name="T4" fmla="*/ 0 w 12"/>
                <a:gd name="T5" fmla="*/ 297 h 297"/>
                <a:gd name="T6" fmla="*/ 12 w 12"/>
                <a:gd name="T7" fmla="*/ 297 h 297"/>
                <a:gd name="T8" fmla="*/ 12 w 12"/>
                <a:gd name="T9" fmla="*/ 3 h 297"/>
                <a:gd name="T10" fmla="*/ 10 w 12"/>
                <a:gd name="T11" fmla="*/ 7 h 297"/>
                <a:gd name="T12" fmla="*/ 3 w 12"/>
                <a:gd name="T13" fmla="*/ 0 h 297"/>
                <a:gd name="T14" fmla="*/ 0 w 12"/>
                <a:gd name="T15" fmla="*/ 1 h 297"/>
                <a:gd name="T16" fmla="*/ 0 w 12"/>
                <a:gd name="T17" fmla="*/ 3 h 297"/>
                <a:gd name="T18" fmla="*/ 3 w 12"/>
                <a:gd name="T1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297">
                  <a:moveTo>
                    <a:pt x="3" y="0"/>
                  </a:moveTo>
                  <a:lnTo>
                    <a:pt x="0" y="3"/>
                  </a:lnTo>
                  <a:lnTo>
                    <a:pt x="0" y="297"/>
                  </a:lnTo>
                  <a:lnTo>
                    <a:pt x="12" y="297"/>
                  </a:lnTo>
                  <a:lnTo>
                    <a:pt x="12" y="3"/>
                  </a:lnTo>
                  <a:lnTo>
                    <a:pt x="10" y="7"/>
                  </a:lnTo>
                  <a:lnTo>
                    <a:pt x="3" y="0"/>
                  </a:lnTo>
                  <a:lnTo>
                    <a:pt x="0" y="1"/>
                  </a:lnTo>
                  <a:lnTo>
                    <a:pt x="0" y="3"/>
                  </a:lnTo>
                  <a:lnTo>
                    <a:pt x="3" y="0"/>
                  </a:lnTo>
                  <a:close/>
                </a:path>
              </a:pathLst>
            </a:custGeom>
            <a:solidFill>
              <a:srgbClr val="000000"/>
            </a:solidFill>
            <a:ln w="9525">
              <a:solidFill>
                <a:srgbClr val="0066FF"/>
              </a:solidFill>
              <a:round/>
              <a:headEnd/>
              <a:tailEnd/>
            </a:ln>
          </p:spPr>
          <p:txBody>
            <a:bodyPr/>
            <a:lstStyle/>
            <a:p>
              <a:endParaRPr lang="en-US" dirty="0"/>
            </a:p>
          </p:txBody>
        </p:sp>
        <p:sp>
          <p:nvSpPr>
            <p:cNvPr id="264213" name="Freeform 21">
              <a:extLst>
                <a:ext uri="{FF2B5EF4-FFF2-40B4-BE49-F238E27FC236}">
                  <a16:creationId xmlns:a16="http://schemas.microsoft.com/office/drawing/2014/main" id="{6BF32915-0524-4CB0-B180-1AA5EF6C41DC}"/>
                </a:ext>
              </a:extLst>
            </p:cNvPr>
            <p:cNvSpPr>
              <a:spLocks noChangeAspect="1"/>
            </p:cNvSpPr>
            <p:nvPr/>
          </p:nvSpPr>
          <p:spPr bwMode="auto">
            <a:xfrm>
              <a:off x="760" y="2585"/>
              <a:ext cx="57" cy="54"/>
            </a:xfrm>
            <a:custGeom>
              <a:avLst/>
              <a:gdLst>
                <a:gd name="T0" fmla="*/ 46 w 57"/>
                <a:gd name="T1" fmla="*/ 7 h 54"/>
                <a:gd name="T2" fmla="*/ 46 w 57"/>
                <a:gd name="T3" fmla="*/ 0 h 54"/>
                <a:gd name="T4" fmla="*/ 0 w 57"/>
                <a:gd name="T5" fmla="*/ 47 h 54"/>
                <a:gd name="T6" fmla="*/ 7 w 57"/>
                <a:gd name="T7" fmla="*/ 54 h 54"/>
                <a:gd name="T8" fmla="*/ 53 w 57"/>
                <a:gd name="T9" fmla="*/ 7 h 54"/>
                <a:gd name="T10" fmla="*/ 53 w 57"/>
                <a:gd name="T11" fmla="*/ 0 h 54"/>
                <a:gd name="T12" fmla="*/ 53 w 57"/>
                <a:gd name="T13" fmla="*/ 7 h 54"/>
                <a:gd name="T14" fmla="*/ 57 w 57"/>
                <a:gd name="T15" fmla="*/ 3 h 54"/>
                <a:gd name="T16" fmla="*/ 53 w 57"/>
                <a:gd name="T17" fmla="*/ 0 h 54"/>
                <a:gd name="T18" fmla="*/ 46 w 57"/>
                <a:gd name="T19" fmla="*/ 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4">
                  <a:moveTo>
                    <a:pt x="46" y="7"/>
                  </a:moveTo>
                  <a:lnTo>
                    <a:pt x="46" y="0"/>
                  </a:lnTo>
                  <a:lnTo>
                    <a:pt x="0" y="47"/>
                  </a:lnTo>
                  <a:lnTo>
                    <a:pt x="7" y="54"/>
                  </a:lnTo>
                  <a:lnTo>
                    <a:pt x="53" y="7"/>
                  </a:lnTo>
                  <a:lnTo>
                    <a:pt x="53" y="0"/>
                  </a:lnTo>
                  <a:lnTo>
                    <a:pt x="53" y="7"/>
                  </a:lnTo>
                  <a:lnTo>
                    <a:pt x="57" y="3"/>
                  </a:lnTo>
                  <a:lnTo>
                    <a:pt x="53" y="0"/>
                  </a:lnTo>
                  <a:lnTo>
                    <a:pt x="46" y="7"/>
                  </a:lnTo>
                  <a:close/>
                </a:path>
              </a:pathLst>
            </a:custGeom>
            <a:solidFill>
              <a:srgbClr val="000000"/>
            </a:solidFill>
            <a:ln w="9525">
              <a:solidFill>
                <a:srgbClr val="0066FF"/>
              </a:solidFill>
              <a:round/>
              <a:headEnd/>
              <a:tailEnd/>
            </a:ln>
          </p:spPr>
          <p:txBody>
            <a:bodyPr/>
            <a:lstStyle/>
            <a:p>
              <a:endParaRPr lang="en-US" dirty="0"/>
            </a:p>
          </p:txBody>
        </p:sp>
        <p:sp>
          <p:nvSpPr>
            <p:cNvPr id="264214" name="Freeform 22">
              <a:extLst>
                <a:ext uri="{FF2B5EF4-FFF2-40B4-BE49-F238E27FC236}">
                  <a16:creationId xmlns:a16="http://schemas.microsoft.com/office/drawing/2014/main" id="{AB09DF8C-65E2-4B56-AB89-BB262E97BFBD}"/>
                </a:ext>
              </a:extLst>
            </p:cNvPr>
            <p:cNvSpPr>
              <a:spLocks noChangeAspect="1"/>
            </p:cNvSpPr>
            <p:nvPr/>
          </p:nvSpPr>
          <p:spPr bwMode="auto">
            <a:xfrm>
              <a:off x="754" y="2536"/>
              <a:ext cx="59" cy="56"/>
            </a:xfrm>
            <a:custGeom>
              <a:avLst/>
              <a:gdLst>
                <a:gd name="T0" fmla="*/ 0 w 59"/>
                <a:gd name="T1" fmla="*/ 4 h 56"/>
                <a:gd name="T2" fmla="*/ 2 w 59"/>
                <a:gd name="T3" fmla="*/ 7 h 56"/>
                <a:gd name="T4" fmla="*/ 52 w 59"/>
                <a:gd name="T5" fmla="*/ 56 h 56"/>
                <a:gd name="T6" fmla="*/ 59 w 59"/>
                <a:gd name="T7" fmla="*/ 49 h 56"/>
                <a:gd name="T8" fmla="*/ 9 w 59"/>
                <a:gd name="T9" fmla="*/ 0 h 56"/>
                <a:gd name="T10" fmla="*/ 12 w 59"/>
                <a:gd name="T11" fmla="*/ 4 h 56"/>
                <a:gd name="T12" fmla="*/ 0 w 59"/>
                <a:gd name="T13" fmla="*/ 4 h 56"/>
                <a:gd name="T14" fmla="*/ 1 w 59"/>
                <a:gd name="T15" fmla="*/ 6 h 56"/>
                <a:gd name="T16" fmla="*/ 2 w 59"/>
                <a:gd name="T17" fmla="*/ 7 h 56"/>
                <a:gd name="T18" fmla="*/ 0 w 59"/>
                <a:gd name="T19"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56">
                  <a:moveTo>
                    <a:pt x="0" y="4"/>
                  </a:moveTo>
                  <a:lnTo>
                    <a:pt x="2" y="7"/>
                  </a:lnTo>
                  <a:lnTo>
                    <a:pt x="52" y="56"/>
                  </a:lnTo>
                  <a:lnTo>
                    <a:pt x="59" y="49"/>
                  </a:lnTo>
                  <a:lnTo>
                    <a:pt x="9" y="0"/>
                  </a:lnTo>
                  <a:lnTo>
                    <a:pt x="12" y="4"/>
                  </a:lnTo>
                  <a:lnTo>
                    <a:pt x="0" y="4"/>
                  </a:lnTo>
                  <a:lnTo>
                    <a:pt x="1" y="6"/>
                  </a:lnTo>
                  <a:lnTo>
                    <a:pt x="2" y="7"/>
                  </a:lnTo>
                  <a:lnTo>
                    <a:pt x="0" y="4"/>
                  </a:lnTo>
                  <a:close/>
                </a:path>
              </a:pathLst>
            </a:custGeom>
            <a:solidFill>
              <a:srgbClr val="000000"/>
            </a:solidFill>
            <a:ln w="9525">
              <a:solidFill>
                <a:srgbClr val="0066FF"/>
              </a:solidFill>
              <a:round/>
              <a:headEnd/>
              <a:tailEnd/>
            </a:ln>
          </p:spPr>
          <p:txBody>
            <a:bodyPr/>
            <a:lstStyle/>
            <a:p>
              <a:endParaRPr lang="en-US" dirty="0"/>
            </a:p>
          </p:txBody>
        </p:sp>
        <p:sp>
          <p:nvSpPr>
            <p:cNvPr id="264215" name="Freeform 23">
              <a:extLst>
                <a:ext uri="{FF2B5EF4-FFF2-40B4-BE49-F238E27FC236}">
                  <a16:creationId xmlns:a16="http://schemas.microsoft.com/office/drawing/2014/main" id="{2332DD4E-F430-43EC-AE97-834DA268F189}"/>
                </a:ext>
              </a:extLst>
            </p:cNvPr>
            <p:cNvSpPr>
              <a:spLocks noChangeAspect="1"/>
            </p:cNvSpPr>
            <p:nvPr/>
          </p:nvSpPr>
          <p:spPr bwMode="auto">
            <a:xfrm>
              <a:off x="754" y="2498"/>
              <a:ext cx="12" cy="42"/>
            </a:xfrm>
            <a:custGeom>
              <a:avLst/>
              <a:gdLst>
                <a:gd name="T0" fmla="*/ 6 w 12"/>
                <a:gd name="T1" fmla="*/ 0 h 42"/>
                <a:gd name="T2" fmla="*/ 0 w 12"/>
                <a:gd name="T3" fmla="*/ 0 h 42"/>
                <a:gd name="T4" fmla="*/ 0 w 12"/>
                <a:gd name="T5" fmla="*/ 42 h 42"/>
                <a:gd name="T6" fmla="*/ 12 w 12"/>
                <a:gd name="T7" fmla="*/ 42 h 42"/>
                <a:gd name="T8" fmla="*/ 12 w 12"/>
                <a:gd name="T9" fmla="*/ 0 h 42"/>
                <a:gd name="T10" fmla="*/ 6 w 12"/>
                <a:gd name="T11" fmla="*/ 0 h 42"/>
              </a:gdLst>
              <a:ahLst/>
              <a:cxnLst>
                <a:cxn ang="0">
                  <a:pos x="T0" y="T1"/>
                </a:cxn>
                <a:cxn ang="0">
                  <a:pos x="T2" y="T3"/>
                </a:cxn>
                <a:cxn ang="0">
                  <a:pos x="T4" y="T5"/>
                </a:cxn>
                <a:cxn ang="0">
                  <a:pos x="T6" y="T7"/>
                </a:cxn>
                <a:cxn ang="0">
                  <a:pos x="T8" y="T9"/>
                </a:cxn>
                <a:cxn ang="0">
                  <a:pos x="T10" y="T11"/>
                </a:cxn>
              </a:cxnLst>
              <a:rect l="0" t="0" r="r" b="b"/>
              <a:pathLst>
                <a:path w="12" h="42">
                  <a:moveTo>
                    <a:pt x="6" y="0"/>
                  </a:moveTo>
                  <a:lnTo>
                    <a:pt x="0" y="0"/>
                  </a:lnTo>
                  <a:lnTo>
                    <a:pt x="0" y="42"/>
                  </a:lnTo>
                  <a:lnTo>
                    <a:pt x="12" y="42"/>
                  </a:lnTo>
                  <a:lnTo>
                    <a:pt x="12" y="0"/>
                  </a:lnTo>
                  <a:lnTo>
                    <a:pt x="6" y="0"/>
                  </a:lnTo>
                  <a:close/>
                </a:path>
              </a:pathLst>
            </a:custGeom>
            <a:solidFill>
              <a:srgbClr val="000000"/>
            </a:solidFill>
            <a:ln w="9525">
              <a:solidFill>
                <a:srgbClr val="0066FF"/>
              </a:solidFill>
              <a:round/>
              <a:headEnd/>
              <a:tailEnd/>
            </a:ln>
          </p:spPr>
          <p:txBody>
            <a:bodyPr/>
            <a:lstStyle/>
            <a:p>
              <a:endParaRPr lang="en-US" dirty="0"/>
            </a:p>
          </p:txBody>
        </p:sp>
        <p:sp>
          <p:nvSpPr>
            <p:cNvPr id="264216" name="Freeform 24">
              <a:extLst>
                <a:ext uri="{FF2B5EF4-FFF2-40B4-BE49-F238E27FC236}">
                  <a16:creationId xmlns:a16="http://schemas.microsoft.com/office/drawing/2014/main" id="{CAEA9503-603D-4F7D-B17D-AD300170045B}"/>
                </a:ext>
              </a:extLst>
            </p:cNvPr>
            <p:cNvSpPr>
              <a:spLocks noChangeAspect="1"/>
            </p:cNvSpPr>
            <p:nvPr/>
          </p:nvSpPr>
          <p:spPr bwMode="auto">
            <a:xfrm>
              <a:off x="798" y="2274"/>
              <a:ext cx="512" cy="715"/>
            </a:xfrm>
            <a:custGeom>
              <a:avLst/>
              <a:gdLst>
                <a:gd name="T0" fmla="*/ 506 w 512"/>
                <a:gd name="T1" fmla="*/ 0 h 715"/>
                <a:gd name="T2" fmla="*/ 105 w 512"/>
                <a:gd name="T3" fmla="*/ 0 h 715"/>
                <a:gd name="T4" fmla="*/ 99 w 512"/>
                <a:gd name="T5" fmla="*/ 0 h 715"/>
                <a:gd name="T6" fmla="*/ 99 w 512"/>
                <a:gd name="T7" fmla="*/ 6 h 715"/>
                <a:gd name="T8" fmla="*/ 99 w 512"/>
                <a:gd name="T9" fmla="*/ 93 h 715"/>
                <a:gd name="T10" fmla="*/ 6 w 512"/>
                <a:gd name="T11" fmla="*/ 91 h 715"/>
                <a:gd name="T12" fmla="*/ 0 w 512"/>
                <a:gd name="T13" fmla="*/ 90 h 715"/>
                <a:gd name="T14" fmla="*/ 0 w 512"/>
                <a:gd name="T15" fmla="*/ 95 h 715"/>
                <a:gd name="T16" fmla="*/ 0 w 512"/>
                <a:gd name="T17" fmla="*/ 177 h 715"/>
                <a:gd name="T18" fmla="*/ 0 w 512"/>
                <a:gd name="T19" fmla="*/ 220 h 715"/>
                <a:gd name="T20" fmla="*/ 0 w 512"/>
                <a:gd name="T21" fmla="*/ 222 h 715"/>
                <a:gd name="T22" fmla="*/ 2 w 512"/>
                <a:gd name="T23" fmla="*/ 224 h 715"/>
                <a:gd name="T24" fmla="*/ 47 w 512"/>
                <a:gd name="T25" fmla="*/ 267 h 715"/>
                <a:gd name="T26" fmla="*/ 6 w 512"/>
                <a:gd name="T27" fmla="*/ 311 h 715"/>
                <a:gd name="T28" fmla="*/ 4 w 512"/>
                <a:gd name="T29" fmla="*/ 312 h 715"/>
                <a:gd name="T30" fmla="*/ 4 w 512"/>
                <a:gd name="T31" fmla="*/ 314 h 715"/>
                <a:gd name="T32" fmla="*/ 3 w 512"/>
                <a:gd name="T33" fmla="*/ 609 h 715"/>
                <a:gd name="T34" fmla="*/ 3 w 512"/>
                <a:gd name="T35" fmla="*/ 613 h 715"/>
                <a:gd name="T36" fmla="*/ 7 w 512"/>
                <a:gd name="T37" fmla="*/ 614 h 715"/>
                <a:gd name="T38" fmla="*/ 274 w 512"/>
                <a:gd name="T39" fmla="*/ 715 h 715"/>
                <a:gd name="T40" fmla="*/ 275 w 512"/>
                <a:gd name="T41" fmla="*/ 715 h 715"/>
                <a:gd name="T42" fmla="*/ 276 w 512"/>
                <a:gd name="T43" fmla="*/ 715 h 715"/>
                <a:gd name="T44" fmla="*/ 506 w 512"/>
                <a:gd name="T45" fmla="*/ 715 h 715"/>
                <a:gd name="T46" fmla="*/ 512 w 512"/>
                <a:gd name="T47" fmla="*/ 715 h 715"/>
                <a:gd name="T48" fmla="*/ 512 w 512"/>
                <a:gd name="T49" fmla="*/ 710 h 715"/>
                <a:gd name="T50" fmla="*/ 512 w 512"/>
                <a:gd name="T51" fmla="*/ 6 h 715"/>
                <a:gd name="T52" fmla="*/ 512 w 512"/>
                <a:gd name="T53" fmla="*/ 0 h 715"/>
                <a:gd name="T54" fmla="*/ 506 w 512"/>
                <a:gd name="T55"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2" h="715">
                  <a:moveTo>
                    <a:pt x="506" y="0"/>
                  </a:moveTo>
                  <a:lnTo>
                    <a:pt x="105" y="0"/>
                  </a:lnTo>
                  <a:lnTo>
                    <a:pt x="99" y="0"/>
                  </a:lnTo>
                  <a:lnTo>
                    <a:pt x="99" y="6"/>
                  </a:lnTo>
                  <a:lnTo>
                    <a:pt x="99" y="93"/>
                  </a:lnTo>
                  <a:lnTo>
                    <a:pt x="6" y="91"/>
                  </a:lnTo>
                  <a:lnTo>
                    <a:pt x="0" y="90"/>
                  </a:lnTo>
                  <a:lnTo>
                    <a:pt x="0" y="95"/>
                  </a:lnTo>
                  <a:lnTo>
                    <a:pt x="0" y="177"/>
                  </a:lnTo>
                  <a:lnTo>
                    <a:pt x="0" y="220"/>
                  </a:lnTo>
                  <a:lnTo>
                    <a:pt x="0" y="222"/>
                  </a:lnTo>
                  <a:lnTo>
                    <a:pt x="2" y="224"/>
                  </a:lnTo>
                  <a:lnTo>
                    <a:pt x="47" y="267"/>
                  </a:lnTo>
                  <a:lnTo>
                    <a:pt x="6" y="311"/>
                  </a:lnTo>
                  <a:lnTo>
                    <a:pt x="4" y="312"/>
                  </a:lnTo>
                  <a:lnTo>
                    <a:pt x="4" y="314"/>
                  </a:lnTo>
                  <a:lnTo>
                    <a:pt x="3" y="609"/>
                  </a:lnTo>
                  <a:lnTo>
                    <a:pt x="3" y="613"/>
                  </a:lnTo>
                  <a:lnTo>
                    <a:pt x="7" y="614"/>
                  </a:lnTo>
                  <a:lnTo>
                    <a:pt x="274" y="715"/>
                  </a:lnTo>
                  <a:lnTo>
                    <a:pt x="275" y="715"/>
                  </a:lnTo>
                  <a:lnTo>
                    <a:pt x="276" y="715"/>
                  </a:lnTo>
                  <a:lnTo>
                    <a:pt x="506" y="715"/>
                  </a:lnTo>
                  <a:lnTo>
                    <a:pt x="512" y="715"/>
                  </a:lnTo>
                  <a:lnTo>
                    <a:pt x="512" y="710"/>
                  </a:lnTo>
                  <a:lnTo>
                    <a:pt x="512" y="6"/>
                  </a:lnTo>
                  <a:lnTo>
                    <a:pt x="512" y="0"/>
                  </a:lnTo>
                  <a:lnTo>
                    <a:pt x="506" y="0"/>
                  </a:lnTo>
                  <a:close/>
                </a:path>
              </a:pathLst>
            </a:custGeom>
            <a:solidFill>
              <a:srgbClr val="000000"/>
            </a:solidFill>
            <a:ln w="9525">
              <a:solidFill>
                <a:srgbClr val="0066FF"/>
              </a:solidFill>
              <a:round/>
              <a:headEnd/>
              <a:tailEnd/>
            </a:ln>
          </p:spPr>
          <p:txBody>
            <a:bodyPr/>
            <a:lstStyle/>
            <a:p>
              <a:endParaRPr lang="en-US" dirty="0"/>
            </a:p>
          </p:txBody>
        </p:sp>
        <p:sp>
          <p:nvSpPr>
            <p:cNvPr id="264217" name="Freeform 25">
              <a:extLst>
                <a:ext uri="{FF2B5EF4-FFF2-40B4-BE49-F238E27FC236}">
                  <a16:creationId xmlns:a16="http://schemas.microsoft.com/office/drawing/2014/main" id="{0C016908-E161-4AD1-8242-4F7E7AEE741C}"/>
                </a:ext>
              </a:extLst>
            </p:cNvPr>
            <p:cNvSpPr>
              <a:spLocks noChangeAspect="1"/>
            </p:cNvSpPr>
            <p:nvPr/>
          </p:nvSpPr>
          <p:spPr bwMode="auto">
            <a:xfrm>
              <a:off x="809" y="2285"/>
              <a:ext cx="490" cy="694"/>
            </a:xfrm>
            <a:custGeom>
              <a:avLst/>
              <a:gdLst>
                <a:gd name="T0" fmla="*/ 4 w 490"/>
                <a:gd name="T1" fmla="*/ 594 h 694"/>
                <a:gd name="T2" fmla="*/ 4 w 490"/>
                <a:gd name="T3" fmla="*/ 306 h 694"/>
                <a:gd name="T4" fmla="*/ 49 w 490"/>
                <a:gd name="T5" fmla="*/ 261 h 694"/>
                <a:gd name="T6" fmla="*/ 52 w 490"/>
                <a:gd name="T7" fmla="*/ 256 h 694"/>
                <a:gd name="T8" fmla="*/ 48 w 490"/>
                <a:gd name="T9" fmla="*/ 253 h 694"/>
                <a:gd name="T10" fmla="*/ 0 w 490"/>
                <a:gd name="T11" fmla="*/ 206 h 694"/>
                <a:gd name="T12" fmla="*/ 0 w 490"/>
                <a:gd name="T13" fmla="*/ 166 h 694"/>
                <a:gd name="T14" fmla="*/ 0 w 490"/>
                <a:gd name="T15" fmla="*/ 90 h 694"/>
                <a:gd name="T16" fmla="*/ 94 w 490"/>
                <a:gd name="T17" fmla="*/ 94 h 694"/>
                <a:gd name="T18" fmla="*/ 99 w 490"/>
                <a:gd name="T19" fmla="*/ 94 h 694"/>
                <a:gd name="T20" fmla="*/ 99 w 490"/>
                <a:gd name="T21" fmla="*/ 88 h 694"/>
                <a:gd name="T22" fmla="*/ 99 w 490"/>
                <a:gd name="T23" fmla="*/ 0 h 694"/>
                <a:gd name="T24" fmla="*/ 490 w 490"/>
                <a:gd name="T25" fmla="*/ 0 h 694"/>
                <a:gd name="T26" fmla="*/ 490 w 490"/>
                <a:gd name="T27" fmla="*/ 694 h 694"/>
                <a:gd name="T28" fmla="*/ 266 w 490"/>
                <a:gd name="T29" fmla="*/ 694 h 694"/>
                <a:gd name="T30" fmla="*/ 4 w 490"/>
                <a:gd name="T31" fmla="*/ 594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0" h="694">
                  <a:moveTo>
                    <a:pt x="4" y="594"/>
                  </a:moveTo>
                  <a:lnTo>
                    <a:pt x="4" y="306"/>
                  </a:lnTo>
                  <a:lnTo>
                    <a:pt x="49" y="261"/>
                  </a:lnTo>
                  <a:lnTo>
                    <a:pt x="52" y="256"/>
                  </a:lnTo>
                  <a:lnTo>
                    <a:pt x="48" y="253"/>
                  </a:lnTo>
                  <a:lnTo>
                    <a:pt x="0" y="206"/>
                  </a:lnTo>
                  <a:lnTo>
                    <a:pt x="0" y="166"/>
                  </a:lnTo>
                  <a:lnTo>
                    <a:pt x="0" y="90"/>
                  </a:lnTo>
                  <a:lnTo>
                    <a:pt x="94" y="94"/>
                  </a:lnTo>
                  <a:lnTo>
                    <a:pt x="99" y="94"/>
                  </a:lnTo>
                  <a:lnTo>
                    <a:pt x="99" y="88"/>
                  </a:lnTo>
                  <a:lnTo>
                    <a:pt x="99" y="0"/>
                  </a:lnTo>
                  <a:lnTo>
                    <a:pt x="490" y="0"/>
                  </a:lnTo>
                  <a:lnTo>
                    <a:pt x="490" y="694"/>
                  </a:lnTo>
                  <a:lnTo>
                    <a:pt x="266" y="694"/>
                  </a:lnTo>
                  <a:lnTo>
                    <a:pt x="4" y="594"/>
                  </a:lnTo>
                  <a:close/>
                </a:path>
              </a:pathLst>
            </a:custGeom>
            <a:solidFill>
              <a:srgbClr val="FFFFFF"/>
            </a:solidFill>
            <a:ln w="9525">
              <a:solidFill>
                <a:srgbClr val="0066FF"/>
              </a:solidFill>
              <a:round/>
              <a:headEnd/>
              <a:tailEnd/>
            </a:ln>
          </p:spPr>
          <p:txBody>
            <a:bodyPr/>
            <a:lstStyle/>
            <a:p>
              <a:endParaRPr lang="en-US" dirty="0"/>
            </a:p>
          </p:txBody>
        </p:sp>
        <p:sp>
          <p:nvSpPr>
            <p:cNvPr id="264218" name="Freeform 26">
              <a:extLst>
                <a:ext uri="{FF2B5EF4-FFF2-40B4-BE49-F238E27FC236}">
                  <a16:creationId xmlns:a16="http://schemas.microsoft.com/office/drawing/2014/main" id="{8F719505-6864-474B-9F06-2DDF90561D3F}"/>
                </a:ext>
              </a:extLst>
            </p:cNvPr>
            <p:cNvSpPr>
              <a:spLocks noChangeAspect="1" noEditPoints="1"/>
            </p:cNvSpPr>
            <p:nvPr/>
          </p:nvSpPr>
          <p:spPr bwMode="auto">
            <a:xfrm>
              <a:off x="949" y="2612"/>
              <a:ext cx="42" cy="50"/>
            </a:xfrm>
            <a:custGeom>
              <a:avLst/>
              <a:gdLst>
                <a:gd name="T0" fmla="*/ 7 w 42"/>
                <a:gd name="T1" fmla="*/ 50 h 50"/>
                <a:gd name="T2" fmla="*/ 0 w 42"/>
                <a:gd name="T3" fmla="*/ 50 h 50"/>
                <a:gd name="T4" fmla="*/ 18 w 42"/>
                <a:gd name="T5" fmla="*/ 0 h 50"/>
                <a:gd name="T6" fmla="*/ 25 w 42"/>
                <a:gd name="T7" fmla="*/ 0 h 50"/>
                <a:gd name="T8" fmla="*/ 42 w 42"/>
                <a:gd name="T9" fmla="*/ 50 h 50"/>
                <a:gd name="T10" fmla="*/ 35 w 42"/>
                <a:gd name="T11" fmla="*/ 50 h 50"/>
                <a:gd name="T12" fmla="*/ 31 w 42"/>
                <a:gd name="T13" fmla="*/ 35 h 50"/>
                <a:gd name="T14" fmla="*/ 12 w 42"/>
                <a:gd name="T15" fmla="*/ 35 h 50"/>
                <a:gd name="T16" fmla="*/ 7 w 42"/>
                <a:gd name="T17" fmla="*/ 50 h 50"/>
                <a:gd name="T18" fmla="*/ 13 w 42"/>
                <a:gd name="T19" fmla="*/ 30 h 50"/>
                <a:gd name="T20" fmla="*/ 28 w 42"/>
                <a:gd name="T21" fmla="*/ 30 h 50"/>
                <a:gd name="T22" fmla="*/ 22 w 42"/>
                <a:gd name="T23" fmla="*/ 8 h 50"/>
                <a:gd name="T24" fmla="*/ 13 w 42"/>
                <a:gd name="T25" fmla="*/ 3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0">
                  <a:moveTo>
                    <a:pt x="7" y="50"/>
                  </a:moveTo>
                  <a:lnTo>
                    <a:pt x="0" y="50"/>
                  </a:lnTo>
                  <a:lnTo>
                    <a:pt x="18" y="0"/>
                  </a:lnTo>
                  <a:lnTo>
                    <a:pt x="25" y="0"/>
                  </a:lnTo>
                  <a:lnTo>
                    <a:pt x="42" y="50"/>
                  </a:lnTo>
                  <a:lnTo>
                    <a:pt x="35" y="50"/>
                  </a:lnTo>
                  <a:lnTo>
                    <a:pt x="31" y="35"/>
                  </a:lnTo>
                  <a:lnTo>
                    <a:pt x="12" y="35"/>
                  </a:lnTo>
                  <a:lnTo>
                    <a:pt x="7" y="50"/>
                  </a:lnTo>
                  <a:close/>
                  <a:moveTo>
                    <a:pt x="13" y="30"/>
                  </a:moveTo>
                  <a:lnTo>
                    <a:pt x="28" y="30"/>
                  </a:lnTo>
                  <a:lnTo>
                    <a:pt x="22" y="8"/>
                  </a:lnTo>
                  <a:lnTo>
                    <a:pt x="13" y="30"/>
                  </a:lnTo>
                  <a:close/>
                </a:path>
              </a:pathLst>
            </a:custGeom>
            <a:solidFill>
              <a:srgbClr val="000000"/>
            </a:solidFill>
            <a:ln w="9525">
              <a:solidFill>
                <a:srgbClr val="0066FF"/>
              </a:solidFill>
              <a:round/>
              <a:headEnd/>
              <a:tailEnd/>
            </a:ln>
          </p:spPr>
          <p:txBody>
            <a:bodyPr/>
            <a:lstStyle/>
            <a:p>
              <a:endParaRPr lang="en-US" dirty="0"/>
            </a:p>
          </p:txBody>
        </p:sp>
        <p:sp>
          <p:nvSpPr>
            <p:cNvPr id="264219" name="Freeform 27">
              <a:extLst>
                <a:ext uri="{FF2B5EF4-FFF2-40B4-BE49-F238E27FC236}">
                  <a16:creationId xmlns:a16="http://schemas.microsoft.com/office/drawing/2014/main" id="{CB88D1ED-2C8C-46AA-A4E5-E1AAA2770BA2}"/>
                </a:ext>
              </a:extLst>
            </p:cNvPr>
            <p:cNvSpPr>
              <a:spLocks noChangeAspect="1"/>
            </p:cNvSpPr>
            <p:nvPr/>
          </p:nvSpPr>
          <p:spPr bwMode="auto">
            <a:xfrm>
              <a:off x="996" y="2625"/>
              <a:ext cx="17" cy="37"/>
            </a:xfrm>
            <a:custGeom>
              <a:avLst/>
              <a:gdLst>
                <a:gd name="T0" fmla="*/ 0 w 17"/>
                <a:gd name="T1" fmla="*/ 1 h 37"/>
                <a:gd name="T2" fmla="*/ 6 w 17"/>
                <a:gd name="T3" fmla="*/ 1 h 37"/>
                <a:gd name="T4" fmla="*/ 6 w 17"/>
                <a:gd name="T5" fmla="*/ 7 h 37"/>
                <a:gd name="T6" fmla="*/ 6 w 17"/>
                <a:gd name="T7" fmla="*/ 7 h 37"/>
                <a:gd name="T8" fmla="*/ 8 w 17"/>
                <a:gd name="T9" fmla="*/ 5 h 37"/>
                <a:gd name="T10" fmla="*/ 10 w 17"/>
                <a:gd name="T11" fmla="*/ 2 h 37"/>
                <a:gd name="T12" fmla="*/ 11 w 17"/>
                <a:gd name="T13" fmla="*/ 1 h 37"/>
                <a:gd name="T14" fmla="*/ 14 w 17"/>
                <a:gd name="T15" fmla="*/ 0 h 37"/>
                <a:gd name="T16" fmla="*/ 17 w 17"/>
                <a:gd name="T17" fmla="*/ 0 h 37"/>
                <a:gd name="T18" fmla="*/ 17 w 17"/>
                <a:gd name="T19" fmla="*/ 7 h 37"/>
                <a:gd name="T20" fmla="*/ 16 w 17"/>
                <a:gd name="T21" fmla="*/ 7 h 37"/>
                <a:gd name="T22" fmla="*/ 14 w 17"/>
                <a:gd name="T23" fmla="*/ 7 h 37"/>
                <a:gd name="T24" fmla="*/ 13 w 17"/>
                <a:gd name="T25" fmla="*/ 7 h 37"/>
                <a:gd name="T26" fmla="*/ 11 w 17"/>
                <a:gd name="T27" fmla="*/ 7 h 37"/>
                <a:gd name="T28" fmla="*/ 9 w 17"/>
                <a:gd name="T29" fmla="*/ 9 h 37"/>
                <a:gd name="T30" fmla="*/ 7 w 17"/>
                <a:gd name="T31" fmla="*/ 12 h 37"/>
                <a:gd name="T32" fmla="*/ 6 w 17"/>
                <a:gd name="T33" fmla="*/ 15 h 37"/>
                <a:gd name="T34" fmla="*/ 6 w 17"/>
                <a:gd name="T35" fmla="*/ 19 h 37"/>
                <a:gd name="T36" fmla="*/ 6 w 17"/>
                <a:gd name="T37" fmla="*/ 37 h 37"/>
                <a:gd name="T38" fmla="*/ 0 w 17"/>
                <a:gd name="T39" fmla="*/ 37 h 37"/>
                <a:gd name="T40" fmla="*/ 0 w 17"/>
                <a:gd name="T41"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37">
                  <a:moveTo>
                    <a:pt x="0" y="1"/>
                  </a:moveTo>
                  <a:lnTo>
                    <a:pt x="6" y="1"/>
                  </a:lnTo>
                  <a:lnTo>
                    <a:pt x="6" y="7"/>
                  </a:lnTo>
                  <a:lnTo>
                    <a:pt x="6" y="7"/>
                  </a:lnTo>
                  <a:lnTo>
                    <a:pt x="8" y="5"/>
                  </a:lnTo>
                  <a:lnTo>
                    <a:pt x="10" y="2"/>
                  </a:lnTo>
                  <a:lnTo>
                    <a:pt x="11" y="1"/>
                  </a:lnTo>
                  <a:lnTo>
                    <a:pt x="14" y="0"/>
                  </a:lnTo>
                  <a:lnTo>
                    <a:pt x="17" y="0"/>
                  </a:lnTo>
                  <a:lnTo>
                    <a:pt x="17" y="7"/>
                  </a:lnTo>
                  <a:lnTo>
                    <a:pt x="16" y="7"/>
                  </a:lnTo>
                  <a:lnTo>
                    <a:pt x="14" y="7"/>
                  </a:lnTo>
                  <a:lnTo>
                    <a:pt x="13" y="7"/>
                  </a:lnTo>
                  <a:lnTo>
                    <a:pt x="11" y="7"/>
                  </a:lnTo>
                  <a:lnTo>
                    <a:pt x="9" y="9"/>
                  </a:lnTo>
                  <a:lnTo>
                    <a:pt x="7" y="12"/>
                  </a:lnTo>
                  <a:lnTo>
                    <a:pt x="6" y="15"/>
                  </a:lnTo>
                  <a:lnTo>
                    <a:pt x="6" y="19"/>
                  </a:lnTo>
                  <a:lnTo>
                    <a:pt x="6" y="37"/>
                  </a:lnTo>
                  <a:lnTo>
                    <a:pt x="0" y="37"/>
                  </a:lnTo>
                  <a:lnTo>
                    <a:pt x="0" y="1"/>
                  </a:lnTo>
                  <a:close/>
                </a:path>
              </a:pathLst>
            </a:custGeom>
            <a:solidFill>
              <a:srgbClr val="000000"/>
            </a:solidFill>
            <a:ln w="9525">
              <a:solidFill>
                <a:srgbClr val="0066FF"/>
              </a:solidFill>
              <a:round/>
              <a:headEnd/>
              <a:tailEnd/>
            </a:ln>
          </p:spPr>
          <p:txBody>
            <a:bodyPr/>
            <a:lstStyle/>
            <a:p>
              <a:endParaRPr lang="en-US" dirty="0"/>
            </a:p>
          </p:txBody>
        </p:sp>
        <p:sp>
          <p:nvSpPr>
            <p:cNvPr id="264220" name="Freeform 28">
              <a:extLst>
                <a:ext uri="{FF2B5EF4-FFF2-40B4-BE49-F238E27FC236}">
                  <a16:creationId xmlns:a16="http://schemas.microsoft.com/office/drawing/2014/main" id="{E118B0A1-6292-4867-BF37-ED8F9DBE3EAE}"/>
                </a:ext>
              </a:extLst>
            </p:cNvPr>
            <p:cNvSpPr>
              <a:spLocks noChangeAspect="1" noEditPoints="1"/>
            </p:cNvSpPr>
            <p:nvPr/>
          </p:nvSpPr>
          <p:spPr bwMode="auto">
            <a:xfrm>
              <a:off x="1017" y="2612"/>
              <a:ext cx="5" cy="50"/>
            </a:xfrm>
            <a:custGeom>
              <a:avLst/>
              <a:gdLst>
                <a:gd name="T0" fmla="*/ 5 w 5"/>
                <a:gd name="T1" fmla="*/ 50 h 50"/>
                <a:gd name="T2" fmla="*/ 0 w 5"/>
                <a:gd name="T3" fmla="*/ 50 h 50"/>
                <a:gd name="T4" fmla="*/ 0 w 5"/>
                <a:gd name="T5" fmla="*/ 14 h 50"/>
                <a:gd name="T6" fmla="*/ 5 w 5"/>
                <a:gd name="T7" fmla="*/ 14 h 50"/>
                <a:gd name="T8" fmla="*/ 5 w 5"/>
                <a:gd name="T9" fmla="*/ 50 h 50"/>
                <a:gd name="T10" fmla="*/ 5 w 5"/>
                <a:gd name="T11" fmla="*/ 7 h 50"/>
                <a:gd name="T12" fmla="*/ 0 w 5"/>
                <a:gd name="T13" fmla="*/ 7 h 50"/>
                <a:gd name="T14" fmla="*/ 0 w 5"/>
                <a:gd name="T15" fmla="*/ 0 h 50"/>
                <a:gd name="T16" fmla="*/ 5 w 5"/>
                <a:gd name="T17" fmla="*/ 0 h 50"/>
                <a:gd name="T18" fmla="*/ 5 w 5"/>
                <a:gd name="T19" fmla="*/ 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0">
                  <a:moveTo>
                    <a:pt x="5" y="50"/>
                  </a:moveTo>
                  <a:lnTo>
                    <a:pt x="0" y="50"/>
                  </a:lnTo>
                  <a:lnTo>
                    <a:pt x="0" y="14"/>
                  </a:lnTo>
                  <a:lnTo>
                    <a:pt x="5" y="14"/>
                  </a:lnTo>
                  <a:lnTo>
                    <a:pt x="5" y="50"/>
                  </a:lnTo>
                  <a:close/>
                  <a:moveTo>
                    <a:pt x="5" y="7"/>
                  </a:moveTo>
                  <a:lnTo>
                    <a:pt x="0" y="7"/>
                  </a:lnTo>
                  <a:lnTo>
                    <a:pt x="0" y="0"/>
                  </a:lnTo>
                  <a:lnTo>
                    <a:pt x="5" y="0"/>
                  </a:lnTo>
                  <a:lnTo>
                    <a:pt x="5" y="7"/>
                  </a:lnTo>
                  <a:close/>
                </a:path>
              </a:pathLst>
            </a:custGeom>
            <a:solidFill>
              <a:srgbClr val="000000"/>
            </a:solidFill>
            <a:ln w="9525">
              <a:solidFill>
                <a:srgbClr val="0066FF"/>
              </a:solidFill>
              <a:round/>
              <a:headEnd/>
              <a:tailEnd/>
            </a:ln>
          </p:spPr>
          <p:txBody>
            <a:bodyPr/>
            <a:lstStyle/>
            <a:p>
              <a:endParaRPr lang="en-US" dirty="0"/>
            </a:p>
          </p:txBody>
        </p:sp>
        <p:sp>
          <p:nvSpPr>
            <p:cNvPr id="264221" name="Freeform 29">
              <a:extLst>
                <a:ext uri="{FF2B5EF4-FFF2-40B4-BE49-F238E27FC236}">
                  <a16:creationId xmlns:a16="http://schemas.microsoft.com/office/drawing/2014/main" id="{A6D172DA-FE0A-4836-99F6-CD2188A6D14B}"/>
                </a:ext>
              </a:extLst>
            </p:cNvPr>
            <p:cNvSpPr>
              <a:spLocks noChangeAspect="1"/>
            </p:cNvSpPr>
            <p:nvPr/>
          </p:nvSpPr>
          <p:spPr bwMode="auto">
            <a:xfrm>
              <a:off x="1028" y="2626"/>
              <a:ext cx="29" cy="36"/>
            </a:xfrm>
            <a:custGeom>
              <a:avLst/>
              <a:gdLst>
                <a:gd name="T0" fmla="*/ 28 w 29"/>
                <a:gd name="T1" fmla="*/ 6 h 36"/>
                <a:gd name="T2" fmla="*/ 7 w 29"/>
                <a:gd name="T3" fmla="*/ 30 h 36"/>
                <a:gd name="T4" fmla="*/ 29 w 29"/>
                <a:gd name="T5" fmla="*/ 30 h 36"/>
                <a:gd name="T6" fmla="*/ 29 w 29"/>
                <a:gd name="T7" fmla="*/ 36 h 36"/>
                <a:gd name="T8" fmla="*/ 0 w 29"/>
                <a:gd name="T9" fmla="*/ 36 h 36"/>
                <a:gd name="T10" fmla="*/ 0 w 29"/>
                <a:gd name="T11" fmla="*/ 31 h 36"/>
                <a:gd name="T12" fmla="*/ 21 w 29"/>
                <a:gd name="T13" fmla="*/ 6 h 36"/>
                <a:gd name="T14" fmla="*/ 1 w 29"/>
                <a:gd name="T15" fmla="*/ 6 h 36"/>
                <a:gd name="T16" fmla="*/ 1 w 29"/>
                <a:gd name="T17" fmla="*/ 0 h 36"/>
                <a:gd name="T18" fmla="*/ 28 w 29"/>
                <a:gd name="T19" fmla="*/ 0 h 36"/>
                <a:gd name="T20" fmla="*/ 28 w 29"/>
                <a:gd name="T21" fmla="*/ 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36">
                  <a:moveTo>
                    <a:pt x="28" y="6"/>
                  </a:moveTo>
                  <a:lnTo>
                    <a:pt x="7" y="30"/>
                  </a:lnTo>
                  <a:lnTo>
                    <a:pt x="29" y="30"/>
                  </a:lnTo>
                  <a:lnTo>
                    <a:pt x="29" y="36"/>
                  </a:lnTo>
                  <a:lnTo>
                    <a:pt x="0" y="36"/>
                  </a:lnTo>
                  <a:lnTo>
                    <a:pt x="0" y="31"/>
                  </a:lnTo>
                  <a:lnTo>
                    <a:pt x="21" y="6"/>
                  </a:lnTo>
                  <a:lnTo>
                    <a:pt x="1" y="6"/>
                  </a:lnTo>
                  <a:lnTo>
                    <a:pt x="1" y="0"/>
                  </a:lnTo>
                  <a:lnTo>
                    <a:pt x="28" y="0"/>
                  </a:lnTo>
                  <a:lnTo>
                    <a:pt x="28" y="6"/>
                  </a:lnTo>
                  <a:close/>
                </a:path>
              </a:pathLst>
            </a:custGeom>
            <a:solidFill>
              <a:srgbClr val="000000"/>
            </a:solidFill>
            <a:ln w="9525">
              <a:solidFill>
                <a:srgbClr val="0066FF"/>
              </a:solidFill>
              <a:round/>
              <a:headEnd/>
              <a:tailEnd/>
            </a:ln>
          </p:spPr>
          <p:txBody>
            <a:bodyPr/>
            <a:lstStyle/>
            <a:p>
              <a:endParaRPr lang="en-US" dirty="0"/>
            </a:p>
          </p:txBody>
        </p:sp>
        <p:sp>
          <p:nvSpPr>
            <p:cNvPr id="264222" name="Freeform 30">
              <a:extLst>
                <a:ext uri="{FF2B5EF4-FFF2-40B4-BE49-F238E27FC236}">
                  <a16:creationId xmlns:a16="http://schemas.microsoft.com/office/drawing/2014/main" id="{A2FF9599-A3E8-4895-BA49-110EF886E2F4}"/>
                </a:ext>
              </a:extLst>
            </p:cNvPr>
            <p:cNvSpPr>
              <a:spLocks noChangeAspect="1" noEditPoints="1"/>
            </p:cNvSpPr>
            <p:nvPr/>
          </p:nvSpPr>
          <p:spPr bwMode="auto">
            <a:xfrm>
              <a:off x="1060" y="2625"/>
              <a:ext cx="33" cy="38"/>
            </a:xfrm>
            <a:custGeom>
              <a:avLst/>
              <a:gdLst>
                <a:gd name="T0" fmla="*/ 16 w 33"/>
                <a:gd name="T1" fmla="*/ 38 h 38"/>
                <a:gd name="T2" fmla="*/ 11 w 33"/>
                <a:gd name="T3" fmla="*/ 37 h 38"/>
                <a:gd name="T4" fmla="*/ 6 w 33"/>
                <a:gd name="T5" fmla="*/ 35 h 38"/>
                <a:gd name="T6" fmla="*/ 1 w 33"/>
                <a:gd name="T7" fmla="*/ 29 h 38"/>
                <a:gd name="T8" fmla="*/ 0 w 33"/>
                <a:gd name="T9" fmla="*/ 20 h 38"/>
                <a:gd name="T10" fmla="*/ 1 w 33"/>
                <a:gd name="T11" fmla="*/ 9 h 38"/>
                <a:gd name="T12" fmla="*/ 6 w 33"/>
                <a:gd name="T13" fmla="*/ 4 h 38"/>
                <a:gd name="T14" fmla="*/ 11 w 33"/>
                <a:gd name="T15" fmla="*/ 1 h 38"/>
                <a:gd name="T16" fmla="*/ 16 w 33"/>
                <a:gd name="T17" fmla="*/ 0 h 38"/>
                <a:gd name="T18" fmla="*/ 22 w 33"/>
                <a:gd name="T19" fmla="*/ 1 h 38"/>
                <a:gd name="T20" fmla="*/ 27 w 33"/>
                <a:gd name="T21" fmla="*/ 4 h 38"/>
                <a:gd name="T22" fmla="*/ 31 w 33"/>
                <a:gd name="T23" fmla="*/ 9 h 38"/>
                <a:gd name="T24" fmla="*/ 33 w 33"/>
                <a:gd name="T25" fmla="*/ 20 h 38"/>
                <a:gd name="T26" fmla="*/ 31 w 33"/>
                <a:gd name="T27" fmla="*/ 29 h 38"/>
                <a:gd name="T28" fmla="*/ 27 w 33"/>
                <a:gd name="T29" fmla="*/ 35 h 38"/>
                <a:gd name="T30" fmla="*/ 22 w 33"/>
                <a:gd name="T31" fmla="*/ 37 h 38"/>
                <a:gd name="T32" fmla="*/ 16 w 33"/>
                <a:gd name="T33" fmla="*/ 38 h 38"/>
                <a:gd name="T34" fmla="*/ 16 w 33"/>
                <a:gd name="T35" fmla="*/ 6 h 38"/>
                <a:gd name="T36" fmla="*/ 12 w 33"/>
                <a:gd name="T37" fmla="*/ 7 h 38"/>
                <a:gd name="T38" fmla="*/ 8 w 33"/>
                <a:gd name="T39" fmla="*/ 10 h 38"/>
                <a:gd name="T40" fmla="*/ 7 w 33"/>
                <a:gd name="T41" fmla="*/ 15 h 38"/>
                <a:gd name="T42" fmla="*/ 6 w 33"/>
                <a:gd name="T43" fmla="*/ 20 h 38"/>
                <a:gd name="T44" fmla="*/ 7 w 33"/>
                <a:gd name="T45" fmla="*/ 24 h 38"/>
                <a:gd name="T46" fmla="*/ 8 w 33"/>
                <a:gd name="T47" fmla="*/ 28 h 38"/>
                <a:gd name="T48" fmla="*/ 12 w 33"/>
                <a:gd name="T49" fmla="*/ 31 h 38"/>
                <a:gd name="T50" fmla="*/ 16 w 33"/>
                <a:gd name="T51" fmla="*/ 32 h 38"/>
                <a:gd name="T52" fmla="*/ 21 w 33"/>
                <a:gd name="T53" fmla="*/ 31 h 38"/>
                <a:gd name="T54" fmla="*/ 25 w 33"/>
                <a:gd name="T55" fmla="*/ 28 h 38"/>
                <a:gd name="T56" fmla="*/ 26 w 33"/>
                <a:gd name="T57" fmla="*/ 24 h 38"/>
                <a:gd name="T58" fmla="*/ 27 w 33"/>
                <a:gd name="T59" fmla="*/ 20 h 38"/>
                <a:gd name="T60" fmla="*/ 26 w 33"/>
                <a:gd name="T61" fmla="*/ 15 h 38"/>
                <a:gd name="T62" fmla="*/ 25 w 33"/>
                <a:gd name="T63" fmla="*/ 10 h 38"/>
                <a:gd name="T64" fmla="*/ 21 w 33"/>
                <a:gd name="T65" fmla="*/ 7 h 38"/>
                <a:gd name="T66" fmla="*/ 16 w 33"/>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38">
                  <a:moveTo>
                    <a:pt x="16" y="38"/>
                  </a:moveTo>
                  <a:lnTo>
                    <a:pt x="11" y="37"/>
                  </a:lnTo>
                  <a:lnTo>
                    <a:pt x="6" y="35"/>
                  </a:lnTo>
                  <a:lnTo>
                    <a:pt x="1" y="29"/>
                  </a:lnTo>
                  <a:lnTo>
                    <a:pt x="0" y="20"/>
                  </a:lnTo>
                  <a:lnTo>
                    <a:pt x="1" y="9"/>
                  </a:lnTo>
                  <a:lnTo>
                    <a:pt x="6" y="4"/>
                  </a:lnTo>
                  <a:lnTo>
                    <a:pt x="11" y="1"/>
                  </a:lnTo>
                  <a:lnTo>
                    <a:pt x="16" y="0"/>
                  </a:lnTo>
                  <a:lnTo>
                    <a:pt x="22" y="1"/>
                  </a:lnTo>
                  <a:lnTo>
                    <a:pt x="27" y="4"/>
                  </a:lnTo>
                  <a:lnTo>
                    <a:pt x="31" y="9"/>
                  </a:lnTo>
                  <a:lnTo>
                    <a:pt x="33" y="20"/>
                  </a:lnTo>
                  <a:lnTo>
                    <a:pt x="31" y="29"/>
                  </a:lnTo>
                  <a:lnTo>
                    <a:pt x="27" y="35"/>
                  </a:lnTo>
                  <a:lnTo>
                    <a:pt x="22" y="37"/>
                  </a:lnTo>
                  <a:lnTo>
                    <a:pt x="16" y="38"/>
                  </a:lnTo>
                  <a:close/>
                  <a:moveTo>
                    <a:pt x="16" y="6"/>
                  </a:moveTo>
                  <a:lnTo>
                    <a:pt x="12" y="7"/>
                  </a:lnTo>
                  <a:lnTo>
                    <a:pt x="8" y="10"/>
                  </a:lnTo>
                  <a:lnTo>
                    <a:pt x="7" y="15"/>
                  </a:lnTo>
                  <a:lnTo>
                    <a:pt x="6" y="20"/>
                  </a:lnTo>
                  <a:lnTo>
                    <a:pt x="7" y="24"/>
                  </a:lnTo>
                  <a:lnTo>
                    <a:pt x="8" y="28"/>
                  </a:lnTo>
                  <a:lnTo>
                    <a:pt x="12" y="31"/>
                  </a:lnTo>
                  <a:lnTo>
                    <a:pt x="16" y="32"/>
                  </a:lnTo>
                  <a:lnTo>
                    <a:pt x="21" y="31"/>
                  </a:lnTo>
                  <a:lnTo>
                    <a:pt x="25" y="28"/>
                  </a:lnTo>
                  <a:lnTo>
                    <a:pt x="26" y="24"/>
                  </a:lnTo>
                  <a:lnTo>
                    <a:pt x="27" y="20"/>
                  </a:lnTo>
                  <a:lnTo>
                    <a:pt x="26" y="15"/>
                  </a:lnTo>
                  <a:lnTo>
                    <a:pt x="25" y="10"/>
                  </a:lnTo>
                  <a:lnTo>
                    <a:pt x="21" y="7"/>
                  </a:lnTo>
                  <a:lnTo>
                    <a:pt x="16" y="6"/>
                  </a:lnTo>
                  <a:close/>
                </a:path>
              </a:pathLst>
            </a:custGeom>
            <a:solidFill>
              <a:srgbClr val="000000"/>
            </a:solidFill>
            <a:ln w="9525">
              <a:solidFill>
                <a:srgbClr val="0066FF"/>
              </a:solidFill>
              <a:round/>
              <a:headEnd/>
              <a:tailEnd/>
            </a:ln>
          </p:spPr>
          <p:txBody>
            <a:bodyPr/>
            <a:lstStyle/>
            <a:p>
              <a:endParaRPr lang="en-US" dirty="0"/>
            </a:p>
          </p:txBody>
        </p:sp>
        <p:sp>
          <p:nvSpPr>
            <p:cNvPr id="264223" name="Freeform 31">
              <a:extLst>
                <a:ext uri="{FF2B5EF4-FFF2-40B4-BE49-F238E27FC236}">
                  <a16:creationId xmlns:a16="http://schemas.microsoft.com/office/drawing/2014/main" id="{389B27E3-107B-4A6C-8DBA-FBAB837A1C3A}"/>
                </a:ext>
              </a:extLst>
            </p:cNvPr>
            <p:cNvSpPr>
              <a:spLocks noChangeAspect="1"/>
            </p:cNvSpPr>
            <p:nvPr/>
          </p:nvSpPr>
          <p:spPr bwMode="auto">
            <a:xfrm>
              <a:off x="1098" y="2625"/>
              <a:ext cx="29" cy="37"/>
            </a:xfrm>
            <a:custGeom>
              <a:avLst/>
              <a:gdLst>
                <a:gd name="T0" fmla="*/ 6 w 29"/>
                <a:gd name="T1" fmla="*/ 1 h 37"/>
                <a:gd name="T2" fmla="*/ 6 w 29"/>
                <a:gd name="T3" fmla="*/ 6 h 37"/>
                <a:gd name="T4" fmla="*/ 6 w 29"/>
                <a:gd name="T5" fmla="*/ 6 h 37"/>
                <a:gd name="T6" fmla="*/ 7 w 29"/>
                <a:gd name="T7" fmla="*/ 5 h 37"/>
                <a:gd name="T8" fmla="*/ 8 w 29"/>
                <a:gd name="T9" fmla="*/ 4 h 37"/>
                <a:gd name="T10" fmla="*/ 10 w 29"/>
                <a:gd name="T11" fmla="*/ 2 h 37"/>
                <a:gd name="T12" fmla="*/ 11 w 29"/>
                <a:gd name="T13" fmla="*/ 2 h 37"/>
                <a:gd name="T14" fmla="*/ 12 w 29"/>
                <a:gd name="T15" fmla="*/ 1 h 37"/>
                <a:gd name="T16" fmla="*/ 14 w 29"/>
                <a:gd name="T17" fmla="*/ 1 h 37"/>
                <a:gd name="T18" fmla="*/ 15 w 29"/>
                <a:gd name="T19" fmla="*/ 0 h 37"/>
                <a:gd name="T20" fmla="*/ 18 w 29"/>
                <a:gd name="T21" fmla="*/ 0 h 37"/>
                <a:gd name="T22" fmla="*/ 19 w 29"/>
                <a:gd name="T23" fmla="*/ 0 h 37"/>
                <a:gd name="T24" fmla="*/ 21 w 29"/>
                <a:gd name="T25" fmla="*/ 0 h 37"/>
                <a:gd name="T26" fmla="*/ 22 w 29"/>
                <a:gd name="T27" fmla="*/ 1 h 37"/>
                <a:gd name="T28" fmla="*/ 23 w 29"/>
                <a:gd name="T29" fmla="*/ 1 h 37"/>
                <a:gd name="T30" fmla="*/ 25 w 29"/>
                <a:gd name="T31" fmla="*/ 2 h 37"/>
                <a:gd name="T32" fmla="*/ 27 w 29"/>
                <a:gd name="T33" fmla="*/ 4 h 37"/>
                <a:gd name="T34" fmla="*/ 28 w 29"/>
                <a:gd name="T35" fmla="*/ 6 h 37"/>
                <a:gd name="T36" fmla="*/ 29 w 29"/>
                <a:gd name="T37" fmla="*/ 9 h 37"/>
                <a:gd name="T38" fmla="*/ 29 w 29"/>
                <a:gd name="T39" fmla="*/ 37 h 37"/>
                <a:gd name="T40" fmla="*/ 23 w 29"/>
                <a:gd name="T41" fmla="*/ 37 h 37"/>
                <a:gd name="T42" fmla="*/ 23 w 29"/>
                <a:gd name="T43" fmla="*/ 13 h 37"/>
                <a:gd name="T44" fmla="*/ 22 w 29"/>
                <a:gd name="T45" fmla="*/ 9 h 37"/>
                <a:gd name="T46" fmla="*/ 21 w 29"/>
                <a:gd name="T47" fmla="*/ 7 h 37"/>
                <a:gd name="T48" fmla="*/ 19 w 29"/>
                <a:gd name="T49" fmla="*/ 6 h 37"/>
                <a:gd name="T50" fmla="*/ 16 w 29"/>
                <a:gd name="T51" fmla="*/ 6 h 37"/>
                <a:gd name="T52" fmla="*/ 13 w 29"/>
                <a:gd name="T53" fmla="*/ 6 h 37"/>
                <a:gd name="T54" fmla="*/ 10 w 29"/>
                <a:gd name="T55" fmla="*/ 8 h 37"/>
                <a:gd name="T56" fmla="*/ 7 w 29"/>
                <a:gd name="T57" fmla="*/ 12 h 37"/>
                <a:gd name="T58" fmla="*/ 6 w 29"/>
                <a:gd name="T59" fmla="*/ 19 h 37"/>
                <a:gd name="T60" fmla="*/ 6 w 29"/>
                <a:gd name="T61" fmla="*/ 37 h 37"/>
                <a:gd name="T62" fmla="*/ 0 w 29"/>
                <a:gd name="T63" fmla="*/ 37 h 37"/>
                <a:gd name="T64" fmla="*/ 0 w 29"/>
                <a:gd name="T65" fmla="*/ 1 h 37"/>
                <a:gd name="T66" fmla="*/ 6 w 29"/>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37">
                  <a:moveTo>
                    <a:pt x="6" y="1"/>
                  </a:moveTo>
                  <a:lnTo>
                    <a:pt x="6" y="6"/>
                  </a:lnTo>
                  <a:lnTo>
                    <a:pt x="6" y="6"/>
                  </a:lnTo>
                  <a:lnTo>
                    <a:pt x="7" y="5"/>
                  </a:lnTo>
                  <a:lnTo>
                    <a:pt x="8" y="4"/>
                  </a:lnTo>
                  <a:lnTo>
                    <a:pt x="10" y="2"/>
                  </a:lnTo>
                  <a:lnTo>
                    <a:pt x="11" y="2"/>
                  </a:lnTo>
                  <a:lnTo>
                    <a:pt x="12" y="1"/>
                  </a:lnTo>
                  <a:lnTo>
                    <a:pt x="14" y="1"/>
                  </a:lnTo>
                  <a:lnTo>
                    <a:pt x="15" y="0"/>
                  </a:lnTo>
                  <a:lnTo>
                    <a:pt x="18" y="0"/>
                  </a:lnTo>
                  <a:lnTo>
                    <a:pt x="19" y="0"/>
                  </a:lnTo>
                  <a:lnTo>
                    <a:pt x="21" y="0"/>
                  </a:lnTo>
                  <a:lnTo>
                    <a:pt x="22" y="1"/>
                  </a:lnTo>
                  <a:lnTo>
                    <a:pt x="23" y="1"/>
                  </a:lnTo>
                  <a:lnTo>
                    <a:pt x="25" y="2"/>
                  </a:lnTo>
                  <a:lnTo>
                    <a:pt x="27" y="4"/>
                  </a:lnTo>
                  <a:lnTo>
                    <a:pt x="28" y="6"/>
                  </a:lnTo>
                  <a:lnTo>
                    <a:pt x="29" y="9"/>
                  </a:lnTo>
                  <a:lnTo>
                    <a:pt x="29" y="37"/>
                  </a:lnTo>
                  <a:lnTo>
                    <a:pt x="23" y="37"/>
                  </a:lnTo>
                  <a:lnTo>
                    <a:pt x="23" y="13"/>
                  </a:lnTo>
                  <a:lnTo>
                    <a:pt x="22" y="9"/>
                  </a:lnTo>
                  <a:lnTo>
                    <a:pt x="21" y="7"/>
                  </a:lnTo>
                  <a:lnTo>
                    <a:pt x="19" y="6"/>
                  </a:lnTo>
                  <a:lnTo>
                    <a:pt x="16" y="6"/>
                  </a:lnTo>
                  <a:lnTo>
                    <a:pt x="13" y="6"/>
                  </a:lnTo>
                  <a:lnTo>
                    <a:pt x="10" y="8"/>
                  </a:lnTo>
                  <a:lnTo>
                    <a:pt x="7" y="12"/>
                  </a:lnTo>
                  <a:lnTo>
                    <a:pt x="6" y="19"/>
                  </a:lnTo>
                  <a:lnTo>
                    <a:pt x="6" y="37"/>
                  </a:lnTo>
                  <a:lnTo>
                    <a:pt x="0" y="37"/>
                  </a:lnTo>
                  <a:lnTo>
                    <a:pt x="0" y="1"/>
                  </a:lnTo>
                  <a:lnTo>
                    <a:pt x="6" y="1"/>
                  </a:lnTo>
                  <a:close/>
                </a:path>
              </a:pathLst>
            </a:custGeom>
            <a:solidFill>
              <a:srgbClr val="000000"/>
            </a:solidFill>
            <a:ln w="9525">
              <a:solidFill>
                <a:srgbClr val="0066FF"/>
              </a:solidFill>
              <a:round/>
              <a:headEnd/>
              <a:tailEnd/>
            </a:ln>
          </p:spPr>
          <p:txBody>
            <a:bodyPr/>
            <a:lstStyle/>
            <a:p>
              <a:endParaRPr lang="en-US" dirty="0"/>
            </a:p>
          </p:txBody>
        </p:sp>
        <p:sp>
          <p:nvSpPr>
            <p:cNvPr id="264224" name="Freeform 32">
              <a:extLst>
                <a:ext uri="{FF2B5EF4-FFF2-40B4-BE49-F238E27FC236}">
                  <a16:creationId xmlns:a16="http://schemas.microsoft.com/office/drawing/2014/main" id="{431391B7-FBB5-4A27-A4FC-983ED2C925FB}"/>
                </a:ext>
              </a:extLst>
            </p:cNvPr>
            <p:cNvSpPr>
              <a:spLocks noChangeAspect="1" noEditPoints="1"/>
            </p:cNvSpPr>
            <p:nvPr/>
          </p:nvSpPr>
          <p:spPr bwMode="auto">
            <a:xfrm>
              <a:off x="1133" y="2625"/>
              <a:ext cx="33" cy="38"/>
            </a:xfrm>
            <a:custGeom>
              <a:avLst/>
              <a:gdLst>
                <a:gd name="T0" fmla="*/ 29 w 33"/>
                <a:gd name="T1" fmla="*/ 32 h 38"/>
                <a:gd name="T2" fmla="*/ 31 w 33"/>
                <a:gd name="T3" fmla="*/ 33 h 38"/>
                <a:gd name="T4" fmla="*/ 32 w 33"/>
                <a:gd name="T5" fmla="*/ 33 h 38"/>
                <a:gd name="T6" fmla="*/ 32 w 33"/>
                <a:gd name="T7" fmla="*/ 33 h 38"/>
                <a:gd name="T8" fmla="*/ 33 w 33"/>
                <a:gd name="T9" fmla="*/ 38 h 38"/>
                <a:gd name="T10" fmla="*/ 31 w 33"/>
                <a:gd name="T11" fmla="*/ 38 h 38"/>
                <a:gd name="T12" fmla="*/ 29 w 33"/>
                <a:gd name="T13" fmla="*/ 38 h 38"/>
                <a:gd name="T14" fmla="*/ 25 w 33"/>
                <a:gd name="T15" fmla="*/ 37 h 38"/>
                <a:gd name="T16" fmla="*/ 23 w 33"/>
                <a:gd name="T17" fmla="*/ 33 h 38"/>
                <a:gd name="T18" fmla="*/ 18 w 33"/>
                <a:gd name="T19" fmla="*/ 37 h 38"/>
                <a:gd name="T20" fmla="*/ 13 w 33"/>
                <a:gd name="T21" fmla="*/ 38 h 38"/>
                <a:gd name="T22" fmla="*/ 3 w 33"/>
                <a:gd name="T23" fmla="*/ 36 h 38"/>
                <a:gd name="T24" fmla="*/ 0 w 33"/>
                <a:gd name="T25" fmla="*/ 28 h 38"/>
                <a:gd name="T26" fmla="*/ 2 w 33"/>
                <a:gd name="T27" fmla="*/ 21 h 38"/>
                <a:gd name="T28" fmla="*/ 7 w 33"/>
                <a:gd name="T29" fmla="*/ 19 h 38"/>
                <a:gd name="T30" fmla="*/ 15 w 33"/>
                <a:gd name="T31" fmla="*/ 17 h 38"/>
                <a:gd name="T32" fmla="*/ 21 w 33"/>
                <a:gd name="T33" fmla="*/ 16 h 38"/>
                <a:gd name="T34" fmla="*/ 22 w 33"/>
                <a:gd name="T35" fmla="*/ 15 h 38"/>
                <a:gd name="T36" fmla="*/ 23 w 33"/>
                <a:gd name="T37" fmla="*/ 14 h 38"/>
                <a:gd name="T38" fmla="*/ 22 w 33"/>
                <a:gd name="T39" fmla="*/ 8 h 38"/>
                <a:gd name="T40" fmla="*/ 17 w 33"/>
                <a:gd name="T41" fmla="*/ 6 h 38"/>
                <a:gd name="T42" fmla="*/ 10 w 33"/>
                <a:gd name="T43" fmla="*/ 7 h 38"/>
                <a:gd name="T44" fmla="*/ 7 w 33"/>
                <a:gd name="T45" fmla="*/ 10 h 38"/>
                <a:gd name="T46" fmla="*/ 1 w 33"/>
                <a:gd name="T47" fmla="*/ 12 h 38"/>
                <a:gd name="T48" fmla="*/ 2 w 33"/>
                <a:gd name="T49" fmla="*/ 7 h 38"/>
                <a:gd name="T50" fmla="*/ 6 w 33"/>
                <a:gd name="T51" fmla="*/ 4 h 38"/>
                <a:gd name="T52" fmla="*/ 9 w 33"/>
                <a:gd name="T53" fmla="*/ 1 h 38"/>
                <a:gd name="T54" fmla="*/ 13 w 33"/>
                <a:gd name="T55" fmla="*/ 0 h 38"/>
                <a:gd name="T56" fmla="*/ 16 w 33"/>
                <a:gd name="T57" fmla="*/ 0 h 38"/>
                <a:gd name="T58" fmla="*/ 19 w 33"/>
                <a:gd name="T59" fmla="*/ 0 h 38"/>
                <a:gd name="T60" fmla="*/ 24 w 33"/>
                <a:gd name="T61" fmla="*/ 2 h 38"/>
                <a:gd name="T62" fmla="*/ 28 w 33"/>
                <a:gd name="T63" fmla="*/ 6 h 38"/>
                <a:gd name="T64" fmla="*/ 29 w 33"/>
                <a:gd name="T65" fmla="*/ 31 h 38"/>
                <a:gd name="T66" fmla="*/ 19 w 33"/>
                <a:gd name="T67" fmla="*/ 21 h 38"/>
                <a:gd name="T68" fmla="*/ 13 w 33"/>
                <a:gd name="T69" fmla="*/ 22 h 38"/>
                <a:gd name="T70" fmla="*/ 8 w 33"/>
                <a:gd name="T71" fmla="*/ 23 h 38"/>
                <a:gd name="T72" fmla="*/ 6 w 33"/>
                <a:gd name="T73" fmla="*/ 27 h 38"/>
                <a:gd name="T74" fmla="*/ 7 w 33"/>
                <a:gd name="T75" fmla="*/ 30 h 38"/>
                <a:gd name="T76" fmla="*/ 9 w 33"/>
                <a:gd name="T77" fmla="*/ 33 h 38"/>
                <a:gd name="T78" fmla="*/ 17 w 33"/>
                <a:gd name="T79" fmla="*/ 32 h 38"/>
                <a:gd name="T80" fmla="*/ 22 w 33"/>
                <a:gd name="T81" fmla="*/ 28 h 38"/>
                <a:gd name="T82" fmla="*/ 23 w 33"/>
                <a:gd name="T83"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29" y="31"/>
                  </a:moveTo>
                  <a:lnTo>
                    <a:pt x="29" y="32"/>
                  </a:lnTo>
                  <a:lnTo>
                    <a:pt x="30" y="32"/>
                  </a:lnTo>
                  <a:lnTo>
                    <a:pt x="31" y="33"/>
                  </a:lnTo>
                  <a:lnTo>
                    <a:pt x="32" y="33"/>
                  </a:lnTo>
                  <a:lnTo>
                    <a:pt x="32" y="33"/>
                  </a:lnTo>
                  <a:lnTo>
                    <a:pt x="32" y="33"/>
                  </a:lnTo>
                  <a:lnTo>
                    <a:pt x="32" y="33"/>
                  </a:lnTo>
                  <a:lnTo>
                    <a:pt x="33" y="33"/>
                  </a:lnTo>
                  <a:lnTo>
                    <a:pt x="33" y="38"/>
                  </a:lnTo>
                  <a:lnTo>
                    <a:pt x="32" y="38"/>
                  </a:lnTo>
                  <a:lnTo>
                    <a:pt x="31" y="38"/>
                  </a:lnTo>
                  <a:lnTo>
                    <a:pt x="30" y="38"/>
                  </a:lnTo>
                  <a:lnTo>
                    <a:pt x="29" y="38"/>
                  </a:lnTo>
                  <a:lnTo>
                    <a:pt x="28" y="38"/>
                  </a:lnTo>
                  <a:lnTo>
                    <a:pt x="25" y="37"/>
                  </a:lnTo>
                  <a:lnTo>
                    <a:pt x="24" y="35"/>
                  </a:lnTo>
                  <a:lnTo>
                    <a:pt x="23" y="33"/>
                  </a:lnTo>
                  <a:lnTo>
                    <a:pt x="21" y="35"/>
                  </a:lnTo>
                  <a:lnTo>
                    <a:pt x="18" y="37"/>
                  </a:lnTo>
                  <a:lnTo>
                    <a:pt x="16" y="38"/>
                  </a:lnTo>
                  <a:lnTo>
                    <a:pt x="13" y="38"/>
                  </a:lnTo>
                  <a:lnTo>
                    <a:pt x="7" y="37"/>
                  </a:lnTo>
                  <a:lnTo>
                    <a:pt x="3" y="36"/>
                  </a:lnTo>
                  <a:lnTo>
                    <a:pt x="1" y="32"/>
                  </a:lnTo>
                  <a:lnTo>
                    <a:pt x="0" y="28"/>
                  </a:lnTo>
                  <a:lnTo>
                    <a:pt x="1" y="24"/>
                  </a:lnTo>
                  <a:lnTo>
                    <a:pt x="2" y="21"/>
                  </a:lnTo>
                  <a:lnTo>
                    <a:pt x="4" y="20"/>
                  </a:lnTo>
                  <a:lnTo>
                    <a:pt x="7" y="19"/>
                  </a:lnTo>
                  <a:lnTo>
                    <a:pt x="11" y="17"/>
                  </a:lnTo>
                  <a:lnTo>
                    <a:pt x="15" y="17"/>
                  </a:lnTo>
                  <a:lnTo>
                    <a:pt x="18" y="16"/>
                  </a:lnTo>
                  <a:lnTo>
                    <a:pt x="21" y="16"/>
                  </a:lnTo>
                  <a:lnTo>
                    <a:pt x="21" y="16"/>
                  </a:lnTo>
                  <a:lnTo>
                    <a:pt x="22" y="15"/>
                  </a:lnTo>
                  <a:lnTo>
                    <a:pt x="23" y="15"/>
                  </a:lnTo>
                  <a:lnTo>
                    <a:pt x="23" y="14"/>
                  </a:lnTo>
                  <a:lnTo>
                    <a:pt x="23" y="9"/>
                  </a:lnTo>
                  <a:lnTo>
                    <a:pt x="22" y="8"/>
                  </a:lnTo>
                  <a:lnTo>
                    <a:pt x="19" y="7"/>
                  </a:lnTo>
                  <a:lnTo>
                    <a:pt x="17" y="6"/>
                  </a:lnTo>
                  <a:lnTo>
                    <a:pt x="14" y="6"/>
                  </a:lnTo>
                  <a:lnTo>
                    <a:pt x="10" y="7"/>
                  </a:lnTo>
                  <a:lnTo>
                    <a:pt x="8" y="8"/>
                  </a:lnTo>
                  <a:lnTo>
                    <a:pt x="7" y="10"/>
                  </a:lnTo>
                  <a:lnTo>
                    <a:pt x="7" y="12"/>
                  </a:lnTo>
                  <a:lnTo>
                    <a:pt x="1" y="12"/>
                  </a:lnTo>
                  <a:lnTo>
                    <a:pt x="2" y="9"/>
                  </a:lnTo>
                  <a:lnTo>
                    <a:pt x="2" y="7"/>
                  </a:lnTo>
                  <a:lnTo>
                    <a:pt x="3" y="6"/>
                  </a:lnTo>
                  <a:lnTo>
                    <a:pt x="6" y="4"/>
                  </a:lnTo>
                  <a:lnTo>
                    <a:pt x="8" y="2"/>
                  </a:lnTo>
                  <a:lnTo>
                    <a:pt x="9" y="1"/>
                  </a:lnTo>
                  <a:lnTo>
                    <a:pt x="10" y="1"/>
                  </a:lnTo>
                  <a:lnTo>
                    <a:pt x="13" y="0"/>
                  </a:lnTo>
                  <a:lnTo>
                    <a:pt x="15" y="0"/>
                  </a:lnTo>
                  <a:lnTo>
                    <a:pt x="16" y="0"/>
                  </a:lnTo>
                  <a:lnTo>
                    <a:pt x="18" y="0"/>
                  </a:lnTo>
                  <a:lnTo>
                    <a:pt x="19" y="0"/>
                  </a:lnTo>
                  <a:lnTo>
                    <a:pt x="21" y="1"/>
                  </a:lnTo>
                  <a:lnTo>
                    <a:pt x="24" y="2"/>
                  </a:lnTo>
                  <a:lnTo>
                    <a:pt x="26" y="4"/>
                  </a:lnTo>
                  <a:lnTo>
                    <a:pt x="28" y="6"/>
                  </a:lnTo>
                  <a:lnTo>
                    <a:pt x="29" y="8"/>
                  </a:lnTo>
                  <a:lnTo>
                    <a:pt x="29" y="31"/>
                  </a:lnTo>
                  <a:close/>
                  <a:moveTo>
                    <a:pt x="23" y="20"/>
                  </a:moveTo>
                  <a:lnTo>
                    <a:pt x="19" y="21"/>
                  </a:lnTo>
                  <a:lnTo>
                    <a:pt x="16" y="21"/>
                  </a:lnTo>
                  <a:lnTo>
                    <a:pt x="13" y="22"/>
                  </a:lnTo>
                  <a:lnTo>
                    <a:pt x="9" y="23"/>
                  </a:lnTo>
                  <a:lnTo>
                    <a:pt x="8" y="23"/>
                  </a:lnTo>
                  <a:lnTo>
                    <a:pt x="7" y="24"/>
                  </a:lnTo>
                  <a:lnTo>
                    <a:pt x="6" y="27"/>
                  </a:lnTo>
                  <a:lnTo>
                    <a:pt x="6" y="28"/>
                  </a:lnTo>
                  <a:lnTo>
                    <a:pt x="7" y="30"/>
                  </a:lnTo>
                  <a:lnTo>
                    <a:pt x="8" y="32"/>
                  </a:lnTo>
                  <a:lnTo>
                    <a:pt x="9" y="33"/>
                  </a:lnTo>
                  <a:lnTo>
                    <a:pt x="11" y="33"/>
                  </a:lnTo>
                  <a:lnTo>
                    <a:pt x="17" y="32"/>
                  </a:lnTo>
                  <a:lnTo>
                    <a:pt x="21" y="30"/>
                  </a:lnTo>
                  <a:lnTo>
                    <a:pt x="22" y="28"/>
                  </a:lnTo>
                  <a:lnTo>
                    <a:pt x="23" y="27"/>
                  </a:lnTo>
                  <a:lnTo>
                    <a:pt x="23" y="20"/>
                  </a:lnTo>
                  <a:close/>
                </a:path>
              </a:pathLst>
            </a:custGeom>
            <a:solidFill>
              <a:srgbClr val="000000"/>
            </a:solidFill>
            <a:ln w="9525">
              <a:solidFill>
                <a:srgbClr val="0066FF"/>
              </a:solidFill>
              <a:round/>
              <a:headEnd/>
              <a:tailEnd/>
            </a:ln>
          </p:spPr>
          <p:txBody>
            <a:bodyPr/>
            <a:lstStyle/>
            <a:p>
              <a:endParaRPr lang="en-US" dirty="0"/>
            </a:p>
          </p:txBody>
        </p:sp>
        <p:sp>
          <p:nvSpPr>
            <p:cNvPr id="264225" name="Freeform 33">
              <a:extLst>
                <a:ext uri="{FF2B5EF4-FFF2-40B4-BE49-F238E27FC236}">
                  <a16:creationId xmlns:a16="http://schemas.microsoft.com/office/drawing/2014/main" id="{C7B4A155-CA0C-4DE5-8821-16B383D86AC7}"/>
                </a:ext>
              </a:extLst>
            </p:cNvPr>
            <p:cNvSpPr>
              <a:spLocks noChangeAspect="1"/>
            </p:cNvSpPr>
            <p:nvPr/>
          </p:nvSpPr>
          <p:spPr bwMode="auto">
            <a:xfrm>
              <a:off x="-96" y="1626"/>
              <a:ext cx="905" cy="1303"/>
            </a:xfrm>
            <a:custGeom>
              <a:avLst/>
              <a:gdLst>
                <a:gd name="T0" fmla="*/ 859 w 905"/>
                <a:gd name="T1" fmla="*/ 1303 h 1303"/>
                <a:gd name="T2" fmla="*/ 568 w 905"/>
                <a:gd name="T3" fmla="*/ 1303 h 1303"/>
                <a:gd name="T4" fmla="*/ 568 w 905"/>
                <a:gd name="T5" fmla="*/ 1254 h 1303"/>
                <a:gd name="T6" fmla="*/ 325 w 905"/>
                <a:gd name="T7" fmla="*/ 924 h 1303"/>
                <a:gd name="T8" fmla="*/ 233 w 905"/>
                <a:gd name="T9" fmla="*/ 924 h 1303"/>
                <a:gd name="T10" fmla="*/ 130 w 905"/>
                <a:gd name="T11" fmla="*/ 628 h 1303"/>
                <a:gd name="T12" fmla="*/ 181 w 905"/>
                <a:gd name="T13" fmla="*/ 569 h 1303"/>
                <a:gd name="T14" fmla="*/ 89 w 905"/>
                <a:gd name="T15" fmla="*/ 530 h 1303"/>
                <a:gd name="T16" fmla="*/ 0 w 905"/>
                <a:gd name="T17" fmla="*/ 285 h 1303"/>
                <a:gd name="T18" fmla="*/ 23 w 905"/>
                <a:gd name="T19" fmla="*/ 0 h 1303"/>
                <a:gd name="T20" fmla="*/ 471 w 905"/>
                <a:gd name="T21" fmla="*/ 0 h 1303"/>
                <a:gd name="T22" fmla="*/ 471 w 905"/>
                <a:gd name="T23" fmla="*/ 461 h 1303"/>
                <a:gd name="T24" fmla="*/ 856 w 905"/>
                <a:gd name="T25" fmla="*/ 872 h 1303"/>
                <a:gd name="T26" fmla="*/ 856 w 905"/>
                <a:gd name="T27" fmla="*/ 914 h 1303"/>
                <a:gd name="T28" fmla="*/ 905 w 905"/>
                <a:gd name="T29" fmla="*/ 962 h 1303"/>
                <a:gd name="T30" fmla="*/ 859 w 905"/>
                <a:gd name="T31" fmla="*/ 1009 h 1303"/>
                <a:gd name="T32" fmla="*/ 859 w 905"/>
                <a:gd name="T33" fmla="*/ 1303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5" h="1303">
                  <a:moveTo>
                    <a:pt x="859" y="1303"/>
                  </a:moveTo>
                  <a:lnTo>
                    <a:pt x="568" y="1303"/>
                  </a:lnTo>
                  <a:lnTo>
                    <a:pt x="568" y="1254"/>
                  </a:lnTo>
                  <a:lnTo>
                    <a:pt x="325" y="924"/>
                  </a:lnTo>
                  <a:lnTo>
                    <a:pt x="233" y="924"/>
                  </a:lnTo>
                  <a:lnTo>
                    <a:pt x="130" y="628"/>
                  </a:lnTo>
                  <a:lnTo>
                    <a:pt x="181" y="569"/>
                  </a:lnTo>
                  <a:lnTo>
                    <a:pt x="89" y="530"/>
                  </a:lnTo>
                  <a:lnTo>
                    <a:pt x="0" y="285"/>
                  </a:lnTo>
                  <a:lnTo>
                    <a:pt x="23" y="0"/>
                  </a:lnTo>
                  <a:lnTo>
                    <a:pt x="471" y="0"/>
                  </a:lnTo>
                  <a:lnTo>
                    <a:pt x="471" y="461"/>
                  </a:lnTo>
                  <a:lnTo>
                    <a:pt x="856" y="872"/>
                  </a:lnTo>
                  <a:lnTo>
                    <a:pt x="856" y="914"/>
                  </a:lnTo>
                  <a:lnTo>
                    <a:pt x="905" y="962"/>
                  </a:lnTo>
                  <a:lnTo>
                    <a:pt x="859" y="1009"/>
                  </a:lnTo>
                  <a:lnTo>
                    <a:pt x="859" y="1303"/>
                  </a:lnTo>
                  <a:close/>
                </a:path>
              </a:pathLst>
            </a:custGeom>
            <a:solidFill>
              <a:srgbClr val="000000"/>
            </a:solidFill>
            <a:ln w="9525">
              <a:solidFill>
                <a:srgbClr val="0066FF"/>
              </a:solidFill>
              <a:round/>
              <a:headEnd/>
              <a:tailEnd/>
            </a:ln>
          </p:spPr>
          <p:txBody>
            <a:bodyPr/>
            <a:lstStyle/>
            <a:p>
              <a:endParaRPr lang="en-US" dirty="0"/>
            </a:p>
          </p:txBody>
        </p:sp>
        <p:sp>
          <p:nvSpPr>
            <p:cNvPr id="264226" name="Freeform 34">
              <a:extLst>
                <a:ext uri="{FF2B5EF4-FFF2-40B4-BE49-F238E27FC236}">
                  <a16:creationId xmlns:a16="http://schemas.microsoft.com/office/drawing/2014/main" id="{687ECEC4-6BD7-4C95-A729-194D91852386}"/>
                </a:ext>
              </a:extLst>
            </p:cNvPr>
            <p:cNvSpPr>
              <a:spLocks noChangeAspect="1"/>
            </p:cNvSpPr>
            <p:nvPr/>
          </p:nvSpPr>
          <p:spPr bwMode="auto">
            <a:xfrm>
              <a:off x="-58" y="1575"/>
              <a:ext cx="919" cy="1314"/>
            </a:xfrm>
            <a:custGeom>
              <a:avLst/>
              <a:gdLst>
                <a:gd name="T0" fmla="*/ 919 w 919"/>
                <a:gd name="T1" fmla="*/ 966 h 1314"/>
                <a:gd name="T2" fmla="*/ 915 w 919"/>
                <a:gd name="T3" fmla="*/ 963 h 1314"/>
                <a:gd name="T4" fmla="*/ 867 w 919"/>
                <a:gd name="T5" fmla="*/ 916 h 1314"/>
                <a:gd name="T6" fmla="*/ 867 w 919"/>
                <a:gd name="T7" fmla="*/ 876 h 1314"/>
                <a:gd name="T8" fmla="*/ 867 w 919"/>
                <a:gd name="T9" fmla="*/ 874 h 1314"/>
                <a:gd name="T10" fmla="*/ 866 w 919"/>
                <a:gd name="T11" fmla="*/ 873 h 1314"/>
                <a:gd name="T12" fmla="*/ 483 w 919"/>
                <a:gd name="T13" fmla="*/ 464 h 1314"/>
                <a:gd name="T14" fmla="*/ 483 w 919"/>
                <a:gd name="T15" fmla="*/ 5 h 1314"/>
                <a:gd name="T16" fmla="*/ 483 w 919"/>
                <a:gd name="T17" fmla="*/ 0 h 1314"/>
                <a:gd name="T18" fmla="*/ 477 w 919"/>
                <a:gd name="T19" fmla="*/ 0 h 1314"/>
                <a:gd name="T20" fmla="*/ 29 w 919"/>
                <a:gd name="T21" fmla="*/ 0 h 1314"/>
                <a:gd name="T22" fmla="*/ 23 w 919"/>
                <a:gd name="T23" fmla="*/ 0 h 1314"/>
                <a:gd name="T24" fmla="*/ 23 w 919"/>
                <a:gd name="T25" fmla="*/ 5 h 1314"/>
                <a:gd name="T26" fmla="*/ 0 w 919"/>
                <a:gd name="T27" fmla="*/ 289 h 1314"/>
                <a:gd name="T28" fmla="*/ 0 w 919"/>
                <a:gd name="T29" fmla="*/ 291 h 1314"/>
                <a:gd name="T30" fmla="*/ 0 w 919"/>
                <a:gd name="T31" fmla="*/ 292 h 1314"/>
                <a:gd name="T32" fmla="*/ 90 w 919"/>
                <a:gd name="T33" fmla="*/ 536 h 1314"/>
                <a:gd name="T34" fmla="*/ 90 w 919"/>
                <a:gd name="T35" fmla="*/ 539 h 1314"/>
                <a:gd name="T36" fmla="*/ 92 w 919"/>
                <a:gd name="T37" fmla="*/ 540 h 1314"/>
                <a:gd name="T38" fmla="*/ 178 w 919"/>
                <a:gd name="T39" fmla="*/ 575 h 1314"/>
                <a:gd name="T40" fmla="*/ 131 w 919"/>
                <a:gd name="T41" fmla="*/ 628 h 1314"/>
                <a:gd name="T42" fmla="*/ 129 w 919"/>
                <a:gd name="T43" fmla="*/ 632 h 1314"/>
                <a:gd name="T44" fmla="*/ 130 w 919"/>
                <a:gd name="T45" fmla="*/ 634 h 1314"/>
                <a:gd name="T46" fmla="*/ 234 w 919"/>
                <a:gd name="T47" fmla="*/ 930 h 1314"/>
                <a:gd name="T48" fmla="*/ 235 w 919"/>
                <a:gd name="T49" fmla="*/ 935 h 1314"/>
                <a:gd name="T50" fmla="*/ 239 w 919"/>
                <a:gd name="T51" fmla="*/ 935 h 1314"/>
                <a:gd name="T52" fmla="*/ 328 w 919"/>
                <a:gd name="T53" fmla="*/ 935 h 1314"/>
                <a:gd name="T54" fmla="*/ 569 w 919"/>
                <a:gd name="T55" fmla="*/ 1261 h 1314"/>
                <a:gd name="T56" fmla="*/ 569 w 919"/>
                <a:gd name="T57" fmla="*/ 1308 h 1314"/>
                <a:gd name="T58" fmla="*/ 569 w 919"/>
                <a:gd name="T59" fmla="*/ 1314 h 1314"/>
                <a:gd name="T60" fmla="*/ 574 w 919"/>
                <a:gd name="T61" fmla="*/ 1314 h 1314"/>
                <a:gd name="T62" fmla="*/ 865 w 919"/>
                <a:gd name="T63" fmla="*/ 1314 h 1314"/>
                <a:gd name="T64" fmla="*/ 871 w 919"/>
                <a:gd name="T65" fmla="*/ 1314 h 1314"/>
                <a:gd name="T66" fmla="*/ 871 w 919"/>
                <a:gd name="T67" fmla="*/ 1308 h 1314"/>
                <a:gd name="T68" fmla="*/ 871 w 919"/>
                <a:gd name="T69" fmla="*/ 1016 h 1314"/>
                <a:gd name="T70" fmla="*/ 916 w 919"/>
                <a:gd name="T71" fmla="*/ 971 h 1314"/>
                <a:gd name="T72" fmla="*/ 919 w 919"/>
                <a:gd name="T73" fmla="*/ 966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19" h="1314">
                  <a:moveTo>
                    <a:pt x="919" y="966"/>
                  </a:moveTo>
                  <a:lnTo>
                    <a:pt x="915" y="963"/>
                  </a:lnTo>
                  <a:lnTo>
                    <a:pt x="867" y="916"/>
                  </a:lnTo>
                  <a:lnTo>
                    <a:pt x="867" y="876"/>
                  </a:lnTo>
                  <a:lnTo>
                    <a:pt x="867" y="874"/>
                  </a:lnTo>
                  <a:lnTo>
                    <a:pt x="866" y="873"/>
                  </a:lnTo>
                  <a:lnTo>
                    <a:pt x="483" y="464"/>
                  </a:lnTo>
                  <a:lnTo>
                    <a:pt x="483" y="5"/>
                  </a:lnTo>
                  <a:lnTo>
                    <a:pt x="483" y="0"/>
                  </a:lnTo>
                  <a:lnTo>
                    <a:pt x="477" y="0"/>
                  </a:lnTo>
                  <a:lnTo>
                    <a:pt x="29" y="0"/>
                  </a:lnTo>
                  <a:lnTo>
                    <a:pt x="23" y="0"/>
                  </a:lnTo>
                  <a:lnTo>
                    <a:pt x="23" y="5"/>
                  </a:lnTo>
                  <a:lnTo>
                    <a:pt x="0" y="289"/>
                  </a:lnTo>
                  <a:lnTo>
                    <a:pt x="0" y="291"/>
                  </a:lnTo>
                  <a:lnTo>
                    <a:pt x="0" y="292"/>
                  </a:lnTo>
                  <a:lnTo>
                    <a:pt x="90" y="536"/>
                  </a:lnTo>
                  <a:lnTo>
                    <a:pt x="90" y="539"/>
                  </a:lnTo>
                  <a:lnTo>
                    <a:pt x="92" y="540"/>
                  </a:lnTo>
                  <a:lnTo>
                    <a:pt x="178" y="575"/>
                  </a:lnTo>
                  <a:lnTo>
                    <a:pt x="131" y="628"/>
                  </a:lnTo>
                  <a:lnTo>
                    <a:pt x="129" y="632"/>
                  </a:lnTo>
                  <a:lnTo>
                    <a:pt x="130" y="634"/>
                  </a:lnTo>
                  <a:lnTo>
                    <a:pt x="234" y="930"/>
                  </a:lnTo>
                  <a:lnTo>
                    <a:pt x="235" y="935"/>
                  </a:lnTo>
                  <a:lnTo>
                    <a:pt x="239" y="935"/>
                  </a:lnTo>
                  <a:lnTo>
                    <a:pt x="328" y="935"/>
                  </a:lnTo>
                  <a:lnTo>
                    <a:pt x="569" y="1261"/>
                  </a:lnTo>
                  <a:lnTo>
                    <a:pt x="569" y="1308"/>
                  </a:lnTo>
                  <a:lnTo>
                    <a:pt x="569" y="1314"/>
                  </a:lnTo>
                  <a:lnTo>
                    <a:pt x="574" y="1314"/>
                  </a:lnTo>
                  <a:lnTo>
                    <a:pt x="865" y="1314"/>
                  </a:lnTo>
                  <a:lnTo>
                    <a:pt x="871" y="1314"/>
                  </a:lnTo>
                  <a:lnTo>
                    <a:pt x="871" y="1308"/>
                  </a:lnTo>
                  <a:lnTo>
                    <a:pt x="871" y="1016"/>
                  </a:lnTo>
                  <a:lnTo>
                    <a:pt x="916" y="971"/>
                  </a:lnTo>
                  <a:lnTo>
                    <a:pt x="919" y="966"/>
                  </a:lnTo>
                  <a:close/>
                </a:path>
              </a:pathLst>
            </a:custGeom>
            <a:solidFill>
              <a:srgbClr val="000000"/>
            </a:solidFill>
            <a:ln w="9525">
              <a:solidFill>
                <a:srgbClr val="0066FF"/>
              </a:solidFill>
              <a:round/>
              <a:headEnd/>
              <a:tailEnd/>
            </a:ln>
          </p:spPr>
          <p:txBody>
            <a:bodyPr/>
            <a:lstStyle/>
            <a:p>
              <a:endParaRPr lang="en-US" dirty="0"/>
            </a:p>
          </p:txBody>
        </p:sp>
        <p:sp>
          <p:nvSpPr>
            <p:cNvPr id="264227" name="Freeform 35">
              <a:extLst>
                <a:ext uri="{FF2B5EF4-FFF2-40B4-BE49-F238E27FC236}">
                  <a16:creationId xmlns:a16="http://schemas.microsoft.com/office/drawing/2014/main" id="{6C3EBFDA-005D-49A9-BDEC-1C3346AB524A}"/>
                </a:ext>
              </a:extLst>
            </p:cNvPr>
            <p:cNvSpPr>
              <a:spLocks noChangeAspect="1"/>
            </p:cNvSpPr>
            <p:nvPr/>
          </p:nvSpPr>
          <p:spPr bwMode="auto">
            <a:xfrm>
              <a:off x="-46" y="1586"/>
              <a:ext cx="891" cy="1291"/>
            </a:xfrm>
            <a:custGeom>
              <a:avLst/>
              <a:gdLst>
                <a:gd name="T0" fmla="*/ 323 w 891"/>
                <a:gd name="T1" fmla="*/ 915 h 1291"/>
                <a:gd name="T2" fmla="*/ 322 w 891"/>
                <a:gd name="T3" fmla="*/ 912 h 1291"/>
                <a:gd name="T4" fmla="*/ 319 w 891"/>
                <a:gd name="T5" fmla="*/ 912 h 1291"/>
                <a:gd name="T6" fmla="*/ 231 w 891"/>
                <a:gd name="T7" fmla="*/ 912 h 1291"/>
                <a:gd name="T8" fmla="*/ 130 w 891"/>
                <a:gd name="T9" fmla="*/ 623 h 1291"/>
                <a:gd name="T10" fmla="*/ 179 w 891"/>
                <a:gd name="T11" fmla="*/ 567 h 1291"/>
                <a:gd name="T12" fmla="*/ 185 w 891"/>
                <a:gd name="T13" fmla="*/ 561 h 1291"/>
                <a:gd name="T14" fmla="*/ 177 w 891"/>
                <a:gd name="T15" fmla="*/ 558 h 1291"/>
                <a:gd name="T16" fmla="*/ 87 w 891"/>
                <a:gd name="T17" fmla="*/ 520 h 1291"/>
                <a:gd name="T18" fmla="*/ 0 w 891"/>
                <a:gd name="T19" fmla="*/ 278 h 1291"/>
                <a:gd name="T20" fmla="*/ 22 w 891"/>
                <a:gd name="T21" fmla="*/ 0 h 1291"/>
                <a:gd name="T22" fmla="*/ 459 w 891"/>
                <a:gd name="T23" fmla="*/ 0 h 1291"/>
                <a:gd name="T24" fmla="*/ 459 w 891"/>
                <a:gd name="T25" fmla="*/ 455 h 1291"/>
                <a:gd name="T26" fmla="*/ 459 w 891"/>
                <a:gd name="T27" fmla="*/ 457 h 1291"/>
                <a:gd name="T28" fmla="*/ 461 w 891"/>
                <a:gd name="T29" fmla="*/ 459 h 1291"/>
                <a:gd name="T30" fmla="*/ 844 w 891"/>
                <a:gd name="T31" fmla="*/ 867 h 1291"/>
                <a:gd name="T32" fmla="*/ 844 w 891"/>
                <a:gd name="T33" fmla="*/ 908 h 1291"/>
                <a:gd name="T34" fmla="*/ 844 w 891"/>
                <a:gd name="T35" fmla="*/ 910 h 1291"/>
                <a:gd name="T36" fmla="*/ 846 w 891"/>
                <a:gd name="T37" fmla="*/ 912 h 1291"/>
                <a:gd name="T38" fmla="*/ 891 w 891"/>
                <a:gd name="T39" fmla="*/ 955 h 1291"/>
                <a:gd name="T40" fmla="*/ 850 w 891"/>
                <a:gd name="T41" fmla="*/ 999 h 1291"/>
                <a:gd name="T42" fmla="*/ 848 w 891"/>
                <a:gd name="T43" fmla="*/ 1000 h 1291"/>
                <a:gd name="T44" fmla="*/ 848 w 891"/>
                <a:gd name="T45" fmla="*/ 1002 h 1291"/>
                <a:gd name="T46" fmla="*/ 847 w 891"/>
                <a:gd name="T47" fmla="*/ 1291 h 1291"/>
                <a:gd name="T48" fmla="*/ 567 w 891"/>
                <a:gd name="T49" fmla="*/ 1291 h 1291"/>
                <a:gd name="T50" fmla="*/ 567 w 891"/>
                <a:gd name="T51" fmla="*/ 1248 h 1291"/>
                <a:gd name="T52" fmla="*/ 567 w 891"/>
                <a:gd name="T53" fmla="*/ 1246 h 1291"/>
                <a:gd name="T54" fmla="*/ 566 w 891"/>
                <a:gd name="T55" fmla="*/ 1244 h 1291"/>
                <a:gd name="T56" fmla="*/ 323 w 891"/>
                <a:gd name="T57" fmla="*/ 915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91" h="1291">
                  <a:moveTo>
                    <a:pt x="323" y="915"/>
                  </a:moveTo>
                  <a:lnTo>
                    <a:pt x="322" y="912"/>
                  </a:lnTo>
                  <a:lnTo>
                    <a:pt x="319" y="912"/>
                  </a:lnTo>
                  <a:lnTo>
                    <a:pt x="231" y="912"/>
                  </a:lnTo>
                  <a:lnTo>
                    <a:pt x="130" y="623"/>
                  </a:lnTo>
                  <a:lnTo>
                    <a:pt x="179" y="567"/>
                  </a:lnTo>
                  <a:lnTo>
                    <a:pt x="185" y="561"/>
                  </a:lnTo>
                  <a:lnTo>
                    <a:pt x="177" y="558"/>
                  </a:lnTo>
                  <a:lnTo>
                    <a:pt x="87" y="520"/>
                  </a:lnTo>
                  <a:lnTo>
                    <a:pt x="0" y="278"/>
                  </a:lnTo>
                  <a:lnTo>
                    <a:pt x="22" y="0"/>
                  </a:lnTo>
                  <a:lnTo>
                    <a:pt x="459" y="0"/>
                  </a:lnTo>
                  <a:lnTo>
                    <a:pt x="459" y="455"/>
                  </a:lnTo>
                  <a:lnTo>
                    <a:pt x="459" y="457"/>
                  </a:lnTo>
                  <a:lnTo>
                    <a:pt x="461" y="459"/>
                  </a:lnTo>
                  <a:lnTo>
                    <a:pt x="844" y="867"/>
                  </a:lnTo>
                  <a:lnTo>
                    <a:pt x="844" y="908"/>
                  </a:lnTo>
                  <a:lnTo>
                    <a:pt x="844" y="910"/>
                  </a:lnTo>
                  <a:lnTo>
                    <a:pt x="846" y="912"/>
                  </a:lnTo>
                  <a:lnTo>
                    <a:pt x="891" y="955"/>
                  </a:lnTo>
                  <a:lnTo>
                    <a:pt x="850" y="999"/>
                  </a:lnTo>
                  <a:lnTo>
                    <a:pt x="848" y="1000"/>
                  </a:lnTo>
                  <a:lnTo>
                    <a:pt x="848" y="1002"/>
                  </a:lnTo>
                  <a:lnTo>
                    <a:pt x="847" y="1291"/>
                  </a:lnTo>
                  <a:lnTo>
                    <a:pt x="567" y="1291"/>
                  </a:lnTo>
                  <a:lnTo>
                    <a:pt x="567" y="1248"/>
                  </a:lnTo>
                  <a:lnTo>
                    <a:pt x="567" y="1246"/>
                  </a:lnTo>
                  <a:lnTo>
                    <a:pt x="566" y="1244"/>
                  </a:lnTo>
                  <a:lnTo>
                    <a:pt x="323" y="915"/>
                  </a:lnTo>
                  <a:close/>
                </a:path>
              </a:pathLst>
            </a:custGeom>
            <a:solidFill>
              <a:srgbClr val="FFFFFF"/>
            </a:solidFill>
            <a:ln w="9525">
              <a:solidFill>
                <a:srgbClr val="0066FF"/>
              </a:solidFill>
              <a:round/>
              <a:headEnd/>
              <a:tailEnd/>
            </a:ln>
          </p:spPr>
          <p:txBody>
            <a:bodyPr/>
            <a:lstStyle/>
            <a:p>
              <a:endParaRPr lang="en-US" dirty="0"/>
            </a:p>
          </p:txBody>
        </p:sp>
        <p:sp>
          <p:nvSpPr>
            <p:cNvPr id="264228" name="Freeform 36">
              <a:extLst>
                <a:ext uri="{FF2B5EF4-FFF2-40B4-BE49-F238E27FC236}">
                  <a16:creationId xmlns:a16="http://schemas.microsoft.com/office/drawing/2014/main" id="{09CA0C37-B6CA-4747-8E9D-26EB890B8664}"/>
                </a:ext>
              </a:extLst>
            </p:cNvPr>
            <p:cNvSpPr>
              <a:spLocks noChangeAspect="1"/>
            </p:cNvSpPr>
            <p:nvPr/>
          </p:nvSpPr>
          <p:spPr bwMode="auto">
            <a:xfrm>
              <a:off x="205" y="2218"/>
              <a:ext cx="42" cy="52"/>
            </a:xfrm>
            <a:custGeom>
              <a:avLst/>
              <a:gdLst>
                <a:gd name="T0" fmla="*/ 35 w 42"/>
                <a:gd name="T1" fmla="*/ 17 h 52"/>
                <a:gd name="T2" fmla="*/ 33 w 42"/>
                <a:gd name="T3" fmla="*/ 12 h 52"/>
                <a:gd name="T4" fmla="*/ 31 w 42"/>
                <a:gd name="T5" fmla="*/ 9 h 52"/>
                <a:gd name="T6" fmla="*/ 26 w 42"/>
                <a:gd name="T7" fmla="*/ 7 h 52"/>
                <a:gd name="T8" fmla="*/ 22 w 42"/>
                <a:gd name="T9" fmla="*/ 6 h 52"/>
                <a:gd name="T10" fmla="*/ 19 w 42"/>
                <a:gd name="T11" fmla="*/ 6 h 52"/>
                <a:gd name="T12" fmla="*/ 16 w 42"/>
                <a:gd name="T13" fmla="*/ 7 h 52"/>
                <a:gd name="T14" fmla="*/ 14 w 42"/>
                <a:gd name="T15" fmla="*/ 9 h 52"/>
                <a:gd name="T16" fmla="*/ 11 w 42"/>
                <a:gd name="T17" fmla="*/ 11 h 52"/>
                <a:gd name="T18" fmla="*/ 10 w 42"/>
                <a:gd name="T19" fmla="*/ 14 h 52"/>
                <a:gd name="T20" fmla="*/ 8 w 42"/>
                <a:gd name="T21" fmla="*/ 18 h 52"/>
                <a:gd name="T22" fmla="*/ 7 w 42"/>
                <a:gd name="T23" fmla="*/ 21 h 52"/>
                <a:gd name="T24" fmla="*/ 7 w 42"/>
                <a:gd name="T25" fmla="*/ 26 h 52"/>
                <a:gd name="T26" fmla="*/ 7 w 42"/>
                <a:gd name="T27" fmla="*/ 30 h 52"/>
                <a:gd name="T28" fmla="*/ 8 w 42"/>
                <a:gd name="T29" fmla="*/ 35 h 52"/>
                <a:gd name="T30" fmla="*/ 10 w 42"/>
                <a:gd name="T31" fmla="*/ 38 h 52"/>
                <a:gd name="T32" fmla="*/ 11 w 42"/>
                <a:gd name="T33" fmla="*/ 42 h 52"/>
                <a:gd name="T34" fmla="*/ 14 w 42"/>
                <a:gd name="T35" fmla="*/ 43 h 52"/>
                <a:gd name="T36" fmla="*/ 16 w 42"/>
                <a:gd name="T37" fmla="*/ 45 h 52"/>
                <a:gd name="T38" fmla="*/ 19 w 42"/>
                <a:gd name="T39" fmla="*/ 47 h 52"/>
                <a:gd name="T40" fmla="*/ 22 w 42"/>
                <a:gd name="T41" fmla="*/ 47 h 52"/>
                <a:gd name="T42" fmla="*/ 27 w 42"/>
                <a:gd name="T43" fmla="*/ 45 h 52"/>
                <a:gd name="T44" fmla="*/ 31 w 42"/>
                <a:gd name="T45" fmla="*/ 43 h 52"/>
                <a:gd name="T46" fmla="*/ 34 w 42"/>
                <a:gd name="T47" fmla="*/ 38 h 52"/>
                <a:gd name="T48" fmla="*/ 37 w 42"/>
                <a:gd name="T49" fmla="*/ 33 h 52"/>
                <a:gd name="T50" fmla="*/ 42 w 42"/>
                <a:gd name="T51" fmla="*/ 33 h 52"/>
                <a:gd name="T52" fmla="*/ 40 w 42"/>
                <a:gd name="T53" fmla="*/ 40 h 52"/>
                <a:gd name="T54" fmla="*/ 35 w 42"/>
                <a:gd name="T55" fmla="*/ 47 h 52"/>
                <a:gd name="T56" fmla="*/ 30 w 42"/>
                <a:gd name="T57" fmla="*/ 51 h 52"/>
                <a:gd name="T58" fmla="*/ 22 w 42"/>
                <a:gd name="T59" fmla="*/ 52 h 52"/>
                <a:gd name="T60" fmla="*/ 17 w 42"/>
                <a:gd name="T61" fmla="*/ 51 h 52"/>
                <a:gd name="T62" fmla="*/ 14 w 42"/>
                <a:gd name="T63" fmla="*/ 50 h 52"/>
                <a:gd name="T64" fmla="*/ 10 w 42"/>
                <a:gd name="T65" fmla="*/ 48 h 52"/>
                <a:gd name="T66" fmla="*/ 8 w 42"/>
                <a:gd name="T67" fmla="*/ 47 h 52"/>
                <a:gd name="T68" fmla="*/ 4 w 42"/>
                <a:gd name="T69" fmla="*/ 42 h 52"/>
                <a:gd name="T70" fmla="*/ 2 w 42"/>
                <a:gd name="T71" fmla="*/ 36 h 52"/>
                <a:gd name="T72" fmla="*/ 0 w 42"/>
                <a:gd name="T73" fmla="*/ 32 h 52"/>
                <a:gd name="T74" fmla="*/ 0 w 42"/>
                <a:gd name="T75" fmla="*/ 26 h 52"/>
                <a:gd name="T76" fmla="*/ 1 w 42"/>
                <a:gd name="T77" fmla="*/ 20 h 52"/>
                <a:gd name="T78" fmla="*/ 2 w 42"/>
                <a:gd name="T79" fmla="*/ 15 h 52"/>
                <a:gd name="T80" fmla="*/ 4 w 42"/>
                <a:gd name="T81" fmla="*/ 10 h 52"/>
                <a:gd name="T82" fmla="*/ 8 w 42"/>
                <a:gd name="T83" fmla="*/ 5 h 52"/>
                <a:gd name="T84" fmla="*/ 10 w 42"/>
                <a:gd name="T85" fmla="*/ 4 h 52"/>
                <a:gd name="T86" fmla="*/ 14 w 42"/>
                <a:gd name="T87" fmla="*/ 3 h 52"/>
                <a:gd name="T88" fmla="*/ 17 w 42"/>
                <a:gd name="T89" fmla="*/ 0 h 52"/>
                <a:gd name="T90" fmla="*/ 22 w 42"/>
                <a:gd name="T91" fmla="*/ 0 h 52"/>
                <a:gd name="T92" fmla="*/ 29 w 42"/>
                <a:gd name="T93" fmla="*/ 2 h 52"/>
                <a:gd name="T94" fmla="*/ 34 w 42"/>
                <a:gd name="T95" fmla="*/ 5 h 52"/>
                <a:gd name="T96" fmla="*/ 39 w 42"/>
                <a:gd name="T97" fmla="*/ 10 h 52"/>
                <a:gd name="T98" fmla="*/ 41 w 42"/>
                <a:gd name="T99" fmla="*/ 17 h 52"/>
                <a:gd name="T100" fmla="*/ 35 w 42"/>
                <a:gd name="T101"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2" h="52">
                  <a:moveTo>
                    <a:pt x="35" y="17"/>
                  </a:moveTo>
                  <a:lnTo>
                    <a:pt x="33" y="12"/>
                  </a:lnTo>
                  <a:lnTo>
                    <a:pt x="31" y="9"/>
                  </a:lnTo>
                  <a:lnTo>
                    <a:pt x="26" y="7"/>
                  </a:lnTo>
                  <a:lnTo>
                    <a:pt x="22" y="6"/>
                  </a:lnTo>
                  <a:lnTo>
                    <a:pt x="19" y="6"/>
                  </a:lnTo>
                  <a:lnTo>
                    <a:pt x="16" y="7"/>
                  </a:lnTo>
                  <a:lnTo>
                    <a:pt x="14" y="9"/>
                  </a:lnTo>
                  <a:lnTo>
                    <a:pt x="11" y="11"/>
                  </a:lnTo>
                  <a:lnTo>
                    <a:pt x="10" y="14"/>
                  </a:lnTo>
                  <a:lnTo>
                    <a:pt x="8" y="18"/>
                  </a:lnTo>
                  <a:lnTo>
                    <a:pt x="7" y="21"/>
                  </a:lnTo>
                  <a:lnTo>
                    <a:pt x="7" y="26"/>
                  </a:lnTo>
                  <a:lnTo>
                    <a:pt x="7" y="30"/>
                  </a:lnTo>
                  <a:lnTo>
                    <a:pt x="8" y="35"/>
                  </a:lnTo>
                  <a:lnTo>
                    <a:pt x="10" y="38"/>
                  </a:lnTo>
                  <a:lnTo>
                    <a:pt x="11" y="42"/>
                  </a:lnTo>
                  <a:lnTo>
                    <a:pt x="14" y="43"/>
                  </a:lnTo>
                  <a:lnTo>
                    <a:pt x="16" y="45"/>
                  </a:lnTo>
                  <a:lnTo>
                    <a:pt x="19" y="47"/>
                  </a:lnTo>
                  <a:lnTo>
                    <a:pt x="22" y="47"/>
                  </a:lnTo>
                  <a:lnTo>
                    <a:pt x="27" y="45"/>
                  </a:lnTo>
                  <a:lnTo>
                    <a:pt x="31" y="43"/>
                  </a:lnTo>
                  <a:lnTo>
                    <a:pt x="34" y="38"/>
                  </a:lnTo>
                  <a:lnTo>
                    <a:pt x="37" y="33"/>
                  </a:lnTo>
                  <a:lnTo>
                    <a:pt x="42" y="33"/>
                  </a:lnTo>
                  <a:lnTo>
                    <a:pt x="40" y="40"/>
                  </a:lnTo>
                  <a:lnTo>
                    <a:pt x="35" y="47"/>
                  </a:lnTo>
                  <a:lnTo>
                    <a:pt x="30" y="51"/>
                  </a:lnTo>
                  <a:lnTo>
                    <a:pt x="22" y="52"/>
                  </a:lnTo>
                  <a:lnTo>
                    <a:pt x="17" y="51"/>
                  </a:lnTo>
                  <a:lnTo>
                    <a:pt x="14" y="50"/>
                  </a:lnTo>
                  <a:lnTo>
                    <a:pt x="10" y="48"/>
                  </a:lnTo>
                  <a:lnTo>
                    <a:pt x="8" y="47"/>
                  </a:lnTo>
                  <a:lnTo>
                    <a:pt x="4" y="42"/>
                  </a:lnTo>
                  <a:lnTo>
                    <a:pt x="2" y="36"/>
                  </a:lnTo>
                  <a:lnTo>
                    <a:pt x="0" y="32"/>
                  </a:lnTo>
                  <a:lnTo>
                    <a:pt x="0" y="26"/>
                  </a:lnTo>
                  <a:lnTo>
                    <a:pt x="1" y="20"/>
                  </a:lnTo>
                  <a:lnTo>
                    <a:pt x="2" y="15"/>
                  </a:lnTo>
                  <a:lnTo>
                    <a:pt x="4" y="10"/>
                  </a:lnTo>
                  <a:lnTo>
                    <a:pt x="8" y="5"/>
                  </a:lnTo>
                  <a:lnTo>
                    <a:pt x="10" y="4"/>
                  </a:lnTo>
                  <a:lnTo>
                    <a:pt x="14" y="3"/>
                  </a:lnTo>
                  <a:lnTo>
                    <a:pt x="17" y="0"/>
                  </a:lnTo>
                  <a:lnTo>
                    <a:pt x="22" y="0"/>
                  </a:lnTo>
                  <a:lnTo>
                    <a:pt x="29" y="2"/>
                  </a:lnTo>
                  <a:lnTo>
                    <a:pt x="34" y="5"/>
                  </a:lnTo>
                  <a:lnTo>
                    <a:pt x="39" y="10"/>
                  </a:lnTo>
                  <a:lnTo>
                    <a:pt x="41" y="17"/>
                  </a:lnTo>
                  <a:lnTo>
                    <a:pt x="35" y="17"/>
                  </a:lnTo>
                  <a:close/>
                </a:path>
              </a:pathLst>
            </a:custGeom>
            <a:solidFill>
              <a:srgbClr val="000000"/>
            </a:solidFill>
            <a:ln w="9525">
              <a:solidFill>
                <a:srgbClr val="0066FF"/>
              </a:solidFill>
              <a:round/>
              <a:headEnd/>
              <a:tailEnd/>
            </a:ln>
          </p:spPr>
          <p:txBody>
            <a:bodyPr/>
            <a:lstStyle/>
            <a:p>
              <a:endParaRPr lang="en-US" dirty="0"/>
            </a:p>
          </p:txBody>
        </p:sp>
        <p:sp>
          <p:nvSpPr>
            <p:cNvPr id="264229" name="Freeform 37">
              <a:extLst>
                <a:ext uri="{FF2B5EF4-FFF2-40B4-BE49-F238E27FC236}">
                  <a16:creationId xmlns:a16="http://schemas.microsoft.com/office/drawing/2014/main" id="{515ABB1A-7E14-45A5-BA3D-D6E674966C76}"/>
                </a:ext>
              </a:extLst>
            </p:cNvPr>
            <p:cNvSpPr>
              <a:spLocks noChangeAspect="1" noEditPoints="1"/>
            </p:cNvSpPr>
            <p:nvPr/>
          </p:nvSpPr>
          <p:spPr bwMode="auto">
            <a:xfrm>
              <a:off x="253" y="2232"/>
              <a:ext cx="33" cy="38"/>
            </a:xfrm>
            <a:custGeom>
              <a:avLst/>
              <a:gdLst>
                <a:gd name="T0" fmla="*/ 30 w 33"/>
                <a:gd name="T1" fmla="*/ 31 h 38"/>
                <a:gd name="T2" fmla="*/ 31 w 33"/>
                <a:gd name="T3" fmla="*/ 33 h 38"/>
                <a:gd name="T4" fmla="*/ 32 w 33"/>
                <a:gd name="T5" fmla="*/ 33 h 38"/>
                <a:gd name="T6" fmla="*/ 33 w 33"/>
                <a:gd name="T7" fmla="*/ 33 h 38"/>
                <a:gd name="T8" fmla="*/ 33 w 33"/>
                <a:gd name="T9" fmla="*/ 37 h 38"/>
                <a:gd name="T10" fmla="*/ 31 w 33"/>
                <a:gd name="T11" fmla="*/ 37 h 38"/>
                <a:gd name="T12" fmla="*/ 29 w 33"/>
                <a:gd name="T13" fmla="*/ 38 h 38"/>
                <a:gd name="T14" fmla="*/ 25 w 33"/>
                <a:gd name="T15" fmla="*/ 36 h 38"/>
                <a:gd name="T16" fmla="*/ 24 w 33"/>
                <a:gd name="T17" fmla="*/ 33 h 38"/>
                <a:gd name="T18" fmla="*/ 19 w 33"/>
                <a:gd name="T19" fmla="*/ 36 h 38"/>
                <a:gd name="T20" fmla="*/ 13 w 33"/>
                <a:gd name="T21" fmla="*/ 38 h 38"/>
                <a:gd name="T22" fmla="*/ 4 w 33"/>
                <a:gd name="T23" fmla="*/ 35 h 38"/>
                <a:gd name="T24" fmla="*/ 0 w 33"/>
                <a:gd name="T25" fmla="*/ 27 h 38"/>
                <a:gd name="T26" fmla="*/ 4 w 33"/>
                <a:gd name="T27" fmla="*/ 20 h 38"/>
                <a:gd name="T28" fmla="*/ 8 w 33"/>
                <a:gd name="T29" fmla="*/ 18 h 38"/>
                <a:gd name="T30" fmla="*/ 15 w 33"/>
                <a:gd name="T31" fmla="*/ 16 h 38"/>
                <a:gd name="T32" fmla="*/ 21 w 33"/>
                <a:gd name="T33" fmla="*/ 15 h 38"/>
                <a:gd name="T34" fmla="*/ 22 w 33"/>
                <a:gd name="T35" fmla="*/ 14 h 38"/>
                <a:gd name="T36" fmla="*/ 23 w 33"/>
                <a:gd name="T37" fmla="*/ 13 h 38"/>
                <a:gd name="T38" fmla="*/ 22 w 33"/>
                <a:gd name="T39" fmla="*/ 7 h 38"/>
                <a:gd name="T40" fmla="*/ 17 w 33"/>
                <a:gd name="T41" fmla="*/ 5 h 38"/>
                <a:gd name="T42" fmla="*/ 10 w 33"/>
                <a:gd name="T43" fmla="*/ 6 h 38"/>
                <a:gd name="T44" fmla="*/ 7 w 33"/>
                <a:gd name="T45" fmla="*/ 9 h 38"/>
                <a:gd name="T46" fmla="*/ 2 w 33"/>
                <a:gd name="T47" fmla="*/ 12 h 38"/>
                <a:gd name="T48" fmla="*/ 2 w 33"/>
                <a:gd name="T49" fmla="*/ 6 h 38"/>
                <a:gd name="T50" fmla="*/ 6 w 33"/>
                <a:gd name="T51" fmla="*/ 3 h 38"/>
                <a:gd name="T52" fmla="*/ 9 w 33"/>
                <a:gd name="T53" fmla="*/ 0 h 38"/>
                <a:gd name="T54" fmla="*/ 13 w 33"/>
                <a:gd name="T55" fmla="*/ 0 h 38"/>
                <a:gd name="T56" fmla="*/ 16 w 33"/>
                <a:gd name="T57" fmla="*/ 0 h 38"/>
                <a:gd name="T58" fmla="*/ 20 w 33"/>
                <a:gd name="T59" fmla="*/ 0 h 38"/>
                <a:gd name="T60" fmla="*/ 24 w 33"/>
                <a:gd name="T61" fmla="*/ 1 h 38"/>
                <a:gd name="T62" fmla="*/ 29 w 33"/>
                <a:gd name="T63" fmla="*/ 5 h 38"/>
                <a:gd name="T64" fmla="*/ 30 w 33"/>
                <a:gd name="T65" fmla="*/ 31 h 38"/>
                <a:gd name="T66" fmla="*/ 20 w 33"/>
                <a:gd name="T67" fmla="*/ 20 h 38"/>
                <a:gd name="T68" fmla="*/ 13 w 33"/>
                <a:gd name="T69" fmla="*/ 21 h 38"/>
                <a:gd name="T70" fmla="*/ 8 w 33"/>
                <a:gd name="T71" fmla="*/ 22 h 38"/>
                <a:gd name="T72" fmla="*/ 6 w 33"/>
                <a:gd name="T73" fmla="*/ 26 h 38"/>
                <a:gd name="T74" fmla="*/ 7 w 33"/>
                <a:gd name="T75" fmla="*/ 29 h 38"/>
                <a:gd name="T76" fmla="*/ 10 w 33"/>
                <a:gd name="T77" fmla="*/ 33 h 38"/>
                <a:gd name="T78" fmla="*/ 17 w 33"/>
                <a:gd name="T79" fmla="*/ 33 h 38"/>
                <a:gd name="T80" fmla="*/ 22 w 33"/>
                <a:gd name="T81" fmla="*/ 27 h 38"/>
                <a:gd name="T82" fmla="*/ 23 w 33"/>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30" y="31"/>
                  </a:moveTo>
                  <a:lnTo>
                    <a:pt x="30" y="31"/>
                  </a:lnTo>
                  <a:lnTo>
                    <a:pt x="31" y="31"/>
                  </a:lnTo>
                  <a:lnTo>
                    <a:pt x="31" y="33"/>
                  </a:lnTo>
                  <a:lnTo>
                    <a:pt x="32" y="33"/>
                  </a:lnTo>
                  <a:lnTo>
                    <a:pt x="32" y="33"/>
                  </a:lnTo>
                  <a:lnTo>
                    <a:pt x="33" y="33"/>
                  </a:lnTo>
                  <a:lnTo>
                    <a:pt x="33" y="33"/>
                  </a:lnTo>
                  <a:lnTo>
                    <a:pt x="33" y="33"/>
                  </a:lnTo>
                  <a:lnTo>
                    <a:pt x="33" y="37"/>
                  </a:lnTo>
                  <a:lnTo>
                    <a:pt x="32" y="37"/>
                  </a:lnTo>
                  <a:lnTo>
                    <a:pt x="31" y="37"/>
                  </a:lnTo>
                  <a:lnTo>
                    <a:pt x="30" y="38"/>
                  </a:lnTo>
                  <a:lnTo>
                    <a:pt x="29" y="38"/>
                  </a:lnTo>
                  <a:lnTo>
                    <a:pt x="28" y="37"/>
                  </a:lnTo>
                  <a:lnTo>
                    <a:pt x="25" y="36"/>
                  </a:lnTo>
                  <a:lnTo>
                    <a:pt x="24" y="35"/>
                  </a:lnTo>
                  <a:lnTo>
                    <a:pt x="24" y="33"/>
                  </a:lnTo>
                  <a:lnTo>
                    <a:pt x="22" y="35"/>
                  </a:lnTo>
                  <a:lnTo>
                    <a:pt x="19" y="36"/>
                  </a:lnTo>
                  <a:lnTo>
                    <a:pt x="16" y="37"/>
                  </a:lnTo>
                  <a:lnTo>
                    <a:pt x="13" y="38"/>
                  </a:lnTo>
                  <a:lnTo>
                    <a:pt x="7" y="37"/>
                  </a:lnTo>
                  <a:lnTo>
                    <a:pt x="4" y="35"/>
                  </a:lnTo>
                  <a:lnTo>
                    <a:pt x="1" y="31"/>
                  </a:lnTo>
                  <a:lnTo>
                    <a:pt x="0" y="27"/>
                  </a:lnTo>
                  <a:lnTo>
                    <a:pt x="1" y="23"/>
                  </a:lnTo>
                  <a:lnTo>
                    <a:pt x="4" y="20"/>
                  </a:lnTo>
                  <a:lnTo>
                    <a:pt x="6" y="19"/>
                  </a:lnTo>
                  <a:lnTo>
                    <a:pt x="8" y="18"/>
                  </a:lnTo>
                  <a:lnTo>
                    <a:pt x="12" y="16"/>
                  </a:lnTo>
                  <a:lnTo>
                    <a:pt x="15" y="16"/>
                  </a:lnTo>
                  <a:lnTo>
                    <a:pt x="19" y="15"/>
                  </a:lnTo>
                  <a:lnTo>
                    <a:pt x="21" y="15"/>
                  </a:lnTo>
                  <a:lnTo>
                    <a:pt x="22" y="15"/>
                  </a:lnTo>
                  <a:lnTo>
                    <a:pt x="22" y="14"/>
                  </a:lnTo>
                  <a:lnTo>
                    <a:pt x="23" y="14"/>
                  </a:lnTo>
                  <a:lnTo>
                    <a:pt x="23" y="13"/>
                  </a:lnTo>
                  <a:lnTo>
                    <a:pt x="23" y="8"/>
                  </a:lnTo>
                  <a:lnTo>
                    <a:pt x="22" y="7"/>
                  </a:lnTo>
                  <a:lnTo>
                    <a:pt x="21" y="6"/>
                  </a:lnTo>
                  <a:lnTo>
                    <a:pt x="17" y="5"/>
                  </a:lnTo>
                  <a:lnTo>
                    <a:pt x="14" y="5"/>
                  </a:lnTo>
                  <a:lnTo>
                    <a:pt x="10" y="6"/>
                  </a:lnTo>
                  <a:lnTo>
                    <a:pt x="8" y="7"/>
                  </a:lnTo>
                  <a:lnTo>
                    <a:pt x="7" y="9"/>
                  </a:lnTo>
                  <a:lnTo>
                    <a:pt x="7" y="12"/>
                  </a:lnTo>
                  <a:lnTo>
                    <a:pt x="2" y="12"/>
                  </a:lnTo>
                  <a:lnTo>
                    <a:pt x="2" y="8"/>
                  </a:lnTo>
                  <a:lnTo>
                    <a:pt x="2" y="6"/>
                  </a:lnTo>
                  <a:lnTo>
                    <a:pt x="4" y="5"/>
                  </a:lnTo>
                  <a:lnTo>
                    <a:pt x="6" y="3"/>
                  </a:lnTo>
                  <a:lnTo>
                    <a:pt x="8" y="1"/>
                  </a:lnTo>
                  <a:lnTo>
                    <a:pt x="9" y="0"/>
                  </a:lnTo>
                  <a:lnTo>
                    <a:pt x="10" y="0"/>
                  </a:lnTo>
                  <a:lnTo>
                    <a:pt x="13" y="0"/>
                  </a:lnTo>
                  <a:lnTo>
                    <a:pt x="15" y="0"/>
                  </a:lnTo>
                  <a:lnTo>
                    <a:pt x="16" y="0"/>
                  </a:lnTo>
                  <a:lnTo>
                    <a:pt x="19" y="0"/>
                  </a:lnTo>
                  <a:lnTo>
                    <a:pt x="20" y="0"/>
                  </a:lnTo>
                  <a:lnTo>
                    <a:pt x="21" y="0"/>
                  </a:lnTo>
                  <a:lnTo>
                    <a:pt x="24" y="1"/>
                  </a:lnTo>
                  <a:lnTo>
                    <a:pt x="27" y="3"/>
                  </a:lnTo>
                  <a:lnTo>
                    <a:pt x="29" y="5"/>
                  </a:lnTo>
                  <a:lnTo>
                    <a:pt x="30" y="7"/>
                  </a:lnTo>
                  <a:lnTo>
                    <a:pt x="30" y="31"/>
                  </a:lnTo>
                  <a:close/>
                  <a:moveTo>
                    <a:pt x="23" y="19"/>
                  </a:moveTo>
                  <a:lnTo>
                    <a:pt x="20" y="20"/>
                  </a:lnTo>
                  <a:lnTo>
                    <a:pt x="16" y="21"/>
                  </a:lnTo>
                  <a:lnTo>
                    <a:pt x="13" y="21"/>
                  </a:lnTo>
                  <a:lnTo>
                    <a:pt x="9" y="22"/>
                  </a:lnTo>
                  <a:lnTo>
                    <a:pt x="8" y="22"/>
                  </a:lnTo>
                  <a:lnTo>
                    <a:pt x="7" y="23"/>
                  </a:lnTo>
                  <a:lnTo>
                    <a:pt x="6" y="26"/>
                  </a:lnTo>
                  <a:lnTo>
                    <a:pt x="6" y="27"/>
                  </a:lnTo>
                  <a:lnTo>
                    <a:pt x="7" y="29"/>
                  </a:lnTo>
                  <a:lnTo>
                    <a:pt x="8" y="31"/>
                  </a:lnTo>
                  <a:lnTo>
                    <a:pt x="10" y="33"/>
                  </a:lnTo>
                  <a:lnTo>
                    <a:pt x="13" y="33"/>
                  </a:lnTo>
                  <a:lnTo>
                    <a:pt x="17" y="33"/>
                  </a:lnTo>
                  <a:lnTo>
                    <a:pt x="21" y="30"/>
                  </a:lnTo>
                  <a:lnTo>
                    <a:pt x="22" y="27"/>
                  </a:lnTo>
                  <a:lnTo>
                    <a:pt x="23" y="26"/>
                  </a:lnTo>
                  <a:lnTo>
                    <a:pt x="23" y="19"/>
                  </a:lnTo>
                  <a:close/>
                </a:path>
              </a:pathLst>
            </a:custGeom>
            <a:solidFill>
              <a:srgbClr val="000000"/>
            </a:solidFill>
            <a:ln w="9525">
              <a:solidFill>
                <a:srgbClr val="0066FF"/>
              </a:solidFill>
              <a:round/>
              <a:headEnd/>
              <a:tailEnd/>
            </a:ln>
          </p:spPr>
          <p:txBody>
            <a:bodyPr/>
            <a:lstStyle/>
            <a:p>
              <a:endParaRPr lang="en-US" dirty="0"/>
            </a:p>
          </p:txBody>
        </p:sp>
        <p:sp>
          <p:nvSpPr>
            <p:cNvPr id="264230" name="Rectangle 38">
              <a:extLst>
                <a:ext uri="{FF2B5EF4-FFF2-40B4-BE49-F238E27FC236}">
                  <a16:creationId xmlns:a16="http://schemas.microsoft.com/office/drawing/2014/main" id="{5F85AB9A-5FE4-4F9C-AEFD-DF3C53A137C4}"/>
                </a:ext>
              </a:extLst>
            </p:cNvPr>
            <p:cNvSpPr>
              <a:spLocks noChangeAspect="1" noChangeArrowheads="1"/>
            </p:cNvSpPr>
            <p:nvPr/>
          </p:nvSpPr>
          <p:spPr bwMode="auto">
            <a:xfrm>
              <a:off x="292" y="2220"/>
              <a:ext cx="6" cy="48"/>
            </a:xfrm>
            <a:prstGeom prst="rect">
              <a:avLst/>
            </a:prstGeom>
            <a:solidFill>
              <a:srgbClr val="000000"/>
            </a:solidFill>
            <a:ln w="9525">
              <a:solidFill>
                <a:srgbClr val="0066FF"/>
              </a:solidFill>
              <a:miter lim="800000"/>
              <a:headEnd/>
              <a:tailEnd/>
            </a:ln>
          </p:spPr>
          <p:txBody>
            <a:bodyPr/>
            <a:lstStyle/>
            <a:p>
              <a:endParaRPr lang="en-US" dirty="0"/>
            </a:p>
          </p:txBody>
        </p:sp>
        <p:sp>
          <p:nvSpPr>
            <p:cNvPr id="264231" name="Freeform 39">
              <a:extLst>
                <a:ext uri="{FF2B5EF4-FFF2-40B4-BE49-F238E27FC236}">
                  <a16:creationId xmlns:a16="http://schemas.microsoft.com/office/drawing/2014/main" id="{7E6EB9F2-C226-4C77-9799-FE6042304666}"/>
                </a:ext>
              </a:extLst>
            </p:cNvPr>
            <p:cNvSpPr>
              <a:spLocks noChangeAspect="1" noEditPoints="1"/>
            </p:cNvSpPr>
            <p:nvPr/>
          </p:nvSpPr>
          <p:spPr bwMode="auto">
            <a:xfrm>
              <a:off x="307" y="2220"/>
              <a:ext cx="6" cy="48"/>
            </a:xfrm>
            <a:custGeom>
              <a:avLst/>
              <a:gdLst>
                <a:gd name="T0" fmla="*/ 6 w 6"/>
                <a:gd name="T1" fmla="*/ 48 h 48"/>
                <a:gd name="T2" fmla="*/ 0 w 6"/>
                <a:gd name="T3" fmla="*/ 48 h 48"/>
                <a:gd name="T4" fmla="*/ 0 w 6"/>
                <a:gd name="T5" fmla="*/ 13 h 48"/>
                <a:gd name="T6" fmla="*/ 6 w 6"/>
                <a:gd name="T7" fmla="*/ 13 h 48"/>
                <a:gd name="T8" fmla="*/ 6 w 6"/>
                <a:gd name="T9" fmla="*/ 48 h 48"/>
                <a:gd name="T10" fmla="*/ 6 w 6"/>
                <a:gd name="T11" fmla="*/ 7 h 48"/>
                <a:gd name="T12" fmla="*/ 0 w 6"/>
                <a:gd name="T13" fmla="*/ 7 h 48"/>
                <a:gd name="T14" fmla="*/ 0 w 6"/>
                <a:gd name="T15" fmla="*/ 0 h 48"/>
                <a:gd name="T16" fmla="*/ 6 w 6"/>
                <a:gd name="T17" fmla="*/ 0 h 48"/>
                <a:gd name="T18" fmla="*/ 6 w 6"/>
                <a:gd name="T19"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8">
                  <a:moveTo>
                    <a:pt x="6" y="48"/>
                  </a:moveTo>
                  <a:lnTo>
                    <a:pt x="0" y="48"/>
                  </a:lnTo>
                  <a:lnTo>
                    <a:pt x="0" y="13"/>
                  </a:lnTo>
                  <a:lnTo>
                    <a:pt x="6" y="13"/>
                  </a:lnTo>
                  <a:lnTo>
                    <a:pt x="6" y="48"/>
                  </a:lnTo>
                  <a:close/>
                  <a:moveTo>
                    <a:pt x="6" y="7"/>
                  </a:moveTo>
                  <a:lnTo>
                    <a:pt x="0" y="7"/>
                  </a:lnTo>
                  <a:lnTo>
                    <a:pt x="0" y="0"/>
                  </a:lnTo>
                  <a:lnTo>
                    <a:pt x="6" y="0"/>
                  </a:lnTo>
                  <a:lnTo>
                    <a:pt x="6" y="7"/>
                  </a:lnTo>
                  <a:close/>
                </a:path>
              </a:pathLst>
            </a:custGeom>
            <a:solidFill>
              <a:srgbClr val="000000"/>
            </a:solidFill>
            <a:ln w="9525">
              <a:solidFill>
                <a:srgbClr val="0066FF"/>
              </a:solidFill>
              <a:round/>
              <a:headEnd/>
              <a:tailEnd/>
            </a:ln>
          </p:spPr>
          <p:txBody>
            <a:bodyPr/>
            <a:lstStyle/>
            <a:p>
              <a:endParaRPr lang="en-US" dirty="0"/>
            </a:p>
          </p:txBody>
        </p:sp>
        <p:sp>
          <p:nvSpPr>
            <p:cNvPr id="264232" name="Freeform 40">
              <a:extLst>
                <a:ext uri="{FF2B5EF4-FFF2-40B4-BE49-F238E27FC236}">
                  <a16:creationId xmlns:a16="http://schemas.microsoft.com/office/drawing/2014/main" id="{D7E5E17F-9F9F-4ED8-9669-A2C91724C2C7}"/>
                </a:ext>
              </a:extLst>
            </p:cNvPr>
            <p:cNvSpPr>
              <a:spLocks noChangeAspect="1"/>
            </p:cNvSpPr>
            <p:nvPr/>
          </p:nvSpPr>
          <p:spPr bwMode="auto">
            <a:xfrm>
              <a:off x="319" y="2218"/>
              <a:ext cx="16" cy="50"/>
            </a:xfrm>
            <a:custGeom>
              <a:avLst/>
              <a:gdLst>
                <a:gd name="T0" fmla="*/ 4 w 16"/>
                <a:gd name="T1" fmla="*/ 20 h 50"/>
                <a:gd name="T2" fmla="*/ 0 w 16"/>
                <a:gd name="T3" fmla="*/ 20 h 50"/>
                <a:gd name="T4" fmla="*/ 0 w 16"/>
                <a:gd name="T5" fmla="*/ 15 h 50"/>
                <a:gd name="T6" fmla="*/ 4 w 16"/>
                <a:gd name="T7" fmla="*/ 15 h 50"/>
                <a:gd name="T8" fmla="*/ 4 w 16"/>
                <a:gd name="T9" fmla="*/ 9 h 50"/>
                <a:gd name="T10" fmla="*/ 5 w 16"/>
                <a:gd name="T11" fmla="*/ 5 h 50"/>
                <a:gd name="T12" fmla="*/ 8 w 16"/>
                <a:gd name="T13" fmla="*/ 3 h 50"/>
                <a:gd name="T14" fmla="*/ 9 w 16"/>
                <a:gd name="T15" fmla="*/ 2 h 50"/>
                <a:gd name="T16" fmla="*/ 10 w 16"/>
                <a:gd name="T17" fmla="*/ 2 h 50"/>
                <a:gd name="T18" fmla="*/ 11 w 16"/>
                <a:gd name="T19" fmla="*/ 0 h 50"/>
                <a:gd name="T20" fmla="*/ 14 w 16"/>
                <a:gd name="T21" fmla="*/ 0 h 50"/>
                <a:gd name="T22" fmla="*/ 15 w 16"/>
                <a:gd name="T23" fmla="*/ 0 h 50"/>
                <a:gd name="T24" fmla="*/ 16 w 16"/>
                <a:gd name="T25" fmla="*/ 2 h 50"/>
                <a:gd name="T26" fmla="*/ 16 w 16"/>
                <a:gd name="T27" fmla="*/ 6 h 50"/>
                <a:gd name="T28" fmla="*/ 14 w 16"/>
                <a:gd name="T29" fmla="*/ 6 h 50"/>
                <a:gd name="T30" fmla="*/ 11 w 16"/>
                <a:gd name="T31" fmla="*/ 6 h 50"/>
                <a:gd name="T32" fmla="*/ 10 w 16"/>
                <a:gd name="T33" fmla="*/ 7 h 50"/>
                <a:gd name="T34" fmla="*/ 10 w 16"/>
                <a:gd name="T35" fmla="*/ 10 h 50"/>
                <a:gd name="T36" fmla="*/ 10 w 16"/>
                <a:gd name="T37" fmla="*/ 15 h 50"/>
                <a:gd name="T38" fmla="*/ 16 w 16"/>
                <a:gd name="T39" fmla="*/ 15 h 50"/>
                <a:gd name="T40" fmla="*/ 16 w 16"/>
                <a:gd name="T41" fmla="*/ 20 h 50"/>
                <a:gd name="T42" fmla="*/ 10 w 16"/>
                <a:gd name="T43" fmla="*/ 20 h 50"/>
                <a:gd name="T44" fmla="*/ 10 w 16"/>
                <a:gd name="T45" fmla="*/ 50 h 50"/>
                <a:gd name="T46" fmla="*/ 4 w 16"/>
                <a:gd name="T47" fmla="*/ 50 h 50"/>
                <a:gd name="T48" fmla="*/ 4 w 16"/>
                <a:gd name="T49" fmla="*/ 2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50">
                  <a:moveTo>
                    <a:pt x="4" y="20"/>
                  </a:moveTo>
                  <a:lnTo>
                    <a:pt x="0" y="20"/>
                  </a:lnTo>
                  <a:lnTo>
                    <a:pt x="0" y="15"/>
                  </a:lnTo>
                  <a:lnTo>
                    <a:pt x="4" y="15"/>
                  </a:lnTo>
                  <a:lnTo>
                    <a:pt x="4" y="9"/>
                  </a:lnTo>
                  <a:lnTo>
                    <a:pt x="5" y="5"/>
                  </a:lnTo>
                  <a:lnTo>
                    <a:pt x="8" y="3"/>
                  </a:lnTo>
                  <a:lnTo>
                    <a:pt x="9" y="2"/>
                  </a:lnTo>
                  <a:lnTo>
                    <a:pt x="10" y="2"/>
                  </a:lnTo>
                  <a:lnTo>
                    <a:pt x="11" y="0"/>
                  </a:lnTo>
                  <a:lnTo>
                    <a:pt x="14" y="0"/>
                  </a:lnTo>
                  <a:lnTo>
                    <a:pt x="15" y="0"/>
                  </a:lnTo>
                  <a:lnTo>
                    <a:pt x="16" y="2"/>
                  </a:lnTo>
                  <a:lnTo>
                    <a:pt x="16" y="6"/>
                  </a:lnTo>
                  <a:lnTo>
                    <a:pt x="14" y="6"/>
                  </a:lnTo>
                  <a:lnTo>
                    <a:pt x="11" y="6"/>
                  </a:lnTo>
                  <a:lnTo>
                    <a:pt x="10" y="7"/>
                  </a:lnTo>
                  <a:lnTo>
                    <a:pt x="10" y="10"/>
                  </a:lnTo>
                  <a:lnTo>
                    <a:pt x="10" y="15"/>
                  </a:lnTo>
                  <a:lnTo>
                    <a:pt x="16" y="15"/>
                  </a:lnTo>
                  <a:lnTo>
                    <a:pt x="16" y="20"/>
                  </a:lnTo>
                  <a:lnTo>
                    <a:pt x="10" y="20"/>
                  </a:lnTo>
                  <a:lnTo>
                    <a:pt x="10" y="50"/>
                  </a:lnTo>
                  <a:lnTo>
                    <a:pt x="4" y="50"/>
                  </a:lnTo>
                  <a:lnTo>
                    <a:pt x="4" y="20"/>
                  </a:lnTo>
                  <a:close/>
                </a:path>
              </a:pathLst>
            </a:custGeom>
            <a:solidFill>
              <a:srgbClr val="000000"/>
            </a:solidFill>
            <a:ln w="9525">
              <a:solidFill>
                <a:srgbClr val="0066FF"/>
              </a:solidFill>
              <a:round/>
              <a:headEnd/>
              <a:tailEnd/>
            </a:ln>
          </p:spPr>
          <p:txBody>
            <a:bodyPr/>
            <a:lstStyle/>
            <a:p>
              <a:endParaRPr lang="en-US" dirty="0"/>
            </a:p>
          </p:txBody>
        </p:sp>
        <p:sp>
          <p:nvSpPr>
            <p:cNvPr id="264233" name="Freeform 41">
              <a:extLst>
                <a:ext uri="{FF2B5EF4-FFF2-40B4-BE49-F238E27FC236}">
                  <a16:creationId xmlns:a16="http://schemas.microsoft.com/office/drawing/2014/main" id="{71A1D517-BBD2-430D-9141-8BEDA8BA8ABB}"/>
                </a:ext>
              </a:extLst>
            </p:cNvPr>
            <p:cNvSpPr>
              <a:spLocks noChangeAspect="1" noEditPoints="1"/>
            </p:cNvSpPr>
            <p:nvPr/>
          </p:nvSpPr>
          <p:spPr bwMode="auto">
            <a:xfrm>
              <a:off x="338" y="2232"/>
              <a:ext cx="33" cy="38"/>
            </a:xfrm>
            <a:custGeom>
              <a:avLst/>
              <a:gdLst>
                <a:gd name="T0" fmla="*/ 16 w 33"/>
                <a:gd name="T1" fmla="*/ 38 h 38"/>
                <a:gd name="T2" fmla="*/ 12 w 33"/>
                <a:gd name="T3" fmla="*/ 37 h 38"/>
                <a:gd name="T4" fmla="*/ 6 w 33"/>
                <a:gd name="T5" fmla="*/ 35 h 38"/>
                <a:gd name="T6" fmla="*/ 1 w 33"/>
                <a:gd name="T7" fmla="*/ 29 h 38"/>
                <a:gd name="T8" fmla="*/ 0 w 33"/>
                <a:gd name="T9" fmla="*/ 19 h 38"/>
                <a:gd name="T10" fmla="*/ 1 w 33"/>
                <a:gd name="T11" fmla="*/ 9 h 38"/>
                <a:gd name="T12" fmla="*/ 6 w 33"/>
                <a:gd name="T13" fmla="*/ 4 h 38"/>
                <a:gd name="T14" fmla="*/ 12 w 33"/>
                <a:gd name="T15" fmla="*/ 1 h 38"/>
                <a:gd name="T16" fmla="*/ 16 w 33"/>
                <a:gd name="T17" fmla="*/ 0 h 38"/>
                <a:gd name="T18" fmla="*/ 22 w 33"/>
                <a:gd name="T19" fmla="*/ 1 h 38"/>
                <a:gd name="T20" fmla="*/ 27 w 33"/>
                <a:gd name="T21" fmla="*/ 4 h 38"/>
                <a:gd name="T22" fmla="*/ 31 w 33"/>
                <a:gd name="T23" fmla="*/ 9 h 38"/>
                <a:gd name="T24" fmla="*/ 33 w 33"/>
                <a:gd name="T25" fmla="*/ 19 h 38"/>
                <a:gd name="T26" fmla="*/ 31 w 33"/>
                <a:gd name="T27" fmla="*/ 29 h 38"/>
                <a:gd name="T28" fmla="*/ 27 w 33"/>
                <a:gd name="T29" fmla="*/ 35 h 38"/>
                <a:gd name="T30" fmla="*/ 22 w 33"/>
                <a:gd name="T31" fmla="*/ 37 h 38"/>
                <a:gd name="T32" fmla="*/ 16 w 33"/>
                <a:gd name="T33" fmla="*/ 38 h 38"/>
                <a:gd name="T34" fmla="*/ 16 w 33"/>
                <a:gd name="T35" fmla="*/ 6 h 38"/>
                <a:gd name="T36" fmla="*/ 12 w 33"/>
                <a:gd name="T37" fmla="*/ 7 h 38"/>
                <a:gd name="T38" fmla="*/ 8 w 33"/>
                <a:gd name="T39" fmla="*/ 11 h 38"/>
                <a:gd name="T40" fmla="*/ 7 w 33"/>
                <a:gd name="T41" fmla="*/ 14 h 38"/>
                <a:gd name="T42" fmla="*/ 6 w 33"/>
                <a:gd name="T43" fmla="*/ 19 h 38"/>
                <a:gd name="T44" fmla="*/ 7 w 33"/>
                <a:gd name="T45" fmla="*/ 23 h 38"/>
                <a:gd name="T46" fmla="*/ 8 w 33"/>
                <a:gd name="T47" fmla="*/ 28 h 38"/>
                <a:gd name="T48" fmla="*/ 12 w 33"/>
                <a:gd name="T49" fmla="*/ 31 h 38"/>
                <a:gd name="T50" fmla="*/ 16 w 33"/>
                <a:gd name="T51" fmla="*/ 33 h 38"/>
                <a:gd name="T52" fmla="*/ 21 w 33"/>
                <a:gd name="T53" fmla="*/ 31 h 38"/>
                <a:gd name="T54" fmla="*/ 24 w 33"/>
                <a:gd name="T55" fmla="*/ 28 h 38"/>
                <a:gd name="T56" fmla="*/ 27 w 33"/>
                <a:gd name="T57" fmla="*/ 23 h 38"/>
                <a:gd name="T58" fmla="*/ 27 w 33"/>
                <a:gd name="T59" fmla="*/ 19 h 38"/>
                <a:gd name="T60" fmla="*/ 27 w 33"/>
                <a:gd name="T61" fmla="*/ 14 h 38"/>
                <a:gd name="T62" fmla="*/ 24 w 33"/>
                <a:gd name="T63" fmla="*/ 11 h 38"/>
                <a:gd name="T64" fmla="*/ 21 w 33"/>
                <a:gd name="T65" fmla="*/ 7 h 38"/>
                <a:gd name="T66" fmla="*/ 16 w 33"/>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38">
                  <a:moveTo>
                    <a:pt x="16" y="38"/>
                  </a:moveTo>
                  <a:lnTo>
                    <a:pt x="12" y="37"/>
                  </a:lnTo>
                  <a:lnTo>
                    <a:pt x="6" y="35"/>
                  </a:lnTo>
                  <a:lnTo>
                    <a:pt x="1" y="29"/>
                  </a:lnTo>
                  <a:lnTo>
                    <a:pt x="0" y="19"/>
                  </a:lnTo>
                  <a:lnTo>
                    <a:pt x="1" y="9"/>
                  </a:lnTo>
                  <a:lnTo>
                    <a:pt x="6" y="4"/>
                  </a:lnTo>
                  <a:lnTo>
                    <a:pt x="12" y="1"/>
                  </a:lnTo>
                  <a:lnTo>
                    <a:pt x="16" y="0"/>
                  </a:lnTo>
                  <a:lnTo>
                    <a:pt x="22" y="1"/>
                  </a:lnTo>
                  <a:lnTo>
                    <a:pt x="27" y="4"/>
                  </a:lnTo>
                  <a:lnTo>
                    <a:pt x="31" y="9"/>
                  </a:lnTo>
                  <a:lnTo>
                    <a:pt x="33" y="19"/>
                  </a:lnTo>
                  <a:lnTo>
                    <a:pt x="31" y="29"/>
                  </a:lnTo>
                  <a:lnTo>
                    <a:pt x="27" y="35"/>
                  </a:lnTo>
                  <a:lnTo>
                    <a:pt x="22" y="37"/>
                  </a:lnTo>
                  <a:lnTo>
                    <a:pt x="16" y="38"/>
                  </a:lnTo>
                  <a:close/>
                  <a:moveTo>
                    <a:pt x="16" y="6"/>
                  </a:moveTo>
                  <a:lnTo>
                    <a:pt x="12" y="7"/>
                  </a:lnTo>
                  <a:lnTo>
                    <a:pt x="8" y="11"/>
                  </a:lnTo>
                  <a:lnTo>
                    <a:pt x="7" y="14"/>
                  </a:lnTo>
                  <a:lnTo>
                    <a:pt x="6" y="19"/>
                  </a:lnTo>
                  <a:lnTo>
                    <a:pt x="7" y="23"/>
                  </a:lnTo>
                  <a:lnTo>
                    <a:pt x="8" y="28"/>
                  </a:lnTo>
                  <a:lnTo>
                    <a:pt x="12" y="31"/>
                  </a:lnTo>
                  <a:lnTo>
                    <a:pt x="16" y="33"/>
                  </a:lnTo>
                  <a:lnTo>
                    <a:pt x="21" y="31"/>
                  </a:lnTo>
                  <a:lnTo>
                    <a:pt x="24" y="28"/>
                  </a:lnTo>
                  <a:lnTo>
                    <a:pt x="27" y="23"/>
                  </a:lnTo>
                  <a:lnTo>
                    <a:pt x="27" y="19"/>
                  </a:lnTo>
                  <a:lnTo>
                    <a:pt x="27" y="14"/>
                  </a:lnTo>
                  <a:lnTo>
                    <a:pt x="24" y="11"/>
                  </a:lnTo>
                  <a:lnTo>
                    <a:pt x="21" y="7"/>
                  </a:lnTo>
                  <a:lnTo>
                    <a:pt x="16" y="6"/>
                  </a:lnTo>
                  <a:close/>
                </a:path>
              </a:pathLst>
            </a:custGeom>
            <a:solidFill>
              <a:srgbClr val="000000"/>
            </a:solidFill>
            <a:ln w="9525">
              <a:solidFill>
                <a:srgbClr val="0066FF"/>
              </a:solidFill>
              <a:round/>
              <a:headEnd/>
              <a:tailEnd/>
            </a:ln>
          </p:spPr>
          <p:txBody>
            <a:bodyPr/>
            <a:lstStyle/>
            <a:p>
              <a:endParaRPr lang="en-US" dirty="0"/>
            </a:p>
          </p:txBody>
        </p:sp>
        <p:sp>
          <p:nvSpPr>
            <p:cNvPr id="264234" name="Freeform 42">
              <a:extLst>
                <a:ext uri="{FF2B5EF4-FFF2-40B4-BE49-F238E27FC236}">
                  <a16:creationId xmlns:a16="http://schemas.microsoft.com/office/drawing/2014/main" id="{25D84D45-AE53-4F44-80B9-D2484813DE21}"/>
                </a:ext>
              </a:extLst>
            </p:cNvPr>
            <p:cNvSpPr>
              <a:spLocks noChangeAspect="1"/>
            </p:cNvSpPr>
            <p:nvPr/>
          </p:nvSpPr>
          <p:spPr bwMode="auto">
            <a:xfrm>
              <a:off x="379" y="2232"/>
              <a:ext cx="16" cy="36"/>
            </a:xfrm>
            <a:custGeom>
              <a:avLst/>
              <a:gdLst>
                <a:gd name="T0" fmla="*/ 0 w 16"/>
                <a:gd name="T1" fmla="*/ 1 h 36"/>
                <a:gd name="T2" fmla="*/ 5 w 16"/>
                <a:gd name="T3" fmla="*/ 1 h 36"/>
                <a:gd name="T4" fmla="*/ 5 w 16"/>
                <a:gd name="T5" fmla="*/ 6 h 36"/>
                <a:gd name="T6" fmla="*/ 5 w 16"/>
                <a:gd name="T7" fmla="*/ 6 h 36"/>
                <a:gd name="T8" fmla="*/ 8 w 16"/>
                <a:gd name="T9" fmla="*/ 4 h 36"/>
                <a:gd name="T10" fmla="*/ 10 w 16"/>
                <a:gd name="T11" fmla="*/ 1 h 36"/>
                <a:gd name="T12" fmla="*/ 11 w 16"/>
                <a:gd name="T13" fmla="*/ 0 h 36"/>
                <a:gd name="T14" fmla="*/ 13 w 16"/>
                <a:gd name="T15" fmla="*/ 0 h 36"/>
                <a:gd name="T16" fmla="*/ 16 w 16"/>
                <a:gd name="T17" fmla="*/ 0 h 36"/>
                <a:gd name="T18" fmla="*/ 16 w 16"/>
                <a:gd name="T19" fmla="*/ 6 h 36"/>
                <a:gd name="T20" fmla="*/ 15 w 16"/>
                <a:gd name="T21" fmla="*/ 6 h 36"/>
                <a:gd name="T22" fmla="*/ 13 w 16"/>
                <a:gd name="T23" fmla="*/ 6 h 36"/>
                <a:gd name="T24" fmla="*/ 12 w 16"/>
                <a:gd name="T25" fmla="*/ 6 h 36"/>
                <a:gd name="T26" fmla="*/ 11 w 16"/>
                <a:gd name="T27" fmla="*/ 7 h 36"/>
                <a:gd name="T28" fmla="*/ 9 w 16"/>
                <a:gd name="T29" fmla="*/ 8 h 36"/>
                <a:gd name="T30" fmla="*/ 7 w 16"/>
                <a:gd name="T31" fmla="*/ 11 h 36"/>
                <a:gd name="T32" fmla="*/ 5 w 16"/>
                <a:gd name="T33" fmla="*/ 14 h 36"/>
                <a:gd name="T34" fmla="*/ 5 w 16"/>
                <a:gd name="T35" fmla="*/ 18 h 36"/>
                <a:gd name="T36" fmla="*/ 5 w 16"/>
                <a:gd name="T37" fmla="*/ 36 h 36"/>
                <a:gd name="T38" fmla="*/ 0 w 16"/>
                <a:gd name="T39" fmla="*/ 36 h 36"/>
                <a:gd name="T40" fmla="*/ 0 w 16"/>
                <a:gd name="T41"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6">
                  <a:moveTo>
                    <a:pt x="0" y="1"/>
                  </a:moveTo>
                  <a:lnTo>
                    <a:pt x="5" y="1"/>
                  </a:lnTo>
                  <a:lnTo>
                    <a:pt x="5" y="6"/>
                  </a:lnTo>
                  <a:lnTo>
                    <a:pt x="5" y="6"/>
                  </a:lnTo>
                  <a:lnTo>
                    <a:pt x="8" y="4"/>
                  </a:lnTo>
                  <a:lnTo>
                    <a:pt x="10" y="1"/>
                  </a:lnTo>
                  <a:lnTo>
                    <a:pt x="11" y="0"/>
                  </a:lnTo>
                  <a:lnTo>
                    <a:pt x="13" y="0"/>
                  </a:lnTo>
                  <a:lnTo>
                    <a:pt x="16" y="0"/>
                  </a:lnTo>
                  <a:lnTo>
                    <a:pt x="16" y="6"/>
                  </a:lnTo>
                  <a:lnTo>
                    <a:pt x="15" y="6"/>
                  </a:lnTo>
                  <a:lnTo>
                    <a:pt x="13" y="6"/>
                  </a:lnTo>
                  <a:lnTo>
                    <a:pt x="12" y="6"/>
                  </a:lnTo>
                  <a:lnTo>
                    <a:pt x="11" y="7"/>
                  </a:lnTo>
                  <a:lnTo>
                    <a:pt x="9" y="8"/>
                  </a:lnTo>
                  <a:lnTo>
                    <a:pt x="7" y="11"/>
                  </a:lnTo>
                  <a:lnTo>
                    <a:pt x="5" y="14"/>
                  </a:lnTo>
                  <a:lnTo>
                    <a:pt x="5" y="18"/>
                  </a:lnTo>
                  <a:lnTo>
                    <a:pt x="5" y="36"/>
                  </a:lnTo>
                  <a:lnTo>
                    <a:pt x="0" y="36"/>
                  </a:lnTo>
                  <a:lnTo>
                    <a:pt x="0" y="1"/>
                  </a:lnTo>
                  <a:close/>
                </a:path>
              </a:pathLst>
            </a:custGeom>
            <a:solidFill>
              <a:srgbClr val="000000"/>
            </a:solidFill>
            <a:ln w="9525">
              <a:solidFill>
                <a:srgbClr val="0066FF"/>
              </a:solidFill>
              <a:round/>
              <a:headEnd/>
              <a:tailEnd/>
            </a:ln>
          </p:spPr>
          <p:txBody>
            <a:bodyPr/>
            <a:lstStyle/>
            <a:p>
              <a:endParaRPr lang="en-US" dirty="0"/>
            </a:p>
          </p:txBody>
        </p:sp>
        <p:sp>
          <p:nvSpPr>
            <p:cNvPr id="264235" name="Freeform 43">
              <a:extLst>
                <a:ext uri="{FF2B5EF4-FFF2-40B4-BE49-F238E27FC236}">
                  <a16:creationId xmlns:a16="http://schemas.microsoft.com/office/drawing/2014/main" id="{1C91860D-C518-493C-B144-3665F3C7F6F9}"/>
                </a:ext>
              </a:extLst>
            </p:cNvPr>
            <p:cNvSpPr>
              <a:spLocks noChangeAspect="1"/>
            </p:cNvSpPr>
            <p:nvPr/>
          </p:nvSpPr>
          <p:spPr bwMode="auto">
            <a:xfrm>
              <a:off x="400" y="2232"/>
              <a:ext cx="29" cy="36"/>
            </a:xfrm>
            <a:custGeom>
              <a:avLst/>
              <a:gdLst>
                <a:gd name="T0" fmla="*/ 6 w 29"/>
                <a:gd name="T1" fmla="*/ 1 h 36"/>
                <a:gd name="T2" fmla="*/ 6 w 29"/>
                <a:gd name="T3" fmla="*/ 5 h 36"/>
                <a:gd name="T4" fmla="*/ 6 w 29"/>
                <a:gd name="T5" fmla="*/ 5 h 36"/>
                <a:gd name="T6" fmla="*/ 7 w 29"/>
                <a:gd name="T7" fmla="*/ 4 h 36"/>
                <a:gd name="T8" fmla="*/ 9 w 29"/>
                <a:gd name="T9" fmla="*/ 3 h 36"/>
                <a:gd name="T10" fmla="*/ 10 w 29"/>
                <a:gd name="T11" fmla="*/ 3 h 36"/>
                <a:gd name="T12" fmla="*/ 11 w 29"/>
                <a:gd name="T13" fmla="*/ 1 h 36"/>
                <a:gd name="T14" fmla="*/ 12 w 29"/>
                <a:gd name="T15" fmla="*/ 0 h 36"/>
                <a:gd name="T16" fmla="*/ 13 w 29"/>
                <a:gd name="T17" fmla="*/ 0 h 36"/>
                <a:gd name="T18" fmla="*/ 15 w 29"/>
                <a:gd name="T19" fmla="*/ 0 h 36"/>
                <a:gd name="T20" fmla="*/ 18 w 29"/>
                <a:gd name="T21" fmla="*/ 0 h 36"/>
                <a:gd name="T22" fmla="*/ 19 w 29"/>
                <a:gd name="T23" fmla="*/ 0 h 36"/>
                <a:gd name="T24" fmla="*/ 21 w 29"/>
                <a:gd name="T25" fmla="*/ 0 h 36"/>
                <a:gd name="T26" fmla="*/ 22 w 29"/>
                <a:gd name="T27" fmla="*/ 0 h 36"/>
                <a:gd name="T28" fmla="*/ 24 w 29"/>
                <a:gd name="T29" fmla="*/ 1 h 36"/>
                <a:gd name="T30" fmla="*/ 25 w 29"/>
                <a:gd name="T31" fmla="*/ 1 h 36"/>
                <a:gd name="T32" fmla="*/ 27 w 29"/>
                <a:gd name="T33" fmla="*/ 3 h 36"/>
                <a:gd name="T34" fmla="*/ 28 w 29"/>
                <a:gd name="T35" fmla="*/ 5 h 36"/>
                <a:gd name="T36" fmla="*/ 29 w 29"/>
                <a:gd name="T37" fmla="*/ 8 h 36"/>
                <a:gd name="T38" fmla="*/ 29 w 29"/>
                <a:gd name="T39" fmla="*/ 36 h 36"/>
                <a:gd name="T40" fmla="*/ 24 w 29"/>
                <a:gd name="T41" fmla="*/ 36 h 36"/>
                <a:gd name="T42" fmla="*/ 24 w 29"/>
                <a:gd name="T43" fmla="*/ 12 h 36"/>
                <a:gd name="T44" fmla="*/ 22 w 29"/>
                <a:gd name="T45" fmla="*/ 8 h 36"/>
                <a:gd name="T46" fmla="*/ 21 w 29"/>
                <a:gd name="T47" fmla="*/ 6 h 36"/>
                <a:gd name="T48" fmla="*/ 19 w 29"/>
                <a:gd name="T49" fmla="*/ 5 h 36"/>
                <a:gd name="T50" fmla="*/ 17 w 29"/>
                <a:gd name="T51" fmla="*/ 5 h 36"/>
                <a:gd name="T52" fmla="*/ 12 w 29"/>
                <a:gd name="T53" fmla="*/ 6 h 36"/>
                <a:gd name="T54" fmla="*/ 10 w 29"/>
                <a:gd name="T55" fmla="*/ 7 h 36"/>
                <a:gd name="T56" fmla="*/ 7 w 29"/>
                <a:gd name="T57" fmla="*/ 12 h 36"/>
                <a:gd name="T58" fmla="*/ 6 w 29"/>
                <a:gd name="T59" fmla="*/ 18 h 36"/>
                <a:gd name="T60" fmla="*/ 6 w 29"/>
                <a:gd name="T61" fmla="*/ 36 h 36"/>
                <a:gd name="T62" fmla="*/ 0 w 29"/>
                <a:gd name="T63" fmla="*/ 36 h 36"/>
                <a:gd name="T64" fmla="*/ 0 w 29"/>
                <a:gd name="T65" fmla="*/ 1 h 36"/>
                <a:gd name="T66" fmla="*/ 6 w 29"/>
                <a:gd name="T67" fmla="*/ 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 h="36">
                  <a:moveTo>
                    <a:pt x="6" y="1"/>
                  </a:moveTo>
                  <a:lnTo>
                    <a:pt x="6" y="5"/>
                  </a:lnTo>
                  <a:lnTo>
                    <a:pt x="6" y="5"/>
                  </a:lnTo>
                  <a:lnTo>
                    <a:pt x="7" y="4"/>
                  </a:lnTo>
                  <a:lnTo>
                    <a:pt x="9" y="3"/>
                  </a:lnTo>
                  <a:lnTo>
                    <a:pt x="10" y="3"/>
                  </a:lnTo>
                  <a:lnTo>
                    <a:pt x="11" y="1"/>
                  </a:lnTo>
                  <a:lnTo>
                    <a:pt x="12" y="0"/>
                  </a:lnTo>
                  <a:lnTo>
                    <a:pt x="13" y="0"/>
                  </a:lnTo>
                  <a:lnTo>
                    <a:pt x="15" y="0"/>
                  </a:lnTo>
                  <a:lnTo>
                    <a:pt x="18" y="0"/>
                  </a:lnTo>
                  <a:lnTo>
                    <a:pt x="19" y="0"/>
                  </a:lnTo>
                  <a:lnTo>
                    <a:pt x="21" y="0"/>
                  </a:lnTo>
                  <a:lnTo>
                    <a:pt x="22" y="0"/>
                  </a:lnTo>
                  <a:lnTo>
                    <a:pt x="24" y="1"/>
                  </a:lnTo>
                  <a:lnTo>
                    <a:pt x="25" y="1"/>
                  </a:lnTo>
                  <a:lnTo>
                    <a:pt x="27" y="3"/>
                  </a:lnTo>
                  <a:lnTo>
                    <a:pt x="28" y="5"/>
                  </a:lnTo>
                  <a:lnTo>
                    <a:pt x="29" y="8"/>
                  </a:lnTo>
                  <a:lnTo>
                    <a:pt x="29" y="36"/>
                  </a:lnTo>
                  <a:lnTo>
                    <a:pt x="24" y="36"/>
                  </a:lnTo>
                  <a:lnTo>
                    <a:pt x="24" y="12"/>
                  </a:lnTo>
                  <a:lnTo>
                    <a:pt x="22" y="8"/>
                  </a:lnTo>
                  <a:lnTo>
                    <a:pt x="21" y="6"/>
                  </a:lnTo>
                  <a:lnTo>
                    <a:pt x="19" y="5"/>
                  </a:lnTo>
                  <a:lnTo>
                    <a:pt x="17" y="5"/>
                  </a:lnTo>
                  <a:lnTo>
                    <a:pt x="12" y="6"/>
                  </a:lnTo>
                  <a:lnTo>
                    <a:pt x="10" y="7"/>
                  </a:lnTo>
                  <a:lnTo>
                    <a:pt x="7" y="12"/>
                  </a:lnTo>
                  <a:lnTo>
                    <a:pt x="6" y="18"/>
                  </a:lnTo>
                  <a:lnTo>
                    <a:pt x="6" y="36"/>
                  </a:lnTo>
                  <a:lnTo>
                    <a:pt x="0" y="36"/>
                  </a:lnTo>
                  <a:lnTo>
                    <a:pt x="0" y="1"/>
                  </a:lnTo>
                  <a:lnTo>
                    <a:pt x="6" y="1"/>
                  </a:lnTo>
                  <a:close/>
                </a:path>
              </a:pathLst>
            </a:custGeom>
            <a:solidFill>
              <a:srgbClr val="000000"/>
            </a:solidFill>
            <a:ln w="9525">
              <a:solidFill>
                <a:srgbClr val="0066FF"/>
              </a:solidFill>
              <a:round/>
              <a:headEnd/>
              <a:tailEnd/>
            </a:ln>
          </p:spPr>
          <p:txBody>
            <a:bodyPr/>
            <a:lstStyle/>
            <a:p>
              <a:endParaRPr lang="en-US" dirty="0"/>
            </a:p>
          </p:txBody>
        </p:sp>
        <p:sp>
          <p:nvSpPr>
            <p:cNvPr id="264236" name="Freeform 44">
              <a:extLst>
                <a:ext uri="{FF2B5EF4-FFF2-40B4-BE49-F238E27FC236}">
                  <a16:creationId xmlns:a16="http://schemas.microsoft.com/office/drawing/2014/main" id="{538CF036-C5AE-4D08-91B4-BD2E7D6CB7AB}"/>
                </a:ext>
              </a:extLst>
            </p:cNvPr>
            <p:cNvSpPr>
              <a:spLocks noChangeAspect="1" noEditPoints="1"/>
            </p:cNvSpPr>
            <p:nvPr/>
          </p:nvSpPr>
          <p:spPr bwMode="auto">
            <a:xfrm>
              <a:off x="437" y="2220"/>
              <a:ext cx="6" cy="48"/>
            </a:xfrm>
            <a:custGeom>
              <a:avLst/>
              <a:gdLst>
                <a:gd name="T0" fmla="*/ 6 w 6"/>
                <a:gd name="T1" fmla="*/ 48 h 48"/>
                <a:gd name="T2" fmla="*/ 0 w 6"/>
                <a:gd name="T3" fmla="*/ 48 h 48"/>
                <a:gd name="T4" fmla="*/ 0 w 6"/>
                <a:gd name="T5" fmla="*/ 13 h 48"/>
                <a:gd name="T6" fmla="*/ 6 w 6"/>
                <a:gd name="T7" fmla="*/ 13 h 48"/>
                <a:gd name="T8" fmla="*/ 6 w 6"/>
                <a:gd name="T9" fmla="*/ 48 h 48"/>
                <a:gd name="T10" fmla="*/ 6 w 6"/>
                <a:gd name="T11" fmla="*/ 7 h 48"/>
                <a:gd name="T12" fmla="*/ 0 w 6"/>
                <a:gd name="T13" fmla="*/ 7 h 48"/>
                <a:gd name="T14" fmla="*/ 0 w 6"/>
                <a:gd name="T15" fmla="*/ 0 h 48"/>
                <a:gd name="T16" fmla="*/ 6 w 6"/>
                <a:gd name="T17" fmla="*/ 0 h 48"/>
                <a:gd name="T18" fmla="*/ 6 w 6"/>
                <a:gd name="T19"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48">
                  <a:moveTo>
                    <a:pt x="6" y="48"/>
                  </a:moveTo>
                  <a:lnTo>
                    <a:pt x="0" y="48"/>
                  </a:lnTo>
                  <a:lnTo>
                    <a:pt x="0" y="13"/>
                  </a:lnTo>
                  <a:lnTo>
                    <a:pt x="6" y="13"/>
                  </a:lnTo>
                  <a:lnTo>
                    <a:pt x="6" y="48"/>
                  </a:lnTo>
                  <a:close/>
                  <a:moveTo>
                    <a:pt x="6" y="7"/>
                  </a:moveTo>
                  <a:lnTo>
                    <a:pt x="0" y="7"/>
                  </a:lnTo>
                  <a:lnTo>
                    <a:pt x="0" y="0"/>
                  </a:lnTo>
                  <a:lnTo>
                    <a:pt x="6" y="0"/>
                  </a:lnTo>
                  <a:lnTo>
                    <a:pt x="6" y="7"/>
                  </a:lnTo>
                  <a:close/>
                </a:path>
              </a:pathLst>
            </a:custGeom>
            <a:solidFill>
              <a:srgbClr val="000000"/>
            </a:solidFill>
            <a:ln w="9525">
              <a:solidFill>
                <a:srgbClr val="0066FF"/>
              </a:solidFill>
              <a:round/>
              <a:headEnd/>
              <a:tailEnd/>
            </a:ln>
          </p:spPr>
          <p:txBody>
            <a:bodyPr/>
            <a:lstStyle/>
            <a:p>
              <a:endParaRPr lang="en-US" dirty="0"/>
            </a:p>
          </p:txBody>
        </p:sp>
        <p:sp>
          <p:nvSpPr>
            <p:cNvPr id="264237" name="Freeform 45">
              <a:extLst>
                <a:ext uri="{FF2B5EF4-FFF2-40B4-BE49-F238E27FC236}">
                  <a16:creationId xmlns:a16="http://schemas.microsoft.com/office/drawing/2014/main" id="{83B81EA8-2CFF-4E5A-A324-A20480A6A406}"/>
                </a:ext>
              </a:extLst>
            </p:cNvPr>
            <p:cNvSpPr>
              <a:spLocks noChangeAspect="1" noEditPoints="1"/>
            </p:cNvSpPr>
            <p:nvPr/>
          </p:nvSpPr>
          <p:spPr bwMode="auto">
            <a:xfrm>
              <a:off x="451" y="2232"/>
              <a:ext cx="34" cy="38"/>
            </a:xfrm>
            <a:custGeom>
              <a:avLst/>
              <a:gdLst>
                <a:gd name="T0" fmla="*/ 29 w 34"/>
                <a:gd name="T1" fmla="*/ 31 h 38"/>
                <a:gd name="T2" fmla="*/ 31 w 34"/>
                <a:gd name="T3" fmla="*/ 33 h 38"/>
                <a:gd name="T4" fmla="*/ 32 w 34"/>
                <a:gd name="T5" fmla="*/ 33 h 38"/>
                <a:gd name="T6" fmla="*/ 32 w 34"/>
                <a:gd name="T7" fmla="*/ 33 h 38"/>
                <a:gd name="T8" fmla="*/ 34 w 34"/>
                <a:gd name="T9" fmla="*/ 37 h 38"/>
                <a:gd name="T10" fmla="*/ 31 w 34"/>
                <a:gd name="T11" fmla="*/ 37 h 38"/>
                <a:gd name="T12" fmla="*/ 29 w 34"/>
                <a:gd name="T13" fmla="*/ 38 h 38"/>
                <a:gd name="T14" fmla="*/ 25 w 34"/>
                <a:gd name="T15" fmla="*/ 36 h 38"/>
                <a:gd name="T16" fmla="*/ 23 w 34"/>
                <a:gd name="T17" fmla="*/ 33 h 38"/>
                <a:gd name="T18" fmla="*/ 19 w 34"/>
                <a:gd name="T19" fmla="*/ 36 h 38"/>
                <a:gd name="T20" fmla="*/ 13 w 34"/>
                <a:gd name="T21" fmla="*/ 38 h 38"/>
                <a:gd name="T22" fmla="*/ 4 w 34"/>
                <a:gd name="T23" fmla="*/ 35 h 38"/>
                <a:gd name="T24" fmla="*/ 0 w 34"/>
                <a:gd name="T25" fmla="*/ 27 h 38"/>
                <a:gd name="T26" fmla="*/ 2 w 34"/>
                <a:gd name="T27" fmla="*/ 20 h 38"/>
                <a:gd name="T28" fmla="*/ 7 w 34"/>
                <a:gd name="T29" fmla="*/ 18 h 38"/>
                <a:gd name="T30" fmla="*/ 15 w 34"/>
                <a:gd name="T31" fmla="*/ 16 h 38"/>
                <a:gd name="T32" fmla="*/ 21 w 34"/>
                <a:gd name="T33" fmla="*/ 15 h 38"/>
                <a:gd name="T34" fmla="*/ 22 w 34"/>
                <a:gd name="T35" fmla="*/ 14 h 38"/>
                <a:gd name="T36" fmla="*/ 23 w 34"/>
                <a:gd name="T37" fmla="*/ 13 h 38"/>
                <a:gd name="T38" fmla="*/ 22 w 34"/>
                <a:gd name="T39" fmla="*/ 7 h 38"/>
                <a:gd name="T40" fmla="*/ 17 w 34"/>
                <a:gd name="T41" fmla="*/ 5 h 38"/>
                <a:gd name="T42" fmla="*/ 11 w 34"/>
                <a:gd name="T43" fmla="*/ 6 h 38"/>
                <a:gd name="T44" fmla="*/ 7 w 34"/>
                <a:gd name="T45" fmla="*/ 9 h 38"/>
                <a:gd name="T46" fmla="*/ 1 w 34"/>
                <a:gd name="T47" fmla="*/ 12 h 38"/>
                <a:gd name="T48" fmla="*/ 2 w 34"/>
                <a:gd name="T49" fmla="*/ 6 h 38"/>
                <a:gd name="T50" fmla="*/ 6 w 34"/>
                <a:gd name="T51" fmla="*/ 3 h 38"/>
                <a:gd name="T52" fmla="*/ 9 w 34"/>
                <a:gd name="T53" fmla="*/ 0 h 38"/>
                <a:gd name="T54" fmla="*/ 13 w 34"/>
                <a:gd name="T55" fmla="*/ 0 h 38"/>
                <a:gd name="T56" fmla="*/ 16 w 34"/>
                <a:gd name="T57" fmla="*/ 0 h 38"/>
                <a:gd name="T58" fmla="*/ 20 w 34"/>
                <a:gd name="T59" fmla="*/ 0 h 38"/>
                <a:gd name="T60" fmla="*/ 24 w 34"/>
                <a:gd name="T61" fmla="*/ 1 h 38"/>
                <a:gd name="T62" fmla="*/ 28 w 34"/>
                <a:gd name="T63" fmla="*/ 5 h 38"/>
                <a:gd name="T64" fmla="*/ 29 w 34"/>
                <a:gd name="T65" fmla="*/ 31 h 38"/>
                <a:gd name="T66" fmla="*/ 20 w 34"/>
                <a:gd name="T67" fmla="*/ 20 h 38"/>
                <a:gd name="T68" fmla="*/ 13 w 34"/>
                <a:gd name="T69" fmla="*/ 21 h 38"/>
                <a:gd name="T70" fmla="*/ 8 w 34"/>
                <a:gd name="T71" fmla="*/ 22 h 38"/>
                <a:gd name="T72" fmla="*/ 6 w 34"/>
                <a:gd name="T73" fmla="*/ 26 h 38"/>
                <a:gd name="T74" fmla="*/ 7 w 34"/>
                <a:gd name="T75" fmla="*/ 29 h 38"/>
                <a:gd name="T76" fmla="*/ 9 w 34"/>
                <a:gd name="T77" fmla="*/ 33 h 38"/>
                <a:gd name="T78" fmla="*/ 17 w 34"/>
                <a:gd name="T79" fmla="*/ 33 h 38"/>
                <a:gd name="T80" fmla="*/ 22 w 34"/>
                <a:gd name="T81" fmla="*/ 27 h 38"/>
                <a:gd name="T82" fmla="*/ 23 w 34"/>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 h="38">
                  <a:moveTo>
                    <a:pt x="29" y="31"/>
                  </a:moveTo>
                  <a:lnTo>
                    <a:pt x="29" y="31"/>
                  </a:lnTo>
                  <a:lnTo>
                    <a:pt x="30" y="31"/>
                  </a:lnTo>
                  <a:lnTo>
                    <a:pt x="31" y="33"/>
                  </a:lnTo>
                  <a:lnTo>
                    <a:pt x="32" y="33"/>
                  </a:lnTo>
                  <a:lnTo>
                    <a:pt x="32" y="33"/>
                  </a:lnTo>
                  <a:lnTo>
                    <a:pt x="32" y="33"/>
                  </a:lnTo>
                  <a:lnTo>
                    <a:pt x="32" y="33"/>
                  </a:lnTo>
                  <a:lnTo>
                    <a:pt x="34" y="33"/>
                  </a:lnTo>
                  <a:lnTo>
                    <a:pt x="34" y="37"/>
                  </a:lnTo>
                  <a:lnTo>
                    <a:pt x="32" y="37"/>
                  </a:lnTo>
                  <a:lnTo>
                    <a:pt x="31" y="37"/>
                  </a:lnTo>
                  <a:lnTo>
                    <a:pt x="30" y="38"/>
                  </a:lnTo>
                  <a:lnTo>
                    <a:pt x="29" y="38"/>
                  </a:lnTo>
                  <a:lnTo>
                    <a:pt x="28" y="37"/>
                  </a:lnTo>
                  <a:lnTo>
                    <a:pt x="25" y="36"/>
                  </a:lnTo>
                  <a:lnTo>
                    <a:pt x="24" y="35"/>
                  </a:lnTo>
                  <a:lnTo>
                    <a:pt x="23" y="33"/>
                  </a:lnTo>
                  <a:lnTo>
                    <a:pt x="21" y="35"/>
                  </a:lnTo>
                  <a:lnTo>
                    <a:pt x="19" y="36"/>
                  </a:lnTo>
                  <a:lnTo>
                    <a:pt x="16" y="37"/>
                  </a:lnTo>
                  <a:lnTo>
                    <a:pt x="13" y="38"/>
                  </a:lnTo>
                  <a:lnTo>
                    <a:pt x="7" y="37"/>
                  </a:lnTo>
                  <a:lnTo>
                    <a:pt x="4" y="35"/>
                  </a:lnTo>
                  <a:lnTo>
                    <a:pt x="1" y="31"/>
                  </a:lnTo>
                  <a:lnTo>
                    <a:pt x="0" y="27"/>
                  </a:lnTo>
                  <a:lnTo>
                    <a:pt x="1" y="23"/>
                  </a:lnTo>
                  <a:lnTo>
                    <a:pt x="2" y="20"/>
                  </a:lnTo>
                  <a:lnTo>
                    <a:pt x="5" y="19"/>
                  </a:lnTo>
                  <a:lnTo>
                    <a:pt x="7" y="18"/>
                  </a:lnTo>
                  <a:lnTo>
                    <a:pt x="12" y="16"/>
                  </a:lnTo>
                  <a:lnTo>
                    <a:pt x="15" y="16"/>
                  </a:lnTo>
                  <a:lnTo>
                    <a:pt x="19" y="15"/>
                  </a:lnTo>
                  <a:lnTo>
                    <a:pt x="21" y="15"/>
                  </a:lnTo>
                  <a:lnTo>
                    <a:pt x="21" y="15"/>
                  </a:lnTo>
                  <a:lnTo>
                    <a:pt x="22" y="14"/>
                  </a:lnTo>
                  <a:lnTo>
                    <a:pt x="23" y="14"/>
                  </a:lnTo>
                  <a:lnTo>
                    <a:pt x="23" y="13"/>
                  </a:lnTo>
                  <a:lnTo>
                    <a:pt x="23" y="8"/>
                  </a:lnTo>
                  <a:lnTo>
                    <a:pt x="22" y="7"/>
                  </a:lnTo>
                  <a:lnTo>
                    <a:pt x="20" y="6"/>
                  </a:lnTo>
                  <a:lnTo>
                    <a:pt x="17" y="5"/>
                  </a:lnTo>
                  <a:lnTo>
                    <a:pt x="14" y="5"/>
                  </a:lnTo>
                  <a:lnTo>
                    <a:pt x="11" y="6"/>
                  </a:lnTo>
                  <a:lnTo>
                    <a:pt x="8" y="7"/>
                  </a:lnTo>
                  <a:lnTo>
                    <a:pt x="7" y="9"/>
                  </a:lnTo>
                  <a:lnTo>
                    <a:pt x="7" y="12"/>
                  </a:lnTo>
                  <a:lnTo>
                    <a:pt x="1" y="12"/>
                  </a:lnTo>
                  <a:lnTo>
                    <a:pt x="2" y="8"/>
                  </a:lnTo>
                  <a:lnTo>
                    <a:pt x="2" y="6"/>
                  </a:lnTo>
                  <a:lnTo>
                    <a:pt x="4" y="5"/>
                  </a:lnTo>
                  <a:lnTo>
                    <a:pt x="6" y="3"/>
                  </a:lnTo>
                  <a:lnTo>
                    <a:pt x="8" y="1"/>
                  </a:lnTo>
                  <a:lnTo>
                    <a:pt x="9" y="0"/>
                  </a:lnTo>
                  <a:lnTo>
                    <a:pt x="11" y="0"/>
                  </a:lnTo>
                  <a:lnTo>
                    <a:pt x="13" y="0"/>
                  </a:lnTo>
                  <a:lnTo>
                    <a:pt x="15" y="0"/>
                  </a:lnTo>
                  <a:lnTo>
                    <a:pt x="16" y="0"/>
                  </a:lnTo>
                  <a:lnTo>
                    <a:pt x="19" y="0"/>
                  </a:lnTo>
                  <a:lnTo>
                    <a:pt x="20" y="0"/>
                  </a:lnTo>
                  <a:lnTo>
                    <a:pt x="21" y="0"/>
                  </a:lnTo>
                  <a:lnTo>
                    <a:pt x="24" y="1"/>
                  </a:lnTo>
                  <a:lnTo>
                    <a:pt x="27" y="3"/>
                  </a:lnTo>
                  <a:lnTo>
                    <a:pt x="28" y="5"/>
                  </a:lnTo>
                  <a:lnTo>
                    <a:pt x="29" y="7"/>
                  </a:lnTo>
                  <a:lnTo>
                    <a:pt x="29" y="31"/>
                  </a:lnTo>
                  <a:close/>
                  <a:moveTo>
                    <a:pt x="23" y="19"/>
                  </a:moveTo>
                  <a:lnTo>
                    <a:pt x="20" y="20"/>
                  </a:lnTo>
                  <a:lnTo>
                    <a:pt x="16" y="21"/>
                  </a:lnTo>
                  <a:lnTo>
                    <a:pt x="13" y="21"/>
                  </a:lnTo>
                  <a:lnTo>
                    <a:pt x="9" y="22"/>
                  </a:lnTo>
                  <a:lnTo>
                    <a:pt x="8" y="22"/>
                  </a:lnTo>
                  <a:lnTo>
                    <a:pt x="7" y="23"/>
                  </a:lnTo>
                  <a:lnTo>
                    <a:pt x="6" y="26"/>
                  </a:lnTo>
                  <a:lnTo>
                    <a:pt x="6" y="27"/>
                  </a:lnTo>
                  <a:lnTo>
                    <a:pt x="7" y="29"/>
                  </a:lnTo>
                  <a:lnTo>
                    <a:pt x="8" y="31"/>
                  </a:lnTo>
                  <a:lnTo>
                    <a:pt x="9" y="33"/>
                  </a:lnTo>
                  <a:lnTo>
                    <a:pt x="12" y="33"/>
                  </a:lnTo>
                  <a:lnTo>
                    <a:pt x="17" y="33"/>
                  </a:lnTo>
                  <a:lnTo>
                    <a:pt x="21" y="30"/>
                  </a:lnTo>
                  <a:lnTo>
                    <a:pt x="22" y="27"/>
                  </a:lnTo>
                  <a:lnTo>
                    <a:pt x="23" y="26"/>
                  </a:lnTo>
                  <a:lnTo>
                    <a:pt x="23" y="19"/>
                  </a:lnTo>
                  <a:close/>
                </a:path>
              </a:pathLst>
            </a:custGeom>
            <a:solidFill>
              <a:srgbClr val="000000"/>
            </a:solidFill>
            <a:ln w="9525">
              <a:solidFill>
                <a:srgbClr val="0066FF"/>
              </a:solidFill>
              <a:round/>
              <a:headEnd/>
              <a:tailEnd/>
            </a:ln>
          </p:spPr>
          <p:txBody>
            <a:bodyPr/>
            <a:lstStyle/>
            <a:p>
              <a:endParaRPr lang="en-US" dirty="0"/>
            </a:p>
          </p:txBody>
        </p:sp>
      </p:grpSp>
      <p:sp>
        <p:nvSpPr>
          <p:cNvPr id="264238" name="Text Box 46">
            <a:extLst>
              <a:ext uri="{FF2B5EF4-FFF2-40B4-BE49-F238E27FC236}">
                <a16:creationId xmlns:a16="http://schemas.microsoft.com/office/drawing/2014/main" id="{071D5BFE-8868-443D-93A7-E1D8E6DB68FB}"/>
              </a:ext>
            </a:extLst>
          </p:cNvPr>
          <p:cNvSpPr txBox="1">
            <a:spLocks noChangeArrowheads="1"/>
          </p:cNvSpPr>
          <p:nvPr/>
        </p:nvSpPr>
        <p:spPr bwMode="auto">
          <a:xfrm>
            <a:off x="6110153" y="2079444"/>
            <a:ext cx="2138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t>Brenda Harper*</a:t>
            </a:r>
          </a:p>
          <a:p>
            <a:pPr eaLnBrk="1" hangingPunct="1"/>
            <a:r>
              <a:rPr lang="en-US" altLang="en-US" dirty="0"/>
              <a:t>Wanda Jackson</a:t>
            </a:r>
          </a:p>
        </p:txBody>
      </p:sp>
      <p:sp>
        <p:nvSpPr>
          <p:cNvPr id="264239" name="Text Box 47">
            <a:extLst>
              <a:ext uri="{FF2B5EF4-FFF2-40B4-BE49-F238E27FC236}">
                <a16:creationId xmlns:a16="http://schemas.microsoft.com/office/drawing/2014/main" id="{6FE35716-4DCC-4D5F-808F-E03CF1CB0025}"/>
              </a:ext>
            </a:extLst>
          </p:cNvPr>
          <p:cNvSpPr txBox="1">
            <a:spLocks noChangeArrowheads="1"/>
          </p:cNvSpPr>
          <p:nvPr/>
        </p:nvSpPr>
        <p:spPr bwMode="auto">
          <a:xfrm>
            <a:off x="2402055" y="467154"/>
            <a:ext cx="43767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4000" b="1" dirty="0">
                <a:solidFill>
                  <a:schemeClr val="tx2"/>
                </a:solidFill>
                <a:effectLst>
                  <a:outerShdw blurRad="38100" dist="38100" dir="2700000" algn="tl">
                    <a:srgbClr val="C0C0C0"/>
                  </a:outerShdw>
                </a:effectLst>
              </a:rPr>
              <a:t>REGION IX - 1980</a:t>
            </a:r>
          </a:p>
        </p:txBody>
      </p:sp>
      <p:pic>
        <p:nvPicPr>
          <p:cNvPr id="3" name="Picture 2">
            <a:extLst>
              <a:ext uri="{FF2B5EF4-FFF2-40B4-BE49-F238E27FC236}">
                <a16:creationId xmlns:a16="http://schemas.microsoft.com/office/drawing/2014/main" id="{187EC7FF-B04C-4915-9EC2-223FEAE9C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728" y="4958058"/>
            <a:ext cx="1981200" cy="1133475"/>
          </a:xfrm>
          <a:prstGeom prst="rect">
            <a:avLst/>
          </a:prstGeom>
        </p:spPr>
      </p:pic>
      <p:sp>
        <p:nvSpPr>
          <p:cNvPr id="2" name="TextBox 1">
            <a:extLst>
              <a:ext uri="{FF2B5EF4-FFF2-40B4-BE49-F238E27FC236}">
                <a16:creationId xmlns:a16="http://schemas.microsoft.com/office/drawing/2014/main" id="{7A5ED4DA-DA9F-4668-A869-2212956C8D27}"/>
              </a:ext>
            </a:extLst>
          </p:cNvPr>
          <p:cNvSpPr txBox="1"/>
          <p:nvPr/>
        </p:nvSpPr>
        <p:spPr>
          <a:xfrm>
            <a:off x="609600" y="1903327"/>
            <a:ext cx="2328305" cy="1785104"/>
          </a:xfrm>
          <a:prstGeom prst="rect">
            <a:avLst/>
          </a:prstGeom>
          <a:noFill/>
        </p:spPr>
        <p:txBody>
          <a:bodyPr wrap="square" rtlCol="0">
            <a:spAutoFit/>
          </a:bodyPr>
          <a:lstStyle/>
          <a:p>
            <a:pPr marL="285750" indent="-285750" algn="l">
              <a:spcAft>
                <a:spcPts val="1200"/>
              </a:spcAft>
              <a:buFont typeface="Arial" panose="020B0604020202020204" pitchFamily="34" charset="0"/>
              <a:buChar char="•"/>
            </a:pPr>
            <a:r>
              <a:rPr lang="en-US" sz="1800" b="0" i="0" u="none" strike="noStrike" baseline="0" dirty="0">
                <a:solidFill>
                  <a:srgbClr val="000000"/>
                </a:solidFill>
                <a:latin typeface="Arial" panose="020B0604020202020204" pitchFamily="34" charset="0"/>
              </a:rPr>
              <a:t>Guam</a:t>
            </a:r>
          </a:p>
          <a:p>
            <a:pPr marL="285750" indent="-285750" algn="l">
              <a:spcAft>
                <a:spcPts val="1200"/>
              </a:spcAft>
              <a:buFont typeface="Arial" panose="020B0604020202020204" pitchFamily="34" charset="0"/>
              <a:buChar char="•"/>
            </a:pPr>
            <a:r>
              <a:rPr lang="en-US" sz="1800" b="0" i="0" u="none" strike="noStrike" baseline="0" dirty="0">
                <a:solidFill>
                  <a:srgbClr val="000000"/>
                </a:solidFill>
                <a:latin typeface="Arial" panose="020B0604020202020204" pitchFamily="34" charset="0"/>
              </a:rPr>
              <a:t>Commonwealth of the Northern Mariana Islands</a:t>
            </a:r>
          </a:p>
          <a:p>
            <a:pPr marL="285750" indent="-285750" algn="l">
              <a:spcAft>
                <a:spcPts val="1200"/>
              </a:spcAft>
              <a:buFont typeface="Arial" panose="020B0604020202020204" pitchFamily="34" charset="0"/>
              <a:buChar char="•"/>
            </a:pPr>
            <a:r>
              <a:rPr lang="en-US" sz="1800" b="0" i="0" u="none" strike="noStrike" baseline="0" dirty="0">
                <a:solidFill>
                  <a:srgbClr val="000000"/>
                </a:solidFill>
                <a:latin typeface="Arial" panose="020B0604020202020204" pitchFamily="34" charset="0"/>
              </a:rPr>
              <a:t>American Samoa </a:t>
            </a:r>
            <a:endParaRPr lang="en-US" dirty="0"/>
          </a:p>
        </p:txBody>
      </p:sp>
    </p:spTree>
    <p:extLst>
      <p:ext uri="{BB962C8B-B14F-4D97-AF65-F5344CB8AC3E}">
        <p14:creationId xmlns:p14="http://schemas.microsoft.com/office/powerpoint/2010/main" val="310489601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ooter Placeholder 2">
            <a:extLst>
              <a:ext uri="{FF2B5EF4-FFF2-40B4-BE49-F238E27FC236}">
                <a16:creationId xmlns:a16="http://schemas.microsoft.com/office/drawing/2014/main" id="{A8068346-89CE-400C-825B-CA8419C2A2CC}"/>
              </a:ext>
            </a:extLst>
          </p:cNvPr>
          <p:cNvSpPr>
            <a:spLocks noGrp="1"/>
          </p:cNvSpPr>
          <p:nvPr>
            <p:ph type="ftr" sz="quarter" idx="11"/>
          </p:nvPr>
        </p:nvSpPr>
        <p:spPr/>
        <p:txBody>
          <a:bodyPr/>
          <a:lstStyle/>
          <a:p>
            <a:r>
              <a:rPr lang="en-US" altLang="en-US" dirty="0"/>
              <a:t>3-17</a:t>
            </a:r>
          </a:p>
        </p:txBody>
      </p:sp>
      <p:grpSp>
        <p:nvGrpSpPr>
          <p:cNvPr id="265218" name="Group 2">
            <a:extLst>
              <a:ext uri="{FF2B5EF4-FFF2-40B4-BE49-F238E27FC236}">
                <a16:creationId xmlns:a16="http://schemas.microsoft.com/office/drawing/2014/main" id="{D2416BC1-CBBE-4D34-AF1C-44D9678A9770}"/>
              </a:ext>
            </a:extLst>
          </p:cNvPr>
          <p:cNvGrpSpPr>
            <a:grpSpLocks noChangeAspect="1"/>
          </p:cNvGrpSpPr>
          <p:nvPr/>
        </p:nvGrpSpPr>
        <p:grpSpPr bwMode="auto">
          <a:xfrm>
            <a:off x="1787525" y="1947315"/>
            <a:ext cx="4841875" cy="3842298"/>
            <a:chOff x="-73" y="700"/>
            <a:chExt cx="1167" cy="926"/>
          </a:xfrm>
        </p:grpSpPr>
        <p:sp>
          <p:nvSpPr>
            <p:cNvPr id="265219" name="Freeform 3">
              <a:extLst>
                <a:ext uri="{FF2B5EF4-FFF2-40B4-BE49-F238E27FC236}">
                  <a16:creationId xmlns:a16="http://schemas.microsoft.com/office/drawing/2014/main" id="{4CA2D13C-C9FB-496B-983B-9CFA37442C69}"/>
                </a:ext>
              </a:extLst>
            </p:cNvPr>
            <p:cNvSpPr>
              <a:spLocks noChangeAspect="1"/>
            </p:cNvSpPr>
            <p:nvPr/>
          </p:nvSpPr>
          <p:spPr bwMode="auto">
            <a:xfrm>
              <a:off x="566" y="750"/>
              <a:ext cx="477" cy="876"/>
            </a:xfrm>
            <a:custGeom>
              <a:avLst/>
              <a:gdLst>
                <a:gd name="T0" fmla="*/ 36 w 477"/>
                <a:gd name="T1" fmla="*/ 433 h 876"/>
                <a:gd name="T2" fmla="*/ 29 w 477"/>
                <a:gd name="T3" fmla="*/ 381 h 876"/>
                <a:gd name="T4" fmla="*/ 29 w 477"/>
                <a:gd name="T5" fmla="*/ 0 h 876"/>
                <a:gd name="T6" fmla="*/ 124 w 477"/>
                <a:gd name="T7" fmla="*/ 3 h 876"/>
                <a:gd name="T8" fmla="*/ 124 w 477"/>
                <a:gd name="T9" fmla="*/ 187 h 876"/>
                <a:gd name="T10" fmla="*/ 201 w 477"/>
                <a:gd name="T11" fmla="*/ 250 h 876"/>
                <a:gd name="T12" fmla="*/ 201 w 477"/>
                <a:gd name="T13" fmla="*/ 452 h 876"/>
                <a:gd name="T14" fmla="*/ 262 w 477"/>
                <a:gd name="T15" fmla="*/ 452 h 876"/>
                <a:gd name="T16" fmla="*/ 348 w 477"/>
                <a:gd name="T17" fmla="*/ 625 h 876"/>
                <a:gd name="T18" fmla="*/ 477 w 477"/>
                <a:gd name="T19" fmla="*/ 625 h 876"/>
                <a:gd name="T20" fmla="*/ 477 w 477"/>
                <a:gd name="T21" fmla="*/ 876 h 876"/>
                <a:gd name="T22" fmla="*/ 35 w 477"/>
                <a:gd name="T23" fmla="*/ 876 h 876"/>
                <a:gd name="T24" fmla="*/ 36 w 477"/>
                <a:gd name="T25" fmla="*/ 691 h 876"/>
                <a:gd name="T26" fmla="*/ 0 w 477"/>
                <a:gd name="T27" fmla="*/ 656 h 876"/>
                <a:gd name="T28" fmla="*/ 36 w 477"/>
                <a:gd name="T29" fmla="*/ 622 h 876"/>
                <a:gd name="T30" fmla="*/ 36 w 477"/>
                <a:gd name="T31" fmla="*/ 433 h 876"/>
                <a:gd name="T32" fmla="*/ 36 w 477"/>
                <a:gd name="T33" fmla="*/ 433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7" h="876">
                  <a:moveTo>
                    <a:pt x="36" y="433"/>
                  </a:moveTo>
                  <a:lnTo>
                    <a:pt x="29" y="381"/>
                  </a:lnTo>
                  <a:lnTo>
                    <a:pt x="29" y="0"/>
                  </a:lnTo>
                  <a:lnTo>
                    <a:pt x="124" y="3"/>
                  </a:lnTo>
                  <a:lnTo>
                    <a:pt x="124" y="187"/>
                  </a:lnTo>
                  <a:lnTo>
                    <a:pt x="201" y="250"/>
                  </a:lnTo>
                  <a:lnTo>
                    <a:pt x="201" y="452"/>
                  </a:lnTo>
                  <a:lnTo>
                    <a:pt x="262" y="452"/>
                  </a:lnTo>
                  <a:lnTo>
                    <a:pt x="348" y="625"/>
                  </a:lnTo>
                  <a:lnTo>
                    <a:pt x="477" y="625"/>
                  </a:lnTo>
                  <a:lnTo>
                    <a:pt x="477" y="876"/>
                  </a:lnTo>
                  <a:lnTo>
                    <a:pt x="35" y="876"/>
                  </a:lnTo>
                  <a:lnTo>
                    <a:pt x="36" y="691"/>
                  </a:lnTo>
                  <a:lnTo>
                    <a:pt x="0" y="656"/>
                  </a:lnTo>
                  <a:lnTo>
                    <a:pt x="36" y="622"/>
                  </a:lnTo>
                  <a:lnTo>
                    <a:pt x="36" y="433"/>
                  </a:lnTo>
                  <a:lnTo>
                    <a:pt x="36" y="433"/>
                  </a:lnTo>
                  <a:close/>
                </a:path>
              </a:pathLst>
            </a:custGeom>
            <a:solidFill>
              <a:srgbClr val="000000"/>
            </a:solidFill>
            <a:ln w="9525">
              <a:solidFill>
                <a:srgbClr val="FFCC00"/>
              </a:solidFill>
              <a:round/>
              <a:headEnd/>
              <a:tailEnd/>
            </a:ln>
          </p:spPr>
          <p:txBody>
            <a:bodyPr/>
            <a:lstStyle/>
            <a:p>
              <a:endParaRPr lang="en-US" dirty="0"/>
            </a:p>
          </p:txBody>
        </p:sp>
        <p:sp>
          <p:nvSpPr>
            <p:cNvPr id="265220" name="Freeform 4">
              <a:extLst>
                <a:ext uri="{FF2B5EF4-FFF2-40B4-BE49-F238E27FC236}">
                  <a16:creationId xmlns:a16="http://schemas.microsoft.com/office/drawing/2014/main" id="{5FC3FD75-D6EE-4E42-9B1B-F9F7315A6E86}"/>
                </a:ext>
              </a:extLst>
            </p:cNvPr>
            <p:cNvSpPr>
              <a:spLocks noChangeAspect="1"/>
            </p:cNvSpPr>
            <p:nvPr/>
          </p:nvSpPr>
          <p:spPr bwMode="auto">
            <a:xfrm>
              <a:off x="602" y="700"/>
              <a:ext cx="492" cy="886"/>
            </a:xfrm>
            <a:custGeom>
              <a:avLst/>
              <a:gdLst>
                <a:gd name="T0" fmla="*/ 486 w 492"/>
                <a:gd name="T1" fmla="*/ 623 h 886"/>
                <a:gd name="T2" fmla="*/ 359 w 492"/>
                <a:gd name="T3" fmla="*/ 623 h 886"/>
                <a:gd name="T4" fmla="*/ 275 w 492"/>
                <a:gd name="T5" fmla="*/ 453 h 886"/>
                <a:gd name="T6" fmla="*/ 273 w 492"/>
                <a:gd name="T7" fmla="*/ 451 h 886"/>
                <a:gd name="T8" fmla="*/ 269 w 492"/>
                <a:gd name="T9" fmla="*/ 451 h 886"/>
                <a:gd name="T10" fmla="*/ 214 w 492"/>
                <a:gd name="T11" fmla="*/ 451 h 886"/>
                <a:gd name="T12" fmla="*/ 214 w 492"/>
                <a:gd name="T13" fmla="*/ 254 h 886"/>
                <a:gd name="T14" fmla="*/ 214 w 492"/>
                <a:gd name="T15" fmla="*/ 250 h 886"/>
                <a:gd name="T16" fmla="*/ 212 w 492"/>
                <a:gd name="T17" fmla="*/ 249 h 886"/>
                <a:gd name="T18" fmla="*/ 137 w 492"/>
                <a:gd name="T19" fmla="*/ 188 h 886"/>
                <a:gd name="T20" fmla="*/ 137 w 492"/>
                <a:gd name="T21" fmla="*/ 8 h 886"/>
                <a:gd name="T22" fmla="*/ 137 w 492"/>
                <a:gd name="T23" fmla="*/ 4 h 886"/>
                <a:gd name="T24" fmla="*/ 131 w 492"/>
                <a:gd name="T25" fmla="*/ 4 h 886"/>
                <a:gd name="T26" fmla="*/ 38 w 492"/>
                <a:gd name="T27" fmla="*/ 0 h 886"/>
                <a:gd name="T28" fmla="*/ 32 w 492"/>
                <a:gd name="T29" fmla="*/ 0 h 886"/>
                <a:gd name="T30" fmla="*/ 32 w 492"/>
                <a:gd name="T31" fmla="*/ 6 h 886"/>
                <a:gd name="T32" fmla="*/ 32 w 492"/>
                <a:gd name="T33" fmla="*/ 385 h 886"/>
                <a:gd name="T34" fmla="*/ 32 w 492"/>
                <a:gd name="T35" fmla="*/ 385 h 886"/>
                <a:gd name="T36" fmla="*/ 32 w 492"/>
                <a:gd name="T37" fmla="*/ 386 h 886"/>
                <a:gd name="T38" fmla="*/ 38 w 492"/>
                <a:gd name="T39" fmla="*/ 437 h 886"/>
                <a:gd name="T40" fmla="*/ 38 w 492"/>
                <a:gd name="T41" fmla="*/ 623 h 886"/>
                <a:gd name="T42" fmla="*/ 5 w 492"/>
                <a:gd name="T43" fmla="*/ 656 h 886"/>
                <a:gd name="T44" fmla="*/ 0 w 492"/>
                <a:gd name="T45" fmla="*/ 660 h 886"/>
                <a:gd name="T46" fmla="*/ 5 w 492"/>
                <a:gd name="T47" fmla="*/ 664 h 886"/>
                <a:gd name="T48" fmla="*/ 38 w 492"/>
                <a:gd name="T49" fmla="*/ 697 h 886"/>
                <a:gd name="T50" fmla="*/ 38 w 492"/>
                <a:gd name="T51" fmla="*/ 880 h 886"/>
                <a:gd name="T52" fmla="*/ 38 w 492"/>
                <a:gd name="T53" fmla="*/ 886 h 886"/>
                <a:gd name="T54" fmla="*/ 44 w 492"/>
                <a:gd name="T55" fmla="*/ 886 h 886"/>
                <a:gd name="T56" fmla="*/ 486 w 492"/>
                <a:gd name="T57" fmla="*/ 886 h 886"/>
                <a:gd name="T58" fmla="*/ 492 w 492"/>
                <a:gd name="T59" fmla="*/ 886 h 886"/>
                <a:gd name="T60" fmla="*/ 492 w 492"/>
                <a:gd name="T61" fmla="*/ 880 h 886"/>
                <a:gd name="T62" fmla="*/ 492 w 492"/>
                <a:gd name="T63" fmla="*/ 629 h 886"/>
                <a:gd name="T64" fmla="*/ 492 w 492"/>
                <a:gd name="T65" fmla="*/ 623 h 886"/>
                <a:gd name="T66" fmla="*/ 486 w 492"/>
                <a:gd name="T67" fmla="*/ 623 h 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92" h="886">
                  <a:moveTo>
                    <a:pt x="486" y="623"/>
                  </a:moveTo>
                  <a:lnTo>
                    <a:pt x="359" y="623"/>
                  </a:lnTo>
                  <a:lnTo>
                    <a:pt x="275" y="453"/>
                  </a:lnTo>
                  <a:lnTo>
                    <a:pt x="273" y="451"/>
                  </a:lnTo>
                  <a:lnTo>
                    <a:pt x="269" y="451"/>
                  </a:lnTo>
                  <a:lnTo>
                    <a:pt x="214" y="451"/>
                  </a:lnTo>
                  <a:lnTo>
                    <a:pt x="214" y="254"/>
                  </a:lnTo>
                  <a:lnTo>
                    <a:pt x="214" y="250"/>
                  </a:lnTo>
                  <a:lnTo>
                    <a:pt x="212" y="249"/>
                  </a:lnTo>
                  <a:lnTo>
                    <a:pt x="137" y="188"/>
                  </a:lnTo>
                  <a:lnTo>
                    <a:pt x="137" y="8"/>
                  </a:lnTo>
                  <a:lnTo>
                    <a:pt x="137" y="4"/>
                  </a:lnTo>
                  <a:lnTo>
                    <a:pt x="131" y="4"/>
                  </a:lnTo>
                  <a:lnTo>
                    <a:pt x="38" y="0"/>
                  </a:lnTo>
                  <a:lnTo>
                    <a:pt x="32" y="0"/>
                  </a:lnTo>
                  <a:lnTo>
                    <a:pt x="32" y="6"/>
                  </a:lnTo>
                  <a:lnTo>
                    <a:pt x="32" y="385"/>
                  </a:lnTo>
                  <a:lnTo>
                    <a:pt x="32" y="385"/>
                  </a:lnTo>
                  <a:lnTo>
                    <a:pt x="32" y="386"/>
                  </a:lnTo>
                  <a:lnTo>
                    <a:pt x="38" y="437"/>
                  </a:lnTo>
                  <a:lnTo>
                    <a:pt x="38" y="623"/>
                  </a:lnTo>
                  <a:lnTo>
                    <a:pt x="5" y="656"/>
                  </a:lnTo>
                  <a:lnTo>
                    <a:pt x="0" y="660"/>
                  </a:lnTo>
                  <a:lnTo>
                    <a:pt x="5" y="664"/>
                  </a:lnTo>
                  <a:lnTo>
                    <a:pt x="38" y="697"/>
                  </a:lnTo>
                  <a:lnTo>
                    <a:pt x="38" y="880"/>
                  </a:lnTo>
                  <a:lnTo>
                    <a:pt x="38" y="886"/>
                  </a:lnTo>
                  <a:lnTo>
                    <a:pt x="44" y="886"/>
                  </a:lnTo>
                  <a:lnTo>
                    <a:pt x="486" y="886"/>
                  </a:lnTo>
                  <a:lnTo>
                    <a:pt x="492" y="886"/>
                  </a:lnTo>
                  <a:lnTo>
                    <a:pt x="492" y="880"/>
                  </a:lnTo>
                  <a:lnTo>
                    <a:pt x="492" y="629"/>
                  </a:lnTo>
                  <a:lnTo>
                    <a:pt x="492" y="623"/>
                  </a:lnTo>
                  <a:lnTo>
                    <a:pt x="486" y="623"/>
                  </a:lnTo>
                  <a:close/>
                </a:path>
              </a:pathLst>
            </a:custGeom>
            <a:solidFill>
              <a:srgbClr val="000000"/>
            </a:solidFill>
            <a:ln w="9525">
              <a:solidFill>
                <a:srgbClr val="FFCC00"/>
              </a:solidFill>
              <a:round/>
              <a:headEnd/>
              <a:tailEnd/>
            </a:ln>
          </p:spPr>
          <p:txBody>
            <a:bodyPr/>
            <a:lstStyle/>
            <a:p>
              <a:endParaRPr lang="en-US" dirty="0"/>
            </a:p>
          </p:txBody>
        </p:sp>
        <p:sp>
          <p:nvSpPr>
            <p:cNvPr id="265221" name="Freeform 5">
              <a:extLst>
                <a:ext uri="{FF2B5EF4-FFF2-40B4-BE49-F238E27FC236}">
                  <a16:creationId xmlns:a16="http://schemas.microsoft.com/office/drawing/2014/main" id="{0458EBBF-8204-4F02-9295-BBAE3079E55F}"/>
                </a:ext>
              </a:extLst>
            </p:cNvPr>
            <p:cNvSpPr>
              <a:spLocks noChangeAspect="1"/>
            </p:cNvSpPr>
            <p:nvPr/>
          </p:nvSpPr>
          <p:spPr bwMode="auto">
            <a:xfrm>
              <a:off x="618" y="712"/>
              <a:ext cx="464" cy="863"/>
            </a:xfrm>
            <a:custGeom>
              <a:avLst/>
              <a:gdLst>
                <a:gd name="T0" fmla="*/ 187 w 464"/>
                <a:gd name="T1" fmla="*/ 244 h 863"/>
                <a:gd name="T2" fmla="*/ 187 w 464"/>
                <a:gd name="T3" fmla="*/ 443 h 863"/>
                <a:gd name="T4" fmla="*/ 187 w 464"/>
                <a:gd name="T5" fmla="*/ 449 h 863"/>
                <a:gd name="T6" fmla="*/ 192 w 464"/>
                <a:gd name="T7" fmla="*/ 449 h 863"/>
                <a:gd name="T8" fmla="*/ 250 w 464"/>
                <a:gd name="T9" fmla="*/ 449 h 863"/>
                <a:gd name="T10" fmla="*/ 334 w 464"/>
                <a:gd name="T11" fmla="*/ 619 h 863"/>
                <a:gd name="T12" fmla="*/ 336 w 464"/>
                <a:gd name="T13" fmla="*/ 623 h 863"/>
                <a:gd name="T14" fmla="*/ 340 w 464"/>
                <a:gd name="T15" fmla="*/ 623 h 863"/>
                <a:gd name="T16" fmla="*/ 464 w 464"/>
                <a:gd name="T17" fmla="*/ 623 h 863"/>
                <a:gd name="T18" fmla="*/ 464 w 464"/>
                <a:gd name="T19" fmla="*/ 863 h 863"/>
                <a:gd name="T20" fmla="*/ 34 w 464"/>
                <a:gd name="T21" fmla="*/ 863 h 863"/>
                <a:gd name="T22" fmla="*/ 34 w 464"/>
                <a:gd name="T23" fmla="*/ 683 h 863"/>
                <a:gd name="T24" fmla="*/ 34 w 464"/>
                <a:gd name="T25" fmla="*/ 679 h 863"/>
                <a:gd name="T26" fmla="*/ 32 w 464"/>
                <a:gd name="T27" fmla="*/ 678 h 863"/>
                <a:gd name="T28" fmla="*/ 0 w 464"/>
                <a:gd name="T29" fmla="*/ 648 h 863"/>
                <a:gd name="T30" fmla="*/ 32 w 464"/>
                <a:gd name="T31" fmla="*/ 617 h 863"/>
                <a:gd name="T32" fmla="*/ 34 w 464"/>
                <a:gd name="T33" fmla="*/ 616 h 863"/>
                <a:gd name="T34" fmla="*/ 34 w 464"/>
                <a:gd name="T35" fmla="*/ 614 h 863"/>
                <a:gd name="T36" fmla="*/ 34 w 464"/>
                <a:gd name="T37" fmla="*/ 424 h 863"/>
                <a:gd name="T38" fmla="*/ 28 w 464"/>
                <a:gd name="T39" fmla="*/ 424 h 863"/>
                <a:gd name="T40" fmla="*/ 34 w 464"/>
                <a:gd name="T41" fmla="*/ 424 h 863"/>
                <a:gd name="T42" fmla="*/ 28 w 464"/>
                <a:gd name="T43" fmla="*/ 373 h 863"/>
                <a:gd name="T44" fmla="*/ 28 w 464"/>
                <a:gd name="T45" fmla="*/ 0 h 863"/>
                <a:gd name="T46" fmla="*/ 110 w 464"/>
                <a:gd name="T47" fmla="*/ 2 h 863"/>
                <a:gd name="T48" fmla="*/ 110 w 464"/>
                <a:gd name="T49" fmla="*/ 179 h 863"/>
                <a:gd name="T50" fmla="*/ 110 w 464"/>
                <a:gd name="T51" fmla="*/ 182 h 863"/>
                <a:gd name="T52" fmla="*/ 112 w 464"/>
                <a:gd name="T53" fmla="*/ 184 h 863"/>
                <a:gd name="T54" fmla="*/ 187 w 464"/>
                <a:gd name="T55" fmla="*/ 244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4" h="863">
                  <a:moveTo>
                    <a:pt x="187" y="244"/>
                  </a:moveTo>
                  <a:lnTo>
                    <a:pt x="187" y="443"/>
                  </a:lnTo>
                  <a:lnTo>
                    <a:pt x="187" y="449"/>
                  </a:lnTo>
                  <a:lnTo>
                    <a:pt x="192" y="449"/>
                  </a:lnTo>
                  <a:lnTo>
                    <a:pt x="250" y="449"/>
                  </a:lnTo>
                  <a:lnTo>
                    <a:pt x="334" y="619"/>
                  </a:lnTo>
                  <a:lnTo>
                    <a:pt x="336" y="623"/>
                  </a:lnTo>
                  <a:lnTo>
                    <a:pt x="340" y="623"/>
                  </a:lnTo>
                  <a:lnTo>
                    <a:pt x="464" y="623"/>
                  </a:lnTo>
                  <a:lnTo>
                    <a:pt x="464" y="863"/>
                  </a:lnTo>
                  <a:lnTo>
                    <a:pt x="34" y="863"/>
                  </a:lnTo>
                  <a:lnTo>
                    <a:pt x="34" y="683"/>
                  </a:lnTo>
                  <a:lnTo>
                    <a:pt x="34" y="679"/>
                  </a:lnTo>
                  <a:lnTo>
                    <a:pt x="32" y="678"/>
                  </a:lnTo>
                  <a:lnTo>
                    <a:pt x="0" y="648"/>
                  </a:lnTo>
                  <a:lnTo>
                    <a:pt x="32" y="617"/>
                  </a:lnTo>
                  <a:lnTo>
                    <a:pt x="34" y="616"/>
                  </a:lnTo>
                  <a:lnTo>
                    <a:pt x="34" y="614"/>
                  </a:lnTo>
                  <a:lnTo>
                    <a:pt x="34" y="424"/>
                  </a:lnTo>
                  <a:lnTo>
                    <a:pt x="28" y="424"/>
                  </a:lnTo>
                  <a:lnTo>
                    <a:pt x="34" y="424"/>
                  </a:lnTo>
                  <a:lnTo>
                    <a:pt x="28" y="373"/>
                  </a:lnTo>
                  <a:lnTo>
                    <a:pt x="28" y="0"/>
                  </a:lnTo>
                  <a:lnTo>
                    <a:pt x="110" y="2"/>
                  </a:lnTo>
                  <a:lnTo>
                    <a:pt x="110" y="179"/>
                  </a:lnTo>
                  <a:lnTo>
                    <a:pt x="110" y="182"/>
                  </a:lnTo>
                  <a:lnTo>
                    <a:pt x="112" y="184"/>
                  </a:lnTo>
                  <a:lnTo>
                    <a:pt x="187" y="244"/>
                  </a:lnTo>
                  <a:close/>
                </a:path>
              </a:pathLst>
            </a:custGeom>
            <a:solidFill>
              <a:srgbClr val="FFFFFF"/>
            </a:solidFill>
            <a:ln w="9525">
              <a:solidFill>
                <a:srgbClr val="FFCC00"/>
              </a:solidFill>
              <a:round/>
              <a:headEnd/>
              <a:tailEnd/>
            </a:ln>
          </p:spPr>
          <p:txBody>
            <a:bodyPr/>
            <a:lstStyle/>
            <a:p>
              <a:endParaRPr lang="en-US" dirty="0"/>
            </a:p>
          </p:txBody>
        </p:sp>
        <p:sp>
          <p:nvSpPr>
            <p:cNvPr id="265222" name="Freeform 6">
              <a:extLst>
                <a:ext uri="{FF2B5EF4-FFF2-40B4-BE49-F238E27FC236}">
                  <a16:creationId xmlns:a16="http://schemas.microsoft.com/office/drawing/2014/main" id="{9E282A32-51F0-41B6-9638-195622AA2879}"/>
                </a:ext>
              </a:extLst>
            </p:cNvPr>
            <p:cNvSpPr>
              <a:spLocks noChangeAspect="1" noEditPoints="1"/>
            </p:cNvSpPr>
            <p:nvPr/>
          </p:nvSpPr>
          <p:spPr bwMode="auto">
            <a:xfrm>
              <a:off x="794" y="1396"/>
              <a:ext cx="31" cy="51"/>
            </a:xfrm>
            <a:custGeom>
              <a:avLst/>
              <a:gdLst>
                <a:gd name="T0" fmla="*/ 31 w 31"/>
                <a:gd name="T1" fmla="*/ 49 h 51"/>
                <a:gd name="T2" fmla="*/ 27 w 31"/>
                <a:gd name="T3" fmla="*/ 45 h 51"/>
                <a:gd name="T4" fmla="*/ 25 w 31"/>
                <a:gd name="T5" fmla="*/ 47 h 51"/>
                <a:gd name="T6" fmla="*/ 21 w 31"/>
                <a:gd name="T7" fmla="*/ 49 h 51"/>
                <a:gd name="T8" fmla="*/ 19 w 31"/>
                <a:gd name="T9" fmla="*/ 51 h 51"/>
                <a:gd name="T10" fmla="*/ 15 w 31"/>
                <a:gd name="T11" fmla="*/ 51 h 51"/>
                <a:gd name="T12" fmla="*/ 12 w 31"/>
                <a:gd name="T13" fmla="*/ 51 h 51"/>
                <a:gd name="T14" fmla="*/ 8 w 31"/>
                <a:gd name="T15" fmla="*/ 49 h 51"/>
                <a:gd name="T16" fmla="*/ 3 w 31"/>
                <a:gd name="T17" fmla="*/ 43 h 51"/>
                <a:gd name="T18" fmla="*/ 0 w 31"/>
                <a:gd name="T19" fmla="*/ 33 h 51"/>
                <a:gd name="T20" fmla="*/ 1 w 31"/>
                <a:gd name="T21" fmla="*/ 24 h 51"/>
                <a:gd name="T22" fmla="*/ 5 w 31"/>
                <a:gd name="T23" fmla="*/ 17 h 51"/>
                <a:gd name="T24" fmla="*/ 10 w 31"/>
                <a:gd name="T25" fmla="*/ 14 h 51"/>
                <a:gd name="T26" fmla="*/ 15 w 31"/>
                <a:gd name="T27" fmla="*/ 13 h 51"/>
                <a:gd name="T28" fmla="*/ 19 w 31"/>
                <a:gd name="T29" fmla="*/ 14 h 51"/>
                <a:gd name="T30" fmla="*/ 22 w 31"/>
                <a:gd name="T31" fmla="*/ 15 h 51"/>
                <a:gd name="T32" fmla="*/ 25 w 31"/>
                <a:gd name="T33" fmla="*/ 16 h 51"/>
                <a:gd name="T34" fmla="*/ 26 w 31"/>
                <a:gd name="T35" fmla="*/ 18 h 51"/>
                <a:gd name="T36" fmla="*/ 26 w 31"/>
                <a:gd name="T37" fmla="*/ 0 h 51"/>
                <a:gd name="T38" fmla="*/ 16 w 31"/>
                <a:gd name="T39" fmla="*/ 45 h 51"/>
                <a:gd name="T40" fmla="*/ 20 w 31"/>
                <a:gd name="T41" fmla="*/ 44 h 51"/>
                <a:gd name="T42" fmla="*/ 23 w 31"/>
                <a:gd name="T43" fmla="*/ 41 h 51"/>
                <a:gd name="T44" fmla="*/ 26 w 31"/>
                <a:gd name="T45" fmla="*/ 30 h 51"/>
                <a:gd name="T46" fmla="*/ 23 w 31"/>
                <a:gd name="T47" fmla="*/ 22 h 51"/>
                <a:gd name="T48" fmla="*/ 20 w 31"/>
                <a:gd name="T49" fmla="*/ 20 h 51"/>
                <a:gd name="T50" fmla="*/ 16 w 31"/>
                <a:gd name="T51" fmla="*/ 18 h 51"/>
                <a:gd name="T52" fmla="*/ 12 w 31"/>
                <a:gd name="T53" fmla="*/ 20 h 51"/>
                <a:gd name="T54" fmla="*/ 8 w 31"/>
                <a:gd name="T55" fmla="*/ 22 h 51"/>
                <a:gd name="T56" fmla="*/ 6 w 31"/>
                <a:gd name="T57" fmla="*/ 31 h 51"/>
                <a:gd name="T58" fmla="*/ 10 w 31"/>
                <a:gd name="T59" fmla="*/ 43 h 51"/>
                <a:gd name="T60" fmla="*/ 13 w 31"/>
                <a:gd name="T61" fmla="*/ 45 h 51"/>
                <a:gd name="T62" fmla="*/ 16 w 31"/>
                <a:gd name="T63" fmla="*/ 4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1" h="51">
                  <a:moveTo>
                    <a:pt x="31" y="0"/>
                  </a:moveTo>
                  <a:lnTo>
                    <a:pt x="31" y="49"/>
                  </a:lnTo>
                  <a:lnTo>
                    <a:pt x="27" y="49"/>
                  </a:lnTo>
                  <a:lnTo>
                    <a:pt x="27" y="45"/>
                  </a:lnTo>
                  <a:lnTo>
                    <a:pt x="26" y="46"/>
                  </a:lnTo>
                  <a:lnTo>
                    <a:pt x="25" y="47"/>
                  </a:lnTo>
                  <a:lnTo>
                    <a:pt x="22" y="48"/>
                  </a:lnTo>
                  <a:lnTo>
                    <a:pt x="21" y="49"/>
                  </a:lnTo>
                  <a:lnTo>
                    <a:pt x="20" y="51"/>
                  </a:lnTo>
                  <a:lnTo>
                    <a:pt x="19" y="51"/>
                  </a:lnTo>
                  <a:lnTo>
                    <a:pt x="16" y="51"/>
                  </a:lnTo>
                  <a:lnTo>
                    <a:pt x="15" y="51"/>
                  </a:lnTo>
                  <a:lnTo>
                    <a:pt x="14" y="51"/>
                  </a:lnTo>
                  <a:lnTo>
                    <a:pt x="12" y="51"/>
                  </a:lnTo>
                  <a:lnTo>
                    <a:pt x="11" y="51"/>
                  </a:lnTo>
                  <a:lnTo>
                    <a:pt x="8" y="49"/>
                  </a:lnTo>
                  <a:lnTo>
                    <a:pt x="5" y="46"/>
                  </a:lnTo>
                  <a:lnTo>
                    <a:pt x="3" y="43"/>
                  </a:lnTo>
                  <a:lnTo>
                    <a:pt x="1" y="38"/>
                  </a:lnTo>
                  <a:lnTo>
                    <a:pt x="0" y="33"/>
                  </a:lnTo>
                  <a:lnTo>
                    <a:pt x="0" y="29"/>
                  </a:lnTo>
                  <a:lnTo>
                    <a:pt x="1" y="24"/>
                  </a:lnTo>
                  <a:lnTo>
                    <a:pt x="3" y="21"/>
                  </a:lnTo>
                  <a:lnTo>
                    <a:pt x="5" y="17"/>
                  </a:lnTo>
                  <a:lnTo>
                    <a:pt x="7" y="15"/>
                  </a:lnTo>
                  <a:lnTo>
                    <a:pt x="10" y="14"/>
                  </a:lnTo>
                  <a:lnTo>
                    <a:pt x="13" y="13"/>
                  </a:lnTo>
                  <a:lnTo>
                    <a:pt x="15" y="13"/>
                  </a:lnTo>
                  <a:lnTo>
                    <a:pt x="18" y="13"/>
                  </a:lnTo>
                  <a:lnTo>
                    <a:pt x="19" y="14"/>
                  </a:lnTo>
                  <a:lnTo>
                    <a:pt x="21" y="14"/>
                  </a:lnTo>
                  <a:lnTo>
                    <a:pt x="22" y="15"/>
                  </a:lnTo>
                  <a:lnTo>
                    <a:pt x="23" y="16"/>
                  </a:lnTo>
                  <a:lnTo>
                    <a:pt x="25" y="16"/>
                  </a:lnTo>
                  <a:lnTo>
                    <a:pt x="26" y="17"/>
                  </a:lnTo>
                  <a:lnTo>
                    <a:pt x="26" y="18"/>
                  </a:lnTo>
                  <a:lnTo>
                    <a:pt x="26" y="18"/>
                  </a:lnTo>
                  <a:lnTo>
                    <a:pt x="26" y="0"/>
                  </a:lnTo>
                  <a:lnTo>
                    <a:pt x="31" y="0"/>
                  </a:lnTo>
                  <a:close/>
                  <a:moveTo>
                    <a:pt x="16" y="45"/>
                  </a:moveTo>
                  <a:lnTo>
                    <a:pt x="19" y="45"/>
                  </a:lnTo>
                  <a:lnTo>
                    <a:pt x="20" y="44"/>
                  </a:lnTo>
                  <a:lnTo>
                    <a:pt x="22" y="43"/>
                  </a:lnTo>
                  <a:lnTo>
                    <a:pt x="23" y="41"/>
                  </a:lnTo>
                  <a:lnTo>
                    <a:pt x="26" y="36"/>
                  </a:lnTo>
                  <a:lnTo>
                    <a:pt x="26" y="30"/>
                  </a:lnTo>
                  <a:lnTo>
                    <a:pt x="25" y="25"/>
                  </a:lnTo>
                  <a:lnTo>
                    <a:pt x="23" y="22"/>
                  </a:lnTo>
                  <a:lnTo>
                    <a:pt x="22" y="21"/>
                  </a:lnTo>
                  <a:lnTo>
                    <a:pt x="20" y="20"/>
                  </a:lnTo>
                  <a:lnTo>
                    <a:pt x="19" y="18"/>
                  </a:lnTo>
                  <a:lnTo>
                    <a:pt x="16" y="18"/>
                  </a:lnTo>
                  <a:lnTo>
                    <a:pt x="14" y="18"/>
                  </a:lnTo>
                  <a:lnTo>
                    <a:pt x="12" y="20"/>
                  </a:lnTo>
                  <a:lnTo>
                    <a:pt x="11" y="21"/>
                  </a:lnTo>
                  <a:lnTo>
                    <a:pt x="8" y="22"/>
                  </a:lnTo>
                  <a:lnTo>
                    <a:pt x="7" y="26"/>
                  </a:lnTo>
                  <a:lnTo>
                    <a:pt x="6" y="31"/>
                  </a:lnTo>
                  <a:lnTo>
                    <a:pt x="7" y="37"/>
                  </a:lnTo>
                  <a:lnTo>
                    <a:pt x="10" y="43"/>
                  </a:lnTo>
                  <a:lnTo>
                    <a:pt x="11" y="44"/>
                  </a:lnTo>
                  <a:lnTo>
                    <a:pt x="13" y="45"/>
                  </a:lnTo>
                  <a:lnTo>
                    <a:pt x="14" y="45"/>
                  </a:lnTo>
                  <a:lnTo>
                    <a:pt x="16" y="45"/>
                  </a:lnTo>
                  <a:close/>
                </a:path>
              </a:pathLst>
            </a:custGeom>
            <a:solidFill>
              <a:srgbClr val="000000"/>
            </a:solidFill>
            <a:ln w="9525">
              <a:solidFill>
                <a:srgbClr val="FFCC00"/>
              </a:solidFill>
              <a:round/>
              <a:headEnd/>
              <a:tailEnd/>
            </a:ln>
          </p:spPr>
          <p:txBody>
            <a:bodyPr/>
            <a:lstStyle/>
            <a:p>
              <a:endParaRPr lang="en-US" dirty="0"/>
            </a:p>
          </p:txBody>
        </p:sp>
        <p:sp>
          <p:nvSpPr>
            <p:cNvPr id="265223" name="Freeform 7">
              <a:extLst>
                <a:ext uri="{FF2B5EF4-FFF2-40B4-BE49-F238E27FC236}">
                  <a16:creationId xmlns:a16="http://schemas.microsoft.com/office/drawing/2014/main" id="{5EEBEB82-D117-4DC3-9936-5E53CD7E01DA}"/>
                </a:ext>
              </a:extLst>
            </p:cNvPr>
            <p:cNvSpPr>
              <a:spLocks noChangeAspect="1" noEditPoints="1"/>
            </p:cNvSpPr>
            <p:nvPr/>
          </p:nvSpPr>
          <p:spPr bwMode="auto">
            <a:xfrm>
              <a:off x="831" y="1409"/>
              <a:ext cx="32" cy="38"/>
            </a:xfrm>
            <a:custGeom>
              <a:avLst/>
              <a:gdLst>
                <a:gd name="T0" fmla="*/ 29 w 32"/>
                <a:gd name="T1" fmla="*/ 32 h 38"/>
                <a:gd name="T2" fmla="*/ 30 w 32"/>
                <a:gd name="T3" fmla="*/ 33 h 38"/>
                <a:gd name="T4" fmla="*/ 32 w 32"/>
                <a:gd name="T5" fmla="*/ 33 h 38"/>
                <a:gd name="T6" fmla="*/ 32 w 32"/>
                <a:gd name="T7" fmla="*/ 33 h 38"/>
                <a:gd name="T8" fmla="*/ 32 w 32"/>
                <a:gd name="T9" fmla="*/ 36 h 38"/>
                <a:gd name="T10" fmla="*/ 31 w 32"/>
                <a:gd name="T11" fmla="*/ 38 h 38"/>
                <a:gd name="T12" fmla="*/ 29 w 32"/>
                <a:gd name="T13" fmla="*/ 38 h 38"/>
                <a:gd name="T14" fmla="*/ 24 w 32"/>
                <a:gd name="T15" fmla="*/ 36 h 38"/>
                <a:gd name="T16" fmla="*/ 23 w 32"/>
                <a:gd name="T17" fmla="*/ 33 h 38"/>
                <a:gd name="T18" fmla="*/ 19 w 32"/>
                <a:gd name="T19" fmla="*/ 35 h 38"/>
                <a:gd name="T20" fmla="*/ 12 w 32"/>
                <a:gd name="T21" fmla="*/ 38 h 38"/>
                <a:gd name="T22" fmla="*/ 2 w 32"/>
                <a:gd name="T23" fmla="*/ 34 h 38"/>
                <a:gd name="T24" fmla="*/ 0 w 32"/>
                <a:gd name="T25" fmla="*/ 26 h 38"/>
                <a:gd name="T26" fmla="*/ 2 w 32"/>
                <a:gd name="T27" fmla="*/ 19 h 38"/>
                <a:gd name="T28" fmla="*/ 7 w 32"/>
                <a:gd name="T29" fmla="*/ 17 h 38"/>
                <a:gd name="T30" fmla="*/ 15 w 32"/>
                <a:gd name="T31" fmla="*/ 16 h 38"/>
                <a:gd name="T32" fmla="*/ 20 w 32"/>
                <a:gd name="T33" fmla="*/ 16 h 38"/>
                <a:gd name="T34" fmla="*/ 22 w 32"/>
                <a:gd name="T35" fmla="*/ 15 h 38"/>
                <a:gd name="T36" fmla="*/ 23 w 32"/>
                <a:gd name="T37" fmla="*/ 12 h 38"/>
                <a:gd name="T38" fmla="*/ 22 w 32"/>
                <a:gd name="T39" fmla="*/ 7 h 38"/>
                <a:gd name="T40" fmla="*/ 16 w 32"/>
                <a:gd name="T41" fmla="*/ 5 h 38"/>
                <a:gd name="T42" fmla="*/ 11 w 32"/>
                <a:gd name="T43" fmla="*/ 7 h 38"/>
                <a:gd name="T44" fmla="*/ 7 w 32"/>
                <a:gd name="T45" fmla="*/ 10 h 38"/>
                <a:gd name="T46" fmla="*/ 1 w 32"/>
                <a:gd name="T47" fmla="*/ 11 h 38"/>
                <a:gd name="T48" fmla="*/ 2 w 32"/>
                <a:gd name="T49" fmla="*/ 7 h 38"/>
                <a:gd name="T50" fmla="*/ 5 w 32"/>
                <a:gd name="T51" fmla="*/ 3 h 38"/>
                <a:gd name="T52" fmla="*/ 9 w 32"/>
                <a:gd name="T53" fmla="*/ 1 h 38"/>
                <a:gd name="T54" fmla="*/ 13 w 32"/>
                <a:gd name="T55" fmla="*/ 0 h 38"/>
                <a:gd name="T56" fmla="*/ 16 w 32"/>
                <a:gd name="T57" fmla="*/ 0 h 38"/>
                <a:gd name="T58" fmla="*/ 20 w 32"/>
                <a:gd name="T59" fmla="*/ 0 h 38"/>
                <a:gd name="T60" fmla="*/ 24 w 32"/>
                <a:gd name="T61" fmla="*/ 2 h 38"/>
                <a:gd name="T62" fmla="*/ 28 w 32"/>
                <a:gd name="T63" fmla="*/ 5 h 38"/>
                <a:gd name="T64" fmla="*/ 29 w 32"/>
                <a:gd name="T65" fmla="*/ 31 h 38"/>
                <a:gd name="T66" fmla="*/ 20 w 32"/>
                <a:gd name="T67" fmla="*/ 20 h 38"/>
                <a:gd name="T68" fmla="*/ 13 w 32"/>
                <a:gd name="T69" fmla="*/ 20 h 38"/>
                <a:gd name="T70" fmla="*/ 8 w 32"/>
                <a:gd name="T71" fmla="*/ 23 h 38"/>
                <a:gd name="T72" fmla="*/ 6 w 32"/>
                <a:gd name="T73" fmla="*/ 25 h 38"/>
                <a:gd name="T74" fmla="*/ 6 w 32"/>
                <a:gd name="T75" fmla="*/ 30 h 38"/>
                <a:gd name="T76" fmla="*/ 9 w 32"/>
                <a:gd name="T77" fmla="*/ 33 h 38"/>
                <a:gd name="T78" fmla="*/ 17 w 32"/>
                <a:gd name="T79" fmla="*/ 32 h 38"/>
                <a:gd name="T80" fmla="*/ 22 w 32"/>
                <a:gd name="T81" fmla="*/ 27 h 38"/>
                <a:gd name="T82" fmla="*/ 23 w 32"/>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2" h="38">
                  <a:moveTo>
                    <a:pt x="29" y="31"/>
                  </a:moveTo>
                  <a:lnTo>
                    <a:pt x="29" y="32"/>
                  </a:lnTo>
                  <a:lnTo>
                    <a:pt x="30" y="32"/>
                  </a:lnTo>
                  <a:lnTo>
                    <a:pt x="30" y="33"/>
                  </a:lnTo>
                  <a:lnTo>
                    <a:pt x="31" y="33"/>
                  </a:lnTo>
                  <a:lnTo>
                    <a:pt x="32" y="33"/>
                  </a:lnTo>
                  <a:lnTo>
                    <a:pt x="32" y="33"/>
                  </a:lnTo>
                  <a:lnTo>
                    <a:pt x="32" y="33"/>
                  </a:lnTo>
                  <a:lnTo>
                    <a:pt x="32" y="33"/>
                  </a:lnTo>
                  <a:lnTo>
                    <a:pt x="32" y="36"/>
                  </a:lnTo>
                  <a:lnTo>
                    <a:pt x="31" y="38"/>
                  </a:lnTo>
                  <a:lnTo>
                    <a:pt x="31" y="38"/>
                  </a:lnTo>
                  <a:lnTo>
                    <a:pt x="30" y="38"/>
                  </a:lnTo>
                  <a:lnTo>
                    <a:pt x="29" y="38"/>
                  </a:lnTo>
                  <a:lnTo>
                    <a:pt x="27" y="38"/>
                  </a:lnTo>
                  <a:lnTo>
                    <a:pt x="24" y="36"/>
                  </a:lnTo>
                  <a:lnTo>
                    <a:pt x="23" y="34"/>
                  </a:lnTo>
                  <a:lnTo>
                    <a:pt x="23" y="33"/>
                  </a:lnTo>
                  <a:lnTo>
                    <a:pt x="21" y="34"/>
                  </a:lnTo>
                  <a:lnTo>
                    <a:pt x="19" y="35"/>
                  </a:lnTo>
                  <a:lnTo>
                    <a:pt x="15" y="38"/>
                  </a:lnTo>
                  <a:lnTo>
                    <a:pt x="12" y="38"/>
                  </a:lnTo>
                  <a:lnTo>
                    <a:pt x="7" y="36"/>
                  </a:lnTo>
                  <a:lnTo>
                    <a:pt x="2" y="34"/>
                  </a:lnTo>
                  <a:lnTo>
                    <a:pt x="0" y="31"/>
                  </a:lnTo>
                  <a:lnTo>
                    <a:pt x="0" y="26"/>
                  </a:lnTo>
                  <a:lnTo>
                    <a:pt x="1" y="23"/>
                  </a:lnTo>
                  <a:lnTo>
                    <a:pt x="2" y="19"/>
                  </a:lnTo>
                  <a:lnTo>
                    <a:pt x="5" y="18"/>
                  </a:lnTo>
                  <a:lnTo>
                    <a:pt x="7" y="17"/>
                  </a:lnTo>
                  <a:lnTo>
                    <a:pt x="12" y="16"/>
                  </a:lnTo>
                  <a:lnTo>
                    <a:pt x="15" y="16"/>
                  </a:lnTo>
                  <a:lnTo>
                    <a:pt x="17" y="16"/>
                  </a:lnTo>
                  <a:lnTo>
                    <a:pt x="20" y="16"/>
                  </a:lnTo>
                  <a:lnTo>
                    <a:pt x="21" y="15"/>
                  </a:lnTo>
                  <a:lnTo>
                    <a:pt x="22" y="15"/>
                  </a:lnTo>
                  <a:lnTo>
                    <a:pt x="23" y="13"/>
                  </a:lnTo>
                  <a:lnTo>
                    <a:pt x="23" y="12"/>
                  </a:lnTo>
                  <a:lnTo>
                    <a:pt x="23" y="9"/>
                  </a:lnTo>
                  <a:lnTo>
                    <a:pt x="22" y="7"/>
                  </a:lnTo>
                  <a:lnTo>
                    <a:pt x="20" y="5"/>
                  </a:lnTo>
                  <a:lnTo>
                    <a:pt x="16" y="5"/>
                  </a:lnTo>
                  <a:lnTo>
                    <a:pt x="14" y="5"/>
                  </a:lnTo>
                  <a:lnTo>
                    <a:pt x="11" y="7"/>
                  </a:lnTo>
                  <a:lnTo>
                    <a:pt x="8" y="8"/>
                  </a:lnTo>
                  <a:lnTo>
                    <a:pt x="7" y="10"/>
                  </a:lnTo>
                  <a:lnTo>
                    <a:pt x="7" y="11"/>
                  </a:lnTo>
                  <a:lnTo>
                    <a:pt x="1" y="11"/>
                  </a:lnTo>
                  <a:lnTo>
                    <a:pt x="1" y="8"/>
                  </a:lnTo>
                  <a:lnTo>
                    <a:pt x="2" y="7"/>
                  </a:lnTo>
                  <a:lnTo>
                    <a:pt x="4" y="4"/>
                  </a:lnTo>
                  <a:lnTo>
                    <a:pt x="5" y="3"/>
                  </a:lnTo>
                  <a:lnTo>
                    <a:pt x="7" y="1"/>
                  </a:lnTo>
                  <a:lnTo>
                    <a:pt x="9" y="1"/>
                  </a:lnTo>
                  <a:lnTo>
                    <a:pt x="11" y="0"/>
                  </a:lnTo>
                  <a:lnTo>
                    <a:pt x="13" y="0"/>
                  </a:lnTo>
                  <a:lnTo>
                    <a:pt x="15" y="0"/>
                  </a:lnTo>
                  <a:lnTo>
                    <a:pt x="16" y="0"/>
                  </a:lnTo>
                  <a:lnTo>
                    <a:pt x="17" y="0"/>
                  </a:lnTo>
                  <a:lnTo>
                    <a:pt x="20" y="0"/>
                  </a:lnTo>
                  <a:lnTo>
                    <a:pt x="21" y="1"/>
                  </a:lnTo>
                  <a:lnTo>
                    <a:pt x="24" y="2"/>
                  </a:lnTo>
                  <a:lnTo>
                    <a:pt x="27" y="3"/>
                  </a:lnTo>
                  <a:lnTo>
                    <a:pt x="28" y="5"/>
                  </a:lnTo>
                  <a:lnTo>
                    <a:pt x="29" y="8"/>
                  </a:lnTo>
                  <a:lnTo>
                    <a:pt x="29" y="31"/>
                  </a:lnTo>
                  <a:close/>
                  <a:moveTo>
                    <a:pt x="23" y="19"/>
                  </a:moveTo>
                  <a:lnTo>
                    <a:pt x="20" y="20"/>
                  </a:lnTo>
                  <a:lnTo>
                    <a:pt x="16" y="20"/>
                  </a:lnTo>
                  <a:lnTo>
                    <a:pt x="13" y="20"/>
                  </a:lnTo>
                  <a:lnTo>
                    <a:pt x="9" y="22"/>
                  </a:lnTo>
                  <a:lnTo>
                    <a:pt x="8" y="23"/>
                  </a:lnTo>
                  <a:lnTo>
                    <a:pt x="7" y="24"/>
                  </a:lnTo>
                  <a:lnTo>
                    <a:pt x="6" y="25"/>
                  </a:lnTo>
                  <a:lnTo>
                    <a:pt x="6" y="27"/>
                  </a:lnTo>
                  <a:lnTo>
                    <a:pt x="6" y="30"/>
                  </a:lnTo>
                  <a:lnTo>
                    <a:pt x="7" y="32"/>
                  </a:lnTo>
                  <a:lnTo>
                    <a:pt x="9" y="33"/>
                  </a:lnTo>
                  <a:lnTo>
                    <a:pt x="12" y="33"/>
                  </a:lnTo>
                  <a:lnTo>
                    <a:pt x="17" y="32"/>
                  </a:lnTo>
                  <a:lnTo>
                    <a:pt x="21" y="30"/>
                  </a:lnTo>
                  <a:lnTo>
                    <a:pt x="22" y="27"/>
                  </a:lnTo>
                  <a:lnTo>
                    <a:pt x="23" y="26"/>
                  </a:lnTo>
                  <a:lnTo>
                    <a:pt x="23" y="19"/>
                  </a:lnTo>
                  <a:close/>
                </a:path>
              </a:pathLst>
            </a:custGeom>
            <a:solidFill>
              <a:srgbClr val="000000"/>
            </a:solidFill>
            <a:ln w="9525">
              <a:solidFill>
                <a:srgbClr val="FFCC00"/>
              </a:solidFill>
              <a:round/>
              <a:headEnd/>
              <a:tailEnd/>
            </a:ln>
          </p:spPr>
          <p:txBody>
            <a:bodyPr/>
            <a:lstStyle/>
            <a:p>
              <a:endParaRPr lang="en-US" dirty="0"/>
            </a:p>
          </p:txBody>
        </p:sp>
        <p:sp>
          <p:nvSpPr>
            <p:cNvPr id="265224" name="Freeform 8">
              <a:extLst>
                <a:ext uri="{FF2B5EF4-FFF2-40B4-BE49-F238E27FC236}">
                  <a16:creationId xmlns:a16="http://schemas.microsoft.com/office/drawing/2014/main" id="{55AD2786-74CF-4412-8250-AAF6A5066DC3}"/>
                </a:ext>
              </a:extLst>
            </p:cNvPr>
            <p:cNvSpPr>
              <a:spLocks noChangeAspect="1"/>
            </p:cNvSpPr>
            <p:nvPr/>
          </p:nvSpPr>
          <p:spPr bwMode="auto">
            <a:xfrm>
              <a:off x="869" y="1396"/>
              <a:ext cx="28" cy="49"/>
            </a:xfrm>
            <a:custGeom>
              <a:avLst/>
              <a:gdLst>
                <a:gd name="T0" fmla="*/ 0 w 28"/>
                <a:gd name="T1" fmla="*/ 0 h 49"/>
                <a:gd name="T2" fmla="*/ 6 w 28"/>
                <a:gd name="T3" fmla="*/ 0 h 49"/>
                <a:gd name="T4" fmla="*/ 6 w 28"/>
                <a:gd name="T5" fmla="*/ 18 h 49"/>
                <a:gd name="T6" fmla="*/ 7 w 28"/>
                <a:gd name="T7" fmla="*/ 17 h 49"/>
                <a:gd name="T8" fmla="*/ 8 w 28"/>
                <a:gd name="T9" fmla="*/ 16 h 49"/>
                <a:gd name="T10" fmla="*/ 9 w 28"/>
                <a:gd name="T11" fmla="*/ 15 h 49"/>
                <a:gd name="T12" fmla="*/ 12 w 28"/>
                <a:gd name="T13" fmla="*/ 14 h 49"/>
                <a:gd name="T14" fmla="*/ 13 w 28"/>
                <a:gd name="T15" fmla="*/ 13 h 49"/>
                <a:gd name="T16" fmla="*/ 14 w 28"/>
                <a:gd name="T17" fmla="*/ 13 h 49"/>
                <a:gd name="T18" fmla="*/ 15 w 28"/>
                <a:gd name="T19" fmla="*/ 13 h 49"/>
                <a:gd name="T20" fmla="*/ 16 w 28"/>
                <a:gd name="T21" fmla="*/ 13 h 49"/>
                <a:gd name="T22" fmla="*/ 17 w 28"/>
                <a:gd name="T23" fmla="*/ 13 h 49"/>
                <a:gd name="T24" fmla="*/ 19 w 28"/>
                <a:gd name="T25" fmla="*/ 13 h 49"/>
                <a:gd name="T26" fmla="*/ 21 w 28"/>
                <a:gd name="T27" fmla="*/ 13 h 49"/>
                <a:gd name="T28" fmla="*/ 22 w 28"/>
                <a:gd name="T29" fmla="*/ 14 h 49"/>
                <a:gd name="T30" fmla="*/ 24 w 28"/>
                <a:gd name="T31" fmla="*/ 16 h 49"/>
                <a:gd name="T32" fmla="*/ 27 w 28"/>
                <a:gd name="T33" fmla="*/ 18 h 49"/>
                <a:gd name="T34" fmla="*/ 28 w 28"/>
                <a:gd name="T35" fmla="*/ 21 h 49"/>
                <a:gd name="T36" fmla="*/ 28 w 28"/>
                <a:gd name="T37" fmla="*/ 22 h 49"/>
                <a:gd name="T38" fmla="*/ 28 w 28"/>
                <a:gd name="T39" fmla="*/ 49 h 49"/>
                <a:gd name="T40" fmla="*/ 22 w 28"/>
                <a:gd name="T41" fmla="*/ 49 h 49"/>
                <a:gd name="T42" fmla="*/ 22 w 28"/>
                <a:gd name="T43" fmla="*/ 25 h 49"/>
                <a:gd name="T44" fmla="*/ 22 w 28"/>
                <a:gd name="T45" fmla="*/ 23 h 49"/>
                <a:gd name="T46" fmla="*/ 21 w 28"/>
                <a:gd name="T47" fmla="*/ 21 h 49"/>
                <a:gd name="T48" fmla="*/ 20 w 28"/>
                <a:gd name="T49" fmla="*/ 20 h 49"/>
                <a:gd name="T50" fmla="*/ 19 w 28"/>
                <a:gd name="T51" fmla="*/ 18 h 49"/>
                <a:gd name="T52" fmla="*/ 17 w 28"/>
                <a:gd name="T53" fmla="*/ 18 h 49"/>
                <a:gd name="T54" fmla="*/ 16 w 28"/>
                <a:gd name="T55" fmla="*/ 18 h 49"/>
                <a:gd name="T56" fmla="*/ 14 w 28"/>
                <a:gd name="T57" fmla="*/ 18 h 49"/>
                <a:gd name="T58" fmla="*/ 13 w 28"/>
                <a:gd name="T59" fmla="*/ 18 h 49"/>
                <a:gd name="T60" fmla="*/ 12 w 28"/>
                <a:gd name="T61" fmla="*/ 18 h 49"/>
                <a:gd name="T62" fmla="*/ 11 w 28"/>
                <a:gd name="T63" fmla="*/ 20 h 49"/>
                <a:gd name="T64" fmla="*/ 8 w 28"/>
                <a:gd name="T65" fmla="*/ 20 h 49"/>
                <a:gd name="T66" fmla="*/ 7 w 28"/>
                <a:gd name="T67" fmla="*/ 21 h 49"/>
                <a:gd name="T68" fmla="*/ 6 w 28"/>
                <a:gd name="T69" fmla="*/ 22 h 49"/>
                <a:gd name="T70" fmla="*/ 6 w 28"/>
                <a:gd name="T71" fmla="*/ 23 h 49"/>
                <a:gd name="T72" fmla="*/ 6 w 28"/>
                <a:gd name="T73" fmla="*/ 24 h 49"/>
                <a:gd name="T74" fmla="*/ 6 w 28"/>
                <a:gd name="T75" fmla="*/ 26 h 49"/>
                <a:gd name="T76" fmla="*/ 6 w 28"/>
                <a:gd name="T77" fmla="*/ 49 h 49"/>
                <a:gd name="T78" fmla="*/ 0 w 28"/>
                <a:gd name="T79" fmla="*/ 49 h 49"/>
                <a:gd name="T80" fmla="*/ 0 w 28"/>
                <a:gd name="T8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49">
                  <a:moveTo>
                    <a:pt x="0" y="0"/>
                  </a:moveTo>
                  <a:lnTo>
                    <a:pt x="6" y="0"/>
                  </a:lnTo>
                  <a:lnTo>
                    <a:pt x="6" y="18"/>
                  </a:lnTo>
                  <a:lnTo>
                    <a:pt x="7" y="17"/>
                  </a:lnTo>
                  <a:lnTo>
                    <a:pt x="8" y="16"/>
                  </a:lnTo>
                  <a:lnTo>
                    <a:pt x="9" y="15"/>
                  </a:lnTo>
                  <a:lnTo>
                    <a:pt x="12" y="14"/>
                  </a:lnTo>
                  <a:lnTo>
                    <a:pt x="13" y="13"/>
                  </a:lnTo>
                  <a:lnTo>
                    <a:pt x="14" y="13"/>
                  </a:lnTo>
                  <a:lnTo>
                    <a:pt x="15" y="13"/>
                  </a:lnTo>
                  <a:lnTo>
                    <a:pt x="16" y="13"/>
                  </a:lnTo>
                  <a:lnTo>
                    <a:pt x="17" y="13"/>
                  </a:lnTo>
                  <a:lnTo>
                    <a:pt x="19" y="13"/>
                  </a:lnTo>
                  <a:lnTo>
                    <a:pt x="21" y="13"/>
                  </a:lnTo>
                  <a:lnTo>
                    <a:pt x="22" y="14"/>
                  </a:lnTo>
                  <a:lnTo>
                    <a:pt x="24" y="16"/>
                  </a:lnTo>
                  <a:lnTo>
                    <a:pt x="27" y="18"/>
                  </a:lnTo>
                  <a:lnTo>
                    <a:pt x="28" y="21"/>
                  </a:lnTo>
                  <a:lnTo>
                    <a:pt x="28" y="22"/>
                  </a:lnTo>
                  <a:lnTo>
                    <a:pt x="28" y="49"/>
                  </a:lnTo>
                  <a:lnTo>
                    <a:pt x="22" y="49"/>
                  </a:lnTo>
                  <a:lnTo>
                    <a:pt x="22" y="25"/>
                  </a:lnTo>
                  <a:lnTo>
                    <a:pt x="22" y="23"/>
                  </a:lnTo>
                  <a:lnTo>
                    <a:pt x="21" y="21"/>
                  </a:lnTo>
                  <a:lnTo>
                    <a:pt x="20" y="20"/>
                  </a:lnTo>
                  <a:lnTo>
                    <a:pt x="19" y="18"/>
                  </a:lnTo>
                  <a:lnTo>
                    <a:pt x="17" y="18"/>
                  </a:lnTo>
                  <a:lnTo>
                    <a:pt x="16" y="18"/>
                  </a:lnTo>
                  <a:lnTo>
                    <a:pt x="14" y="18"/>
                  </a:lnTo>
                  <a:lnTo>
                    <a:pt x="13" y="18"/>
                  </a:lnTo>
                  <a:lnTo>
                    <a:pt x="12" y="18"/>
                  </a:lnTo>
                  <a:lnTo>
                    <a:pt x="11" y="20"/>
                  </a:lnTo>
                  <a:lnTo>
                    <a:pt x="8" y="20"/>
                  </a:lnTo>
                  <a:lnTo>
                    <a:pt x="7" y="21"/>
                  </a:lnTo>
                  <a:lnTo>
                    <a:pt x="6" y="22"/>
                  </a:lnTo>
                  <a:lnTo>
                    <a:pt x="6" y="23"/>
                  </a:lnTo>
                  <a:lnTo>
                    <a:pt x="6" y="24"/>
                  </a:lnTo>
                  <a:lnTo>
                    <a:pt x="6" y="26"/>
                  </a:lnTo>
                  <a:lnTo>
                    <a:pt x="6" y="49"/>
                  </a:lnTo>
                  <a:lnTo>
                    <a:pt x="0" y="49"/>
                  </a:lnTo>
                  <a:lnTo>
                    <a:pt x="0" y="0"/>
                  </a:lnTo>
                  <a:close/>
                </a:path>
              </a:pathLst>
            </a:custGeom>
            <a:solidFill>
              <a:srgbClr val="000000"/>
            </a:solidFill>
            <a:ln w="9525">
              <a:solidFill>
                <a:srgbClr val="FFCC00"/>
              </a:solidFill>
              <a:round/>
              <a:headEnd/>
              <a:tailEnd/>
            </a:ln>
          </p:spPr>
          <p:txBody>
            <a:bodyPr/>
            <a:lstStyle/>
            <a:p>
              <a:endParaRPr lang="en-US" dirty="0"/>
            </a:p>
          </p:txBody>
        </p:sp>
        <p:sp>
          <p:nvSpPr>
            <p:cNvPr id="265225" name="Freeform 9">
              <a:extLst>
                <a:ext uri="{FF2B5EF4-FFF2-40B4-BE49-F238E27FC236}">
                  <a16:creationId xmlns:a16="http://schemas.microsoft.com/office/drawing/2014/main" id="{1BFA1539-61A1-4EFA-B5ED-2069971982C7}"/>
                </a:ext>
              </a:extLst>
            </p:cNvPr>
            <p:cNvSpPr>
              <a:spLocks noChangeAspect="1" noEditPoints="1"/>
            </p:cNvSpPr>
            <p:nvPr/>
          </p:nvSpPr>
          <p:spPr bwMode="auto">
            <a:xfrm>
              <a:off x="903" y="1409"/>
              <a:ext cx="32" cy="38"/>
            </a:xfrm>
            <a:custGeom>
              <a:avLst/>
              <a:gdLst>
                <a:gd name="T0" fmla="*/ 16 w 32"/>
                <a:gd name="T1" fmla="*/ 38 h 38"/>
                <a:gd name="T2" fmla="*/ 10 w 32"/>
                <a:gd name="T3" fmla="*/ 36 h 38"/>
                <a:gd name="T4" fmla="*/ 5 w 32"/>
                <a:gd name="T5" fmla="*/ 34 h 38"/>
                <a:gd name="T6" fmla="*/ 1 w 32"/>
                <a:gd name="T7" fmla="*/ 28 h 38"/>
                <a:gd name="T8" fmla="*/ 0 w 32"/>
                <a:gd name="T9" fmla="*/ 19 h 38"/>
                <a:gd name="T10" fmla="*/ 1 w 32"/>
                <a:gd name="T11" fmla="*/ 9 h 38"/>
                <a:gd name="T12" fmla="*/ 5 w 32"/>
                <a:gd name="T13" fmla="*/ 3 h 38"/>
                <a:gd name="T14" fmla="*/ 10 w 32"/>
                <a:gd name="T15" fmla="*/ 1 h 38"/>
                <a:gd name="T16" fmla="*/ 16 w 32"/>
                <a:gd name="T17" fmla="*/ 0 h 38"/>
                <a:gd name="T18" fmla="*/ 20 w 32"/>
                <a:gd name="T19" fmla="*/ 1 h 38"/>
                <a:gd name="T20" fmla="*/ 26 w 32"/>
                <a:gd name="T21" fmla="*/ 3 h 38"/>
                <a:gd name="T22" fmla="*/ 31 w 32"/>
                <a:gd name="T23" fmla="*/ 9 h 38"/>
                <a:gd name="T24" fmla="*/ 32 w 32"/>
                <a:gd name="T25" fmla="*/ 19 h 38"/>
                <a:gd name="T26" fmla="*/ 31 w 32"/>
                <a:gd name="T27" fmla="*/ 28 h 38"/>
                <a:gd name="T28" fmla="*/ 26 w 32"/>
                <a:gd name="T29" fmla="*/ 34 h 38"/>
                <a:gd name="T30" fmla="*/ 20 w 32"/>
                <a:gd name="T31" fmla="*/ 36 h 38"/>
                <a:gd name="T32" fmla="*/ 16 w 32"/>
                <a:gd name="T33" fmla="*/ 38 h 38"/>
                <a:gd name="T34" fmla="*/ 16 w 32"/>
                <a:gd name="T35" fmla="*/ 5 h 38"/>
                <a:gd name="T36" fmla="*/ 11 w 32"/>
                <a:gd name="T37" fmla="*/ 7 h 38"/>
                <a:gd name="T38" fmla="*/ 8 w 32"/>
                <a:gd name="T39" fmla="*/ 10 h 38"/>
                <a:gd name="T40" fmla="*/ 5 w 32"/>
                <a:gd name="T41" fmla="*/ 15 h 38"/>
                <a:gd name="T42" fmla="*/ 5 w 32"/>
                <a:gd name="T43" fmla="*/ 19 h 38"/>
                <a:gd name="T44" fmla="*/ 5 w 32"/>
                <a:gd name="T45" fmla="*/ 24 h 38"/>
                <a:gd name="T46" fmla="*/ 8 w 32"/>
                <a:gd name="T47" fmla="*/ 27 h 38"/>
                <a:gd name="T48" fmla="*/ 11 w 32"/>
                <a:gd name="T49" fmla="*/ 31 h 38"/>
                <a:gd name="T50" fmla="*/ 16 w 32"/>
                <a:gd name="T51" fmla="*/ 32 h 38"/>
                <a:gd name="T52" fmla="*/ 20 w 32"/>
                <a:gd name="T53" fmla="*/ 31 h 38"/>
                <a:gd name="T54" fmla="*/ 24 w 32"/>
                <a:gd name="T55" fmla="*/ 27 h 38"/>
                <a:gd name="T56" fmla="*/ 25 w 32"/>
                <a:gd name="T57" fmla="*/ 24 h 38"/>
                <a:gd name="T58" fmla="*/ 26 w 32"/>
                <a:gd name="T59" fmla="*/ 19 h 38"/>
                <a:gd name="T60" fmla="*/ 25 w 32"/>
                <a:gd name="T61" fmla="*/ 15 h 38"/>
                <a:gd name="T62" fmla="*/ 24 w 32"/>
                <a:gd name="T63" fmla="*/ 10 h 38"/>
                <a:gd name="T64" fmla="*/ 20 w 32"/>
                <a:gd name="T65" fmla="*/ 7 h 38"/>
                <a:gd name="T66" fmla="*/ 16 w 32"/>
                <a:gd name="T67" fmla="*/ 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8">
                  <a:moveTo>
                    <a:pt x="16" y="38"/>
                  </a:moveTo>
                  <a:lnTo>
                    <a:pt x="10" y="36"/>
                  </a:lnTo>
                  <a:lnTo>
                    <a:pt x="5" y="34"/>
                  </a:lnTo>
                  <a:lnTo>
                    <a:pt x="1" y="28"/>
                  </a:lnTo>
                  <a:lnTo>
                    <a:pt x="0" y="19"/>
                  </a:lnTo>
                  <a:lnTo>
                    <a:pt x="1" y="9"/>
                  </a:lnTo>
                  <a:lnTo>
                    <a:pt x="5" y="3"/>
                  </a:lnTo>
                  <a:lnTo>
                    <a:pt x="10" y="1"/>
                  </a:lnTo>
                  <a:lnTo>
                    <a:pt x="16" y="0"/>
                  </a:lnTo>
                  <a:lnTo>
                    <a:pt x="20" y="1"/>
                  </a:lnTo>
                  <a:lnTo>
                    <a:pt x="26" y="3"/>
                  </a:lnTo>
                  <a:lnTo>
                    <a:pt x="31" y="9"/>
                  </a:lnTo>
                  <a:lnTo>
                    <a:pt x="32" y="19"/>
                  </a:lnTo>
                  <a:lnTo>
                    <a:pt x="31" y="28"/>
                  </a:lnTo>
                  <a:lnTo>
                    <a:pt x="26" y="34"/>
                  </a:lnTo>
                  <a:lnTo>
                    <a:pt x="20" y="36"/>
                  </a:lnTo>
                  <a:lnTo>
                    <a:pt x="16" y="38"/>
                  </a:lnTo>
                  <a:close/>
                  <a:moveTo>
                    <a:pt x="16" y="5"/>
                  </a:moveTo>
                  <a:lnTo>
                    <a:pt x="11" y="7"/>
                  </a:lnTo>
                  <a:lnTo>
                    <a:pt x="8" y="10"/>
                  </a:lnTo>
                  <a:lnTo>
                    <a:pt x="5" y="15"/>
                  </a:lnTo>
                  <a:lnTo>
                    <a:pt x="5" y="19"/>
                  </a:lnTo>
                  <a:lnTo>
                    <a:pt x="5" y="24"/>
                  </a:lnTo>
                  <a:lnTo>
                    <a:pt x="8" y="27"/>
                  </a:lnTo>
                  <a:lnTo>
                    <a:pt x="11" y="31"/>
                  </a:lnTo>
                  <a:lnTo>
                    <a:pt x="16" y="32"/>
                  </a:lnTo>
                  <a:lnTo>
                    <a:pt x="20" y="31"/>
                  </a:lnTo>
                  <a:lnTo>
                    <a:pt x="24" y="27"/>
                  </a:lnTo>
                  <a:lnTo>
                    <a:pt x="25" y="24"/>
                  </a:lnTo>
                  <a:lnTo>
                    <a:pt x="26" y="19"/>
                  </a:lnTo>
                  <a:lnTo>
                    <a:pt x="25" y="15"/>
                  </a:lnTo>
                  <a:lnTo>
                    <a:pt x="24" y="10"/>
                  </a:lnTo>
                  <a:lnTo>
                    <a:pt x="20" y="7"/>
                  </a:lnTo>
                  <a:lnTo>
                    <a:pt x="16" y="5"/>
                  </a:lnTo>
                  <a:close/>
                </a:path>
              </a:pathLst>
            </a:custGeom>
            <a:solidFill>
              <a:srgbClr val="000000"/>
            </a:solidFill>
            <a:ln w="9525">
              <a:solidFill>
                <a:srgbClr val="FFCC00"/>
              </a:solidFill>
              <a:round/>
              <a:headEnd/>
              <a:tailEnd/>
            </a:ln>
          </p:spPr>
          <p:txBody>
            <a:bodyPr/>
            <a:lstStyle/>
            <a:p>
              <a:endParaRPr lang="en-US" dirty="0"/>
            </a:p>
          </p:txBody>
        </p:sp>
        <p:sp>
          <p:nvSpPr>
            <p:cNvPr id="265226" name="Freeform 10">
              <a:extLst>
                <a:ext uri="{FF2B5EF4-FFF2-40B4-BE49-F238E27FC236}">
                  <a16:creationId xmlns:a16="http://schemas.microsoft.com/office/drawing/2014/main" id="{8673517D-0027-43FC-B4D2-CB81296AEA98}"/>
                </a:ext>
              </a:extLst>
            </p:cNvPr>
            <p:cNvSpPr>
              <a:spLocks noChangeAspect="1"/>
            </p:cNvSpPr>
            <p:nvPr/>
          </p:nvSpPr>
          <p:spPr bwMode="auto">
            <a:xfrm>
              <a:off x="-31" y="753"/>
              <a:ext cx="633" cy="472"/>
            </a:xfrm>
            <a:custGeom>
              <a:avLst/>
              <a:gdLst>
                <a:gd name="T0" fmla="*/ 633 w 633"/>
                <a:gd name="T1" fmla="*/ 430 h 472"/>
                <a:gd name="T2" fmla="*/ 425 w 633"/>
                <a:gd name="T3" fmla="*/ 430 h 472"/>
                <a:gd name="T4" fmla="*/ 192 w 633"/>
                <a:gd name="T5" fmla="*/ 472 h 472"/>
                <a:gd name="T6" fmla="*/ 151 w 633"/>
                <a:gd name="T7" fmla="*/ 396 h 472"/>
                <a:gd name="T8" fmla="*/ 58 w 633"/>
                <a:gd name="T9" fmla="*/ 368 h 472"/>
                <a:gd name="T10" fmla="*/ 0 w 633"/>
                <a:gd name="T11" fmla="*/ 74 h 472"/>
                <a:gd name="T12" fmla="*/ 86 w 633"/>
                <a:gd name="T13" fmla="*/ 74 h 472"/>
                <a:gd name="T14" fmla="*/ 76 w 633"/>
                <a:gd name="T15" fmla="*/ 0 h 472"/>
                <a:gd name="T16" fmla="*/ 626 w 633"/>
                <a:gd name="T17" fmla="*/ 0 h 472"/>
                <a:gd name="T18" fmla="*/ 626 w 633"/>
                <a:gd name="T19" fmla="*/ 376 h 472"/>
                <a:gd name="T20" fmla="*/ 633 w 633"/>
                <a:gd name="T21" fmla="*/ 430 h 4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3" h="472">
                  <a:moveTo>
                    <a:pt x="633" y="430"/>
                  </a:moveTo>
                  <a:lnTo>
                    <a:pt x="425" y="430"/>
                  </a:lnTo>
                  <a:lnTo>
                    <a:pt x="192" y="472"/>
                  </a:lnTo>
                  <a:lnTo>
                    <a:pt x="151" y="396"/>
                  </a:lnTo>
                  <a:lnTo>
                    <a:pt x="58" y="368"/>
                  </a:lnTo>
                  <a:lnTo>
                    <a:pt x="0" y="74"/>
                  </a:lnTo>
                  <a:lnTo>
                    <a:pt x="86" y="74"/>
                  </a:lnTo>
                  <a:lnTo>
                    <a:pt x="76" y="0"/>
                  </a:lnTo>
                  <a:lnTo>
                    <a:pt x="626" y="0"/>
                  </a:lnTo>
                  <a:lnTo>
                    <a:pt x="626" y="376"/>
                  </a:lnTo>
                  <a:lnTo>
                    <a:pt x="633" y="430"/>
                  </a:lnTo>
                  <a:close/>
                </a:path>
              </a:pathLst>
            </a:custGeom>
            <a:solidFill>
              <a:srgbClr val="000000"/>
            </a:solidFill>
            <a:ln w="9525">
              <a:solidFill>
                <a:srgbClr val="FFCC00"/>
              </a:solidFill>
              <a:round/>
              <a:headEnd/>
              <a:tailEnd/>
            </a:ln>
          </p:spPr>
          <p:txBody>
            <a:bodyPr/>
            <a:lstStyle/>
            <a:p>
              <a:endParaRPr lang="en-US" dirty="0"/>
            </a:p>
          </p:txBody>
        </p:sp>
        <p:sp>
          <p:nvSpPr>
            <p:cNvPr id="265227" name="Freeform 11">
              <a:extLst>
                <a:ext uri="{FF2B5EF4-FFF2-40B4-BE49-F238E27FC236}">
                  <a16:creationId xmlns:a16="http://schemas.microsoft.com/office/drawing/2014/main" id="{75AA4DE0-4315-4676-B862-CE12FBA86077}"/>
                </a:ext>
              </a:extLst>
            </p:cNvPr>
            <p:cNvSpPr>
              <a:spLocks noChangeAspect="1"/>
            </p:cNvSpPr>
            <p:nvPr/>
          </p:nvSpPr>
          <p:spPr bwMode="auto">
            <a:xfrm>
              <a:off x="7" y="704"/>
              <a:ext cx="645" cy="481"/>
            </a:xfrm>
            <a:custGeom>
              <a:avLst/>
              <a:gdLst>
                <a:gd name="T0" fmla="*/ 639 w 645"/>
                <a:gd name="T1" fmla="*/ 432 h 481"/>
                <a:gd name="T2" fmla="*/ 645 w 645"/>
                <a:gd name="T3" fmla="*/ 432 h 481"/>
                <a:gd name="T4" fmla="*/ 639 w 645"/>
                <a:gd name="T5" fmla="*/ 377 h 481"/>
                <a:gd name="T6" fmla="*/ 639 w 645"/>
                <a:gd name="T7" fmla="*/ 4 h 481"/>
                <a:gd name="T8" fmla="*/ 639 w 645"/>
                <a:gd name="T9" fmla="*/ 0 h 481"/>
                <a:gd name="T10" fmla="*/ 633 w 645"/>
                <a:gd name="T11" fmla="*/ 0 h 481"/>
                <a:gd name="T12" fmla="*/ 81 w 645"/>
                <a:gd name="T13" fmla="*/ 0 h 481"/>
                <a:gd name="T14" fmla="*/ 74 w 645"/>
                <a:gd name="T15" fmla="*/ 0 h 481"/>
                <a:gd name="T16" fmla="*/ 76 w 645"/>
                <a:gd name="T17" fmla="*/ 5 h 481"/>
                <a:gd name="T18" fmla="*/ 85 w 645"/>
                <a:gd name="T19" fmla="*/ 71 h 481"/>
                <a:gd name="T20" fmla="*/ 7 w 645"/>
                <a:gd name="T21" fmla="*/ 71 h 481"/>
                <a:gd name="T22" fmla="*/ 0 w 645"/>
                <a:gd name="T23" fmla="*/ 71 h 481"/>
                <a:gd name="T24" fmla="*/ 1 w 645"/>
                <a:gd name="T25" fmla="*/ 77 h 481"/>
                <a:gd name="T26" fmla="*/ 58 w 645"/>
                <a:gd name="T27" fmla="*/ 372 h 481"/>
                <a:gd name="T28" fmla="*/ 60 w 645"/>
                <a:gd name="T29" fmla="*/ 374 h 481"/>
                <a:gd name="T30" fmla="*/ 63 w 645"/>
                <a:gd name="T31" fmla="*/ 375 h 481"/>
                <a:gd name="T32" fmla="*/ 153 w 645"/>
                <a:gd name="T33" fmla="*/ 404 h 481"/>
                <a:gd name="T34" fmla="*/ 193 w 645"/>
                <a:gd name="T35" fmla="*/ 478 h 481"/>
                <a:gd name="T36" fmla="*/ 194 w 645"/>
                <a:gd name="T37" fmla="*/ 481 h 481"/>
                <a:gd name="T38" fmla="*/ 199 w 645"/>
                <a:gd name="T39" fmla="*/ 480 h 481"/>
                <a:gd name="T40" fmla="*/ 430 w 645"/>
                <a:gd name="T41" fmla="*/ 437 h 481"/>
                <a:gd name="T42" fmla="*/ 639 w 645"/>
                <a:gd name="T43" fmla="*/ 437 h 481"/>
                <a:gd name="T44" fmla="*/ 639 w 645"/>
                <a:gd name="T45" fmla="*/ 43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5" h="481">
                  <a:moveTo>
                    <a:pt x="639" y="432"/>
                  </a:moveTo>
                  <a:lnTo>
                    <a:pt x="645" y="432"/>
                  </a:lnTo>
                  <a:lnTo>
                    <a:pt x="639" y="377"/>
                  </a:lnTo>
                  <a:lnTo>
                    <a:pt x="639" y="4"/>
                  </a:lnTo>
                  <a:lnTo>
                    <a:pt x="639" y="0"/>
                  </a:lnTo>
                  <a:lnTo>
                    <a:pt x="633" y="0"/>
                  </a:lnTo>
                  <a:lnTo>
                    <a:pt x="81" y="0"/>
                  </a:lnTo>
                  <a:lnTo>
                    <a:pt x="74" y="0"/>
                  </a:lnTo>
                  <a:lnTo>
                    <a:pt x="76" y="5"/>
                  </a:lnTo>
                  <a:lnTo>
                    <a:pt x="85" y="71"/>
                  </a:lnTo>
                  <a:lnTo>
                    <a:pt x="7" y="71"/>
                  </a:lnTo>
                  <a:lnTo>
                    <a:pt x="0" y="71"/>
                  </a:lnTo>
                  <a:lnTo>
                    <a:pt x="1" y="77"/>
                  </a:lnTo>
                  <a:lnTo>
                    <a:pt x="58" y="372"/>
                  </a:lnTo>
                  <a:lnTo>
                    <a:pt x="60" y="374"/>
                  </a:lnTo>
                  <a:lnTo>
                    <a:pt x="63" y="375"/>
                  </a:lnTo>
                  <a:lnTo>
                    <a:pt x="153" y="404"/>
                  </a:lnTo>
                  <a:lnTo>
                    <a:pt x="193" y="478"/>
                  </a:lnTo>
                  <a:lnTo>
                    <a:pt x="194" y="481"/>
                  </a:lnTo>
                  <a:lnTo>
                    <a:pt x="199" y="480"/>
                  </a:lnTo>
                  <a:lnTo>
                    <a:pt x="430" y="437"/>
                  </a:lnTo>
                  <a:lnTo>
                    <a:pt x="639" y="437"/>
                  </a:lnTo>
                  <a:lnTo>
                    <a:pt x="639" y="432"/>
                  </a:lnTo>
                  <a:close/>
                </a:path>
              </a:pathLst>
            </a:custGeom>
            <a:solidFill>
              <a:srgbClr val="000000"/>
            </a:solidFill>
            <a:ln w="9525">
              <a:solidFill>
                <a:srgbClr val="FFCC00"/>
              </a:solidFill>
              <a:round/>
              <a:headEnd/>
              <a:tailEnd/>
            </a:ln>
          </p:spPr>
          <p:txBody>
            <a:bodyPr/>
            <a:lstStyle/>
            <a:p>
              <a:endParaRPr lang="en-US" dirty="0"/>
            </a:p>
          </p:txBody>
        </p:sp>
        <p:sp>
          <p:nvSpPr>
            <p:cNvPr id="265228" name="Freeform 12">
              <a:extLst>
                <a:ext uri="{FF2B5EF4-FFF2-40B4-BE49-F238E27FC236}">
                  <a16:creationId xmlns:a16="http://schemas.microsoft.com/office/drawing/2014/main" id="{B08FC678-F334-42E6-89A8-3AB4BDB0E792}"/>
                </a:ext>
              </a:extLst>
            </p:cNvPr>
            <p:cNvSpPr>
              <a:spLocks noChangeAspect="1"/>
            </p:cNvSpPr>
            <p:nvPr/>
          </p:nvSpPr>
          <p:spPr bwMode="auto">
            <a:xfrm>
              <a:off x="19" y="714"/>
              <a:ext cx="621" cy="458"/>
            </a:xfrm>
            <a:custGeom>
              <a:avLst/>
              <a:gdLst>
                <a:gd name="T0" fmla="*/ 417 w 621"/>
                <a:gd name="T1" fmla="*/ 417 h 458"/>
                <a:gd name="T2" fmla="*/ 189 w 621"/>
                <a:gd name="T3" fmla="*/ 458 h 458"/>
                <a:gd name="T4" fmla="*/ 150 w 621"/>
                <a:gd name="T5" fmla="*/ 387 h 458"/>
                <a:gd name="T6" fmla="*/ 149 w 621"/>
                <a:gd name="T7" fmla="*/ 385 h 458"/>
                <a:gd name="T8" fmla="*/ 147 w 621"/>
                <a:gd name="T9" fmla="*/ 384 h 458"/>
                <a:gd name="T10" fmla="*/ 57 w 621"/>
                <a:gd name="T11" fmla="*/ 356 h 458"/>
                <a:gd name="T12" fmla="*/ 0 w 621"/>
                <a:gd name="T13" fmla="*/ 71 h 458"/>
                <a:gd name="T14" fmla="*/ 80 w 621"/>
                <a:gd name="T15" fmla="*/ 71 h 458"/>
                <a:gd name="T16" fmla="*/ 86 w 621"/>
                <a:gd name="T17" fmla="*/ 71 h 458"/>
                <a:gd name="T18" fmla="*/ 86 w 621"/>
                <a:gd name="T19" fmla="*/ 66 h 458"/>
                <a:gd name="T20" fmla="*/ 75 w 621"/>
                <a:gd name="T21" fmla="*/ 0 h 458"/>
                <a:gd name="T22" fmla="*/ 615 w 621"/>
                <a:gd name="T23" fmla="*/ 0 h 458"/>
                <a:gd name="T24" fmla="*/ 615 w 621"/>
                <a:gd name="T25" fmla="*/ 367 h 458"/>
                <a:gd name="T26" fmla="*/ 615 w 621"/>
                <a:gd name="T27" fmla="*/ 369 h 458"/>
                <a:gd name="T28" fmla="*/ 615 w 621"/>
                <a:gd name="T29" fmla="*/ 369 h 458"/>
                <a:gd name="T30" fmla="*/ 621 w 621"/>
                <a:gd name="T31" fmla="*/ 417 h 458"/>
                <a:gd name="T32" fmla="*/ 418 w 621"/>
                <a:gd name="T33" fmla="*/ 417 h 458"/>
                <a:gd name="T34" fmla="*/ 418 w 621"/>
                <a:gd name="T35" fmla="*/ 417 h 458"/>
                <a:gd name="T36" fmla="*/ 417 w 621"/>
                <a:gd name="T37" fmla="*/ 417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1" h="458">
                  <a:moveTo>
                    <a:pt x="417" y="417"/>
                  </a:moveTo>
                  <a:lnTo>
                    <a:pt x="189" y="458"/>
                  </a:lnTo>
                  <a:lnTo>
                    <a:pt x="150" y="387"/>
                  </a:lnTo>
                  <a:lnTo>
                    <a:pt x="149" y="385"/>
                  </a:lnTo>
                  <a:lnTo>
                    <a:pt x="147" y="384"/>
                  </a:lnTo>
                  <a:lnTo>
                    <a:pt x="57" y="356"/>
                  </a:lnTo>
                  <a:lnTo>
                    <a:pt x="0" y="71"/>
                  </a:lnTo>
                  <a:lnTo>
                    <a:pt x="80" y="71"/>
                  </a:lnTo>
                  <a:lnTo>
                    <a:pt x="86" y="71"/>
                  </a:lnTo>
                  <a:lnTo>
                    <a:pt x="86" y="66"/>
                  </a:lnTo>
                  <a:lnTo>
                    <a:pt x="75" y="0"/>
                  </a:lnTo>
                  <a:lnTo>
                    <a:pt x="615" y="0"/>
                  </a:lnTo>
                  <a:lnTo>
                    <a:pt x="615" y="367"/>
                  </a:lnTo>
                  <a:lnTo>
                    <a:pt x="615" y="369"/>
                  </a:lnTo>
                  <a:lnTo>
                    <a:pt x="615" y="369"/>
                  </a:lnTo>
                  <a:lnTo>
                    <a:pt x="621" y="417"/>
                  </a:lnTo>
                  <a:lnTo>
                    <a:pt x="418" y="417"/>
                  </a:lnTo>
                  <a:lnTo>
                    <a:pt x="418" y="417"/>
                  </a:lnTo>
                  <a:lnTo>
                    <a:pt x="417" y="417"/>
                  </a:lnTo>
                  <a:close/>
                </a:path>
              </a:pathLst>
            </a:custGeom>
            <a:solidFill>
              <a:srgbClr val="FFFFFF"/>
            </a:solidFill>
            <a:ln w="9525">
              <a:solidFill>
                <a:srgbClr val="FFCC00"/>
              </a:solidFill>
              <a:round/>
              <a:headEnd/>
              <a:tailEnd/>
            </a:ln>
          </p:spPr>
          <p:txBody>
            <a:bodyPr/>
            <a:lstStyle/>
            <a:p>
              <a:endParaRPr lang="en-US" dirty="0"/>
            </a:p>
          </p:txBody>
        </p:sp>
        <p:sp>
          <p:nvSpPr>
            <p:cNvPr id="265229" name="Freeform 13">
              <a:extLst>
                <a:ext uri="{FF2B5EF4-FFF2-40B4-BE49-F238E27FC236}">
                  <a16:creationId xmlns:a16="http://schemas.microsoft.com/office/drawing/2014/main" id="{2DADC1E2-F1B1-4E1C-BB8A-699AA5125C0C}"/>
                </a:ext>
              </a:extLst>
            </p:cNvPr>
            <p:cNvSpPr>
              <a:spLocks noChangeAspect="1"/>
            </p:cNvSpPr>
            <p:nvPr/>
          </p:nvSpPr>
          <p:spPr bwMode="auto">
            <a:xfrm>
              <a:off x="171" y="887"/>
              <a:ext cx="61" cy="48"/>
            </a:xfrm>
            <a:custGeom>
              <a:avLst/>
              <a:gdLst>
                <a:gd name="T0" fmla="*/ 54 w 61"/>
                <a:gd name="T1" fmla="*/ 0 h 48"/>
                <a:gd name="T2" fmla="*/ 61 w 61"/>
                <a:gd name="T3" fmla="*/ 0 h 48"/>
                <a:gd name="T4" fmla="*/ 49 w 61"/>
                <a:gd name="T5" fmla="*/ 48 h 48"/>
                <a:gd name="T6" fmla="*/ 42 w 61"/>
                <a:gd name="T7" fmla="*/ 48 h 48"/>
                <a:gd name="T8" fmla="*/ 30 w 61"/>
                <a:gd name="T9" fmla="*/ 9 h 48"/>
                <a:gd name="T10" fmla="*/ 20 w 61"/>
                <a:gd name="T11" fmla="*/ 48 h 48"/>
                <a:gd name="T12" fmla="*/ 13 w 61"/>
                <a:gd name="T13" fmla="*/ 48 h 48"/>
                <a:gd name="T14" fmla="*/ 0 w 61"/>
                <a:gd name="T15" fmla="*/ 0 h 48"/>
                <a:gd name="T16" fmla="*/ 7 w 61"/>
                <a:gd name="T17" fmla="*/ 0 h 48"/>
                <a:gd name="T18" fmla="*/ 16 w 61"/>
                <a:gd name="T19" fmla="*/ 39 h 48"/>
                <a:gd name="T20" fmla="*/ 27 w 61"/>
                <a:gd name="T21" fmla="*/ 0 h 48"/>
                <a:gd name="T22" fmla="*/ 34 w 61"/>
                <a:gd name="T23" fmla="*/ 0 h 48"/>
                <a:gd name="T24" fmla="*/ 45 w 61"/>
                <a:gd name="T25" fmla="*/ 39 h 48"/>
                <a:gd name="T26" fmla="*/ 54 w 61"/>
                <a:gd name="T2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48">
                  <a:moveTo>
                    <a:pt x="54" y="0"/>
                  </a:moveTo>
                  <a:lnTo>
                    <a:pt x="61" y="0"/>
                  </a:lnTo>
                  <a:lnTo>
                    <a:pt x="49" y="48"/>
                  </a:lnTo>
                  <a:lnTo>
                    <a:pt x="42" y="48"/>
                  </a:lnTo>
                  <a:lnTo>
                    <a:pt x="30" y="9"/>
                  </a:lnTo>
                  <a:lnTo>
                    <a:pt x="20" y="48"/>
                  </a:lnTo>
                  <a:lnTo>
                    <a:pt x="13" y="48"/>
                  </a:lnTo>
                  <a:lnTo>
                    <a:pt x="0" y="0"/>
                  </a:lnTo>
                  <a:lnTo>
                    <a:pt x="7" y="0"/>
                  </a:lnTo>
                  <a:lnTo>
                    <a:pt x="16" y="39"/>
                  </a:lnTo>
                  <a:lnTo>
                    <a:pt x="27" y="0"/>
                  </a:lnTo>
                  <a:lnTo>
                    <a:pt x="34" y="0"/>
                  </a:lnTo>
                  <a:lnTo>
                    <a:pt x="45" y="39"/>
                  </a:lnTo>
                  <a:lnTo>
                    <a:pt x="54" y="0"/>
                  </a:lnTo>
                  <a:close/>
                </a:path>
              </a:pathLst>
            </a:custGeom>
            <a:solidFill>
              <a:srgbClr val="000000"/>
            </a:solidFill>
            <a:ln w="9525">
              <a:solidFill>
                <a:srgbClr val="FFCC00"/>
              </a:solidFill>
              <a:round/>
              <a:headEnd/>
              <a:tailEnd/>
            </a:ln>
          </p:spPr>
          <p:txBody>
            <a:bodyPr/>
            <a:lstStyle/>
            <a:p>
              <a:endParaRPr lang="en-US" dirty="0"/>
            </a:p>
          </p:txBody>
        </p:sp>
        <p:sp>
          <p:nvSpPr>
            <p:cNvPr id="265230" name="Freeform 14">
              <a:extLst>
                <a:ext uri="{FF2B5EF4-FFF2-40B4-BE49-F238E27FC236}">
                  <a16:creationId xmlns:a16="http://schemas.microsoft.com/office/drawing/2014/main" id="{501FF573-D4AF-4788-AA0E-6D20CA681709}"/>
                </a:ext>
              </a:extLst>
            </p:cNvPr>
            <p:cNvSpPr>
              <a:spLocks noChangeAspect="1" noEditPoints="1"/>
            </p:cNvSpPr>
            <p:nvPr/>
          </p:nvSpPr>
          <p:spPr bwMode="auto">
            <a:xfrm>
              <a:off x="235" y="899"/>
              <a:ext cx="33" cy="38"/>
            </a:xfrm>
            <a:custGeom>
              <a:avLst/>
              <a:gdLst>
                <a:gd name="T0" fmla="*/ 28 w 33"/>
                <a:gd name="T1" fmla="*/ 32 h 38"/>
                <a:gd name="T2" fmla="*/ 31 w 33"/>
                <a:gd name="T3" fmla="*/ 33 h 38"/>
                <a:gd name="T4" fmla="*/ 32 w 33"/>
                <a:gd name="T5" fmla="*/ 33 h 38"/>
                <a:gd name="T6" fmla="*/ 32 w 33"/>
                <a:gd name="T7" fmla="*/ 33 h 38"/>
                <a:gd name="T8" fmla="*/ 33 w 33"/>
                <a:gd name="T9" fmla="*/ 37 h 38"/>
                <a:gd name="T10" fmla="*/ 31 w 33"/>
                <a:gd name="T11" fmla="*/ 37 h 38"/>
                <a:gd name="T12" fmla="*/ 28 w 33"/>
                <a:gd name="T13" fmla="*/ 38 h 38"/>
                <a:gd name="T14" fmla="*/ 25 w 33"/>
                <a:gd name="T15" fmla="*/ 36 h 38"/>
                <a:gd name="T16" fmla="*/ 23 w 33"/>
                <a:gd name="T17" fmla="*/ 33 h 38"/>
                <a:gd name="T18" fmla="*/ 18 w 33"/>
                <a:gd name="T19" fmla="*/ 36 h 38"/>
                <a:gd name="T20" fmla="*/ 12 w 33"/>
                <a:gd name="T21" fmla="*/ 38 h 38"/>
                <a:gd name="T22" fmla="*/ 3 w 33"/>
                <a:gd name="T23" fmla="*/ 35 h 38"/>
                <a:gd name="T24" fmla="*/ 0 w 33"/>
                <a:gd name="T25" fmla="*/ 27 h 38"/>
                <a:gd name="T26" fmla="*/ 2 w 33"/>
                <a:gd name="T27" fmla="*/ 20 h 38"/>
                <a:gd name="T28" fmla="*/ 7 w 33"/>
                <a:gd name="T29" fmla="*/ 18 h 38"/>
                <a:gd name="T30" fmla="*/ 15 w 33"/>
                <a:gd name="T31" fmla="*/ 17 h 38"/>
                <a:gd name="T32" fmla="*/ 20 w 33"/>
                <a:gd name="T33" fmla="*/ 15 h 38"/>
                <a:gd name="T34" fmla="*/ 22 w 33"/>
                <a:gd name="T35" fmla="*/ 15 h 38"/>
                <a:gd name="T36" fmla="*/ 23 w 33"/>
                <a:gd name="T37" fmla="*/ 13 h 38"/>
                <a:gd name="T38" fmla="*/ 22 w 33"/>
                <a:gd name="T39" fmla="*/ 7 h 38"/>
                <a:gd name="T40" fmla="*/ 17 w 33"/>
                <a:gd name="T41" fmla="*/ 5 h 38"/>
                <a:gd name="T42" fmla="*/ 10 w 33"/>
                <a:gd name="T43" fmla="*/ 6 h 38"/>
                <a:gd name="T44" fmla="*/ 7 w 33"/>
                <a:gd name="T45" fmla="*/ 10 h 38"/>
                <a:gd name="T46" fmla="*/ 1 w 33"/>
                <a:gd name="T47" fmla="*/ 12 h 38"/>
                <a:gd name="T48" fmla="*/ 2 w 33"/>
                <a:gd name="T49" fmla="*/ 6 h 38"/>
                <a:gd name="T50" fmla="*/ 5 w 33"/>
                <a:gd name="T51" fmla="*/ 3 h 38"/>
                <a:gd name="T52" fmla="*/ 9 w 33"/>
                <a:gd name="T53" fmla="*/ 0 h 38"/>
                <a:gd name="T54" fmla="*/ 12 w 33"/>
                <a:gd name="T55" fmla="*/ 0 h 38"/>
                <a:gd name="T56" fmla="*/ 16 w 33"/>
                <a:gd name="T57" fmla="*/ 0 h 38"/>
                <a:gd name="T58" fmla="*/ 19 w 33"/>
                <a:gd name="T59" fmla="*/ 0 h 38"/>
                <a:gd name="T60" fmla="*/ 24 w 33"/>
                <a:gd name="T61" fmla="*/ 2 h 38"/>
                <a:gd name="T62" fmla="*/ 27 w 33"/>
                <a:gd name="T63" fmla="*/ 5 h 38"/>
                <a:gd name="T64" fmla="*/ 28 w 33"/>
                <a:gd name="T65" fmla="*/ 32 h 38"/>
                <a:gd name="T66" fmla="*/ 19 w 33"/>
                <a:gd name="T67" fmla="*/ 20 h 38"/>
                <a:gd name="T68" fmla="*/ 12 w 33"/>
                <a:gd name="T69" fmla="*/ 21 h 38"/>
                <a:gd name="T70" fmla="*/ 8 w 33"/>
                <a:gd name="T71" fmla="*/ 22 h 38"/>
                <a:gd name="T72" fmla="*/ 5 w 33"/>
                <a:gd name="T73" fmla="*/ 26 h 38"/>
                <a:gd name="T74" fmla="*/ 7 w 33"/>
                <a:gd name="T75" fmla="*/ 29 h 38"/>
                <a:gd name="T76" fmla="*/ 9 w 33"/>
                <a:gd name="T77" fmla="*/ 33 h 38"/>
                <a:gd name="T78" fmla="*/ 17 w 33"/>
                <a:gd name="T79" fmla="*/ 33 h 38"/>
                <a:gd name="T80" fmla="*/ 22 w 33"/>
                <a:gd name="T81" fmla="*/ 27 h 38"/>
                <a:gd name="T82" fmla="*/ 23 w 33"/>
                <a:gd name="T83" fmla="*/ 19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 h="38">
                  <a:moveTo>
                    <a:pt x="28" y="32"/>
                  </a:moveTo>
                  <a:lnTo>
                    <a:pt x="28" y="32"/>
                  </a:lnTo>
                  <a:lnTo>
                    <a:pt x="30" y="32"/>
                  </a:lnTo>
                  <a:lnTo>
                    <a:pt x="31" y="33"/>
                  </a:lnTo>
                  <a:lnTo>
                    <a:pt x="32" y="33"/>
                  </a:lnTo>
                  <a:lnTo>
                    <a:pt x="32" y="33"/>
                  </a:lnTo>
                  <a:lnTo>
                    <a:pt x="32" y="33"/>
                  </a:lnTo>
                  <a:lnTo>
                    <a:pt x="32" y="33"/>
                  </a:lnTo>
                  <a:lnTo>
                    <a:pt x="33" y="33"/>
                  </a:lnTo>
                  <a:lnTo>
                    <a:pt x="33" y="37"/>
                  </a:lnTo>
                  <a:lnTo>
                    <a:pt x="32" y="37"/>
                  </a:lnTo>
                  <a:lnTo>
                    <a:pt x="31" y="37"/>
                  </a:lnTo>
                  <a:lnTo>
                    <a:pt x="30" y="38"/>
                  </a:lnTo>
                  <a:lnTo>
                    <a:pt x="28" y="38"/>
                  </a:lnTo>
                  <a:lnTo>
                    <a:pt x="27" y="37"/>
                  </a:lnTo>
                  <a:lnTo>
                    <a:pt x="25" y="36"/>
                  </a:lnTo>
                  <a:lnTo>
                    <a:pt x="24" y="35"/>
                  </a:lnTo>
                  <a:lnTo>
                    <a:pt x="23" y="33"/>
                  </a:lnTo>
                  <a:lnTo>
                    <a:pt x="20" y="35"/>
                  </a:lnTo>
                  <a:lnTo>
                    <a:pt x="18" y="36"/>
                  </a:lnTo>
                  <a:lnTo>
                    <a:pt x="16" y="37"/>
                  </a:lnTo>
                  <a:lnTo>
                    <a:pt x="12" y="38"/>
                  </a:lnTo>
                  <a:lnTo>
                    <a:pt x="7" y="37"/>
                  </a:lnTo>
                  <a:lnTo>
                    <a:pt x="3" y="35"/>
                  </a:lnTo>
                  <a:lnTo>
                    <a:pt x="1" y="32"/>
                  </a:lnTo>
                  <a:lnTo>
                    <a:pt x="0" y="27"/>
                  </a:lnTo>
                  <a:lnTo>
                    <a:pt x="1" y="24"/>
                  </a:lnTo>
                  <a:lnTo>
                    <a:pt x="2" y="20"/>
                  </a:lnTo>
                  <a:lnTo>
                    <a:pt x="4" y="19"/>
                  </a:lnTo>
                  <a:lnTo>
                    <a:pt x="7" y="18"/>
                  </a:lnTo>
                  <a:lnTo>
                    <a:pt x="11" y="17"/>
                  </a:lnTo>
                  <a:lnTo>
                    <a:pt x="15" y="17"/>
                  </a:lnTo>
                  <a:lnTo>
                    <a:pt x="18" y="15"/>
                  </a:lnTo>
                  <a:lnTo>
                    <a:pt x="20" y="15"/>
                  </a:lnTo>
                  <a:lnTo>
                    <a:pt x="20" y="15"/>
                  </a:lnTo>
                  <a:lnTo>
                    <a:pt x="22" y="15"/>
                  </a:lnTo>
                  <a:lnTo>
                    <a:pt x="23" y="14"/>
                  </a:lnTo>
                  <a:lnTo>
                    <a:pt x="23" y="13"/>
                  </a:lnTo>
                  <a:lnTo>
                    <a:pt x="23" y="9"/>
                  </a:lnTo>
                  <a:lnTo>
                    <a:pt x="22" y="7"/>
                  </a:lnTo>
                  <a:lnTo>
                    <a:pt x="20" y="6"/>
                  </a:lnTo>
                  <a:lnTo>
                    <a:pt x="17" y="5"/>
                  </a:lnTo>
                  <a:lnTo>
                    <a:pt x="13" y="5"/>
                  </a:lnTo>
                  <a:lnTo>
                    <a:pt x="10" y="6"/>
                  </a:lnTo>
                  <a:lnTo>
                    <a:pt x="8" y="7"/>
                  </a:lnTo>
                  <a:lnTo>
                    <a:pt x="7" y="10"/>
                  </a:lnTo>
                  <a:lnTo>
                    <a:pt x="7" y="12"/>
                  </a:lnTo>
                  <a:lnTo>
                    <a:pt x="1" y="12"/>
                  </a:lnTo>
                  <a:lnTo>
                    <a:pt x="2" y="9"/>
                  </a:lnTo>
                  <a:lnTo>
                    <a:pt x="2" y="6"/>
                  </a:lnTo>
                  <a:lnTo>
                    <a:pt x="3" y="5"/>
                  </a:lnTo>
                  <a:lnTo>
                    <a:pt x="5" y="3"/>
                  </a:lnTo>
                  <a:lnTo>
                    <a:pt x="8" y="2"/>
                  </a:lnTo>
                  <a:lnTo>
                    <a:pt x="9" y="0"/>
                  </a:lnTo>
                  <a:lnTo>
                    <a:pt x="10" y="0"/>
                  </a:lnTo>
                  <a:lnTo>
                    <a:pt x="12" y="0"/>
                  </a:lnTo>
                  <a:lnTo>
                    <a:pt x="15" y="0"/>
                  </a:lnTo>
                  <a:lnTo>
                    <a:pt x="16" y="0"/>
                  </a:lnTo>
                  <a:lnTo>
                    <a:pt x="18" y="0"/>
                  </a:lnTo>
                  <a:lnTo>
                    <a:pt x="19" y="0"/>
                  </a:lnTo>
                  <a:lnTo>
                    <a:pt x="20" y="0"/>
                  </a:lnTo>
                  <a:lnTo>
                    <a:pt x="24" y="2"/>
                  </a:lnTo>
                  <a:lnTo>
                    <a:pt x="26" y="3"/>
                  </a:lnTo>
                  <a:lnTo>
                    <a:pt x="27" y="5"/>
                  </a:lnTo>
                  <a:lnTo>
                    <a:pt x="28" y="7"/>
                  </a:lnTo>
                  <a:lnTo>
                    <a:pt x="28" y="32"/>
                  </a:lnTo>
                  <a:close/>
                  <a:moveTo>
                    <a:pt x="23" y="19"/>
                  </a:moveTo>
                  <a:lnTo>
                    <a:pt x="19" y="20"/>
                  </a:lnTo>
                  <a:lnTo>
                    <a:pt x="16" y="21"/>
                  </a:lnTo>
                  <a:lnTo>
                    <a:pt x="12" y="21"/>
                  </a:lnTo>
                  <a:lnTo>
                    <a:pt x="9" y="22"/>
                  </a:lnTo>
                  <a:lnTo>
                    <a:pt x="8" y="22"/>
                  </a:lnTo>
                  <a:lnTo>
                    <a:pt x="7" y="24"/>
                  </a:lnTo>
                  <a:lnTo>
                    <a:pt x="5" y="26"/>
                  </a:lnTo>
                  <a:lnTo>
                    <a:pt x="5" y="27"/>
                  </a:lnTo>
                  <a:lnTo>
                    <a:pt x="7" y="29"/>
                  </a:lnTo>
                  <a:lnTo>
                    <a:pt x="8" y="32"/>
                  </a:lnTo>
                  <a:lnTo>
                    <a:pt x="9" y="33"/>
                  </a:lnTo>
                  <a:lnTo>
                    <a:pt x="11" y="33"/>
                  </a:lnTo>
                  <a:lnTo>
                    <a:pt x="17" y="33"/>
                  </a:lnTo>
                  <a:lnTo>
                    <a:pt x="20" y="30"/>
                  </a:lnTo>
                  <a:lnTo>
                    <a:pt x="22" y="27"/>
                  </a:lnTo>
                  <a:lnTo>
                    <a:pt x="23" y="26"/>
                  </a:lnTo>
                  <a:lnTo>
                    <a:pt x="23" y="19"/>
                  </a:lnTo>
                  <a:close/>
                </a:path>
              </a:pathLst>
            </a:custGeom>
            <a:solidFill>
              <a:srgbClr val="000000"/>
            </a:solidFill>
            <a:ln w="9525">
              <a:solidFill>
                <a:srgbClr val="FFCC00"/>
              </a:solidFill>
              <a:round/>
              <a:headEnd/>
              <a:tailEnd/>
            </a:ln>
          </p:spPr>
          <p:txBody>
            <a:bodyPr/>
            <a:lstStyle/>
            <a:p>
              <a:endParaRPr lang="en-US" dirty="0"/>
            </a:p>
          </p:txBody>
        </p:sp>
        <p:sp>
          <p:nvSpPr>
            <p:cNvPr id="265231" name="Freeform 15">
              <a:extLst>
                <a:ext uri="{FF2B5EF4-FFF2-40B4-BE49-F238E27FC236}">
                  <a16:creationId xmlns:a16="http://schemas.microsoft.com/office/drawing/2014/main" id="{CA7F049D-76AB-474D-A30E-9E0B81505BED}"/>
                </a:ext>
              </a:extLst>
            </p:cNvPr>
            <p:cNvSpPr>
              <a:spLocks noChangeAspect="1"/>
            </p:cNvSpPr>
            <p:nvPr/>
          </p:nvSpPr>
          <p:spPr bwMode="auto">
            <a:xfrm>
              <a:off x="270" y="899"/>
              <a:ext cx="29" cy="38"/>
            </a:xfrm>
            <a:custGeom>
              <a:avLst/>
              <a:gdLst>
                <a:gd name="T0" fmla="*/ 6 w 29"/>
                <a:gd name="T1" fmla="*/ 28 h 38"/>
                <a:gd name="T2" fmla="*/ 10 w 29"/>
                <a:gd name="T3" fmla="*/ 32 h 38"/>
                <a:gd name="T4" fmla="*/ 13 w 29"/>
                <a:gd name="T5" fmla="*/ 34 h 38"/>
                <a:gd name="T6" fmla="*/ 15 w 29"/>
                <a:gd name="T7" fmla="*/ 34 h 38"/>
                <a:gd name="T8" fmla="*/ 18 w 29"/>
                <a:gd name="T9" fmla="*/ 33 h 38"/>
                <a:gd name="T10" fmla="*/ 20 w 29"/>
                <a:gd name="T11" fmla="*/ 33 h 38"/>
                <a:gd name="T12" fmla="*/ 22 w 29"/>
                <a:gd name="T13" fmla="*/ 30 h 38"/>
                <a:gd name="T14" fmla="*/ 23 w 29"/>
                <a:gd name="T15" fmla="*/ 28 h 38"/>
                <a:gd name="T16" fmla="*/ 23 w 29"/>
                <a:gd name="T17" fmla="*/ 26 h 38"/>
                <a:gd name="T18" fmla="*/ 21 w 29"/>
                <a:gd name="T19" fmla="*/ 24 h 38"/>
                <a:gd name="T20" fmla="*/ 15 w 29"/>
                <a:gd name="T21" fmla="*/ 22 h 38"/>
                <a:gd name="T22" fmla="*/ 10 w 29"/>
                <a:gd name="T23" fmla="*/ 20 h 38"/>
                <a:gd name="T24" fmla="*/ 5 w 29"/>
                <a:gd name="T25" fmla="*/ 18 h 38"/>
                <a:gd name="T26" fmla="*/ 2 w 29"/>
                <a:gd name="T27" fmla="*/ 14 h 38"/>
                <a:gd name="T28" fmla="*/ 3 w 29"/>
                <a:gd name="T29" fmla="*/ 6 h 38"/>
                <a:gd name="T30" fmla="*/ 10 w 29"/>
                <a:gd name="T31" fmla="*/ 2 h 38"/>
                <a:gd name="T32" fmla="*/ 21 w 29"/>
                <a:gd name="T33" fmla="*/ 2 h 38"/>
                <a:gd name="T34" fmla="*/ 27 w 29"/>
                <a:gd name="T35" fmla="*/ 7 h 38"/>
                <a:gd name="T36" fmla="*/ 21 w 29"/>
                <a:gd name="T37" fmla="*/ 11 h 38"/>
                <a:gd name="T38" fmla="*/ 20 w 29"/>
                <a:gd name="T39" fmla="*/ 7 h 38"/>
                <a:gd name="T40" fmla="*/ 13 w 29"/>
                <a:gd name="T41" fmla="*/ 5 h 38"/>
                <a:gd name="T42" fmla="*/ 8 w 29"/>
                <a:gd name="T43" fmla="*/ 6 h 38"/>
                <a:gd name="T44" fmla="*/ 7 w 29"/>
                <a:gd name="T45" fmla="*/ 10 h 38"/>
                <a:gd name="T46" fmla="*/ 6 w 29"/>
                <a:gd name="T47" fmla="*/ 12 h 38"/>
                <a:gd name="T48" fmla="*/ 8 w 29"/>
                <a:gd name="T49" fmla="*/ 14 h 38"/>
                <a:gd name="T50" fmla="*/ 12 w 29"/>
                <a:gd name="T51" fmla="*/ 15 h 38"/>
                <a:gd name="T52" fmla="*/ 16 w 29"/>
                <a:gd name="T53" fmla="*/ 17 h 38"/>
                <a:gd name="T54" fmla="*/ 21 w 29"/>
                <a:gd name="T55" fmla="*/ 18 h 38"/>
                <a:gd name="T56" fmla="*/ 25 w 29"/>
                <a:gd name="T57" fmla="*/ 19 h 38"/>
                <a:gd name="T58" fmla="*/ 28 w 29"/>
                <a:gd name="T59" fmla="*/ 24 h 38"/>
                <a:gd name="T60" fmla="*/ 29 w 29"/>
                <a:gd name="T61" fmla="*/ 28 h 38"/>
                <a:gd name="T62" fmla="*/ 27 w 29"/>
                <a:gd name="T63" fmla="*/ 33 h 38"/>
                <a:gd name="T64" fmla="*/ 22 w 29"/>
                <a:gd name="T65" fmla="*/ 36 h 38"/>
                <a:gd name="T66" fmla="*/ 19 w 29"/>
                <a:gd name="T67" fmla="*/ 37 h 38"/>
                <a:gd name="T68" fmla="*/ 15 w 29"/>
                <a:gd name="T69" fmla="*/ 38 h 38"/>
                <a:gd name="T70" fmla="*/ 12 w 29"/>
                <a:gd name="T71" fmla="*/ 38 h 38"/>
                <a:gd name="T72" fmla="*/ 10 w 29"/>
                <a:gd name="T73" fmla="*/ 37 h 38"/>
                <a:gd name="T74" fmla="*/ 2 w 29"/>
                <a:gd name="T75" fmla="*/ 33 h 38"/>
                <a:gd name="T76" fmla="*/ 0 w 29"/>
                <a:gd name="T7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38">
                  <a:moveTo>
                    <a:pt x="5" y="26"/>
                  </a:moveTo>
                  <a:lnTo>
                    <a:pt x="6" y="28"/>
                  </a:lnTo>
                  <a:lnTo>
                    <a:pt x="7" y="30"/>
                  </a:lnTo>
                  <a:lnTo>
                    <a:pt x="10" y="32"/>
                  </a:lnTo>
                  <a:lnTo>
                    <a:pt x="12" y="33"/>
                  </a:lnTo>
                  <a:lnTo>
                    <a:pt x="13" y="34"/>
                  </a:lnTo>
                  <a:lnTo>
                    <a:pt x="14" y="34"/>
                  </a:lnTo>
                  <a:lnTo>
                    <a:pt x="15" y="34"/>
                  </a:lnTo>
                  <a:lnTo>
                    <a:pt x="16" y="34"/>
                  </a:lnTo>
                  <a:lnTo>
                    <a:pt x="18" y="33"/>
                  </a:lnTo>
                  <a:lnTo>
                    <a:pt x="19" y="33"/>
                  </a:lnTo>
                  <a:lnTo>
                    <a:pt x="20" y="33"/>
                  </a:lnTo>
                  <a:lnTo>
                    <a:pt x="21" y="32"/>
                  </a:lnTo>
                  <a:lnTo>
                    <a:pt x="22" y="30"/>
                  </a:lnTo>
                  <a:lnTo>
                    <a:pt x="22" y="29"/>
                  </a:lnTo>
                  <a:lnTo>
                    <a:pt x="23" y="28"/>
                  </a:lnTo>
                  <a:lnTo>
                    <a:pt x="23" y="27"/>
                  </a:lnTo>
                  <a:lnTo>
                    <a:pt x="23" y="26"/>
                  </a:lnTo>
                  <a:lnTo>
                    <a:pt x="22" y="25"/>
                  </a:lnTo>
                  <a:lnTo>
                    <a:pt x="21" y="24"/>
                  </a:lnTo>
                  <a:lnTo>
                    <a:pt x="19" y="22"/>
                  </a:lnTo>
                  <a:lnTo>
                    <a:pt x="15" y="22"/>
                  </a:lnTo>
                  <a:lnTo>
                    <a:pt x="13" y="21"/>
                  </a:lnTo>
                  <a:lnTo>
                    <a:pt x="10" y="20"/>
                  </a:lnTo>
                  <a:lnTo>
                    <a:pt x="6" y="19"/>
                  </a:lnTo>
                  <a:lnTo>
                    <a:pt x="5" y="18"/>
                  </a:lnTo>
                  <a:lnTo>
                    <a:pt x="3" y="17"/>
                  </a:lnTo>
                  <a:lnTo>
                    <a:pt x="2" y="14"/>
                  </a:lnTo>
                  <a:lnTo>
                    <a:pt x="2" y="11"/>
                  </a:lnTo>
                  <a:lnTo>
                    <a:pt x="3" y="6"/>
                  </a:lnTo>
                  <a:lnTo>
                    <a:pt x="5" y="3"/>
                  </a:lnTo>
                  <a:lnTo>
                    <a:pt x="10" y="2"/>
                  </a:lnTo>
                  <a:lnTo>
                    <a:pt x="14" y="0"/>
                  </a:lnTo>
                  <a:lnTo>
                    <a:pt x="21" y="2"/>
                  </a:lnTo>
                  <a:lnTo>
                    <a:pt x="25" y="4"/>
                  </a:lnTo>
                  <a:lnTo>
                    <a:pt x="27" y="7"/>
                  </a:lnTo>
                  <a:lnTo>
                    <a:pt x="27" y="11"/>
                  </a:lnTo>
                  <a:lnTo>
                    <a:pt x="21" y="11"/>
                  </a:lnTo>
                  <a:lnTo>
                    <a:pt x="21" y="10"/>
                  </a:lnTo>
                  <a:lnTo>
                    <a:pt x="20" y="7"/>
                  </a:lnTo>
                  <a:lnTo>
                    <a:pt x="18" y="6"/>
                  </a:lnTo>
                  <a:lnTo>
                    <a:pt x="13" y="5"/>
                  </a:lnTo>
                  <a:lnTo>
                    <a:pt x="11" y="5"/>
                  </a:lnTo>
                  <a:lnTo>
                    <a:pt x="8" y="6"/>
                  </a:lnTo>
                  <a:lnTo>
                    <a:pt x="7" y="9"/>
                  </a:lnTo>
                  <a:lnTo>
                    <a:pt x="7" y="10"/>
                  </a:lnTo>
                  <a:lnTo>
                    <a:pt x="6" y="11"/>
                  </a:lnTo>
                  <a:lnTo>
                    <a:pt x="6" y="12"/>
                  </a:lnTo>
                  <a:lnTo>
                    <a:pt x="7" y="13"/>
                  </a:lnTo>
                  <a:lnTo>
                    <a:pt x="8" y="14"/>
                  </a:lnTo>
                  <a:lnTo>
                    <a:pt x="11" y="15"/>
                  </a:lnTo>
                  <a:lnTo>
                    <a:pt x="12" y="15"/>
                  </a:lnTo>
                  <a:lnTo>
                    <a:pt x="14" y="15"/>
                  </a:lnTo>
                  <a:lnTo>
                    <a:pt x="16" y="17"/>
                  </a:lnTo>
                  <a:lnTo>
                    <a:pt x="19" y="17"/>
                  </a:lnTo>
                  <a:lnTo>
                    <a:pt x="21" y="18"/>
                  </a:lnTo>
                  <a:lnTo>
                    <a:pt x="22" y="18"/>
                  </a:lnTo>
                  <a:lnTo>
                    <a:pt x="25" y="19"/>
                  </a:lnTo>
                  <a:lnTo>
                    <a:pt x="27" y="21"/>
                  </a:lnTo>
                  <a:lnTo>
                    <a:pt x="28" y="24"/>
                  </a:lnTo>
                  <a:lnTo>
                    <a:pt x="29" y="26"/>
                  </a:lnTo>
                  <a:lnTo>
                    <a:pt x="29" y="28"/>
                  </a:lnTo>
                  <a:lnTo>
                    <a:pt x="28" y="30"/>
                  </a:lnTo>
                  <a:lnTo>
                    <a:pt x="27" y="33"/>
                  </a:lnTo>
                  <a:lnTo>
                    <a:pt x="25" y="35"/>
                  </a:lnTo>
                  <a:lnTo>
                    <a:pt x="22" y="36"/>
                  </a:lnTo>
                  <a:lnTo>
                    <a:pt x="21" y="37"/>
                  </a:lnTo>
                  <a:lnTo>
                    <a:pt x="19" y="37"/>
                  </a:lnTo>
                  <a:lnTo>
                    <a:pt x="18" y="37"/>
                  </a:lnTo>
                  <a:lnTo>
                    <a:pt x="15" y="38"/>
                  </a:lnTo>
                  <a:lnTo>
                    <a:pt x="14" y="38"/>
                  </a:lnTo>
                  <a:lnTo>
                    <a:pt x="12" y="38"/>
                  </a:lnTo>
                  <a:lnTo>
                    <a:pt x="11" y="38"/>
                  </a:lnTo>
                  <a:lnTo>
                    <a:pt x="10" y="37"/>
                  </a:lnTo>
                  <a:lnTo>
                    <a:pt x="4" y="35"/>
                  </a:lnTo>
                  <a:lnTo>
                    <a:pt x="2" y="33"/>
                  </a:lnTo>
                  <a:lnTo>
                    <a:pt x="0" y="29"/>
                  </a:lnTo>
                  <a:lnTo>
                    <a:pt x="0" y="26"/>
                  </a:lnTo>
                  <a:lnTo>
                    <a:pt x="5" y="26"/>
                  </a:lnTo>
                  <a:close/>
                </a:path>
              </a:pathLst>
            </a:custGeom>
            <a:solidFill>
              <a:srgbClr val="000000"/>
            </a:solidFill>
            <a:ln w="9525">
              <a:solidFill>
                <a:srgbClr val="FFCC00"/>
              </a:solidFill>
              <a:round/>
              <a:headEnd/>
              <a:tailEnd/>
            </a:ln>
          </p:spPr>
          <p:txBody>
            <a:bodyPr/>
            <a:lstStyle/>
            <a:p>
              <a:endParaRPr lang="en-US" dirty="0"/>
            </a:p>
          </p:txBody>
        </p:sp>
        <p:sp>
          <p:nvSpPr>
            <p:cNvPr id="265232" name="Freeform 16">
              <a:extLst>
                <a:ext uri="{FF2B5EF4-FFF2-40B4-BE49-F238E27FC236}">
                  <a16:creationId xmlns:a16="http://schemas.microsoft.com/office/drawing/2014/main" id="{C294CA1B-566E-4A91-8092-8EB8BA6C718C}"/>
                </a:ext>
              </a:extLst>
            </p:cNvPr>
            <p:cNvSpPr>
              <a:spLocks noChangeAspect="1"/>
            </p:cNvSpPr>
            <p:nvPr/>
          </p:nvSpPr>
          <p:spPr bwMode="auto">
            <a:xfrm>
              <a:off x="305" y="887"/>
              <a:ext cx="28" cy="48"/>
            </a:xfrm>
            <a:custGeom>
              <a:avLst/>
              <a:gdLst>
                <a:gd name="T0" fmla="*/ 0 w 28"/>
                <a:gd name="T1" fmla="*/ 0 h 48"/>
                <a:gd name="T2" fmla="*/ 6 w 28"/>
                <a:gd name="T3" fmla="*/ 0 h 48"/>
                <a:gd name="T4" fmla="*/ 6 w 28"/>
                <a:gd name="T5" fmla="*/ 17 h 48"/>
                <a:gd name="T6" fmla="*/ 7 w 28"/>
                <a:gd name="T7" fmla="*/ 16 h 48"/>
                <a:gd name="T8" fmla="*/ 8 w 28"/>
                <a:gd name="T9" fmla="*/ 15 h 48"/>
                <a:gd name="T10" fmla="*/ 10 w 28"/>
                <a:gd name="T11" fmla="*/ 15 h 48"/>
                <a:gd name="T12" fmla="*/ 11 w 28"/>
                <a:gd name="T13" fmla="*/ 14 h 48"/>
                <a:gd name="T14" fmla="*/ 13 w 28"/>
                <a:gd name="T15" fmla="*/ 12 h 48"/>
                <a:gd name="T16" fmla="*/ 14 w 28"/>
                <a:gd name="T17" fmla="*/ 12 h 48"/>
                <a:gd name="T18" fmla="*/ 15 w 28"/>
                <a:gd name="T19" fmla="*/ 12 h 48"/>
                <a:gd name="T20" fmla="*/ 16 w 28"/>
                <a:gd name="T21" fmla="*/ 12 h 48"/>
                <a:gd name="T22" fmla="*/ 17 w 28"/>
                <a:gd name="T23" fmla="*/ 12 h 48"/>
                <a:gd name="T24" fmla="*/ 19 w 28"/>
                <a:gd name="T25" fmla="*/ 12 h 48"/>
                <a:gd name="T26" fmla="*/ 21 w 28"/>
                <a:gd name="T27" fmla="*/ 12 h 48"/>
                <a:gd name="T28" fmla="*/ 22 w 28"/>
                <a:gd name="T29" fmla="*/ 14 h 48"/>
                <a:gd name="T30" fmla="*/ 25 w 28"/>
                <a:gd name="T31" fmla="*/ 15 h 48"/>
                <a:gd name="T32" fmla="*/ 26 w 28"/>
                <a:gd name="T33" fmla="*/ 17 h 48"/>
                <a:gd name="T34" fmla="*/ 28 w 28"/>
                <a:gd name="T35" fmla="*/ 21 h 48"/>
                <a:gd name="T36" fmla="*/ 28 w 28"/>
                <a:gd name="T37" fmla="*/ 22 h 48"/>
                <a:gd name="T38" fmla="*/ 28 w 28"/>
                <a:gd name="T39" fmla="*/ 48 h 48"/>
                <a:gd name="T40" fmla="*/ 22 w 28"/>
                <a:gd name="T41" fmla="*/ 48 h 48"/>
                <a:gd name="T42" fmla="*/ 22 w 28"/>
                <a:gd name="T43" fmla="*/ 24 h 48"/>
                <a:gd name="T44" fmla="*/ 22 w 28"/>
                <a:gd name="T45" fmla="*/ 22 h 48"/>
                <a:gd name="T46" fmla="*/ 21 w 28"/>
                <a:gd name="T47" fmla="*/ 19 h 48"/>
                <a:gd name="T48" fmla="*/ 21 w 28"/>
                <a:gd name="T49" fmla="*/ 18 h 48"/>
                <a:gd name="T50" fmla="*/ 19 w 28"/>
                <a:gd name="T51" fmla="*/ 18 h 48"/>
                <a:gd name="T52" fmla="*/ 18 w 28"/>
                <a:gd name="T53" fmla="*/ 17 h 48"/>
                <a:gd name="T54" fmla="*/ 16 w 28"/>
                <a:gd name="T55" fmla="*/ 17 h 48"/>
                <a:gd name="T56" fmla="*/ 15 w 28"/>
                <a:gd name="T57" fmla="*/ 17 h 48"/>
                <a:gd name="T58" fmla="*/ 13 w 28"/>
                <a:gd name="T59" fmla="*/ 17 h 48"/>
                <a:gd name="T60" fmla="*/ 11 w 28"/>
                <a:gd name="T61" fmla="*/ 17 h 48"/>
                <a:gd name="T62" fmla="*/ 10 w 28"/>
                <a:gd name="T63" fmla="*/ 18 h 48"/>
                <a:gd name="T64" fmla="*/ 9 w 28"/>
                <a:gd name="T65" fmla="*/ 19 h 48"/>
                <a:gd name="T66" fmla="*/ 8 w 28"/>
                <a:gd name="T67" fmla="*/ 21 h 48"/>
                <a:gd name="T68" fmla="*/ 7 w 28"/>
                <a:gd name="T69" fmla="*/ 22 h 48"/>
                <a:gd name="T70" fmla="*/ 7 w 28"/>
                <a:gd name="T71" fmla="*/ 23 h 48"/>
                <a:gd name="T72" fmla="*/ 6 w 28"/>
                <a:gd name="T73" fmla="*/ 24 h 48"/>
                <a:gd name="T74" fmla="*/ 6 w 28"/>
                <a:gd name="T75" fmla="*/ 25 h 48"/>
                <a:gd name="T76" fmla="*/ 6 w 28"/>
                <a:gd name="T77" fmla="*/ 48 h 48"/>
                <a:gd name="T78" fmla="*/ 0 w 28"/>
                <a:gd name="T79" fmla="*/ 48 h 48"/>
                <a:gd name="T80" fmla="*/ 0 w 28"/>
                <a:gd name="T8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 h="48">
                  <a:moveTo>
                    <a:pt x="0" y="0"/>
                  </a:moveTo>
                  <a:lnTo>
                    <a:pt x="6" y="0"/>
                  </a:lnTo>
                  <a:lnTo>
                    <a:pt x="6" y="17"/>
                  </a:lnTo>
                  <a:lnTo>
                    <a:pt x="7" y="16"/>
                  </a:lnTo>
                  <a:lnTo>
                    <a:pt x="8" y="15"/>
                  </a:lnTo>
                  <a:lnTo>
                    <a:pt x="10" y="15"/>
                  </a:lnTo>
                  <a:lnTo>
                    <a:pt x="11" y="14"/>
                  </a:lnTo>
                  <a:lnTo>
                    <a:pt x="13" y="12"/>
                  </a:lnTo>
                  <a:lnTo>
                    <a:pt x="14" y="12"/>
                  </a:lnTo>
                  <a:lnTo>
                    <a:pt x="15" y="12"/>
                  </a:lnTo>
                  <a:lnTo>
                    <a:pt x="16" y="12"/>
                  </a:lnTo>
                  <a:lnTo>
                    <a:pt x="17" y="12"/>
                  </a:lnTo>
                  <a:lnTo>
                    <a:pt x="19" y="12"/>
                  </a:lnTo>
                  <a:lnTo>
                    <a:pt x="21" y="12"/>
                  </a:lnTo>
                  <a:lnTo>
                    <a:pt x="22" y="14"/>
                  </a:lnTo>
                  <a:lnTo>
                    <a:pt x="25" y="15"/>
                  </a:lnTo>
                  <a:lnTo>
                    <a:pt x="26" y="17"/>
                  </a:lnTo>
                  <a:lnTo>
                    <a:pt x="28" y="21"/>
                  </a:lnTo>
                  <a:lnTo>
                    <a:pt x="28" y="22"/>
                  </a:lnTo>
                  <a:lnTo>
                    <a:pt x="28" y="48"/>
                  </a:lnTo>
                  <a:lnTo>
                    <a:pt x="22" y="48"/>
                  </a:lnTo>
                  <a:lnTo>
                    <a:pt x="22" y="24"/>
                  </a:lnTo>
                  <a:lnTo>
                    <a:pt x="22" y="22"/>
                  </a:lnTo>
                  <a:lnTo>
                    <a:pt x="21" y="19"/>
                  </a:lnTo>
                  <a:lnTo>
                    <a:pt x="21" y="18"/>
                  </a:lnTo>
                  <a:lnTo>
                    <a:pt x="19" y="18"/>
                  </a:lnTo>
                  <a:lnTo>
                    <a:pt x="18" y="17"/>
                  </a:lnTo>
                  <a:lnTo>
                    <a:pt x="16" y="17"/>
                  </a:lnTo>
                  <a:lnTo>
                    <a:pt x="15" y="17"/>
                  </a:lnTo>
                  <a:lnTo>
                    <a:pt x="13" y="17"/>
                  </a:lnTo>
                  <a:lnTo>
                    <a:pt x="11" y="17"/>
                  </a:lnTo>
                  <a:lnTo>
                    <a:pt x="10" y="18"/>
                  </a:lnTo>
                  <a:lnTo>
                    <a:pt x="9" y="19"/>
                  </a:lnTo>
                  <a:lnTo>
                    <a:pt x="8" y="21"/>
                  </a:lnTo>
                  <a:lnTo>
                    <a:pt x="7" y="22"/>
                  </a:lnTo>
                  <a:lnTo>
                    <a:pt x="7" y="23"/>
                  </a:lnTo>
                  <a:lnTo>
                    <a:pt x="6" y="24"/>
                  </a:lnTo>
                  <a:lnTo>
                    <a:pt x="6" y="25"/>
                  </a:lnTo>
                  <a:lnTo>
                    <a:pt x="6" y="48"/>
                  </a:lnTo>
                  <a:lnTo>
                    <a:pt x="0" y="48"/>
                  </a:lnTo>
                  <a:lnTo>
                    <a:pt x="0" y="0"/>
                  </a:lnTo>
                  <a:close/>
                </a:path>
              </a:pathLst>
            </a:custGeom>
            <a:solidFill>
              <a:srgbClr val="000000"/>
            </a:solidFill>
            <a:ln w="9525">
              <a:solidFill>
                <a:srgbClr val="FFCC00"/>
              </a:solidFill>
              <a:round/>
              <a:headEnd/>
              <a:tailEnd/>
            </a:ln>
          </p:spPr>
          <p:txBody>
            <a:bodyPr/>
            <a:lstStyle/>
            <a:p>
              <a:endParaRPr lang="en-US" dirty="0"/>
            </a:p>
          </p:txBody>
        </p:sp>
        <p:sp>
          <p:nvSpPr>
            <p:cNvPr id="265233" name="Freeform 17">
              <a:extLst>
                <a:ext uri="{FF2B5EF4-FFF2-40B4-BE49-F238E27FC236}">
                  <a16:creationId xmlns:a16="http://schemas.microsoft.com/office/drawing/2014/main" id="{1DCF6006-3B09-492E-9099-5E3919BFB4DA}"/>
                </a:ext>
              </a:extLst>
            </p:cNvPr>
            <p:cNvSpPr>
              <a:spLocks noChangeAspect="1" noEditPoints="1"/>
            </p:cNvSpPr>
            <p:nvPr/>
          </p:nvSpPr>
          <p:spPr bwMode="auto">
            <a:xfrm>
              <a:off x="341" y="887"/>
              <a:ext cx="5" cy="48"/>
            </a:xfrm>
            <a:custGeom>
              <a:avLst/>
              <a:gdLst>
                <a:gd name="T0" fmla="*/ 5 w 5"/>
                <a:gd name="T1" fmla="*/ 48 h 48"/>
                <a:gd name="T2" fmla="*/ 0 w 5"/>
                <a:gd name="T3" fmla="*/ 48 h 48"/>
                <a:gd name="T4" fmla="*/ 0 w 5"/>
                <a:gd name="T5" fmla="*/ 14 h 48"/>
                <a:gd name="T6" fmla="*/ 5 w 5"/>
                <a:gd name="T7" fmla="*/ 14 h 48"/>
                <a:gd name="T8" fmla="*/ 5 w 5"/>
                <a:gd name="T9" fmla="*/ 48 h 48"/>
                <a:gd name="T10" fmla="*/ 5 w 5"/>
                <a:gd name="T11" fmla="*/ 7 h 48"/>
                <a:gd name="T12" fmla="*/ 0 w 5"/>
                <a:gd name="T13" fmla="*/ 7 h 48"/>
                <a:gd name="T14" fmla="*/ 0 w 5"/>
                <a:gd name="T15" fmla="*/ 0 h 48"/>
                <a:gd name="T16" fmla="*/ 5 w 5"/>
                <a:gd name="T17" fmla="*/ 0 h 48"/>
                <a:gd name="T18" fmla="*/ 5 w 5"/>
                <a:gd name="T19" fmla="*/ 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48">
                  <a:moveTo>
                    <a:pt x="5" y="48"/>
                  </a:moveTo>
                  <a:lnTo>
                    <a:pt x="0" y="48"/>
                  </a:lnTo>
                  <a:lnTo>
                    <a:pt x="0" y="14"/>
                  </a:lnTo>
                  <a:lnTo>
                    <a:pt x="5" y="14"/>
                  </a:lnTo>
                  <a:lnTo>
                    <a:pt x="5" y="48"/>
                  </a:lnTo>
                  <a:close/>
                  <a:moveTo>
                    <a:pt x="5" y="7"/>
                  </a:moveTo>
                  <a:lnTo>
                    <a:pt x="0" y="7"/>
                  </a:lnTo>
                  <a:lnTo>
                    <a:pt x="0" y="0"/>
                  </a:lnTo>
                  <a:lnTo>
                    <a:pt x="5" y="0"/>
                  </a:lnTo>
                  <a:lnTo>
                    <a:pt x="5" y="7"/>
                  </a:lnTo>
                  <a:close/>
                </a:path>
              </a:pathLst>
            </a:custGeom>
            <a:solidFill>
              <a:srgbClr val="000000"/>
            </a:solidFill>
            <a:ln w="9525">
              <a:solidFill>
                <a:srgbClr val="FFCC00"/>
              </a:solidFill>
              <a:round/>
              <a:headEnd/>
              <a:tailEnd/>
            </a:ln>
          </p:spPr>
          <p:txBody>
            <a:bodyPr/>
            <a:lstStyle/>
            <a:p>
              <a:endParaRPr lang="en-US" dirty="0"/>
            </a:p>
          </p:txBody>
        </p:sp>
        <p:sp>
          <p:nvSpPr>
            <p:cNvPr id="265234" name="Freeform 18">
              <a:extLst>
                <a:ext uri="{FF2B5EF4-FFF2-40B4-BE49-F238E27FC236}">
                  <a16:creationId xmlns:a16="http://schemas.microsoft.com/office/drawing/2014/main" id="{7C40815D-DBFA-42A1-A9DE-A78FA72ACE47}"/>
                </a:ext>
              </a:extLst>
            </p:cNvPr>
            <p:cNvSpPr>
              <a:spLocks noChangeAspect="1"/>
            </p:cNvSpPr>
            <p:nvPr/>
          </p:nvSpPr>
          <p:spPr bwMode="auto">
            <a:xfrm>
              <a:off x="354" y="899"/>
              <a:ext cx="28" cy="36"/>
            </a:xfrm>
            <a:custGeom>
              <a:avLst/>
              <a:gdLst>
                <a:gd name="T0" fmla="*/ 6 w 28"/>
                <a:gd name="T1" fmla="*/ 2 h 36"/>
                <a:gd name="T2" fmla="*/ 6 w 28"/>
                <a:gd name="T3" fmla="*/ 5 h 36"/>
                <a:gd name="T4" fmla="*/ 6 w 28"/>
                <a:gd name="T5" fmla="*/ 5 h 36"/>
                <a:gd name="T6" fmla="*/ 7 w 28"/>
                <a:gd name="T7" fmla="*/ 4 h 36"/>
                <a:gd name="T8" fmla="*/ 8 w 28"/>
                <a:gd name="T9" fmla="*/ 3 h 36"/>
                <a:gd name="T10" fmla="*/ 8 w 28"/>
                <a:gd name="T11" fmla="*/ 3 h 36"/>
                <a:gd name="T12" fmla="*/ 10 w 28"/>
                <a:gd name="T13" fmla="*/ 2 h 36"/>
                <a:gd name="T14" fmla="*/ 12 w 28"/>
                <a:gd name="T15" fmla="*/ 0 h 36"/>
                <a:gd name="T16" fmla="*/ 13 w 28"/>
                <a:gd name="T17" fmla="*/ 0 h 36"/>
                <a:gd name="T18" fmla="*/ 15 w 28"/>
                <a:gd name="T19" fmla="*/ 0 h 36"/>
                <a:gd name="T20" fmla="*/ 17 w 28"/>
                <a:gd name="T21" fmla="*/ 0 h 36"/>
                <a:gd name="T22" fmla="*/ 19 w 28"/>
                <a:gd name="T23" fmla="*/ 0 h 36"/>
                <a:gd name="T24" fmla="*/ 21 w 28"/>
                <a:gd name="T25" fmla="*/ 0 h 36"/>
                <a:gd name="T26" fmla="*/ 22 w 28"/>
                <a:gd name="T27" fmla="*/ 0 h 36"/>
                <a:gd name="T28" fmla="*/ 22 w 28"/>
                <a:gd name="T29" fmla="*/ 2 h 36"/>
                <a:gd name="T30" fmla="*/ 25 w 28"/>
                <a:gd name="T31" fmla="*/ 2 h 36"/>
                <a:gd name="T32" fmla="*/ 26 w 28"/>
                <a:gd name="T33" fmla="*/ 3 h 36"/>
                <a:gd name="T34" fmla="*/ 28 w 28"/>
                <a:gd name="T35" fmla="*/ 5 h 36"/>
                <a:gd name="T36" fmla="*/ 28 w 28"/>
                <a:gd name="T37" fmla="*/ 9 h 36"/>
                <a:gd name="T38" fmla="*/ 28 w 28"/>
                <a:gd name="T39" fmla="*/ 36 h 36"/>
                <a:gd name="T40" fmla="*/ 22 w 28"/>
                <a:gd name="T41" fmla="*/ 36 h 36"/>
                <a:gd name="T42" fmla="*/ 22 w 28"/>
                <a:gd name="T43" fmla="*/ 12 h 36"/>
                <a:gd name="T44" fmla="*/ 22 w 28"/>
                <a:gd name="T45" fmla="*/ 9 h 36"/>
                <a:gd name="T46" fmla="*/ 21 w 28"/>
                <a:gd name="T47" fmla="*/ 6 h 36"/>
                <a:gd name="T48" fmla="*/ 19 w 28"/>
                <a:gd name="T49" fmla="*/ 5 h 36"/>
                <a:gd name="T50" fmla="*/ 15 w 28"/>
                <a:gd name="T51" fmla="*/ 5 h 36"/>
                <a:gd name="T52" fmla="*/ 12 w 28"/>
                <a:gd name="T53" fmla="*/ 6 h 36"/>
                <a:gd name="T54" fmla="*/ 10 w 28"/>
                <a:gd name="T55" fmla="*/ 7 h 36"/>
                <a:gd name="T56" fmla="*/ 7 w 28"/>
                <a:gd name="T57" fmla="*/ 12 h 36"/>
                <a:gd name="T58" fmla="*/ 6 w 28"/>
                <a:gd name="T59" fmla="*/ 18 h 36"/>
                <a:gd name="T60" fmla="*/ 6 w 28"/>
                <a:gd name="T61" fmla="*/ 36 h 36"/>
                <a:gd name="T62" fmla="*/ 0 w 28"/>
                <a:gd name="T63" fmla="*/ 36 h 36"/>
                <a:gd name="T64" fmla="*/ 0 w 28"/>
                <a:gd name="T65" fmla="*/ 2 h 36"/>
                <a:gd name="T66" fmla="*/ 6 w 28"/>
                <a:gd name="T67"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6">
                  <a:moveTo>
                    <a:pt x="6" y="2"/>
                  </a:moveTo>
                  <a:lnTo>
                    <a:pt x="6" y="5"/>
                  </a:lnTo>
                  <a:lnTo>
                    <a:pt x="6" y="5"/>
                  </a:lnTo>
                  <a:lnTo>
                    <a:pt x="7" y="4"/>
                  </a:lnTo>
                  <a:lnTo>
                    <a:pt x="8" y="3"/>
                  </a:lnTo>
                  <a:lnTo>
                    <a:pt x="8" y="3"/>
                  </a:lnTo>
                  <a:lnTo>
                    <a:pt x="10" y="2"/>
                  </a:lnTo>
                  <a:lnTo>
                    <a:pt x="12" y="0"/>
                  </a:lnTo>
                  <a:lnTo>
                    <a:pt x="13" y="0"/>
                  </a:lnTo>
                  <a:lnTo>
                    <a:pt x="15" y="0"/>
                  </a:lnTo>
                  <a:lnTo>
                    <a:pt x="17" y="0"/>
                  </a:lnTo>
                  <a:lnTo>
                    <a:pt x="19" y="0"/>
                  </a:lnTo>
                  <a:lnTo>
                    <a:pt x="21" y="0"/>
                  </a:lnTo>
                  <a:lnTo>
                    <a:pt x="22" y="0"/>
                  </a:lnTo>
                  <a:lnTo>
                    <a:pt x="22" y="2"/>
                  </a:lnTo>
                  <a:lnTo>
                    <a:pt x="25" y="2"/>
                  </a:lnTo>
                  <a:lnTo>
                    <a:pt x="26" y="3"/>
                  </a:lnTo>
                  <a:lnTo>
                    <a:pt x="28" y="5"/>
                  </a:lnTo>
                  <a:lnTo>
                    <a:pt x="28" y="9"/>
                  </a:lnTo>
                  <a:lnTo>
                    <a:pt x="28" y="36"/>
                  </a:lnTo>
                  <a:lnTo>
                    <a:pt x="22" y="36"/>
                  </a:lnTo>
                  <a:lnTo>
                    <a:pt x="22" y="12"/>
                  </a:lnTo>
                  <a:lnTo>
                    <a:pt x="22" y="9"/>
                  </a:lnTo>
                  <a:lnTo>
                    <a:pt x="21" y="6"/>
                  </a:lnTo>
                  <a:lnTo>
                    <a:pt x="19" y="5"/>
                  </a:lnTo>
                  <a:lnTo>
                    <a:pt x="15" y="5"/>
                  </a:lnTo>
                  <a:lnTo>
                    <a:pt x="12" y="6"/>
                  </a:lnTo>
                  <a:lnTo>
                    <a:pt x="10" y="7"/>
                  </a:lnTo>
                  <a:lnTo>
                    <a:pt x="7" y="12"/>
                  </a:lnTo>
                  <a:lnTo>
                    <a:pt x="6" y="18"/>
                  </a:lnTo>
                  <a:lnTo>
                    <a:pt x="6" y="36"/>
                  </a:lnTo>
                  <a:lnTo>
                    <a:pt x="0" y="36"/>
                  </a:lnTo>
                  <a:lnTo>
                    <a:pt x="0" y="2"/>
                  </a:lnTo>
                  <a:lnTo>
                    <a:pt x="6" y="2"/>
                  </a:lnTo>
                  <a:close/>
                </a:path>
              </a:pathLst>
            </a:custGeom>
            <a:solidFill>
              <a:srgbClr val="000000"/>
            </a:solidFill>
            <a:ln w="9525">
              <a:solidFill>
                <a:srgbClr val="FFCC00"/>
              </a:solidFill>
              <a:round/>
              <a:headEnd/>
              <a:tailEnd/>
            </a:ln>
          </p:spPr>
          <p:txBody>
            <a:bodyPr/>
            <a:lstStyle/>
            <a:p>
              <a:endParaRPr lang="en-US" dirty="0"/>
            </a:p>
          </p:txBody>
        </p:sp>
        <p:sp>
          <p:nvSpPr>
            <p:cNvPr id="265235" name="Freeform 19">
              <a:extLst>
                <a:ext uri="{FF2B5EF4-FFF2-40B4-BE49-F238E27FC236}">
                  <a16:creationId xmlns:a16="http://schemas.microsoft.com/office/drawing/2014/main" id="{DEC84C47-9C92-4F5E-9EB7-5DD1F841E172}"/>
                </a:ext>
              </a:extLst>
            </p:cNvPr>
            <p:cNvSpPr>
              <a:spLocks noChangeAspect="1" noEditPoints="1"/>
            </p:cNvSpPr>
            <p:nvPr/>
          </p:nvSpPr>
          <p:spPr bwMode="auto">
            <a:xfrm>
              <a:off x="388" y="899"/>
              <a:ext cx="31" cy="51"/>
            </a:xfrm>
            <a:custGeom>
              <a:avLst/>
              <a:gdLst>
                <a:gd name="T0" fmla="*/ 31 w 31"/>
                <a:gd name="T1" fmla="*/ 30 h 51"/>
                <a:gd name="T2" fmla="*/ 29 w 31"/>
                <a:gd name="T3" fmla="*/ 42 h 51"/>
                <a:gd name="T4" fmla="*/ 22 w 31"/>
                <a:gd name="T5" fmla="*/ 50 h 51"/>
                <a:gd name="T6" fmla="*/ 19 w 31"/>
                <a:gd name="T7" fmla="*/ 50 h 51"/>
                <a:gd name="T8" fmla="*/ 16 w 31"/>
                <a:gd name="T9" fmla="*/ 51 h 51"/>
                <a:gd name="T10" fmla="*/ 12 w 31"/>
                <a:gd name="T11" fmla="*/ 51 h 51"/>
                <a:gd name="T12" fmla="*/ 8 w 31"/>
                <a:gd name="T13" fmla="*/ 50 h 51"/>
                <a:gd name="T14" fmla="*/ 2 w 31"/>
                <a:gd name="T15" fmla="*/ 45 h 51"/>
                <a:gd name="T16" fmla="*/ 1 w 31"/>
                <a:gd name="T17" fmla="*/ 41 h 51"/>
                <a:gd name="T18" fmla="*/ 7 w 31"/>
                <a:gd name="T19" fmla="*/ 42 h 51"/>
                <a:gd name="T20" fmla="*/ 8 w 31"/>
                <a:gd name="T21" fmla="*/ 44 h 51"/>
                <a:gd name="T22" fmla="*/ 11 w 31"/>
                <a:gd name="T23" fmla="*/ 45 h 51"/>
                <a:gd name="T24" fmla="*/ 14 w 31"/>
                <a:gd name="T25" fmla="*/ 47 h 51"/>
                <a:gd name="T26" fmla="*/ 16 w 31"/>
                <a:gd name="T27" fmla="*/ 47 h 51"/>
                <a:gd name="T28" fmla="*/ 18 w 31"/>
                <a:gd name="T29" fmla="*/ 45 h 51"/>
                <a:gd name="T30" fmla="*/ 22 w 31"/>
                <a:gd name="T31" fmla="*/ 44 h 51"/>
                <a:gd name="T32" fmla="*/ 24 w 31"/>
                <a:gd name="T33" fmla="*/ 41 h 51"/>
                <a:gd name="T34" fmla="*/ 25 w 31"/>
                <a:gd name="T35" fmla="*/ 37 h 51"/>
                <a:gd name="T36" fmla="*/ 25 w 31"/>
                <a:gd name="T37" fmla="*/ 34 h 51"/>
                <a:gd name="T38" fmla="*/ 23 w 31"/>
                <a:gd name="T39" fmla="*/ 35 h 51"/>
                <a:gd name="T40" fmla="*/ 17 w 31"/>
                <a:gd name="T41" fmla="*/ 37 h 51"/>
                <a:gd name="T42" fmla="*/ 11 w 31"/>
                <a:gd name="T43" fmla="*/ 37 h 51"/>
                <a:gd name="T44" fmla="*/ 8 w 31"/>
                <a:gd name="T45" fmla="*/ 36 h 51"/>
                <a:gd name="T46" fmla="*/ 3 w 31"/>
                <a:gd name="T47" fmla="*/ 33 h 51"/>
                <a:gd name="T48" fmla="*/ 0 w 31"/>
                <a:gd name="T49" fmla="*/ 26 h 51"/>
                <a:gd name="T50" fmla="*/ 0 w 31"/>
                <a:gd name="T51" fmla="*/ 17 h 51"/>
                <a:gd name="T52" fmla="*/ 2 w 31"/>
                <a:gd name="T53" fmla="*/ 10 h 51"/>
                <a:gd name="T54" fmla="*/ 4 w 31"/>
                <a:gd name="T55" fmla="*/ 5 h 51"/>
                <a:gd name="T56" fmla="*/ 10 w 31"/>
                <a:gd name="T57" fmla="*/ 2 h 51"/>
                <a:gd name="T58" fmla="*/ 17 w 31"/>
                <a:gd name="T59" fmla="*/ 0 h 51"/>
                <a:gd name="T60" fmla="*/ 23 w 31"/>
                <a:gd name="T61" fmla="*/ 3 h 51"/>
                <a:gd name="T62" fmla="*/ 25 w 31"/>
                <a:gd name="T63" fmla="*/ 5 h 51"/>
                <a:gd name="T64" fmla="*/ 31 w 31"/>
                <a:gd name="T65" fmla="*/ 2 h 51"/>
                <a:gd name="T66" fmla="*/ 21 w 31"/>
                <a:gd name="T67" fmla="*/ 7 h 51"/>
                <a:gd name="T68" fmla="*/ 17 w 31"/>
                <a:gd name="T69" fmla="*/ 6 h 51"/>
                <a:gd name="T70" fmla="*/ 14 w 31"/>
                <a:gd name="T71" fmla="*/ 6 h 51"/>
                <a:gd name="T72" fmla="*/ 9 w 31"/>
                <a:gd name="T73" fmla="*/ 10 h 51"/>
                <a:gd name="T74" fmla="*/ 7 w 31"/>
                <a:gd name="T75" fmla="*/ 13 h 51"/>
                <a:gd name="T76" fmla="*/ 6 w 31"/>
                <a:gd name="T77" fmla="*/ 17 h 51"/>
                <a:gd name="T78" fmla="*/ 6 w 31"/>
                <a:gd name="T79" fmla="*/ 21 h 51"/>
                <a:gd name="T80" fmla="*/ 7 w 31"/>
                <a:gd name="T81" fmla="*/ 27 h 51"/>
                <a:gd name="T82" fmla="*/ 9 w 31"/>
                <a:gd name="T83" fmla="*/ 30 h 51"/>
                <a:gd name="T84" fmla="*/ 12 w 31"/>
                <a:gd name="T85" fmla="*/ 33 h 51"/>
                <a:gd name="T86" fmla="*/ 17 w 31"/>
                <a:gd name="T87" fmla="*/ 33 h 51"/>
                <a:gd name="T88" fmla="*/ 21 w 31"/>
                <a:gd name="T89" fmla="*/ 32 h 51"/>
                <a:gd name="T90" fmla="*/ 24 w 31"/>
                <a:gd name="T91" fmla="*/ 25 h 51"/>
                <a:gd name="T92" fmla="*/ 24 w 31"/>
                <a:gd name="T93" fmla="*/ 1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 h="51">
                  <a:moveTo>
                    <a:pt x="31" y="2"/>
                  </a:moveTo>
                  <a:lnTo>
                    <a:pt x="31" y="30"/>
                  </a:lnTo>
                  <a:lnTo>
                    <a:pt x="30" y="36"/>
                  </a:lnTo>
                  <a:lnTo>
                    <a:pt x="29" y="42"/>
                  </a:lnTo>
                  <a:lnTo>
                    <a:pt x="26" y="47"/>
                  </a:lnTo>
                  <a:lnTo>
                    <a:pt x="22" y="50"/>
                  </a:lnTo>
                  <a:lnTo>
                    <a:pt x="21" y="50"/>
                  </a:lnTo>
                  <a:lnTo>
                    <a:pt x="19" y="50"/>
                  </a:lnTo>
                  <a:lnTo>
                    <a:pt x="17" y="51"/>
                  </a:lnTo>
                  <a:lnTo>
                    <a:pt x="16" y="51"/>
                  </a:lnTo>
                  <a:lnTo>
                    <a:pt x="14" y="51"/>
                  </a:lnTo>
                  <a:lnTo>
                    <a:pt x="12" y="51"/>
                  </a:lnTo>
                  <a:lnTo>
                    <a:pt x="10" y="51"/>
                  </a:lnTo>
                  <a:lnTo>
                    <a:pt x="8" y="50"/>
                  </a:lnTo>
                  <a:lnTo>
                    <a:pt x="4" y="48"/>
                  </a:lnTo>
                  <a:lnTo>
                    <a:pt x="2" y="45"/>
                  </a:lnTo>
                  <a:lnTo>
                    <a:pt x="1" y="43"/>
                  </a:lnTo>
                  <a:lnTo>
                    <a:pt x="1" y="41"/>
                  </a:lnTo>
                  <a:lnTo>
                    <a:pt x="7" y="41"/>
                  </a:lnTo>
                  <a:lnTo>
                    <a:pt x="7" y="42"/>
                  </a:lnTo>
                  <a:lnTo>
                    <a:pt x="7" y="43"/>
                  </a:lnTo>
                  <a:lnTo>
                    <a:pt x="8" y="44"/>
                  </a:lnTo>
                  <a:lnTo>
                    <a:pt x="10" y="45"/>
                  </a:lnTo>
                  <a:lnTo>
                    <a:pt x="11" y="45"/>
                  </a:lnTo>
                  <a:lnTo>
                    <a:pt x="12" y="45"/>
                  </a:lnTo>
                  <a:lnTo>
                    <a:pt x="14" y="47"/>
                  </a:lnTo>
                  <a:lnTo>
                    <a:pt x="15" y="47"/>
                  </a:lnTo>
                  <a:lnTo>
                    <a:pt x="16" y="47"/>
                  </a:lnTo>
                  <a:lnTo>
                    <a:pt x="17" y="45"/>
                  </a:lnTo>
                  <a:lnTo>
                    <a:pt x="18" y="45"/>
                  </a:lnTo>
                  <a:lnTo>
                    <a:pt x="19" y="45"/>
                  </a:lnTo>
                  <a:lnTo>
                    <a:pt x="22" y="44"/>
                  </a:lnTo>
                  <a:lnTo>
                    <a:pt x="23" y="42"/>
                  </a:lnTo>
                  <a:lnTo>
                    <a:pt x="24" y="41"/>
                  </a:lnTo>
                  <a:lnTo>
                    <a:pt x="24" y="40"/>
                  </a:lnTo>
                  <a:lnTo>
                    <a:pt x="25" y="37"/>
                  </a:lnTo>
                  <a:lnTo>
                    <a:pt x="25" y="36"/>
                  </a:lnTo>
                  <a:lnTo>
                    <a:pt x="25" y="34"/>
                  </a:lnTo>
                  <a:lnTo>
                    <a:pt x="25" y="33"/>
                  </a:lnTo>
                  <a:lnTo>
                    <a:pt x="23" y="35"/>
                  </a:lnTo>
                  <a:lnTo>
                    <a:pt x="21" y="36"/>
                  </a:lnTo>
                  <a:lnTo>
                    <a:pt x="17" y="37"/>
                  </a:lnTo>
                  <a:lnTo>
                    <a:pt x="14" y="38"/>
                  </a:lnTo>
                  <a:lnTo>
                    <a:pt x="11" y="37"/>
                  </a:lnTo>
                  <a:lnTo>
                    <a:pt x="10" y="37"/>
                  </a:lnTo>
                  <a:lnTo>
                    <a:pt x="8" y="36"/>
                  </a:lnTo>
                  <a:lnTo>
                    <a:pt x="6" y="35"/>
                  </a:lnTo>
                  <a:lnTo>
                    <a:pt x="3" y="33"/>
                  </a:lnTo>
                  <a:lnTo>
                    <a:pt x="1" y="29"/>
                  </a:lnTo>
                  <a:lnTo>
                    <a:pt x="0" y="26"/>
                  </a:lnTo>
                  <a:lnTo>
                    <a:pt x="0" y="21"/>
                  </a:lnTo>
                  <a:lnTo>
                    <a:pt x="0" y="17"/>
                  </a:lnTo>
                  <a:lnTo>
                    <a:pt x="1" y="13"/>
                  </a:lnTo>
                  <a:lnTo>
                    <a:pt x="2" y="10"/>
                  </a:lnTo>
                  <a:lnTo>
                    <a:pt x="3" y="6"/>
                  </a:lnTo>
                  <a:lnTo>
                    <a:pt x="4" y="5"/>
                  </a:lnTo>
                  <a:lnTo>
                    <a:pt x="8" y="3"/>
                  </a:lnTo>
                  <a:lnTo>
                    <a:pt x="10" y="2"/>
                  </a:lnTo>
                  <a:lnTo>
                    <a:pt x="15" y="0"/>
                  </a:lnTo>
                  <a:lnTo>
                    <a:pt x="17" y="0"/>
                  </a:lnTo>
                  <a:lnTo>
                    <a:pt x="21" y="2"/>
                  </a:lnTo>
                  <a:lnTo>
                    <a:pt x="23" y="3"/>
                  </a:lnTo>
                  <a:lnTo>
                    <a:pt x="25" y="5"/>
                  </a:lnTo>
                  <a:lnTo>
                    <a:pt x="25" y="5"/>
                  </a:lnTo>
                  <a:lnTo>
                    <a:pt x="25" y="2"/>
                  </a:lnTo>
                  <a:lnTo>
                    <a:pt x="31" y="2"/>
                  </a:lnTo>
                  <a:close/>
                  <a:moveTo>
                    <a:pt x="22" y="9"/>
                  </a:moveTo>
                  <a:lnTo>
                    <a:pt x="21" y="7"/>
                  </a:lnTo>
                  <a:lnTo>
                    <a:pt x="19" y="7"/>
                  </a:lnTo>
                  <a:lnTo>
                    <a:pt x="17" y="6"/>
                  </a:lnTo>
                  <a:lnTo>
                    <a:pt x="16" y="6"/>
                  </a:lnTo>
                  <a:lnTo>
                    <a:pt x="14" y="6"/>
                  </a:lnTo>
                  <a:lnTo>
                    <a:pt x="11" y="7"/>
                  </a:lnTo>
                  <a:lnTo>
                    <a:pt x="9" y="10"/>
                  </a:lnTo>
                  <a:lnTo>
                    <a:pt x="8" y="12"/>
                  </a:lnTo>
                  <a:lnTo>
                    <a:pt x="7" y="13"/>
                  </a:lnTo>
                  <a:lnTo>
                    <a:pt x="7" y="15"/>
                  </a:lnTo>
                  <a:lnTo>
                    <a:pt x="6" y="17"/>
                  </a:lnTo>
                  <a:lnTo>
                    <a:pt x="6" y="19"/>
                  </a:lnTo>
                  <a:lnTo>
                    <a:pt x="6" y="21"/>
                  </a:lnTo>
                  <a:lnTo>
                    <a:pt x="6" y="24"/>
                  </a:lnTo>
                  <a:lnTo>
                    <a:pt x="7" y="27"/>
                  </a:lnTo>
                  <a:lnTo>
                    <a:pt x="8" y="29"/>
                  </a:lnTo>
                  <a:lnTo>
                    <a:pt x="9" y="30"/>
                  </a:lnTo>
                  <a:lnTo>
                    <a:pt x="11" y="32"/>
                  </a:lnTo>
                  <a:lnTo>
                    <a:pt x="12" y="33"/>
                  </a:lnTo>
                  <a:lnTo>
                    <a:pt x="15" y="33"/>
                  </a:lnTo>
                  <a:lnTo>
                    <a:pt x="17" y="33"/>
                  </a:lnTo>
                  <a:lnTo>
                    <a:pt x="18" y="32"/>
                  </a:lnTo>
                  <a:lnTo>
                    <a:pt x="21" y="32"/>
                  </a:lnTo>
                  <a:lnTo>
                    <a:pt x="22" y="30"/>
                  </a:lnTo>
                  <a:lnTo>
                    <a:pt x="24" y="25"/>
                  </a:lnTo>
                  <a:lnTo>
                    <a:pt x="25" y="19"/>
                  </a:lnTo>
                  <a:lnTo>
                    <a:pt x="24" y="13"/>
                  </a:lnTo>
                  <a:lnTo>
                    <a:pt x="22" y="9"/>
                  </a:lnTo>
                  <a:close/>
                </a:path>
              </a:pathLst>
            </a:custGeom>
            <a:solidFill>
              <a:srgbClr val="000000"/>
            </a:solidFill>
            <a:ln w="9525">
              <a:solidFill>
                <a:srgbClr val="FFCC00"/>
              </a:solidFill>
              <a:round/>
              <a:headEnd/>
              <a:tailEnd/>
            </a:ln>
          </p:spPr>
          <p:txBody>
            <a:bodyPr/>
            <a:lstStyle/>
            <a:p>
              <a:endParaRPr lang="en-US" dirty="0"/>
            </a:p>
          </p:txBody>
        </p:sp>
        <p:sp>
          <p:nvSpPr>
            <p:cNvPr id="265236" name="Freeform 20">
              <a:extLst>
                <a:ext uri="{FF2B5EF4-FFF2-40B4-BE49-F238E27FC236}">
                  <a16:creationId xmlns:a16="http://schemas.microsoft.com/office/drawing/2014/main" id="{E994DDE4-4CB9-44E7-80A8-8EA1F4600FB5}"/>
                </a:ext>
              </a:extLst>
            </p:cNvPr>
            <p:cNvSpPr>
              <a:spLocks noChangeAspect="1"/>
            </p:cNvSpPr>
            <p:nvPr/>
          </p:nvSpPr>
          <p:spPr bwMode="auto">
            <a:xfrm>
              <a:off x="422" y="890"/>
              <a:ext cx="16" cy="47"/>
            </a:xfrm>
            <a:custGeom>
              <a:avLst/>
              <a:gdLst>
                <a:gd name="T0" fmla="*/ 11 w 16"/>
                <a:gd name="T1" fmla="*/ 11 h 47"/>
                <a:gd name="T2" fmla="*/ 16 w 16"/>
                <a:gd name="T3" fmla="*/ 11 h 47"/>
                <a:gd name="T4" fmla="*/ 16 w 16"/>
                <a:gd name="T5" fmla="*/ 15 h 47"/>
                <a:gd name="T6" fmla="*/ 11 w 16"/>
                <a:gd name="T7" fmla="*/ 15 h 47"/>
                <a:gd name="T8" fmla="*/ 11 w 16"/>
                <a:gd name="T9" fmla="*/ 39 h 47"/>
                <a:gd name="T10" fmla="*/ 11 w 16"/>
                <a:gd name="T11" fmla="*/ 41 h 47"/>
                <a:gd name="T12" fmla="*/ 12 w 16"/>
                <a:gd name="T13" fmla="*/ 42 h 47"/>
                <a:gd name="T14" fmla="*/ 14 w 16"/>
                <a:gd name="T15" fmla="*/ 42 h 47"/>
                <a:gd name="T16" fmla="*/ 16 w 16"/>
                <a:gd name="T17" fmla="*/ 42 h 47"/>
                <a:gd name="T18" fmla="*/ 16 w 16"/>
                <a:gd name="T19" fmla="*/ 46 h 47"/>
                <a:gd name="T20" fmla="*/ 15 w 16"/>
                <a:gd name="T21" fmla="*/ 47 h 47"/>
                <a:gd name="T22" fmla="*/ 14 w 16"/>
                <a:gd name="T23" fmla="*/ 47 h 47"/>
                <a:gd name="T24" fmla="*/ 12 w 16"/>
                <a:gd name="T25" fmla="*/ 47 h 47"/>
                <a:gd name="T26" fmla="*/ 11 w 16"/>
                <a:gd name="T27" fmla="*/ 47 h 47"/>
                <a:gd name="T28" fmla="*/ 8 w 16"/>
                <a:gd name="T29" fmla="*/ 46 h 47"/>
                <a:gd name="T30" fmla="*/ 6 w 16"/>
                <a:gd name="T31" fmla="*/ 44 h 47"/>
                <a:gd name="T32" fmla="*/ 5 w 16"/>
                <a:gd name="T33" fmla="*/ 43 h 47"/>
                <a:gd name="T34" fmla="*/ 5 w 16"/>
                <a:gd name="T35" fmla="*/ 42 h 47"/>
                <a:gd name="T36" fmla="*/ 5 w 16"/>
                <a:gd name="T37" fmla="*/ 15 h 47"/>
                <a:gd name="T38" fmla="*/ 0 w 16"/>
                <a:gd name="T39" fmla="*/ 15 h 47"/>
                <a:gd name="T40" fmla="*/ 0 w 16"/>
                <a:gd name="T41" fmla="*/ 11 h 47"/>
                <a:gd name="T42" fmla="*/ 5 w 16"/>
                <a:gd name="T43" fmla="*/ 11 h 47"/>
                <a:gd name="T44" fmla="*/ 5 w 16"/>
                <a:gd name="T45" fmla="*/ 0 h 47"/>
                <a:gd name="T46" fmla="*/ 11 w 16"/>
                <a:gd name="T47" fmla="*/ 0 h 47"/>
                <a:gd name="T48" fmla="*/ 11 w 16"/>
                <a:gd name="T49" fmla="*/ 1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47">
                  <a:moveTo>
                    <a:pt x="11" y="11"/>
                  </a:moveTo>
                  <a:lnTo>
                    <a:pt x="16" y="11"/>
                  </a:lnTo>
                  <a:lnTo>
                    <a:pt x="16" y="15"/>
                  </a:lnTo>
                  <a:lnTo>
                    <a:pt x="11" y="15"/>
                  </a:lnTo>
                  <a:lnTo>
                    <a:pt x="11" y="39"/>
                  </a:lnTo>
                  <a:lnTo>
                    <a:pt x="11" y="41"/>
                  </a:lnTo>
                  <a:lnTo>
                    <a:pt x="12" y="42"/>
                  </a:lnTo>
                  <a:lnTo>
                    <a:pt x="14" y="42"/>
                  </a:lnTo>
                  <a:lnTo>
                    <a:pt x="16" y="42"/>
                  </a:lnTo>
                  <a:lnTo>
                    <a:pt x="16" y="46"/>
                  </a:lnTo>
                  <a:lnTo>
                    <a:pt x="15" y="47"/>
                  </a:lnTo>
                  <a:lnTo>
                    <a:pt x="14" y="47"/>
                  </a:lnTo>
                  <a:lnTo>
                    <a:pt x="12" y="47"/>
                  </a:lnTo>
                  <a:lnTo>
                    <a:pt x="11" y="47"/>
                  </a:lnTo>
                  <a:lnTo>
                    <a:pt x="8" y="46"/>
                  </a:lnTo>
                  <a:lnTo>
                    <a:pt x="6" y="44"/>
                  </a:lnTo>
                  <a:lnTo>
                    <a:pt x="5" y="43"/>
                  </a:lnTo>
                  <a:lnTo>
                    <a:pt x="5" y="42"/>
                  </a:lnTo>
                  <a:lnTo>
                    <a:pt x="5" y="15"/>
                  </a:lnTo>
                  <a:lnTo>
                    <a:pt x="0" y="15"/>
                  </a:lnTo>
                  <a:lnTo>
                    <a:pt x="0" y="11"/>
                  </a:lnTo>
                  <a:lnTo>
                    <a:pt x="5" y="11"/>
                  </a:lnTo>
                  <a:lnTo>
                    <a:pt x="5" y="0"/>
                  </a:lnTo>
                  <a:lnTo>
                    <a:pt x="11" y="0"/>
                  </a:lnTo>
                  <a:lnTo>
                    <a:pt x="11" y="11"/>
                  </a:lnTo>
                  <a:close/>
                </a:path>
              </a:pathLst>
            </a:custGeom>
            <a:solidFill>
              <a:srgbClr val="000000"/>
            </a:solidFill>
            <a:ln w="9525">
              <a:solidFill>
                <a:srgbClr val="FFCC00"/>
              </a:solidFill>
              <a:round/>
              <a:headEnd/>
              <a:tailEnd/>
            </a:ln>
          </p:spPr>
          <p:txBody>
            <a:bodyPr/>
            <a:lstStyle/>
            <a:p>
              <a:endParaRPr lang="en-US" dirty="0"/>
            </a:p>
          </p:txBody>
        </p:sp>
        <p:sp>
          <p:nvSpPr>
            <p:cNvPr id="265237" name="Freeform 21">
              <a:extLst>
                <a:ext uri="{FF2B5EF4-FFF2-40B4-BE49-F238E27FC236}">
                  <a16:creationId xmlns:a16="http://schemas.microsoft.com/office/drawing/2014/main" id="{1CE3973B-DB50-4D94-A993-CB38EA559D40}"/>
                </a:ext>
              </a:extLst>
            </p:cNvPr>
            <p:cNvSpPr>
              <a:spLocks noChangeAspect="1" noEditPoints="1"/>
            </p:cNvSpPr>
            <p:nvPr/>
          </p:nvSpPr>
          <p:spPr bwMode="auto">
            <a:xfrm>
              <a:off x="442" y="899"/>
              <a:ext cx="31" cy="38"/>
            </a:xfrm>
            <a:custGeom>
              <a:avLst/>
              <a:gdLst>
                <a:gd name="T0" fmla="*/ 15 w 31"/>
                <a:gd name="T1" fmla="*/ 38 h 38"/>
                <a:gd name="T2" fmla="*/ 10 w 31"/>
                <a:gd name="T3" fmla="*/ 37 h 38"/>
                <a:gd name="T4" fmla="*/ 6 w 31"/>
                <a:gd name="T5" fmla="*/ 35 h 38"/>
                <a:gd name="T6" fmla="*/ 1 w 31"/>
                <a:gd name="T7" fmla="*/ 29 h 38"/>
                <a:gd name="T8" fmla="*/ 0 w 31"/>
                <a:gd name="T9" fmla="*/ 19 h 38"/>
                <a:gd name="T10" fmla="*/ 1 w 31"/>
                <a:gd name="T11" fmla="*/ 10 h 38"/>
                <a:gd name="T12" fmla="*/ 6 w 31"/>
                <a:gd name="T13" fmla="*/ 4 h 38"/>
                <a:gd name="T14" fmla="*/ 10 w 31"/>
                <a:gd name="T15" fmla="*/ 2 h 38"/>
                <a:gd name="T16" fmla="*/ 15 w 31"/>
                <a:gd name="T17" fmla="*/ 0 h 38"/>
                <a:gd name="T18" fmla="*/ 21 w 31"/>
                <a:gd name="T19" fmla="*/ 2 h 38"/>
                <a:gd name="T20" fmla="*/ 25 w 31"/>
                <a:gd name="T21" fmla="*/ 4 h 38"/>
                <a:gd name="T22" fmla="*/ 30 w 31"/>
                <a:gd name="T23" fmla="*/ 10 h 38"/>
                <a:gd name="T24" fmla="*/ 31 w 31"/>
                <a:gd name="T25" fmla="*/ 19 h 38"/>
                <a:gd name="T26" fmla="*/ 30 w 31"/>
                <a:gd name="T27" fmla="*/ 29 h 38"/>
                <a:gd name="T28" fmla="*/ 25 w 31"/>
                <a:gd name="T29" fmla="*/ 35 h 38"/>
                <a:gd name="T30" fmla="*/ 21 w 31"/>
                <a:gd name="T31" fmla="*/ 37 h 38"/>
                <a:gd name="T32" fmla="*/ 15 w 31"/>
                <a:gd name="T33" fmla="*/ 38 h 38"/>
                <a:gd name="T34" fmla="*/ 15 w 31"/>
                <a:gd name="T35" fmla="*/ 6 h 38"/>
                <a:gd name="T36" fmla="*/ 10 w 31"/>
                <a:gd name="T37" fmla="*/ 7 h 38"/>
                <a:gd name="T38" fmla="*/ 8 w 31"/>
                <a:gd name="T39" fmla="*/ 11 h 38"/>
                <a:gd name="T40" fmla="*/ 6 w 31"/>
                <a:gd name="T41" fmla="*/ 14 h 38"/>
                <a:gd name="T42" fmla="*/ 6 w 31"/>
                <a:gd name="T43" fmla="*/ 19 h 38"/>
                <a:gd name="T44" fmla="*/ 6 w 31"/>
                <a:gd name="T45" fmla="*/ 24 h 38"/>
                <a:gd name="T46" fmla="*/ 8 w 31"/>
                <a:gd name="T47" fmla="*/ 28 h 38"/>
                <a:gd name="T48" fmla="*/ 10 w 31"/>
                <a:gd name="T49" fmla="*/ 32 h 38"/>
                <a:gd name="T50" fmla="*/ 15 w 31"/>
                <a:gd name="T51" fmla="*/ 33 h 38"/>
                <a:gd name="T52" fmla="*/ 20 w 31"/>
                <a:gd name="T53" fmla="*/ 32 h 38"/>
                <a:gd name="T54" fmla="*/ 23 w 31"/>
                <a:gd name="T55" fmla="*/ 28 h 38"/>
                <a:gd name="T56" fmla="*/ 25 w 31"/>
                <a:gd name="T57" fmla="*/ 24 h 38"/>
                <a:gd name="T58" fmla="*/ 25 w 31"/>
                <a:gd name="T59" fmla="*/ 19 h 38"/>
                <a:gd name="T60" fmla="*/ 25 w 31"/>
                <a:gd name="T61" fmla="*/ 14 h 38"/>
                <a:gd name="T62" fmla="*/ 23 w 31"/>
                <a:gd name="T63" fmla="*/ 11 h 38"/>
                <a:gd name="T64" fmla="*/ 20 w 31"/>
                <a:gd name="T65" fmla="*/ 7 h 38"/>
                <a:gd name="T66" fmla="*/ 15 w 31"/>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1" h="38">
                  <a:moveTo>
                    <a:pt x="15" y="38"/>
                  </a:moveTo>
                  <a:lnTo>
                    <a:pt x="10" y="37"/>
                  </a:lnTo>
                  <a:lnTo>
                    <a:pt x="6" y="35"/>
                  </a:lnTo>
                  <a:lnTo>
                    <a:pt x="1" y="29"/>
                  </a:lnTo>
                  <a:lnTo>
                    <a:pt x="0" y="19"/>
                  </a:lnTo>
                  <a:lnTo>
                    <a:pt x="1" y="10"/>
                  </a:lnTo>
                  <a:lnTo>
                    <a:pt x="6" y="4"/>
                  </a:lnTo>
                  <a:lnTo>
                    <a:pt x="10" y="2"/>
                  </a:lnTo>
                  <a:lnTo>
                    <a:pt x="15" y="0"/>
                  </a:lnTo>
                  <a:lnTo>
                    <a:pt x="21" y="2"/>
                  </a:lnTo>
                  <a:lnTo>
                    <a:pt x="25" y="4"/>
                  </a:lnTo>
                  <a:lnTo>
                    <a:pt x="30" y="10"/>
                  </a:lnTo>
                  <a:lnTo>
                    <a:pt x="31" y="19"/>
                  </a:lnTo>
                  <a:lnTo>
                    <a:pt x="30" y="29"/>
                  </a:lnTo>
                  <a:lnTo>
                    <a:pt x="25" y="35"/>
                  </a:lnTo>
                  <a:lnTo>
                    <a:pt x="21" y="37"/>
                  </a:lnTo>
                  <a:lnTo>
                    <a:pt x="15" y="38"/>
                  </a:lnTo>
                  <a:close/>
                  <a:moveTo>
                    <a:pt x="15" y="6"/>
                  </a:moveTo>
                  <a:lnTo>
                    <a:pt x="10" y="7"/>
                  </a:lnTo>
                  <a:lnTo>
                    <a:pt x="8" y="11"/>
                  </a:lnTo>
                  <a:lnTo>
                    <a:pt x="6" y="14"/>
                  </a:lnTo>
                  <a:lnTo>
                    <a:pt x="6" y="19"/>
                  </a:lnTo>
                  <a:lnTo>
                    <a:pt x="6" y="24"/>
                  </a:lnTo>
                  <a:lnTo>
                    <a:pt x="8" y="28"/>
                  </a:lnTo>
                  <a:lnTo>
                    <a:pt x="10" y="32"/>
                  </a:lnTo>
                  <a:lnTo>
                    <a:pt x="15" y="33"/>
                  </a:lnTo>
                  <a:lnTo>
                    <a:pt x="20" y="32"/>
                  </a:lnTo>
                  <a:lnTo>
                    <a:pt x="23" y="28"/>
                  </a:lnTo>
                  <a:lnTo>
                    <a:pt x="25" y="24"/>
                  </a:lnTo>
                  <a:lnTo>
                    <a:pt x="25" y="19"/>
                  </a:lnTo>
                  <a:lnTo>
                    <a:pt x="25" y="14"/>
                  </a:lnTo>
                  <a:lnTo>
                    <a:pt x="23" y="11"/>
                  </a:lnTo>
                  <a:lnTo>
                    <a:pt x="20" y="7"/>
                  </a:lnTo>
                  <a:lnTo>
                    <a:pt x="15" y="6"/>
                  </a:lnTo>
                  <a:close/>
                </a:path>
              </a:pathLst>
            </a:custGeom>
            <a:solidFill>
              <a:srgbClr val="000000"/>
            </a:solidFill>
            <a:ln w="9525">
              <a:solidFill>
                <a:srgbClr val="FFCC00"/>
              </a:solidFill>
              <a:round/>
              <a:headEnd/>
              <a:tailEnd/>
            </a:ln>
          </p:spPr>
          <p:txBody>
            <a:bodyPr/>
            <a:lstStyle/>
            <a:p>
              <a:endParaRPr lang="en-US" dirty="0"/>
            </a:p>
          </p:txBody>
        </p:sp>
        <p:sp>
          <p:nvSpPr>
            <p:cNvPr id="265238" name="Freeform 22">
              <a:extLst>
                <a:ext uri="{FF2B5EF4-FFF2-40B4-BE49-F238E27FC236}">
                  <a16:creationId xmlns:a16="http://schemas.microsoft.com/office/drawing/2014/main" id="{97FBC935-9A9A-4C8B-B013-AE5DB1F5A57F}"/>
                </a:ext>
              </a:extLst>
            </p:cNvPr>
            <p:cNvSpPr>
              <a:spLocks noChangeAspect="1"/>
            </p:cNvSpPr>
            <p:nvPr/>
          </p:nvSpPr>
          <p:spPr bwMode="auto">
            <a:xfrm>
              <a:off x="480" y="899"/>
              <a:ext cx="28" cy="36"/>
            </a:xfrm>
            <a:custGeom>
              <a:avLst/>
              <a:gdLst>
                <a:gd name="T0" fmla="*/ 6 w 28"/>
                <a:gd name="T1" fmla="*/ 2 h 36"/>
                <a:gd name="T2" fmla="*/ 6 w 28"/>
                <a:gd name="T3" fmla="*/ 5 h 36"/>
                <a:gd name="T4" fmla="*/ 6 w 28"/>
                <a:gd name="T5" fmla="*/ 5 h 36"/>
                <a:gd name="T6" fmla="*/ 7 w 28"/>
                <a:gd name="T7" fmla="*/ 4 h 36"/>
                <a:gd name="T8" fmla="*/ 8 w 28"/>
                <a:gd name="T9" fmla="*/ 3 h 36"/>
                <a:gd name="T10" fmla="*/ 8 w 28"/>
                <a:gd name="T11" fmla="*/ 3 h 36"/>
                <a:gd name="T12" fmla="*/ 9 w 28"/>
                <a:gd name="T13" fmla="*/ 2 h 36"/>
                <a:gd name="T14" fmla="*/ 11 w 28"/>
                <a:gd name="T15" fmla="*/ 0 h 36"/>
                <a:gd name="T16" fmla="*/ 13 w 28"/>
                <a:gd name="T17" fmla="*/ 0 h 36"/>
                <a:gd name="T18" fmla="*/ 15 w 28"/>
                <a:gd name="T19" fmla="*/ 0 h 36"/>
                <a:gd name="T20" fmla="*/ 16 w 28"/>
                <a:gd name="T21" fmla="*/ 0 h 36"/>
                <a:gd name="T22" fmla="*/ 17 w 28"/>
                <a:gd name="T23" fmla="*/ 0 h 36"/>
                <a:gd name="T24" fmla="*/ 20 w 28"/>
                <a:gd name="T25" fmla="*/ 0 h 36"/>
                <a:gd name="T26" fmla="*/ 21 w 28"/>
                <a:gd name="T27" fmla="*/ 0 h 36"/>
                <a:gd name="T28" fmla="*/ 22 w 28"/>
                <a:gd name="T29" fmla="*/ 2 h 36"/>
                <a:gd name="T30" fmla="*/ 23 w 28"/>
                <a:gd name="T31" fmla="*/ 2 h 36"/>
                <a:gd name="T32" fmla="*/ 25 w 28"/>
                <a:gd name="T33" fmla="*/ 3 h 36"/>
                <a:gd name="T34" fmla="*/ 26 w 28"/>
                <a:gd name="T35" fmla="*/ 5 h 36"/>
                <a:gd name="T36" fmla="*/ 28 w 28"/>
                <a:gd name="T37" fmla="*/ 9 h 36"/>
                <a:gd name="T38" fmla="*/ 28 w 28"/>
                <a:gd name="T39" fmla="*/ 36 h 36"/>
                <a:gd name="T40" fmla="*/ 22 w 28"/>
                <a:gd name="T41" fmla="*/ 36 h 36"/>
                <a:gd name="T42" fmla="*/ 22 w 28"/>
                <a:gd name="T43" fmla="*/ 12 h 36"/>
                <a:gd name="T44" fmla="*/ 21 w 28"/>
                <a:gd name="T45" fmla="*/ 9 h 36"/>
                <a:gd name="T46" fmla="*/ 20 w 28"/>
                <a:gd name="T47" fmla="*/ 6 h 36"/>
                <a:gd name="T48" fmla="*/ 17 w 28"/>
                <a:gd name="T49" fmla="*/ 5 h 36"/>
                <a:gd name="T50" fmla="*/ 15 w 28"/>
                <a:gd name="T51" fmla="*/ 5 h 36"/>
                <a:gd name="T52" fmla="*/ 11 w 28"/>
                <a:gd name="T53" fmla="*/ 6 h 36"/>
                <a:gd name="T54" fmla="*/ 9 w 28"/>
                <a:gd name="T55" fmla="*/ 7 h 36"/>
                <a:gd name="T56" fmla="*/ 7 w 28"/>
                <a:gd name="T57" fmla="*/ 12 h 36"/>
                <a:gd name="T58" fmla="*/ 6 w 28"/>
                <a:gd name="T59" fmla="*/ 18 h 36"/>
                <a:gd name="T60" fmla="*/ 6 w 28"/>
                <a:gd name="T61" fmla="*/ 36 h 36"/>
                <a:gd name="T62" fmla="*/ 0 w 28"/>
                <a:gd name="T63" fmla="*/ 36 h 36"/>
                <a:gd name="T64" fmla="*/ 0 w 28"/>
                <a:gd name="T65" fmla="*/ 2 h 36"/>
                <a:gd name="T66" fmla="*/ 6 w 28"/>
                <a:gd name="T67" fmla="*/ 2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 h="36">
                  <a:moveTo>
                    <a:pt x="6" y="2"/>
                  </a:moveTo>
                  <a:lnTo>
                    <a:pt x="6" y="5"/>
                  </a:lnTo>
                  <a:lnTo>
                    <a:pt x="6" y="5"/>
                  </a:lnTo>
                  <a:lnTo>
                    <a:pt x="7" y="4"/>
                  </a:lnTo>
                  <a:lnTo>
                    <a:pt x="8" y="3"/>
                  </a:lnTo>
                  <a:lnTo>
                    <a:pt x="8" y="3"/>
                  </a:lnTo>
                  <a:lnTo>
                    <a:pt x="9" y="2"/>
                  </a:lnTo>
                  <a:lnTo>
                    <a:pt x="11" y="0"/>
                  </a:lnTo>
                  <a:lnTo>
                    <a:pt x="13" y="0"/>
                  </a:lnTo>
                  <a:lnTo>
                    <a:pt x="15" y="0"/>
                  </a:lnTo>
                  <a:lnTo>
                    <a:pt x="16" y="0"/>
                  </a:lnTo>
                  <a:lnTo>
                    <a:pt x="17" y="0"/>
                  </a:lnTo>
                  <a:lnTo>
                    <a:pt x="20" y="0"/>
                  </a:lnTo>
                  <a:lnTo>
                    <a:pt x="21" y="0"/>
                  </a:lnTo>
                  <a:lnTo>
                    <a:pt x="22" y="2"/>
                  </a:lnTo>
                  <a:lnTo>
                    <a:pt x="23" y="2"/>
                  </a:lnTo>
                  <a:lnTo>
                    <a:pt x="25" y="3"/>
                  </a:lnTo>
                  <a:lnTo>
                    <a:pt x="26" y="5"/>
                  </a:lnTo>
                  <a:lnTo>
                    <a:pt x="28" y="9"/>
                  </a:lnTo>
                  <a:lnTo>
                    <a:pt x="28" y="36"/>
                  </a:lnTo>
                  <a:lnTo>
                    <a:pt x="22" y="36"/>
                  </a:lnTo>
                  <a:lnTo>
                    <a:pt x="22" y="12"/>
                  </a:lnTo>
                  <a:lnTo>
                    <a:pt x="21" y="9"/>
                  </a:lnTo>
                  <a:lnTo>
                    <a:pt x="20" y="6"/>
                  </a:lnTo>
                  <a:lnTo>
                    <a:pt x="17" y="5"/>
                  </a:lnTo>
                  <a:lnTo>
                    <a:pt x="15" y="5"/>
                  </a:lnTo>
                  <a:lnTo>
                    <a:pt x="11" y="6"/>
                  </a:lnTo>
                  <a:lnTo>
                    <a:pt x="9" y="7"/>
                  </a:lnTo>
                  <a:lnTo>
                    <a:pt x="7" y="12"/>
                  </a:lnTo>
                  <a:lnTo>
                    <a:pt x="6" y="18"/>
                  </a:lnTo>
                  <a:lnTo>
                    <a:pt x="6" y="36"/>
                  </a:lnTo>
                  <a:lnTo>
                    <a:pt x="0" y="36"/>
                  </a:lnTo>
                  <a:lnTo>
                    <a:pt x="0" y="2"/>
                  </a:lnTo>
                  <a:lnTo>
                    <a:pt x="6" y="2"/>
                  </a:lnTo>
                  <a:close/>
                </a:path>
              </a:pathLst>
            </a:custGeom>
            <a:solidFill>
              <a:srgbClr val="000000"/>
            </a:solidFill>
            <a:ln w="9525">
              <a:solidFill>
                <a:srgbClr val="FFCC00"/>
              </a:solidFill>
              <a:round/>
              <a:headEnd/>
              <a:tailEnd/>
            </a:ln>
          </p:spPr>
          <p:txBody>
            <a:bodyPr/>
            <a:lstStyle/>
            <a:p>
              <a:endParaRPr lang="en-US" dirty="0"/>
            </a:p>
          </p:txBody>
        </p:sp>
        <p:sp>
          <p:nvSpPr>
            <p:cNvPr id="265239" name="Freeform 23">
              <a:extLst>
                <a:ext uri="{FF2B5EF4-FFF2-40B4-BE49-F238E27FC236}">
                  <a16:creationId xmlns:a16="http://schemas.microsoft.com/office/drawing/2014/main" id="{536ED132-444C-4EE8-A2C0-6CE3341E1ECB}"/>
                </a:ext>
              </a:extLst>
            </p:cNvPr>
            <p:cNvSpPr>
              <a:spLocks noChangeAspect="1"/>
            </p:cNvSpPr>
            <p:nvPr/>
          </p:nvSpPr>
          <p:spPr bwMode="auto">
            <a:xfrm>
              <a:off x="-73" y="1121"/>
              <a:ext cx="675" cy="505"/>
            </a:xfrm>
            <a:custGeom>
              <a:avLst/>
              <a:gdLst>
                <a:gd name="T0" fmla="*/ 675 w 675"/>
                <a:gd name="T1" fmla="*/ 505 h 505"/>
                <a:gd name="T2" fmla="*/ 0 w 675"/>
                <a:gd name="T3" fmla="*/ 505 h 505"/>
                <a:gd name="T4" fmla="*/ 14 w 675"/>
                <a:gd name="T5" fmla="*/ 323 h 505"/>
                <a:gd name="T6" fmla="*/ 80 w 675"/>
                <a:gd name="T7" fmla="*/ 215 h 505"/>
                <a:gd name="T8" fmla="*/ 100 w 675"/>
                <a:gd name="T9" fmla="*/ 0 h 505"/>
                <a:gd name="T10" fmla="*/ 193 w 675"/>
                <a:gd name="T11" fmla="*/ 28 h 505"/>
                <a:gd name="T12" fmla="*/ 234 w 675"/>
                <a:gd name="T13" fmla="*/ 104 h 505"/>
                <a:gd name="T14" fmla="*/ 467 w 675"/>
                <a:gd name="T15" fmla="*/ 62 h 505"/>
                <a:gd name="T16" fmla="*/ 675 w 675"/>
                <a:gd name="T17" fmla="*/ 62 h 505"/>
                <a:gd name="T18" fmla="*/ 675 w 675"/>
                <a:gd name="T19" fmla="*/ 251 h 505"/>
                <a:gd name="T20" fmla="*/ 639 w 675"/>
                <a:gd name="T21" fmla="*/ 285 h 505"/>
                <a:gd name="T22" fmla="*/ 675 w 675"/>
                <a:gd name="T23" fmla="*/ 320 h 505"/>
                <a:gd name="T24" fmla="*/ 675 w 675"/>
                <a:gd name="T25" fmla="*/ 50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5" h="505">
                  <a:moveTo>
                    <a:pt x="675" y="505"/>
                  </a:moveTo>
                  <a:lnTo>
                    <a:pt x="0" y="505"/>
                  </a:lnTo>
                  <a:lnTo>
                    <a:pt x="14" y="323"/>
                  </a:lnTo>
                  <a:lnTo>
                    <a:pt x="80" y="215"/>
                  </a:lnTo>
                  <a:lnTo>
                    <a:pt x="100" y="0"/>
                  </a:lnTo>
                  <a:lnTo>
                    <a:pt x="193" y="28"/>
                  </a:lnTo>
                  <a:lnTo>
                    <a:pt x="234" y="104"/>
                  </a:lnTo>
                  <a:lnTo>
                    <a:pt x="467" y="62"/>
                  </a:lnTo>
                  <a:lnTo>
                    <a:pt x="675" y="62"/>
                  </a:lnTo>
                  <a:lnTo>
                    <a:pt x="675" y="251"/>
                  </a:lnTo>
                  <a:lnTo>
                    <a:pt x="639" y="285"/>
                  </a:lnTo>
                  <a:lnTo>
                    <a:pt x="675" y="320"/>
                  </a:lnTo>
                  <a:lnTo>
                    <a:pt x="675" y="505"/>
                  </a:lnTo>
                  <a:close/>
                </a:path>
              </a:pathLst>
            </a:custGeom>
            <a:solidFill>
              <a:srgbClr val="000000"/>
            </a:solidFill>
            <a:ln w="9525">
              <a:solidFill>
                <a:srgbClr val="FFCC00"/>
              </a:solidFill>
              <a:round/>
              <a:headEnd/>
              <a:tailEnd/>
            </a:ln>
          </p:spPr>
          <p:txBody>
            <a:bodyPr/>
            <a:lstStyle/>
            <a:p>
              <a:endParaRPr lang="en-US" dirty="0"/>
            </a:p>
          </p:txBody>
        </p:sp>
        <p:sp>
          <p:nvSpPr>
            <p:cNvPr id="265240" name="Freeform 24">
              <a:extLst>
                <a:ext uri="{FF2B5EF4-FFF2-40B4-BE49-F238E27FC236}">
                  <a16:creationId xmlns:a16="http://schemas.microsoft.com/office/drawing/2014/main" id="{87D62B1A-B045-4EF1-A1F0-FFA95451DA67}"/>
                </a:ext>
              </a:extLst>
            </p:cNvPr>
            <p:cNvSpPr>
              <a:spLocks noChangeAspect="1"/>
            </p:cNvSpPr>
            <p:nvPr/>
          </p:nvSpPr>
          <p:spPr bwMode="auto">
            <a:xfrm>
              <a:off x="-35" y="1067"/>
              <a:ext cx="687" cy="519"/>
            </a:xfrm>
            <a:custGeom>
              <a:avLst/>
              <a:gdLst>
                <a:gd name="T0" fmla="*/ 685 w 687"/>
                <a:gd name="T1" fmla="*/ 323 h 519"/>
                <a:gd name="T2" fmla="*/ 653 w 687"/>
                <a:gd name="T3" fmla="*/ 293 h 519"/>
                <a:gd name="T4" fmla="*/ 685 w 687"/>
                <a:gd name="T5" fmla="*/ 262 h 519"/>
                <a:gd name="T6" fmla="*/ 687 w 687"/>
                <a:gd name="T7" fmla="*/ 261 h 519"/>
                <a:gd name="T8" fmla="*/ 687 w 687"/>
                <a:gd name="T9" fmla="*/ 259 h 519"/>
                <a:gd name="T10" fmla="*/ 687 w 687"/>
                <a:gd name="T11" fmla="*/ 69 h 519"/>
                <a:gd name="T12" fmla="*/ 687 w 687"/>
                <a:gd name="T13" fmla="*/ 64 h 519"/>
                <a:gd name="T14" fmla="*/ 681 w 687"/>
                <a:gd name="T15" fmla="*/ 64 h 519"/>
                <a:gd name="T16" fmla="*/ 472 w 687"/>
                <a:gd name="T17" fmla="*/ 64 h 519"/>
                <a:gd name="T18" fmla="*/ 472 w 687"/>
                <a:gd name="T19" fmla="*/ 64 h 519"/>
                <a:gd name="T20" fmla="*/ 471 w 687"/>
                <a:gd name="T21" fmla="*/ 64 h 519"/>
                <a:gd name="T22" fmla="*/ 243 w 687"/>
                <a:gd name="T23" fmla="*/ 105 h 519"/>
                <a:gd name="T24" fmla="*/ 204 w 687"/>
                <a:gd name="T25" fmla="*/ 34 h 519"/>
                <a:gd name="T26" fmla="*/ 203 w 687"/>
                <a:gd name="T27" fmla="*/ 32 h 519"/>
                <a:gd name="T28" fmla="*/ 201 w 687"/>
                <a:gd name="T29" fmla="*/ 31 h 519"/>
                <a:gd name="T30" fmla="*/ 107 w 687"/>
                <a:gd name="T31" fmla="*/ 2 h 519"/>
                <a:gd name="T32" fmla="*/ 102 w 687"/>
                <a:gd name="T33" fmla="*/ 0 h 519"/>
                <a:gd name="T34" fmla="*/ 100 w 687"/>
                <a:gd name="T35" fmla="*/ 6 h 519"/>
                <a:gd name="T36" fmla="*/ 80 w 687"/>
                <a:gd name="T37" fmla="*/ 221 h 519"/>
                <a:gd name="T38" fmla="*/ 16 w 687"/>
                <a:gd name="T39" fmla="*/ 328 h 519"/>
                <a:gd name="T40" fmla="*/ 15 w 687"/>
                <a:gd name="T41" fmla="*/ 329 h 519"/>
                <a:gd name="T42" fmla="*/ 15 w 687"/>
                <a:gd name="T43" fmla="*/ 330 h 519"/>
                <a:gd name="T44" fmla="*/ 0 w 687"/>
                <a:gd name="T45" fmla="*/ 513 h 519"/>
                <a:gd name="T46" fmla="*/ 0 w 687"/>
                <a:gd name="T47" fmla="*/ 519 h 519"/>
                <a:gd name="T48" fmla="*/ 6 w 687"/>
                <a:gd name="T49" fmla="*/ 519 h 519"/>
                <a:gd name="T50" fmla="*/ 681 w 687"/>
                <a:gd name="T51" fmla="*/ 519 h 519"/>
                <a:gd name="T52" fmla="*/ 687 w 687"/>
                <a:gd name="T53" fmla="*/ 519 h 519"/>
                <a:gd name="T54" fmla="*/ 687 w 687"/>
                <a:gd name="T55" fmla="*/ 513 h 519"/>
                <a:gd name="T56" fmla="*/ 687 w 687"/>
                <a:gd name="T57" fmla="*/ 328 h 519"/>
                <a:gd name="T58" fmla="*/ 687 w 687"/>
                <a:gd name="T59" fmla="*/ 324 h 519"/>
                <a:gd name="T60" fmla="*/ 685 w 687"/>
                <a:gd name="T61" fmla="*/ 32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7" h="519">
                  <a:moveTo>
                    <a:pt x="685" y="323"/>
                  </a:moveTo>
                  <a:lnTo>
                    <a:pt x="653" y="293"/>
                  </a:lnTo>
                  <a:lnTo>
                    <a:pt x="685" y="262"/>
                  </a:lnTo>
                  <a:lnTo>
                    <a:pt x="687" y="261"/>
                  </a:lnTo>
                  <a:lnTo>
                    <a:pt x="687" y="259"/>
                  </a:lnTo>
                  <a:lnTo>
                    <a:pt x="687" y="69"/>
                  </a:lnTo>
                  <a:lnTo>
                    <a:pt x="687" y="64"/>
                  </a:lnTo>
                  <a:lnTo>
                    <a:pt x="681" y="64"/>
                  </a:lnTo>
                  <a:lnTo>
                    <a:pt x="472" y="64"/>
                  </a:lnTo>
                  <a:lnTo>
                    <a:pt x="472" y="64"/>
                  </a:lnTo>
                  <a:lnTo>
                    <a:pt x="471" y="64"/>
                  </a:lnTo>
                  <a:lnTo>
                    <a:pt x="243" y="105"/>
                  </a:lnTo>
                  <a:lnTo>
                    <a:pt x="204" y="34"/>
                  </a:lnTo>
                  <a:lnTo>
                    <a:pt x="203" y="32"/>
                  </a:lnTo>
                  <a:lnTo>
                    <a:pt x="201" y="31"/>
                  </a:lnTo>
                  <a:lnTo>
                    <a:pt x="107" y="2"/>
                  </a:lnTo>
                  <a:lnTo>
                    <a:pt x="102" y="0"/>
                  </a:lnTo>
                  <a:lnTo>
                    <a:pt x="100" y="6"/>
                  </a:lnTo>
                  <a:lnTo>
                    <a:pt x="80" y="221"/>
                  </a:lnTo>
                  <a:lnTo>
                    <a:pt x="16" y="328"/>
                  </a:lnTo>
                  <a:lnTo>
                    <a:pt x="15" y="329"/>
                  </a:lnTo>
                  <a:lnTo>
                    <a:pt x="15" y="330"/>
                  </a:lnTo>
                  <a:lnTo>
                    <a:pt x="0" y="513"/>
                  </a:lnTo>
                  <a:lnTo>
                    <a:pt x="0" y="519"/>
                  </a:lnTo>
                  <a:lnTo>
                    <a:pt x="6" y="519"/>
                  </a:lnTo>
                  <a:lnTo>
                    <a:pt x="681" y="519"/>
                  </a:lnTo>
                  <a:lnTo>
                    <a:pt x="687" y="519"/>
                  </a:lnTo>
                  <a:lnTo>
                    <a:pt x="687" y="513"/>
                  </a:lnTo>
                  <a:lnTo>
                    <a:pt x="687" y="328"/>
                  </a:lnTo>
                  <a:lnTo>
                    <a:pt x="687" y="324"/>
                  </a:lnTo>
                  <a:lnTo>
                    <a:pt x="685" y="323"/>
                  </a:lnTo>
                  <a:close/>
                </a:path>
              </a:pathLst>
            </a:custGeom>
            <a:solidFill>
              <a:srgbClr val="000000"/>
            </a:solidFill>
            <a:ln w="9525">
              <a:solidFill>
                <a:srgbClr val="FFCC00"/>
              </a:solidFill>
              <a:round/>
              <a:headEnd/>
              <a:tailEnd/>
            </a:ln>
          </p:spPr>
          <p:txBody>
            <a:bodyPr/>
            <a:lstStyle/>
            <a:p>
              <a:endParaRPr lang="en-US" dirty="0"/>
            </a:p>
          </p:txBody>
        </p:sp>
        <p:sp>
          <p:nvSpPr>
            <p:cNvPr id="265241" name="Freeform 25">
              <a:extLst>
                <a:ext uri="{FF2B5EF4-FFF2-40B4-BE49-F238E27FC236}">
                  <a16:creationId xmlns:a16="http://schemas.microsoft.com/office/drawing/2014/main" id="{067CAF04-92C9-4565-876F-637378B56647}"/>
                </a:ext>
              </a:extLst>
            </p:cNvPr>
            <p:cNvSpPr>
              <a:spLocks noChangeAspect="1"/>
            </p:cNvSpPr>
            <p:nvPr/>
          </p:nvSpPr>
          <p:spPr bwMode="auto">
            <a:xfrm>
              <a:off x="-23" y="1081"/>
              <a:ext cx="663" cy="494"/>
            </a:xfrm>
            <a:custGeom>
              <a:avLst/>
              <a:gdLst>
                <a:gd name="T0" fmla="*/ 14 w 663"/>
                <a:gd name="T1" fmla="*/ 318 h 494"/>
                <a:gd name="T2" fmla="*/ 78 w 663"/>
                <a:gd name="T3" fmla="*/ 211 h 494"/>
                <a:gd name="T4" fmla="*/ 79 w 663"/>
                <a:gd name="T5" fmla="*/ 210 h 494"/>
                <a:gd name="T6" fmla="*/ 79 w 663"/>
                <a:gd name="T7" fmla="*/ 209 h 494"/>
                <a:gd name="T8" fmla="*/ 99 w 663"/>
                <a:gd name="T9" fmla="*/ 0 h 494"/>
                <a:gd name="T10" fmla="*/ 183 w 663"/>
                <a:gd name="T11" fmla="*/ 27 h 494"/>
                <a:gd name="T12" fmla="*/ 223 w 663"/>
                <a:gd name="T13" fmla="*/ 101 h 494"/>
                <a:gd name="T14" fmla="*/ 224 w 663"/>
                <a:gd name="T15" fmla="*/ 104 h 494"/>
                <a:gd name="T16" fmla="*/ 229 w 663"/>
                <a:gd name="T17" fmla="*/ 103 h 494"/>
                <a:gd name="T18" fmla="*/ 460 w 663"/>
                <a:gd name="T19" fmla="*/ 60 h 494"/>
                <a:gd name="T20" fmla="*/ 663 w 663"/>
                <a:gd name="T21" fmla="*/ 60 h 494"/>
                <a:gd name="T22" fmla="*/ 663 w 663"/>
                <a:gd name="T23" fmla="*/ 242 h 494"/>
                <a:gd name="T24" fmla="*/ 630 w 663"/>
                <a:gd name="T25" fmla="*/ 275 h 494"/>
                <a:gd name="T26" fmla="*/ 625 w 663"/>
                <a:gd name="T27" fmla="*/ 279 h 494"/>
                <a:gd name="T28" fmla="*/ 630 w 663"/>
                <a:gd name="T29" fmla="*/ 283 h 494"/>
                <a:gd name="T30" fmla="*/ 663 w 663"/>
                <a:gd name="T31" fmla="*/ 316 h 494"/>
                <a:gd name="T32" fmla="*/ 663 w 663"/>
                <a:gd name="T33" fmla="*/ 494 h 494"/>
                <a:gd name="T34" fmla="*/ 0 w 663"/>
                <a:gd name="T35" fmla="*/ 494 h 494"/>
                <a:gd name="T36" fmla="*/ 14 w 663"/>
                <a:gd name="T37" fmla="*/ 318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3" h="494">
                  <a:moveTo>
                    <a:pt x="14" y="318"/>
                  </a:moveTo>
                  <a:lnTo>
                    <a:pt x="78" y="211"/>
                  </a:lnTo>
                  <a:lnTo>
                    <a:pt x="79" y="210"/>
                  </a:lnTo>
                  <a:lnTo>
                    <a:pt x="79" y="209"/>
                  </a:lnTo>
                  <a:lnTo>
                    <a:pt x="99" y="0"/>
                  </a:lnTo>
                  <a:lnTo>
                    <a:pt x="183" y="27"/>
                  </a:lnTo>
                  <a:lnTo>
                    <a:pt x="223" y="101"/>
                  </a:lnTo>
                  <a:lnTo>
                    <a:pt x="224" y="104"/>
                  </a:lnTo>
                  <a:lnTo>
                    <a:pt x="229" y="103"/>
                  </a:lnTo>
                  <a:lnTo>
                    <a:pt x="460" y="60"/>
                  </a:lnTo>
                  <a:lnTo>
                    <a:pt x="663" y="60"/>
                  </a:lnTo>
                  <a:lnTo>
                    <a:pt x="663" y="242"/>
                  </a:lnTo>
                  <a:lnTo>
                    <a:pt x="630" y="275"/>
                  </a:lnTo>
                  <a:lnTo>
                    <a:pt x="625" y="279"/>
                  </a:lnTo>
                  <a:lnTo>
                    <a:pt x="630" y="283"/>
                  </a:lnTo>
                  <a:lnTo>
                    <a:pt x="663" y="316"/>
                  </a:lnTo>
                  <a:lnTo>
                    <a:pt x="663" y="494"/>
                  </a:lnTo>
                  <a:lnTo>
                    <a:pt x="0" y="494"/>
                  </a:lnTo>
                  <a:lnTo>
                    <a:pt x="14" y="318"/>
                  </a:lnTo>
                  <a:close/>
                </a:path>
              </a:pathLst>
            </a:custGeom>
            <a:solidFill>
              <a:srgbClr val="FFFFFF"/>
            </a:solidFill>
            <a:ln w="9525">
              <a:solidFill>
                <a:srgbClr val="FFCC00"/>
              </a:solidFill>
              <a:round/>
              <a:headEnd/>
              <a:tailEnd/>
            </a:ln>
          </p:spPr>
          <p:txBody>
            <a:bodyPr/>
            <a:lstStyle/>
            <a:p>
              <a:endParaRPr lang="en-US" dirty="0"/>
            </a:p>
          </p:txBody>
        </p:sp>
        <p:sp>
          <p:nvSpPr>
            <p:cNvPr id="265242" name="Freeform 26">
              <a:extLst>
                <a:ext uri="{FF2B5EF4-FFF2-40B4-BE49-F238E27FC236}">
                  <a16:creationId xmlns:a16="http://schemas.microsoft.com/office/drawing/2014/main" id="{389D5681-A81F-4293-BD12-D82B61CC70C5}"/>
                </a:ext>
              </a:extLst>
            </p:cNvPr>
            <p:cNvSpPr>
              <a:spLocks noChangeAspect="1" noEditPoints="1"/>
            </p:cNvSpPr>
            <p:nvPr/>
          </p:nvSpPr>
          <p:spPr bwMode="auto">
            <a:xfrm>
              <a:off x="205" y="1345"/>
              <a:ext cx="47" cy="51"/>
            </a:xfrm>
            <a:custGeom>
              <a:avLst/>
              <a:gdLst>
                <a:gd name="T0" fmla="*/ 42 w 47"/>
                <a:gd name="T1" fmla="*/ 9 h 51"/>
                <a:gd name="T2" fmla="*/ 47 w 47"/>
                <a:gd name="T3" fmla="*/ 20 h 51"/>
                <a:gd name="T4" fmla="*/ 47 w 47"/>
                <a:gd name="T5" fmla="*/ 31 h 51"/>
                <a:gd name="T6" fmla="*/ 42 w 47"/>
                <a:gd name="T7" fmla="*/ 42 h 51"/>
                <a:gd name="T8" fmla="*/ 35 w 47"/>
                <a:gd name="T9" fmla="*/ 48 h 51"/>
                <a:gd name="T10" fmla="*/ 27 w 47"/>
                <a:gd name="T11" fmla="*/ 51 h 51"/>
                <a:gd name="T12" fmla="*/ 18 w 47"/>
                <a:gd name="T13" fmla="*/ 51 h 51"/>
                <a:gd name="T14" fmla="*/ 10 w 47"/>
                <a:gd name="T15" fmla="*/ 48 h 51"/>
                <a:gd name="T16" fmla="*/ 4 w 47"/>
                <a:gd name="T17" fmla="*/ 42 h 51"/>
                <a:gd name="T18" fmla="*/ 0 w 47"/>
                <a:gd name="T19" fmla="*/ 31 h 51"/>
                <a:gd name="T20" fmla="*/ 0 w 47"/>
                <a:gd name="T21" fmla="*/ 20 h 51"/>
                <a:gd name="T22" fmla="*/ 4 w 47"/>
                <a:gd name="T23" fmla="*/ 9 h 51"/>
                <a:gd name="T24" fmla="*/ 10 w 47"/>
                <a:gd name="T25" fmla="*/ 4 h 51"/>
                <a:gd name="T26" fmla="*/ 18 w 47"/>
                <a:gd name="T27" fmla="*/ 0 h 51"/>
                <a:gd name="T28" fmla="*/ 27 w 47"/>
                <a:gd name="T29" fmla="*/ 0 h 51"/>
                <a:gd name="T30" fmla="*/ 35 w 47"/>
                <a:gd name="T31" fmla="*/ 4 h 51"/>
                <a:gd name="T32" fmla="*/ 11 w 47"/>
                <a:gd name="T33" fmla="*/ 11 h 51"/>
                <a:gd name="T34" fmla="*/ 7 w 47"/>
                <a:gd name="T35" fmla="*/ 18 h 51"/>
                <a:gd name="T36" fmla="*/ 5 w 47"/>
                <a:gd name="T37" fmla="*/ 26 h 51"/>
                <a:gd name="T38" fmla="*/ 7 w 47"/>
                <a:gd name="T39" fmla="*/ 34 h 51"/>
                <a:gd name="T40" fmla="*/ 11 w 47"/>
                <a:gd name="T41" fmla="*/ 41 h 51"/>
                <a:gd name="T42" fmla="*/ 16 w 47"/>
                <a:gd name="T43" fmla="*/ 44 h 51"/>
                <a:gd name="T44" fmla="*/ 23 w 47"/>
                <a:gd name="T45" fmla="*/ 45 h 51"/>
                <a:gd name="T46" fmla="*/ 30 w 47"/>
                <a:gd name="T47" fmla="*/ 44 h 51"/>
                <a:gd name="T48" fmla="*/ 34 w 47"/>
                <a:gd name="T49" fmla="*/ 41 h 51"/>
                <a:gd name="T50" fmla="*/ 39 w 47"/>
                <a:gd name="T51" fmla="*/ 34 h 51"/>
                <a:gd name="T52" fmla="*/ 40 w 47"/>
                <a:gd name="T53" fmla="*/ 26 h 51"/>
                <a:gd name="T54" fmla="*/ 39 w 47"/>
                <a:gd name="T55" fmla="*/ 18 h 51"/>
                <a:gd name="T56" fmla="*/ 34 w 47"/>
                <a:gd name="T57" fmla="*/ 11 h 51"/>
                <a:gd name="T58" fmla="*/ 30 w 47"/>
                <a:gd name="T59" fmla="*/ 7 h 51"/>
                <a:gd name="T60" fmla="*/ 23 w 47"/>
                <a:gd name="T61" fmla="*/ 6 h 51"/>
                <a:gd name="T62" fmla="*/ 16 w 47"/>
                <a:gd name="T63" fmla="*/ 7 h 51"/>
                <a:gd name="T64" fmla="*/ 11 w 47"/>
                <a:gd name="T65" fmla="*/ 1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7" h="51">
                  <a:moveTo>
                    <a:pt x="38" y="5"/>
                  </a:moveTo>
                  <a:lnTo>
                    <a:pt x="42" y="9"/>
                  </a:lnTo>
                  <a:lnTo>
                    <a:pt x="45" y="15"/>
                  </a:lnTo>
                  <a:lnTo>
                    <a:pt x="47" y="20"/>
                  </a:lnTo>
                  <a:lnTo>
                    <a:pt x="47" y="26"/>
                  </a:lnTo>
                  <a:lnTo>
                    <a:pt x="47" y="31"/>
                  </a:lnTo>
                  <a:lnTo>
                    <a:pt x="45" y="36"/>
                  </a:lnTo>
                  <a:lnTo>
                    <a:pt x="42" y="42"/>
                  </a:lnTo>
                  <a:lnTo>
                    <a:pt x="38" y="46"/>
                  </a:lnTo>
                  <a:lnTo>
                    <a:pt x="35" y="48"/>
                  </a:lnTo>
                  <a:lnTo>
                    <a:pt x="32" y="50"/>
                  </a:lnTo>
                  <a:lnTo>
                    <a:pt x="27" y="51"/>
                  </a:lnTo>
                  <a:lnTo>
                    <a:pt x="23" y="51"/>
                  </a:lnTo>
                  <a:lnTo>
                    <a:pt x="18" y="51"/>
                  </a:lnTo>
                  <a:lnTo>
                    <a:pt x="14" y="50"/>
                  </a:lnTo>
                  <a:lnTo>
                    <a:pt x="10" y="48"/>
                  </a:lnTo>
                  <a:lnTo>
                    <a:pt x="8" y="46"/>
                  </a:lnTo>
                  <a:lnTo>
                    <a:pt x="4" y="42"/>
                  </a:lnTo>
                  <a:lnTo>
                    <a:pt x="1" y="36"/>
                  </a:lnTo>
                  <a:lnTo>
                    <a:pt x="0" y="31"/>
                  </a:lnTo>
                  <a:lnTo>
                    <a:pt x="0" y="26"/>
                  </a:lnTo>
                  <a:lnTo>
                    <a:pt x="0" y="20"/>
                  </a:lnTo>
                  <a:lnTo>
                    <a:pt x="2" y="15"/>
                  </a:lnTo>
                  <a:lnTo>
                    <a:pt x="4" y="9"/>
                  </a:lnTo>
                  <a:lnTo>
                    <a:pt x="8" y="5"/>
                  </a:lnTo>
                  <a:lnTo>
                    <a:pt x="10" y="4"/>
                  </a:lnTo>
                  <a:lnTo>
                    <a:pt x="14" y="1"/>
                  </a:lnTo>
                  <a:lnTo>
                    <a:pt x="18" y="0"/>
                  </a:lnTo>
                  <a:lnTo>
                    <a:pt x="23" y="0"/>
                  </a:lnTo>
                  <a:lnTo>
                    <a:pt x="27" y="0"/>
                  </a:lnTo>
                  <a:lnTo>
                    <a:pt x="32" y="1"/>
                  </a:lnTo>
                  <a:lnTo>
                    <a:pt x="35" y="4"/>
                  </a:lnTo>
                  <a:lnTo>
                    <a:pt x="38" y="5"/>
                  </a:lnTo>
                  <a:close/>
                  <a:moveTo>
                    <a:pt x="11" y="11"/>
                  </a:moveTo>
                  <a:lnTo>
                    <a:pt x="9" y="14"/>
                  </a:lnTo>
                  <a:lnTo>
                    <a:pt x="7" y="18"/>
                  </a:lnTo>
                  <a:lnTo>
                    <a:pt x="5" y="21"/>
                  </a:lnTo>
                  <a:lnTo>
                    <a:pt x="5" y="26"/>
                  </a:lnTo>
                  <a:lnTo>
                    <a:pt x="5" y="30"/>
                  </a:lnTo>
                  <a:lnTo>
                    <a:pt x="7" y="34"/>
                  </a:lnTo>
                  <a:lnTo>
                    <a:pt x="9" y="37"/>
                  </a:lnTo>
                  <a:lnTo>
                    <a:pt x="11" y="41"/>
                  </a:lnTo>
                  <a:lnTo>
                    <a:pt x="14" y="43"/>
                  </a:lnTo>
                  <a:lnTo>
                    <a:pt x="16" y="44"/>
                  </a:lnTo>
                  <a:lnTo>
                    <a:pt x="19" y="45"/>
                  </a:lnTo>
                  <a:lnTo>
                    <a:pt x="23" y="45"/>
                  </a:lnTo>
                  <a:lnTo>
                    <a:pt x="26" y="45"/>
                  </a:lnTo>
                  <a:lnTo>
                    <a:pt x="30" y="44"/>
                  </a:lnTo>
                  <a:lnTo>
                    <a:pt x="32" y="43"/>
                  </a:lnTo>
                  <a:lnTo>
                    <a:pt x="34" y="41"/>
                  </a:lnTo>
                  <a:lnTo>
                    <a:pt x="37" y="37"/>
                  </a:lnTo>
                  <a:lnTo>
                    <a:pt x="39" y="34"/>
                  </a:lnTo>
                  <a:lnTo>
                    <a:pt x="40" y="30"/>
                  </a:lnTo>
                  <a:lnTo>
                    <a:pt x="40" y="26"/>
                  </a:lnTo>
                  <a:lnTo>
                    <a:pt x="40" y="21"/>
                  </a:lnTo>
                  <a:lnTo>
                    <a:pt x="39" y="18"/>
                  </a:lnTo>
                  <a:lnTo>
                    <a:pt x="37" y="14"/>
                  </a:lnTo>
                  <a:lnTo>
                    <a:pt x="34" y="11"/>
                  </a:lnTo>
                  <a:lnTo>
                    <a:pt x="32" y="8"/>
                  </a:lnTo>
                  <a:lnTo>
                    <a:pt x="30" y="7"/>
                  </a:lnTo>
                  <a:lnTo>
                    <a:pt x="26" y="6"/>
                  </a:lnTo>
                  <a:lnTo>
                    <a:pt x="23" y="6"/>
                  </a:lnTo>
                  <a:lnTo>
                    <a:pt x="19" y="6"/>
                  </a:lnTo>
                  <a:lnTo>
                    <a:pt x="16" y="7"/>
                  </a:lnTo>
                  <a:lnTo>
                    <a:pt x="14" y="8"/>
                  </a:lnTo>
                  <a:lnTo>
                    <a:pt x="11" y="11"/>
                  </a:lnTo>
                  <a:close/>
                </a:path>
              </a:pathLst>
            </a:custGeom>
            <a:solidFill>
              <a:srgbClr val="000000"/>
            </a:solidFill>
            <a:ln w="9525">
              <a:solidFill>
                <a:srgbClr val="FFCC00"/>
              </a:solidFill>
              <a:round/>
              <a:headEnd/>
              <a:tailEnd/>
            </a:ln>
          </p:spPr>
          <p:txBody>
            <a:bodyPr/>
            <a:lstStyle/>
            <a:p>
              <a:endParaRPr lang="en-US" dirty="0"/>
            </a:p>
          </p:txBody>
        </p:sp>
        <p:sp>
          <p:nvSpPr>
            <p:cNvPr id="265243" name="Freeform 27">
              <a:extLst>
                <a:ext uri="{FF2B5EF4-FFF2-40B4-BE49-F238E27FC236}">
                  <a16:creationId xmlns:a16="http://schemas.microsoft.com/office/drawing/2014/main" id="{AD23EF57-5960-415C-A0B3-4692B4FFC749}"/>
                </a:ext>
              </a:extLst>
            </p:cNvPr>
            <p:cNvSpPr>
              <a:spLocks noChangeAspect="1"/>
            </p:cNvSpPr>
            <p:nvPr/>
          </p:nvSpPr>
          <p:spPr bwMode="auto">
            <a:xfrm>
              <a:off x="258" y="1358"/>
              <a:ext cx="16" cy="37"/>
            </a:xfrm>
            <a:custGeom>
              <a:avLst/>
              <a:gdLst>
                <a:gd name="T0" fmla="*/ 0 w 16"/>
                <a:gd name="T1" fmla="*/ 1 h 37"/>
                <a:gd name="T2" fmla="*/ 4 w 16"/>
                <a:gd name="T3" fmla="*/ 1 h 37"/>
                <a:gd name="T4" fmla="*/ 4 w 16"/>
                <a:gd name="T5" fmla="*/ 7 h 37"/>
                <a:gd name="T6" fmla="*/ 5 w 16"/>
                <a:gd name="T7" fmla="*/ 7 h 37"/>
                <a:gd name="T8" fmla="*/ 7 w 16"/>
                <a:gd name="T9" fmla="*/ 5 h 37"/>
                <a:gd name="T10" fmla="*/ 9 w 16"/>
                <a:gd name="T11" fmla="*/ 2 h 37"/>
                <a:gd name="T12" fmla="*/ 10 w 16"/>
                <a:gd name="T13" fmla="*/ 1 h 37"/>
                <a:gd name="T14" fmla="*/ 12 w 16"/>
                <a:gd name="T15" fmla="*/ 0 h 37"/>
                <a:gd name="T16" fmla="*/ 16 w 16"/>
                <a:gd name="T17" fmla="*/ 0 h 37"/>
                <a:gd name="T18" fmla="*/ 16 w 16"/>
                <a:gd name="T19" fmla="*/ 7 h 37"/>
                <a:gd name="T20" fmla="*/ 15 w 16"/>
                <a:gd name="T21" fmla="*/ 7 h 37"/>
                <a:gd name="T22" fmla="*/ 14 w 16"/>
                <a:gd name="T23" fmla="*/ 7 h 37"/>
                <a:gd name="T24" fmla="*/ 12 w 16"/>
                <a:gd name="T25" fmla="*/ 7 h 37"/>
                <a:gd name="T26" fmla="*/ 11 w 16"/>
                <a:gd name="T27" fmla="*/ 7 h 37"/>
                <a:gd name="T28" fmla="*/ 8 w 16"/>
                <a:gd name="T29" fmla="*/ 9 h 37"/>
                <a:gd name="T30" fmla="*/ 7 w 16"/>
                <a:gd name="T31" fmla="*/ 11 h 37"/>
                <a:gd name="T32" fmla="*/ 4 w 16"/>
                <a:gd name="T33" fmla="*/ 15 h 37"/>
                <a:gd name="T34" fmla="*/ 4 w 16"/>
                <a:gd name="T35" fmla="*/ 18 h 37"/>
                <a:gd name="T36" fmla="*/ 4 w 16"/>
                <a:gd name="T37" fmla="*/ 37 h 37"/>
                <a:gd name="T38" fmla="*/ 0 w 16"/>
                <a:gd name="T39" fmla="*/ 37 h 37"/>
                <a:gd name="T40" fmla="*/ 0 w 16"/>
                <a:gd name="T41"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37">
                  <a:moveTo>
                    <a:pt x="0" y="1"/>
                  </a:moveTo>
                  <a:lnTo>
                    <a:pt x="4" y="1"/>
                  </a:lnTo>
                  <a:lnTo>
                    <a:pt x="4" y="7"/>
                  </a:lnTo>
                  <a:lnTo>
                    <a:pt x="5" y="7"/>
                  </a:lnTo>
                  <a:lnTo>
                    <a:pt x="7" y="5"/>
                  </a:lnTo>
                  <a:lnTo>
                    <a:pt x="9" y="2"/>
                  </a:lnTo>
                  <a:lnTo>
                    <a:pt x="10" y="1"/>
                  </a:lnTo>
                  <a:lnTo>
                    <a:pt x="12" y="0"/>
                  </a:lnTo>
                  <a:lnTo>
                    <a:pt x="16" y="0"/>
                  </a:lnTo>
                  <a:lnTo>
                    <a:pt x="16" y="7"/>
                  </a:lnTo>
                  <a:lnTo>
                    <a:pt x="15" y="7"/>
                  </a:lnTo>
                  <a:lnTo>
                    <a:pt x="14" y="7"/>
                  </a:lnTo>
                  <a:lnTo>
                    <a:pt x="12" y="7"/>
                  </a:lnTo>
                  <a:lnTo>
                    <a:pt x="11" y="7"/>
                  </a:lnTo>
                  <a:lnTo>
                    <a:pt x="8" y="9"/>
                  </a:lnTo>
                  <a:lnTo>
                    <a:pt x="7" y="11"/>
                  </a:lnTo>
                  <a:lnTo>
                    <a:pt x="4" y="15"/>
                  </a:lnTo>
                  <a:lnTo>
                    <a:pt x="4" y="18"/>
                  </a:lnTo>
                  <a:lnTo>
                    <a:pt x="4" y="37"/>
                  </a:lnTo>
                  <a:lnTo>
                    <a:pt x="0" y="37"/>
                  </a:lnTo>
                  <a:lnTo>
                    <a:pt x="0" y="1"/>
                  </a:lnTo>
                  <a:close/>
                </a:path>
              </a:pathLst>
            </a:custGeom>
            <a:solidFill>
              <a:srgbClr val="000000"/>
            </a:solidFill>
            <a:ln w="9525">
              <a:solidFill>
                <a:srgbClr val="FFCC00"/>
              </a:solidFill>
              <a:round/>
              <a:headEnd/>
              <a:tailEnd/>
            </a:ln>
          </p:spPr>
          <p:txBody>
            <a:bodyPr/>
            <a:lstStyle/>
            <a:p>
              <a:endParaRPr lang="en-US" dirty="0"/>
            </a:p>
          </p:txBody>
        </p:sp>
        <p:sp>
          <p:nvSpPr>
            <p:cNvPr id="265244" name="Freeform 28">
              <a:extLst>
                <a:ext uri="{FF2B5EF4-FFF2-40B4-BE49-F238E27FC236}">
                  <a16:creationId xmlns:a16="http://schemas.microsoft.com/office/drawing/2014/main" id="{D2BFBF1E-8D4F-48BA-ADF9-496351186879}"/>
                </a:ext>
              </a:extLst>
            </p:cNvPr>
            <p:cNvSpPr>
              <a:spLocks noChangeAspect="1" noEditPoints="1"/>
            </p:cNvSpPr>
            <p:nvPr/>
          </p:nvSpPr>
          <p:spPr bwMode="auto">
            <a:xfrm>
              <a:off x="276" y="1358"/>
              <a:ext cx="32" cy="38"/>
            </a:xfrm>
            <a:custGeom>
              <a:avLst/>
              <a:gdLst>
                <a:gd name="T0" fmla="*/ 6 w 32"/>
                <a:gd name="T1" fmla="*/ 23 h 38"/>
                <a:gd name="T2" fmla="*/ 7 w 32"/>
                <a:gd name="T3" fmla="*/ 26 h 38"/>
                <a:gd name="T4" fmla="*/ 9 w 32"/>
                <a:gd name="T5" fmla="*/ 30 h 38"/>
                <a:gd name="T6" fmla="*/ 13 w 32"/>
                <a:gd name="T7" fmla="*/ 33 h 38"/>
                <a:gd name="T8" fmla="*/ 21 w 32"/>
                <a:gd name="T9" fmla="*/ 32 h 38"/>
                <a:gd name="T10" fmla="*/ 24 w 32"/>
                <a:gd name="T11" fmla="*/ 28 h 38"/>
                <a:gd name="T12" fmla="*/ 31 w 32"/>
                <a:gd name="T13" fmla="*/ 26 h 38"/>
                <a:gd name="T14" fmla="*/ 30 w 32"/>
                <a:gd name="T15" fmla="*/ 29 h 38"/>
                <a:gd name="T16" fmla="*/ 28 w 32"/>
                <a:gd name="T17" fmla="*/ 33 h 38"/>
                <a:gd name="T18" fmla="*/ 23 w 32"/>
                <a:gd name="T19" fmla="*/ 37 h 38"/>
                <a:gd name="T20" fmla="*/ 16 w 32"/>
                <a:gd name="T21" fmla="*/ 38 h 38"/>
                <a:gd name="T22" fmla="*/ 9 w 32"/>
                <a:gd name="T23" fmla="*/ 37 h 38"/>
                <a:gd name="T24" fmla="*/ 4 w 32"/>
                <a:gd name="T25" fmla="*/ 32 h 38"/>
                <a:gd name="T26" fmla="*/ 1 w 32"/>
                <a:gd name="T27" fmla="*/ 26 h 38"/>
                <a:gd name="T28" fmla="*/ 0 w 32"/>
                <a:gd name="T29" fmla="*/ 20 h 38"/>
                <a:gd name="T30" fmla="*/ 1 w 32"/>
                <a:gd name="T31" fmla="*/ 11 h 38"/>
                <a:gd name="T32" fmla="*/ 5 w 32"/>
                <a:gd name="T33" fmla="*/ 6 h 38"/>
                <a:gd name="T34" fmla="*/ 10 w 32"/>
                <a:gd name="T35" fmla="*/ 1 h 38"/>
                <a:gd name="T36" fmla="*/ 17 w 32"/>
                <a:gd name="T37" fmla="*/ 0 h 38"/>
                <a:gd name="T38" fmla="*/ 23 w 32"/>
                <a:gd name="T39" fmla="*/ 2 h 38"/>
                <a:gd name="T40" fmla="*/ 28 w 32"/>
                <a:gd name="T41" fmla="*/ 6 h 38"/>
                <a:gd name="T42" fmla="*/ 32 w 32"/>
                <a:gd name="T43" fmla="*/ 13 h 38"/>
                <a:gd name="T44" fmla="*/ 32 w 32"/>
                <a:gd name="T45" fmla="*/ 22 h 38"/>
                <a:gd name="T46" fmla="*/ 25 w 32"/>
                <a:gd name="T47" fmla="*/ 16 h 38"/>
                <a:gd name="T48" fmla="*/ 25 w 32"/>
                <a:gd name="T49" fmla="*/ 11 h 38"/>
                <a:gd name="T50" fmla="*/ 23 w 32"/>
                <a:gd name="T51" fmla="*/ 8 h 38"/>
                <a:gd name="T52" fmla="*/ 21 w 32"/>
                <a:gd name="T53" fmla="*/ 6 h 38"/>
                <a:gd name="T54" fmla="*/ 17 w 32"/>
                <a:gd name="T55" fmla="*/ 5 h 38"/>
                <a:gd name="T56" fmla="*/ 13 w 32"/>
                <a:gd name="T57" fmla="*/ 6 h 38"/>
                <a:gd name="T58" fmla="*/ 9 w 32"/>
                <a:gd name="T59" fmla="*/ 8 h 38"/>
                <a:gd name="T60" fmla="*/ 8 w 32"/>
                <a:gd name="T61" fmla="*/ 11 h 38"/>
                <a:gd name="T62" fmla="*/ 7 w 32"/>
                <a:gd name="T63" fmla="*/ 1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38">
                  <a:moveTo>
                    <a:pt x="6" y="22"/>
                  </a:moveTo>
                  <a:lnTo>
                    <a:pt x="6" y="23"/>
                  </a:lnTo>
                  <a:lnTo>
                    <a:pt x="6" y="25"/>
                  </a:lnTo>
                  <a:lnTo>
                    <a:pt x="7" y="26"/>
                  </a:lnTo>
                  <a:lnTo>
                    <a:pt x="8" y="29"/>
                  </a:lnTo>
                  <a:lnTo>
                    <a:pt x="9" y="30"/>
                  </a:lnTo>
                  <a:lnTo>
                    <a:pt x="10" y="32"/>
                  </a:lnTo>
                  <a:lnTo>
                    <a:pt x="13" y="33"/>
                  </a:lnTo>
                  <a:lnTo>
                    <a:pt x="16" y="33"/>
                  </a:lnTo>
                  <a:lnTo>
                    <a:pt x="21" y="32"/>
                  </a:lnTo>
                  <a:lnTo>
                    <a:pt x="23" y="30"/>
                  </a:lnTo>
                  <a:lnTo>
                    <a:pt x="24" y="28"/>
                  </a:lnTo>
                  <a:lnTo>
                    <a:pt x="25" y="26"/>
                  </a:lnTo>
                  <a:lnTo>
                    <a:pt x="31" y="26"/>
                  </a:lnTo>
                  <a:lnTo>
                    <a:pt x="31" y="28"/>
                  </a:lnTo>
                  <a:lnTo>
                    <a:pt x="30" y="29"/>
                  </a:lnTo>
                  <a:lnTo>
                    <a:pt x="29" y="31"/>
                  </a:lnTo>
                  <a:lnTo>
                    <a:pt x="28" y="33"/>
                  </a:lnTo>
                  <a:lnTo>
                    <a:pt x="25" y="36"/>
                  </a:lnTo>
                  <a:lnTo>
                    <a:pt x="23" y="37"/>
                  </a:lnTo>
                  <a:lnTo>
                    <a:pt x="20" y="38"/>
                  </a:lnTo>
                  <a:lnTo>
                    <a:pt x="16" y="38"/>
                  </a:lnTo>
                  <a:lnTo>
                    <a:pt x="13" y="38"/>
                  </a:lnTo>
                  <a:lnTo>
                    <a:pt x="9" y="37"/>
                  </a:lnTo>
                  <a:lnTo>
                    <a:pt x="6" y="35"/>
                  </a:lnTo>
                  <a:lnTo>
                    <a:pt x="4" y="32"/>
                  </a:lnTo>
                  <a:lnTo>
                    <a:pt x="2" y="30"/>
                  </a:lnTo>
                  <a:lnTo>
                    <a:pt x="1" y="26"/>
                  </a:lnTo>
                  <a:lnTo>
                    <a:pt x="0" y="23"/>
                  </a:lnTo>
                  <a:lnTo>
                    <a:pt x="0" y="20"/>
                  </a:lnTo>
                  <a:lnTo>
                    <a:pt x="0" y="15"/>
                  </a:lnTo>
                  <a:lnTo>
                    <a:pt x="1" y="11"/>
                  </a:lnTo>
                  <a:lnTo>
                    <a:pt x="2" y="8"/>
                  </a:lnTo>
                  <a:lnTo>
                    <a:pt x="5" y="6"/>
                  </a:lnTo>
                  <a:lnTo>
                    <a:pt x="7" y="3"/>
                  </a:lnTo>
                  <a:lnTo>
                    <a:pt x="10" y="1"/>
                  </a:lnTo>
                  <a:lnTo>
                    <a:pt x="14" y="0"/>
                  </a:lnTo>
                  <a:lnTo>
                    <a:pt x="17" y="0"/>
                  </a:lnTo>
                  <a:lnTo>
                    <a:pt x="21" y="1"/>
                  </a:lnTo>
                  <a:lnTo>
                    <a:pt x="23" y="2"/>
                  </a:lnTo>
                  <a:lnTo>
                    <a:pt x="25" y="3"/>
                  </a:lnTo>
                  <a:lnTo>
                    <a:pt x="28" y="6"/>
                  </a:lnTo>
                  <a:lnTo>
                    <a:pt x="30" y="9"/>
                  </a:lnTo>
                  <a:lnTo>
                    <a:pt x="32" y="13"/>
                  </a:lnTo>
                  <a:lnTo>
                    <a:pt x="32" y="17"/>
                  </a:lnTo>
                  <a:lnTo>
                    <a:pt x="32" y="22"/>
                  </a:lnTo>
                  <a:lnTo>
                    <a:pt x="6" y="22"/>
                  </a:lnTo>
                  <a:close/>
                  <a:moveTo>
                    <a:pt x="25" y="16"/>
                  </a:moveTo>
                  <a:lnTo>
                    <a:pt x="25" y="14"/>
                  </a:lnTo>
                  <a:lnTo>
                    <a:pt x="25" y="11"/>
                  </a:lnTo>
                  <a:lnTo>
                    <a:pt x="24" y="9"/>
                  </a:lnTo>
                  <a:lnTo>
                    <a:pt x="23" y="8"/>
                  </a:lnTo>
                  <a:lnTo>
                    <a:pt x="23" y="7"/>
                  </a:lnTo>
                  <a:lnTo>
                    <a:pt x="21" y="6"/>
                  </a:lnTo>
                  <a:lnTo>
                    <a:pt x="20" y="6"/>
                  </a:lnTo>
                  <a:lnTo>
                    <a:pt x="17" y="5"/>
                  </a:lnTo>
                  <a:lnTo>
                    <a:pt x="15" y="5"/>
                  </a:lnTo>
                  <a:lnTo>
                    <a:pt x="13" y="6"/>
                  </a:lnTo>
                  <a:lnTo>
                    <a:pt x="12" y="7"/>
                  </a:lnTo>
                  <a:lnTo>
                    <a:pt x="9" y="8"/>
                  </a:lnTo>
                  <a:lnTo>
                    <a:pt x="8" y="9"/>
                  </a:lnTo>
                  <a:lnTo>
                    <a:pt x="8" y="11"/>
                  </a:lnTo>
                  <a:lnTo>
                    <a:pt x="7" y="14"/>
                  </a:lnTo>
                  <a:lnTo>
                    <a:pt x="7" y="16"/>
                  </a:lnTo>
                  <a:lnTo>
                    <a:pt x="25" y="16"/>
                  </a:lnTo>
                  <a:close/>
                </a:path>
              </a:pathLst>
            </a:custGeom>
            <a:solidFill>
              <a:srgbClr val="000000"/>
            </a:solidFill>
            <a:ln w="9525">
              <a:solidFill>
                <a:srgbClr val="FFCC00"/>
              </a:solidFill>
              <a:round/>
              <a:headEnd/>
              <a:tailEnd/>
            </a:ln>
          </p:spPr>
          <p:txBody>
            <a:bodyPr/>
            <a:lstStyle/>
            <a:p>
              <a:endParaRPr lang="en-US" dirty="0"/>
            </a:p>
          </p:txBody>
        </p:sp>
        <p:sp>
          <p:nvSpPr>
            <p:cNvPr id="265245" name="Freeform 29">
              <a:extLst>
                <a:ext uri="{FF2B5EF4-FFF2-40B4-BE49-F238E27FC236}">
                  <a16:creationId xmlns:a16="http://schemas.microsoft.com/office/drawing/2014/main" id="{2A55D915-62B1-4072-A9AA-F3D070DD2122}"/>
                </a:ext>
              </a:extLst>
            </p:cNvPr>
            <p:cNvSpPr>
              <a:spLocks noChangeAspect="1" noEditPoints="1"/>
            </p:cNvSpPr>
            <p:nvPr/>
          </p:nvSpPr>
          <p:spPr bwMode="auto">
            <a:xfrm>
              <a:off x="312" y="1358"/>
              <a:ext cx="31" cy="52"/>
            </a:xfrm>
            <a:custGeom>
              <a:avLst/>
              <a:gdLst>
                <a:gd name="T0" fmla="*/ 31 w 31"/>
                <a:gd name="T1" fmla="*/ 31 h 52"/>
                <a:gd name="T2" fmla="*/ 29 w 31"/>
                <a:gd name="T3" fmla="*/ 43 h 52"/>
                <a:gd name="T4" fmla="*/ 22 w 31"/>
                <a:gd name="T5" fmla="*/ 49 h 52"/>
                <a:gd name="T6" fmla="*/ 19 w 31"/>
                <a:gd name="T7" fmla="*/ 51 h 52"/>
                <a:gd name="T8" fmla="*/ 16 w 31"/>
                <a:gd name="T9" fmla="*/ 52 h 52"/>
                <a:gd name="T10" fmla="*/ 12 w 31"/>
                <a:gd name="T11" fmla="*/ 52 h 52"/>
                <a:gd name="T12" fmla="*/ 8 w 31"/>
                <a:gd name="T13" fmla="*/ 51 h 52"/>
                <a:gd name="T14" fmla="*/ 2 w 31"/>
                <a:gd name="T15" fmla="*/ 46 h 52"/>
                <a:gd name="T16" fmla="*/ 1 w 31"/>
                <a:gd name="T17" fmla="*/ 40 h 52"/>
                <a:gd name="T18" fmla="*/ 7 w 31"/>
                <a:gd name="T19" fmla="*/ 41 h 52"/>
                <a:gd name="T20" fmla="*/ 8 w 31"/>
                <a:gd name="T21" fmla="*/ 45 h 52"/>
                <a:gd name="T22" fmla="*/ 11 w 31"/>
                <a:gd name="T23" fmla="*/ 46 h 52"/>
                <a:gd name="T24" fmla="*/ 14 w 31"/>
                <a:gd name="T25" fmla="*/ 46 h 52"/>
                <a:gd name="T26" fmla="*/ 16 w 31"/>
                <a:gd name="T27" fmla="*/ 46 h 52"/>
                <a:gd name="T28" fmla="*/ 18 w 31"/>
                <a:gd name="T29" fmla="*/ 46 h 52"/>
                <a:gd name="T30" fmla="*/ 22 w 31"/>
                <a:gd name="T31" fmla="*/ 45 h 52"/>
                <a:gd name="T32" fmla="*/ 23 w 31"/>
                <a:gd name="T33" fmla="*/ 41 h 52"/>
                <a:gd name="T34" fmla="*/ 25 w 31"/>
                <a:gd name="T35" fmla="*/ 38 h 52"/>
                <a:gd name="T36" fmla="*/ 25 w 31"/>
                <a:gd name="T37" fmla="*/ 35 h 52"/>
                <a:gd name="T38" fmla="*/ 23 w 31"/>
                <a:gd name="T39" fmla="*/ 35 h 52"/>
                <a:gd name="T40" fmla="*/ 17 w 31"/>
                <a:gd name="T41" fmla="*/ 37 h 52"/>
                <a:gd name="T42" fmla="*/ 11 w 31"/>
                <a:gd name="T43" fmla="*/ 38 h 52"/>
                <a:gd name="T44" fmla="*/ 8 w 31"/>
                <a:gd name="T45" fmla="*/ 36 h 52"/>
                <a:gd name="T46" fmla="*/ 3 w 31"/>
                <a:gd name="T47" fmla="*/ 32 h 52"/>
                <a:gd name="T48" fmla="*/ 0 w 31"/>
                <a:gd name="T49" fmla="*/ 25 h 52"/>
                <a:gd name="T50" fmla="*/ 0 w 31"/>
                <a:gd name="T51" fmla="*/ 17 h 52"/>
                <a:gd name="T52" fmla="*/ 2 w 31"/>
                <a:gd name="T53" fmla="*/ 9 h 52"/>
                <a:gd name="T54" fmla="*/ 4 w 31"/>
                <a:gd name="T55" fmla="*/ 5 h 52"/>
                <a:gd name="T56" fmla="*/ 10 w 31"/>
                <a:gd name="T57" fmla="*/ 1 h 52"/>
                <a:gd name="T58" fmla="*/ 17 w 31"/>
                <a:gd name="T59" fmla="*/ 0 h 52"/>
                <a:gd name="T60" fmla="*/ 23 w 31"/>
                <a:gd name="T61" fmla="*/ 3 h 52"/>
                <a:gd name="T62" fmla="*/ 25 w 31"/>
                <a:gd name="T63" fmla="*/ 6 h 52"/>
                <a:gd name="T64" fmla="*/ 31 w 31"/>
                <a:gd name="T65" fmla="*/ 1 h 52"/>
                <a:gd name="T66" fmla="*/ 21 w 31"/>
                <a:gd name="T67" fmla="*/ 8 h 52"/>
                <a:gd name="T68" fmla="*/ 17 w 31"/>
                <a:gd name="T69" fmla="*/ 7 h 52"/>
                <a:gd name="T70" fmla="*/ 12 w 31"/>
                <a:gd name="T71" fmla="*/ 7 h 52"/>
                <a:gd name="T72" fmla="*/ 9 w 31"/>
                <a:gd name="T73" fmla="*/ 9 h 52"/>
                <a:gd name="T74" fmla="*/ 7 w 31"/>
                <a:gd name="T75" fmla="*/ 14 h 52"/>
                <a:gd name="T76" fmla="*/ 6 w 31"/>
                <a:gd name="T77" fmla="*/ 17 h 52"/>
                <a:gd name="T78" fmla="*/ 6 w 31"/>
                <a:gd name="T79" fmla="*/ 22 h 52"/>
                <a:gd name="T80" fmla="*/ 7 w 31"/>
                <a:gd name="T81" fmla="*/ 26 h 52"/>
                <a:gd name="T82" fmla="*/ 9 w 31"/>
                <a:gd name="T83" fmla="*/ 30 h 52"/>
                <a:gd name="T84" fmla="*/ 12 w 31"/>
                <a:gd name="T85" fmla="*/ 32 h 52"/>
                <a:gd name="T86" fmla="*/ 17 w 31"/>
                <a:gd name="T87" fmla="*/ 33 h 52"/>
                <a:gd name="T88" fmla="*/ 21 w 31"/>
                <a:gd name="T89" fmla="*/ 31 h 52"/>
                <a:gd name="T90" fmla="*/ 24 w 31"/>
                <a:gd name="T91" fmla="*/ 25 h 52"/>
                <a:gd name="T92" fmla="*/ 24 w 31"/>
                <a:gd name="T93" fmla="*/ 1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 h="52">
                  <a:moveTo>
                    <a:pt x="31" y="1"/>
                  </a:moveTo>
                  <a:lnTo>
                    <a:pt x="31" y="31"/>
                  </a:lnTo>
                  <a:lnTo>
                    <a:pt x="30" y="37"/>
                  </a:lnTo>
                  <a:lnTo>
                    <a:pt x="29" y="43"/>
                  </a:lnTo>
                  <a:lnTo>
                    <a:pt x="26" y="47"/>
                  </a:lnTo>
                  <a:lnTo>
                    <a:pt x="22" y="49"/>
                  </a:lnTo>
                  <a:lnTo>
                    <a:pt x="21" y="51"/>
                  </a:lnTo>
                  <a:lnTo>
                    <a:pt x="19" y="51"/>
                  </a:lnTo>
                  <a:lnTo>
                    <a:pt x="17" y="51"/>
                  </a:lnTo>
                  <a:lnTo>
                    <a:pt x="16" y="52"/>
                  </a:lnTo>
                  <a:lnTo>
                    <a:pt x="14" y="52"/>
                  </a:lnTo>
                  <a:lnTo>
                    <a:pt x="12" y="52"/>
                  </a:lnTo>
                  <a:lnTo>
                    <a:pt x="10" y="52"/>
                  </a:lnTo>
                  <a:lnTo>
                    <a:pt x="8" y="51"/>
                  </a:lnTo>
                  <a:lnTo>
                    <a:pt x="4" y="48"/>
                  </a:lnTo>
                  <a:lnTo>
                    <a:pt x="2" y="46"/>
                  </a:lnTo>
                  <a:lnTo>
                    <a:pt x="1" y="43"/>
                  </a:lnTo>
                  <a:lnTo>
                    <a:pt x="1" y="40"/>
                  </a:lnTo>
                  <a:lnTo>
                    <a:pt x="7" y="40"/>
                  </a:lnTo>
                  <a:lnTo>
                    <a:pt x="7" y="41"/>
                  </a:lnTo>
                  <a:lnTo>
                    <a:pt x="7" y="43"/>
                  </a:lnTo>
                  <a:lnTo>
                    <a:pt x="8" y="45"/>
                  </a:lnTo>
                  <a:lnTo>
                    <a:pt x="10" y="46"/>
                  </a:lnTo>
                  <a:lnTo>
                    <a:pt x="11" y="46"/>
                  </a:lnTo>
                  <a:lnTo>
                    <a:pt x="12" y="46"/>
                  </a:lnTo>
                  <a:lnTo>
                    <a:pt x="14" y="46"/>
                  </a:lnTo>
                  <a:lnTo>
                    <a:pt x="15" y="46"/>
                  </a:lnTo>
                  <a:lnTo>
                    <a:pt x="16" y="46"/>
                  </a:lnTo>
                  <a:lnTo>
                    <a:pt x="17" y="46"/>
                  </a:lnTo>
                  <a:lnTo>
                    <a:pt x="18" y="46"/>
                  </a:lnTo>
                  <a:lnTo>
                    <a:pt x="19" y="46"/>
                  </a:lnTo>
                  <a:lnTo>
                    <a:pt x="22" y="45"/>
                  </a:lnTo>
                  <a:lnTo>
                    <a:pt x="23" y="43"/>
                  </a:lnTo>
                  <a:lnTo>
                    <a:pt x="23" y="41"/>
                  </a:lnTo>
                  <a:lnTo>
                    <a:pt x="24" y="40"/>
                  </a:lnTo>
                  <a:lnTo>
                    <a:pt x="25" y="38"/>
                  </a:lnTo>
                  <a:lnTo>
                    <a:pt x="25" y="36"/>
                  </a:lnTo>
                  <a:lnTo>
                    <a:pt x="25" y="35"/>
                  </a:lnTo>
                  <a:lnTo>
                    <a:pt x="25" y="32"/>
                  </a:lnTo>
                  <a:lnTo>
                    <a:pt x="23" y="35"/>
                  </a:lnTo>
                  <a:lnTo>
                    <a:pt x="21" y="36"/>
                  </a:lnTo>
                  <a:lnTo>
                    <a:pt x="17" y="37"/>
                  </a:lnTo>
                  <a:lnTo>
                    <a:pt x="14" y="38"/>
                  </a:lnTo>
                  <a:lnTo>
                    <a:pt x="11" y="38"/>
                  </a:lnTo>
                  <a:lnTo>
                    <a:pt x="10" y="37"/>
                  </a:lnTo>
                  <a:lnTo>
                    <a:pt x="8" y="36"/>
                  </a:lnTo>
                  <a:lnTo>
                    <a:pt x="6" y="35"/>
                  </a:lnTo>
                  <a:lnTo>
                    <a:pt x="3" y="32"/>
                  </a:lnTo>
                  <a:lnTo>
                    <a:pt x="1" y="29"/>
                  </a:lnTo>
                  <a:lnTo>
                    <a:pt x="0" y="25"/>
                  </a:lnTo>
                  <a:lnTo>
                    <a:pt x="0" y="22"/>
                  </a:lnTo>
                  <a:lnTo>
                    <a:pt x="0" y="17"/>
                  </a:lnTo>
                  <a:lnTo>
                    <a:pt x="0" y="13"/>
                  </a:lnTo>
                  <a:lnTo>
                    <a:pt x="2" y="9"/>
                  </a:lnTo>
                  <a:lnTo>
                    <a:pt x="3" y="6"/>
                  </a:lnTo>
                  <a:lnTo>
                    <a:pt x="4" y="5"/>
                  </a:lnTo>
                  <a:lnTo>
                    <a:pt x="8" y="2"/>
                  </a:lnTo>
                  <a:lnTo>
                    <a:pt x="10" y="1"/>
                  </a:lnTo>
                  <a:lnTo>
                    <a:pt x="15" y="0"/>
                  </a:lnTo>
                  <a:lnTo>
                    <a:pt x="17" y="0"/>
                  </a:lnTo>
                  <a:lnTo>
                    <a:pt x="21" y="1"/>
                  </a:lnTo>
                  <a:lnTo>
                    <a:pt x="23" y="3"/>
                  </a:lnTo>
                  <a:lnTo>
                    <a:pt x="25" y="6"/>
                  </a:lnTo>
                  <a:lnTo>
                    <a:pt x="25" y="6"/>
                  </a:lnTo>
                  <a:lnTo>
                    <a:pt x="25" y="1"/>
                  </a:lnTo>
                  <a:lnTo>
                    <a:pt x="31" y="1"/>
                  </a:lnTo>
                  <a:close/>
                  <a:moveTo>
                    <a:pt x="22" y="9"/>
                  </a:moveTo>
                  <a:lnTo>
                    <a:pt x="21" y="8"/>
                  </a:lnTo>
                  <a:lnTo>
                    <a:pt x="19" y="8"/>
                  </a:lnTo>
                  <a:lnTo>
                    <a:pt x="17" y="7"/>
                  </a:lnTo>
                  <a:lnTo>
                    <a:pt x="15" y="7"/>
                  </a:lnTo>
                  <a:lnTo>
                    <a:pt x="12" y="7"/>
                  </a:lnTo>
                  <a:lnTo>
                    <a:pt x="11" y="8"/>
                  </a:lnTo>
                  <a:lnTo>
                    <a:pt x="9" y="9"/>
                  </a:lnTo>
                  <a:lnTo>
                    <a:pt x="7" y="11"/>
                  </a:lnTo>
                  <a:lnTo>
                    <a:pt x="7" y="14"/>
                  </a:lnTo>
                  <a:lnTo>
                    <a:pt x="7" y="15"/>
                  </a:lnTo>
                  <a:lnTo>
                    <a:pt x="6" y="17"/>
                  </a:lnTo>
                  <a:lnTo>
                    <a:pt x="6" y="20"/>
                  </a:lnTo>
                  <a:lnTo>
                    <a:pt x="6" y="22"/>
                  </a:lnTo>
                  <a:lnTo>
                    <a:pt x="6" y="24"/>
                  </a:lnTo>
                  <a:lnTo>
                    <a:pt x="7" y="26"/>
                  </a:lnTo>
                  <a:lnTo>
                    <a:pt x="8" y="29"/>
                  </a:lnTo>
                  <a:lnTo>
                    <a:pt x="9" y="30"/>
                  </a:lnTo>
                  <a:lnTo>
                    <a:pt x="11" y="31"/>
                  </a:lnTo>
                  <a:lnTo>
                    <a:pt x="12" y="32"/>
                  </a:lnTo>
                  <a:lnTo>
                    <a:pt x="15" y="33"/>
                  </a:lnTo>
                  <a:lnTo>
                    <a:pt x="17" y="33"/>
                  </a:lnTo>
                  <a:lnTo>
                    <a:pt x="18" y="32"/>
                  </a:lnTo>
                  <a:lnTo>
                    <a:pt x="21" y="31"/>
                  </a:lnTo>
                  <a:lnTo>
                    <a:pt x="22" y="30"/>
                  </a:lnTo>
                  <a:lnTo>
                    <a:pt x="24" y="25"/>
                  </a:lnTo>
                  <a:lnTo>
                    <a:pt x="25" y="20"/>
                  </a:lnTo>
                  <a:lnTo>
                    <a:pt x="24" y="14"/>
                  </a:lnTo>
                  <a:lnTo>
                    <a:pt x="22" y="9"/>
                  </a:lnTo>
                  <a:close/>
                </a:path>
              </a:pathLst>
            </a:custGeom>
            <a:solidFill>
              <a:srgbClr val="000000"/>
            </a:solidFill>
            <a:ln w="9525">
              <a:solidFill>
                <a:srgbClr val="FFCC00"/>
              </a:solidFill>
              <a:round/>
              <a:headEnd/>
              <a:tailEnd/>
            </a:ln>
          </p:spPr>
          <p:txBody>
            <a:bodyPr/>
            <a:lstStyle/>
            <a:p>
              <a:endParaRPr lang="en-US" dirty="0"/>
            </a:p>
          </p:txBody>
        </p:sp>
        <p:sp>
          <p:nvSpPr>
            <p:cNvPr id="265246" name="Freeform 30">
              <a:extLst>
                <a:ext uri="{FF2B5EF4-FFF2-40B4-BE49-F238E27FC236}">
                  <a16:creationId xmlns:a16="http://schemas.microsoft.com/office/drawing/2014/main" id="{4998805C-B384-4E41-995D-AE02D1DBA333}"/>
                </a:ext>
              </a:extLst>
            </p:cNvPr>
            <p:cNvSpPr>
              <a:spLocks noChangeAspect="1" noEditPoints="1"/>
            </p:cNvSpPr>
            <p:nvPr/>
          </p:nvSpPr>
          <p:spPr bwMode="auto">
            <a:xfrm>
              <a:off x="348" y="1358"/>
              <a:ext cx="32" cy="38"/>
            </a:xfrm>
            <a:custGeom>
              <a:avLst/>
              <a:gdLst>
                <a:gd name="T0" fmla="*/ 16 w 32"/>
                <a:gd name="T1" fmla="*/ 38 h 38"/>
                <a:gd name="T2" fmla="*/ 11 w 32"/>
                <a:gd name="T3" fmla="*/ 37 h 38"/>
                <a:gd name="T4" fmla="*/ 5 w 32"/>
                <a:gd name="T5" fmla="*/ 35 h 38"/>
                <a:gd name="T6" fmla="*/ 1 w 32"/>
                <a:gd name="T7" fmla="*/ 29 h 38"/>
                <a:gd name="T8" fmla="*/ 0 w 32"/>
                <a:gd name="T9" fmla="*/ 20 h 38"/>
                <a:gd name="T10" fmla="*/ 1 w 32"/>
                <a:gd name="T11" fmla="*/ 9 h 38"/>
                <a:gd name="T12" fmla="*/ 5 w 32"/>
                <a:gd name="T13" fmla="*/ 3 h 38"/>
                <a:gd name="T14" fmla="*/ 11 w 32"/>
                <a:gd name="T15" fmla="*/ 1 h 38"/>
                <a:gd name="T16" fmla="*/ 16 w 32"/>
                <a:gd name="T17" fmla="*/ 0 h 38"/>
                <a:gd name="T18" fmla="*/ 21 w 32"/>
                <a:gd name="T19" fmla="*/ 1 h 38"/>
                <a:gd name="T20" fmla="*/ 26 w 32"/>
                <a:gd name="T21" fmla="*/ 3 h 38"/>
                <a:gd name="T22" fmla="*/ 31 w 32"/>
                <a:gd name="T23" fmla="*/ 9 h 38"/>
                <a:gd name="T24" fmla="*/ 32 w 32"/>
                <a:gd name="T25" fmla="*/ 20 h 38"/>
                <a:gd name="T26" fmla="*/ 31 w 32"/>
                <a:gd name="T27" fmla="*/ 29 h 38"/>
                <a:gd name="T28" fmla="*/ 26 w 32"/>
                <a:gd name="T29" fmla="*/ 35 h 38"/>
                <a:gd name="T30" fmla="*/ 21 w 32"/>
                <a:gd name="T31" fmla="*/ 37 h 38"/>
                <a:gd name="T32" fmla="*/ 16 w 32"/>
                <a:gd name="T33" fmla="*/ 38 h 38"/>
                <a:gd name="T34" fmla="*/ 16 w 32"/>
                <a:gd name="T35" fmla="*/ 6 h 38"/>
                <a:gd name="T36" fmla="*/ 11 w 32"/>
                <a:gd name="T37" fmla="*/ 7 h 38"/>
                <a:gd name="T38" fmla="*/ 8 w 32"/>
                <a:gd name="T39" fmla="*/ 10 h 38"/>
                <a:gd name="T40" fmla="*/ 6 w 32"/>
                <a:gd name="T41" fmla="*/ 15 h 38"/>
                <a:gd name="T42" fmla="*/ 5 w 32"/>
                <a:gd name="T43" fmla="*/ 20 h 38"/>
                <a:gd name="T44" fmla="*/ 6 w 32"/>
                <a:gd name="T45" fmla="*/ 24 h 38"/>
                <a:gd name="T46" fmla="*/ 8 w 32"/>
                <a:gd name="T47" fmla="*/ 28 h 38"/>
                <a:gd name="T48" fmla="*/ 11 w 32"/>
                <a:gd name="T49" fmla="*/ 31 h 38"/>
                <a:gd name="T50" fmla="*/ 16 w 32"/>
                <a:gd name="T51" fmla="*/ 32 h 38"/>
                <a:gd name="T52" fmla="*/ 20 w 32"/>
                <a:gd name="T53" fmla="*/ 31 h 38"/>
                <a:gd name="T54" fmla="*/ 24 w 32"/>
                <a:gd name="T55" fmla="*/ 28 h 38"/>
                <a:gd name="T56" fmla="*/ 26 w 32"/>
                <a:gd name="T57" fmla="*/ 24 h 38"/>
                <a:gd name="T58" fmla="*/ 26 w 32"/>
                <a:gd name="T59" fmla="*/ 20 h 38"/>
                <a:gd name="T60" fmla="*/ 26 w 32"/>
                <a:gd name="T61" fmla="*/ 15 h 38"/>
                <a:gd name="T62" fmla="*/ 24 w 32"/>
                <a:gd name="T63" fmla="*/ 10 h 38"/>
                <a:gd name="T64" fmla="*/ 20 w 32"/>
                <a:gd name="T65" fmla="*/ 7 h 38"/>
                <a:gd name="T66" fmla="*/ 16 w 32"/>
                <a:gd name="T67"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38">
                  <a:moveTo>
                    <a:pt x="16" y="38"/>
                  </a:moveTo>
                  <a:lnTo>
                    <a:pt x="11" y="37"/>
                  </a:lnTo>
                  <a:lnTo>
                    <a:pt x="5" y="35"/>
                  </a:lnTo>
                  <a:lnTo>
                    <a:pt x="1" y="29"/>
                  </a:lnTo>
                  <a:lnTo>
                    <a:pt x="0" y="20"/>
                  </a:lnTo>
                  <a:lnTo>
                    <a:pt x="1" y="9"/>
                  </a:lnTo>
                  <a:lnTo>
                    <a:pt x="5" y="3"/>
                  </a:lnTo>
                  <a:lnTo>
                    <a:pt x="11" y="1"/>
                  </a:lnTo>
                  <a:lnTo>
                    <a:pt x="16" y="0"/>
                  </a:lnTo>
                  <a:lnTo>
                    <a:pt x="21" y="1"/>
                  </a:lnTo>
                  <a:lnTo>
                    <a:pt x="26" y="3"/>
                  </a:lnTo>
                  <a:lnTo>
                    <a:pt x="31" y="9"/>
                  </a:lnTo>
                  <a:lnTo>
                    <a:pt x="32" y="20"/>
                  </a:lnTo>
                  <a:lnTo>
                    <a:pt x="31" y="29"/>
                  </a:lnTo>
                  <a:lnTo>
                    <a:pt x="26" y="35"/>
                  </a:lnTo>
                  <a:lnTo>
                    <a:pt x="21" y="37"/>
                  </a:lnTo>
                  <a:lnTo>
                    <a:pt x="16" y="38"/>
                  </a:lnTo>
                  <a:close/>
                  <a:moveTo>
                    <a:pt x="16" y="6"/>
                  </a:moveTo>
                  <a:lnTo>
                    <a:pt x="11" y="7"/>
                  </a:lnTo>
                  <a:lnTo>
                    <a:pt x="8" y="10"/>
                  </a:lnTo>
                  <a:lnTo>
                    <a:pt x="6" y="15"/>
                  </a:lnTo>
                  <a:lnTo>
                    <a:pt x="5" y="20"/>
                  </a:lnTo>
                  <a:lnTo>
                    <a:pt x="6" y="24"/>
                  </a:lnTo>
                  <a:lnTo>
                    <a:pt x="8" y="28"/>
                  </a:lnTo>
                  <a:lnTo>
                    <a:pt x="11" y="31"/>
                  </a:lnTo>
                  <a:lnTo>
                    <a:pt x="16" y="32"/>
                  </a:lnTo>
                  <a:lnTo>
                    <a:pt x="20" y="31"/>
                  </a:lnTo>
                  <a:lnTo>
                    <a:pt x="24" y="28"/>
                  </a:lnTo>
                  <a:lnTo>
                    <a:pt x="26" y="24"/>
                  </a:lnTo>
                  <a:lnTo>
                    <a:pt x="26" y="20"/>
                  </a:lnTo>
                  <a:lnTo>
                    <a:pt x="26" y="15"/>
                  </a:lnTo>
                  <a:lnTo>
                    <a:pt x="24" y="10"/>
                  </a:lnTo>
                  <a:lnTo>
                    <a:pt x="20" y="7"/>
                  </a:lnTo>
                  <a:lnTo>
                    <a:pt x="16" y="6"/>
                  </a:lnTo>
                  <a:close/>
                </a:path>
              </a:pathLst>
            </a:custGeom>
            <a:solidFill>
              <a:srgbClr val="000000"/>
            </a:solidFill>
            <a:ln w="9525">
              <a:solidFill>
                <a:srgbClr val="FFCC00"/>
              </a:solidFill>
              <a:round/>
              <a:headEnd/>
              <a:tailEnd/>
            </a:ln>
          </p:spPr>
          <p:txBody>
            <a:bodyPr/>
            <a:lstStyle/>
            <a:p>
              <a:endParaRPr lang="en-US" dirty="0"/>
            </a:p>
          </p:txBody>
        </p:sp>
        <p:sp>
          <p:nvSpPr>
            <p:cNvPr id="265247" name="Freeform 31">
              <a:extLst>
                <a:ext uri="{FF2B5EF4-FFF2-40B4-BE49-F238E27FC236}">
                  <a16:creationId xmlns:a16="http://schemas.microsoft.com/office/drawing/2014/main" id="{2C07B18F-DC31-4A3C-8C59-D45F8F9FB00C}"/>
                </a:ext>
              </a:extLst>
            </p:cNvPr>
            <p:cNvSpPr>
              <a:spLocks noChangeAspect="1"/>
            </p:cNvSpPr>
            <p:nvPr/>
          </p:nvSpPr>
          <p:spPr bwMode="auto">
            <a:xfrm>
              <a:off x="387" y="1358"/>
              <a:ext cx="27" cy="37"/>
            </a:xfrm>
            <a:custGeom>
              <a:avLst/>
              <a:gdLst>
                <a:gd name="T0" fmla="*/ 5 w 27"/>
                <a:gd name="T1" fmla="*/ 1 h 37"/>
                <a:gd name="T2" fmla="*/ 5 w 27"/>
                <a:gd name="T3" fmla="*/ 6 h 37"/>
                <a:gd name="T4" fmla="*/ 5 w 27"/>
                <a:gd name="T5" fmla="*/ 6 h 37"/>
                <a:gd name="T6" fmla="*/ 7 w 27"/>
                <a:gd name="T7" fmla="*/ 5 h 37"/>
                <a:gd name="T8" fmla="*/ 8 w 27"/>
                <a:gd name="T9" fmla="*/ 3 h 37"/>
                <a:gd name="T10" fmla="*/ 8 w 27"/>
                <a:gd name="T11" fmla="*/ 2 h 37"/>
                <a:gd name="T12" fmla="*/ 9 w 27"/>
                <a:gd name="T13" fmla="*/ 2 h 37"/>
                <a:gd name="T14" fmla="*/ 10 w 27"/>
                <a:gd name="T15" fmla="*/ 1 h 37"/>
                <a:gd name="T16" fmla="*/ 12 w 27"/>
                <a:gd name="T17" fmla="*/ 1 h 37"/>
                <a:gd name="T18" fmla="*/ 13 w 27"/>
                <a:gd name="T19" fmla="*/ 0 h 37"/>
                <a:gd name="T20" fmla="*/ 16 w 27"/>
                <a:gd name="T21" fmla="*/ 0 h 37"/>
                <a:gd name="T22" fmla="*/ 17 w 27"/>
                <a:gd name="T23" fmla="*/ 0 h 37"/>
                <a:gd name="T24" fmla="*/ 19 w 27"/>
                <a:gd name="T25" fmla="*/ 0 h 37"/>
                <a:gd name="T26" fmla="*/ 20 w 27"/>
                <a:gd name="T27" fmla="*/ 1 h 37"/>
                <a:gd name="T28" fmla="*/ 22 w 27"/>
                <a:gd name="T29" fmla="*/ 1 h 37"/>
                <a:gd name="T30" fmla="*/ 23 w 27"/>
                <a:gd name="T31" fmla="*/ 2 h 37"/>
                <a:gd name="T32" fmla="*/ 25 w 27"/>
                <a:gd name="T33" fmla="*/ 3 h 37"/>
                <a:gd name="T34" fmla="*/ 26 w 27"/>
                <a:gd name="T35" fmla="*/ 6 h 37"/>
                <a:gd name="T36" fmla="*/ 27 w 27"/>
                <a:gd name="T37" fmla="*/ 9 h 37"/>
                <a:gd name="T38" fmla="*/ 27 w 27"/>
                <a:gd name="T39" fmla="*/ 37 h 37"/>
                <a:gd name="T40" fmla="*/ 22 w 27"/>
                <a:gd name="T41" fmla="*/ 37 h 37"/>
                <a:gd name="T42" fmla="*/ 22 w 27"/>
                <a:gd name="T43" fmla="*/ 13 h 37"/>
                <a:gd name="T44" fmla="*/ 20 w 27"/>
                <a:gd name="T45" fmla="*/ 9 h 37"/>
                <a:gd name="T46" fmla="*/ 19 w 27"/>
                <a:gd name="T47" fmla="*/ 7 h 37"/>
                <a:gd name="T48" fmla="*/ 17 w 27"/>
                <a:gd name="T49" fmla="*/ 6 h 37"/>
                <a:gd name="T50" fmla="*/ 15 w 27"/>
                <a:gd name="T51" fmla="*/ 6 h 37"/>
                <a:gd name="T52" fmla="*/ 11 w 27"/>
                <a:gd name="T53" fmla="*/ 6 h 37"/>
                <a:gd name="T54" fmla="*/ 8 w 27"/>
                <a:gd name="T55" fmla="*/ 8 h 37"/>
                <a:gd name="T56" fmla="*/ 5 w 27"/>
                <a:gd name="T57" fmla="*/ 11 h 37"/>
                <a:gd name="T58" fmla="*/ 5 w 27"/>
                <a:gd name="T59" fmla="*/ 18 h 37"/>
                <a:gd name="T60" fmla="*/ 5 w 27"/>
                <a:gd name="T61" fmla="*/ 37 h 37"/>
                <a:gd name="T62" fmla="*/ 0 w 27"/>
                <a:gd name="T63" fmla="*/ 37 h 37"/>
                <a:gd name="T64" fmla="*/ 0 w 27"/>
                <a:gd name="T65" fmla="*/ 1 h 37"/>
                <a:gd name="T66" fmla="*/ 5 w 27"/>
                <a:gd name="T67" fmla="*/ 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37">
                  <a:moveTo>
                    <a:pt x="5" y="1"/>
                  </a:moveTo>
                  <a:lnTo>
                    <a:pt x="5" y="6"/>
                  </a:lnTo>
                  <a:lnTo>
                    <a:pt x="5" y="6"/>
                  </a:lnTo>
                  <a:lnTo>
                    <a:pt x="7" y="5"/>
                  </a:lnTo>
                  <a:lnTo>
                    <a:pt x="8" y="3"/>
                  </a:lnTo>
                  <a:lnTo>
                    <a:pt x="8" y="2"/>
                  </a:lnTo>
                  <a:lnTo>
                    <a:pt x="9" y="2"/>
                  </a:lnTo>
                  <a:lnTo>
                    <a:pt x="10" y="1"/>
                  </a:lnTo>
                  <a:lnTo>
                    <a:pt x="12" y="1"/>
                  </a:lnTo>
                  <a:lnTo>
                    <a:pt x="13" y="0"/>
                  </a:lnTo>
                  <a:lnTo>
                    <a:pt x="16" y="0"/>
                  </a:lnTo>
                  <a:lnTo>
                    <a:pt x="17" y="0"/>
                  </a:lnTo>
                  <a:lnTo>
                    <a:pt x="19" y="0"/>
                  </a:lnTo>
                  <a:lnTo>
                    <a:pt x="20" y="1"/>
                  </a:lnTo>
                  <a:lnTo>
                    <a:pt x="22" y="1"/>
                  </a:lnTo>
                  <a:lnTo>
                    <a:pt x="23" y="2"/>
                  </a:lnTo>
                  <a:lnTo>
                    <a:pt x="25" y="3"/>
                  </a:lnTo>
                  <a:lnTo>
                    <a:pt x="26" y="6"/>
                  </a:lnTo>
                  <a:lnTo>
                    <a:pt x="27" y="9"/>
                  </a:lnTo>
                  <a:lnTo>
                    <a:pt x="27" y="37"/>
                  </a:lnTo>
                  <a:lnTo>
                    <a:pt x="22" y="37"/>
                  </a:lnTo>
                  <a:lnTo>
                    <a:pt x="22" y="13"/>
                  </a:lnTo>
                  <a:lnTo>
                    <a:pt x="20" y="9"/>
                  </a:lnTo>
                  <a:lnTo>
                    <a:pt x="19" y="7"/>
                  </a:lnTo>
                  <a:lnTo>
                    <a:pt x="17" y="6"/>
                  </a:lnTo>
                  <a:lnTo>
                    <a:pt x="15" y="6"/>
                  </a:lnTo>
                  <a:lnTo>
                    <a:pt x="11" y="6"/>
                  </a:lnTo>
                  <a:lnTo>
                    <a:pt x="8" y="8"/>
                  </a:lnTo>
                  <a:lnTo>
                    <a:pt x="5" y="11"/>
                  </a:lnTo>
                  <a:lnTo>
                    <a:pt x="5" y="18"/>
                  </a:lnTo>
                  <a:lnTo>
                    <a:pt x="5" y="37"/>
                  </a:lnTo>
                  <a:lnTo>
                    <a:pt x="0" y="37"/>
                  </a:lnTo>
                  <a:lnTo>
                    <a:pt x="0" y="1"/>
                  </a:lnTo>
                  <a:lnTo>
                    <a:pt x="5" y="1"/>
                  </a:lnTo>
                  <a:close/>
                </a:path>
              </a:pathLst>
            </a:custGeom>
            <a:solidFill>
              <a:srgbClr val="000000"/>
            </a:solidFill>
            <a:ln w="9525">
              <a:solidFill>
                <a:srgbClr val="FFCC00"/>
              </a:solidFill>
              <a:round/>
              <a:headEnd/>
              <a:tailEnd/>
            </a:ln>
          </p:spPr>
          <p:txBody>
            <a:bodyPr/>
            <a:lstStyle/>
            <a:p>
              <a:endParaRPr lang="en-US" dirty="0"/>
            </a:p>
          </p:txBody>
        </p:sp>
        <p:sp>
          <p:nvSpPr>
            <p:cNvPr id="265248" name="Rectangle 32">
              <a:extLst>
                <a:ext uri="{FF2B5EF4-FFF2-40B4-BE49-F238E27FC236}">
                  <a16:creationId xmlns:a16="http://schemas.microsoft.com/office/drawing/2014/main" id="{40A642CB-B21A-456C-BBB5-813D7992979A}"/>
                </a:ext>
              </a:extLst>
            </p:cNvPr>
            <p:cNvSpPr>
              <a:spLocks noChangeAspect="1" noChangeArrowheads="1"/>
            </p:cNvSpPr>
            <p:nvPr/>
          </p:nvSpPr>
          <p:spPr bwMode="auto">
            <a:xfrm>
              <a:off x="768" y="1391"/>
              <a:ext cx="5" cy="49"/>
            </a:xfrm>
            <a:prstGeom prst="rect">
              <a:avLst/>
            </a:prstGeom>
            <a:solidFill>
              <a:srgbClr val="000000"/>
            </a:solidFill>
            <a:ln w="9525">
              <a:solidFill>
                <a:srgbClr val="FFCC00"/>
              </a:solidFill>
              <a:miter lim="800000"/>
              <a:headEnd/>
              <a:tailEnd/>
            </a:ln>
          </p:spPr>
          <p:txBody>
            <a:bodyPr/>
            <a:lstStyle/>
            <a:p>
              <a:endParaRPr lang="en-US" dirty="0"/>
            </a:p>
          </p:txBody>
        </p:sp>
      </p:grpSp>
      <p:sp>
        <p:nvSpPr>
          <p:cNvPr id="265249" name="WordArt 33">
            <a:extLst>
              <a:ext uri="{FF2B5EF4-FFF2-40B4-BE49-F238E27FC236}">
                <a16:creationId xmlns:a16="http://schemas.microsoft.com/office/drawing/2014/main" id="{BE7FE931-46A1-4EE5-8F3C-16F472A26708}"/>
              </a:ext>
            </a:extLst>
          </p:cNvPr>
          <p:cNvSpPr>
            <a:spLocks noChangeArrowheads="1" noChangeShapeType="1" noTextEdit="1"/>
          </p:cNvSpPr>
          <p:nvPr/>
        </p:nvSpPr>
        <p:spPr bwMode="auto">
          <a:xfrm>
            <a:off x="1025607" y="1568049"/>
            <a:ext cx="1247775" cy="874713"/>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contourClr>
                <a:srgbClr val="FFE701"/>
              </a:contourClr>
            </a:sp3d>
          </a:bodyPr>
          <a:lstStyle/>
          <a:p>
            <a:pPr algn="ctr"/>
            <a:r>
              <a:rPr lang="en-US" sz="3600" kern="10" dirty="0">
                <a:ln w="9525">
                  <a:round/>
                  <a:headEnd/>
                  <a:tailEnd/>
                </a:ln>
                <a:gradFill rotWithShape="0">
                  <a:gsLst>
                    <a:gs pos="0">
                      <a:srgbClr val="FFE701"/>
                    </a:gs>
                    <a:gs pos="100000">
                      <a:srgbClr val="FE3E02"/>
                    </a:gs>
                  </a:gsLst>
                  <a:lin ang="5400000" scaled="1"/>
                </a:gradFill>
                <a:latin typeface="Impact" panose="020B0806030902050204" pitchFamily="34" charset="0"/>
              </a:rPr>
              <a:t>Alaska</a:t>
            </a:r>
          </a:p>
        </p:txBody>
      </p:sp>
      <p:sp>
        <p:nvSpPr>
          <p:cNvPr id="265250" name="Text Box 34">
            <a:extLst>
              <a:ext uri="{FF2B5EF4-FFF2-40B4-BE49-F238E27FC236}">
                <a16:creationId xmlns:a16="http://schemas.microsoft.com/office/drawing/2014/main" id="{2422096B-4FFD-4F62-B504-E139A384CA35}"/>
              </a:ext>
            </a:extLst>
          </p:cNvPr>
          <p:cNvSpPr txBox="1">
            <a:spLocks noChangeArrowheads="1"/>
          </p:cNvSpPr>
          <p:nvPr/>
        </p:nvSpPr>
        <p:spPr bwMode="auto">
          <a:xfrm>
            <a:off x="6629400" y="1900918"/>
            <a:ext cx="21653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t>Oscar Eason, Jr.</a:t>
            </a:r>
          </a:p>
          <a:p>
            <a:pPr eaLnBrk="1" hangingPunct="1"/>
            <a:r>
              <a:rPr lang="en-US" altLang="en-US" dirty="0"/>
              <a:t>Willis Tate</a:t>
            </a:r>
          </a:p>
        </p:txBody>
      </p:sp>
      <p:sp>
        <p:nvSpPr>
          <p:cNvPr id="265251" name="Text Box 35">
            <a:extLst>
              <a:ext uri="{FF2B5EF4-FFF2-40B4-BE49-F238E27FC236}">
                <a16:creationId xmlns:a16="http://schemas.microsoft.com/office/drawing/2014/main" id="{D24AC749-EE4B-4F6C-B92E-26C74405135B}"/>
              </a:ext>
            </a:extLst>
          </p:cNvPr>
          <p:cNvSpPr txBox="1">
            <a:spLocks noChangeArrowheads="1"/>
          </p:cNvSpPr>
          <p:nvPr/>
        </p:nvSpPr>
        <p:spPr bwMode="auto">
          <a:xfrm>
            <a:off x="2484438" y="31750"/>
            <a:ext cx="41783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4000" b="1" dirty="0">
                <a:solidFill>
                  <a:schemeClr val="tx2"/>
                </a:solidFill>
                <a:effectLst>
                  <a:outerShdw blurRad="38100" dist="38100" dir="2700000" algn="tl">
                    <a:srgbClr val="C0C0C0"/>
                  </a:outerShdw>
                </a:effectLst>
              </a:rPr>
              <a:t>REGION X - 1982</a:t>
            </a:r>
          </a:p>
        </p:txBody>
      </p:sp>
    </p:spTree>
    <p:extLst>
      <p:ext uri="{BB962C8B-B14F-4D97-AF65-F5344CB8AC3E}">
        <p14:creationId xmlns:p14="http://schemas.microsoft.com/office/powerpoint/2010/main" val="119975928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2">
            <a:extLst>
              <a:ext uri="{FF2B5EF4-FFF2-40B4-BE49-F238E27FC236}">
                <a16:creationId xmlns:a16="http://schemas.microsoft.com/office/drawing/2014/main" id="{BAFD3515-2D4B-4EA6-92F1-1E70BA37EEC8}"/>
              </a:ext>
            </a:extLst>
          </p:cNvPr>
          <p:cNvSpPr>
            <a:spLocks noGrp="1"/>
          </p:cNvSpPr>
          <p:nvPr>
            <p:ph type="ftr" sz="quarter" idx="11"/>
          </p:nvPr>
        </p:nvSpPr>
        <p:spPr/>
        <p:txBody>
          <a:bodyPr/>
          <a:lstStyle/>
          <a:p>
            <a:r>
              <a:rPr lang="en-US" altLang="en-US" dirty="0"/>
              <a:t>3-18</a:t>
            </a:r>
          </a:p>
        </p:txBody>
      </p:sp>
      <p:sp>
        <p:nvSpPr>
          <p:cNvPr id="266245" name="Text Box 5">
            <a:extLst>
              <a:ext uri="{FF2B5EF4-FFF2-40B4-BE49-F238E27FC236}">
                <a16:creationId xmlns:a16="http://schemas.microsoft.com/office/drawing/2014/main" id="{FF6F82B8-4396-4F49-A689-C77EA8931433}"/>
              </a:ext>
            </a:extLst>
          </p:cNvPr>
          <p:cNvSpPr txBox="1">
            <a:spLocks noChangeArrowheads="1"/>
          </p:cNvSpPr>
          <p:nvPr/>
        </p:nvSpPr>
        <p:spPr bwMode="auto">
          <a:xfrm>
            <a:off x="6019800" y="1723053"/>
            <a:ext cx="25098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dirty="0"/>
              <a:t>Ramona McCarthy</a:t>
            </a:r>
          </a:p>
          <a:p>
            <a:pPr eaLnBrk="1" hangingPunct="1"/>
            <a:r>
              <a:rPr lang="en-US" altLang="en-US" dirty="0"/>
              <a:t>Anthony Williams</a:t>
            </a:r>
          </a:p>
        </p:txBody>
      </p:sp>
      <p:sp>
        <p:nvSpPr>
          <p:cNvPr id="266246" name="Text Box 6">
            <a:extLst>
              <a:ext uri="{FF2B5EF4-FFF2-40B4-BE49-F238E27FC236}">
                <a16:creationId xmlns:a16="http://schemas.microsoft.com/office/drawing/2014/main" id="{5CF24C1D-0D09-4984-9633-0D0106DD8D77}"/>
              </a:ext>
            </a:extLst>
          </p:cNvPr>
          <p:cNvSpPr txBox="1">
            <a:spLocks noChangeArrowheads="1"/>
          </p:cNvSpPr>
          <p:nvPr/>
        </p:nvSpPr>
        <p:spPr bwMode="auto">
          <a:xfrm>
            <a:off x="2386013" y="136525"/>
            <a:ext cx="43767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r>
              <a:rPr lang="en-US" altLang="en-US" sz="4000" b="1" dirty="0">
                <a:solidFill>
                  <a:schemeClr val="tx2"/>
                </a:solidFill>
                <a:effectLst>
                  <a:outerShdw blurRad="38100" dist="38100" dir="2700000" algn="tl">
                    <a:srgbClr val="C0C0C0"/>
                  </a:outerShdw>
                </a:effectLst>
              </a:rPr>
              <a:t>REGION XI - 1980</a:t>
            </a:r>
          </a:p>
        </p:txBody>
      </p:sp>
      <p:sp>
        <p:nvSpPr>
          <p:cNvPr id="3" name="TextBox 2">
            <a:extLst>
              <a:ext uri="{FF2B5EF4-FFF2-40B4-BE49-F238E27FC236}">
                <a16:creationId xmlns:a16="http://schemas.microsoft.com/office/drawing/2014/main" id="{F9CC6DAD-46D5-40A5-B903-C9BBB4A478C8}"/>
              </a:ext>
            </a:extLst>
          </p:cNvPr>
          <p:cNvSpPr txBox="1"/>
          <p:nvPr/>
        </p:nvSpPr>
        <p:spPr>
          <a:xfrm>
            <a:off x="626804" y="1575642"/>
            <a:ext cx="4495800" cy="3785652"/>
          </a:xfrm>
          <a:prstGeom prst="rect">
            <a:avLst/>
          </a:prstGeom>
          <a:noFill/>
        </p:spPr>
        <p:txBody>
          <a:bodyPr wrap="square" rtlCol="0">
            <a:spAutoFit/>
          </a:bodyPr>
          <a:lstStyle/>
          <a:p>
            <a:pPr marL="342900" indent="-342900" algn="l">
              <a:spcAft>
                <a:spcPts val="800"/>
              </a:spcAft>
              <a:buFont typeface="Arial" panose="020B0604020202020204" pitchFamily="34" charset="0"/>
              <a:buChar char="•"/>
            </a:pPr>
            <a:r>
              <a:rPr lang="en-US" b="0" i="0" u="none" strike="noStrike" baseline="0" dirty="0">
                <a:solidFill>
                  <a:srgbClr val="000000"/>
                </a:solidFill>
                <a:latin typeface="Arial" panose="020B0604020202020204" pitchFamily="34" charset="0"/>
              </a:rPr>
              <a:t>District of Columbia</a:t>
            </a:r>
          </a:p>
          <a:p>
            <a:pPr marL="342900" indent="-342900" algn="l">
              <a:spcAft>
                <a:spcPts val="800"/>
              </a:spcAft>
              <a:buFont typeface="Arial" panose="020B0604020202020204" pitchFamily="34" charset="0"/>
              <a:buChar char="•"/>
            </a:pPr>
            <a:r>
              <a:rPr lang="en-US" b="0" i="0" u="none" strike="noStrike" baseline="0" dirty="0">
                <a:solidFill>
                  <a:srgbClr val="000000"/>
                </a:solidFill>
                <a:latin typeface="Arial" panose="020B0604020202020204" pitchFamily="34" charset="0"/>
              </a:rPr>
              <a:t>Charles County, Maryland</a:t>
            </a:r>
          </a:p>
          <a:p>
            <a:pPr marL="342900" indent="-342900" algn="l">
              <a:spcAft>
                <a:spcPts val="800"/>
              </a:spcAft>
              <a:buFont typeface="Arial" panose="020B0604020202020204" pitchFamily="34" charset="0"/>
              <a:buChar char="•"/>
            </a:pPr>
            <a:r>
              <a:rPr lang="en-US" b="0" i="0" u="none" strike="noStrike" baseline="0" dirty="0">
                <a:solidFill>
                  <a:srgbClr val="000000"/>
                </a:solidFill>
                <a:latin typeface="Arial" panose="020B0604020202020204" pitchFamily="34" charset="0"/>
              </a:rPr>
              <a:t>Montgomery County, Maryland </a:t>
            </a:r>
          </a:p>
          <a:p>
            <a:pPr marL="342900" indent="-342900" algn="l">
              <a:spcAft>
                <a:spcPts val="800"/>
              </a:spcAft>
              <a:buFont typeface="Arial" panose="020B0604020202020204" pitchFamily="34" charset="0"/>
              <a:buChar char="•"/>
            </a:pPr>
            <a:r>
              <a:rPr lang="en-US" b="0" i="0" u="none" strike="noStrike" baseline="0" dirty="0">
                <a:solidFill>
                  <a:srgbClr val="000000"/>
                </a:solidFill>
                <a:latin typeface="Arial" panose="020B0604020202020204" pitchFamily="34" charset="0"/>
              </a:rPr>
              <a:t>Prince George’s County, Maryland</a:t>
            </a:r>
          </a:p>
          <a:p>
            <a:pPr marL="342900" indent="-342900" algn="l">
              <a:spcAft>
                <a:spcPts val="800"/>
              </a:spcAft>
              <a:buFont typeface="Arial" panose="020B0604020202020204" pitchFamily="34" charset="0"/>
              <a:buChar char="•"/>
            </a:pPr>
            <a:r>
              <a:rPr lang="en-US" b="0" i="0" u="none" strike="noStrike" baseline="0" dirty="0">
                <a:solidFill>
                  <a:srgbClr val="000000"/>
                </a:solidFill>
                <a:latin typeface="Arial" panose="020B0604020202020204" pitchFamily="34" charset="0"/>
              </a:rPr>
              <a:t>Alexandria City, Virginia </a:t>
            </a:r>
          </a:p>
          <a:p>
            <a:pPr marL="342900" indent="-342900" algn="l">
              <a:spcAft>
                <a:spcPts val="800"/>
              </a:spcAft>
              <a:buFont typeface="Arial" panose="020B0604020202020204" pitchFamily="34" charset="0"/>
              <a:buChar char="•"/>
            </a:pPr>
            <a:r>
              <a:rPr lang="en-US" b="0" i="0" u="none" strike="noStrike" baseline="0" dirty="0">
                <a:solidFill>
                  <a:srgbClr val="000000"/>
                </a:solidFill>
                <a:latin typeface="Arial" panose="020B0604020202020204" pitchFamily="34" charset="0"/>
              </a:rPr>
              <a:t>Fairfax City, Virginia</a:t>
            </a:r>
          </a:p>
          <a:p>
            <a:pPr marL="342900" indent="-342900" algn="l">
              <a:spcAft>
                <a:spcPts val="800"/>
              </a:spcAft>
              <a:buFont typeface="Arial" panose="020B0604020202020204" pitchFamily="34" charset="0"/>
              <a:buChar char="•"/>
            </a:pPr>
            <a:r>
              <a:rPr lang="en-US" b="0" i="0" u="none" strike="noStrike" baseline="0" dirty="0">
                <a:solidFill>
                  <a:srgbClr val="000000"/>
                </a:solidFill>
                <a:latin typeface="Arial" panose="020B0604020202020204" pitchFamily="34" charset="0"/>
              </a:rPr>
              <a:t>Falls Church, Virginia</a:t>
            </a:r>
          </a:p>
          <a:p>
            <a:pPr marL="342900" indent="-342900" algn="l">
              <a:spcAft>
                <a:spcPts val="800"/>
              </a:spcAft>
              <a:buFont typeface="Arial" panose="020B0604020202020204" pitchFamily="34" charset="0"/>
              <a:buChar char="•"/>
            </a:pPr>
            <a:r>
              <a:rPr lang="en-US" b="0" i="0" u="none" strike="noStrike" baseline="0" dirty="0">
                <a:solidFill>
                  <a:srgbClr val="000000"/>
                </a:solidFill>
                <a:latin typeface="Arial" panose="020B0604020202020204" pitchFamily="34" charset="0"/>
              </a:rPr>
              <a:t>Arlington City, Virginia</a:t>
            </a:r>
          </a:p>
          <a:p>
            <a:pPr marL="342900" indent="-342900" algn="l">
              <a:spcAft>
                <a:spcPts val="800"/>
              </a:spcAft>
              <a:buFont typeface="Arial" panose="020B0604020202020204" pitchFamily="34" charset="0"/>
              <a:buChar char="•"/>
            </a:pPr>
            <a:r>
              <a:rPr lang="en-US" b="0" i="0" u="none" strike="noStrike" baseline="0" dirty="0">
                <a:solidFill>
                  <a:srgbClr val="000000"/>
                </a:solidFill>
                <a:latin typeface="Arial" panose="020B0604020202020204" pitchFamily="34" charset="0"/>
              </a:rPr>
              <a:t>Loudon County, Virginia</a:t>
            </a:r>
          </a:p>
          <a:p>
            <a:pPr marL="342900" indent="-342900" algn="l">
              <a:spcAft>
                <a:spcPts val="800"/>
              </a:spcAft>
              <a:buFont typeface="Arial" panose="020B0604020202020204" pitchFamily="34" charset="0"/>
              <a:buChar char="•"/>
            </a:pPr>
            <a:r>
              <a:rPr lang="en-US" b="0" i="0" u="none" strike="noStrike" baseline="0" dirty="0">
                <a:solidFill>
                  <a:srgbClr val="000000"/>
                </a:solidFill>
                <a:latin typeface="Arial" panose="020B0604020202020204" pitchFamily="34" charset="0"/>
              </a:rPr>
              <a:t>Prince Williams County, Virginia </a:t>
            </a:r>
            <a:endParaRPr lang="en-US" dirty="0"/>
          </a:p>
        </p:txBody>
      </p:sp>
      <p:pic>
        <p:nvPicPr>
          <p:cNvPr id="5" name="Picture 4">
            <a:extLst>
              <a:ext uri="{FF2B5EF4-FFF2-40B4-BE49-F238E27FC236}">
                <a16:creationId xmlns:a16="http://schemas.microsoft.com/office/drawing/2014/main" id="{73CB8260-7B8A-4404-AF48-338EB57A8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2545378"/>
            <a:ext cx="3810000" cy="2743200"/>
          </a:xfrm>
          <a:prstGeom prst="rect">
            <a:avLst/>
          </a:prstGeom>
        </p:spPr>
      </p:pic>
    </p:spTree>
    <p:extLst>
      <p:ext uri="{BB962C8B-B14F-4D97-AF65-F5344CB8AC3E}">
        <p14:creationId xmlns:p14="http://schemas.microsoft.com/office/powerpoint/2010/main" val="429394138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ctrTitle"/>
          </p:nvPr>
        </p:nvSpPr>
        <p:spPr>
          <a:xfrm>
            <a:off x="1447800" y="4419600"/>
            <a:ext cx="6934200" cy="1066800"/>
          </a:xfrm>
        </p:spPr>
        <p:txBody>
          <a:bodyPr/>
          <a:lstStyle/>
          <a:p>
            <a:pPr algn="ctr"/>
            <a:r>
              <a:rPr lang="en-US" sz="4400" b="1" dirty="0">
                <a:latin typeface="Arial" charset="0"/>
              </a:rPr>
              <a:t>Overview of History and Purpose</a:t>
            </a:r>
            <a:endParaRPr lang="en-US" sz="10300" b="1" i="1" dirty="0">
              <a:latin typeface="Arial" charset="0"/>
            </a:endParaRPr>
          </a:p>
        </p:txBody>
      </p:sp>
      <p:sp>
        <p:nvSpPr>
          <p:cNvPr id="251907" name="Rectangle 3"/>
          <p:cNvSpPr>
            <a:spLocks noGrp="1" noChangeArrowheads="1"/>
          </p:cNvSpPr>
          <p:nvPr>
            <p:ph type="subTitle" idx="1"/>
          </p:nvPr>
        </p:nvSpPr>
        <p:spPr>
          <a:xfrm>
            <a:off x="2209800" y="1100792"/>
            <a:ext cx="6781800" cy="1566208"/>
          </a:xfrm>
          <a:noFill/>
          <a:ln/>
        </p:spPr>
        <p:txBody>
          <a:bodyPr/>
          <a:lstStyle/>
          <a:p>
            <a:pPr algn="ctr"/>
            <a:r>
              <a:rPr lang="en-US" sz="3600" b="1" dirty="0"/>
              <a:t>BIG</a:t>
            </a:r>
          </a:p>
          <a:p>
            <a:r>
              <a:rPr lang="en-US" sz="3600" b="1" dirty="0">
                <a:latin typeface="Arial" pitchFamily="34" charset="0"/>
                <a:cs typeface="Arial" pitchFamily="34" charset="0"/>
              </a:rPr>
              <a:t>Officer Leadership Training</a:t>
            </a:r>
          </a:p>
        </p:txBody>
      </p:sp>
    </p:spTree>
    <p:extLst>
      <p:ext uri="{BB962C8B-B14F-4D97-AF65-F5344CB8AC3E}">
        <p14:creationId xmlns:p14="http://schemas.microsoft.com/office/powerpoint/2010/main" val="8840561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Rectangle 3"/>
          <p:cNvSpPr>
            <a:spLocks noGrp="1" noChangeArrowheads="1"/>
          </p:cNvSpPr>
          <p:nvPr>
            <p:ph idx="1"/>
          </p:nvPr>
        </p:nvSpPr>
        <p:spPr>
          <a:xfrm>
            <a:off x="1447800" y="1676400"/>
            <a:ext cx="6553200" cy="762000"/>
          </a:xfrm>
        </p:spPr>
        <p:txBody>
          <a:bodyPr lIns="90488" tIns="44450" rIns="90488" bIns="44450">
            <a:normAutofit/>
          </a:bodyPr>
          <a:lstStyle/>
          <a:p>
            <a:pPr marL="365760" indent="-256032" algn="ctr" eaLnBrk="1" fontAlgn="auto" hangingPunct="1">
              <a:spcAft>
                <a:spcPts val="0"/>
              </a:spcAft>
              <a:buFont typeface="Wingdings" pitchFamily="2" charset="2"/>
              <a:buNone/>
              <a:defRPr/>
            </a:pPr>
            <a:r>
              <a:rPr lang="en-US" sz="3600" b="1" dirty="0">
                <a:effectLst>
                  <a:outerShdw blurRad="38100" dist="38100" dir="2700000" algn="tl">
                    <a:srgbClr val="C0C0C0"/>
                  </a:outerShdw>
                </a:effectLst>
              </a:rPr>
              <a:t>  Chapter</a:t>
            </a:r>
          </a:p>
        </p:txBody>
      </p:sp>
      <p:sp>
        <p:nvSpPr>
          <p:cNvPr id="115714" name="Rectangle 2"/>
          <p:cNvSpPr>
            <a:spLocks noGrp="1" noChangeArrowheads="1"/>
          </p:cNvSpPr>
          <p:nvPr>
            <p:ph type="title"/>
          </p:nvPr>
        </p:nvSpPr>
        <p:spPr>
          <a:xfrm>
            <a:off x="1143000" y="533400"/>
            <a:ext cx="6881813" cy="558800"/>
          </a:xfrm>
        </p:spPr>
        <p:txBody>
          <a:bodyPr lIns="90488" tIns="44450" rIns="90488" bIns="44450" anchor="b">
            <a:normAutofit fontScale="90000"/>
          </a:bodyPr>
          <a:lstStyle/>
          <a:p>
            <a:pPr algn="ctr" eaLnBrk="1" fontAlgn="auto" hangingPunct="1">
              <a:spcAft>
                <a:spcPts val="0"/>
              </a:spcAft>
              <a:defRPr/>
            </a:pPr>
            <a:r>
              <a:rPr lang="en-US" b="1" dirty="0"/>
              <a:t>BIG STRUCTURE</a:t>
            </a:r>
          </a:p>
        </p:txBody>
      </p:sp>
      <p:sp>
        <p:nvSpPr>
          <p:cNvPr id="19460" name="Rectangle 4"/>
          <p:cNvSpPr>
            <a:spLocks noChangeArrowheads="1"/>
          </p:cNvSpPr>
          <p:nvPr/>
        </p:nvSpPr>
        <p:spPr bwMode="auto">
          <a:xfrm>
            <a:off x="1028700" y="2286000"/>
            <a:ext cx="7391400" cy="4034951"/>
          </a:xfrm>
          <a:prstGeom prst="rect">
            <a:avLst/>
          </a:prstGeom>
          <a:noFill/>
          <a:ln w="9525">
            <a:noFill/>
            <a:miter lim="800000"/>
            <a:headEnd/>
            <a:tailEnd/>
          </a:ln>
        </p:spPr>
        <p:txBody>
          <a:bodyPr>
            <a:spAutoFit/>
          </a:bodyPr>
          <a:lstStyle/>
          <a:p>
            <a:pPr algn="l">
              <a:spcBef>
                <a:spcPct val="50000"/>
              </a:spcBef>
              <a:buFontTx/>
              <a:buChar char="•"/>
            </a:pPr>
            <a:r>
              <a:rPr lang="en-US" sz="2400" b="1" dirty="0"/>
              <a:t>  </a:t>
            </a:r>
            <a:r>
              <a:rPr lang="en-US" sz="2400" b="1" dirty="0">
                <a:cs typeface="Arial" charset="0"/>
              </a:rPr>
              <a:t>ARTICLE III, SEC 4</a:t>
            </a:r>
          </a:p>
          <a:p>
            <a:pPr algn="l">
              <a:spcBef>
                <a:spcPct val="50000"/>
              </a:spcBef>
            </a:pPr>
            <a:r>
              <a:rPr lang="en-US" sz="2400" b="1" dirty="0">
                <a:cs typeface="Arial" charset="0"/>
              </a:rPr>
              <a:t>--  CONDUCT PROGRAMS/ACTIVITIES</a:t>
            </a:r>
          </a:p>
          <a:p>
            <a:pPr algn="l">
              <a:spcBef>
                <a:spcPct val="50000"/>
              </a:spcBef>
            </a:pPr>
            <a:r>
              <a:rPr lang="en-US" sz="2400" b="1" dirty="0">
                <a:cs typeface="Arial" charset="0"/>
              </a:rPr>
              <a:t>--  BELONG TO REGIONAL COUNCIL</a:t>
            </a:r>
          </a:p>
          <a:p>
            <a:pPr algn="l">
              <a:lnSpc>
                <a:spcPct val="55000"/>
              </a:lnSpc>
              <a:spcBef>
                <a:spcPct val="50000"/>
              </a:spcBef>
            </a:pPr>
            <a:r>
              <a:rPr lang="en-US" sz="2400" b="1" dirty="0">
                <a:cs typeface="Arial" charset="0"/>
              </a:rPr>
              <a:t>--  SUBMIT WRITTEN REPORTS TO NATIONAL  </a:t>
            </a:r>
          </a:p>
          <a:p>
            <a:pPr algn="l">
              <a:spcBef>
                <a:spcPct val="50000"/>
              </a:spcBef>
            </a:pPr>
            <a:r>
              <a:rPr lang="en-US" sz="2400" b="1" dirty="0">
                <a:cs typeface="Arial" charset="0"/>
              </a:rPr>
              <a:t>    OFFICE AS PRESCRIBED BY BOARD</a:t>
            </a:r>
          </a:p>
          <a:p>
            <a:pPr algn="l">
              <a:spcBef>
                <a:spcPct val="50000"/>
              </a:spcBef>
              <a:buFontTx/>
              <a:buChar char="•"/>
            </a:pPr>
            <a:r>
              <a:rPr lang="en-US" sz="2400" b="1" dirty="0">
                <a:cs typeface="Arial" charset="0"/>
              </a:rPr>
              <a:t>  ARTICLE V, SEC 4)</a:t>
            </a:r>
          </a:p>
          <a:p>
            <a:pPr algn="l">
              <a:spcBef>
                <a:spcPct val="50000"/>
              </a:spcBef>
            </a:pPr>
            <a:r>
              <a:rPr lang="en-US" sz="2400" b="1" dirty="0">
                <a:cs typeface="Arial" charset="0"/>
              </a:rPr>
              <a:t>--  MAINTAIN TEN REGULAR MEMBERS</a:t>
            </a:r>
          </a:p>
          <a:p>
            <a:pPr algn="l">
              <a:spcBef>
                <a:spcPct val="50000"/>
              </a:spcBef>
            </a:pPr>
            <a:endParaRPr lang="en-US" dirty="0"/>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ChangeArrowheads="1"/>
          </p:cNvSpPr>
          <p:nvPr/>
        </p:nvSpPr>
        <p:spPr bwMode="auto">
          <a:xfrm>
            <a:off x="762000" y="457200"/>
            <a:ext cx="7772400" cy="838200"/>
          </a:xfrm>
          <a:prstGeom prst="rect">
            <a:avLst/>
          </a:prstGeom>
          <a:noFill/>
          <a:ln w="12700">
            <a:noFill/>
            <a:miter lim="800000"/>
            <a:headEnd/>
            <a:tailEnd/>
          </a:ln>
        </p:spPr>
        <p:txBody>
          <a:bodyPr lIns="90488" tIns="44450" rIns="90488" bIns="44450" anchor="b"/>
          <a:lstStyle/>
          <a:p>
            <a:pPr algn="ctr" eaLnBrk="0" hangingPunct="0"/>
            <a:r>
              <a:rPr kumimoji="1" lang="en-US" sz="3600" b="1" dirty="0">
                <a:solidFill>
                  <a:schemeClr val="tx2"/>
                </a:solidFill>
                <a:latin typeface="Arial" charset="0"/>
                <a:cs typeface="Arial" charset="0"/>
              </a:rPr>
              <a:t>BIG STRUCTURE</a:t>
            </a:r>
          </a:p>
        </p:txBody>
      </p:sp>
      <p:sp>
        <p:nvSpPr>
          <p:cNvPr id="20483" name="Rectangle 6"/>
          <p:cNvSpPr>
            <a:spLocks noGrp="1" noChangeArrowheads="1"/>
          </p:cNvSpPr>
          <p:nvPr>
            <p:ph idx="1"/>
          </p:nvPr>
        </p:nvSpPr>
        <p:spPr>
          <a:xfrm>
            <a:off x="1143000" y="2133600"/>
            <a:ext cx="7391400" cy="3200400"/>
          </a:xfrm>
        </p:spPr>
        <p:txBody>
          <a:bodyPr/>
          <a:lstStyle/>
          <a:p>
            <a:pPr eaLnBrk="1" hangingPunct="1"/>
            <a:r>
              <a:rPr lang="en-US" sz="2800" b="1" dirty="0">
                <a:latin typeface="Arial" panose="020B0604020202020204" pitchFamily="34" charset="0"/>
                <a:cs typeface="Arial" panose="020B0604020202020204" pitchFamily="34" charset="0"/>
              </a:rPr>
              <a:t>Individual Membership Categories</a:t>
            </a:r>
          </a:p>
          <a:p>
            <a:pPr lvl="1" eaLnBrk="1" hangingPunct="1"/>
            <a:r>
              <a:rPr lang="en-US" sz="2400" b="1" dirty="0">
                <a:latin typeface="Arial" panose="020B0604020202020204" pitchFamily="34" charset="0"/>
                <a:cs typeface="Arial" panose="020B0604020202020204" pitchFamily="34" charset="0"/>
              </a:rPr>
              <a:t> Regular </a:t>
            </a:r>
          </a:p>
          <a:p>
            <a:pPr lvl="1" eaLnBrk="1" hangingPunct="1"/>
            <a:r>
              <a:rPr lang="en-US" sz="2400" b="1" dirty="0">
                <a:latin typeface="Arial" panose="020B0604020202020204" pitchFamily="34" charset="0"/>
                <a:cs typeface="Arial" panose="020B0604020202020204" pitchFamily="34" charset="0"/>
              </a:rPr>
              <a:t>Associate </a:t>
            </a:r>
          </a:p>
          <a:p>
            <a:pPr lvl="1" eaLnBrk="1" hangingPunct="1"/>
            <a:r>
              <a:rPr lang="en-US" sz="2400" b="1" dirty="0">
                <a:latin typeface="Arial" panose="020B0604020202020204" pitchFamily="34" charset="0"/>
                <a:cs typeface="Arial" panose="020B0604020202020204" pitchFamily="34" charset="0"/>
              </a:rPr>
              <a:t>Life </a:t>
            </a:r>
            <a:br>
              <a:rPr lang="en-US" sz="2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  </a:t>
            </a:r>
          </a:p>
          <a:p>
            <a:pPr eaLnBrk="1" hangingPunct="1"/>
            <a:r>
              <a:rPr lang="en-US" sz="2800" b="1" dirty="0">
                <a:latin typeface="Arial" panose="020B0604020202020204" pitchFamily="34" charset="0"/>
                <a:cs typeface="Arial" panose="020B0604020202020204" pitchFamily="34" charset="0"/>
              </a:rPr>
              <a:t>Chapter Formation/Reporting Requirements</a:t>
            </a:r>
            <a:br>
              <a:rPr lang="en-US" sz="2800" dirty="0">
                <a:latin typeface="Times New Roman" pitchFamily="18" charset="0"/>
              </a:rPr>
            </a:br>
            <a:endParaRPr lang="en-US" sz="2800" dirty="0">
              <a:latin typeface="Times New Roman" pitchFamily="18" charset="0"/>
            </a:endParaRPr>
          </a:p>
        </p:txBody>
      </p:sp>
      <p:sp>
        <p:nvSpPr>
          <p:cNvPr id="117765" name="Rectangle 5"/>
          <p:cNvSpPr>
            <a:spLocks noGrp="1" noChangeArrowheads="1"/>
          </p:cNvSpPr>
          <p:nvPr>
            <p:ph type="title"/>
          </p:nvPr>
        </p:nvSpPr>
        <p:spPr>
          <a:xfrm>
            <a:off x="914400" y="1524000"/>
            <a:ext cx="6881813" cy="762000"/>
          </a:xfrm>
        </p:spPr>
        <p:txBody>
          <a:bodyPr/>
          <a:lstStyle/>
          <a:p>
            <a:pPr eaLnBrk="1" fontAlgn="auto" hangingPunct="1">
              <a:spcAft>
                <a:spcPts val="0"/>
              </a:spcAft>
              <a:defRPr/>
            </a:pPr>
            <a:r>
              <a:rPr lang="en-US" sz="2800" dirty="0"/>
              <a:t>Membership</a:t>
            </a: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685800" y="381000"/>
            <a:ext cx="7772400" cy="838200"/>
          </a:xfrm>
          <a:prstGeom prst="rect">
            <a:avLst/>
          </a:prstGeom>
          <a:noFill/>
          <a:ln w="12700">
            <a:noFill/>
            <a:miter lim="800000"/>
            <a:headEnd/>
            <a:tailEnd/>
          </a:ln>
          <a:effectLst/>
        </p:spPr>
        <p:txBody>
          <a:bodyPr lIns="90488" tIns="44450" rIns="90488" bIns="44450" anchor="b"/>
          <a:lstStyle/>
          <a:p>
            <a:pPr algn="ctr">
              <a:defRPr/>
            </a:pPr>
            <a:r>
              <a:rPr lang="en-US" sz="4400" b="1" dirty="0">
                <a:solidFill>
                  <a:schemeClr val="tx2"/>
                </a:solidFill>
                <a:effectLst>
                  <a:outerShdw blurRad="38100" dist="38100" dir="2700000" algn="tl">
                    <a:srgbClr val="C0C0C0"/>
                  </a:outerShdw>
                </a:effectLst>
                <a:latin typeface="Arial" charset="0"/>
              </a:rPr>
              <a:t>BIG STRUCTURE</a:t>
            </a:r>
          </a:p>
        </p:txBody>
      </p:sp>
      <p:sp>
        <p:nvSpPr>
          <p:cNvPr id="118787" name="Rectangle 3"/>
          <p:cNvSpPr>
            <a:spLocks noChangeArrowheads="1"/>
          </p:cNvSpPr>
          <p:nvPr/>
        </p:nvSpPr>
        <p:spPr bwMode="auto">
          <a:xfrm>
            <a:off x="1676400" y="1676400"/>
            <a:ext cx="5715000" cy="685800"/>
          </a:xfrm>
          <a:prstGeom prst="rect">
            <a:avLst/>
          </a:prstGeom>
          <a:noFill/>
          <a:ln w="12700">
            <a:noFill/>
            <a:miter lim="800000"/>
            <a:headEnd/>
            <a:tailEnd/>
          </a:ln>
          <a:effectLst/>
        </p:spPr>
        <p:txBody>
          <a:bodyPr lIns="90488" tIns="44450" rIns="90488" bIns="44450"/>
          <a:lstStyle/>
          <a:p>
            <a:pPr marL="342900" indent="-342900" algn="ctr">
              <a:lnSpc>
                <a:spcPct val="90000"/>
              </a:lnSpc>
              <a:spcBef>
                <a:spcPct val="20000"/>
              </a:spcBef>
              <a:buClr>
                <a:schemeClr val="accent2"/>
              </a:buClr>
              <a:buSzPct val="80000"/>
              <a:buFont typeface="Wingdings" pitchFamily="2" charset="2"/>
              <a:buNone/>
              <a:defRPr/>
            </a:pPr>
            <a:r>
              <a:rPr lang="en-US" sz="2800" b="1" dirty="0">
                <a:solidFill>
                  <a:schemeClr val="tx2"/>
                </a:solidFill>
              </a:rPr>
              <a:t>DELEGATES ASSEMBLY</a:t>
            </a:r>
          </a:p>
        </p:txBody>
      </p:sp>
      <p:sp>
        <p:nvSpPr>
          <p:cNvPr id="21508" name="Rectangle 4"/>
          <p:cNvSpPr>
            <a:spLocks noChangeArrowheads="1"/>
          </p:cNvSpPr>
          <p:nvPr/>
        </p:nvSpPr>
        <p:spPr bwMode="auto">
          <a:xfrm>
            <a:off x="1143000" y="2362200"/>
            <a:ext cx="8001000" cy="3677930"/>
          </a:xfrm>
          <a:prstGeom prst="rect">
            <a:avLst/>
          </a:prstGeom>
          <a:noFill/>
          <a:ln w="9525">
            <a:noFill/>
            <a:miter lim="800000"/>
            <a:headEnd/>
            <a:tailEnd/>
          </a:ln>
        </p:spPr>
        <p:txBody>
          <a:bodyPr wrap="square">
            <a:spAutoFit/>
          </a:bodyPr>
          <a:lstStyle/>
          <a:p>
            <a:pPr algn="l">
              <a:spcBef>
                <a:spcPct val="50000"/>
              </a:spcBef>
              <a:buFontTx/>
              <a:buChar char="•"/>
            </a:pPr>
            <a:r>
              <a:rPr lang="en-US" sz="2000" b="1" dirty="0">
                <a:latin typeface="Arial" charset="0"/>
                <a:cs typeface="Arial" charset="0"/>
              </a:rPr>
              <a:t>   Article VII,  Section 2</a:t>
            </a:r>
          </a:p>
          <a:p>
            <a:pPr algn="l">
              <a:spcBef>
                <a:spcPct val="50000"/>
              </a:spcBef>
            </a:pPr>
            <a:r>
              <a:rPr lang="en-US" sz="2000" b="1" dirty="0">
                <a:latin typeface="Arial" charset="0"/>
                <a:cs typeface="Arial" charset="0"/>
              </a:rPr>
              <a:t>--  Held Annually</a:t>
            </a:r>
          </a:p>
          <a:p>
            <a:pPr algn="l">
              <a:spcBef>
                <a:spcPct val="50000"/>
              </a:spcBef>
            </a:pPr>
            <a:r>
              <a:rPr lang="en-US" sz="2000" b="1" dirty="0">
                <a:latin typeface="Arial" charset="0"/>
                <a:cs typeface="Arial" charset="0"/>
              </a:rPr>
              <a:t>--  Regular Dues Paying Chapter Members</a:t>
            </a:r>
          </a:p>
          <a:p>
            <a:pPr algn="l">
              <a:spcBef>
                <a:spcPct val="50000"/>
              </a:spcBef>
            </a:pPr>
            <a:r>
              <a:rPr lang="en-US" sz="2200" b="1" dirty="0">
                <a:latin typeface="Arial" charset="0"/>
                <a:cs typeface="Arial" charset="0"/>
              </a:rPr>
              <a:t>--  Confirm Board Actions</a:t>
            </a:r>
          </a:p>
          <a:p>
            <a:pPr algn="l">
              <a:spcBef>
                <a:spcPct val="50000"/>
              </a:spcBef>
            </a:pPr>
            <a:r>
              <a:rPr lang="en-US" sz="2000" b="1" dirty="0">
                <a:latin typeface="Arial" charset="0"/>
                <a:cs typeface="Arial" charset="0"/>
              </a:rPr>
              <a:t>--  Elect National Nominating Committee</a:t>
            </a:r>
          </a:p>
          <a:p>
            <a:pPr algn="l">
              <a:spcBef>
                <a:spcPct val="50000"/>
              </a:spcBef>
            </a:pPr>
            <a:r>
              <a:rPr lang="en-US" sz="2000" b="1" dirty="0">
                <a:latin typeface="Arial" charset="0"/>
                <a:cs typeface="Arial" charset="0"/>
              </a:rPr>
              <a:t>--  Elect National Election Committee</a:t>
            </a:r>
          </a:p>
          <a:p>
            <a:pPr algn="l">
              <a:spcBef>
                <a:spcPct val="50000"/>
              </a:spcBef>
            </a:pPr>
            <a:r>
              <a:rPr lang="en-US" sz="2000" b="1" dirty="0">
                <a:latin typeface="Arial" charset="0"/>
                <a:cs typeface="Arial" charset="0"/>
              </a:rPr>
              <a:t>--  Elect National  Officers</a:t>
            </a:r>
          </a:p>
          <a:p>
            <a:pPr algn="l">
              <a:spcBef>
                <a:spcPct val="50000"/>
              </a:spcBef>
            </a:pPr>
            <a:r>
              <a:rPr lang="en-US" sz="2000" b="1" dirty="0">
                <a:latin typeface="Arial" charset="0"/>
                <a:cs typeface="Arial" charset="0"/>
              </a:rPr>
              <a:t>--  Vote On All Business Of Assembly</a:t>
            </a:r>
            <a:endParaRPr lang="en-US" sz="2000" b="1" u="sng" dirty="0">
              <a:latin typeface="Arial" charset="0"/>
              <a:cs typeface="Arial"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1" name="Rectangle 3"/>
          <p:cNvSpPr>
            <a:spLocks noGrp="1" noChangeArrowheads="1"/>
          </p:cNvSpPr>
          <p:nvPr>
            <p:ph idx="1"/>
          </p:nvPr>
        </p:nvSpPr>
        <p:spPr>
          <a:xfrm>
            <a:off x="609600" y="1524000"/>
            <a:ext cx="7137400" cy="3733800"/>
          </a:xfrm>
        </p:spPr>
        <p:txBody>
          <a:bodyPr lIns="90488" tIns="44450" rIns="90488" bIns="44450">
            <a:normAutofit/>
          </a:bodyPr>
          <a:lstStyle/>
          <a:p>
            <a:pPr marL="365760" indent="-256032" eaLnBrk="1" fontAlgn="auto" hangingPunct="1">
              <a:lnSpc>
                <a:spcPct val="90000"/>
              </a:lnSpc>
              <a:spcAft>
                <a:spcPts val="0"/>
              </a:spcAft>
              <a:buFont typeface="Wingdings" pitchFamily="2" charset="2"/>
              <a:buNone/>
              <a:defRPr/>
            </a:pPr>
            <a:endParaRPr lang="en-US" sz="2800" dirty="0">
              <a:solidFill>
                <a:schemeClr val="tx2"/>
              </a:solidFill>
              <a:effectLst>
                <a:outerShdw blurRad="38100" dist="38100" dir="2700000" algn="tl">
                  <a:srgbClr val="C0C0C0"/>
                </a:outerShdw>
              </a:effectLst>
            </a:endParaRPr>
          </a:p>
          <a:p>
            <a:pPr marL="365760" indent="-256032" eaLnBrk="1" fontAlgn="auto" hangingPunct="1">
              <a:lnSpc>
                <a:spcPct val="90000"/>
              </a:lnSpc>
              <a:spcAft>
                <a:spcPts val="0"/>
              </a:spcAft>
              <a:buFont typeface="Wingdings 3"/>
              <a:buChar char=""/>
              <a:defRPr/>
            </a:pPr>
            <a:r>
              <a:rPr lang="en-US" sz="2800" b="1" dirty="0">
                <a:solidFill>
                  <a:schemeClr val="tx2"/>
                </a:solidFill>
                <a:latin typeface="Arial" pitchFamily="34" charset="0"/>
                <a:cs typeface="Arial" pitchFamily="34" charset="0"/>
              </a:rPr>
              <a:t>Office</a:t>
            </a:r>
          </a:p>
          <a:p>
            <a:pPr marL="621792" lvl="1" eaLnBrk="1" fontAlgn="auto" hangingPunct="1">
              <a:lnSpc>
                <a:spcPct val="90000"/>
              </a:lnSpc>
              <a:spcBef>
                <a:spcPts val="324"/>
              </a:spcBef>
              <a:spcAft>
                <a:spcPts val="0"/>
              </a:spcAft>
              <a:buFont typeface="Verdana"/>
              <a:buChar char="◦"/>
              <a:defRPr/>
            </a:pPr>
            <a:r>
              <a:rPr lang="en-US" sz="2400" b="1" dirty="0">
                <a:solidFill>
                  <a:schemeClr val="tx2"/>
                </a:solidFill>
                <a:latin typeface="Arial" pitchFamily="34" charset="0"/>
                <a:cs typeface="Arial" pitchFamily="34" charset="0"/>
              </a:rPr>
              <a:t>3005 Georgia Avenue NW</a:t>
            </a:r>
          </a:p>
        </p:txBody>
      </p:sp>
      <p:sp>
        <p:nvSpPr>
          <p:cNvPr id="119810" name="Rectangle 2"/>
          <p:cNvSpPr>
            <a:spLocks noGrp="1" noChangeArrowheads="1"/>
          </p:cNvSpPr>
          <p:nvPr>
            <p:ph type="title"/>
          </p:nvPr>
        </p:nvSpPr>
        <p:spPr>
          <a:xfrm>
            <a:off x="1219200" y="609600"/>
            <a:ext cx="6881813" cy="558800"/>
          </a:xfrm>
        </p:spPr>
        <p:txBody>
          <a:bodyPr lIns="90488" tIns="44450" rIns="90488" bIns="44450" anchor="b">
            <a:normAutofit fontScale="90000"/>
          </a:bodyPr>
          <a:lstStyle/>
          <a:p>
            <a:pPr algn="ctr" eaLnBrk="1" fontAlgn="auto" hangingPunct="1">
              <a:spcAft>
                <a:spcPts val="0"/>
              </a:spcAft>
              <a:defRPr/>
            </a:pPr>
            <a:r>
              <a:rPr lang="en-US" b="1" dirty="0">
                <a:latin typeface="Tahoma" pitchFamily="34" charset="0"/>
                <a:ea typeface="Tahoma" pitchFamily="34" charset="0"/>
                <a:cs typeface="Tahoma" pitchFamily="34" charset="0"/>
              </a:rPr>
              <a:t>BIG STRUCTURE</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algn="ctr" eaLnBrk="1" fontAlgn="auto" hangingPunct="1">
              <a:spcAft>
                <a:spcPts val="0"/>
              </a:spcAft>
              <a:defRPr/>
            </a:pPr>
            <a:r>
              <a:rPr lang="en-US" sz="3600" b="1" dirty="0">
                <a:latin typeface="Tahoma" pitchFamily="34" charset="0"/>
                <a:ea typeface="Tahoma" pitchFamily="34" charset="0"/>
                <a:cs typeface="Tahoma" pitchFamily="34" charset="0"/>
              </a:rPr>
              <a:t>Questions</a:t>
            </a:r>
          </a:p>
        </p:txBody>
      </p:sp>
      <p:sp>
        <p:nvSpPr>
          <p:cNvPr id="23555" name="WordArt 4"/>
          <p:cNvSpPr>
            <a:spLocks noChangeArrowheads="1" noChangeShapeType="1" noTextEdit="1"/>
          </p:cNvSpPr>
          <p:nvPr/>
        </p:nvSpPr>
        <p:spPr bwMode="auto">
          <a:xfrm>
            <a:off x="3962400" y="1828800"/>
            <a:ext cx="1447800" cy="2971800"/>
          </a:xfrm>
          <a:prstGeom prst="rect">
            <a:avLst/>
          </a:prstGeom>
        </p:spPr>
        <p:txBody>
          <a:bodyPr wrap="none" fromWordArt="1">
            <a:prstTxWarp prst="textPlain">
              <a:avLst>
                <a:gd name="adj" fmla="val 50000"/>
              </a:avLst>
            </a:prstTxWarp>
          </a:bodyPr>
          <a:lstStyle/>
          <a:p>
            <a:pPr algn="ctr"/>
            <a:r>
              <a:rPr lang="en-US" sz="3600" kern="10" dirty="0">
                <a:ln w="9525" cap="sq">
                  <a:solidFill>
                    <a:schemeClr val="hlink"/>
                  </a:solidFill>
                  <a:round/>
                  <a:headEnd type="none" w="sm" len="sm"/>
                  <a:tailEnd type="none" w="sm" len="sm"/>
                </a:ln>
                <a:gradFill rotWithShape="1">
                  <a:gsLst>
                    <a:gs pos="0">
                      <a:schemeClr val="accent1"/>
                    </a:gs>
                    <a:gs pos="100000">
                      <a:srgbClr val="FFFFFF"/>
                    </a:gs>
                  </a:gsLst>
                  <a:lin ang="5400000" scaled="1"/>
                </a:gradFill>
                <a:latin typeface="Arial Black"/>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a:xfrm>
            <a:off x="1143000" y="3962400"/>
            <a:ext cx="7315200" cy="1752600"/>
          </a:xfrm>
        </p:spPr>
        <p:txBody>
          <a:bodyPr/>
          <a:lstStyle/>
          <a:p>
            <a:pPr algn="ctr" fontAlgn="auto">
              <a:spcAft>
                <a:spcPts val="0"/>
              </a:spcAft>
              <a:defRPr/>
            </a:pPr>
            <a:r>
              <a:rPr lang="en-US" sz="4000" b="1" dirty="0">
                <a:solidFill>
                  <a:schemeClr val="tx1"/>
                </a:solidFill>
                <a:latin typeface="+mn-lt"/>
              </a:rPr>
              <a:t>Governing Documents</a:t>
            </a:r>
            <a:endParaRPr lang="en-US" sz="4000" b="1" i="1" dirty="0">
              <a:solidFill>
                <a:srgbClr val="FFFFFF"/>
              </a:solidFill>
              <a:latin typeface="+mn-lt"/>
            </a:endParaRPr>
          </a:p>
        </p:txBody>
      </p:sp>
      <p:pic>
        <p:nvPicPr>
          <p:cNvPr id="3" name="Picture 2">
            <a:extLst>
              <a:ext uri="{FF2B5EF4-FFF2-40B4-BE49-F238E27FC236}">
                <a16:creationId xmlns:a16="http://schemas.microsoft.com/office/drawing/2014/main" id="{1C4692E6-E20C-4ED5-AA3A-76B47F221A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0" y="838200"/>
            <a:ext cx="2438400" cy="2438400"/>
          </a:xfrm>
          <a:prstGeom prst="rect">
            <a:avLst/>
          </a:prstGeom>
        </p:spPr>
      </p:pic>
      <p:sp>
        <p:nvSpPr>
          <p:cNvPr id="6" name="Rectangle 4">
            <a:extLst>
              <a:ext uri="{FF2B5EF4-FFF2-40B4-BE49-F238E27FC236}">
                <a16:creationId xmlns:a16="http://schemas.microsoft.com/office/drawing/2014/main" id="{E72109E1-FAAD-4BCA-9202-F4DE31D9AD2C}"/>
              </a:ext>
            </a:extLst>
          </p:cNvPr>
          <p:cNvSpPr txBox="1">
            <a:spLocks noChangeArrowheads="1"/>
          </p:cNvSpPr>
          <p:nvPr/>
        </p:nvSpPr>
        <p:spPr bwMode="auto">
          <a:xfrm>
            <a:off x="2133600" y="114300"/>
            <a:ext cx="6629400" cy="419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a:lstStyle>
          <a:p>
            <a:pPr algn="ctr" fontAlgn="auto">
              <a:spcAft>
                <a:spcPts val="0"/>
              </a:spcAft>
              <a:defRPr/>
            </a:pPr>
            <a:r>
              <a:rPr lang="en-US" sz="2800" b="1" kern="0" dirty="0">
                <a:solidFill>
                  <a:schemeClr val="tx1"/>
                </a:solidFill>
                <a:latin typeface="+mn-lt"/>
              </a:rPr>
              <a:t>Blacks In Government</a:t>
            </a:r>
            <a:endParaRPr lang="en-US" sz="2800" b="1" i="1" kern="0" dirty="0">
              <a:solidFill>
                <a:srgbClr val="FFFFFF"/>
              </a:solidFill>
              <a:latin typeface="+mn-lt"/>
            </a:endParaRPr>
          </a:p>
        </p:txBody>
      </p:sp>
    </p:spTree>
    <p:extLst>
      <p:ext uri="{BB962C8B-B14F-4D97-AF65-F5344CB8AC3E}">
        <p14:creationId xmlns:p14="http://schemas.microsoft.com/office/powerpoint/2010/main" val="4257132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idx="1"/>
          </p:nvPr>
        </p:nvSpPr>
        <p:spPr>
          <a:xfrm>
            <a:off x="1600200" y="1219200"/>
            <a:ext cx="6858000" cy="4495800"/>
          </a:xfrm>
        </p:spPr>
        <p:txBody>
          <a:bodyPr/>
          <a:lstStyle/>
          <a:p>
            <a:endParaRPr lang="en-US" sz="2800" dirty="0"/>
          </a:p>
          <a:p>
            <a:r>
              <a:rPr lang="en-US" sz="2800" b="1" dirty="0"/>
              <a:t>What is a governing document?</a:t>
            </a:r>
          </a:p>
          <a:p>
            <a:pPr lvl="1"/>
            <a:endParaRPr lang="en-US" sz="2400" b="1" dirty="0"/>
          </a:p>
          <a:p>
            <a:pPr lvl="1"/>
            <a:endParaRPr lang="en-US" sz="2400" b="1" dirty="0"/>
          </a:p>
          <a:p>
            <a:r>
              <a:rPr lang="en-US" sz="2800" b="1" dirty="0"/>
              <a:t>Why governing documents?</a:t>
            </a:r>
          </a:p>
          <a:p>
            <a:pPr>
              <a:buFont typeface="Wingdings" pitchFamily="2" charset="2"/>
              <a:buNone/>
            </a:pPr>
            <a:endParaRPr lang="en-US" sz="2800" b="1" dirty="0"/>
          </a:p>
          <a:p>
            <a:pPr>
              <a:buFont typeface="Wingdings" pitchFamily="2" charset="2"/>
              <a:buNone/>
            </a:pPr>
            <a:endParaRPr lang="en-US" sz="2800" b="1" dirty="0"/>
          </a:p>
          <a:p>
            <a:r>
              <a:rPr lang="en-US" sz="2800" b="1" dirty="0"/>
              <a:t>When do you need a governing document?</a:t>
            </a:r>
          </a:p>
        </p:txBody>
      </p:sp>
      <p:sp>
        <p:nvSpPr>
          <p:cNvPr id="10243" name="Rectangle 9"/>
          <p:cNvSpPr>
            <a:spLocks noChangeArrowheads="1"/>
          </p:cNvSpPr>
          <p:nvPr/>
        </p:nvSpPr>
        <p:spPr bwMode="auto">
          <a:xfrm>
            <a:off x="2133600" y="381000"/>
            <a:ext cx="5105400" cy="641350"/>
          </a:xfrm>
          <a:prstGeom prst="rect">
            <a:avLst/>
          </a:prstGeom>
          <a:noFill/>
          <a:ln w="12700" cap="sq">
            <a:noFill/>
            <a:miter lim="800000"/>
            <a:headEnd type="none" w="sm" len="sm"/>
            <a:tailEnd type="none" w="sm" len="sm"/>
          </a:ln>
        </p:spPr>
        <p:txBody>
          <a:bodyPr>
            <a:spAutoFit/>
          </a:bodyPr>
          <a:lstStyle/>
          <a:p>
            <a:r>
              <a:rPr lang="en-US" sz="3600" b="1" dirty="0">
                <a:latin typeface="Arial" charset="0"/>
              </a:rPr>
              <a:t>Governing Documents</a:t>
            </a:r>
          </a:p>
        </p:txBody>
      </p:sp>
    </p:spTree>
    <p:extLst>
      <p:ext uri="{BB962C8B-B14F-4D97-AF65-F5344CB8AC3E}">
        <p14:creationId xmlns:p14="http://schemas.microsoft.com/office/powerpoint/2010/main" val="26902949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1"/>
          </p:nvPr>
        </p:nvSpPr>
        <p:spPr>
          <a:xfrm>
            <a:off x="990600" y="1600200"/>
            <a:ext cx="7162800" cy="4267200"/>
          </a:xfrm>
        </p:spPr>
        <p:txBody>
          <a:bodyPr/>
          <a:lstStyle/>
          <a:p>
            <a:pPr>
              <a:lnSpc>
                <a:spcPct val="90000"/>
              </a:lnSpc>
            </a:pPr>
            <a:r>
              <a:rPr lang="en-US" sz="2400" b="1" dirty="0"/>
              <a:t>What are the governing documents?</a:t>
            </a:r>
          </a:p>
          <a:p>
            <a:pPr lvl="1">
              <a:lnSpc>
                <a:spcPct val="90000"/>
              </a:lnSpc>
            </a:pPr>
            <a:endParaRPr lang="en-US" sz="2000" b="1" dirty="0"/>
          </a:p>
          <a:p>
            <a:pPr lvl="1">
              <a:lnSpc>
                <a:spcPct val="90000"/>
              </a:lnSpc>
            </a:pPr>
            <a:r>
              <a:rPr lang="en-US" sz="2000" b="1" dirty="0"/>
              <a:t>District of Columbia Regulatory Codes</a:t>
            </a:r>
          </a:p>
          <a:p>
            <a:pPr lvl="1">
              <a:lnSpc>
                <a:spcPct val="90000"/>
              </a:lnSpc>
            </a:pPr>
            <a:r>
              <a:rPr lang="en-US" sz="2000" b="1" dirty="0"/>
              <a:t>Articles of Incorporation</a:t>
            </a:r>
          </a:p>
          <a:p>
            <a:pPr lvl="1">
              <a:lnSpc>
                <a:spcPct val="90000"/>
              </a:lnSpc>
            </a:pPr>
            <a:r>
              <a:rPr lang="en-US" sz="2000" b="1" dirty="0"/>
              <a:t>National Constitution</a:t>
            </a:r>
          </a:p>
          <a:p>
            <a:pPr lvl="1">
              <a:lnSpc>
                <a:spcPct val="90000"/>
              </a:lnSpc>
            </a:pPr>
            <a:r>
              <a:rPr lang="en-US" sz="2000" b="1" dirty="0"/>
              <a:t>Policy Manual</a:t>
            </a:r>
          </a:p>
          <a:p>
            <a:pPr lvl="1">
              <a:lnSpc>
                <a:spcPct val="90000"/>
              </a:lnSpc>
            </a:pPr>
            <a:r>
              <a:rPr lang="en-US" sz="2000" b="1" dirty="0"/>
              <a:t>Regional Council Bylaws</a:t>
            </a:r>
          </a:p>
          <a:p>
            <a:pPr lvl="1">
              <a:lnSpc>
                <a:spcPct val="90000"/>
              </a:lnSpc>
            </a:pPr>
            <a:r>
              <a:rPr lang="en-US" sz="2000" b="1" dirty="0"/>
              <a:t>Chapter Bylaws</a:t>
            </a:r>
          </a:p>
          <a:p>
            <a:pPr lvl="1">
              <a:lnSpc>
                <a:spcPct val="90000"/>
              </a:lnSpc>
              <a:buFontTx/>
              <a:buNone/>
            </a:pPr>
            <a:endParaRPr lang="en-US" sz="2000" b="1" dirty="0"/>
          </a:p>
          <a:p>
            <a:pPr>
              <a:lnSpc>
                <a:spcPct val="90000"/>
              </a:lnSpc>
            </a:pPr>
            <a:r>
              <a:rPr lang="en-US" sz="2400" b="1" dirty="0"/>
              <a:t>Why governing document?</a:t>
            </a:r>
          </a:p>
          <a:p>
            <a:pPr>
              <a:lnSpc>
                <a:spcPct val="90000"/>
              </a:lnSpc>
              <a:buFont typeface="Wingdings" pitchFamily="2" charset="2"/>
              <a:buNone/>
            </a:pPr>
            <a:endParaRPr lang="en-US" sz="2400" b="1" dirty="0"/>
          </a:p>
          <a:p>
            <a:pPr lvl="1">
              <a:lnSpc>
                <a:spcPct val="90000"/>
              </a:lnSpc>
            </a:pPr>
            <a:r>
              <a:rPr lang="en-US" sz="2000" b="1" dirty="0"/>
              <a:t>Provides regulatory guidance and compliance</a:t>
            </a:r>
          </a:p>
          <a:p>
            <a:pPr>
              <a:lnSpc>
                <a:spcPct val="90000"/>
              </a:lnSpc>
              <a:buFont typeface="Wingdings" pitchFamily="2" charset="2"/>
              <a:buNone/>
            </a:pPr>
            <a:endParaRPr lang="en-US" sz="2400" dirty="0"/>
          </a:p>
        </p:txBody>
      </p:sp>
      <p:sp>
        <p:nvSpPr>
          <p:cNvPr id="11267" name="Rectangle 4"/>
          <p:cNvSpPr>
            <a:spLocks noChangeArrowheads="1"/>
          </p:cNvSpPr>
          <p:nvPr/>
        </p:nvSpPr>
        <p:spPr bwMode="auto">
          <a:xfrm>
            <a:off x="1981200" y="381000"/>
            <a:ext cx="5105400" cy="641350"/>
          </a:xfrm>
          <a:prstGeom prst="rect">
            <a:avLst/>
          </a:prstGeom>
          <a:noFill/>
          <a:ln w="12700" cap="sq">
            <a:noFill/>
            <a:miter lim="800000"/>
            <a:headEnd type="none" w="sm" len="sm"/>
            <a:tailEnd type="none" w="sm" len="sm"/>
          </a:ln>
        </p:spPr>
        <p:txBody>
          <a:bodyPr>
            <a:spAutoFit/>
          </a:bodyPr>
          <a:lstStyle/>
          <a:p>
            <a:r>
              <a:rPr lang="en-US" sz="3600" b="1" dirty="0">
                <a:latin typeface="Arial" charset="0"/>
              </a:rPr>
              <a:t>Governing Documents</a:t>
            </a:r>
          </a:p>
        </p:txBody>
      </p:sp>
    </p:spTree>
    <p:extLst>
      <p:ext uri="{BB962C8B-B14F-4D97-AF65-F5344CB8AC3E}">
        <p14:creationId xmlns:p14="http://schemas.microsoft.com/office/powerpoint/2010/main" val="7340110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a:xfrm>
            <a:off x="1371600" y="1600200"/>
            <a:ext cx="7467600" cy="4495800"/>
          </a:xfrm>
        </p:spPr>
        <p:txBody>
          <a:bodyPr/>
          <a:lstStyle/>
          <a:p>
            <a:r>
              <a:rPr lang="en-US" sz="2800" b="1" dirty="0"/>
              <a:t>Articles of Incorporation </a:t>
            </a:r>
          </a:p>
          <a:p>
            <a:endParaRPr lang="en-US" sz="2800" b="1" dirty="0"/>
          </a:p>
          <a:p>
            <a:pPr lvl="1">
              <a:buFontTx/>
              <a:buNone/>
            </a:pPr>
            <a:r>
              <a:rPr lang="en-US" sz="2400" b="1" dirty="0"/>
              <a:t>	Establishes BIG as a not-for-profit, tax-exempt, not-for-profit corporation under the Internal Revenue Service Act and the laws of the District of Columbia</a:t>
            </a:r>
          </a:p>
          <a:p>
            <a:pPr lvl="1">
              <a:buFontTx/>
              <a:buNone/>
            </a:pPr>
            <a:endParaRPr lang="en-US" sz="2400" dirty="0"/>
          </a:p>
        </p:txBody>
      </p:sp>
      <p:sp>
        <p:nvSpPr>
          <p:cNvPr id="12291" name="Rectangle 4"/>
          <p:cNvSpPr>
            <a:spLocks noChangeArrowheads="1"/>
          </p:cNvSpPr>
          <p:nvPr/>
        </p:nvSpPr>
        <p:spPr bwMode="auto">
          <a:xfrm>
            <a:off x="2057400" y="457200"/>
            <a:ext cx="5105400" cy="641350"/>
          </a:xfrm>
          <a:prstGeom prst="rect">
            <a:avLst/>
          </a:prstGeom>
          <a:noFill/>
          <a:ln w="12700" cap="sq">
            <a:noFill/>
            <a:miter lim="800000"/>
            <a:headEnd type="none" w="sm" len="sm"/>
            <a:tailEnd type="none" w="sm" len="sm"/>
          </a:ln>
        </p:spPr>
        <p:txBody>
          <a:bodyPr>
            <a:spAutoFit/>
          </a:bodyPr>
          <a:lstStyle/>
          <a:p>
            <a:r>
              <a:rPr lang="en-US" sz="3600" b="1" dirty="0">
                <a:latin typeface="Arial" charset="0"/>
              </a:rPr>
              <a:t>Governing Documents</a:t>
            </a:r>
          </a:p>
        </p:txBody>
      </p:sp>
    </p:spTree>
    <p:extLst>
      <p:ext uri="{BB962C8B-B14F-4D97-AF65-F5344CB8AC3E}">
        <p14:creationId xmlns:p14="http://schemas.microsoft.com/office/powerpoint/2010/main" val="185968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609600" y="1676400"/>
            <a:ext cx="8534400" cy="4876800"/>
          </a:xfrm>
        </p:spPr>
        <p:txBody>
          <a:bodyPr/>
          <a:lstStyle/>
          <a:p>
            <a:pPr>
              <a:lnSpc>
                <a:spcPct val="90000"/>
              </a:lnSpc>
            </a:pPr>
            <a:r>
              <a:rPr lang="en-US" sz="2800" b="1" dirty="0"/>
              <a:t>National Constitution</a:t>
            </a:r>
          </a:p>
          <a:p>
            <a:pPr marL="457200" lvl="1" indent="0">
              <a:lnSpc>
                <a:spcPct val="90000"/>
              </a:lnSpc>
              <a:spcAft>
                <a:spcPts val="600"/>
              </a:spcAft>
              <a:buNone/>
            </a:pPr>
            <a:r>
              <a:rPr lang="en-US" sz="2400" dirty="0"/>
              <a:t>Article I: Name</a:t>
            </a:r>
          </a:p>
          <a:p>
            <a:pPr marL="457200" lvl="1" indent="0">
              <a:lnSpc>
                <a:spcPct val="90000"/>
              </a:lnSpc>
              <a:spcAft>
                <a:spcPts val="600"/>
              </a:spcAft>
              <a:buNone/>
            </a:pPr>
            <a:r>
              <a:rPr lang="en-US" sz="2400" dirty="0"/>
              <a:t>Article II: Goals and Objectives</a:t>
            </a:r>
          </a:p>
          <a:p>
            <a:pPr marL="457200" lvl="1" indent="0">
              <a:lnSpc>
                <a:spcPct val="90000"/>
              </a:lnSpc>
              <a:spcAft>
                <a:spcPts val="600"/>
              </a:spcAft>
              <a:buNone/>
            </a:pPr>
            <a:r>
              <a:rPr lang="en-US" sz="2400" dirty="0"/>
              <a:t>Article III: Organizational Structure and Composition</a:t>
            </a:r>
          </a:p>
          <a:p>
            <a:pPr marL="457200" lvl="1" indent="0">
              <a:lnSpc>
                <a:spcPct val="90000"/>
              </a:lnSpc>
              <a:spcAft>
                <a:spcPts val="600"/>
              </a:spcAft>
              <a:buNone/>
            </a:pPr>
            <a:r>
              <a:rPr lang="en-US" sz="2400" dirty="0"/>
              <a:t>Article IV: Membership</a:t>
            </a:r>
          </a:p>
          <a:p>
            <a:pPr marL="457200" lvl="1" indent="0">
              <a:lnSpc>
                <a:spcPct val="90000"/>
              </a:lnSpc>
              <a:spcAft>
                <a:spcPts val="600"/>
              </a:spcAft>
              <a:buNone/>
            </a:pPr>
            <a:r>
              <a:rPr lang="en-US" sz="2400" dirty="0"/>
              <a:t>Article V:  Chapter Formation and Reporting</a:t>
            </a:r>
          </a:p>
          <a:p>
            <a:pPr marL="457200" lvl="1" indent="0">
              <a:lnSpc>
                <a:spcPct val="90000"/>
              </a:lnSpc>
              <a:spcAft>
                <a:spcPts val="600"/>
              </a:spcAft>
              <a:buNone/>
            </a:pPr>
            <a:r>
              <a:rPr lang="en-US" sz="2400" dirty="0"/>
              <a:t>Article VI:  Duties of the Officers and National Standing Committees</a:t>
            </a:r>
          </a:p>
          <a:p>
            <a:pPr marL="457200" lvl="1" indent="0">
              <a:lnSpc>
                <a:spcPct val="90000"/>
              </a:lnSpc>
              <a:spcAft>
                <a:spcPts val="600"/>
              </a:spcAft>
              <a:buNone/>
            </a:pPr>
            <a:r>
              <a:rPr lang="en-US" sz="2400" dirty="0"/>
              <a:t>Article VII: Meetings</a:t>
            </a:r>
          </a:p>
          <a:p>
            <a:pPr marL="457200" lvl="1" indent="0">
              <a:lnSpc>
                <a:spcPct val="90000"/>
              </a:lnSpc>
              <a:spcAft>
                <a:spcPts val="600"/>
              </a:spcAft>
              <a:buNone/>
            </a:pPr>
            <a:r>
              <a:rPr lang="en-US" sz="2400" dirty="0"/>
              <a:t>Article VIII: Nominations and Elections</a:t>
            </a:r>
          </a:p>
        </p:txBody>
      </p:sp>
      <p:sp>
        <p:nvSpPr>
          <p:cNvPr id="13315" name="Rectangle 4"/>
          <p:cNvSpPr>
            <a:spLocks noChangeArrowheads="1"/>
          </p:cNvSpPr>
          <p:nvPr/>
        </p:nvSpPr>
        <p:spPr bwMode="auto">
          <a:xfrm>
            <a:off x="2133600" y="228600"/>
            <a:ext cx="5105400" cy="641350"/>
          </a:xfrm>
          <a:prstGeom prst="rect">
            <a:avLst/>
          </a:prstGeom>
          <a:noFill/>
          <a:ln w="12700" cap="sq">
            <a:noFill/>
            <a:miter lim="800000"/>
            <a:headEnd type="none" w="sm" len="sm"/>
            <a:tailEnd type="none" w="sm" len="sm"/>
          </a:ln>
        </p:spPr>
        <p:txBody>
          <a:bodyPr>
            <a:spAutoFit/>
          </a:bodyPr>
          <a:lstStyle/>
          <a:p>
            <a:r>
              <a:rPr lang="en-US" sz="3600" b="1" dirty="0">
                <a:latin typeface="Arial" charset="0"/>
              </a:rPr>
              <a:t>Governing Documents</a:t>
            </a:r>
          </a:p>
        </p:txBody>
      </p:sp>
    </p:spTree>
    <p:extLst>
      <p:ext uri="{BB962C8B-B14F-4D97-AF65-F5344CB8AC3E}">
        <p14:creationId xmlns:p14="http://schemas.microsoft.com/office/powerpoint/2010/main" val="2811762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fld id="{F145DB17-8DBA-4B54-A105-BE92B3EC158C}" type="slidenum">
              <a:rPr lang="en-US"/>
              <a:pPr/>
              <a:t>5</a:t>
            </a:fld>
            <a:endParaRPr lang="en-US" dirty="0"/>
          </a:p>
        </p:txBody>
      </p:sp>
      <p:sp>
        <p:nvSpPr>
          <p:cNvPr id="253954" name="Rectangle 2"/>
          <p:cNvSpPr>
            <a:spLocks noGrp="1" noChangeArrowheads="1"/>
          </p:cNvSpPr>
          <p:nvPr>
            <p:ph type="title"/>
          </p:nvPr>
        </p:nvSpPr>
        <p:spPr>
          <a:xfrm>
            <a:off x="2133600" y="381000"/>
            <a:ext cx="6477000" cy="914400"/>
          </a:xfrm>
          <a:noFill/>
          <a:ln/>
        </p:spPr>
        <p:txBody>
          <a:bodyPr lIns="90488" tIns="44450" rIns="90488" bIns="44450" anchor="b"/>
          <a:lstStyle/>
          <a:p>
            <a:r>
              <a:rPr lang="en-US" b="1" dirty="0"/>
              <a:t>BEFORE BIG</a:t>
            </a:r>
            <a:r>
              <a:rPr lang="en-US" b="1" dirty="0">
                <a:latin typeface="Garamond" pitchFamily="18" charset="0"/>
              </a:rPr>
              <a:t> </a:t>
            </a:r>
          </a:p>
        </p:txBody>
      </p:sp>
      <p:sp>
        <p:nvSpPr>
          <p:cNvPr id="253955" name="Rectangle 3"/>
          <p:cNvSpPr>
            <a:spLocks noGrp="1" noChangeArrowheads="1"/>
          </p:cNvSpPr>
          <p:nvPr>
            <p:ph type="body" idx="1"/>
          </p:nvPr>
        </p:nvSpPr>
        <p:spPr>
          <a:xfrm>
            <a:off x="1219200" y="1524000"/>
            <a:ext cx="7162800" cy="4267200"/>
          </a:xfrm>
          <a:noFill/>
          <a:ln/>
        </p:spPr>
        <p:txBody>
          <a:bodyPr lIns="90488" tIns="44450" rIns="90488" bIns="44450"/>
          <a:lstStyle/>
          <a:p>
            <a:pPr>
              <a:lnSpc>
                <a:spcPct val="90000"/>
              </a:lnSpc>
            </a:pPr>
            <a:r>
              <a:rPr lang="en-US" sz="2800" b="1" dirty="0"/>
              <a:t>Loose/Fragmented/Informal Meetings</a:t>
            </a:r>
          </a:p>
          <a:p>
            <a:pPr lvl="1">
              <a:lnSpc>
                <a:spcPct val="90000"/>
              </a:lnSpc>
            </a:pPr>
            <a:r>
              <a:rPr lang="en-US" b="1" dirty="0"/>
              <a:t>Wed. Luncheon Group - Labor</a:t>
            </a:r>
          </a:p>
          <a:p>
            <a:pPr lvl="1">
              <a:lnSpc>
                <a:spcPct val="90000"/>
              </a:lnSpc>
            </a:pPr>
            <a:r>
              <a:rPr lang="en-US" b="1" dirty="0"/>
              <a:t>Tues. Business Group - State</a:t>
            </a:r>
          </a:p>
          <a:p>
            <a:pPr lvl="1">
              <a:lnSpc>
                <a:spcPct val="90000"/>
              </a:lnSpc>
            </a:pPr>
            <a:r>
              <a:rPr lang="en-US" b="1" dirty="0"/>
              <a:t>Reactive vs Pro-Active</a:t>
            </a:r>
          </a:p>
          <a:p>
            <a:pPr lvl="1">
              <a:lnSpc>
                <a:spcPct val="90000"/>
              </a:lnSpc>
            </a:pPr>
            <a:r>
              <a:rPr lang="en-US" b="1" dirty="0"/>
              <a:t>Game Plan on Specific Issues</a:t>
            </a:r>
          </a:p>
          <a:p>
            <a:pPr lvl="1">
              <a:lnSpc>
                <a:spcPct val="90000"/>
              </a:lnSpc>
            </a:pPr>
            <a:endParaRPr lang="en-US" b="1" dirty="0"/>
          </a:p>
          <a:p>
            <a:pPr>
              <a:lnSpc>
                <a:spcPct val="90000"/>
              </a:lnSpc>
            </a:pPr>
            <a:r>
              <a:rPr lang="en-US" sz="2800" b="1" dirty="0"/>
              <a:t>Traditional Civil Rights Organizations</a:t>
            </a:r>
          </a:p>
          <a:p>
            <a:pPr lvl="1">
              <a:lnSpc>
                <a:spcPct val="90000"/>
              </a:lnSpc>
            </a:pPr>
            <a:r>
              <a:rPr lang="en-US" b="1" dirty="0"/>
              <a:t>No Organization or Group with focus on Government Employees</a:t>
            </a:r>
            <a:endParaRPr lang="en-US" b="1" dirty="0">
              <a:latin typeface="Garamond" pitchFamily="18" charset="0"/>
            </a:endParaRPr>
          </a:p>
          <a:p>
            <a:pPr>
              <a:lnSpc>
                <a:spcPct val="90000"/>
              </a:lnSpc>
              <a:buFont typeface="Wingdings" pitchFamily="2" charset="2"/>
              <a:buNone/>
            </a:pPr>
            <a:endParaRPr lang="en-US" sz="2400" dirty="0">
              <a:latin typeface="Garamond" pitchFamily="18" charset="0"/>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7"/>
          <p:cNvSpPr>
            <a:spLocks noGrp="1" noChangeArrowheads="1"/>
          </p:cNvSpPr>
          <p:nvPr>
            <p:ph idx="1"/>
          </p:nvPr>
        </p:nvSpPr>
        <p:spPr>
          <a:xfrm>
            <a:off x="685800" y="1676400"/>
            <a:ext cx="8229600" cy="4419600"/>
          </a:xfrm>
        </p:spPr>
        <p:txBody>
          <a:bodyPr/>
          <a:lstStyle/>
          <a:p>
            <a:pPr>
              <a:lnSpc>
                <a:spcPct val="90000"/>
              </a:lnSpc>
            </a:pPr>
            <a:r>
              <a:rPr lang="en-US" b="1" dirty="0"/>
              <a:t>National Constitution</a:t>
            </a:r>
          </a:p>
          <a:p>
            <a:pPr marL="457200" lvl="1" indent="0">
              <a:lnSpc>
                <a:spcPct val="90000"/>
              </a:lnSpc>
              <a:spcAft>
                <a:spcPts val="600"/>
              </a:spcAft>
              <a:buNone/>
            </a:pPr>
            <a:r>
              <a:rPr lang="en-US" sz="2400" dirty="0"/>
              <a:t>Article IX:	Dues and Assessments</a:t>
            </a:r>
          </a:p>
          <a:p>
            <a:pPr marL="457200" lvl="1" indent="0">
              <a:lnSpc>
                <a:spcPct val="90000"/>
              </a:lnSpc>
              <a:spcAft>
                <a:spcPts val="600"/>
              </a:spcAft>
              <a:buNone/>
            </a:pPr>
            <a:r>
              <a:rPr lang="en-US" sz="2400" dirty="0"/>
              <a:t>Article X:	Expulsion, Termination or Removal</a:t>
            </a:r>
          </a:p>
          <a:p>
            <a:pPr marL="457200" lvl="1" indent="0">
              <a:lnSpc>
                <a:spcPct val="90000"/>
              </a:lnSpc>
              <a:spcAft>
                <a:spcPts val="600"/>
              </a:spcAft>
              <a:buNone/>
            </a:pPr>
            <a:r>
              <a:rPr lang="en-US" sz="2400" dirty="0"/>
              <a:t>Article XI:	Rules of Procedures</a:t>
            </a:r>
          </a:p>
          <a:p>
            <a:pPr marL="457200" lvl="1" indent="0">
              <a:lnSpc>
                <a:spcPct val="90000"/>
              </a:lnSpc>
              <a:spcAft>
                <a:spcPts val="600"/>
              </a:spcAft>
              <a:buNone/>
            </a:pPr>
            <a:r>
              <a:rPr lang="en-US" sz="2400" dirty="0"/>
              <a:t>Article XII: Incorporation</a:t>
            </a:r>
          </a:p>
          <a:p>
            <a:pPr marL="457200" lvl="1" indent="0">
              <a:lnSpc>
                <a:spcPct val="90000"/>
              </a:lnSpc>
              <a:spcAft>
                <a:spcPts val="600"/>
              </a:spcAft>
              <a:buNone/>
            </a:pPr>
            <a:r>
              <a:rPr lang="en-US" sz="2400" dirty="0"/>
              <a:t>Article XIII: Limitations of Liability</a:t>
            </a:r>
          </a:p>
          <a:p>
            <a:pPr marL="457200" lvl="1" indent="0">
              <a:lnSpc>
                <a:spcPct val="90000"/>
              </a:lnSpc>
              <a:spcAft>
                <a:spcPts val="600"/>
              </a:spcAft>
              <a:buNone/>
            </a:pPr>
            <a:r>
              <a:rPr lang="en-US" sz="2400" dirty="0"/>
              <a:t>Article XIV: Adoption of Constitution</a:t>
            </a:r>
          </a:p>
          <a:p>
            <a:pPr marL="457200" lvl="1" indent="0">
              <a:lnSpc>
                <a:spcPct val="90000"/>
              </a:lnSpc>
              <a:spcAft>
                <a:spcPts val="600"/>
              </a:spcAft>
              <a:buNone/>
            </a:pPr>
            <a:r>
              <a:rPr lang="en-US" sz="2400" dirty="0"/>
              <a:t>Article XV: Amendments to Constitution</a:t>
            </a:r>
          </a:p>
          <a:p>
            <a:pPr marL="457200" lvl="1" indent="0">
              <a:lnSpc>
                <a:spcPct val="90000"/>
              </a:lnSpc>
              <a:spcAft>
                <a:spcPts val="600"/>
              </a:spcAft>
              <a:buNone/>
            </a:pPr>
            <a:r>
              <a:rPr lang="en-US" sz="2400" dirty="0"/>
              <a:t>Article XVI: Ratification</a:t>
            </a:r>
          </a:p>
          <a:p>
            <a:pPr lvl="1">
              <a:lnSpc>
                <a:spcPct val="90000"/>
              </a:lnSpc>
            </a:pPr>
            <a:endParaRPr lang="en-US" sz="2400" dirty="0"/>
          </a:p>
        </p:txBody>
      </p:sp>
      <p:sp>
        <p:nvSpPr>
          <p:cNvPr id="14339" name="Rectangle 1028"/>
          <p:cNvSpPr>
            <a:spLocks noChangeArrowheads="1"/>
          </p:cNvSpPr>
          <p:nvPr/>
        </p:nvSpPr>
        <p:spPr bwMode="auto">
          <a:xfrm>
            <a:off x="2133600" y="228600"/>
            <a:ext cx="5105400" cy="641350"/>
          </a:xfrm>
          <a:prstGeom prst="rect">
            <a:avLst/>
          </a:prstGeom>
          <a:noFill/>
          <a:ln w="12700" cap="sq">
            <a:noFill/>
            <a:miter lim="800000"/>
            <a:headEnd type="none" w="sm" len="sm"/>
            <a:tailEnd type="none" w="sm" len="sm"/>
          </a:ln>
        </p:spPr>
        <p:txBody>
          <a:bodyPr>
            <a:spAutoFit/>
          </a:bodyPr>
          <a:lstStyle/>
          <a:p>
            <a:r>
              <a:rPr lang="en-US" sz="3600" b="1" dirty="0">
                <a:latin typeface="Arial" charset="0"/>
              </a:rPr>
              <a:t>Governing Documents</a:t>
            </a:r>
          </a:p>
        </p:txBody>
      </p:sp>
    </p:spTree>
    <p:extLst>
      <p:ext uri="{BB962C8B-B14F-4D97-AF65-F5344CB8AC3E}">
        <p14:creationId xmlns:p14="http://schemas.microsoft.com/office/powerpoint/2010/main" val="27714912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1295400" y="1600200"/>
            <a:ext cx="7543800" cy="3886200"/>
          </a:xfrm>
        </p:spPr>
        <p:txBody>
          <a:bodyPr/>
          <a:lstStyle/>
          <a:p>
            <a:r>
              <a:rPr lang="en-US" sz="2800" b="1" dirty="0"/>
              <a:t>Policy Manual</a:t>
            </a:r>
          </a:p>
          <a:p>
            <a:pPr lvl="1"/>
            <a:r>
              <a:rPr lang="en-US" sz="2400" dirty="0"/>
              <a:t>Establishes policy for the organization</a:t>
            </a:r>
          </a:p>
          <a:p>
            <a:pPr lvl="1"/>
            <a:r>
              <a:rPr lang="en-US" sz="2400" dirty="0"/>
              <a:t>Updated and maintained by the Board of Directors</a:t>
            </a:r>
          </a:p>
          <a:p>
            <a:pPr lvl="2">
              <a:buFontTx/>
              <a:buNone/>
            </a:pPr>
            <a:r>
              <a:rPr lang="en-US" sz="2400" dirty="0"/>
              <a:t>		</a:t>
            </a:r>
          </a:p>
        </p:txBody>
      </p:sp>
      <p:sp>
        <p:nvSpPr>
          <p:cNvPr id="15363" name="Rectangle 4"/>
          <p:cNvSpPr>
            <a:spLocks noChangeArrowheads="1"/>
          </p:cNvSpPr>
          <p:nvPr/>
        </p:nvSpPr>
        <p:spPr bwMode="auto">
          <a:xfrm>
            <a:off x="2133600" y="381000"/>
            <a:ext cx="5105400" cy="641350"/>
          </a:xfrm>
          <a:prstGeom prst="rect">
            <a:avLst/>
          </a:prstGeom>
          <a:noFill/>
          <a:ln w="12700" cap="sq">
            <a:noFill/>
            <a:miter lim="800000"/>
            <a:headEnd type="none" w="sm" len="sm"/>
            <a:tailEnd type="none" w="sm" len="sm"/>
          </a:ln>
        </p:spPr>
        <p:txBody>
          <a:bodyPr>
            <a:spAutoFit/>
          </a:bodyPr>
          <a:lstStyle/>
          <a:p>
            <a:r>
              <a:rPr lang="en-US" sz="3600" b="1" dirty="0">
                <a:latin typeface="Arial" charset="0"/>
              </a:rPr>
              <a:t>Governing Documents</a:t>
            </a:r>
          </a:p>
        </p:txBody>
      </p:sp>
    </p:spTree>
    <p:extLst>
      <p:ext uri="{BB962C8B-B14F-4D97-AF65-F5344CB8AC3E}">
        <p14:creationId xmlns:p14="http://schemas.microsoft.com/office/powerpoint/2010/main" val="682960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914400" y="1752600"/>
            <a:ext cx="7848600" cy="4267200"/>
          </a:xfrm>
        </p:spPr>
        <p:txBody>
          <a:bodyPr/>
          <a:lstStyle/>
          <a:p>
            <a:pPr>
              <a:lnSpc>
                <a:spcPct val="90000"/>
              </a:lnSpc>
            </a:pPr>
            <a:r>
              <a:rPr lang="en-US" b="1" dirty="0"/>
              <a:t>Regional Council and Chapter Bylaws</a:t>
            </a:r>
            <a:endParaRPr lang="en-US" sz="2800" b="1" dirty="0"/>
          </a:p>
          <a:p>
            <a:pPr lvl="1">
              <a:lnSpc>
                <a:spcPct val="90000"/>
              </a:lnSpc>
            </a:pPr>
            <a:r>
              <a:rPr lang="en-US" sz="2400" b="1" dirty="0"/>
              <a:t>Cannot conflict with the National Constitution</a:t>
            </a:r>
          </a:p>
          <a:p>
            <a:pPr lvl="1">
              <a:lnSpc>
                <a:spcPct val="90000"/>
              </a:lnSpc>
            </a:pPr>
            <a:r>
              <a:rPr lang="en-US" sz="2400" b="1" dirty="0"/>
              <a:t>Chapter Bylaws</a:t>
            </a:r>
          </a:p>
          <a:p>
            <a:pPr lvl="2">
              <a:lnSpc>
                <a:spcPct val="90000"/>
              </a:lnSpc>
            </a:pPr>
            <a:r>
              <a:rPr lang="en-US" sz="2000" b="1" dirty="0"/>
              <a:t>Approved by the chapter membership</a:t>
            </a:r>
          </a:p>
          <a:p>
            <a:pPr lvl="1">
              <a:lnSpc>
                <a:spcPct val="90000"/>
              </a:lnSpc>
            </a:pPr>
            <a:r>
              <a:rPr lang="en-US" sz="2400" b="1" dirty="0"/>
              <a:t>Region Bylaws </a:t>
            </a:r>
          </a:p>
          <a:p>
            <a:pPr lvl="2">
              <a:lnSpc>
                <a:spcPct val="90000"/>
              </a:lnSpc>
            </a:pPr>
            <a:r>
              <a:rPr lang="en-US" sz="2000" b="1" dirty="0"/>
              <a:t>Approved by the Regional Council</a:t>
            </a:r>
          </a:p>
          <a:p>
            <a:pPr>
              <a:lnSpc>
                <a:spcPct val="90000"/>
              </a:lnSpc>
            </a:pPr>
            <a:endParaRPr lang="en-US" sz="2800" b="1" dirty="0"/>
          </a:p>
          <a:p>
            <a:pPr>
              <a:lnSpc>
                <a:spcPct val="90000"/>
              </a:lnSpc>
            </a:pPr>
            <a:r>
              <a:rPr lang="en-US" sz="2800" b="1" dirty="0"/>
              <a:t>Rules of procedure</a:t>
            </a:r>
          </a:p>
          <a:p>
            <a:pPr lvl="1">
              <a:lnSpc>
                <a:spcPct val="90000"/>
              </a:lnSpc>
            </a:pPr>
            <a:r>
              <a:rPr lang="en-US" sz="2400" b="1" dirty="0"/>
              <a:t>Roberts Rules of Order Newly Revised </a:t>
            </a:r>
          </a:p>
        </p:txBody>
      </p:sp>
      <p:sp>
        <p:nvSpPr>
          <p:cNvPr id="16387" name="Rectangle 4"/>
          <p:cNvSpPr>
            <a:spLocks noChangeArrowheads="1"/>
          </p:cNvSpPr>
          <p:nvPr/>
        </p:nvSpPr>
        <p:spPr bwMode="auto">
          <a:xfrm>
            <a:off x="2057400" y="381000"/>
            <a:ext cx="6248400" cy="641350"/>
          </a:xfrm>
          <a:prstGeom prst="rect">
            <a:avLst/>
          </a:prstGeom>
          <a:noFill/>
          <a:ln w="12700" cap="sq">
            <a:noFill/>
            <a:miter lim="800000"/>
            <a:headEnd type="none" w="sm" len="sm"/>
            <a:tailEnd type="none" w="sm" len="sm"/>
          </a:ln>
        </p:spPr>
        <p:txBody>
          <a:bodyPr wrap="square">
            <a:spAutoFit/>
          </a:bodyPr>
          <a:lstStyle/>
          <a:p>
            <a:r>
              <a:rPr lang="en-US" sz="3600" b="1" dirty="0">
                <a:latin typeface="Arial" charset="0"/>
              </a:rPr>
              <a:t>Governing Documents</a:t>
            </a:r>
          </a:p>
        </p:txBody>
      </p:sp>
    </p:spTree>
    <p:extLst>
      <p:ext uri="{BB962C8B-B14F-4D97-AF65-F5344CB8AC3E}">
        <p14:creationId xmlns:p14="http://schemas.microsoft.com/office/powerpoint/2010/main" val="4040333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7"/>
          <p:cNvSpPr>
            <a:spLocks noGrp="1" noChangeArrowheads="1"/>
          </p:cNvSpPr>
          <p:nvPr>
            <p:ph idx="1"/>
          </p:nvPr>
        </p:nvSpPr>
        <p:spPr>
          <a:xfrm>
            <a:off x="1066800" y="1828800"/>
            <a:ext cx="7467600" cy="2971800"/>
          </a:xfrm>
        </p:spPr>
        <p:txBody>
          <a:bodyPr/>
          <a:lstStyle/>
          <a:p>
            <a:pPr lvl="1">
              <a:lnSpc>
                <a:spcPct val="90000"/>
              </a:lnSpc>
              <a:spcAft>
                <a:spcPts val="600"/>
              </a:spcAft>
              <a:buSzPct val="200000"/>
              <a:buFont typeface="Wingdings" panose="05000000000000000000" pitchFamily="2" charset="2"/>
              <a:buChar char="§"/>
            </a:pPr>
            <a:r>
              <a:rPr lang="en-US" sz="2400" b="1" dirty="0"/>
              <a:t>District of Columbia Regulatory Codes</a:t>
            </a:r>
          </a:p>
          <a:p>
            <a:pPr lvl="1">
              <a:lnSpc>
                <a:spcPct val="90000"/>
              </a:lnSpc>
              <a:spcAft>
                <a:spcPts val="600"/>
              </a:spcAft>
              <a:buSzPct val="200000"/>
              <a:buFont typeface="Wingdings" panose="05000000000000000000" pitchFamily="2" charset="2"/>
              <a:buChar char="§"/>
            </a:pPr>
            <a:r>
              <a:rPr lang="en-US" sz="2400" b="1" dirty="0"/>
              <a:t>Articles of Incorporation</a:t>
            </a:r>
          </a:p>
          <a:p>
            <a:pPr lvl="1">
              <a:lnSpc>
                <a:spcPct val="90000"/>
              </a:lnSpc>
              <a:spcAft>
                <a:spcPts val="600"/>
              </a:spcAft>
              <a:buSzPct val="200000"/>
              <a:buFont typeface="Wingdings" panose="05000000000000000000" pitchFamily="2" charset="2"/>
              <a:buChar char="§"/>
            </a:pPr>
            <a:r>
              <a:rPr lang="en-US" sz="2400" b="1" dirty="0"/>
              <a:t>National Constitution</a:t>
            </a:r>
          </a:p>
          <a:p>
            <a:pPr lvl="1">
              <a:lnSpc>
                <a:spcPct val="90000"/>
              </a:lnSpc>
              <a:spcAft>
                <a:spcPts val="600"/>
              </a:spcAft>
              <a:buSzPct val="200000"/>
              <a:buFont typeface="Wingdings" panose="05000000000000000000" pitchFamily="2" charset="2"/>
              <a:buChar char="§"/>
            </a:pPr>
            <a:r>
              <a:rPr lang="en-US" sz="2400" b="1" dirty="0"/>
              <a:t>Board of Directors Policy Manual</a:t>
            </a:r>
          </a:p>
          <a:p>
            <a:pPr lvl="1">
              <a:lnSpc>
                <a:spcPct val="90000"/>
              </a:lnSpc>
              <a:spcAft>
                <a:spcPts val="600"/>
              </a:spcAft>
              <a:buSzPct val="200000"/>
              <a:buFont typeface="Wingdings" panose="05000000000000000000" pitchFamily="2" charset="2"/>
              <a:buChar char="§"/>
            </a:pPr>
            <a:r>
              <a:rPr lang="en-US" sz="2400" b="1" dirty="0"/>
              <a:t>Regional Council Bylaws</a:t>
            </a:r>
          </a:p>
          <a:p>
            <a:pPr lvl="1">
              <a:lnSpc>
                <a:spcPct val="90000"/>
              </a:lnSpc>
              <a:spcAft>
                <a:spcPts val="600"/>
              </a:spcAft>
              <a:buSzPct val="200000"/>
              <a:buFont typeface="Wingdings" panose="05000000000000000000" pitchFamily="2" charset="2"/>
              <a:buChar char="§"/>
            </a:pPr>
            <a:r>
              <a:rPr lang="en-US" sz="2400" b="1" dirty="0"/>
              <a:t>Chapter Bylaws</a:t>
            </a:r>
          </a:p>
          <a:p>
            <a:pPr marL="91440" lvl="1" indent="0">
              <a:lnSpc>
                <a:spcPct val="90000"/>
              </a:lnSpc>
              <a:spcBef>
                <a:spcPts val="0"/>
              </a:spcBef>
              <a:buSzPct val="200000"/>
              <a:buNone/>
            </a:pPr>
            <a:endParaRPr lang="en-US" sz="2400" b="1" dirty="0"/>
          </a:p>
          <a:p>
            <a:pPr marL="91440" lvl="1" indent="0">
              <a:lnSpc>
                <a:spcPct val="90000"/>
              </a:lnSpc>
              <a:spcBef>
                <a:spcPts val="0"/>
              </a:spcBef>
              <a:buSzPct val="200000"/>
              <a:buNone/>
            </a:pPr>
            <a:r>
              <a:rPr lang="en-US" sz="3200" dirty="0">
                <a:latin typeface="Alex Brush" panose="02000400000000000000" pitchFamily="2" charset="0"/>
              </a:rPr>
              <a:t>These document provide necessary information to the membership and “information is power”.</a:t>
            </a:r>
          </a:p>
        </p:txBody>
      </p:sp>
      <p:sp>
        <p:nvSpPr>
          <p:cNvPr id="17411" name="Rectangle 1028"/>
          <p:cNvSpPr>
            <a:spLocks noChangeArrowheads="1"/>
          </p:cNvSpPr>
          <p:nvPr/>
        </p:nvSpPr>
        <p:spPr bwMode="auto">
          <a:xfrm>
            <a:off x="2057400" y="381000"/>
            <a:ext cx="6477000" cy="641350"/>
          </a:xfrm>
          <a:prstGeom prst="rect">
            <a:avLst/>
          </a:prstGeom>
          <a:noFill/>
          <a:ln w="12700" cap="sq">
            <a:noFill/>
            <a:miter lim="800000"/>
            <a:headEnd type="none" w="sm" len="sm"/>
            <a:tailEnd type="none" w="sm" len="sm"/>
          </a:ln>
        </p:spPr>
        <p:txBody>
          <a:bodyPr wrap="square">
            <a:spAutoFit/>
          </a:bodyPr>
          <a:lstStyle/>
          <a:p>
            <a:pPr algn="ctr"/>
            <a:r>
              <a:rPr lang="en-US" sz="3600" b="1" dirty="0">
                <a:latin typeface="Arial" charset="0"/>
              </a:rPr>
              <a:t>Governing Documents</a:t>
            </a:r>
          </a:p>
        </p:txBody>
      </p:sp>
    </p:spTree>
    <p:extLst>
      <p:ext uri="{BB962C8B-B14F-4D97-AF65-F5344CB8AC3E}">
        <p14:creationId xmlns:p14="http://schemas.microsoft.com/office/powerpoint/2010/main" val="1070067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4294967295"/>
          </p:nvPr>
        </p:nvSpPr>
        <p:spPr>
          <a:xfrm>
            <a:off x="914400" y="1752600"/>
            <a:ext cx="7772400" cy="4114800"/>
          </a:xfrm>
        </p:spPr>
        <p:txBody>
          <a:bodyPr/>
          <a:lstStyle/>
          <a:p>
            <a:pPr eaLnBrk="1" hangingPunct="1">
              <a:lnSpc>
                <a:spcPct val="90000"/>
              </a:lnSpc>
              <a:buFont typeface="Wingdings" pitchFamily="2" charset="2"/>
              <a:buNone/>
            </a:pPr>
            <a:endParaRPr lang="en-US" sz="2000" dirty="0"/>
          </a:p>
          <a:p>
            <a:pPr eaLnBrk="1" hangingPunct="1">
              <a:lnSpc>
                <a:spcPct val="90000"/>
              </a:lnSpc>
              <a:buFont typeface="Wingdings" pitchFamily="2" charset="2"/>
              <a:buNone/>
            </a:pPr>
            <a:endParaRPr lang="en-US" sz="1800" dirty="0"/>
          </a:p>
        </p:txBody>
      </p:sp>
      <p:pic>
        <p:nvPicPr>
          <p:cNvPr id="12291" name="Picture 4" descr="j0315598"/>
          <p:cNvPicPr>
            <a:picLocks noChangeAspect="1" noChangeArrowheads="1"/>
          </p:cNvPicPr>
          <p:nvPr/>
        </p:nvPicPr>
        <p:blipFill>
          <a:blip r:embed="rId2" cstate="print"/>
          <a:srcRect/>
          <a:stretch>
            <a:fillRect/>
          </a:stretch>
        </p:blipFill>
        <p:spPr bwMode="auto">
          <a:xfrm>
            <a:off x="1981200" y="2133600"/>
            <a:ext cx="5715000" cy="3694113"/>
          </a:xfrm>
          <a:prstGeom prst="rect">
            <a:avLst/>
          </a:prstGeom>
          <a:noFill/>
          <a:ln w="9525">
            <a:noFill/>
            <a:miter lim="800000"/>
            <a:headEnd/>
            <a:tailEnd/>
          </a:ln>
        </p:spPr>
      </p:pic>
      <p:sp>
        <p:nvSpPr>
          <p:cNvPr id="12292" name="Line 5"/>
          <p:cNvSpPr>
            <a:spLocks noChangeShapeType="1"/>
          </p:cNvSpPr>
          <p:nvPr/>
        </p:nvSpPr>
        <p:spPr bwMode="auto">
          <a:xfrm>
            <a:off x="1981200" y="2133600"/>
            <a:ext cx="0" cy="3733800"/>
          </a:xfrm>
          <a:prstGeom prst="line">
            <a:avLst/>
          </a:prstGeom>
          <a:noFill/>
          <a:ln w="57150" cmpd="thinThick">
            <a:solidFill>
              <a:schemeClr val="bg2"/>
            </a:solidFill>
            <a:round/>
            <a:headEnd/>
            <a:tailEnd/>
          </a:ln>
        </p:spPr>
        <p:txBody>
          <a:bodyPr/>
          <a:lstStyle/>
          <a:p>
            <a:endParaRPr lang="en-US" dirty="0"/>
          </a:p>
        </p:txBody>
      </p:sp>
      <p:sp>
        <p:nvSpPr>
          <p:cNvPr id="12293" name="Line 6"/>
          <p:cNvSpPr>
            <a:spLocks noChangeShapeType="1"/>
          </p:cNvSpPr>
          <p:nvPr/>
        </p:nvSpPr>
        <p:spPr bwMode="auto">
          <a:xfrm>
            <a:off x="1981200" y="5867400"/>
            <a:ext cx="5715000" cy="0"/>
          </a:xfrm>
          <a:prstGeom prst="line">
            <a:avLst/>
          </a:prstGeom>
          <a:noFill/>
          <a:ln w="57150" cmpd="thinThick">
            <a:solidFill>
              <a:schemeClr val="bg2"/>
            </a:solidFill>
            <a:round/>
            <a:headEnd/>
            <a:tailEnd/>
          </a:ln>
        </p:spPr>
        <p:txBody>
          <a:bodyPr/>
          <a:lstStyle/>
          <a:p>
            <a:endParaRPr lang="en-US" dirty="0"/>
          </a:p>
        </p:txBody>
      </p:sp>
      <p:sp>
        <p:nvSpPr>
          <p:cNvPr id="12294" name="Line 7"/>
          <p:cNvSpPr>
            <a:spLocks noChangeShapeType="1"/>
          </p:cNvSpPr>
          <p:nvPr/>
        </p:nvSpPr>
        <p:spPr bwMode="auto">
          <a:xfrm>
            <a:off x="1981200" y="2133600"/>
            <a:ext cx="5715000" cy="0"/>
          </a:xfrm>
          <a:prstGeom prst="line">
            <a:avLst/>
          </a:prstGeom>
          <a:noFill/>
          <a:ln w="57150" cmpd="thinThick">
            <a:solidFill>
              <a:schemeClr val="bg2"/>
            </a:solidFill>
            <a:round/>
            <a:headEnd/>
            <a:tailEnd/>
          </a:ln>
        </p:spPr>
        <p:txBody>
          <a:bodyPr/>
          <a:lstStyle/>
          <a:p>
            <a:endParaRPr lang="en-US" dirty="0"/>
          </a:p>
        </p:txBody>
      </p:sp>
      <p:sp>
        <p:nvSpPr>
          <p:cNvPr id="12295" name="Line 8"/>
          <p:cNvSpPr>
            <a:spLocks noChangeShapeType="1"/>
          </p:cNvSpPr>
          <p:nvPr/>
        </p:nvSpPr>
        <p:spPr bwMode="auto">
          <a:xfrm>
            <a:off x="7696200" y="2133600"/>
            <a:ext cx="0" cy="3733800"/>
          </a:xfrm>
          <a:prstGeom prst="line">
            <a:avLst/>
          </a:prstGeom>
          <a:noFill/>
          <a:ln w="57150" cmpd="thinThick">
            <a:solidFill>
              <a:schemeClr val="bg2"/>
            </a:solidFill>
            <a:round/>
            <a:headEnd/>
            <a:tailEnd/>
          </a:ln>
        </p:spPr>
        <p:txBody>
          <a:bodyPr/>
          <a:lstStyle/>
          <a:p>
            <a:endParaRPr lang="en-US" dirty="0"/>
          </a:p>
        </p:txBody>
      </p:sp>
      <p:sp>
        <p:nvSpPr>
          <p:cNvPr id="12296" name="Line 9"/>
          <p:cNvSpPr>
            <a:spLocks noChangeShapeType="1"/>
          </p:cNvSpPr>
          <p:nvPr/>
        </p:nvSpPr>
        <p:spPr bwMode="auto">
          <a:xfrm>
            <a:off x="7696200" y="2209800"/>
            <a:ext cx="0" cy="381000"/>
          </a:xfrm>
          <a:prstGeom prst="line">
            <a:avLst/>
          </a:prstGeom>
          <a:noFill/>
          <a:ln w="9525">
            <a:solidFill>
              <a:schemeClr val="tx1"/>
            </a:solidFill>
            <a:round/>
            <a:headEnd/>
            <a:tailEnd/>
          </a:ln>
        </p:spPr>
        <p:txBody>
          <a:bodyPr/>
          <a:lstStyle/>
          <a:p>
            <a:endParaRPr lang="en-US" dirty="0"/>
          </a:p>
        </p:txBody>
      </p:sp>
    </p:spTree>
    <p:extLst>
      <p:ext uri="{BB962C8B-B14F-4D97-AF65-F5344CB8AC3E}">
        <p14:creationId xmlns:p14="http://schemas.microsoft.com/office/powerpoint/2010/main" val="1479050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sz="3200" b="1" dirty="0">
                <a:latin typeface="Arial" panose="020B0604020202020204" pitchFamily="34" charset="0"/>
                <a:cs typeface="Arial" panose="020B0604020202020204" pitchFamily="34" charset="0"/>
              </a:rPr>
              <a:t>Roles and Responsibilities of Officers</a:t>
            </a:r>
          </a:p>
        </p:txBody>
      </p:sp>
      <p:sp>
        <p:nvSpPr>
          <p:cNvPr id="3" name="Rectangle 2"/>
          <p:cNvSpPr/>
          <p:nvPr/>
        </p:nvSpPr>
        <p:spPr>
          <a:xfrm>
            <a:off x="1638300" y="76200"/>
            <a:ext cx="6324600" cy="523220"/>
          </a:xfrm>
          <a:prstGeom prst="rect">
            <a:avLst/>
          </a:prstGeom>
        </p:spPr>
        <p:txBody>
          <a:bodyPr wrap="square">
            <a:spAutoFit/>
          </a:bodyPr>
          <a:lstStyle/>
          <a:p>
            <a:pPr algn="ctr"/>
            <a:r>
              <a:rPr lang="en-US" sz="2800" b="1" dirty="0"/>
              <a:t>BIG </a:t>
            </a:r>
            <a:r>
              <a:rPr lang="en-US" sz="2800" b="1" dirty="0">
                <a:latin typeface="Arial" pitchFamily="34" charset="0"/>
                <a:cs typeface="Arial" pitchFamily="34" charset="0"/>
              </a:rPr>
              <a:t>Officer Leadership Training</a:t>
            </a:r>
            <a:endParaRPr lang="en-US" sz="2800" dirty="0"/>
          </a:p>
        </p:txBody>
      </p:sp>
      <p:pic>
        <p:nvPicPr>
          <p:cNvPr id="5" name="Picture 4">
            <a:extLst>
              <a:ext uri="{FF2B5EF4-FFF2-40B4-BE49-F238E27FC236}">
                <a16:creationId xmlns:a16="http://schemas.microsoft.com/office/drawing/2014/main" id="{A7500202-ACBA-4878-AFFA-746F535737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7100" y="762000"/>
            <a:ext cx="2667000" cy="2667000"/>
          </a:xfrm>
          <a:prstGeom prst="rect">
            <a:avLst/>
          </a:prstGeom>
        </p:spPr>
      </p:pic>
    </p:spTree>
    <p:extLst>
      <p:ext uri="{BB962C8B-B14F-4D97-AF65-F5344CB8AC3E}">
        <p14:creationId xmlns:p14="http://schemas.microsoft.com/office/powerpoint/2010/main" val="2858090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fontAlgn="auto">
              <a:spcAft>
                <a:spcPts val="0"/>
              </a:spcAft>
              <a:defRPr/>
            </a:pPr>
            <a:r>
              <a:rPr lang="en-US" b="0" dirty="0"/>
              <a:t>Officers</a:t>
            </a:r>
          </a:p>
        </p:txBody>
      </p:sp>
      <p:sp>
        <p:nvSpPr>
          <p:cNvPr id="10242" name="Rectangle 3"/>
          <p:cNvSpPr>
            <a:spLocks noGrp="1" noChangeArrowheads="1"/>
          </p:cNvSpPr>
          <p:nvPr>
            <p:ph idx="1"/>
          </p:nvPr>
        </p:nvSpPr>
        <p:spPr/>
        <p:txBody>
          <a:bodyPr/>
          <a:lstStyle/>
          <a:p>
            <a:pPr>
              <a:spcAft>
                <a:spcPct val="50000"/>
              </a:spcAft>
            </a:pPr>
            <a:r>
              <a:rPr lang="en-US" altLang="en-US" dirty="0">
                <a:solidFill>
                  <a:srgbClr val="000000"/>
                </a:solidFill>
              </a:rPr>
              <a:t>President</a:t>
            </a:r>
          </a:p>
          <a:p>
            <a:pPr>
              <a:spcAft>
                <a:spcPct val="50000"/>
              </a:spcAft>
            </a:pPr>
            <a:r>
              <a:rPr lang="en-US" altLang="en-US" dirty="0"/>
              <a:t>Executive Vice President</a:t>
            </a:r>
          </a:p>
          <a:p>
            <a:pPr>
              <a:spcAft>
                <a:spcPct val="50000"/>
              </a:spcAft>
            </a:pPr>
            <a:r>
              <a:rPr lang="en-US" altLang="en-US" dirty="0"/>
              <a:t>Other Vice Presidents</a:t>
            </a:r>
          </a:p>
          <a:p>
            <a:pPr>
              <a:spcAft>
                <a:spcPct val="50000"/>
              </a:spcAft>
            </a:pPr>
            <a:r>
              <a:rPr lang="en-US" altLang="en-US" dirty="0"/>
              <a:t>Secretary</a:t>
            </a:r>
          </a:p>
          <a:p>
            <a:pPr>
              <a:spcAft>
                <a:spcPct val="50000"/>
              </a:spcAft>
            </a:pPr>
            <a:r>
              <a:rPr lang="en-US" altLang="en-US" dirty="0"/>
              <a:t>Corresponding Secretary</a:t>
            </a:r>
          </a:p>
        </p:txBody>
      </p:sp>
      <p:sp>
        <p:nvSpPr>
          <p:cNvPr id="10243"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C17394B-5BFD-405F-B841-5AE6BEC129EC}" type="slidenum">
              <a:rPr lang="en-US" altLang="en-US" sz="1000"/>
              <a:pPr/>
              <a:t>56</a:t>
            </a:fld>
            <a:endParaRPr lang="en-US" altLang="en-US" sz="1000" dirty="0"/>
          </a:p>
        </p:txBody>
      </p:sp>
    </p:spTree>
    <p:extLst>
      <p:ext uri="{BB962C8B-B14F-4D97-AF65-F5344CB8AC3E}">
        <p14:creationId xmlns:p14="http://schemas.microsoft.com/office/powerpoint/2010/main" val="1913689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pPr fontAlgn="auto">
              <a:spcAft>
                <a:spcPts val="0"/>
              </a:spcAft>
              <a:defRPr/>
            </a:pPr>
            <a:r>
              <a:rPr lang="en-US" b="0" dirty="0"/>
              <a:t>Officers</a:t>
            </a:r>
          </a:p>
        </p:txBody>
      </p:sp>
      <p:sp>
        <p:nvSpPr>
          <p:cNvPr id="11266" name="Rectangle 3"/>
          <p:cNvSpPr>
            <a:spLocks noGrp="1" noChangeArrowheads="1"/>
          </p:cNvSpPr>
          <p:nvPr>
            <p:ph idx="1"/>
          </p:nvPr>
        </p:nvSpPr>
        <p:spPr/>
        <p:txBody>
          <a:bodyPr/>
          <a:lstStyle/>
          <a:p>
            <a:pPr>
              <a:spcAft>
                <a:spcPts val="600"/>
              </a:spcAft>
            </a:pPr>
            <a:r>
              <a:rPr lang="en-US" altLang="en-US" dirty="0">
                <a:solidFill>
                  <a:srgbClr val="000000"/>
                </a:solidFill>
              </a:rPr>
              <a:t>Treasurer/CFO</a:t>
            </a:r>
          </a:p>
          <a:p>
            <a:pPr>
              <a:spcAft>
                <a:spcPts val="600"/>
              </a:spcAft>
            </a:pPr>
            <a:r>
              <a:rPr lang="en-US" altLang="en-US" dirty="0"/>
              <a:t>Assistant Treasurer</a:t>
            </a:r>
          </a:p>
          <a:p>
            <a:pPr>
              <a:spcAft>
                <a:spcPts val="600"/>
              </a:spcAft>
            </a:pPr>
            <a:r>
              <a:rPr lang="en-US" altLang="en-US" dirty="0"/>
              <a:t>Appointed Officers</a:t>
            </a:r>
          </a:p>
          <a:p>
            <a:pPr>
              <a:spcAft>
                <a:spcPts val="600"/>
              </a:spcAft>
            </a:pPr>
            <a:r>
              <a:rPr lang="en-US" altLang="en-US" dirty="0"/>
              <a:t>Parliamentarian</a:t>
            </a:r>
          </a:p>
          <a:p>
            <a:pPr>
              <a:spcAft>
                <a:spcPts val="600"/>
              </a:spcAft>
            </a:pPr>
            <a:r>
              <a:rPr lang="en-US" altLang="en-US" dirty="0"/>
              <a:t>Historian/Librarian</a:t>
            </a:r>
          </a:p>
          <a:p>
            <a:pPr>
              <a:spcAft>
                <a:spcPts val="600"/>
              </a:spcAft>
            </a:pPr>
            <a:r>
              <a:rPr lang="en-US" altLang="en-US" dirty="0"/>
              <a:t>Chaplain</a:t>
            </a:r>
          </a:p>
          <a:p>
            <a:pPr>
              <a:spcBef>
                <a:spcPts val="1200"/>
              </a:spcBef>
              <a:spcAft>
                <a:spcPts val="600"/>
              </a:spcAft>
            </a:pPr>
            <a:r>
              <a:rPr lang="en-US" altLang="en-US" dirty="0"/>
              <a:t>Sergeant-At-Arms</a:t>
            </a:r>
          </a:p>
        </p:txBody>
      </p:sp>
      <p:sp>
        <p:nvSpPr>
          <p:cNvPr id="1126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663DC482-FF06-4EC8-A75D-ABFE346CF4D7}" type="slidenum">
              <a:rPr lang="en-US" altLang="en-US" sz="1000"/>
              <a:pPr/>
              <a:t>57</a:t>
            </a:fld>
            <a:endParaRPr lang="en-US" altLang="en-US" sz="1000" dirty="0"/>
          </a:p>
        </p:txBody>
      </p:sp>
    </p:spTree>
    <p:extLst>
      <p:ext uri="{BB962C8B-B14F-4D97-AF65-F5344CB8AC3E}">
        <p14:creationId xmlns:p14="http://schemas.microsoft.com/office/powerpoint/2010/main" val="7182553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pPr fontAlgn="auto">
              <a:spcAft>
                <a:spcPts val="0"/>
              </a:spcAft>
              <a:defRPr/>
            </a:pPr>
            <a:r>
              <a:rPr lang="en-US" b="0" dirty="0">
                <a:latin typeface="Arial" charset="0"/>
              </a:rPr>
              <a:t>Duties Of Officers</a:t>
            </a:r>
            <a:endParaRPr lang="en-US" b="0" dirty="0">
              <a:solidFill>
                <a:srgbClr val="CC9900"/>
              </a:solidFill>
              <a:latin typeface="Arial" charset="0"/>
            </a:endParaRPr>
          </a:p>
        </p:txBody>
      </p:sp>
      <p:sp>
        <p:nvSpPr>
          <p:cNvPr id="220163" name="Rectangle 3"/>
          <p:cNvSpPr>
            <a:spLocks noGrp="1" noChangeArrowheads="1"/>
          </p:cNvSpPr>
          <p:nvPr>
            <p:ph idx="1"/>
          </p:nvPr>
        </p:nvSpPr>
        <p:spPr>
          <a:noFill/>
        </p:spPr>
        <p:txBody>
          <a:bodyPr/>
          <a:lstStyle/>
          <a:p>
            <a:pPr>
              <a:spcAft>
                <a:spcPct val="50000"/>
              </a:spcAft>
            </a:pPr>
            <a:r>
              <a:rPr lang="en-US" altLang="en-US" dirty="0"/>
              <a:t>An officer’s first priority is to </a:t>
            </a:r>
            <a:r>
              <a:rPr lang="en-US" altLang="en-US" dirty="0">
                <a:solidFill>
                  <a:srgbClr val="CC9900"/>
                </a:solidFill>
              </a:rPr>
              <a:t>SERVE THE MEMBERSHIP!</a:t>
            </a:r>
            <a:endParaRPr lang="en-US" altLang="en-US" dirty="0">
              <a:solidFill>
                <a:schemeClr val="accent2"/>
              </a:solidFill>
            </a:endParaRPr>
          </a:p>
          <a:p>
            <a:pPr>
              <a:spcAft>
                <a:spcPct val="50000"/>
              </a:spcAft>
            </a:pPr>
            <a:r>
              <a:rPr lang="en-US" altLang="en-US" sz="2800" dirty="0"/>
              <a:t>Passion:  Passion is the love of turning being into action.  It fuels the engine of creation. It changes concepts to experience.  Passion is the fire that drives us to express who we really are.  Never deny passion, for that is to deny Who You Are and Who You Truly Want to Be!</a:t>
            </a:r>
            <a:r>
              <a:rPr lang="en-US" altLang="en-US" dirty="0"/>
              <a:t>   </a:t>
            </a:r>
            <a:r>
              <a:rPr lang="en-US" altLang="en-US" sz="2000" i="1" dirty="0"/>
              <a:t>Conversations with God, Book I (Neal Donald Walsh)</a:t>
            </a:r>
          </a:p>
        </p:txBody>
      </p:sp>
      <p:sp>
        <p:nvSpPr>
          <p:cNvPr id="12290"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FB8FF5E-9184-4C5B-8119-C5B165205641}" type="slidenum">
              <a:rPr lang="en-US" altLang="en-US" sz="1000"/>
              <a:pPr/>
              <a:t>58</a:t>
            </a:fld>
            <a:endParaRPr lang="en-US" altLang="en-US" sz="1000" dirty="0"/>
          </a:p>
        </p:txBody>
      </p:sp>
    </p:spTree>
    <p:extLst>
      <p:ext uri="{BB962C8B-B14F-4D97-AF65-F5344CB8AC3E}">
        <p14:creationId xmlns:p14="http://schemas.microsoft.com/office/powerpoint/2010/main" val="29395035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2016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20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0163"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pPr fontAlgn="auto">
              <a:spcAft>
                <a:spcPts val="0"/>
              </a:spcAft>
              <a:defRPr/>
            </a:pPr>
            <a:r>
              <a:rPr lang="en-US" b="0" dirty="0">
                <a:latin typeface="Arial" charset="0"/>
              </a:rPr>
              <a:t>President</a:t>
            </a:r>
          </a:p>
        </p:txBody>
      </p:sp>
      <p:sp>
        <p:nvSpPr>
          <p:cNvPr id="222211" name="Rectangle 3"/>
          <p:cNvSpPr>
            <a:spLocks noGrp="1" noChangeArrowheads="1"/>
          </p:cNvSpPr>
          <p:nvPr>
            <p:ph idx="1"/>
          </p:nvPr>
        </p:nvSpPr>
        <p:spPr/>
        <p:txBody>
          <a:bodyPr/>
          <a:lstStyle/>
          <a:p>
            <a:pPr>
              <a:lnSpc>
                <a:spcPct val="90000"/>
              </a:lnSpc>
              <a:spcAft>
                <a:spcPct val="50000"/>
              </a:spcAft>
            </a:pPr>
            <a:r>
              <a:rPr lang="en-US" altLang="en-US" dirty="0"/>
              <a:t>In most organizations, serves as the Chief  Executive Officer</a:t>
            </a:r>
          </a:p>
          <a:p>
            <a:pPr>
              <a:lnSpc>
                <a:spcPct val="90000"/>
              </a:lnSpc>
              <a:spcAft>
                <a:spcPct val="50000"/>
              </a:spcAft>
            </a:pPr>
            <a:r>
              <a:rPr lang="en-US" altLang="en-US" dirty="0"/>
              <a:t>Presides over meetings</a:t>
            </a:r>
          </a:p>
          <a:p>
            <a:pPr>
              <a:lnSpc>
                <a:spcPct val="90000"/>
              </a:lnSpc>
              <a:spcAft>
                <a:spcPct val="50000"/>
              </a:spcAft>
            </a:pPr>
            <a:r>
              <a:rPr lang="en-US" altLang="en-US" dirty="0"/>
              <a:t>Ex-officio member of all committees (except for Nominations or Elections)</a:t>
            </a:r>
          </a:p>
          <a:p>
            <a:pPr>
              <a:lnSpc>
                <a:spcPct val="90000"/>
              </a:lnSpc>
              <a:spcAft>
                <a:spcPct val="50000"/>
              </a:spcAft>
            </a:pPr>
            <a:r>
              <a:rPr lang="en-US" altLang="en-US" dirty="0"/>
              <a:t>Presides over all votes</a:t>
            </a:r>
          </a:p>
          <a:p>
            <a:pPr>
              <a:lnSpc>
                <a:spcPct val="90000"/>
              </a:lnSpc>
              <a:spcAft>
                <a:spcPct val="50000"/>
              </a:spcAft>
            </a:pPr>
            <a:r>
              <a:rPr lang="en-US" altLang="en-US" dirty="0"/>
              <a:t>Protects the assembly from frivolousness </a:t>
            </a:r>
          </a:p>
        </p:txBody>
      </p:sp>
      <p:sp>
        <p:nvSpPr>
          <p:cNvPr id="1331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EC33FFDC-453F-4EC1-BB7D-881D22033268}" type="slidenum">
              <a:rPr lang="en-US" altLang="en-US" sz="1000"/>
              <a:pPr/>
              <a:t>59</a:t>
            </a:fld>
            <a:endParaRPr lang="en-US" altLang="en-US" sz="1000" dirty="0"/>
          </a:p>
        </p:txBody>
      </p:sp>
    </p:spTree>
    <p:extLst>
      <p:ext uri="{BB962C8B-B14F-4D97-AF65-F5344CB8AC3E}">
        <p14:creationId xmlns:p14="http://schemas.microsoft.com/office/powerpoint/2010/main" val="8366415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22210"/>
                                        </p:tgtEl>
                                        <p:attrNameLst>
                                          <p:attrName>style.visibility</p:attrName>
                                        </p:attrNameLst>
                                      </p:cBhvr>
                                      <p:to>
                                        <p:strVal val="visible"/>
                                      </p:to>
                                    </p:set>
                                    <p:anim calcmode="lin" valueType="num">
                                      <p:cBhvr>
                                        <p:cTn id="7" dur="1000" fill="hold"/>
                                        <p:tgtEl>
                                          <p:spTgt spid="222210"/>
                                        </p:tgtEl>
                                        <p:attrNameLst>
                                          <p:attrName>ppt_w</p:attrName>
                                        </p:attrNameLst>
                                      </p:cBhvr>
                                      <p:tavLst>
                                        <p:tav tm="0">
                                          <p:val>
                                            <p:fltVal val="0"/>
                                          </p:val>
                                        </p:tav>
                                        <p:tav tm="100000">
                                          <p:val>
                                            <p:strVal val="#ppt_w"/>
                                          </p:val>
                                        </p:tav>
                                      </p:tavLst>
                                    </p:anim>
                                    <p:anim calcmode="lin" valueType="num">
                                      <p:cBhvr>
                                        <p:cTn id="8" dur="1000" fill="hold"/>
                                        <p:tgtEl>
                                          <p:spTgt spid="222210"/>
                                        </p:tgtEl>
                                        <p:attrNameLst>
                                          <p:attrName>ppt_h</p:attrName>
                                        </p:attrNameLst>
                                      </p:cBhvr>
                                      <p:tavLst>
                                        <p:tav tm="0">
                                          <p:val>
                                            <p:fltVal val="0"/>
                                          </p:val>
                                        </p:tav>
                                        <p:tav tm="100000">
                                          <p:val>
                                            <p:strVal val="#ppt_h"/>
                                          </p:val>
                                        </p:tav>
                                      </p:tavLst>
                                    </p:anim>
                                    <p:anim calcmode="lin" valueType="num">
                                      <p:cBhvr>
                                        <p:cTn id="9" dur="1000" fill="hold"/>
                                        <p:tgtEl>
                                          <p:spTgt spid="2222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221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22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p:txBody>
          <a:bodyPr/>
          <a:lstStyle/>
          <a:p>
            <a:fld id="{2FABF9C3-E608-4B73-BA08-586E472055B8}" type="slidenum">
              <a:rPr lang="en-US"/>
              <a:pPr/>
              <a:t>6</a:t>
            </a:fld>
            <a:endParaRPr lang="en-US" dirty="0"/>
          </a:p>
        </p:txBody>
      </p:sp>
      <p:sp>
        <p:nvSpPr>
          <p:cNvPr id="256002" name="Rectangle 2"/>
          <p:cNvSpPr>
            <a:spLocks noGrp="1" noChangeArrowheads="1"/>
          </p:cNvSpPr>
          <p:nvPr>
            <p:ph type="title"/>
          </p:nvPr>
        </p:nvSpPr>
        <p:spPr>
          <a:xfrm>
            <a:off x="2209800" y="304800"/>
            <a:ext cx="6172200" cy="1143000"/>
          </a:xfrm>
        </p:spPr>
        <p:txBody>
          <a:bodyPr/>
          <a:lstStyle/>
          <a:p>
            <a:r>
              <a:rPr lang="en-US" b="1" dirty="0">
                <a:latin typeface="+mn-lt"/>
              </a:rPr>
              <a:t>BIG History</a:t>
            </a:r>
          </a:p>
        </p:txBody>
      </p:sp>
      <p:sp>
        <p:nvSpPr>
          <p:cNvPr id="256003" name="Rectangle 3"/>
          <p:cNvSpPr>
            <a:spLocks noGrp="1" noChangeArrowheads="1"/>
          </p:cNvSpPr>
          <p:nvPr>
            <p:ph type="body" sz="half" idx="1"/>
          </p:nvPr>
        </p:nvSpPr>
        <p:spPr>
          <a:xfrm>
            <a:off x="1676400" y="1600200"/>
            <a:ext cx="6172200" cy="4343400"/>
          </a:xfrm>
        </p:spPr>
        <p:txBody>
          <a:bodyPr/>
          <a:lstStyle/>
          <a:p>
            <a:r>
              <a:rPr lang="en-US" sz="2800" b="1" u="sng" dirty="0"/>
              <a:t>Who</a:t>
            </a:r>
            <a:r>
              <a:rPr lang="en-US" sz="2800" b="1" dirty="0"/>
              <a:t>:</a:t>
            </a:r>
            <a:r>
              <a:rPr lang="en-US" sz="2400" b="1" dirty="0"/>
              <a:t>  DHEW Black federal employees</a:t>
            </a:r>
          </a:p>
          <a:p>
            <a:endParaRPr lang="en-US" sz="1000" b="1" dirty="0"/>
          </a:p>
          <a:p>
            <a:r>
              <a:rPr lang="en-US" sz="2800" b="1" u="sng" dirty="0"/>
              <a:t>When</a:t>
            </a:r>
            <a:r>
              <a:rPr lang="en-US" sz="2800" b="1" dirty="0"/>
              <a:t>:</a:t>
            </a:r>
            <a:r>
              <a:rPr lang="en-US" sz="2400" b="1" dirty="0"/>
              <a:t>  Established in 1975 and in 1976 incorporated as a non-profit organization</a:t>
            </a:r>
          </a:p>
          <a:p>
            <a:endParaRPr lang="en-US" sz="1000" b="1" dirty="0"/>
          </a:p>
          <a:p>
            <a:r>
              <a:rPr lang="en-US" sz="2800" b="1" u="sng" dirty="0"/>
              <a:t>Where</a:t>
            </a:r>
            <a:r>
              <a:rPr lang="en-US" sz="2800" b="1" dirty="0"/>
              <a:t>:</a:t>
            </a:r>
            <a:r>
              <a:rPr lang="en-US" sz="2400" b="1" dirty="0"/>
              <a:t>  Parklawn (Chapter)  Building, Rockville, MD</a:t>
            </a:r>
          </a:p>
          <a:p>
            <a:pPr>
              <a:buFont typeface="Wingdings" pitchFamily="2" charset="2"/>
              <a:buNone/>
            </a:pPr>
            <a:endParaRPr lang="en-US" sz="1000" b="1" dirty="0"/>
          </a:p>
          <a:p>
            <a:r>
              <a:rPr lang="en-US" sz="2800" b="1" u="sng" dirty="0"/>
              <a:t>Why</a:t>
            </a:r>
            <a:r>
              <a:rPr lang="en-US" sz="2800" b="1" dirty="0"/>
              <a:t>:</a:t>
            </a:r>
            <a:r>
              <a:rPr lang="en-US" sz="2400" b="1" dirty="0"/>
              <a:t> Address a wide assortment of racially motivated problems</a:t>
            </a:r>
            <a:endParaRPr lang="en-US" sz="2800" b="1" dirty="0">
              <a:latin typeface="Garamond" pitchFamily="18" charset="0"/>
            </a:endParaRPr>
          </a:p>
        </p:txBody>
      </p:sp>
    </p:spTree>
    <p:extLst>
      <p:ext uri="{BB962C8B-B14F-4D97-AF65-F5344CB8AC3E}">
        <p14:creationId xmlns:p14="http://schemas.microsoft.com/office/powerpoint/2010/main" val="65061996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6003">
                                            <p:txEl>
                                              <p:pRg st="0" end="0"/>
                                            </p:txEl>
                                          </p:spTgt>
                                        </p:tgtEl>
                                        <p:attrNameLst>
                                          <p:attrName>style.visibility</p:attrName>
                                        </p:attrNameLst>
                                      </p:cBhvr>
                                      <p:to>
                                        <p:strVal val="visible"/>
                                      </p:to>
                                    </p:set>
                                    <p:anim calcmode="lin" valueType="num">
                                      <p:cBhvr additive="base">
                                        <p:cTn id="7" dur="500" fill="hold"/>
                                        <p:tgtEl>
                                          <p:spTgt spid="2560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5600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56003">
                                            <p:txEl>
                                              <p:pRg st="2" end="2"/>
                                            </p:txEl>
                                          </p:spTgt>
                                        </p:tgtEl>
                                        <p:attrNameLst>
                                          <p:attrName>style.visibility</p:attrName>
                                        </p:attrNameLst>
                                      </p:cBhvr>
                                      <p:to>
                                        <p:strVal val="visible"/>
                                      </p:to>
                                    </p:set>
                                    <p:anim calcmode="lin" valueType="num">
                                      <p:cBhvr additive="base">
                                        <p:cTn id="13" dur="500" fill="hold"/>
                                        <p:tgtEl>
                                          <p:spTgt spid="25600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56003">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56003">
                                            <p:txEl>
                                              <p:pRg st="4" end="4"/>
                                            </p:txEl>
                                          </p:spTgt>
                                        </p:tgtEl>
                                        <p:attrNameLst>
                                          <p:attrName>style.visibility</p:attrName>
                                        </p:attrNameLst>
                                      </p:cBhvr>
                                      <p:to>
                                        <p:strVal val="visible"/>
                                      </p:to>
                                    </p:set>
                                    <p:anim calcmode="lin" valueType="num">
                                      <p:cBhvr additive="base">
                                        <p:cTn id="19" dur="500" fill="hold"/>
                                        <p:tgtEl>
                                          <p:spTgt spid="25600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56003">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56003">
                                            <p:txEl>
                                              <p:pRg st="6" end="6"/>
                                            </p:txEl>
                                          </p:spTgt>
                                        </p:tgtEl>
                                        <p:attrNameLst>
                                          <p:attrName>style.visibility</p:attrName>
                                        </p:attrNameLst>
                                      </p:cBhvr>
                                      <p:to>
                                        <p:strVal val="visible"/>
                                      </p:to>
                                    </p:set>
                                    <p:anim calcmode="lin" valueType="num">
                                      <p:cBhvr additive="base">
                                        <p:cTn id="25" dur="500" fill="hold"/>
                                        <p:tgtEl>
                                          <p:spTgt spid="256003">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56003">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p:txBody>
          <a:bodyPr/>
          <a:lstStyle/>
          <a:p>
            <a:pPr fontAlgn="auto">
              <a:spcAft>
                <a:spcPts val="0"/>
              </a:spcAft>
              <a:defRPr/>
            </a:pPr>
            <a:r>
              <a:rPr lang="en-US" dirty="0">
                <a:latin typeface="Arial" charset="0"/>
              </a:rPr>
              <a:t>President (con’t)</a:t>
            </a:r>
          </a:p>
        </p:txBody>
      </p:sp>
      <p:sp>
        <p:nvSpPr>
          <p:cNvPr id="224259" name="Rectangle 3"/>
          <p:cNvSpPr>
            <a:spLocks noGrp="1" noChangeArrowheads="1"/>
          </p:cNvSpPr>
          <p:nvPr>
            <p:ph idx="1"/>
          </p:nvPr>
        </p:nvSpPr>
        <p:spPr/>
        <p:txBody>
          <a:bodyPr/>
          <a:lstStyle/>
          <a:p>
            <a:pPr>
              <a:lnSpc>
                <a:spcPct val="90000"/>
              </a:lnSpc>
            </a:pPr>
            <a:r>
              <a:rPr lang="en-US" altLang="en-US" dirty="0"/>
              <a:t>Decides on questions of order</a:t>
            </a:r>
          </a:p>
          <a:p>
            <a:pPr>
              <a:lnSpc>
                <a:spcPct val="90000"/>
              </a:lnSpc>
            </a:pPr>
            <a:r>
              <a:rPr lang="en-US" altLang="en-US" dirty="0"/>
              <a:t>Countersigns checks and other legal or other financial documents</a:t>
            </a:r>
          </a:p>
          <a:p>
            <a:pPr>
              <a:lnSpc>
                <a:spcPct val="90000"/>
              </a:lnSpc>
            </a:pPr>
            <a:r>
              <a:rPr lang="en-US" altLang="en-US" dirty="0"/>
              <a:t>Appoints committee chairs and other officers where constitutionally mandated</a:t>
            </a:r>
          </a:p>
          <a:p>
            <a:pPr>
              <a:lnSpc>
                <a:spcPct val="90000"/>
              </a:lnSpc>
            </a:pPr>
            <a:r>
              <a:rPr lang="en-US" altLang="en-US" dirty="0"/>
              <a:t>Provides positive motivation and morale for membership and officers</a:t>
            </a:r>
          </a:p>
        </p:txBody>
      </p:sp>
      <p:sp>
        <p:nvSpPr>
          <p:cNvPr id="14339"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8F8F51A3-8878-431A-9650-6FC4EBB344A7}" type="slidenum">
              <a:rPr lang="en-US" altLang="en-US" sz="1000"/>
              <a:pPr/>
              <a:t>60</a:t>
            </a:fld>
            <a:endParaRPr lang="en-US" altLang="en-US" sz="1000" dirty="0"/>
          </a:p>
        </p:txBody>
      </p:sp>
    </p:spTree>
    <p:extLst>
      <p:ext uri="{BB962C8B-B14F-4D97-AF65-F5344CB8AC3E}">
        <p14:creationId xmlns:p14="http://schemas.microsoft.com/office/powerpoint/2010/main" val="2501468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2425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242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pPr fontAlgn="auto">
              <a:spcAft>
                <a:spcPts val="0"/>
              </a:spcAft>
              <a:defRPr/>
            </a:pPr>
            <a:r>
              <a:rPr lang="en-US" b="0" dirty="0">
                <a:latin typeface="Arial" charset="0"/>
              </a:rPr>
              <a:t>Executive Vice President</a:t>
            </a:r>
          </a:p>
        </p:txBody>
      </p:sp>
      <p:sp>
        <p:nvSpPr>
          <p:cNvPr id="226307" name="Rectangle 3"/>
          <p:cNvSpPr>
            <a:spLocks noGrp="1" noChangeArrowheads="1"/>
          </p:cNvSpPr>
          <p:nvPr>
            <p:ph idx="1"/>
          </p:nvPr>
        </p:nvSpPr>
        <p:spPr/>
        <p:txBody>
          <a:bodyPr/>
          <a:lstStyle/>
          <a:p>
            <a:pPr>
              <a:lnSpc>
                <a:spcPct val="90000"/>
              </a:lnSpc>
            </a:pPr>
            <a:r>
              <a:rPr lang="en-US" altLang="en-US" dirty="0"/>
              <a:t>In the absence of the President, or in the event of disability, the Executive Vice President assumes the function of the President</a:t>
            </a:r>
          </a:p>
          <a:p>
            <a:pPr>
              <a:lnSpc>
                <a:spcPct val="90000"/>
              </a:lnSpc>
            </a:pPr>
            <a:r>
              <a:rPr lang="en-US" altLang="en-US" dirty="0"/>
              <a:t>**In BIG the Exec. Vice President serves as the Regional Liaison</a:t>
            </a:r>
          </a:p>
          <a:p>
            <a:pPr>
              <a:lnSpc>
                <a:spcPct val="90000"/>
              </a:lnSpc>
            </a:pPr>
            <a:r>
              <a:rPr lang="en-US" altLang="en-US" dirty="0"/>
              <a:t>Other duties as assigned by the President</a:t>
            </a:r>
          </a:p>
        </p:txBody>
      </p:sp>
      <p:sp>
        <p:nvSpPr>
          <p:cNvPr id="15363"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8A32D54-8057-44E8-8774-99F0041B4E88}" type="slidenum">
              <a:rPr lang="en-US" altLang="en-US" sz="1000"/>
              <a:pPr/>
              <a:t>61</a:t>
            </a:fld>
            <a:endParaRPr lang="en-US" altLang="en-US" sz="1000" dirty="0"/>
          </a:p>
        </p:txBody>
      </p:sp>
    </p:spTree>
    <p:extLst>
      <p:ext uri="{BB962C8B-B14F-4D97-AF65-F5344CB8AC3E}">
        <p14:creationId xmlns:p14="http://schemas.microsoft.com/office/powerpoint/2010/main" val="3281062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26306"/>
                                        </p:tgtEl>
                                        <p:attrNameLst>
                                          <p:attrName>style.visibility</p:attrName>
                                        </p:attrNameLst>
                                      </p:cBhvr>
                                      <p:to>
                                        <p:strVal val="visible"/>
                                      </p:to>
                                    </p:set>
                                    <p:anim calcmode="lin" valueType="num">
                                      <p:cBhvr>
                                        <p:cTn id="7" dur="1000" fill="hold"/>
                                        <p:tgtEl>
                                          <p:spTgt spid="226306"/>
                                        </p:tgtEl>
                                        <p:attrNameLst>
                                          <p:attrName>ppt_w</p:attrName>
                                        </p:attrNameLst>
                                      </p:cBhvr>
                                      <p:tavLst>
                                        <p:tav tm="0">
                                          <p:val>
                                            <p:fltVal val="0"/>
                                          </p:val>
                                        </p:tav>
                                        <p:tav tm="100000">
                                          <p:val>
                                            <p:strVal val="#ppt_w"/>
                                          </p:val>
                                        </p:tav>
                                      </p:tavLst>
                                    </p:anim>
                                    <p:anim calcmode="lin" valueType="num">
                                      <p:cBhvr>
                                        <p:cTn id="8" dur="1000" fill="hold"/>
                                        <p:tgtEl>
                                          <p:spTgt spid="226306"/>
                                        </p:tgtEl>
                                        <p:attrNameLst>
                                          <p:attrName>ppt_h</p:attrName>
                                        </p:attrNameLst>
                                      </p:cBhvr>
                                      <p:tavLst>
                                        <p:tav tm="0">
                                          <p:val>
                                            <p:fltVal val="0"/>
                                          </p:val>
                                        </p:tav>
                                        <p:tav tm="100000">
                                          <p:val>
                                            <p:strVal val="#ppt_h"/>
                                          </p:val>
                                        </p:tav>
                                      </p:tavLst>
                                    </p:anim>
                                    <p:anim calcmode="lin" valueType="num">
                                      <p:cBhvr>
                                        <p:cTn id="9" dur="1000" fill="hold"/>
                                        <p:tgtEl>
                                          <p:spTgt spid="22630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630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263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fontAlgn="auto">
              <a:spcAft>
                <a:spcPts val="0"/>
              </a:spcAft>
              <a:defRPr/>
            </a:pPr>
            <a:r>
              <a:rPr lang="en-US" b="0" dirty="0">
                <a:latin typeface="Arial" charset="0"/>
              </a:rPr>
              <a:t>Other Vice Presidents</a:t>
            </a:r>
          </a:p>
        </p:txBody>
      </p:sp>
      <p:sp>
        <p:nvSpPr>
          <p:cNvPr id="230403" name="Rectangle 3"/>
          <p:cNvSpPr>
            <a:spLocks noGrp="1" noChangeArrowheads="1"/>
          </p:cNvSpPr>
          <p:nvPr>
            <p:ph idx="1"/>
          </p:nvPr>
        </p:nvSpPr>
        <p:spPr/>
        <p:txBody>
          <a:bodyPr/>
          <a:lstStyle/>
          <a:p>
            <a:r>
              <a:rPr lang="en-US" altLang="en-US" sz="2800" dirty="0"/>
              <a:t>In rank order, shall perform all the duties and functions of the President, in the absence or incapacitation of the President and Exec. Vice President</a:t>
            </a:r>
          </a:p>
          <a:p>
            <a:r>
              <a:rPr lang="en-US" altLang="en-US" sz="2800" dirty="0"/>
              <a:t>At the BIG National level, each Vice President (1st/2nd/3rd) are assigned a focal point for Federal/State/Local Government</a:t>
            </a:r>
          </a:p>
          <a:p>
            <a:r>
              <a:rPr lang="en-US" altLang="en-US" sz="2800" dirty="0"/>
              <a:t>Other duties as assigned </a:t>
            </a:r>
          </a:p>
        </p:txBody>
      </p:sp>
      <p:sp>
        <p:nvSpPr>
          <p:cNvPr id="17411"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8230A86-0608-4897-A885-408624CD6FF0}" type="slidenum">
              <a:rPr lang="en-US" altLang="en-US" sz="1000"/>
              <a:pPr/>
              <a:t>62</a:t>
            </a:fld>
            <a:endParaRPr lang="en-US" altLang="en-US" sz="1000" dirty="0"/>
          </a:p>
        </p:txBody>
      </p:sp>
    </p:spTree>
    <p:extLst>
      <p:ext uri="{BB962C8B-B14F-4D97-AF65-F5344CB8AC3E}">
        <p14:creationId xmlns:p14="http://schemas.microsoft.com/office/powerpoint/2010/main" val="38476333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30402"/>
                                        </p:tgtEl>
                                        <p:attrNameLst>
                                          <p:attrName>style.visibility</p:attrName>
                                        </p:attrNameLst>
                                      </p:cBhvr>
                                      <p:to>
                                        <p:strVal val="visible"/>
                                      </p:to>
                                    </p:set>
                                    <p:anim calcmode="lin" valueType="num">
                                      <p:cBhvr>
                                        <p:cTn id="7" dur="1000" fill="hold"/>
                                        <p:tgtEl>
                                          <p:spTgt spid="230402"/>
                                        </p:tgtEl>
                                        <p:attrNameLst>
                                          <p:attrName>ppt_w</p:attrName>
                                        </p:attrNameLst>
                                      </p:cBhvr>
                                      <p:tavLst>
                                        <p:tav tm="0">
                                          <p:val>
                                            <p:fltVal val="0"/>
                                          </p:val>
                                        </p:tav>
                                        <p:tav tm="100000">
                                          <p:val>
                                            <p:strVal val="#ppt_w"/>
                                          </p:val>
                                        </p:tav>
                                      </p:tavLst>
                                    </p:anim>
                                    <p:anim calcmode="lin" valueType="num">
                                      <p:cBhvr>
                                        <p:cTn id="8" dur="1000" fill="hold"/>
                                        <p:tgtEl>
                                          <p:spTgt spid="230402"/>
                                        </p:tgtEl>
                                        <p:attrNameLst>
                                          <p:attrName>ppt_h</p:attrName>
                                        </p:attrNameLst>
                                      </p:cBhvr>
                                      <p:tavLst>
                                        <p:tav tm="0">
                                          <p:val>
                                            <p:fltVal val="0"/>
                                          </p:val>
                                        </p:tav>
                                        <p:tav tm="100000">
                                          <p:val>
                                            <p:strVal val="#ppt_h"/>
                                          </p:val>
                                        </p:tav>
                                      </p:tavLst>
                                    </p:anim>
                                    <p:anim calcmode="lin" valueType="num">
                                      <p:cBhvr>
                                        <p:cTn id="9" dur="1000" fill="hold"/>
                                        <p:tgtEl>
                                          <p:spTgt spid="23040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040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304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p:txBody>
          <a:bodyPr/>
          <a:lstStyle/>
          <a:p>
            <a:pPr fontAlgn="auto">
              <a:spcAft>
                <a:spcPts val="0"/>
              </a:spcAft>
              <a:defRPr/>
            </a:pPr>
            <a:r>
              <a:rPr lang="en-US" b="0" dirty="0">
                <a:latin typeface="Arial" charset="0"/>
              </a:rPr>
              <a:t>Secretary</a:t>
            </a:r>
            <a:endParaRPr lang="en-US" b="0" dirty="0">
              <a:solidFill>
                <a:srgbClr val="CC9900"/>
              </a:solidFill>
              <a:latin typeface="Arial" charset="0"/>
            </a:endParaRPr>
          </a:p>
        </p:txBody>
      </p:sp>
      <p:sp>
        <p:nvSpPr>
          <p:cNvPr id="232451" name="Rectangle 3"/>
          <p:cNvSpPr>
            <a:spLocks noGrp="1" noChangeArrowheads="1"/>
          </p:cNvSpPr>
          <p:nvPr>
            <p:ph idx="1"/>
          </p:nvPr>
        </p:nvSpPr>
        <p:spPr/>
        <p:txBody>
          <a:bodyPr/>
          <a:lstStyle/>
          <a:p>
            <a:r>
              <a:rPr lang="en-US" altLang="en-US" sz="2400" dirty="0"/>
              <a:t>Recording Officer of the assembly</a:t>
            </a:r>
          </a:p>
          <a:p>
            <a:r>
              <a:rPr lang="en-US" altLang="en-US" sz="2400" dirty="0"/>
              <a:t>Is custodian of records and minutes of meetings and proceedings</a:t>
            </a:r>
          </a:p>
          <a:p>
            <a:r>
              <a:rPr lang="en-US" altLang="en-US" sz="2400" dirty="0"/>
              <a:t>Signs all certified copies of Acts of the society</a:t>
            </a:r>
          </a:p>
          <a:p>
            <a:r>
              <a:rPr lang="en-US" altLang="en-US" sz="2400" dirty="0"/>
              <a:t>Maintains the organizational seal and affixes to all contracts and other instruments</a:t>
            </a:r>
          </a:p>
          <a:p>
            <a:r>
              <a:rPr lang="en-US" altLang="en-US" sz="2400" dirty="0"/>
              <a:t>BIG NATIONAL:  Countersigns with the President all requisitions for disbursement of funds</a:t>
            </a:r>
          </a:p>
        </p:txBody>
      </p:sp>
      <p:sp>
        <p:nvSpPr>
          <p:cNvPr id="1843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94CA8A1-4A9A-446E-80DF-960EABE1D41E}" type="slidenum">
              <a:rPr lang="en-US" altLang="en-US" sz="1000"/>
              <a:pPr/>
              <a:t>63</a:t>
            </a:fld>
            <a:endParaRPr lang="en-US" altLang="en-US" sz="1000" dirty="0"/>
          </a:p>
        </p:txBody>
      </p:sp>
    </p:spTree>
    <p:extLst>
      <p:ext uri="{BB962C8B-B14F-4D97-AF65-F5344CB8AC3E}">
        <p14:creationId xmlns:p14="http://schemas.microsoft.com/office/powerpoint/2010/main" val="3324647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32450"/>
                                        </p:tgtEl>
                                        <p:attrNameLst>
                                          <p:attrName>style.visibility</p:attrName>
                                        </p:attrNameLst>
                                      </p:cBhvr>
                                      <p:to>
                                        <p:strVal val="visible"/>
                                      </p:to>
                                    </p:set>
                                    <p:anim calcmode="lin" valueType="num">
                                      <p:cBhvr>
                                        <p:cTn id="7" dur="1000" fill="hold"/>
                                        <p:tgtEl>
                                          <p:spTgt spid="232450"/>
                                        </p:tgtEl>
                                        <p:attrNameLst>
                                          <p:attrName>ppt_w</p:attrName>
                                        </p:attrNameLst>
                                      </p:cBhvr>
                                      <p:tavLst>
                                        <p:tav tm="0">
                                          <p:val>
                                            <p:fltVal val="0"/>
                                          </p:val>
                                        </p:tav>
                                        <p:tav tm="100000">
                                          <p:val>
                                            <p:strVal val="#ppt_w"/>
                                          </p:val>
                                        </p:tav>
                                      </p:tavLst>
                                    </p:anim>
                                    <p:anim calcmode="lin" valueType="num">
                                      <p:cBhvr>
                                        <p:cTn id="8" dur="1000" fill="hold"/>
                                        <p:tgtEl>
                                          <p:spTgt spid="232450"/>
                                        </p:tgtEl>
                                        <p:attrNameLst>
                                          <p:attrName>ppt_h</p:attrName>
                                        </p:attrNameLst>
                                      </p:cBhvr>
                                      <p:tavLst>
                                        <p:tav tm="0">
                                          <p:val>
                                            <p:fltVal val="0"/>
                                          </p:val>
                                        </p:tav>
                                        <p:tav tm="100000">
                                          <p:val>
                                            <p:strVal val="#ppt_h"/>
                                          </p:val>
                                        </p:tav>
                                      </p:tavLst>
                                    </p:anim>
                                    <p:anim calcmode="lin" valueType="num">
                                      <p:cBhvr>
                                        <p:cTn id="9" dur="1000" fill="hold"/>
                                        <p:tgtEl>
                                          <p:spTgt spid="23245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2450"/>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324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fontAlgn="auto">
              <a:spcAft>
                <a:spcPts val="0"/>
              </a:spcAft>
              <a:defRPr/>
            </a:pPr>
            <a:r>
              <a:rPr lang="en-US" b="0" dirty="0">
                <a:latin typeface="Arial" charset="0"/>
              </a:rPr>
              <a:t>Corresponding Secretary</a:t>
            </a:r>
          </a:p>
        </p:txBody>
      </p:sp>
      <p:sp>
        <p:nvSpPr>
          <p:cNvPr id="234499" name="Rectangle 3"/>
          <p:cNvSpPr>
            <a:spLocks noGrp="1" noChangeArrowheads="1"/>
          </p:cNvSpPr>
          <p:nvPr>
            <p:ph idx="1"/>
          </p:nvPr>
        </p:nvSpPr>
        <p:spPr/>
        <p:txBody>
          <a:bodyPr/>
          <a:lstStyle/>
          <a:p>
            <a:r>
              <a:rPr lang="en-US" altLang="en-US" dirty="0"/>
              <a:t>Responsible for maintaining all organizational correspondence</a:t>
            </a:r>
          </a:p>
          <a:p>
            <a:r>
              <a:rPr lang="en-US" altLang="en-US" dirty="0"/>
              <a:t>Informs members, via notice of each meeting or call meeting</a:t>
            </a:r>
          </a:p>
          <a:p>
            <a:r>
              <a:rPr lang="en-US" altLang="en-US" dirty="0"/>
              <a:t>Performs the duties of the Secretary in his or her absence or incapacitation</a:t>
            </a:r>
          </a:p>
        </p:txBody>
      </p:sp>
      <p:sp>
        <p:nvSpPr>
          <p:cNvPr id="19459"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E8849B5-413D-4FCF-A569-67DFFD41CFC6}" type="slidenum">
              <a:rPr lang="en-US" altLang="en-US" sz="1000"/>
              <a:pPr/>
              <a:t>64</a:t>
            </a:fld>
            <a:endParaRPr lang="en-US" altLang="en-US" sz="1000" dirty="0"/>
          </a:p>
        </p:txBody>
      </p:sp>
    </p:spTree>
    <p:extLst>
      <p:ext uri="{BB962C8B-B14F-4D97-AF65-F5344CB8AC3E}">
        <p14:creationId xmlns:p14="http://schemas.microsoft.com/office/powerpoint/2010/main" val="3096762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34498"/>
                                        </p:tgtEl>
                                        <p:attrNameLst>
                                          <p:attrName>style.visibility</p:attrName>
                                        </p:attrNameLst>
                                      </p:cBhvr>
                                      <p:to>
                                        <p:strVal val="visible"/>
                                      </p:to>
                                    </p:set>
                                    <p:anim calcmode="lin" valueType="num">
                                      <p:cBhvr>
                                        <p:cTn id="7" dur="1000" fill="hold"/>
                                        <p:tgtEl>
                                          <p:spTgt spid="234498"/>
                                        </p:tgtEl>
                                        <p:attrNameLst>
                                          <p:attrName>ppt_w</p:attrName>
                                        </p:attrNameLst>
                                      </p:cBhvr>
                                      <p:tavLst>
                                        <p:tav tm="0">
                                          <p:val>
                                            <p:fltVal val="0"/>
                                          </p:val>
                                        </p:tav>
                                        <p:tav tm="100000">
                                          <p:val>
                                            <p:strVal val="#ppt_w"/>
                                          </p:val>
                                        </p:tav>
                                      </p:tavLst>
                                    </p:anim>
                                    <p:anim calcmode="lin" valueType="num">
                                      <p:cBhvr>
                                        <p:cTn id="8" dur="1000" fill="hold"/>
                                        <p:tgtEl>
                                          <p:spTgt spid="234498"/>
                                        </p:tgtEl>
                                        <p:attrNameLst>
                                          <p:attrName>ppt_h</p:attrName>
                                        </p:attrNameLst>
                                      </p:cBhvr>
                                      <p:tavLst>
                                        <p:tav tm="0">
                                          <p:val>
                                            <p:fltVal val="0"/>
                                          </p:val>
                                        </p:tav>
                                        <p:tav tm="100000">
                                          <p:val>
                                            <p:strVal val="#ppt_h"/>
                                          </p:val>
                                        </p:tav>
                                      </p:tavLst>
                                    </p:anim>
                                    <p:anim calcmode="lin" valueType="num">
                                      <p:cBhvr>
                                        <p:cTn id="9" dur="1000" fill="hold"/>
                                        <p:tgtEl>
                                          <p:spTgt spid="23449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449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344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499" grpId="0"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pPr fontAlgn="auto">
              <a:spcAft>
                <a:spcPts val="0"/>
              </a:spcAft>
              <a:defRPr/>
            </a:pPr>
            <a:r>
              <a:rPr lang="en-US" dirty="0">
                <a:latin typeface="Arial" charset="0"/>
              </a:rPr>
              <a:t>Treasurer/CFO</a:t>
            </a:r>
            <a:endParaRPr lang="en-US" dirty="0">
              <a:solidFill>
                <a:srgbClr val="CC9900"/>
              </a:solidFill>
              <a:latin typeface="Arial" charset="0"/>
            </a:endParaRPr>
          </a:p>
        </p:txBody>
      </p:sp>
      <p:sp>
        <p:nvSpPr>
          <p:cNvPr id="236547" name="Rectangle 3"/>
          <p:cNvSpPr>
            <a:spLocks noGrp="1" noChangeArrowheads="1"/>
          </p:cNvSpPr>
          <p:nvPr>
            <p:ph idx="1"/>
          </p:nvPr>
        </p:nvSpPr>
        <p:spPr/>
        <p:txBody>
          <a:bodyPr/>
          <a:lstStyle/>
          <a:p>
            <a:r>
              <a:rPr lang="en-US" altLang="en-US" dirty="0"/>
              <a:t>Serves as the CFO of the Society</a:t>
            </a:r>
          </a:p>
          <a:p>
            <a:r>
              <a:rPr lang="en-US" altLang="en-US" dirty="0"/>
              <a:t>Produces and issues financial reports for the organization</a:t>
            </a:r>
          </a:p>
          <a:p>
            <a:r>
              <a:rPr lang="en-US" altLang="en-US" dirty="0"/>
              <a:t>Collects dues</a:t>
            </a:r>
          </a:p>
          <a:p>
            <a:r>
              <a:rPr lang="en-US" altLang="en-US" dirty="0"/>
              <a:t>Countersigns along with the President or Vice President all funds disbursements</a:t>
            </a:r>
          </a:p>
        </p:txBody>
      </p:sp>
      <p:sp>
        <p:nvSpPr>
          <p:cNvPr id="20483"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72080416-38EA-46B8-962C-9CE73ECE764B}" type="slidenum">
              <a:rPr lang="en-US" altLang="en-US" sz="1000"/>
              <a:pPr/>
              <a:t>65</a:t>
            </a:fld>
            <a:endParaRPr lang="en-US" altLang="en-US" sz="1000" dirty="0"/>
          </a:p>
        </p:txBody>
      </p:sp>
    </p:spTree>
    <p:extLst>
      <p:ext uri="{BB962C8B-B14F-4D97-AF65-F5344CB8AC3E}">
        <p14:creationId xmlns:p14="http://schemas.microsoft.com/office/powerpoint/2010/main" val="38645146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36546"/>
                                        </p:tgtEl>
                                        <p:attrNameLst>
                                          <p:attrName>style.visibility</p:attrName>
                                        </p:attrNameLst>
                                      </p:cBhvr>
                                      <p:to>
                                        <p:strVal val="visible"/>
                                      </p:to>
                                    </p:set>
                                    <p:anim calcmode="lin" valueType="num">
                                      <p:cBhvr>
                                        <p:cTn id="7" dur="1000" fill="hold"/>
                                        <p:tgtEl>
                                          <p:spTgt spid="236546"/>
                                        </p:tgtEl>
                                        <p:attrNameLst>
                                          <p:attrName>ppt_w</p:attrName>
                                        </p:attrNameLst>
                                      </p:cBhvr>
                                      <p:tavLst>
                                        <p:tav tm="0">
                                          <p:val>
                                            <p:fltVal val="0"/>
                                          </p:val>
                                        </p:tav>
                                        <p:tav tm="100000">
                                          <p:val>
                                            <p:strVal val="#ppt_w"/>
                                          </p:val>
                                        </p:tav>
                                      </p:tavLst>
                                    </p:anim>
                                    <p:anim calcmode="lin" valueType="num">
                                      <p:cBhvr>
                                        <p:cTn id="8" dur="1000" fill="hold"/>
                                        <p:tgtEl>
                                          <p:spTgt spid="236546"/>
                                        </p:tgtEl>
                                        <p:attrNameLst>
                                          <p:attrName>ppt_h</p:attrName>
                                        </p:attrNameLst>
                                      </p:cBhvr>
                                      <p:tavLst>
                                        <p:tav tm="0">
                                          <p:val>
                                            <p:fltVal val="0"/>
                                          </p:val>
                                        </p:tav>
                                        <p:tav tm="100000">
                                          <p:val>
                                            <p:strVal val="#ppt_h"/>
                                          </p:val>
                                        </p:tav>
                                      </p:tavLst>
                                    </p:anim>
                                    <p:anim calcmode="lin" valueType="num">
                                      <p:cBhvr>
                                        <p:cTn id="9" dur="1000" fill="hold"/>
                                        <p:tgtEl>
                                          <p:spTgt spid="23654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36547"/>
                                        </p:tgtEl>
                                        <p:attrNameLst>
                                          <p:attrName>style.visibility</p:attrName>
                                        </p:attrNameLst>
                                      </p:cBhvr>
                                      <p:to>
                                        <p:strVal val="visible"/>
                                      </p:to>
                                    </p:set>
                                    <p:anim calcmode="lin" valueType="num">
                                      <p:cBhvr>
                                        <p:cTn id="14" dur="1000" fill="hold"/>
                                        <p:tgtEl>
                                          <p:spTgt spid="236547"/>
                                        </p:tgtEl>
                                        <p:attrNameLst>
                                          <p:attrName>ppt_w</p:attrName>
                                        </p:attrNameLst>
                                      </p:cBhvr>
                                      <p:tavLst>
                                        <p:tav tm="0">
                                          <p:val>
                                            <p:fltVal val="0"/>
                                          </p:val>
                                        </p:tav>
                                        <p:tav tm="100000">
                                          <p:val>
                                            <p:strVal val="#ppt_w"/>
                                          </p:val>
                                        </p:tav>
                                      </p:tavLst>
                                    </p:anim>
                                    <p:anim calcmode="lin" valueType="num">
                                      <p:cBhvr>
                                        <p:cTn id="15" dur="1000" fill="hold"/>
                                        <p:tgtEl>
                                          <p:spTgt spid="236547"/>
                                        </p:tgtEl>
                                        <p:attrNameLst>
                                          <p:attrName>ppt_h</p:attrName>
                                        </p:attrNameLst>
                                      </p:cBhvr>
                                      <p:tavLst>
                                        <p:tav tm="0">
                                          <p:val>
                                            <p:fltVal val="0"/>
                                          </p:val>
                                        </p:tav>
                                        <p:tav tm="100000">
                                          <p:val>
                                            <p:strVal val="#ppt_h"/>
                                          </p:val>
                                        </p:tav>
                                      </p:tavLst>
                                    </p:anim>
                                    <p:anim calcmode="lin" valueType="num">
                                      <p:cBhvr>
                                        <p:cTn id="16" dur="1000" fill="hold"/>
                                        <p:tgtEl>
                                          <p:spTgt spid="236547"/>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3654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p:txBody>
          <a:bodyPr/>
          <a:lstStyle/>
          <a:p>
            <a:pPr fontAlgn="auto">
              <a:spcAft>
                <a:spcPts val="0"/>
              </a:spcAft>
              <a:defRPr/>
            </a:pPr>
            <a:r>
              <a:rPr lang="en-US" dirty="0">
                <a:latin typeface="Arial" charset="0"/>
              </a:rPr>
              <a:t>Assistant Treasurer</a:t>
            </a:r>
            <a:endParaRPr lang="en-US" dirty="0">
              <a:solidFill>
                <a:srgbClr val="CC9900"/>
              </a:solidFill>
              <a:latin typeface="Arial" charset="0"/>
            </a:endParaRPr>
          </a:p>
        </p:txBody>
      </p:sp>
      <p:sp>
        <p:nvSpPr>
          <p:cNvPr id="238595" name="Rectangle 3"/>
          <p:cNvSpPr>
            <a:spLocks noGrp="1" noChangeArrowheads="1"/>
          </p:cNvSpPr>
          <p:nvPr>
            <p:ph idx="1"/>
          </p:nvPr>
        </p:nvSpPr>
        <p:spPr/>
        <p:txBody>
          <a:bodyPr/>
          <a:lstStyle/>
          <a:p>
            <a:r>
              <a:rPr lang="en-US" altLang="en-US" sz="2800" dirty="0"/>
              <a:t>Maintains a record of all financial members</a:t>
            </a:r>
          </a:p>
          <a:p>
            <a:r>
              <a:rPr lang="en-US" altLang="en-US" sz="2800" dirty="0"/>
              <a:t>BIG NATIONAL:  Verifies chapter strength at the National Delegates Assembly</a:t>
            </a:r>
          </a:p>
          <a:p>
            <a:r>
              <a:rPr lang="en-US" altLang="en-US" sz="2800" dirty="0"/>
              <a:t>BIG NATIONAL:  Verifies the Tax ID status of all chapters within BIG</a:t>
            </a:r>
          </a:p>
          <a:p>
            <a:r>
              <a:rPr lang="en-US" altLang="en-US" sz="2800" dirty="0"/>
              <a:t>Assumes the duties of the Treasurer if absent or incapacitated</a:t>
            </a:r>
          </a:p>
        </p:txBody>
      </p:sp>
      <p:sp>
        <p:nvSpPr>
          <p:cNvPr id="2150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87BB5D6-6461-410D-92DB-B8949E1F56F6}" type="slidenum">
              <a:rPr lang="en-US" altLang="en-US" sz="1000"/>
              <a:pPr/>
              <a:t>66</a:t>
            </a:fld>
            <a:endParaRPr lang="en-US" altLang="en-US" sz="1000" dirty="0"/>
          </a:p>
        </p:txBody>
      </p:sp>
    </p:spTree>
    <p:extLst>
      <p:ext uri="{BB962C8B-B14F-4D97-AF65-F5344CB8AC3E}">
        <p14:creationId xmlns:p14="http://schemas.microsoft.com/office/powerpoint/2010/main" val="1651992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38594"/>
                                        </p:tgtEl>
                                        <p:attrNameLst>
                                          <p:attrName>style.visibility</p:attrName>
                                        </p:attrNameLst>
                                      </p:cBhvr>
                                      <p:to>
                                        <p:strVal val="visible"/>
                                      </p:to>
                                    </p:set>
                                    <p:anim calcmode="lin" valueType="num">
                                      <p:cBhvr>
                                        <p:cTn id="7" dur="1000" fill="hold"/>
                                        <p:tgtEl>
                                          <p:spTgt spid="238594"/>
                                        </p:tgtEl>
                                        <p:attrNameLst>
                                          <p:attrName>ppt_w</p:attrName>
                                        </p:attrNameLst>
                                      </p:cBhvr>
                                      <p:tavLst>
                                        <p:tav tm="0">
                                          <p:val>
                                            <p:fltVal val="0"/>
                                          </p:val>
                                        </p:tav>
                                        <p:tav tm="100000">
                                          <p:val>
                                            <p:strVal val="#ppt_w"/>
                                          </p:val>
                                        </p:tav>
                                      </p:tavLst>
                                    </p:anim>
                                    <p:anim calcmode="lin" valueType="num">
                                      <p:cBhvr>
                                        <p:cTn id="8" dur="1000" fill="hold"/>
                                        <p:tgtEl>
                                          <p:spTgt spid="238594"/>
                                        </p:tgtEl>
                                        <p:attrNameLst>
                                          <p:attrName>ppt_h</p:attrName>
                                        </p:attrNameLst>
                                      </p:cBhvr>
                                      <p:tavLst>
                                        <p:tav tm="0">
                                          <p:val>
                                            <p:fltVal val="0"/>
                                          </p:val>
                                        </p:tav>
                                        <p:tav tm="100000">
                                          <p:val>
                                            <p:strVal val="#ppt_h"/>
                                          </p:val>
                                        </p:tav>
                                      </p:tavLst>
                                    </p:anim>
                                    <p:anim calcmode="lin" valueType="num">
                                      <p:cBhvr>
                                        <p:cTn id="9" dur="1000" fill="hold"/>
                                        <p:tgtEl>
                                          <p:spTgt spid="23859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8594"/>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2385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5"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pPr fontAlgn="auto">
              <a:spcAft>
                <a:spcPts val="0"/>
              </a:spcAft>
              <a:defRPr/>
            </a:pPr>
            <a:r>
              <a:rPr lang="en-US" dirty="0">
                <a:latin typeface="Arial" charset="0"/>
              </a:rPr>
              <a:t>Appointed Officers</a:t>
            </a:r>
          </a:p>
        </p:txBody>
      </p:sp>
      <p:sp>
        <p:nvSpPr>
          <p:cNvPr id="240643" name="Rectangle 3"/>
          <p:cNvSpPr>
            <a:spLocks noGrp="1" noChangeArrowheads="1"/>
          </p:cNvSpPr>
          <p:nvPr>
            <p:ph idx="1"/>
          </p:nvPr>
        </p:nvSpPr>
        <p:spPr/>
        <p:txBody>
          <a:bodyPr/>
          <a:lstStyle/>
          <a:p>
            <a:r>
              <a:rPr lang="en-US" altLang="en-US" dirty="0"/>
              <a:t>Appointed officers serve at the pleasure of the President and his/her administration and </a:t>
            </a:r>
          </a:p>
          <a:p>
            <a:r>
              <a:rPr lang="en-US" altLang="en-US" dirty="0"/>
              <a:t>Subject to replacement or recall without constitutional due process of elected officers</a:t>
            </a:r>
          </a:p>
        </p:txBody>
      </p:sp>
      <p:sp>
        <p:nvSpPr>
          <p:cNvPr id="22531"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AB13184B-C1EC-4525-820C-703FE46A6BB2}" type="slidenum">
              <a:rPr lang="en-US" altLang="en-US" sz="1000"/>
              <a:pPr/>
              <a:t>67</a:t>
            </a:fld>
            <a:endParaRPr lang="en-US" altLang="en-US" sz="1000" dirty="0"/>
          </a:p>
        </p:txBody>
      </p:sp>
    </p:spTree>
    <p:extLst>
      <p:ext uri="{BB962C8B-B14F-4D97-AF65-F5344CB8AC3E}">
        <p14:creationId xmlns:p14="http://schemas.microsoft.com/office/powerpoint/2010/main" val="26247727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40642"/>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240643"/>
                                        </p:tgtEl>
                                        <p:attrNameLst>
                                          <p:attrName>style.visibility</p:attrName>
                                        </p:attrNameLst>
                                      </p:cBhvr>
                                      <p:to>
                                        <p:strVal val="visible"/>
                                      </p:to>
                                    </p:set>
                                    <p:anim calcmode="lin" valueType="num">
                                      <p:cBhvr>
                                        <p:cTn id="10" dur="1000" fill="hold"/>
                                        <p:tgtEl>
                                          <p:spTgt spid="240643"/>
                                        </p:tgtEl>
                                        <p:attrNameLst>
                                          <p:attrName>ppt_w</p:attrName>
                                        </p:attrNameLst>
                                      </p:cBhvr>
                                      <p:tavLst>
                                        <p:tav tm="0">
                                          <p:val>
                                            <p:fltVal val="0"/>
                                          </p:val>
                                        </p:tav>
                                        <p:tav tm="100000">
                                          <p:val>
                                            <p:strVal val="#ppt_w"/>
                                          </p:val>
                                        </p:tav>
                                      </p:tavLst>
                                    </p:anim>
                                    <p:anim calcmode="lin" valueType="num">
                                      <p:cBhvr>
                                        <p:cTn id="11" dur="1000" fill="hold"/>
                                        <p:tgtEl>
                                          <p:spTgt spid="240643"/>
                                        </p:tgtEl>
                                        <p:attrNameLst>
                                          <p:attrName>ppt_h</p:attrName>
                                        </p:attrNameLst>
                                      </p:cBhvr>
                                      <p:tavLst>
                                        <p:tav tm="0">
                                          <p:val>
                                            <p:fltVal val="0"/>
                                          </p:val>
                                        </p:tav>
                                        <p:tav tm="100000">
                                          <p:val>
                                            <p:strVal val="#ppt_h"/>
                                          </p:val>
                                        </p:tav>
                                      </p:tavLst>
                                    </p:anim>
                                    <p:anim calcmode="lin" valueType="num">
                                      <p:cBhvr>
                                        <p:cTn id="12" dur="1000" fill="hold"/>
                                        <p:tgtEl>
                                          <p:spTgt spid="240643"/>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406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3"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pPr fontAlgn="auto">
              <a:spcAft>
                <a:spcPts val="0"/>
              </a:spcAft>
              <a:defRPr/>
            </a:pPr>
            <a:r>
              <a:rPr lang="en-US" dirty="0">
                <a:latin typeface="Arial" charset="0"/>
              </a:rPr>
              <a:t>Parliamentarian</a:t>
            </a:r>
          </a:p>
        </p:txBody>
      </p:sp>
      <p:sp>
        <p:nvSpPr>
          <p:cNvPr id="242691" name="Rectangle 3"/>
          <p:cNvSpPr>
            <a:spLocks noGrp="1" noChangeArrowheads="1"/>
          </p:cNvSpPr>
          <p:nvPr>
            <p:ph idx="1"/>
          </p:nvPr>
        </p:nvSpPr>
        <p:spPr/>
        <p:txBody>
          <a:bodyPr/>
          <a:lstStyle/>
          <a:p>
            <a:r>
              <a:rPr lang="en-US" altLang="en-US" dirty="0"/>
              <a:t>Serves as the principle advisor to the chair regarding conduct of the assembly.</a:t>
            </a:r>
          </a:p>
          <a:p>
            <a:r>
              <a:rPr lang="en-US" altLang="en-US" dirty="0"/>
              <a:t>Gives parliamentary opinions on request.</a:t>
            </a:r>
          </a:p>
          <a:p>
            <a:r>
              <a:rPr lang="en-US" altLang="en-US" dirty="0"/>
              <a:t>Other than secret ballot, should not vote on any matters before the assembly.</a:t>
            </a:r>
          </a:p>
        </p:txBody>
      </p:sp>
      <p:sp>
        <p:nvSpPr>
          <p:cNvPr id="23555"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0D07010F-954A-436A-8083-08B66D566E2C}" type="slidenum">
              <a:rPr lang="en-US" altLang="en-US" sz="1000"/>
              <a:pPr/>
              <a:t>68</a:t>
            </a:fld>
            <a:endParaRPr lang="en-US" altLang="en-US" sz="1000" dirty="0"/>
          </a:p>
        </p:txBody>
      </p:sp>
    </p:spTree>
    <p:extLst>
      <p:ext uri="{BB962C8B-B14F-4D97-AF65-F5344CB8AC3E}">
        <p14:creationId xmlns:p14="http://schemas.microsoft.com/office/powerpoint/2010/main" val="15323423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42690"/>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242691"/>
                                        </p:tgtEl>
                                        <p:attrNameLst>
                                          <p:attrName>style.visibility</p:attrName>
                                        </p:attrNameLst>
                                      </p:cBhvr>
                                      <p:to>
                                        <p:strVal val="visible"/>
                                      </p:to>
                                    </p:set>
                                    <p:anim calcmode="lin" valueType="num">
                                      <p:cBhvr>
                                        <p:cTn id="10" dur="1000" fill="hold"/>
                                        <p:tgtEl>
                                          <p:spTgt spid="242691"/>
                                        </p:tgtEl>
                                        <p:attrNameLst>
                                          <p:attrName>ppt_w</p:attrName>
                                        </p:attrNameLst>
                                      </p:cBhvr>
                                      <p:tavLst>
                                        <p:tav tm="0">
                                          <p:val>
                                            <p:fltVal val="0"/>
                                          </p:val>
                                        </p:tav>
                                        <p:tav tm="100000">
                                          <p:val>
                                            <p:strVal val="#ppt_w"/>
                                          </p:val>
                                        </p:tav>
                                      </p:tavLst>
                                    </p:anim>
                                    <p:anim calcmode="lin" valueType="num">
                                      <p:cBhvr>
                                        <p:cTn id="11" dur="1000" fill="hold"/>
                                        <p:tgtEl>
                                          <p:spTgt spid="242691"/>
                                        </p:tgtEl>
                                        <p:attrNameLst>
                                          <p:attrName>ppt_h</p:attrName>
                                        </p:attrNameLst>
                                      </p:cBhvr>
                                      <p:tavLst>
                                        <p:tav tm="0">
                                          <p:val>
                                            <p:fltVal val="0"/>
                                          </p:val>
                                        </p:tav>
                                        <p:tav tm="100000">
                                          <p:val>
                                            <p:strVal val="#ppt_h"/>
                                          </p:val>
                                        </p:tav>
                                      </p:tavLst>
                                    </p:anim>
                                    <p:anim calcmode="lin" valueType="num">
                                      <p:cBhvr>
                                        <p:cTn id="12" dur="1000" fill="hold"/>
                                        <p:tgtEl>
                                          <p:spTgt spid="242691"/>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4269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1"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pPr fontAlgn="auto">
              <a:spcAft>
                <a:spcPts val="0"/>
              </a:spcAft>
              <a:defRPr/>
            </a:pPr>
            <a:r>
              <a:rPr lang="en-US" dirty="0">
                <a:latin typeface="Arial" charset="0"/>
              </a:rPr>
              <a:t>Historian/Librarian</a:t>
            </a:r>
          </a:p>
        </p:txBody>
      </p:sp>
      <p:sp>
        <p:nvSpPr>
          <p:cNvPr id="244739" name="Rectangle 3"/>
          <p:cNvSpPr>
            <a:spLocks noGrp="1" noChangeArrowheads="1"/>
          </p:cNvSpPr>
          <p:nvPr>
            <p:ph idx="1"/>
          </p:nvPr>
        </p:nvSpPr>
        <p:spPr/>
        <p:txBody>
          <a:bodyPr/>
          <a:lstStyle/>
          <a:p>
            <a:r>
              <a:rPr lang="en-US" altLang="en-US" sz="2800" dirty="0"/>
              <a:t>Maintains a narrative account of the organizations activities.</a:t>
            </a:r>
          </a:p>
          <a:p>
            <a:r>
              <a:rPr lang="en-US" altLang="en-US" sz="2800" dirty="0"/>
              <a:t>Maintains the organizations official historical records and documentation (custodian of historical data and artifacts).</a:t>
            </a:r>
          </a:p>
          <a:p>
            <a:r>
              <a:rPr lang="en-US" altLang="en-US" sz="2800" dirty="0"/>
              <a:t>Collects all books and other written material for the organization and maintains an archive (curator or records).</a:t>
            </a:r>
          </a:p>
        </p:txBody>
      </p:sp>
      <p:sp>
        <p:nvSpPr>
          <p:cNvPr id="24579"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FC108F29-43B5-4F57-85D6-9F3BBEABDD2A}" type="slidenum">
              <a:rPr lang="en-US" altLang="en-US" sz="1000"/>
              <a:pPr/>
              <a:t>69</a:t>
            </a:fld>
            <a:endParaRPr lang="en-US" altLang="en-US" sz="1000" dirty="0"/>
          </a:p>
        </p:txBody>
      </p:sp>
    </p:spTree>
    <p:extLst>
      <p:ext uri="{BB962C8B-B14F-4D97-AF65-F5344CB8AC3E}">
        <p14:creationId xmlns:p14="http://schemas.microsoft.com/office/powerpoint/2010/main" val="3001420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4473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2447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39"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fld id="{8C1C41F6-D834-4205-9229-BC616EA08E1E}" type="slidenum">
              <a:rPr lang="en-US"/>
              <a:pPr/>
              <a:t>7</a:t>
            </a:fld>
            <a:endParaRPr lang="en-US" dirty="0"/>
          </a:p>
        </p:txBody>
      </p:sp>
      <p:sp>
        <p:nvSpPr>
          <p:cNvPr id="257026" name="Rectangle 2"/>
          <p:cNvSpPr>
            <a:spLocks noGrp="1" noChangeArrowheads="1"/>
          </p:cNvSpPr>
          <p:nvPr>
            <p:ph type="title"/>
          </p:nvPr>
        </p:nvSpPr>
        <p:spPr>
          <a:xfrm>
            <a:off x="1981200" y="304800"/>
            <a:ext cx="6653213" cy="1143000"/>
          </a:xfrm>
        </p:spPr>
        <p:txBody>
          <a:bodyPr/>
          <a:lstStyle/>
          <a:p>
            <a:r>
              <a:rPr lang="en-US" sz="3600" b="1" dirty="0"/>
              <a:t>BLACKS IN GOVERNMENT</a:t>
            </a:r>
            <a:endParaRPr lang="en-US" b="1" dirty="0">
              <a:latin typeface="Garamond" pitchFamily="18" charset="0"/>
            </a:endParaRPr>
          </a:p>
        </p:txBody>
      </p:sp>
      <p:sp>
        <p:nvSpPr>
          <p:cNvPr id="257027" name="Rectangle 3"/>
          <p:cNvSpPr>
            <a:spLocks noGrp="1" noChangeArrowheads="1"/>
          </p:cNvSpPr>
          <p:nvPr>
            <p:ph type="body" idx="1"/>
          </p:nvPr>
        </p:nvSpPr>
        <p:spPr>
          <a:xfrm>
            <a:off x="838200" y="1828800"/>
            <a:ext cx="7620000" cy="4114800"/>
          </a:xfrm>
        </p:spPr>
        <p:txBody>
          <a:bodyPr/>
          <a:lstStyle/>
          <a:p>
            <a:r>
              <a:rPr lang="en-US" sz="2800" b="1" dirty="0"/>
              <a:t>Articles Of Incorporation</a:t>
            </a:r>
          </a:p>
          <a:p>
            <a:pPr lvl="1"/>
            <a:r>
              <a:rPr lang="en-US" b="1" dirty="0"/>
              <a:t>Washington, DC</a:t>
            </a:r>
          </a:p>
          <a:p>
            <a:pPr lvl="1"/>
            <a:r>
              <a:rPr lang="en-US" b="1" dirty="0"/>
              <a:t>February 26, 1976</a:t>
            </a:r>
          </a:p>
          <a:p>
            <a:pPr lvl="1">
              <a:buFontTx/>
              <a:buNone/>
            </a:pPr>
            <a:endParaRPr lang="en-US" b="1" dirty="0"/>
          </a:p>
          <a:p>
            <a:r>
              <a:rPr lang="en-US" sz="2800" b="1" dirty="0"/>
              <a:t>First President Elected</a:t>
            </a:r>
          </a:p>
          <a:p>
            <a:pPr lvl="1"/>
            <a:r>
              <a:rPr lang="en-US" b="1" dirty="0"/>
              <a:t>June 1, 1977</a:t>
            </a:r>
          </a:p>
          <a:p>
            <a:pPr lvl="1"/>
            <a:r>
              <a:rPr lang="en-US" b="1" dirty="0"/>
              <a:t>Ramona McCarthy</a:t>
            </a:r>
            <a:endParaRPr lang="en-US" b="1" dirty="0">
              <a:latin typeface="Garamond" pitchFamily="18" charset="0"/>
            </a:endParaRPr>
          </a:p>
        </p:txBody>
      </p:sp>
      <p:pic>
        <p:nvPicPr>
          <p:cNvPr id="257028" name="Picture 4" descr="BIG4"/>
          <p:cNvPicPr>
            <a:picLocks noChangeAspect="1" noChangeArrowheads="1"/>
          </p:cNvPicPr>
          <p:nvPr/>
        </p:nvPicPr>
        <p:blipFill>
          <a:blip r:embed="rId2" cstate="print"/>
          <a:srcRect t="12801" b="6400"/>
          <a:stretch>
            <a:fillRect/>
          </a:stretch>
        </p:blipFill>
        <p:spPr bwMode="auto">
          <a:xfrm>
            <a:off x="6172200" y="2667000"/>
            <a:ext cx="1731963" cy="21621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57028"/>
                                        </p:tgtEl>
                                        <p:attrNameLst>
                                          <p:attrName>style.visibility</p:attrName>
                                        </p:attrNameLst>
                                      </p:cBhvr>
                                      <p:to>
                                        <p:strVal val="visible"/>
                                      </p:to>
                                    </p:set>
                                    <p:animEffect transition="in" filter="dissolve">
                                      <p:cBhvr>
                                        <p:cTn id="7" dur="500"/>
                                        <p:tgtEl>
                                          <p:spTgt spid="257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pPr fontAlgn="auto">
              <a:spcAft>
                <a:spcPts val="0"/>
              </a:spcAft>
              <a:defRPr/>
            </a:pPr>
            <a:r>
              <a:rPr lang="en-US" dirty="0">
                <a:latin typeface="Arial" charset="0"/>
              </a:rPr>
              <a:t>Chaplain</a:t>
            </a:r>
          </a:p>
        </p:txBody>
      </p:sp>
      <p:sp>
        <p:nvSpPr>
          <p:cNvPr id="246787" name="Rectangle 3"/>
          <p:cNvSpPr>
            <a:spLocks noGrp="1" noChangeArrowheads="1"/>
          </p:cNvSpPr>
          <p:nvPr>
            <p:ph idx="1"/>
          </p:nvPr>
        </p:nvSpPr>
        <p:spPr/>
        <p:txBody>
          <a:bodyPr/>
          <a:lstStyle/>
          <a:p>
            <a:r>
              <a:rPr lang="en-US" altLang="en-US" dirty="0"/>
              <a:t>Leads invocations, prayers, benedictions for meetings and other events</a:t>
            </a:r>
          </a:p>
          <a:p>
            <a:r>
              <a:rPr lang="en-US" altLang="en-US" dirty="0"/>
              <a:t>Counselor to members</a:t>
            </a:r>
          </a:p>
        </p:txBody>
      </p:sp>
      <p:sp>
        <p:nvSpPr>
          <p:cNvPr id="25603"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B88DA092-5AA0-44F4-B591-9BC0592CE5C2}" type="slidenum">
              <a:rPr lang="en-US" altLang="en-US" sz="1000"/>
              <a:pPr/>
              <a:t>70</a:t>
            </a:fld>
            <a:endParaRPr lang="en-US" altLang="en-US" sz="1000" dirty="0"/>
          </a:p>
        </p:txBody>
      </p:sp>
    </p:spTree>
    <p:extLst>
      <p:ext uri="{BB962C8B-B14F-4D97-AF65-F5344CB8AC3E}">
        <p14:creationId xmlns:p14="http://schemas.microsoft.com/office/powerpoint/2010/main" val="8276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46786"/>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246787"/>
                                        </p:tgtEl>
                                        <p:attrNameLst>
                                          <p:attrName>style.visibility</p:attrName>
                                        </p:attrNameLst>
                                      </p:cBhvr>
                                      <p:to>
                                        <p:strVal val="visible"/>
                                      </p:to>
                                    </p:set>
                                    <p:anim calcmode="lin" valueType="num">
                                      <p:cBhvr>
                                        <p:cTn id="10" dur="1000" fill="hold"/>
                                        <p:tgtEl>
                                          <p:spTgt spid="246787"/>
                                        </p:tgtEl>
                                        <p:attrNameLst>
                                          <p:attrName>ppt_w</p:attrName>
                                        </p:attrNameLst>
                                      </p:cBhvr>
                                      <p:tavLst>
                                        <p:tav tm="0">
                                          <p:val>
                                            <p:fltVal val="0"/>
                                          </p:val>
                                        </p:tav>
                                        <p:tav tm="100000">
                                          <p:val>
                                            <p:strVal val="#ppt_w"/>
                                          </p:val>
                                        </p:tav>
                                      </p:tavLst>
                                    </p:anim>
                                    <p:anim calcmode="lin" valueType="num">
                                      <p:cBhvr>
                                        <p:cTn id="11" dur="1000" fill="hold"/>
                                        <p:tgtEl>
                                          <p:spTgt spid="246787"/>
                                        </p:tgtEl>
                                        <p:attrNameLst>
                                          <p:attrName>ppt_h</p:attrName>
                                        </p:attrNameLst>
                                      </p:cBhvr>
                                      <p:tavLst>
                                        <p:tav tm="0">
                                          <p:val>
                                            <p:fltVal val="0"/>
                                          </p:val>
                                        </p:tav>
                                        <p:tav tm="100000">
                                          <p:val>
                                            <p:strVal val="#ppt_h"/>
                                          </p:val>
                                        </p:tav>
                                      </p:tavLst>
                                    </p:anim>
                                    <p:anim calcmode="lin" valueType="num">
                                      <p:cBhvr>
                                        <p:cTn id="12" dur="1000" fill="hold"/>
                                        <p:tgtEl>
                                          <p:spTgt spid="246787"/>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4678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8834" name="Rectangle 2"/>
          <p:cNvSpPr>
            <a:spLocks noGrp="1" noChangeArrowheads="1"/>
          </p:cNvSpPr>
          <p:nvPr>
            <p:ph type="title"/>
          </p:nvPr>
        </p:nvSpPr>
        <p:spPr/>
        <p:txBody>
          <a:bodyPr/>
          <a:lstStyle/>
          <a:p>
            <a:pPr fontAlgn="auto">
              <a:spcAft>
                <a:spcPts val="0"/>
              </a:spcAft>
              <a:defRPr/>
            </a:pPr>
            <a:r>
              <a:rPr lang="en-US" dirty="0">
                <a:latin typeface="Arial" charset="0"/>
              </a:rPr>
              <a:t>Sergeant-At-Arms</a:t>
            </a:r>
          </a:p>
        </p:txBody>
      </p:sp>
      <p:sp>
        <p:nvSpPr>
          <p:cNvPr id="248835" name="Rectangle 3"/>
          <p:cNvSpPr>
            <a:spLocks noGrp="1" noChangeArrowheads="1"/>
          </p:cNvSpPr>
          <p:nvPr>
            <p:ph idx="1"/>
          </p:nvPr>
        </p:nvSpPr>
        <p:spPr/>
        <p:txBody>
          <a:bodyPr/>
          <a:lstStyle/>
          <a:p>
            <a:r>
              <a:rPr lang="en-US" altLang="en-US" sz="2800" dirty="0"/>
              <a:t>Assist in preserving the order of the chair</a:t>
            </a:r>
          </a:p>
          <a:p>
            <a:r>
              <a:rPr lang="en-US" altLang="en-US" sz="2800" dirty="0"/>
              <a:t>In large assemblies, directs charge of ushers</a:t>
            </a:r>
          </a:p>
          <a:p>
            <a:r>
              <a:rPr lang="en-US" altLang="en-US" sz="2800" dirty="0"/>
              <a:t>Handles physical arrangements of assembly</a:t>
            </a:r>
          </a:p>
          <a:p>
            <a:r>
              <a:rPr lang="en-US" altLang="en-US" sz="2800" dirty="0"/>
              <a:t>In legislative or public bodies, administers fines, penalties, warrants and notices</a:t>
            </a:r>
          </a:p>
          <a:p>
            <a:r>
              <a:rPr lang="en-US" altLang="en-US" sz="2800" dirty="0"/>
              <a:t>Removes disorderly members if requested by the assembly</a:t>
            </a:r>
          </a:p>
        </p:txBody>
      </p:sp>
      <p:sp>
        <p:nvSpPr>
          <p:cNvPr id="26627"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CF97D087-730B-43D6-9A1D-B18CC0F10C24}" type="slidenum">
              <a:rPr lang="en-US" altLang="en-US" sz="1000"/>
              <a:pPr/>
              <a:t>71</a:t>
            </a:fld>
            <a:endParaRPr lang="en-US" altLang="en-US" sz="1000" dirty="0"/>
          </a:p>
        </p:txBody>
      </p:sp>
    </p:spTree>
    <p:extLst>
      <p:ext uri="{BB962C8B-B14F-4D97-AF65-F5344CB8AC3E}">
        <p14:creationId xmlns:p14="http://schemas.microsoft.com/office/powerpoint/2010/main" val="920188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4883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248835"/>
                                        </p:tgtEl>
                                        <p:attrNameLst>
                                          <p:attrName>style.visibility</p:attrName>
                                        </p:attrNameLst>
                                      </p:cBhvr>
                                      <p:to>
                                        <p:strVal val="visible"/>
                                      </p:to>
                                    </p:set>
                                    <p:anim calcmode="lin" valueType="num">
                                      <p:cBhvr>
                                        <p:cTn id="10" dur="1000" fill="hold"/>
                                        <p:tgtEl>
                                          <p:spTgt spid="248835"/>
                                        </p:tgtEl>
                                        <p:attrNameLst>
                                          <p:attrName>ppt_w</p:attrName>
                                        </p:attrNameLst>
                                      </p:cBhvr>
                                      <p:tavLst>
                                        <p:tav tm="0">
                                          <p:val>
                                            <p:fltVal val="0"/>
                                          </p:val>
                                        </p:tav>
                                        <p:tav tm="100000">
                                          <p:val>
                                            <p:strVal val="#ppt_w"/>
                                          </p:val>
                                        </p:tav>
                                      </p:tavLst>
                                    </p:anim>
                                    <p:anim calcmode="lin" valueType="num">
                                      <p:cBhvr>
                                        <p:cTn id="11" dur="1000" fill="hold"/>
                                        <p:tgtEl>
                                          <p:spTgt spid="248835"/>
                                        </p:tgtEl>
                                        <p:attrNameLst>
                                          <p:attrName>ppt_h</p:attrName>
                                        </p:attrNameLst>
                                      </p:cBhvr>
                                      <p:tavLst>
                                        <p:tav tm="0">
                                          <p:val>
                                            <p:fltVal val="0"/>
                                          </p:val>
                                        </p:tav>
                                        <p:tav tm="100000">
                                          <p:val>
                                            <p:strVal val="#ppt_h"/>
                                          </p:val>
                                        </p:tav>
                                      </p:tavLst>
                                    </p:anim>
                                    <p:anim calcmode="lin" valueType="num">
                                      <p:cBhvr>
                                        <p:cTn id="12" dur="1000" fill="hold"/>
                                        <p:tgtEl>
                                          <p:spTgt spid="24883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2488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5"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ChangeArrowheads="1"/>
          </p:cNvSpPr>
          <p:nvPr>
            <p:ph type="title"/>
          </p:nvPr>
        </p:nvSpPr>
        <p:spPr/>
        <p:txBody>
          <a:bodyPr/>
          <a:lstStyle/>
          <a:p>
            <a:pPr fontAlgn="auto">
              <a:spcAft>
                <a:spcPts val="0"/>
              </a:spcAft>
              <a:defRPr/>
            </a:pPr>
            <a:r>
              <a:rPr lang="en-US" dirty="0"/>
              <a:t>QUESTIONS</a:t>
            </a:r>
          </a:p>
        </p:txBody>
      </p:sp>
      <p:sp>
        <p:nvSpPr>
          <p:cNvPr id="2" name="Content Placeholder 1"/>
          <p:cNvSpPr>
            <a:spLocks noGrp="1"/>
          </p:cNvSpPr>
          <p:nvPr>
            <p:ph idx="1"/>
          </p:nvPr>
        </p:nvSpPr>
        <p:spPr/>
        <p:txBody>
          <a:bodyPr/>
          <a:lstStyle/>
          <a:p>
            <a:endParaRPr lang="en-US" dirty="0"/>
          </a:p>
        </p:txBody>
      </p:sp>
      <p:sp>
        <p:nvSpPr>
          <p:cNvPr id="27650"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4A97876-9ACD-41DA-AC3A-ADBA80E9418D}" type="slidenum">
              <a:rPr lang="en-US" altLang="en-US" sz="1000"/>
              <a:pPr/>
              <a:t>72</a:t>
            </a:fld>
            <a:endParaRPr lang="en-US" altLang="en-US" sz="1000" dirty="0"/>
          </a:p>
        </p:txBody>
      </p:sp>
      <p:pic>
        <p:nvPicPr>
          <p:cNvPr id="27652" name="Picture 3" descr="MPj03988310000[1]"/>
          <p:cNvPicPr>
            <a:picLocks noChangeAspect="1" noChangeArrowheads="1"/>
          </p:cNvPicPr>
          <p:nvPr/>
        </p:nvPicPr>
        <p:blipFill rotWithShape="1">
          <a:blip r:embed="rId3">
            <a:extLst>
              <a:ext uri="{28A0092B-C50C-407E-A947-70E740481C1C}">
                <a14:useLocalDpi xmlns:a14="http://schemas.microsoft.com/office/drawing/2010/main" val="0"/>
              </a:ext>
            </a:extLst>
          </a:blip>
          <a:srcRect t="22704"/>
          <a:stretch/>
        </p:blipFill>
        <p:spPr bwMode="auto">
          <a:xfrm>
            <a:off x="3200400" y="2438400"/>
            <a:ext cx="32766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88857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11"/>
          <p:cNvSpPr>
            <a:spLocks noGrp="1" noChangeArrowheads="1"/>
          </p:cNvSpPr>
          <p:nvPr>
            <p:ph type="ctrTitle"/>
          </p:nvPr>
        </p:nvSpPr>
        <p:spPr>
          <a:xfrm>
            <a:off x="1905000" y="-55562"/>
            <a:ext cx="6770688" cy="935038"/>
          </a:xfrm>
        </p:spPr>
        <p:txBody>
          <a:bodyPr/>
          <a:lstStyle/>
          <a:p>
            <a:pPr algn="ctr" fontAlgn="auto">
              <a:spcAft>
                <a:spcPts val="0"/>
              </a:spcAft>
              <a:defRPr/>
            </a:pPr>
            <a:r>
              <a:rPr lang="en-US" sz="3200" dirty="0"/>
              <a:t>BIG Officer Leadership Training</a:t>
            </a:r>
          </a:p>
        </p:txBody>
      </p:sp>
      <p:sp>
        <p:nvSpPr>
          <p:cNvPr id="10244" name="Rectangle 12"/>
          <p:cNvSpPr>
            <a:spLocks noGrp="1" noChangeArrowheads="1"/>
          </p:cNvSpPr>
          <p:nvPr>
            <p:ph type="subTitle" idx="1"/>
          </p:nvPr>
        </p:nvSpPr>
        <p:spPr>
          <a:xfrm>
            <a:off x="457200" y="4343400"/>
            <a:ext cx="8305800" cy="685800"/>
          </a:xfrm>
        </p:spPr>
        <p:txBody>
          <a:bodyPr/>
          <a:lstStyle/>
          <a:p>
            <a:pPr marR="0" algn="ctr"/>
            <a:r>
              <a:rPr lang="en-US" sz="4000" b="1" dirty="0">
                <a:solidFill>
                  <a:schemeClr val="tx1"/>
                </a:solidFill>
              </a:rPr>
              <a:t>Financial Responsibilities</a:t>
            </a:r>
          </a:p>
        </p:txBody>
      </p:sp>
      <p:pic>
        <p:nvPicPr>
          <p:cNvPr id="10245" name="Picture 58"/>
          <p:cNvPicPr>
            <a:picLocks noChangeAspect="1" noChangeArrowheads="1"/>
          </p:cNvPicPr>
          <p:nvPr/>
        </p:nvPicPr>
        <p:blipFill>
          <a:blip r:embed="rId3" cstate="print"/>
          <a:srcRect/>
          <a:stretch>
            <a:fillRect/>
          </a:stretch>
        </p:blipFill>
        <p:spPr bwMode="auto">
          <a:xfrm>
            <a:off x="3962400" y="1544638"/>
            <a:ext cx="1905000" cy="190500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645443" y="604837"/>
            <a:ext cx="7041357" cy="762000"/>
          </a:xfrm>
        </p:spPr>
        <p:txBody>
          <a:bodyPr>
            <a:normAutofit/>
          </a:bodyPr>
          <a:lstStyle/>
          <a:p>
            <a:pPr fontAlgn="auto">
              <a:spcAft>
                <a:spcPts val="0"/>
              </a:spcAft>
              <a:defRPr/>
            </a:pPr>
            <a:r>
              <a:rPr lang="en-US" dirty="0"/>
              <a:t>OBJECTIVES</a:t>
            </a:r>
          </a:p>
        </p:txBody>
      </p:sp>
      <p:sp>
        <p:nvSpPr>
          <p:cNvPr id="11267" name="Rectangle 3"/>
          <p:cNvSpPr>
            <a:spLocks noGrp="1" noChangeArrowheads="1"/>
          </p:cNvSpPr>
          <p:nvPr>
            <p:ph type="body" sz="half" idx="1"/>
          </p:nvPr>
        </p:nvSpPr>
        <p:spPr>
          <a:xfrm>
            <a:off x="762000" y="1828800"/>
            <a:ext cx="7620000" cy="4724400"/>
          </a:xfrm>
        </p:spPr>
        <p:txBody>
          <a:bodyPr/>
          <a:lstStyle/>
          <a:p>
            <a:r>
              <a:rPr lang="en-US" sz="2800" dirty="0"/>
              <a:t>Tax Status</a:t>
            </a:r>
          </a:p>
          <a:p>
            <a:r>
              <a:rPr lang="en-US" sz="2800" dirty="0"/>
              <a:t>Getting Started</a:t>
            </a:r>
          </a:p>
          <a:p>
            <a:r>
              <a:rPr lang="en-US" sz="2800" dirty="0"/>
              <a:t>Importance of and how to develop a budget</a:t>
            </a:r>
          </a:p>
          <a:p>
            <a:r>
              <a:rPr lang="en-US" sz="2800" dirty="0"/>
              <a:t>Criticality of tracking expenditures</a:t>
            </a:r>
          </a:p>
          <a:p>
            <a:r>
              <a:rPr lang="en-US" sz="2800" dirty="0"/>
              <a:t>Performance and Accountability</a:t>
            </a:r>
          </a:p>
          <a:p>
            <a:r>
              <a:rPr lang="en-US" sz="2800" dirty="0"/>
              <a:t>Reporting Guidelines</a:t>
            </a:r>
          </a:p>
          <a:p>
            <a:r>
              <a:rPr lang="en-US" sz="2800" dirty="0"/>
              <a:t>Annual Audit</a:t>
            </a:r>
          </a:p>
        </p:txBody>
      </p:sp>
      <p:sp>
        <p:nvSpPr>
          <p:cNvPr id="11268" name="Footer Placeholder 4"/>
          <p:cNvSpPr>
            <a:spLocks noGrp="1"/>
          </p:cNvSpPr>
          <p:nvPr>
            <p:ph type="ftr" sz="quarter" idx="10"/>
          </p:nvPr>
        </p:nvSpPr>
        <p:spPr bwMode="auto">
          <a:noFill/>
          <a:ln>
            <a:miter lim="800000"/>
            <a:headEnd/>
            <a:tailEnd/>
          </a:ln>
        </p:spPr>
        <p:txBody>
          <a:bodyPr wrap="square" lIns="91440" tIns="45720" rIns="91440" bIns="45720" numCol="1" anchorCtr="0" compatLnSpc="1">
            <a:prstTxWarp prst="textNoShape">
              <a:avLst/>
            </a:prstTxWarp>
          </a:bodyPr>
          <a:lstStyle/>
          <a:p>
            <a:fld id="{CEF9EB8F-AB46-446E-A959-F6CAF6CC5B2E}" type="slidenum">
              <a:rPr lang="en-US" smtClean="0"/>
              <a:pPr/>
              <a:t>74</a:t>
            </a:fld>
            <a:endParaRPr lang="en-US" dirty="0"/>
          </a:p>
        </p:txBody>
      </p:sp>
      <p:sp>
        <p:nvSpPr>
          <p:cNvPr id="11269" name="Rectangle 5"/>
          <p:cNvSpPr>
            <a:spLocks noChangeArrowheads="1"/>
          </p:cNvSpPr>
          <p:nvPr/>
        </p:nvSpPr>
        <p:spPr bwMode="auto">
          <a:xfrm>
            <a:off x="4648200" y="1981200"/>
            <a:ext cx="4038600" cy="3886200"/>
          </a:xfrm>
          <a:prstGeom prst="rect">
            <a:avLst/>
          </a:prstGeom>
          <a:noFill/>
          <a:ln w="9525">
            <a:noFill/>
            <a:miter lim="800000"/>
            <a:headEnd/>
            <a:tailEnd/>
          </a:ln>
        </p:spPr>
        <p:txBody>
          <a:bodyPr/>
          <a:lstStyle/>
          <a:p>
            <a:pPr marL="342900" indent="-342900">
              <a:lnSpc>
                <a:spcPct val="80000"/>
              </a:lnSpc>
              <a:spcBef>
                <a:spcPct val="20000"/>
              </a:spcBef>
              <a:buClr>
                <a:schemeClr val="hlink"/>
              </a:buClr>
              <a:buSzPct val="75000"/>
              <a:buFont typeface="Wingdings" pitchFamily="2" charset="2"/>
              <a:buChar char="l"/>
            </a:pPr>
            <a:endParaRPr kumimoji="1" lang="en-US" b="1" dirty="0">
              <a:latin typeface="Arial" charset="0"/>
            </a:endParaRPr>
          </a:p>
        </p:txBody>
      </p:sp>
    </p:spTree>
  </p:cSld>
  <p:clrMapOvr>
    <a:masterClrMapping/>
  </p:clrMapOvr>
  <p:transition spd="med" advTm="10000"/>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idx="1"/>
          </p:nvPr>
        </p:nvSpPr>
        <p:spPr>
          <a:xfrm>
            <a:off x="609600" y="1676400"/>
            <a:ext cx="8148638" cy="4343400"/>
          </a:xfrm>
        </p:spPr>
        <p:txBody>
          <a:bodyPr/>
          <a:lstStyle/>
          <a:p>
            <a:pPr>
              <a:lnSpc>
                <a:spcPct val="90000"/>
              </a:lnSpc>
            </a:pPr>
            <a:r>
              <a:rPr lang="en-US" sz="2200" dirty="0"/>
              <a:t>501(c)(3) Organization</a:t>
            </a:r>
          </a:p>
          <a:p>
            <a:pPr lvl="1">
              <a:lnSpc>
                <a:spcPct val="90000"/>
              </a:lnSpc>
              <a:spcAft>
                <a:spcPts val="600"/>
              </a:spcAft>
              <a:buFontTx/>
              <a:buNone/>
            </a:pPr>
            <a:r>
              <a:rPr lang="en-US" sz="2000" dirty="0"/>
              <a:t>	a charitable organization that is organized and operated exclusively for religious, charitable, scientific, testing for public safety, literary, or educational purposes, or to foster national or international amateur sports competition (but only if no part of its activities involve the provision of athletic facilities or equipment), or the for prevention of cruelty to children or animals, no part of the net earnings of which inures to the benefit of any private shareholder or individual, </a:t>
            </a:r>
            <a:r>
              <a:rPr lang="en-US" sz="2000" dirty="0">
                <a:solidFill>
                  <a:srgbClr val="FF0000"/>
                </a:solidFill>
              </a:rPr>
              <a:t>no substantial part of the activities of which is carrying on propaganda, or otherwise attempting, to influence legislation and which does not participate in, or intervene in (including the publishing or distributing of statements), any political campaign on behalf of (or in opposition to) any candidate for public office. </a:t>
            </a:r>
          </a:p>
          <a:p>
            <a:pPr lvl="1">
              <a:lnSpc>
                <a:spcPct val="90000"/>
              </a:lnSpc>
              <a:buFontTx/>
              <a:buNone/>
            </a:pPr>
            <a:endParaRPr lang="en-US" sz="2000" dirty="0"/>
          </a:p>
        </p:txBody>
      </p:sp>
      <p:sp>
        <p:nvSpPr>
          <p:cNvPr id="12291"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47977583-695D-4B7C-8913-F69099951DDF}" type="slidenum">
              <a:rPr lang="en-US"/>
              <a:pPr/>
              <a:t>75</a:t>
            </a:fld>
            <a:endParaRPr lang="en-US" dirty="0"/>
          </a:p>
        </p:txBody>
      </p:sp>
      <p:sp>
        <p:nvSpPr>
          <p:cNvPr id="5122" name="Rectangle 2"/>
          <p:cNvSpPr>
            <a:spLocks noGrp="1" noChangeArrowheads="1"/>
          </p:cNvSpPr>
          <p:nvPr>
            <p:ph type="title"/>
          </p:nvPr>
        </p:nvSpPr>
        <p:spPr>
          <a:xfrm>
            <a:off x="2644678" y="381000"/>
            <a:ext cx="6118225" cy="685800"/>
          </a:xfrm>
        </p:spPr>
        <p:txBody>
          <a:bodyPr>
            <a:normAutofit/>
          </a:bodyPr>
          <a:lstStyle/>
          <a:p>
            <a:pPr fontAlgn="auto">
              <a:spcAft>
                <a:spcPts val="0"/>
              </a:spcAft>
              <a:defRPr/>
            </a:pPr>
            <a:r>
              <a:rPr lang="en-US" dirty="0"/>
              <a:t>Tax Status</a:t>
            </a: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Grp="1" noChangeArrowheads="1"/>
          </p:cNvSpPr>
          <p:nvPr>
            <p:ph idx="1"/>
          </p:nvPr>
        </p:nvSpPr>
        <p:spPr>
          <a:xfrm>
            <a:off x="685800" y="1676400"/>
            <a:ext cx="7696200" cy="5029200"/>
          </a:xfrm>
        </p:spPr>
        <p:txBody>
          <a:bodyPr/>
          <a:lstStyle/>
          <a:p>
            <a:pPr>
              <a:lnSpc>
                <a:spcPct val="90000"/>
              </a:lnSpc>
              <a:spcAft>
                <a:spcPct val="20000"/>
              </a:spcAft>
            </a:pPr>
            <a:r>
              <a:rPr lang="en-US" dirty="0">
                <a:solidFill>
                  <a:srgbClr val="000000"/>
                </a:solidFill>
              </a:rPr>
              <a:t>Preparation and Submittal of Form SS-4 (Application for Employer Identification Number)</a:t>
            </a:r>
          </a:p>
          <a:p>
            <a:pPr lvl="1">
              <a:lnSpc>
                <a:spcPct val="90000"/>
              </a:lnSpc>
              <a:spcAft>
                <a:spcPct val="20000"/>
              </a:spcAft>
            </a:pPr>
            <a:r>
              <a:rPr lang="en-US" sz="2400" dirty="0"/>
              <a:t>Employer Identification Number (EIN)</a:t>
            </a:r>
          </a:p>
          <a:p>
            <a:pPr lvl="2">
              <a:lnSpc>
                <a:spcPct val="90000"/>
              </a:lnSpc>
              <a:spcAft>
                <a:spcPct val="20000"/>
              </a:spcAft>
            </a:pPr>
            <a:r>
              <a:rPr lang="en-US" sz="2200" dirty="0"/>
              <a:t>Also known as a Federal Tax Identification Number</a:t>
            </a:r>
          </a:p>
          <a:p>
            <a:pPr lvl="2">
              <a:lnSpc>
                <a:spcPct val="90000"/>
              </a:lnSpc>
              <a:spcAft>
                <a:spcPct val="20000"/>
              </a:spcAft>
            </a:pPr>
            <a:r>
              <a:rPr lang="en-US" sz="2500" dirty="0"/>
              <a:t>9-digit number that the IRS assigns to business entities. </a:t>
            </a:r>
          </a:p>
          <a:p>
            <a:pPr lvl="1">
              <a:lnSpc>
                <a:spcPct val="90000"/>
              </a:lnSpc>
              <a:spcAft>
                <a:spcPct val="20000"/>
              </a:spcAft>
            </a:pPr>
            <a:r>
              <a:rPr lang="en-US" sz="2500" dirty="0"/>
              <a:t>IRS uses this number to identify taxpayers that are required to file various business tax returns </a:t>
            </a:r>
          </a:p>
          <a:p>
            <a:pPr lvl="1">
              <a:lnSpc>
                <a:spcPct val="90000"/>
              </a:lnSpc>
              <a:spcAft>
                <a:spcPct val="20000"/>
              </a:spcAft>
            </a:pPr>
            <a:endParaRPr lang="en-US" dirty="0">
              <a:solidFill>
                <a:srgbClr val="000000"/>
              </a:solidFill>
            </a:endParaRPr>
          </a:p>
        </p:txBody>
      </p:sp>
      <p:sp>
        <p:nvSpPr>
          <p:cNvPr id="13315"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946781F2-AE92-460A-B639-7C884F60F4EE}" type="slidenum">
              <a:rPr lang="en-US"/>
              <a:pPr/>
              <a:t>76</a:t>
            </a:fld>
            <a:endParaRPr lang="en-US" dirty="0"/>
          </a:p>
        </p:txBody>
      </p:sp>
      <p:sp>
        <p:nvSpPr>
          <p:cNvPr id="6146" name="Rectangle 2"/>
          <p:cNvSpPr>
            <a:spLocks noGrp="1" noChangeArrowheads="1"/>
          </p:cNvSpPr>
          <p:nvPr>
            <p:ph type="title"/>
          </p:nvPr>
        </p:nvSpPr>
        <p:spPr>
          <a:xfrm>
            <a:off x="2362200" y="457200"/>
            <a:ext cx="7108825" cy="762000"/>
          </a:xfrm>
        </p:spPr>
        <p:txBody>
          <a:bodyPr>
            <a:normAutofit/>
          </a:bodyPr>
          <a:lstStyle/>
          <a:p>
            <a:pPr fontAlgn="auto">
              <a:spcAft>
                <a:spcPts val="0"/>
              </a:spcAft>
              <a:defRPr/>
            </a:pPr>
            <a:r>
              <a:rPr lang="en-US" dirty="0"/>
              <a:t>Getting Started</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5" name="Rectangle 1027"/>
          <p:cNvSpPr>
            <a:spLocks noGrp="1" noChangeArrowheads="1"/>
          </p:cNvSpPr>
          <p:nvPr>
            <p:ph idx="1"/>
          </p:nvPr>
        </p:nvSpPr>
        <p:spPr>
          <a:xfrm>
            <a:off x="990600" y="1676400"/>
            <a:ext cx="7285038" cy="4348163"/>
          </a:xfrm>
        </p:spPr>
        <p:txBody>
          <a:bodyPr>
            <a:normAutofit/>
          </a:bodyPr>
          <a:lstStyle/>
          <a:p>
            <a:pPr>
              <a:lnSpc>
                <a:spcPct val="90000"/>
              </a:lnSpc>
              <a:spcAft>
                <a:spcPct val="20000"/>
              </a:spcAft>
            </a:pPr>
            <a:r>
              <a:rPr lang="en-US" dirty="0"/>
              <a:t>National submits Form SS-4 to IRS after chapter is approved</a:t>
            </a:r>
          </a:p>
          <a:p>
            <a:pPr>
              <a:lnSpc>
                <a:spcPct val="90000"/>
              </a:lnSpc>
              <a:spcAft>
                <a:spcPct val="20000"/>
              </a:spcAft>
            </a:pPr>
            <a:r>
              <a:rPr lang="en-US" dirty="0">
                <a:solidFill>
                  <a:srgbClr val="000000"/>
                </a:solidFill>
              </a:rPr>
              <a:t>Use EIN for bank accounts</a:t>
            </a:r>
          </a:p>
          <a:p>
            <a:pPr>
              <a:lnSpc>
                <a:spcPct val="90000"/>
              </a:lnSpc>
              <a:spcAft>
                <a:spcPct val="20000"/>
              </a:spcAft>
            </a:pPr>
            <a:r>
              <a:rPr lang="en-US" dirty="0"/>
              <a:t>EIN’s distinguish chapters from each other</a:t>
            </a:r>
          </a:p>
          <a:p>
            <a:pPr marL="765810" lvl="1" indent="-256032" fontAlgn="auto">
              <a:spcAft>
                <a:spcPts val="0"/>
              </a:spcAft>
              <a:buFont typeface="Wingdings 3"/>
              <a:buChar char=""/>
              <a:defRPr/>
            </a:pPr>
            <a:endParaRPr lang="en-US" sz="2200" dirty="0"/>
          </a:p>
          <a:p>
            <a:pPr marL="365760" indent="-256032" fontAlgn="auto">
              <a:spcAft>
                <a:spcPts val="0"/>
              </a:spcAft>
              <a:buFont typeface="Wingdings 3"/>
              <a:buChar char=""/>
              <a:defRPr/>
            </a:pPr>
            <a:endParaRPr lang="en-US" sz="2400" dirty="0"/>
          </a:p>
        </p:txBody>
      </p:sp>
      <p:sp>
        <p:nvSpPr>
          <p:cNvPr id="14339"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44DA7DF3-8F5D-47F7-A844-1433F095E0B2}" type="slidenum">
              <a:rPr lang="en-US"/>
              <a:pPr/>
              <a:t>77</a:t>
            </a:fld>
            <a:endParaRPr lang="en-US" dirty="0"/>
          </a:p>
        </p:txBody>
      </p:sp>
      <p:sp>
        <p:nvSpPr>
          <p:cNvPr id="23554" name="Rectangle 1026"/>
          <p:cNvSpPr>
            <a:spLocks noGrp="1" noChangeArrowheads="1"/>
          </p:cNvSpPr>
          <p:nvPr>
            <p:ph type="title"/>
          </p:nvPr>
        </p:nvSpPr>
        <p:spPr>
          <a:xfrm>
            <a:off x="2133600" y="762000"/>
            <a:ext cx="6781800" cy="533400"/>
          </a:xfrm>
        </p:spPr>
        <p:txBody>
          <a:bodyPr anchor="t">
            <a:normAutofit fontScale="90000"/>
          </a:bodyPr>
          <a:lstStyle/>
          <a:p>
            <a:pPr fontAlgn="auto">
              <a:spcAft>
                <a:spcPts val="0"/>
              </a:spcAft>
              <a:defRPr/>
            </a:pPr>
            <a:r>
              <a:rPr lang="en-US" sz="3600" b="1" dirty="0"/>
              <a:t>Employer Identification Number </a:t>
            </a:r>
            <a:br>
              <a:rPr lang="en-US" sz="4000" dirty="0"/>
            </a:br>
            <a:endParaRPr lang="en-US" sz="4000" dirty="0"/>
          </a:p>
        </p:txBody>
      </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990600" y="1676400"/>
            <a:ext cx="7467600" cy="4267200"/>
          </a:xfrm>
        </p:spPr>
        <p:txBody>
          <a:bodyPr/>
          <a:lstStyle/>
          <a:p>
            <a:r>
              <a:rPr lang="en-US" dirty="0"/>
              <a:t>A budget is …</a:t>
            </a:r>
          </a:p>
          <a:p>
            <a:r>
              <a:rPr lang="en-US" dirty="0">
                <a:solidFill>
                  <a:srgbClr val="000000"/>
                </a:solidFill>
              </a:rPr>
              <a:t>National Budget Procedures</a:t>
            </a:r>
          </a:p>
          <a:p>
            <a:pPr lvl="1"/>
            <a:r>
              <a:rPr lang="en-US" dirty="0">
                <a:solidFill>
                  <a:srgbClr val="000000"/>
                </a:solidFill>
              </a:rPr>
              <a:t>Formation: developing a budget (plan)</a:t>
            </a:r>
          </a:p>
          <a:p>
            <a:pPr lvl="1"/>
            <a:r>
              <a:rPr lang="en-US" dirty="0">
                <a:solidFill>
                  <a:srgbClr val="000000"/>
                </a:solidFill>
              </a:rPr>
              <a:t>Execution: managing the budget during the year</a:t>
            </a:r>
          </a:p>
          <a:p>
            <a:pPr lvl="1"/>
            <a:r>
              <a:rPr lang="en-US" dirty="0">
                <a:solidFill>
                  <a:srgbClr val="000000"/>
                </a:solidFill>
              </a:rPr>
              <a:t>Reporting: giving an official account of actual amounts of money received and spent</a:t>
            </a:r>
          </a:p>
          <a:p>
            <a:r>
              <a:rPr lang="en-US" dirty="0"/>
              <a:t>Chapter Budget Procedures</a:t>
            </a:r>
          </a:p>
          <a:p>
            <a:pPr>
              <a:buFont typeface="Wingdings" pitchFamily="2" charset="2"/>
              <a:buNone/>
            </a:pPr>
            <a:endParaRPr lang="en-US" dirty="0"/>
          </a:p>
        </p:txBody>
      </p:sp>
      <p:sp>
        <p:nvSpPr>
          <p:cNvPr id="16387"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D315CEB1-1DDF-49DB-9A27-81A26B651192}" type="slidenum">
              <a:rPr lang="en-US"/>
              <a:pPr/>
              <a:t>78</a:t>
            </a:fld>
            <a:endParaRPr lang="en-US" dirty="0"/>
          </a:p>
        </p:txBody>
      </p:sp>
      <p:sp>
        <p:nvSpPr>
          <p:cNvPr id="74754" name="Rectangle 2"/>
          <p:cNvSpPr>
            <a:spLocks noGrp="1" noChangeArrowheads="1"/>
          </p:cNvSpPr>
          <p:nvPr>
            <p:ph type="title"/>
          </p:nvPr>
        </p:nvSpPr>
        <p:spPr>
          <a:xfrm>
            <a:off x="2362200" y="381000"/>
            <a:ext cx="6324600" cy="658813"/>
          </a:xfrm>
        </p:spPr>
        <p:txBody>
          <a:bodyPr/>
          <a:lstStyle/>
          <a:p>
            <a:pPr fontAlgn="auto">
              <a:spcAft>
                <a:spcPts val="0"/>
              </a:spcAft>
              <a:defRPr/>
            </a:pPr>
            <a:r>
              <a:rPr lang="en-US" b="1" dirty="0"/>
              <a:t>Budget</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Grp="1" noChangeArrowheads="1"/>
          </p:cNvSpPr>
          <p:nvPr>
            <p:ph idx="1"/>
          </p:nvPr>
        </p:nvSpPr>
        <p:spPr>
          <a:xfrm>
            <a:off x="609600" y="1524000"/>
            <a:ext cx="7848600" cy="5334000"/>
          </a:xfrm>
        </p:spPr>
        <p:txBody>
          <a:bodyPr/>
          <a:lstStyle/>
          <a:p>
            <a:pPr>
              <a:lnSpc>
                <a:spcPct val="90000"/>
              </a:lnSpc>
            </a:pPr>
            <a:r>
              <a:rPr lang="en-US" dirty="0"/>
              <a:t>Estimates of amounts of money to be received and spent for various purposes in a given period of time</a:t>
            </a:r>
          </a:p>
          <a:p>
            <a:pPr>
              <a:lnSpc>
                <a:spcPct val="90000"/>
              </a:lnSpc>
            </a:pPr>
            <a:endParaRPr lang="en-US" dirty="0"/>
          </a:p>
          <a:p>
            <a:pPr>
              <a:lnSpc>
                <a:spcPct val="90000"/>
              </a:lnSpc>
            </a:pPr>
            <a:r>
              <a:rPr lang="en-US" dirty="0"/>
              <a:t>Tool for effective planning and management</a:t>
            </a:r>
          </a:p>
          <a:p>
            <a:pPr lvl="1">
              <a:lnSpc>
                <a:spcPct val="90000"/>
              </a:lnSpc>
            </a:pPr>
            <a:r>
              <a:rPr lang="en-US" sz="2800" dirty="0"/>
              <a:t>Constitutional and fiduciary responsibilities</a:t>
            </a:r>
          </a:p>
          <a:p>
            <a:pPr lvl="1">
              <a:lnSpc>
                <a:spcPct val="90000"/>
              </a:lnSpc>
            </a:pPr>
            <a:endParaRPr lang="en-US" sz="2800" dirty="0"/>
          </a:p>
          <a:p>
            <a:pPr>
              <a:lnSpc>
                <a:spcPct val="90000"/>
              </a:lnSpc>
            </a:pPr>
            <a:r>
              <a:rPr lang="en-US" dirty="0"/>
              <a:t>Basis for evaluating results</a:t>
            </a:r>
          </a:p>
          <a:p>
            <a:pPr lvl="1">
              <a:lnSpc>
                <a:spcPct val="90000"/>
              </a:lnSpc>
            </a:pPr>
            <a:r>
              <a:rPr lang="en-US" sz="2800" dirty="0"/>
              <a:t>Accomplishments versus goals</a:t>
            </a:r>
          </a:p>
          <a:p>
            <a:pPr lvl="1">
              <a:lnSpc>
                <a:spcPct val="90000"/>
              </a:lnSpc>
            </a:pPr>
            <a:endParaRPr lang="en-US" sz="2800" dirty="0"/>
          </a:p>
          <a:p>
            <a:pPr>
              <a:lnSpc>
                <a:spcPct val="90000"/>
              </a:lnSpc>
            </a:pPr>
            <a:r>
              <a:rPr lang="en-US" dirty="0"/>
              <a:t>An annual plan</a:t>
            </a:r>
          </a:p>
        </p:txBody>
      </p:sp>
      <p:sp>
        <p:nvSpPr>
          <p:cNvPr id="17411"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F242470-4E59-442A-B937-B8ABEDB8271A}" type="slidenum">
              <a:rPr lang="en-US"/>
              <a:pPr/>
              <a:t>79</a:t>
            </a:fld>
            <a:endParaRPr lang="en-US" dirty="0"/>
          </a:p>
        </p:txBody>
      </p:sp>
      <p:sp>
        <p:nvSpPr>
          <p:cNvPr id="76802" name="Rectangle 2"/>
          <p:cNvSpPr>
            <a:spLocks noGrp="1" noChangeArrowheads="1"/>
          </p:cNvSpPr>
          <p:nvPr>
            <p:ph type="title"/>
          </p:nvPr>
        </p:nvSpPr>
        <p:spPr>
          <a:xfrm>
            <a:off x="2057400" y="533399"/>
            <a:ext cx="6629400" cy="887413"/>
          </a:xfrm>
        </p:spPr>
        <p:txBody>
          <a:bodyPr/>
          <a:lstStyle/>
          <a:p>
            <a:pPr fontAlgn="auto">
              <a:spcAft>
                <a:spcPts val="0"/>
              </a:spcAft>
              <a:defRPr/>
            </a:pPr>
            <a:r>
              <a:rPr lang="en-US" b="1" dirty="0"/>
              <a:t>A budget is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fld id="{A6D13040-CBF7-4D01-A144-C6549295B6B4}" type="slidenum">
              <a:rPr lang="en-US"/>
              <a:pPr/>
              <a:t>8</a:t>
            </a:fld>
            <a:endParaRPr lang="en-US" dirty="0"/>
          </a:p>
        </p:txBody>
      </p:sp>
      <p:sp>
        <p:nvSpPr>
          <p:cNvPr id="258050" name="Rectangle 2"/>
          <p:cNvSpPr>
            <a:spLocks noGrp="1" noChangeArrowheads="1"/>
          </p:cNvSpPr>
          <p:nvPr>
            <p:ph type="title"/>
          </p:nvPr>
        </p:nvSpPr>
        <p:spPr>
          <a:xfrm>
            <a:off x="2133600" y="228600"/>
            <a:ext cx="6705600" cy="1143000"/>
          </a:xfrm>
        </p:spPr>
        <p:txBody>
          <a:bodyPr/>
          <a:lstStyle/>
          <a:p>
            <a:r>
              <a:rPr lang="en-US" sz="3600" b="1" dirty="0"/>
              <a:t>BLACKS IN GOVERNMENT</a:t>
            </a:r>
            <a:endParaRPr lang="en-US" b="1" dirty="0">
              <a:latin typeface="Garamond" pitchFamily="18" charset="0"/>
            </a:endParaRPr>
          </a:p>
        </p:txBody>
      </p:sp>
      <p:sp>
        <p:nvSpPr>
          <p:cNvPr id="258051" name="Rectangle 3"/>
          <p:cNvSpPr>
            <a:spLocks noGrp="1" noChangeArrowheads="1"/>
          </p:cNvSpPr>
          <p:nvPr>
            <p:ph type="body" idx="1"/>
          </p:nvPr>
        </p:nvSpPr>
        <p:spPr>
          <a:xfrm>
            <a:off x="838200" y="1752600"/>
            <a:ext cx="7315200" cy="4343400"/>
          </a:xfrm>
        </p:spPr>
        <p:txBody>
          <a:bodyPr/>
          <a:lstStyle/>
          <a:p>
            <a:r>
              <a:rPr lang="en-US" b="1" dirty="0"/>
              <a:t>Founders’ Goals</a:t>
            </a:r>
          </a:p>
          <a:p>
            <a:pPr lvl="1"/>
            <a:r>
              <a:rPr lang="en-US" b="1" dirty="0"/>
              <a:t>Establish Big Chapters In Each Executive Branch Of Federal Government In Washington Metro</a:t>
            </a:r>
          </a:p>
          <a:p>
            <a:pPr lvl="1"/>
            <a:r>
              <a:rPr lang="en-US" b="1" dirty="0"/>
              <a:t>Within Federal Agencies Nationwide</a:t>
            </a:r>
          </a:p>
          <a:p>
            <a:r>
              <a:rPr lang="en-US" b="1" dirty="0"/>
              <a:t>Elected First National President</a:t>
            </a:r>
          </a:p>
          <a:p>
            <a:pPr lvl="1"/>
            <a:r>
              <a:rPr lang="en-US" b="1" dirty="0"/>
              <a:t>January 1978</a:t>
            </a:r>
          </a:p>
          <a:p>
            <a:pPr lvl="1"/>
            <a:r>
              <a:rPr lang="en-US" b="1" dirty="0"/>
              <a:t>Lonis Ballard</a:t>
            </a:r>
            <a:endParaRPr lang="en-US" b="1" dirty="0">
              <a:latin typeface="Garamond" pitchFamily="18" charset="0"/>
            </a:endParaRPr>
          </a:p>
          <a:p>
            <a:pPr>
              <a:buFont typeface="Wingdings" pitchFamily="2" charset="2"/>
              <a:buNone/>
            </a:pPr>
            <a:endParaRPr lang="en-US" dirty="0">
              <a:latin typeface="Garamond" pitchFamily="18" charset="0"/>
            </a:endParaRP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p:txBody>
          <a:bodyPr/>
          <a:lstStyle/>
          <a:p>
            <a:r>
              <a:rPr lang="en-US" dirty="0"/>
              <a:t>Items needed to prepare Budget…</a:t>
            </a:r>
          </a:p>
          <a:p>
            <a:pPr lvl="1"/>
            <a:r>
              <a:rPr lang="en-US" dirty="0"/>
              <a:t>List of Program(s) adopted for the coming year</a:t>
            </a:r>
          </a:p>
          <a:p>
            <a:pPr lvl="1"/>
            <a:r>
              <a:rPr lang="en-US" dirty="0"/>
              <a:t>Prior year’s total income and disbursement by category</a:t>
            </a:r>
          </a:p>
          <a:p>
            <a:pPr lvl="1"/>
            <a:r>
              <a:rPr lang="en-US" dirty="0"/>
              <a:t>Current year-to-date total income &amp; disbursement</a:t>
            </a:r>
          </a:p>
        </p:txBody>
      </p:sp>
      <p:sp>
        <p:nvSpPr>
          <p:cNvPr id="18435"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4E2E51F-38A1-4102-9799-04C35254549F}" type="slidenum">
              <a:rPr lang="en-US"/>
              <a:pPr/>
              <a:t>80</a:t>
            </a:fld>
            <a:endParaRPr lang="en-US" dirty="0"/>
          </a:p>
        </p:txBody>
      </p:sp>
      <p:sp>
        <p:nvSpPr>
          <p:cNvPr id="70658" name="Rectangle 2"/>
          <p:cNvSpPr>
            <a:spLocks noGrp="1" noChangeArrowheads="1"/>
          </p:cNvSpPr>
          <p:nvPr>
            <p:ph type="title"/>
          </p:nvPr>
        </p:nvSpPr>
        <p:spPr>
          <a:xfrm>
            <a:off x="1981200" y="761999"/>
            <a:ext cx="6705600" cy="658813"/>
          </a:xfrm>
        </p:spPr>
        <p:txBody>
          <a:bodyPr/>
          <a:lstStyle/>
          <a:p>
            <a:pPr fontAlgn="auto">
              <a:spcAft>
                <a:spcPts val="0"/>
              </a:spcAft>
              <a:defRPr/>
            </a:pPr>
            <a:r>
              <a:rPr lang="en-US" b="1" dirty="0"/>
              <a:t>Budget</a:t>
            </a:r>
            <a:r>
              <a:rPr lang="en-US" dirty="0"/>
              <a:t> </a:t>
            </a:r>
            <a:r>
              <a:rPr lang="en-US" b="1" dirty="0"/>
              <a:t>Planning</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idx="1"/>
          </p:nvPr>
        </p:nvSpPr>
        <p:spPr>
          <a:xfrm>
            <a:off x="838200" y="1676400"/>
            <a:ext cx="7924800" cy="4343400"/>
          </a:xfrm>
        </p:spPr>
        <p:txBody>
          <a:bodyPr/>
          <a:lstStyle/>
          <a:p>
            <a:r>
              <a:rPr lang="en-US" dirty="0"/>
              <a:t>Development – duty of Finance Committee</a:t>
            </a:r>
          </a:p>
          <a:p>
            <a:r>
              <a:rPr lang="en-US" dirty="0"/>
              <a:t>Officers and committee chairpersons submit  requests</a:t>
            </a:r>
          </a:p>
          <a:p>
            <a:pPr lvl="1"/>
            <a:r>
              <a:rPr lang="en-US" dirty="0"/>
              <a:t>Expenditure Request Form</a:t>
            </a:r>
          </a:p>
          <a:p>
            <a:pPr lvl="1"/>
            <a:r>
              <a:rPr lang="en-US" dirty="0"/>
              <a:t>Goals and justifications</a:t>
            </a:r>
          </a:p>
          <a:p>
            <a:r>
              <a:rPr lang="en-US" dirty="0"/>
              <a:t>Estimates based on historical data</a:t>
            </a:r>
          </a:p>
          <a:p>
            <a:pPr lvl="1"/>
            <a:r>
              <a:rPr lang="en-US" dirty="0"/>
              <a:t>Adjustments for changes in costs, e.g. inflation</a:t>
            </a:r>
          </a:p>
        </p:txBody>
      </p:sp>
      <p:sp>
        <p:nvSpPr>
          <p:cNvPr id="21507"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0246AF4-7651-4157-B442-29D2C319F01F}" type="slidenum">
              <a:rPr lang="en-US"/>
              <a:pPr/>
              <a:t>81</a:t>
            </a:fld>
            <a:endParaRPr lang="en-US" dirty="0"/>
          </a:p>
        </p:txBody>
      </p:sp>
      <p:sp>
        <p:nvSpPr>
          <p:cNvPr id="77826" name="Rectangle 2"/>
          <p:cNvSpPr>
            <a:spLocks noGrp="1" noChangeArrowheads="1"/>
          </p:cNvSpPr>
          <p:nvPr>
            <p:ph type="title"/>
          </p:nvPr>
        </p:nvSpPr>
        <p:spPr>
          <a:xfrm>
            <a:off x="2133600" y="277813"/>
            <a:ext cx="6553200" cy="1143000"/>
          </a:xfrm>
        </p:spPr>
        <p:txBody>
          <a:bodyPr/>
          <a:lstStyle/>
          <a:p>
            <a:pPr fontAlgn="auto">
              <a:spcAft>
                <a:spcPts val="0"/>
              </a:spcAft>
              <a:defRPr/>
            </a:pPr>
            <a:r>
              <a:rPr lang="en-US" b="1" dirty="0"/>
              <a:t>Budget - Formation</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idx="1"/>
          </p:nvPr>
        </p:nvSpPr>
        <p:spPr>
          <a:xfrm>
            <a:off x="762000" y="1600200"/>
            <a:ext cx="7239000" cy="4724400"/>
          </a:xfrm>
        </p:spPr>
        <p:txBody>
          <a:bodyPr/>
          <a:lstStyle/>
          <a:p>
            <a:pPr marL="0" indent="0">
              <a:lnSpc>
                <a:spcPct val="90000"/>
              </a:lnSpc>
              <a:buNone/>
            </a:pPr>
            <a:r>
              <a:rPr lang="en-US" sz="2800" dirty="0"/>
              <a:t>Take a sheet of paper and list</a:t>
            </a:r>
          </a:p>
          <a:p>
            <a:pPr>
              <a:lnSpc>
                <a:spcPct val="90000"/>
              </a:lnSpc>
            </a:pPr>
            <a:r>
              <a:rPr lang="en-US" sz="2800" dirty="0"/>
              <a:t>Overall Chapter Budget</a:t>
            </a:r>
          </a:p>
          <a:p>
            <a:pPr lvl="1">
              <a:lnSpc>
                <a:spcPct val="90000"/>
              </a:lnSpc>
            </a:pPr>
            <a:r>
              <a:rPr lang="en-US" sz="2400" dirty="0">
                <a:solidFill>
                  <a:srgbClr val="000000"/>
                </a:solidFill>
              </a:rPr>
              <a:t>Income</a:t>
            </a:r>
          </a:p>
          <a:p>
            <a:pPr lvl="2">
              <a:lnSpc>
                <a:spcPct val="90000"/>
              </a:lnSpc>
            </a:pPr>
            <a:r>
              <a:rPr lang="en-US" sz="2000" dirty="0">
                <a:solidFill>
                  <a:srgbClr val="000000"/>
                </a:solidFill>
              </a:rPr>
              <a:t>Program1</a:t>
            </a:r>
          </a:p>
          <a:p>
            <a:pPr lvl="2">
              <a:lnSpc>
                <a:spcPct val="90000"/>
              </a:lnSpc>
            </a:pPr>
            <a:r>
              <a:rPr lang="en-US" sz="2000" dirty="0">
                <a:solidFill>
                  <a:srgbClr val="000000"/>
                </a:solidFill>
              </a:rPr>
              <a:t>Program2 </a:t>
            </a:r>
          </a:p>
          <a:p>
            <a:pPr lvl="2">
              <a:lnSpc>
                <a:spcPct val="90000"/>
              </a:lnSpc>
            </a:pPr>
            <a:r>
              <a:rPr lang="en-US" sz="2000" dirty="0">
                <a:solidFill>
                  <a:srgbClr val="000000"/>
                </a:solidFill>
              </a:rPr>
              <a:t>Membership Dues</a:t>
            </a:r>
          </a:p>
          <a:p>
            <a:pPr lvl="2">
              <a:lnSpc>
                <a:spcPct val="90000"/>
              </a:lnSpc>
            </a:pPr>
            <a:r>
              <a:rPr lang="en-US" sz="2000" dirty="0">
                <a:solidFill>
                  <a:srgbClr val="000000"/>
                </a:solidFill>
              </a:rPr>
              <a:t>Donations</a:t>
            </a:r>
          </a:p>
          <a:p>
            <a:pPr marL="914400" lvl="2" indent="0">
              <a:lnSpc>
                <a:spcPct val="90000"/>
              </a:lnSpc>
              <a:buNone/>
            </a:pPr>
            <a:endParaRPr lang="en-US" sz="2000" dirty="0">
              <a:solidFill>
                <a:srgbClr val="000000"/>
              </a:solidFill>
            </a:endParaRPr>
          </a:p>
          <a:p>
            <a:pPr lvl="1">
              <a:lnSpc>
                <a:spcPct val="90000"/>
              </a:lnSpc>
            </a:pPr>
            <a:r>
              <a:rPr lang="en-US" sz="2400" dirty="0"/>
              <a:t>Expenses </a:t>
            </a:r>
            <a:r>
              <a:rPr lang="en-US" sz="2000" dirty="0"/>
              <a:t>Program1 (budget plan)</a:t>
            </a:r>
          </a:p>
          <a:p>
            <a:pPr lvl="2">
              <a:lnSpc>
                <a:spcPct val="90000"/>
              </a:lnSpc>
            </a:pPr>
            <a:r>
              <a:rPr lang="en-US" sz="2000" dirty="0"/>
              <a:t>Membership Dues to Region</a:t>
            </a:r>
          </a:p>
          <a:p>
            <a:pPr lvl="2">
              <a:lnSpc>
                <a:spcPct val="90000"/>
              </a:lnSpc>
            </a:pPr>
            <a:r>
              <a:rPr lang="en-US" sz="2000" dirty="0"/>
              <a:t>Operation</a:t>
            </a:r>
          </a:p>
          <a:p>
            <a:pPr lvl="2">
              <a:lnSpc>
                <a:spcPct val="90000"/>
              </a:lnSpc>
            </a:pPr>
            <a:r>
              <a:rPr lang="en-US" sz="2000" dirty="0"/>
              <a:t>Program1 </a:t>
            </a:r>
          </a:p>
          <a:p>
            <a:pPr lvl="2">
              <a:lnSpc>
                <a:spcPct val="90000"/>
              </a:lnSpc>
            </a:pPr>
            <a:r>
              <a:rPr lang="en-US" sz="2000" dirty="0"/>
              <a:t>Program 2</a:t>
            </a:r>
          </a:p>
          <a:p>
            <a:pPr lvl="2">
              <a:lnSpc>
                <a:spcPct val="90000"/>
              </a:lnSpc>
            </a:pPr>
            <a:endParaRPr lang="en-US" sz="2000" dirty="0"/>
          </a:p>
          <a:p>
            <a:pPr lvl="1">
              <a:lnSpc>
                <a:spcPct val="90000"/>
              </a:lnSpc>
            </a:pPr>
            <a:endParaRPr lang="en-US" sz="2400" dirty="0"/>
          </a:p>
        </p:txBody>
      </p:sp>
      <p:sp>
        <p:nvSpPr>
          <p:cNvPr id="22531"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C541A410-E222-4F36-99F1-5981951B4B99}" type="slidenum">
              <a:rPr lang="en-US"/>
              <a:pPr/>
              <a:t>82</a:t>
            </a:fld>
            <a:endParaRPr lang="en-US" dirty="0"/>
          </a:p>
        </p:txBody>
      </p:sp>
      <p:sp>
        <p:nvSpPr>
          <p:cNvPr id="142338" name="Rectangle 2"/>
          <p:cNvSpPr>
            <a:spLocks noGrp="1" noChangeArrowheads="1"/>
          </p:cNvSpPr>
          <p:nvPr>
            <p:ph type="title"/>
          </p:nvPr>
        </p:nvSpPr>
        <p:spPr>
          <a:xfrm>
            <a:off x="2362200" y="609600"/>
            <a:ext cx="6400800" cy="762000"/>
          </a:xfrm>
        </p:spPr>
        <p:txBody>
          <a:bodyPr>
            <a:normAutofit/>
          </a:bodyPr>
          <a:lstStyle/>
          <a:p>
            <a:pPr fontAlgn="auto">
              <a:spcAft>
                <a:spcPts val="0"/>
              </a:spcAft>
              <a:defRPr/>
            </a:pPr>
            <a:r>
              <a:rPr lang="en-US" b="1" dirty="0"/>
              <a:t>Chapter Budget Formation</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027"/>
          <p:cNvSpPr>
            <a:spLocks noGrp="1" noChangeArrowheads="1"/>
          </p:cNvSpPr>
          <p:nvPr>
            <p:ph idx="1"/>
          </p:nvPr>
        </p:nvSpPr>
        <p:spPr>
          <a:xfrm>
            <a:off x="838200" y="1799301"/>
            <a:ext cx="7775575" cy="3729038"/>
          </a:xfrm>
        </p:spPr>
        <p:txBody>
          <a:bodyPr/>
          <a:lstStyle/>
          <a:p>
            <a:r>
              <a:rPr lang="en-US" dirty="0"/>
              <a:t>Budget is developed by Treasurer/Finance Committee</a:t>
            </a:r>
          </a:p>
          <a:p>
            <a:r>
              <a:rPr lang="en-US" dirty="0"/>
              <a:t>All officers and committee chairs submit budget requests based on program requirements</a:t>
            </a:r>
          </a:p>
          <a:p>
            <a:r>
              <a:rPr lang="en-US" dirty="0"/>
              <a:t>Some estimates are based on historical data</a:t>
            </a:r>
          </a:p>
          <a:p>
            <a:endParaRPr lang="en-US" dirty="0"/>
          </a:p>
        </p:txBody>
      </p:sp>
      <p:sp>
        <p:nvSpPr>
          <p:cNvPr id="23555"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A15BAD15-EE49-4C73-81B2-087C77DB8554}" type="slidenum">
              <a:rPr lang="en-US"/>
              <a:pPr/>
              <a:t>83</a:t>
            </a:fld>
            <a:endParaRPr lang="en-US" dirty="0"/>
          </a:p>
        </p:txBody>
      </p:sp>
      <p:sp>
        <p:nvSpPr>
          <p:cNvPr id="84994" name="Rectangle 1026"/>
          <p:cNvSpPr>
            <a:spLocks noGrp="1" noChangeArrowheads="1"/>
          </p:cNvSpPr>
          <p:nvPr>
            <p:ph type="title"/>
          </p:nvPr>
        </p:nvSpPr>
        <p:spPr>
          <a:xfrm>
            <a:off x="2559698" y="304800"/>
            <a:ext cx="6175375" cy="762000"/>
          </a:xfrm>
        </p:spPr>
        <p:txBody>
          <a:bodyPr>
            <a:normAutofit fontScale="90000"/>
          </a:bodyPr>
          <a:lstStyle/>
          <a:p>
            <a:pPr fontAlgn="auto">
              <a:spcAft>
                <a:spcPts val="0"/>
              </a:spcAft>
              <a:defRPr/>
            </a:pPr>
            <a:r>
              <a:rPr lang="en-US" b="1" dirty="0"/>
              <a:t>Chapter Budget Procedures</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idx="1"/>
          </p:nvPr>
        </p:nvSpPr>
        <p:spPr/>
        <p:txBody>
          <a:bodyPr/>
          <a:lstStyle/>
          <a:p>
            <a:r>
              <a:rPr lang="en-US" dirty="0"/>
              <a:t>Based on  an approved budget</a:t>
            </a:r>
          </a:p>
          <a:p>
            <a:r>
              <a:rPr lang="en-US" dirty="0"/>
              <a:t>Member approval of proposed activities prior to incurring expenses</a:t>
            </a:r>
          </a:p>
          <a:p>
            <a:pPr lvl="1"/>
            <a:r>
              <a:rPr lang="en-US" dirty="0"/>
              <a:t>Availability of funds</a:t>
            </a:r>
          </a:p>
          <a:p>
            <a:r>
              <a:rPr lang="en-US" dirty="0"/>
              <a:t>Receipts</a:t>
            </a:r>
            <a:r>
              <a:rPr lang="en-US" sz="2800" dirty="0"/>
              <a:t> – for all revenues</a:t>
            </a:r>
          </a:p>
          <a:p>
            <a:pPr lvl="1"/>
            <a:r>
              <a:rPr lang="en-US" dirty="0"/>
              <a:t>Signatures of persons submitting and receiving funds</a:t>
            </a:r>
          </a:p>
        </p:txBody>
      </p:sp>
      <p:sp>
        <p:nvSpPr>
          <p:cNvPr id="25603"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7F593856-80D6-4FDA-8E01-1E0BBBD0ABCC}" type="slidenum">
              <a:rPr lang="en-US"/>
              <a:pPr/>
              <a:t>84</a:t>
            </a:fld>
            <a:endParaRPr lang="en-US" dirty="0"/>
          </a:p>
        </p:txBody>
      </p:sp>
      <p:sp>
        <p:nvSpPr>
          <p:cNvPr id="87042" name="Rectangle 2"/>
          <p:cNvSpPr>
            <a:spLocks noGrp="1" noChangeArrowheads="1"/>
          </p:cNvSpPr>
          <p:nvPr>
            <p:ph type="title"/>
          </p:nvPr>
        </p:nvSpPr>
        <p:spPr>
          <a:xfrm>
            <a:off x="2133600" y="346075"/>
            <a:ext cx="6781800" cy="762000"/>
          </a:xfrm>
        </p:spPr>
        <p:txBody>
          <a:bodyPr>
            <a:normAutofit/>
          </a:bodyPr>
          <a:lstStyle/>
          <a:p>
            <a:pPr fontAlgn="auto">
              <a:spcAft>
                <a:spcPts val="0"/>
              </a:spcAft>
              <a:defRPr/>
            </a:pPr>
            <a:r>
              <a:rPr lang="en-US" b="1" dirty="0"/>
              <a:t>Chapter Budget - Execution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7"/>
          <p:cNvSpPr>
            <a:spLocks noGrp="1" noChangeArrowheads="1"/>
          </p:cNvSpPr>
          <p:nvPr>
            <p:ph idx="1"/>
          </p:nvPr>
        </p:nvSpPr>
        <p:spPr>
          <a:xfrm>
            <a:off x="838200" y="1524000"/>
            <a:ext cx="7924800" cy="5105400"/>
          </a:xfrm>
        </p:spPr>
        <p:txBody>
          <a:bodyPr/>
          <a:lstStyle/>
          <a:p>
            <a:r>
              <a:rPr lang="en-US" dirty="0"/>
              <a:t>Treasurer’s reports are not Finance Reports</a:t>
            </a:r>
          </a:p>
          <a:p>
            <a:r>
              <a:rPr lang="en-US" dirty="0"/>
              <a:t>Monthly Financial Reports (Finance Chair/CFO)</a:t>
            </a:r>
          </a:p>
          <a:p>
            <a:pPr lvl="1"/>
            <a:r>
              <a:rPr lang="en-US" dirty="0"/>
              <a:t>Budget tracking and reporting</a:t>
            </a:r>
          </a:p>
          <a:p>
            <a:pPr lvl="1"/>
            <a:r>
              <a:rPr lang="en-US" dirty="0"/>
              <a:t>Not a record of each transaction </a:t>
            </a:r>
          </a:p>
          <a:p>
            <a:r>
              <a:rPr lang="en-US" dirty="0"/>
              <a:t>Committees’ Activity Reports</a:t>
            </a:r>
          </a:p>
          <a:p>
            <a:pPr lvl="1"/>
            <a:r>
              <a:rPr lang="en-US" dirty="0"/>
              <a:t>Periodic or on completion of activity</a:t>
            </a:r>
          </a:p>
          <a:p>
            <a:pPr lvl="1"/>
            <a:r>
              <a:rPr lang="en-US" dirty="0"/>
              <a:t>Sources and amounts of revenues and expenses</a:t>
            </a:r>
          </a:p>
          <a:p>
            <a:pPr>
              <a:buFont typeface="Wingdings" pitchFamily="2" charset="2"/>
              <a:buNone/>
            </a:pPr>
            <a:endParaRPr lang="en-US" dirty="0"/>
          </a:p>
        </p:txBody>
      </p:sp>
      <p:sp>
        <p:nvSpPr>
          <p:cNvPr id="29699"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61496A62-5547-48B8-9122-9E80AF8BA02D}" type="slidenum">
              <a:rPr lang="en-US"/>
              <a:pPr/>
              <a:t>85</a:t>
            </a:fld>
            <a:endParaRPr lang="en-US" dirty="0"/>
          </a:p>
        </p:txBody>
      </p:sp>
      <p:sp>
        <p:nvSpPr>
          <p:cNvPr id="90114" name="Rectangle 1026"/>
          <p:cNvSpPr>
            <a:spLocks noGrp="1" noChangeArrowheads="1"/>
          </p:cNvSpPr>
          <p:nvPr>
            <p:ph type="title"/>
          </p:nvPr>
        </p:nvSpPr>
        <p:spPr>
          <a:xfrm>
            <a:off x="2133600" y="685800"/>
            <a:ext cx="6629400" cy="762000"/>
          </a:xfrm>
        </p:spPr>
        <p:txBody>
          <a:bodyPr>
            <a:normAutofit/>
          </a:bodyPr>
          <a:lstStyle/>
          <a:p>
            <a:pPr fontAlgn="auto">
              <a:spcAft>
                <a:spcPts val="0"/>
              </a:spcAft>
              <a:defRPr/>
            </a:pPr>
            <a:r>
              <a:rPr lang="en-US" b="1" dirty="0"/>
              <a:t>Chapter Budget - Reporting</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p:cNvSpPr>
            <a:spLocks noGrp="1" noChangeArrowheads="1"/>
          </p:cNvSpPr>
          <p:nvPr>
            <p:ph idx="1"/>
          </p:nvPr>
        </p:nvSpPr>
        <p:spPr>
          <a:xfrm>
            <a:off x="914400" y="1828800"/>
            <a:ext cx="7772400" cy="4302125"/>
          </a:xfrm>
        </p:spPr>
        <p:txBody>
          <a:bodyPr/>
          <a:lstStyle/>
          <a:p>
            <a:r>
              <a:rPr lang="en-US" dirty="0"/>
              <a:t>The treasurer should track all  expenses in  budget worksheets, to reflect revenue and disbursements (for all executed activities)</a:t>
            </a:r>
          </a:p>
          <a:p>
            <a:pPr>
              <a:buFont typeface="Wingdings" pitchFamily="2" charset="2"/>
              <a:buNone/>
            </a:pPr>
            <a:endParaRPr lang="en-US" dirty="0"/>
          </a:p>
          <a:p>
            <a:pPr>
              <a:buFont typeface="Wingdings" pitchFamily="2" charset="2"/>
              <a:buNone/>
            </a:pPr>
            <a:endParaRPr lang="en-US" dirty="0"/>
          </a:p>
        </p:txBody>
      </p:sp>
      <p:sp>
        <p:nvSpPr>
          <p:cNvPr id="30723"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5AD8EDBF-D869-41FF-9AD4-5C6DB83AFB84}" type="slidenum">
              <a:rPr lang="en-US"/>
              <a:pPr/>
              <a:t>86</a:t>
            </a:fld>
            <a:endParaRPr lang="en-US" dirty="0"/>
          </a:p>
        </p:txBody>
      </p:sp>
      <p:sp>
        <p:nvSpPr>
          <p:cNvPr id="60418" name="Rectangle 2"/>
          <p:cNvSpPr>
            <a:spLocks noGrp="1" noChangeArrowheads="1"/>
          </p:cNvSpPr>
          <p:nvPr>
            <p:ph type="title"/>
          </p:nvPr>
        </p:nvSpPr>
        <p:spPr>
          <a:xfrm>
            <a:off x="2133600" y="609599"/>
            <a:ext cx="6553200" cy="811213"/>
          </a:xfrm>
        </p:spPr>
        <p:txBody>
          <a:bodyPr/>
          <a:lstStyle/>
          <a:p>
            <a:pPr fontAlgn="auto">
              <a:spcAft>
                <a:spcPts val="0"/>
              </a:spcAft>
              <a:defRPr/>
            </a:pPr>
            <a:r>
              <a:rPr lang="en-US" b="1" dirty="0"/>
              <a:t>Tracking Expenditures</a:t>
            </a:r>
          </a:p>
        </p:txBody>
      </p:sp>
    </p:spTree>
  </p:cSld>
  <p:clrMapOvr>
    <a:masterClrMapping/>
  </p:clrMapOvr>
  <p:transition spd="med" advTm="1000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idx="1"/>
          </p:nvPr>
        </p:nvSpPr>
        <p:spPr>
          <a:xfrm>
            <a:off x="1600200" y="2057400"/>
            <a:ext cx="6858000" cy="4343400"/>
          </a:xfrm>
        </p:spPr>
        <p:txBody>
          <a:bodyPr/>
          <a:lstStyle/>
          <a:p>
            <a:r>
              <a:rPr lang="en-US" dirty="0"/>
              <a:t>Monthly Reports</a:t>
            </a:r>
          </a:p>
          <a:p>
            <a:r>
              <a:rPr lang="en-US" dirty="0"/>
              <a:t>Transactions recorded by category</a:t>
            </a:r>
          </a:p>
          <a:p>
            <a:r>
              <a:rPr lang="en-US" dirty="0"/>
              <a:t>Disclosure of Financial Statements</a:t>
            </a:r>
          </a:p>
          <a:p>
            <a:r>
              <a:rPr lang="en-US" dirty="0"/>
              <a:t>Audits</a:t>
            </a:r>
          </a:p>
          <a:p>
            <a:pPr>
              <a:buFont typeface="Wingdings" pitchFamily="2" charset="2"/>
              <a:buNone/>
            </a:pPr>
            <a:endParaRPr lang="en-US" dirty="0"/>
          </a:p>
        </p:txBody>
      </p:sp>
      <p:sp>
        <p:nvSpPr>
          <p:cNvPr id="31747"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27BA7E04-B604-4970-814B-28805B32CF6E}" type="slidenum">
              <a:rPr lang="en-US"/>
              <a:pPr/>
              <a:t>87</a:t>
            </a:fld>
            <a:endParaRPr lang="en-US" dirty="0"/>
          </a:p>
        </p:txBody>
      </p:sp>
      <p:sp>
        <p:nvSpPr>
          <p:cNvPr id="64514" name="Rectangle 2"/>
          <p:cNvSpPr>
            <a:spLocks noGrp="1" noChangeArrowheads="1"/>
          </p:cNvSpPr>
          <p:nvPr>
            <p:ph type="title"/>
          </p:nvPr>
        </p:nvSpPr>
        <p:spPr>
          <a:xfrm>
            <a:off x="2133600" y="609600"/>
            <a:ext cx="6553200" cy="762000"/>
          </a:xfrm>
        </p:spPr>
        <p:txBody>
          <a:bodyPr>
            <a:normAutofit/>
          </a:bodyPr>
          <a:lstStyle/>
          <a:p>
            <a:pPr fontAlgn="auto">
              <a:spcAft>
                <a:spcPts val="0"/>
              </a:spcAft>
              <a:defRPr/>
            </a:pPr>
            <a:r>
              <a:rPr lang="en-US" b="1" dirty="0"/>
              <a:t>Budget Reporting Guidelines</a:t>
            </a:r>
          </a:p>
        </p:txBody>
      </p:sp>
    </p:spTree>
  </p:cSld>
  <p:clrMapOvr>
    <a:masterClrMapping/>
  </p:clrMapOvr>
  <p:transition spd="med" advTm="10000"/>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idx="1"/>
          </p:nvPr>
        </p:nvSpPr>
        <p:spPr>
          <a:xfrm>
            <a:off x="685800" y="1752600"/>
            <a:ext cx="7666038" cy="4495800"/>
          </a:xfrm>
        </p:spPr>
        <p:txBody>
          <a:bodyPr/>
          <a:lstStyle/>
          <a:p>
            <a:pPr>
              <a:lnSpc>
                <a:spcPct val="90000"/>
              </a:lnSpc>
            </a:pPr>
            <a:r>
              <a:rPr lang="en-US" sz="2800" dirty="0"/>
              <a:t>Submit annual financial reports on time</a:t>
            </a:r>
          </a:p>
          <a:p>
            <a:pPr>
              <a:lnSpc>
                <a:spcPct val="90000"/>
              </a:lnSpc>
              <a:buFont typeface="Wingdings" pitchFamily="2" charset="2"/>
              <a:buNone/>
            </a:pPr>
            <a:endParaRPr lang="en-US" sz="2800" dirty="0"/>
          </a:p>
          <a:p>
            <a:pPr>
              <a:lnSpc>
                <a:spcPct val="90000"/>
              </a:lnSpc>
            </a:pPr>
            <a:r>
              <a:rPr lang="en-US" sz="2800" dirty="0"/>
              <a:t>Penalties for not reporting include</a:t>
            </a:r>
          </a:p>
          <a:p>
            <a:pPr lvl="2">
              <a:lnSpc>
                <a:spcPct val="90000"/>
              </a:lnSpc>
            </a:pPr>
            <a:r>
              <a:rPr lang="en-US" sz="2000" dirty="0"/>
              <a:t>Suspension of Chapter</a:t>
            </a:r>
          </a:p>
          <a:p>
            <a:pPr lvl="2">
              <a:lnSpc>
                <a:spcPct val="90000"/>
              </a:lnSpc>
            </a:pPr>
            <a:r>
              <a:rPr lang="en-US" sz="2000" dirty="0"/>
              <a:t>Revocation of Charter</a:t>
            </a:r>
          </a:p>
          <a:p>
            <a:pPr lvl="2">
              <a:lnSpc>
                <a:spcPct val="90000"/>
              </a:lnSpc>
            </a:pPr>
            <a:r>
              <a:rPr lang="en-US" sz="2000" dirty="0"/>
              <a:t>Exclusion from IRS group exemption</a:t>
            </a:r>
          </a:p>
          <a:p>
            <a:pPr lvl="1">
              <a:lnSpc>
                <a:spcPct val="90000"/>
              </a:lnSpc>
              <a:buFontTx/>
              <a:buNone/>
            </a:pPr>
            <a:endParaRPr lang="en-US" sz="2400" dirty="0"/>
          </a:p>
        </p:txBody>
      </p:sp>
      <p:sp>
        <p:nvSpPr>
          <p:cNvPr id="32771"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779D414E-ABDA-445A-8384-AFE96E8FBB79}" type="slidenum">
              <a:rPr lang="en-US"/>
              <a:pPr/>
              <a:t>88</a:t>
            </a:fld>
            <a:endParaRPr lang="en-US" dirty="0"/>
          </a:p>
        </p:txBody>
      </p:sp>
      <p:sp>
        <p:nvSpPr>
          <p:cNvPr id="7170" name="Rectangle 2"/>
          <p:cNvSpPr>
            <a:spLocks noGrp="1" noChangeArrowheads="1"/>
          </p:cNvSpPr>
          <p:nvPr>
            <p:ph type="title"/>
          </p:nvPr>
        </p:nvSpPr>
        <p:spPr>
          <a:xfrm>
            <a:off x="2286000" y="762000"/>
            <a:ext cx="6400800" cy="762000"/>
          </a:xfrm>
        </p:spPr>
        <p:txBody>
          <a:bodyPr>
            <a:normAutofit fontScale="90000"/>
          </a:bodyPr>
          <a:lstStyle/>
          <a:p>
            <a:pPr fontAlgn="auto">
              <a:spcAft>
                <a:spcPts val="0"/>
              </a:spcAft>
              <a:defRPr/>
            </a:pPr>
            <a:r>
              <a:rPr lang="en-US" sz="4800" b="1" dirty="0"/>
              <a:t>IRS Form 990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idx="1"/>
          </p:nvPr>
        </p:nvSpPr>
        <p:spPr>
          <a:xfrm>
            <a:off x="685800" y="1447800"/>
            <a:ext cx="7620000" cy="4343400"/>
          </a:xfrm>
        </p:spPr>
        <p:txBody>
          <a:bodyPr/>
          <a:lstStyle/>
          <a:p>
            <a:pPr algn="ctr">
              <a:buFont typeface="Wingdings" pitchFamily="2" charset="2"/>
              <a:buNone/>
            </a:pPr>
            <a:endParaRPr lang="en-US" sz="1800" u="sng" dirty="0"/>
          </a:p>
          <a:p>
            <a:pPr>
              <a:buFont typeface="Wingdings" panose="05000000000000000000" pitchFamily="2" charset="2"/>
              <a:buChar char="§"/>
            </a:pPr>
            <a:r>
              <a:rPr lang="en-US" sz="2800" dirty="0"/>
              <a:t>Effective Planning</a:t>
            </a:r>
          </a:p>
          <a:p>
            <a:pPr>
              <a:buFont typeface="Wingdings" panose="05000000000000000000" pitchFamily="2" charset="2"/>
              <a:buChar char="§"/>
            </a:pPr>
            <a:r>
              <a:rPr lang="en-US" sz="2800" dirty="0"/>
              <a:t>Effective Leadership</a:t>
            </a:r>
          </a:p>
          <a:p>
            <a:pPr>
              <a:buFont typeface="Wingdings" panose="05000000000000000000" pitchFamily="2" charset="2"/>
              <a:buChar char="§"/>
            </a:pPr>
            <a:r>
              <a:rPr lang="en-US" sz="2400" dirty="0"/>
              <a:t>Chapter Events </a:t>
            </a:r>
          </a:p>
          <a:p>
            <a:pPr>
              <a:buFont typeface="Wingdings" panose="05000000000000000000" pitchFamily="2" charset="2"/>
              <a:buChar char="§"/>
            </a:pPr>
            <a:r>
              <a:rPr lang="en-US" sz="2400" dirty="0"/>
              <a:t>Fiscal accountability</a:t>
            </a:r>
          </a:p>
        </p:txBody>
      </p:sp>
      <p:sp>
        <p:nvSpPr>
          <p:cNvPr id="15363" name="Footer Placeholder 3"/>
          <p:cNvSpPr>
            <a:spLocks noGrp="1"/>
          </p:cNvSpPr>
          <p:nvPr>
            <p:ph type="ftr" sz="quarter" idx="11"/>
          </p:nvPr>
        </p:nvSpPr>
        <p:spPr bwMode="auto">
          <a:noFill/>
          <a:ln>
            <a:miter lim="800000"/>
            <a:headEnd/>
            <a:tailEnd/>
          </a:ln>
        </p:spPr>
        <p:txBody>
          <a:bodyPr wrap="square" lIns="91440" tIns="45720" rIns="91440" bIns="45720" numCol="1" anchorCtr="0" compatLnSpc="1">
            <a:prstTxWarp prst="textNoShape">
              <a:avLst/>
            </a:prstTxWarp>
          </a:bodyPr>
          <a:lstStyle/>
          <a:p>
            <a:fld id="{35F6132C-0E9A-428E-ABA2-EF43AB0E9988}" type="slidenum">
              <a:rPr lang="en-US"/>
              <a:pPr/>
              <a:t>89</a:t>
            </a:fld>
            <a:endParaRPr lang="en-US" dirty="0"/>
          </a:p>
        </p:txBody>
      </p:sp>
      <p:sp>
        <p:nvSpPr>
          <p:cNvPr id="48130" name="Rectangle 2"/>
          <p:cNvSpPr>
            <a:spLocks noGrp="1" noChangeArrowheads="1"/>
          </p:cNvSpPr>
          <p:nvPr>
            <p:ph type="title"/>
          </p:nvPr>
        </p:nvSpPr>
        <p:spPr>
          <a:xfrm>
            <a:off x="2362200" y="685800"/>
            <a:ext cx="6934200" cy="609600"/>
          </a:xfrm>
        </p:spPr>
        <p:txBody>
          <a:bodyPr/>
          <a:lstStyle/>
          <a:p>
            <a:pPr>
              <a:buFont typeface="Wingdings" pitchFamily="2" charset="2"/>
              <a:buNone/>
            </a:pPr>
            <a:r>
              <a:rPr lang="en-US" sz="3600" b="1" dirty="0"/>
              <a:t>Summary </a:t>
            </a:r>
          </a:p>
        </p:txBody>
      </p:sp>
    </p:spTree>
    <p:extLst>
      <p:ext uri="{BB962C8B-B14F-4D97-AF65-F5344CB8AC3E}">
        <p14:creationId xmlns:p14="http://schemas.microsoft.com/office/powerpoint/2010/main" val="189934664"/>
      </p:ext>
    </p:extLst>
  </p:cSld>
  <p:clrMapOvr>
    <a:masterClrMapping/>
  </p:clrMapOvr>
  <p:transition spd="med" advTm="10000"/>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fld id="{67BA1CA9-16C2-40E4-87E7-19BB4880D28A}" type="slidenum">
              <a:rPr lang="en-US"/>
              <a:pPr/>
              <a:t>9</a:t>
            </a:fld>
            <a:endParaRPr lang="en-US" dirty="0"/>
          </a:p>
        </p:txBody>
      </p:sp>
      <p:sp>
        <p:nvSpPr>
          <p:cNvPr id="259074" name="Rectangle 2"/>
          <p:cNvSpPr>
            <a:spLocks noGrp="1" noChangeArrowheads="1"/>
          </p:cNvSpPr>
          <p:nvPr>
            <p:ph type="title"/>
          </p:nvPr>
        </p:nvSpPr>
        <p:spPr>
          <a:xfrm>
            <a:off x="2133600" y="228600"/>
            <a:ext cx="6400800" cy="1143000"/>
          </a:xfrm>
        </p:spPr>
        <p:txBody>
          <a:bodyPr/>
          <a:lstStyle/>
          <a:p>
            <a:r>
              <a:rPr lang="en-US" sz="3600" b="1" dirty="0"/>
              <a:t>BIG Goals and Objectives</a:t>
            </a:r>
            <a:endParaRPr lang="en-US" b="1" dirty="0">
              <a:latin typeface="Garamond" pitchFamily="18" charset="0"/>
            </a:endParaRPr>
          </a:p>
        </p:txBody>
      </p:sp>
      <p:sp>
        <p:nvSpPr>
          <p:cNvPr id="259075" name="Rectangle 3"/>
          <p:cNvSpPr>
            <a:spLocks noGrp="1" noChangeArrowheads="1"/>
          </p:cNvSpPr>
          <p:nvPr>
            <p:ph type="body" idx="1"/>
          </p:nvPr>
        </p:nvSpPr>
        <p:spPr>
          <a:xfrm>
            <a:off x="762000" y="1828800"/>
            <a:ext cx="8077200" cy="4267200"/>
          </a:xfrm>
        </p:spPr>
        <p:txBody>
          <a:bodyPr/>
          <a:lstStyle/>
          <a:p>
            <a:r>
              <a:rPr lang="en-US" sz="2800" b="1" dirty="0"/>
              <a:t>Be an advocate of equal opportunity </a:t>
            </a:r>
          </a:p>
          <a:p>
            <a:r>
              <a:rPr lang="en-US" sz="2800" b="1" dirty="0"/>
              <a:t>Eliminate practices of racism and racial discrimination</a:t>
            </a:r>
          </a:p>
          <a:p>
            <a:r>
              <a:rPr lang="en-US" sz="2800" b="1" dirty="0"/>
              <a:t>Promote professionalism among Blacks in government</a:t>
            </a:r>
          </a:p>
          <a:p>
            <a:r>
              <a:rPr lang="en-US" sz="2800" b="1" dirty="0"/>
              <a:t>Develop and promote programs to enhance ethnic pride and educational opportunities</a:t>
            </a:r>
            <a:endParaRPr lang="en-US" sz="2800" b="1" dirty="0">
              <a:latin typeface="Garamond"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9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9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9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590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4294967295"/>
          </p:nvPr>
        </p:nvSpPr>
        <p:spPr>
          <a:xfrm>
            <a:off x="914400" y="1752600"/>
            <a:ext cx="7772400" cy="4114800"/>
          </a:xfrm>
        </p:spPr>
        <p:txBody>
          <a:bodyPr/>
          <a:lstStyle/>
          <a:p>
            <a:pPr eaLnBrk="1" hangingPunct="1">
              <a:lnSpc>
                <a:spcPct val="90000"/>
              </a:lnSpc>
              <a:buFont typeface="Wingdings" pitchFamily="2" charset="2"/>
              <a:buNone/>
            </a:pPr>
            <a:endParaRPr lang="en-US" sz="2000" dirty="0"/>
          </a:p>
          <a:p>
            <a:pPr eaLnBrk="1" hangingPunct="1">
              <a:lnSpc>
                <a:spcPct val="90000"/>
              </a:lnSpc>
              <a:buFont typeface="Wingdings" pitchFamily="2" charset="2"/>
              <a:buNone/>
            </a:pPr>
            <a:endParaRPr lang="en-US" sz="1800" dirty="0"/>
          </a:p>
        </p:txBody>
      </p:sp>
      <p:pic>
        <p:nvPicPr>
          <p:cNvPr id="12291" name="Picture 4" descr="j0315598"/>
          <p:cNvPicPr>
            <a:picLocks noChangeAspect="1" noChangeArrowheads="1"/>
          </p:cNvPicPr>
          <p:nvPr/>
        </p:nvPicPr>
        <p:blipFill>
          <a:blip r:embed="rId2" cstate="print"/>
          <a:srcRect/>
          <a:stretch>
            <a:fillRect/>
          </a:stretch>
        </p:blipFill>
        <p:spPr bwMode="auto">
          <a:xfrm>
            <a:off x="1981200" y="2133600"/>
            <a:ext cx="5715000" cy="3694113"/>
          </a:xfrm>
          <a:prstGeom prst="rect">
            <a:avLst/>
          </a:prstGeom>
          <a:noFill/>
          <a:ln w="9525">
            <a:noFill/>
            <a:miter lim="800000"/>
            <a:headEnd/>
            <a:tailEnd/>
          </a:ln>
        </p:spPr>
      </p:pic>
      <p:sp>
        <p:nvSpPr>
          <p:cNvPr id="12292" name="Line 5"/>
          <p:cNvSpPr>
            <a:spLocks noChangeShapeType="1"/>
          </p:cNvSpPr>
          <p:nvPr/>
        </p:nvSpPr>
        <p:spPr bwMode="auto">
          <a:xfrm>
            <a:off x="1981200" y="2133600"/>
            <a:ext cx="0" cy="3733800"/>
          </a:xfrm>
          <a:prstGeom prst="line">
            <a:avLst/>
          </a:prstGeom>
          <a:noFill/>
          <a:ln w="57150" cmpd="thinThick">
            <a:solidFill>
              <a:schemeClr val="bg2"/>
            </a:solidFill>
            <a:round/>
            <a:headEnd/>
            <a:tailEnd/>
          </a:ln>
        </p:spPr>
        <p:txBody>
          <a:bodyPr/>
          <a:lstStyle/>
          <a:p>
            <a:endParaRPr lang="en-US" dirty="0"/>
          </a:p>
        </p:txBody>
      </p:sp>
      <p:sp>
        <p:nvSpPr>
          <p:cNvPr id="12293" name="Line 6"/>
          <p:cNvSpPr>
            <a:spLocks noChangeShapeType="1"/>
          </p:cNvSpPr>
          <p:nvPr/>
        </p:nvSpPr>
        <p:spPr bwMode="auto">
          <a:xfrm>
            <a:off x="1981200" y="5867400"/>
            <a:ext cx="5715000" cy="0"/>
          </a:xfrm>
          <a:prstGeom prst="line">
            <a:avLst/>
          </a:prstGeom>
          <a:noFill/>
          <a:ln w="57150" cmpd="thinThick">
            <a:solidFill>
              <a:schemeClr val="bg2"/>
            </a:solidFill>
            <a:round/>
            <a:headEnd/>
            <a:tailEnd/>
          </a:ln>
        </p:spPr>
        <p:txBody>
          <a:bodyPr/>
          <a:lstStyle/>
          <a:p>
            <a:endParaRPr lang="en-US" dirty="0"/>
          </a:p>
        </p:txBody>
      </p:sp>
      <p:sp>
        <p:nvSpPr>
          <p:cNvPr id="12294" name="Line 7"/>
          <p:cNvSpPr>
            <a:spLocks noChangeShapeType="1"/>
          </p:cNvSpPr>
          <p:nvPr/>
        </p:nvSpPr>
        <p:spPr bwMode="auto">
          <a:xfrm>
            <a:off x="1981200" y="2133600"/>
            <a:ext cx="5715000" cy="0"/>
          </a:xfrm>
          <a:prstGeom prst="line">
            <a:avLst/>
          </a:prstGeom>
          <a:noFill/>
          <a:ln w="57150" cmpd="thinThick">
            <a:solidFill>
              <a:schemeClr val="bg2"/>
            </a:solidFill>
            <a:round/>
            <a:headEnd/>
            <a:tailEnd/>
          </a:ln>
        </p:spPr>
        <p:txBody>
          <a:bodyPr/>
          <a:lstStyle/>
          <a:p>
            <a:endParaRPr lang="en-US" dirty="0"/>
          </a:p>
        </p:txBody>
      </p:sp>
      <p:sp>
        <p:nvSpPr>
          <p:cNvPr id="12295" name="Line 8"/>
          <p:cNvSpPr>
            <a:spLocks noChangeShapeType="1"/>
          </p:cNvSpPr>
          <p:nvPr/>
        </p:nvSpPr>
        <p:spPr bwMode="auto">
          <a:xfrm>
            <a:off x="7696200" y="2133600"/>
            <a:ext cx="0" cy="3733800"/>
          </a:xfrm>
          <a:prstGeom prst="line">
            <a:avLst/>
          </a:prstGeom>
          <a:noFill/>
          <a:ln w="57150" cmpd="thinThick">
            <a:solidFill>
              <a:schemeClr val="bg2"/>
            </a:solidFill>
            <a:round/>
            <a:headEnd/>
            <a:tailEnd/>
          </a:ln>
        </p:spPr>
        <p:txBody>
          <a:bodyPr/>
          <a:lstStyle/>
          <a:p>
            <a:endParaRPr lang="en-US" dirty="0"/>
          </a:p>
        </p:txBody>
      </p:sp>
      <p:sp>
        <p:nvSpPr>
          <p:cNvPr id="12296" name="Line 9"/>
          <p:cNvSpPr>
            <a:spLocks noChangeShapeType="1"/>
          </p:cNvSpPr>
          <p:nvPr/>
        </p:nvSpPr>
        <p:spPr bwMode="auto">
          <a:xfrm>
            <a:off x="7696200" y="2209800"/>
            <a:ext cx="0" cy="381000"/>
          </a:xfrm>
          <a:prstGeom prst="line">
            <a:avLst/>
          </a:prstGeom>
          <a:noFill/>
          <a:ln w="9525">
            <a:solidFill>
              <a:schemeClr val="tx1"/>
            </a:solidFill>
            <a:round/>
            <a:headEnd/>
            <a:tailEnd/>
          </a:ln>
        </p:spPr>
        <p:txBody>
          <a:bodyPr/>
          <a:lstStyle/>
          <a:p>
            <a:endParaRPr lang="en-US" dirty="0"/>
          </a:p>
        </p:txBody>
      </p:sp>
      <p:sp>
        <p:nvSpPr>
          <p:cNvPr id="12297" name="Rectangle 11"/>
          <p:cNvSpPr>
            <a:spLocks noChangeArrowheads="1"/>
          </p:cNvSpPr>
          <p:nvPr/>
        </p:nvSpPr>
        <p:spPr bwMode="auto">
          <a:xfrm>
            <a:off x="2362200" y="304800"/>
            <a:ext cx="6400800" cy="1143000"/>
          </a:xfrm>
          <a:prstGeom prst="rect">
            <a:avLst/>
          </a:prstGeom>
          <a:noFill/>
          <a:ln w="9525">
            <a:noFill/>
            <a:miter lim="800000"/>
            <a:headEnd/>
            <a:tailEnd/>
          </a:ln>
        </p:spPr>
        <p:txBody>
          <a:bodyPr anchor="ctr"/>
          <a:lstStyle/>
          <a:p>
            <a:pPr marR="0"/>
            <a:r>
              <a:rPr lang="en-US" sz="3200" b="1" dirty="0">
                <a:latin typeface="+mn-lt"/>
              </a:rPr>
              <a:t>Financial Responsibilities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35AE468A-E23F-432E-9B1C-200500D50558}"/>
              </a:ext>
            </a:extLst>
          </p:cNvPr>
          <p:cNvSpPr>
            <a:spLocks noGrp="1" noChangeArrowheads="1"/>
          </p:cNvSpPr>
          <p:nvPr>
            <p:ph type="subTitle" idx="1"/>
          </p:nvPr>
        </p:nvSpPr>
        <p:spPr>
          <a:xfrm>
            <a:off x="1295400" y="152400"/>
            <a:ext cx="7620000" cy="609600"/>
          </a:xfrm>
        </p:spPr>
        <p:txBody>
          <a:bodyPr/>
          <a:lstStyle/>
          <a:p>
            <a:pPr marR="0" algn="r" eaLnBrk="1" hangingPunct="1">
              <a:lnSpc>
                <a:spcPct val="90000"/>
              </a:lnSpc>
            </a:pPr>
            <a:r>
              <a:rPr lang="en-US" altLang="en-US" sz="3200" dirty="0">
                <a:latin typeface="Arial Black" panose="020B0A04020102020204" pitchFamily="34" charset="0"/>
              </a:rPr>
              <a:t>BLACKS IN GOVERNMENT</a:t>
            </a:r>
          </a:p>
        </p:txBody>
      </p:sp>
      <p:sp>
        <p:nvSpPr>
          <p:cNvPr id="12291" name="Text Box 7">
            <a:extLst>
              <a:ext uri="{FF2B5EF4-FFF2-40B4-BE49-F238E27FC236}">
                <a16:creationId xmlns:a16="http://schemas.microsoft.com/office/drawing/2014/main" id="{ED549568-36C1-4516-8421-CEECFB5245CF}"/>
              </a:ext>
            </a:extLst>
          </p:cNvPr>
          <p:cNvSpPr txBox="1">
            <a:spLocks noChangeArrowheads="1"/>
          </p:cNvSpPr>
          <p:nvPr/>
        </p:nvSpPr>
        <p:spPr bwMode="auto">
          <a:xfrm>
            <a:off x="457200" y="4114800"/>
            <a:ext cx="84582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defRPr sz="4400">
                <a:solidFill>
                  <a:schemeClr val="tx1"/>
                </a:solidFill>
                <a:latin typeface="Times New Roman" panose="02020603050405020304" pitchFamily="18" charset="0"/>
              </a:defRPr>
            </a:lvl1pPr>
            <a:lvl2pPr marL="742950" indent="-285750">
              <a:defRPr sz="4400">
                <a:solidFill>
                  <a:schemeClr val="tx1"/>
                </a:solidFill>
                <a:latin typeface="Times New Roman" panose="02020603050405020304" pitchFamily="18" charset="0"/>
              </a:defRPr>
            </a:lvl2pPr>
            <a:lvl3pPr marL="1143000" indent="-228600">
              <a:defRPr sz="4400">
                <a:solidFill>
                  <a:schemeClr val="tx1"/>
                </a:solidFill>
                <a:latin typeface="Times New Roman" panose="02020603050405020304" pitchFamily="18" charset="0"/>
              </a:defRPr>
            </a:lvl3pPr>
            <a:lvl4pPr marL="1600200" indent="-228600">
              <a:defRPr sz="4400">
                <a:solidFill>
                  <a:schemeClr val="tx1"/>
                </a:solidFill>
                <a:latin typeface="Times New Roman" panose="02020603050405020304" pitchFamily="18" charset="0"/>
              </a:defRPr>
            </a:lvl4pPr>
            <a:lvl5pPr marL="2057400" indent="-228600">
              <a:defRPr sz="4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400">
                <a:solidFill>
                  <a:schemeClr val="tx1"/>
                </a:solidFill>
                <a:latin typeface="Times New Roman" panose="02020603050405020304" pitchFamily="18" charset="0"/>
              </a:defRPr>
            </a:lvl9pPr>
          </a:lstStyle>
          <a:p>
            <a:pPr algn="ctr" eaLnBrk="1" hangingPunct="1">
              <a:spcBef>
                <a:spcPct val="50000"/>
              </a:spcBef>
            </a:pPr>
            <a:r>
              <a:rPr lang="en-US" altLang="en-US" b="1" dirty="0">
                <a:latin typeface="Arial" panose="020B0604020202020204" pitchFamily="34" charset="0"/>
              </a:rPr>
              <a:t>Recruiting and Retaining Members</a:t>
            </a:r>
          </a:p>
        </p:txBody>
      </p:sp>
      <p:pic>
        <p:nvPicPr>
          <p:cNvPr id="3" name="Picture 2">
            <a:extLst>
              <a:ext uri="{FF2B5EF4-FFF2-40B4-BE49-F238E27FC236}">
                <a16:creationId xmlns:a16="http://schemas.microsoft.com/office/drawing/2014/main" id="{A373824E-E397-4EFC-BF9D-BF2AD79374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33800" y="914400"/>
            <a:ext cx="2590800" cy="2590800"/>
          </a:xfrm>
          <a:prstGeom prst="rect">
            <a:avLst/>
          </a:prstGeom>
        </p:spPr>
      </p:pic>
    </p:spTree>
    <p:extLst>
      <p:ext uri="{BB962C8B-B14F-4D97-AF65-F5344CB8AC3E}">
        <p14:creationId xmlns:p14="http://schemas.microsoft.com/office/powerpoint/2010/main" val="34096436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8243" name="Rectangle 3">
            <a:extLst>
              <a:ext uri="{FF2B5EF4-FFF2-40B4-BE49-F238E27FC236}">
                <a16:creationId xmlns:a16="http://schemas.microsoft.com/office/drawing/2014/main" id="{21F03117-7415-4271-8573-D2F0FE6DF26A}"/>
              </a:ext>
            </a:extLst>
          </p:cNvPr>
          <p:cNvSpPr>
            <a:spLocks noGrp="1" noChangeArrowheads="1"/>
          </p:cNvSpPr>
          <p:nvPr>
            <p:ph idx="1"/>
          </p:nvPr>
        </p:nvSpPr>
        <p:spPr>
          <a:xfrm>
            <a:off x="762000" y="2057400"/>
            <a:ext cx="7924800" cy="3048000"/>
          </a:xfrm>
        </p:spPr>
        <p:txBody>
          <a:bodyPr/>
          <a:lstStyle/>
          <a:p>
            <a:pPr eaLnBrk="1" hangingPunct="1">
              <a:defRPr/>
            </a:pPr>
            <a:r>
              <a:rPr lang="en-US" altLang="en-US" sz="3600" dirty="0"/>
              <a:t>How many total members are currently in your chapter?</a:t>
            </a:r>
          </a:p>
          <a:p>
            <a:pPr marL="109537" indent="0" eaLnBrk="1" hangingPunct="1">
              <a:buFont typeface="Wingdings 3" panose="05040102010807070707" pitchFamily="18" charset="2"/>
              <a:buNone/>
              <a:defRPr/>
            </a:pPr>
            <a:endParaRPr lang="en-US" altLang="en-US" sz="3600" dirty="0"/>
          </a:p>
          <a:p>
            <a:pPr eaLnBrk="1" hangingPunct="1">
              <a:defRPr/>
            </a:pPr>
            <a:r>
              <a:rPr lang="en-US" altLang="en-US" sz="3600" dirty="0"/>
              <a:t>How many members did your organization have, one year ago?</a:t>
            </a:r>
          </a:p>
        </p:txBody>
      </p:sp>
      <p:sp>
        <p:nvSpPr>
          <p:cNvPr id="138242" name="Rectangle 2">
            <a:extLst>
              <a:ext uri="{FF2B5EF4-FFF2-40B4-BE49-F238E27FC236}">
                <a16:creationId xmlns:a16="http://schemas.microsoft.com/office/drawing/2014/main" id="{72FCDC94-881B-41D7-9B1A-DC0FC4B4ADDE}"/>
              </a:ext>
            </a:extLst>
          </p:cNvPr>
          <p:cNvSpPr>
            <a:spLocks noGrp="1" noChangeArrowheads="1"/>
          </p:cNvSpPr>
          <p:nvPr>
            <p:ph type="title"/>
          </p:nvPr>
        </p:nvSpPr>
        <p:spPr>
          <a:xfrm>
            <a:off x="828675" y="457200"/>
            <a:ext cx="7848600" cy="914400"/>
          </a:xfrm>
        </p:spPr>
        <p:txBody>
          <a:bodyPr>
            <a:noAutofit/>
          </a:bodyPr>
          <a:lstStyle/>
          <a:p>
            <a:pPr algn="r" eaLnBrk="1" fontAlgn="auto" hangingPunct="1">
              <a:spcAft>
                <a:spcPts val="0"/>
              </a:spcAft>
              <a:defRPr/>
            </a:pPr>
            <a:r>
              <a:rPr lang="en-US" sz="3600" dirty="0">
                <a:solidFill>
                  <a:schemeClr val="tx1"/>
                </a:solidFill>
                <a:latin typeface="Arial" charset="0"/>
              </a:rPr>
              <a:t>Ways to Get and Keep Your Members</a:t>
            </a:r>
          </a:p>
        </p:txBody>
      </p:sp>
    </p:spTree>
    <p:extLst>
      <p:ext uri="{BB962C8B-B14F-4D97-AF65-F5344CB8AC3E}">
        <p14:creationId xmlns:p14="http://schemas.microsoft.com/office/powerpoint/2010/main" val="3190251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38242"/>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138243"/>
                                        </p:tgtEl>
                                        <p:attrNameLst>
                                          <p:attrName>style.visibility</p:attrName>
                                        </p:attrNameLst>
                                      </p:cBhvr>
                                      <p:to>
                                        <p:strVal val="visible"/>
                                      </p:to>
                                    </p:set>
                                    <p:anim calcmode="lin" valueType="num">
                                      <p:cBhvr>
                                        <p:cTn id="10" dur="1000" fill="hold"/>
                                        <p:tgtEl>
                                          <p:spTgt spid="138243"/>
                                        </p:tgtEl>
                                        <p:attrNameLst>
                                          <p:attrName>ppt_w</p:attrName>
                                        </p:attrNameLst>
                                      </p:cBhvr>
                                      <p:tavLst>
                                        <p:tav tm="0">
                                          <p:val>
                                            <p:fltVal val="0"/>
                                          </p:val>
                                        </p:tav>
                                        <p:tav tm="100000">
                                          <p:val>
                                            <p:strVal val="#ppt_w"/>
                                          </p:val>
                                        </p:tav>
                                      </p:tavLst>
                                    </p:anim>
                                    <p:anim calcmode="lin" valueType="num">
                                      <p:cBhvr>
                                        <p:cTn id="11" dur="1000" fill="hold"/>
                                        <p:tgtEl>
                                          <p:spTgt spid="138243"/>
                                        </p:tgtEl>
                                        <p:attrNameLst>
                                          <p:attrName>ppt_h</p:attrName>
                                        </p:attrNameLst>
                                      </p:cBhvr>
                                      <p:tavLst>
                                        <p:tav tm="0">
                                          <p:val>
                                            <p:fltVal val="0"/>
                                          </p:val>
                                        </p:tav>
                                        <p:tav tm="100000">
                                          <p:val>
                                            <p:strVal val="#ppt_h"/>
                                          </p:val>
                                        </p:tav>
                                      </p:tavLst>
                                    </p:anim>
                                    <p:anim calcmode="lin" valueType="num">
                                      <p:cBhvr>
                                        <p:cTn id="12" dur="1000" fill="hold"/>
                                        <p:tgtEl>
                                          <p:spTgt spid="138243"/>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3824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3"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02A04982-C66F-4633-AD65-0DA8708AA0CE}"/>
              </a:ext>
            </a:extLst>
          </p:cNvPr>
          <p:cNvSpPr>
            <a:spLocks noGrp="1" noChangeArrowheads="1"/>
          </p:cNvSpPr>
          <p:nvPr>
            <p:ph idx="1"/>
          </p:nvPr>
        </p:nvSpPr>
        <p:spPr>
          <a:xfrm>
            <a:off x="685800" y="1752600"/>
            <a:ext cx="8001000" cy="4254500"/>
          </a:xfrm>
        </p:spPr>
        <p:txBody>
          <a:bodyPr/>
          <a:lstStyle/>
          <a:p>
            <a:pPr eaLnBrk="1" hangingPunct="1">
              <a:defRPr/>
            </a:pPr>
            <a:r>
              <a:rPr lang="en-US" altLang="en-US" dirty="0"/>
              <a:t>How much money of your current year’s budget is earmarked for </a:t>
            </a:r>
            <a:r>
              <a:rPr lang="en-US" altLang="en-US" i="1" dirty="0"/>
              <a:t>membership recruitment</a:t>
            </a:r>
            <a:r>
              <a:rPr lang="en-US" altLang="en-US" dirty="0"/>
              <a:t>?</a:t>
            </a:r>
          </a:p>
          <a:p>
            <a:pPr marL="109537" indent="0" eaLnBrk="1" hangingPunct="1">
              <a:buFont typeface="Wingdings 3" panose="05040102010807070707" pitchFamily="18" charset="2"/>
              <a:buNone/>
              <a:defRPr/>
            </a:pPr>
            <a:endParaRPr lang="en-US" altLang="en-US" dirty="0"/>
          </a:p>
          <a:p>
            <a:pPr eaLnBrk="1" hangingPunct="1">
              <a:defRPr/>
            </a:pPr>
            <a:r>
              <a:rPr lang="en-US" altLang="en-US" dirty="0"/>
              <a:t>How much money of your current year’s budget is earmarked for </a:t>
            </a:r>
            <a:r>
              <a:rPr lang="en-US" altLang="en-US" i="1" dirty="0"/>
              <a:t>membership retention</a:t>
            </a:r>
            <a:r>
              <a:rPr lang="en-US" altLang="en-US" dirty="0"/>
              <a:t>?</a:t>
            </a:r>
          </a:p>
          <a:p>
            <a:pPr eaLnBrk="1" hangingPunct="1">
              <a:defRPr/>
            </a:pPr>
            <a:endParaRPr lang="en-US" altLang="en-US" dirty="0"/>
          </a:p>
        </p:txBody>
      </p:sp>
      <p:sp>
        <p:nvSpPr>
          <p:cNvPr id="139266" name="Rectangle 2">
            <a:extLst>
              <a:ext uri="{FF2B5EF4-FFF2-40B4-BE49-F238E27FC236}">
                <a16:creationId xmlns:a16="http://schemas.microsoft.com/office/drawing/2014/main" id="{E2D10832-6EFA-4F87-91AF-3FBA9224212C}"/>
              </a:ext>
            </a:extLst>
          </p:cNvPr>
          <p:cNvSpPr>
            <a:spLocks noGrp="1" noChangeArrowheads="1"/>
          </p:cNvSpPr>
          <p:nvPr>
            <p:ph type="title"/>
          </p:nvPr>
        </p:nvSpPr>
        <p:spPr>
          <a:xfrm>
            <a:off x="1981200" y="533400"/>
            <a:ext cx="6729412" cy="762000"/>
          </a:xfrm>
        </p:spPr>
        <p:txBody>
          <a:bodyPr>
            <a:noAutofit/>
          </a:bodyPr>
          <a:lstStyle/>
          <a:p>
            <a:pPr algn="r" eaLnBrk="1" fontAlgn="auto" hangingPunct="1">
              <a:spcAft>
                <a:spcPts val="0"/>
              </a:spcAft>
              <a:defRPr/>
            </a:pPr>
            <a:r>
              <a:rPr lang="en-US" sz="3200" dirty="0">
                <a:solidFill>
                  <a:schemeClr val="tx1"/>
                </a:solidFill>
                <a:latin typeface="Arial" charset="0"/>
              </a:rPr>
              <a:t>Ways to Get and Keep Your Members</a:t>
            </a:r>
          </a:p>
        </p:txBody>
      </p:sp>
    </p:spTree>
    <p:extLst>
      <p:ext uri="{BB962C8B-B14F-4D97-AF65-F5344CB8AC3E}">
        <p14:creationId xmlns:p14="http://schemas.microsoft.com/office/powerpoint/2010/main" val="8177285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5" name="Rectangle 3">
            <a:extLst>
              <a:ext uri="{FF2B5EF4-FFF2-40B4-BE49-F238E27FC236}">
                <a16:creationId xmlns:a16="http://schemas.microsoft.com/office/drawing/2014/main" id="{86C680AA-9358-4166-AB93-01853138DCE3}"/>
              </a:ext>
            </a:extLst>
          </p:cNvPr>
          <p:cNvSpPr>
            <a:spLocks noGrp="1" noChangeArrowheads="1"/>
          </p:cNvSpPr>
          <p:nvPr>
            <p:ph idx="1"/>
          </p:nvPr>
        </p:nvSpPr>
        <p:spPr>
          <a:xfrm>
            <a:off x="838200" y="1524000"/>
            <a:ext cx="7467600" cy="5334000"/>
          </a:xfrm>
        </p:spPr>
        <p:txBody>
          <a:bodyPr/>
          <a:lstStyle/>
          <a:p>
            <a:pPr marL="109537" indent="0" eaLnBrk="1" hangingPunct="1">
              <a:spcAft>
                <a:spcPct val="50000"/>
              </a:spcAft>
              <a:buFont typeface="Wingdings 3" panose="05040102010807070707" pitchFamily="18" charset="2"/>
              <a:buNone/>
              <a:defRPr/>
            </a:pPr>
            <a:r>
              <a:rPr lang="en-US" altLang="en-US" b="1" dirty="0"/>
              <a:t>THINK ABOUT</a:t>
            </a:r>
          </a:p>
          <a:p>
            <a:pPr eaLnBrk="1" hangingPunct="1">
              <a:spcAft>
                <a:spcPct val="50000"/>
              </a:spcAft>
              <a:defRPr/>
            </a:pPr>
            <a:r>
              <a:rPr lang="en-US" altLang="en-US" dirty="0"/>
              <a:t>What was your retention rate last year?</a:t>
            </a:r>
          </a:p>
          <a:p>
            <a:pPr eaLnBrk="1" hangingPunct="1">
              <a:spcAft>
                <a:spcPct val="50000"/>
              </a:spcAft>
              <a:defRPr/>
            </a:pPr>
            <a:r>
              <a:rPr lang="en-US" altLang="en-US" dirty="0"/>
              <a:t>What will your retention rate be at the end of this year?</a:t>
            </a:r>
          </a:p>
          <a:p>
            <a:pPr eaLnBrk="1" hangingPunct="1">
              <a:spcAft>
                <a:spcPct val="50000"/>
              </a:spcAft>
              <a:defRPr/>
            </a:pPr>
            <a:r>
              <a:rPr lang="en-US" altLang="en-US" dirty="0"/>
              <a:t>What does it cost your chapter to recruit a new member?</a:t>
            </a:r>
          </a:p>
          <a:p>
            <a:pPr eaLnBrk="1" hangingPunct="1">
              <a:spcAft>
                <a:spcPct val="50000"/>
              </a:spcAft>
              <a:defRPr/>
            </a:pPr>
            <a:r>
              <a:rPr lang="en-US" altLang="en-US" dirty="0"/>
              <a:t>What does it cost your chapter to lose one member?</a:t>
            </a:r>
          </a:p>
        </p:txBody>
      </p:sp>
      <p:sp>
        <p:nvSpPr>
          <p:cNvPr id="141314" name="Rectangle 2">
            <a:extLst>
              <a:ext uri="{FF2B5EF4-FFF2-40B4-BE49-F238E27FC236}">
                <a16:creationId xmlns:a16="http://schemas.microsoft.com/office/drawing/2014/main" id="{064167BF-7FF2-468C-8720-40BAC093FD30}"/>
              </a:ext>
            </a:extLst>
          </p:cNvPr>
          <p:cNvSpPr>
            <a:spLocks noGrp="1" noChangeArrowheads="1"/>
          </p:cNvSpPr>
          <p:nvPr>
            <p:ph type="title"/>
          </p:nvPr>
        </p:nvSpPr>
        <p:spPr>
          <a:xfrm>
            <a:off x="2014536" y="457200"/>
            <a:ext cx="6748463" cy="1066800"/>
          </a:xfrm>
        </p:spPr>
        <p:txBody>
          <a:bodyPr/>
          <a:lstStyle/>
          <a:p>
            <a:pPr algn="r" eaLnBrk="1" fontAlgn="auto" hangingPunct="1">
              <a:spcAft>
                <a:spcPts val="0"/>
              </a:spcAft>
              <a:defRPr/>
            </a:pPr>
            <a:r>
              <a:rPr lang="en-US" sz="3200" dirty="0">
                <a:solidFill>
                  <a:schemeClr val="tx1"/>
                </a:solidFill>
                <a:latin typeface="Arial" charset="0"/>
              </a:rPr>
              <a:t>Ways to Get and Keep Your Members</a:t>
            </a:r>
            <a:endParaRPr lang="en-US" sz="3200" dirty="0">
              <a:solidFill>
                <a:srgbClr val="CC9900"/>
              </a:solidFill>
              <a:latin typeface="Arial" charset="0"/>
            </a:endParaRPr>
          </a:p>
        </p:txBody>
      </p:sp>
    </p:spTree>
    <p:extLst>
      <p:ext uri="{BB962C8B-B14F-4D97-AF65-F5344CB8AC3E}">
        <p14:creationId xmlns:p14="http://schemas.microsoft.com/office/powerpoint/2010/main" val="3310302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131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141315"/>
                                        </p:tgtEl>
                                        <p:attrNameLst>
                                          <p:attrName>style.visibility</p:attrName>
                                        </p:attrNameLst>
                                      </p:cBhvr>
                                      <p:to>
                                        <p:strVal val="visible"/>
                                      </p:to>
                                    </p:set>
                                    <p:anim calcmode="lin" valueType="num">
                                      <p:cBhvr>
                                        <p:cTn id="10" dur="1000" fill="hold"/>
                                        <p:tgtEl>
                                          <p:spTgt spid="141315"/>
                                        </p:tgtEl>
                                        <p:attrNameLst>
                                          <p:attrName>ppt_w</p:attrName>
                                        </p:attrNameLst>
                                      </p:cBhvr>
                                      <p:tavLst>
                                        <p:tav tm="0">
                                          <p:val>
                                            <p:fltVal val="0"/>
                                          </p:val>
                                        </p:tav>
                                        <p:tav tm="100000">
                                          <p:val>
                                            <p:strVal val="#ppt_w"/>
                                          </p:val>
                                        </p:tav>
                                      </p:tavLst>
                                    </p:anim>
                                    <p:anim calcmode="lin" valueType="num">
                                      <p:cBhvr>
                                        <p:cTn id="11" dur="1000" fill="hold"/>
                                        <p:tgtEl>
                                          <p:spTgt spid="141315"/>
                                        </p:tgtEl>
                                        <p:attrNameLst>
                                          <p:attrName>ppt_h</p:attrName>
                                        </p:attrNameLst>
                                      </p:cBhvr>
                                      <p:tavLst>
                                        <p:tav tm="0">
                                          <p:val>
                                            <p:fltVal val="0"/>
                                          </p:val>
                                        </p:tav>
                                        <p:tav tm="100000">
                                          <p:val>
                                            <p:strVal val="#ppt_h"/>
                                          </p:val>
                                        </p:tav>
                                      </p:tavLst>
                                    </p:anim>
                                    <p:anim calcmode="lin" valueType="num">
                                      <p:cBhvr>
                                        <p:cTn id="12" dur="1000" fill="hold"/>
                                        <p:tgtEl>
                                          <p:spTgt spid="14131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4131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2339" name="Rectangle 3">
            <a:extLst>
              <a:ext uri="{FF2B5EF4-FFF2-40B4-BE49-F238E27FC236}">
                <a16:creationId xmlns:a16="http://schemas.microsoft.com/office/drawing/2014/main" id="{94B76055-20AB-4030-938A-86693EC3881B}"/>
              </a:ext>
            </a:extLst>
          </p:cNvPr>
          <p:cNvSpPr>
            <a:spLocks noGrp="1" noChangeArrowheads="1"/>
          </p:cNvSpPr>
          <p:nvPr>
            <p:ph idx="1"/>
          </p:nvPr>
        </p:nvSpPr>
        <p:spPr>
          <a:xfrm>
            <a:off x="762000" y="1752600"/>
            <a:ext cx="7924800" cy="4648200"/>
          </a:xfrm>
        </p:spPr>
        <p:txBody>
          <a:bodyPr/>
          <a:lstStyle/>
          <a:p>
            <a:pPr eaLnBrk="1" hangingPunct="1">
              <a:lnSpc>
                <a:spcPct val="90000"/>
              </a:lnSpc>
              <a:defRPr/>
            </a:pPr>
            <a:r>
              <a:rPr lang="en-US" altLang="en-US" sz="2400" dirty="0"/>
              <a:t>Key elements of a good plan should start with a Membership Committee and </a:t>
            </a:r>
          </a:p>
          <a:p>
            <a:pPr marL="109537" indent="0" eaLnBrk="1" hangingPunct="1">
              <a:lnSpc>
                <a:spcPct val="90000"/>
              </a:lnSpc>
              <a:buFont typeface="Wingdings 3" panose="05040102010807070707" pitchFamily="18" charset="2"/>
              <a:buNone/>
              <a:defRPr/>
            </a:pPr>
            <a:endParaRPr lang="en-US" altLang="en-US" sz="2400" dirty="0"/>
          </a:p>
          <a:p>
            <a:pPr eaLnBrk="1" hangingPunct="1">
              <a:lnSpc>
                <a:spcPct val="90000"/>
              </a:lnSpc>
              <a:defRPr/>
            </a:pPr>
            <a:r>
              <a:rPr lang="en-US" altLang="en-US" sz="2400" dirty="0"/>
              <a:t>a chairperson who coordinates all membership recruitment and retention (R&amp;R) programs; </a:t>
            </a:r>
          </a:p>
          <a:p>
            <a:pPr lvl="1" eaLnBrk="1" hangingPunct="1">
              <a:lnSpc>
                <a:spcPct val="90000"/>
              </a:lnSpc>
              <a:defRPr/>
            </a:pPr>
            <a:r>
              <a:rPr lang="en-US" altLang="en-US" sz="2200" dirty="0"/>
              <a:t>Conduct at least 4 meetings per year;</a:t>
            </a:r>
          </a:p>
          <a:p>
            <a:pPr lvl="1" eaLnBrk="1" hangingPunct="1">
              <a:lnSpc>
                <a:spcPct val="90000"/>
              </a:lnSpc>
              <a:defRPr/>
            </a:pPr>
            <a:r>
              <a:rPr lang="en-US" altLang="en-US" sz="2200" dirty="0"/>
              <a:t>Develop a timetable for each phase of your plan;</a:t>
            </a:r>
          </a:p>
          <a:p>
            <a:pPr lvl="1" eaLnBrk="1" hangingPunct="1">
              <a:lnSpc>
                <a:spcPct val="90000"/>
              </a:lnSpc>
              <a:defRPr/>
            </a:pPr>
            <a:r>
              <a:rPr lang="en-US" altLang="en-US" sz="2200" dirty="0"/>
              <a:t>Evaluate the results of R&amp;R programs;</a:t>
            </a:r>
          </a:p>
        </p:txBody>
      </p:sp>
      <p:sp>
        <p:nvSpPr>
          <p:cNvPr id="142338" name="Rectangle 2">
            <a:extLst>
              <a:ext uri="{FF2B5EF4-FFF2-40B4-BE49-F238E27FC236}">
                <a16:creationId xmlns:a16="http://schemas.microsoft.com/office/drawing/2014/main" id="{8B2D000C-B6F0-4A1C-B5C2-029668CDAA60}"/>
              </a:ext>
            </a:extLst>
          </p:cNvPr>
          <p:cNvSpPr>
            <a:spLocks noGrp="1" noChangeArrowheads="1"/>
          </p:cNvSpPr>
          <p:nvPr>
            <p:ph type="title"/>
          </p:nvPr>
        </p:nvSpPr>
        <p:spPr>
          <a:xfrm>
            <a:off x="457200" y="533400"/>
            <a:ext cx="8229600" cy="609600"/>
          </a:xfrm>
        </p:spPr>
        <p:txBody>
          <a:bodyPr/>
          <a:lstStyle/>
          <a:p>
            <a:pPr algn="r" eaLnBrk="1" fontAlgn="auto" hangingPunct="1">
              <a:spcAft>
                <a:spcPts val="0"/>
              </a:spcAft>
              <a:defRPr/>
            </a:pPr>
            <a:r>
              <a:rPr lang="en-US" sz="3200" dirty="0">
                <a:solidFill>
                  <a:schemeClr val="tx1"/>
                </a:solidFill>
                <a:latin typeface="Arial" charset="0"/>
              </a:rPr>
              <a:t>Membership Plan</a:t>
            </a:r>
            <a:endParaRPr lang="en-US" sz="3200" i="1" dirty="0">
              <a:solidFill>
                <a:schemeClr val="accent2"/>
              </a:solidFill>
            </a:endParaRPr>
          </a:p>
        </p:txBody>
      </p:sp>
    </p:spTree>
    <p:extLst>
      <p:ext uri="{BB962C8B-B14F-4D97-AF65-F5344CB8AC3E}">
        <p14:creationId xmlns:p14="http://schemas.microsoft.com/office/powerpoint/2010/main" val="1891287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2338"/>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42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705029B0-7FB5-4F04-B983-8204CA9DA7C6}"/>
              </a:ext>
            </a:extLst>
          </p:cNvPr>
          <p:cNvSpPr>
            <a:spLocks noGrp="1" noChangeArrowheads="1"/>
          </p:cNvSpPr>
          <p:nvPr>
            <p:ph idx="1"/>
          </p:nvPr>
        </p:nvSpPr>
        <p:spPr>
          <a:xfrm>
            <a:off x="762000" y="1676400"/>
            <a:ext cx="7970838" cy="4114800"/>
          </a:xfrm>
        </p:spPr>
        <p:txBody>
          <a:bodyPr/>
          <a:lstStyle/>
          <a:p>
            <a:pPr eaLnBrk="1" hangingPunct="1"/>
            <a:r>
              <a:rPr lang="en-US" altLang="en-US" dirty="0"/>
              <a:t>Review membership reports monthly:</a:t>
            </a:r>
          </a:p>
          <a:p>
            <a:pPr lvl="1" eaLnBrk="1" hangingPunct="1"/>
            <a:r>
              <a:rPr lang="en-US" altLang="en-US" dirty="0"/>
              <a:t>Establish a 1 to 2-year plan, so that people in charge of membership functions have a guide; this will assist your chapter when there is a change in committee personnel and help ensure some continuity in the membership function</a:t>
            </a:r>
          </a:p>
        </p:txBody>
      </p:sp>
      <p:sp>
        <p:nvSpPr>
          <p:cNvPr id="143363" name="Rectangle 3">
            <a:extLst>
              <a:ext uri="{FF2B5EF4-FFF2-40B4-BE49-F238E27FC236}">
                <a16:creationId xmlns:a16="http://schemas.microsoft.com/office/drawing/2014/main" id="{D4B8722F-227F-4DEB-A539-D7B45B5CF033}"/>
              </a:ext>
            </a:extLst>
          </p:cNvPr>
          <p:cNvSpPr>
            <a:spLocks noGrp="1" noChangeArrowheads="1"/>
          </p:cNvSpPr>
          <p:nvPr>
            <p:ph type="title"/>
          </p:nvPr>
        </p:nvSpPr>
        <p:spPr>
          <a:xfrm>
            <a:off x="609600" y="457200"/>
            <a:ext cx="8123238" cy="914400"/>
          </a:xfrm>
        </p:spPr>
        <p:txBody>
          <a:bodyPr lIns="91440" tIns="45720" rIns="91440" bIns="45720"/>
          <a:lstStyle/>
          <a:p>
            <a:pPr algn="r" eaLnBrk="1" fontAlgn="auto" hangingPunct="1">
              <a:spcAft>
                <a:spcPts val="0"/>
              </a:spcAft>
              <a:defRPr/>
            </a:pPr>
            <a:r>
              <a:rPr lang="en-US" dirty="0">
                <a:solidFill>
                  <a:schemeClr val="tx1"/>
                </a:solidFill>
                <a:latin typeface="Arial" charset="0"/>
              </a:rPr>
              <a:t>Membership Plan</a:t>
            </a:r>
            <a:endParaRPr lang="en-US" sz="2400" i="1" dirty="0">
              <a:solidFill>
                <a:schemeClr val="accent2"/>
              </a:solidFill>
            </a:endParaRPr>
          </a:p>
        </p:txBody>
      </p:sp>
    </p:spTree>
    <p:extLst>
      <p:ext uri="{BB962C8B-B14F-4D97-AF65-F5344CB8AC3E}">
        <p14:creationId xmlns:p14="http://schemas.microsoft.com/office/powerpoint/2010/main" val="4108404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3363"/>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433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08C96721-117A-4E89-8BF4-00B673A16AE7}"/>
              </a:ext>
            </a:extLst>
          </p:cNvPr>
          <p:cNvSpPr>
            <a:spLocks noGrp="1" noChangeArrowheads="1"/>
          </p:cNvSpPr>
          <p:nvPr>
            <p:ph idx="1"/>
          </p:nvPr>
        </p:nvSpPr>
        <p:spPr>
          <a:xfrm>
            <a:off x="762000" y="1781175"/>
            <a:ext cx="8077200" cy="4010025"/>
          </a:xfrm>
        </p:spPr>
        <p:txBody>
          <a:bodyPr/>
          <a:lstStyle/>
          <a:p>
            <a:pPr eaLnBrk="1" hangingPunct="1">
              <a:spcAft>
                <a:spcPct val="50000"/>
              </a:spcAft>
            </a:pPr>
            <a:r>
              <a:rPr lang="en-US" altLang="en-US" dirty="0"/>
              <a:t>Set membership growth goals and plan strategies to attain those goals.</a:t>
            </a:r>
          </a:p>
          <a:p>
            <a:pPr eaLnBrk="1" hangingPunct="1">
              <a:spcAft>
                <a:spcPct val="50000"/>
              </a:spcAft>
            </a:pPr>
            <a:r>
              <a:rPr lang="en-US" altLang="en-US" dirty="0"/>
              <a:t>Determine target audiences and provide materials that will promote their interest</a:t>
            </a:r>
          </a:p>
          <a:p>
            <a:pPr eaLnBrk="1" hangingPunct="1">
              <a:spcAft>
                <a:spcPct val="50000"/>
              </a:spcAft>
            </a:pPr>
            <a:r>
              <a:rPr lang="en-US" altLang="en-US" dirty="0"/>
              <a:t>Select people with knowledge and understanding of the organization, its members, its mission, its goals and objective</a:t>
            </a:r>
          </a:p>
          <a:p>
            <a:pPr eaLnBrk="1" hangingPunct="1">
              <a:spcAft>
                <a:spcPct val="50000"/>
              </a:spcAft>
            </a:pPr>
            <a:endParaRPr lang="en-US" altLang="en-US" dirty="0"/>
          </a:p>
        </p:txBody>
      </p:sp>
      <p:sp>
        <p:nvSpPr>
          <p:cNvPr id="144387" name="Rectangle 3">
            <a:extLst>
              <a:ext uri="{FF2B5EF4-FFF2-40B4-BE49-F238E27FC236}">
                <a16:creationId xmlns:a16="http://schemas.microsoft.com/office/drawing/2014/main" id="{11311221-71D9-4A43-97FA-4CC00CDFD279}"/>
              </a:ext>
            </a:extLst>
          </p:cNvPr>
          <p:cNvSpPr>
            <a:spLocks noGrp="1" noChangeArrowheads="1"/>
          </p:cNvSpPr>
          <p:nvPr>
            <p:ph type="title"/>
          </p:nvPr>
        </p:nvSpPr>
        <p:spPr>
          <a:xfrm>
            <a:off x="1447800" y="304800"/>
            <a:ext cx="7391400" cy="1143000"/>
          </a:xfrm>
        </p:spPr>
        <p:txBody>
          <a:bodyPr lIns="91440" tIns="45720" rIns="91440" bIns="45720"/>
          <a:lstStyle/>
          <a:p>
            <a:pPr algn="r" eaLnBrk="1" fontAlgn="auto" hangingPunct="1">
              <a:spcAft>
                <a:spcPts val="0"/>
              </a:spcAft>
              <a:defRPr/>
            </a:pPr>
            <a:r>
              <a:rPr lang="en-US" sz="3600" dirty="0">
                <a:solidFill>
                  <a:schemeClr val="tx1"/>
                </a:solidFill>
                <a:latin typeface="Arial" charset="0"/>
              </a:rPr>
              <a:t>Organizing for Success</a:t>
            </a:r>
            <a:endParaRPr lang="en-US" sz="3600" i="1" dirty="0">
              <a:solidFill>
                <a:srgbClr val="CC9900"/>
              </a:solidFill>
              <a:latin typeface="Arial" charset="0"/>
            </a:endParaRPr>
          </a:p>
        </p:txBody>
      </p:sp>
    </p:spTree>
    <p:extLst>
      <p:ext uri="{BB962C8B-B14F-4D97-AF65-F5344CB8AC3E}">
        <p14:creationId xmlns:p14="http://schemas.microsoft.com/office/powerpoint/2010/main" val="3930968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44387"/>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44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86"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8D469DF5-E151-4711-B358-4A942601EB3F}"/>
              </a:ext>
            </a:extLst>
          </p:cNvPr>
          <p:cNvSpPr>
            <a:spLocks noGrp="1" noChangeArrowheads="1"/>
          </p:cNvSpPr>
          <p:nvPr>
            <p:ph idx="1"/>
          </p:nvPr>
        </p:nvSpPr>
        <p:spPr>
          <a:xfrm>
            <a:off x="685800" y="1676400"/>
            <a:ext cx="8128000" cy="4495800"/>
          </a:xfrm>
        </p:spPr>
        <p:txBody>
          <a:bodyPr/>
          <a:lstStyle/>
          <a:p>
            <a:pPr eaLnBrk="1" hangingPunct="1">
              <a:lnSpc>
                <a:spcPct val="90000"/>
              </a:lnSpc>
              <a:spcAft>
                <a:spcPct val="50000"/>
              </a:spcAft>
            </a:pPr>
            <a:r>
              <a:rPr lang="en-US" altLang="en-US" sz="2400" dirty="0"/>
              <a:t>Use your own testimony</a:t>
            </a:r>
          </a:p>
          <a:p>
            <a:pPr eaLnBrk="1" hangingPunct="1">
              <a:lnSpc>
                <a:spcPct val="90000"/>
              </a:lnSpc>
              <a:spcAft>
                <a:spcPct val="50000"/>
              </a:spcAft>
            </a:pPr>
            <a:r>
              <a:rPr lang="en-US" altLang="en-US" sz="2400" dirty="0"/>
              <a:t>Use ‘The Top 10 Reasons Why You Should Join BIG</a:t>
            </a:r>
          </a:p>
          <a:p>
            <a:pPr eaLnBrk="1" hangingPunct="1">
              <a:lnSpc>
                <a:spcPct val="90000"/>
              </a:lnSpc>
              <a:spcAft>
                <a:spcPct val="50000"/>
              </a:spcAft>
            </a:pPr>
            <a:r>
              <a:rPr lang="en-US" altLang="en-US" sz="2400" dirty="0"/>
              <a:t>Use the services that are provided by your chapter and/or region</a:t>
            </a:r>
          </a:p>
          <a:p>
            <a:pPr eaLnBrk="1" hangingPunct="1">
              <a:lnSpc>
                <a:spcPct val="90000"/>
              </a:lnSpc>
              <a:spcAft>
                <a:spcPct val="50000"/>
              </a:spcAft>
            </a:pPr>
            <a:r>
              <a:rPr lang="en-US" altLang="en-US" sz="2400" dirty="0"/>
              <a:t>Provide membership incentives to persons who join your organization during a membership campaign;</a:t>
            </a:r>
          </a:p>
          <a:p>
            <a:pPr eaLnBrk="1" hangingPunct="1">
              <a:lnSpc>
                <a:spcPct val="90000"/>
              </a:lnSpc>
              <a:spcAft>
                <a:spcPct val="50000"/>
              </a:spcAft>
            </a:pPr>
            <a:r>
              <a:rPr lang="en-US" altLang="en-US" sz="2400" dirty="0"/>
              <a:t>Customize your membership materials</a:t>
            </a:r>
          </a:p>
          <a:p>
            <a:pPr eaLnBrk="1" hangingPunct="1">
              <a:lnSpc>
                <a:spcPct val="90000"/>
              </a:lnSpc>
              <a:spcAft>
                <a:spcPct val="50000"/>
              </a:spcAft>
            </a:pPr>
            <a:endParaRPr lang="en-US" altLang="en-US" sz="2800" dirty="0"/>
          </a:p>
        </p:txBody>
      </p:sp>
      <p:sp>
        <p:nvSpPr>
          <p:cNvPr id="148483" name="Rectangle 3">
            <a:extLst>
              <a:ext uri="{FF2B5EF4-FFF2-40B4-BE49-F238E27FC236}">
                <a16:creationId xmlns:a16="http://schemas.microsoft.com/office/drawing/2014/main" id="{7E2958E4-2460-4BBD-BCBE-2169D03729C5}"/>
              </a:ext>
            </a:extLst>
          </p:cNvPr>
          <p:cNvSpPr>
            <a:spLocks noGrp="1" noChangeArrowheads="1"/>
          </p:cNvSpPr>
          <p:nvPr>
            <p:ph type="title"/>
          </p:nvPr>
        </p:nvSpPr>
        <p:spPr>
          <a:xfrm>
            <a:off x="838200" y="0"/>
            <a:ext cx="7543800" cy="990600"/>
          </a:xfrm>
        </p:spPr>
        <p:txBody>
          <a:bodyPr lIns="91440" tIns="45720" rIns="91440" bIns="45720"/>
          <a:lstStyle/>
          <a:p>
            <a:pPr algn="ctr" eaLnBrk="1" fontAlgn="auto" hangingPunct="1">
              <a:spcAft>
                <a:spcPts val="0"/>
              </a:spcAft>
              <a:defRPr/>
            </a:pPr>
            <a:r>
              <a:rPr lang="en-US" sz="3600" dirty="0">
                <a:solidFill>
                  <a:schemeClr val="tx1"/>
                </a:solidFill>
                <a:latin typeface="Arial" charset="0"/>
              </a:rPr>
              <a:t>Identifying the Benefits</a:t>
            </a:r>
            <a:endParaRPr lang="en-US" sz="3600" i="1" dirty="0">
              <a:solidFill>
                <a:srgbClr val="CC9900"/>
              </a:solidFill>
              <a:latin typeface="Arial" charset="0"/>
            </a:endParaRPr>
          </a:p>
        </p:txBody>
      </p:sp>
    </p:spTree>
    <p:extLst>
      <p:ext uri="{BB962C8B-B14F-4D97-AF65-F5344CB8AC3E}">
        <p14:creationId xmlns:p14="http://schemas.microsoft.com/office/powerpoint/2010/main" val="24993310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148483"/>
                                        </p:tgtEl>
                                        <p:attrNameLst>
                                          <p:attrName>style.visibility</p:attrName>
                                        </p:attrNameLst>
                                      </p:cBhvr>
                                      <p:to>
                                        <p:strVal val="visible"/>
                                      </p:to>
                                    </p:set>
                                    <p:anim calcmode="lin" valueType="num">
                                      <p:cBhvr>
                                        <p:cTn id="7" dur="1000" fill="hold"/>
                                        <p:tgtEl>
                                          <p:spTgt spid="148483"/>
                                        </p:tgtEl>
                                        <p:attrNameLst>
                                          <p:attrName>ppt_w</p:attrName>
                                        </p:attrNameLst>
                                      </p:cBhvr>
                                      <p:tavLst>
                                        <p:tav tm="0">
                                          <p:val>
                                            <p:fltVal val="0"/>
                                          </p:val>
                                        </p:tav>
                                        <p:tav tm="100000">
                                          <p:val>
                                            <p:strVal val="#ppt_w"/>
                                          </p:val>
                                        </p:tav>
                                      </p:tavLst>
                                    </p:anim>
                                    <p:anim calcmode="lin" valueType="num">
                                      <p:cBhvr>
                                        <p:cTn id="8" dur="1000" fill="hold"/>
                                        <p:tgtEl>
                                          <p:spTgt spid="148483"/>
                                        </p:tgtEl>
                                        <p:attrNameLst>
                                          <p:attrName>ppt_h</p:attrName>
                                        </p:attrNameLst>
                                      </p:cBhvr>
                                      <p:tavLst>
                                        <p:tav tm="0">
                                          <p:val>
                                            <p:fltVal val="0"/>
                                          </p:val>
                                        </p:tav>
                                        <p:tav tm="100000">
                                          <p:val>
                                            <p:strVal val="#ppt_h"/>
                                          </p:val>
                                        </p:tav>
                                      </p:tavLst>
                                    </p:anim>
                                    <p:anim calcmode="lin" valueType="num">
                                      <p:cBhvr>
                                        <p:cTn id="9" dur="1000" fill="hold"/>
                                        <p:tgtEl>
                                          <p:spTgt spid="14848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8483"/>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 presetClass="entr" presetSubtype="0" fill="hold" grpId="0" nodeType="afterEffect">
                                  <p:stCondLst>
                                    <p:cond delay="0"/>
                                  </p:stCondLst>
                                  <p:childTnLst>
                                    <p:set>
                                      <p:cBhvr>
                                        <p:cTn id="13" dur="1" fill="hold">
                                          <p:stCondLst>
                                            <p:cond delay="499"/>
                                          </p:stCondLst>
                                        </p:cTn>
                                        <p:tgtEl>
                                          <p:spTgt spid="1484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2"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3D2971AC-4FD3-4A4F-8295-7553473819AB}"/>
              </a:ext>
            </a:extLst>
          </p:cNvPr>
          <p:cNvSpPr>
            <a:spLocks noGrp="1" noChangeArrowheads="1"/>
          </p:cNvSpPr>
          <p:nvPr>
            <p:ph idx="1"/>
          </p:nvPr>
        </p:nvSpPr>
        <p:spPr>
          <a:xfrm>
            <a:off x="533400" y="1752600"/>
            <a:ext cx="8153400" cy="4724400"/>
          </a:xfrm>
        </p:spPr>
        <p:txBody>
          <a:bodyPr/>
          <a:lstStyle/>
          <a:p>
            <a:pPr eaLnBrk="1" hangingPunct="1">
              <a:lnSpc>
                <a:spcPct val="90000"/>
              </a:lnSpc>
            </a:pPr>
            <a:r>
              <a:rPr lang="en-US" altLang="en-US" sz="2400" dirty="0"/>
              <a:t>Selecting the right people to do the outreach initiatives.</a:t>
            </a:r>
          </a:p>
          <a:p>
            <a:pPr eaLnBrk="1" hangingPunct="1">
              <a:lnSpc>
                <a:spcPct val="90000"/>
              </a:lnSpc>
              <a:buFont typeface="Wingdings" panose="05000000000000000000" pitchFamily="2" charset="2"/>
              <a:buNone/>
            </a:pPr>
            <a:endParaRPr lang="en-US" altLang="en-US" sz="2400" dirty="0"/>
          </a:p>
          <a:p>
            <a:pPr eaLnBrk="1" hangingPunct="1">
              <a:lnSpc>
                <a:spcPct val="90000"/>
              </a:lnSpc>
            </a:pPr>
            <a:r>
              <a:rPr lang="en-US" altLang="en-US" sz="2400" dirty="0"/>
              <a:t>Having membership materials and records easily accessible </a:t>
            </a:r>
          </a:p>
          <a:p>
            <a:pPr eaLnBrk="1" hangingPunct="1">
              <a:lnSpc>
                <a:spcPct val="90000"/>
              </a:lnSpc>
            </a:pPr>
            <a:endParaRPr lang="en-US" altLang="en-US" sz="2400" dirty="0"/>
          </a:p>
          <a:p>
            <a:pPr eaLnBrk="1" hangingPunct="1">
              <a:lnSpc>
                <a:spcPct val="90000"/>
              </a:lnSpc>
            </a:pPr>
            <a:r>
              <a:rPr lang="en-US" altLang="en-US" sz="2400" dirty="0"/>
              <a:t>Have a familiarity of the organization and knowledge of the administrative aspects of membership is important</a:t>
            </a:r>
          </a:p>
        </p:txBody>
      </p:sp>
      <p:sp>
        <p:nvSpPr>
          <p:cNvPr id="151555" name="Rectangle 3">
            <a:extLst>
              <a:ext uri="{FF2B5EF4-FFF2-40B4-BE49-F238E27FC236}">
                <a16:creationId xmlns:a16="http://schemas.microsoft.com/office/drawing/2014/main" id="{674E8B0B-2102-48E0-8FBA-1A7E9D47C97A}"/>
              </a:ext>
            </a:extLst>
          </p:cNvPr>
          <p:cNvSpPr>
            <a:spLocks noGrp="1" noChangeArrowheads="1"/>
          </p:cNvSpPr>
          <p:nvPr>
            <p:ph type="title"/>
          </p:nvPr>
        </p:nvSpPr>
        <p:spPr>
          <a:xfrm>
            <a:off x="914400" y="609600"/>
            <a:ext cx="7772400" cy="723900"/>
          </a:xfrm>
        </p:spPr>
        <p:txBody>
          <a:bodyPr lIns="91440" tIns="45720" rIns="91440" bIns="45720"/>
          <a:lstStyle/>
          <a:p>
            <a:pPr algn="r" eaLnBrk="1" fontAlgn="auto" hangingPunct="1">
              <a:spcAft>
                <a:spcPts val="0"/>
              </a:spcAft>
              <a:defRPr/>
            </a:pPr>
            <a:r>
              <a:rPr lang="en-US" sz="3600" dirty="0">
                <a:solidFill>
                  <a:schemeClr val="tx1"/>
                </a:solidFill>
                <a:latin typeface="Arial" charset="0"/>
              </a:rPr>
              <a:t>Membership Recruitment</a:t>
            </a:r>
            <a:r>
              <a:rPr lang="en-US" sz="3600" i="1" dirty="0">
                <a:solidFill>
                  <a:schemeClr val="tx1"/>
                </a:solidFill>
                <a:latin typeface="Aristocrat" pitchFamily="2" charset="0"/>
              </a:rPr>
              <a:t> </a:t>
            </a:r>
            <a:endParaRPr lang="en-US" sz="2000" i="1" dirty="0"/>
          </a:p>
        </p:txBody>
      </p:sp>
    </p:spTree>
    <p:extLst>
      <p:ext uri="{BB962C8B-B14F-4D97-AF65-F5344CB8AC3E}">
        <p14:creationId xmlns:p14="http://schemas.microsoft.com/office/powerpoint/2010/main" val="3980532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151555"/>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151554"/>
                                        </p:tgtEl>
                                        <p:attrNameLst>
                                          <p:attrName>style.visibility</p:attrName>
                                        </p:attrNameLst>
                                      </p:cBhvr>
                                      <p:to>
                                        <p:strVal val="visible"/>
                                      </p:to>
                                    </p:set>
                                    <p:anim calcmode="lin" valueType="num">
                                      <p:cBhvr>
                                        <p:cTn id="10" dur="1000" fill="hold"/>
                                        <p:tgtEl>
                                          <p:spTgt spid="151554"/>
                                        </p:tgtEl>
                                        <p:attrNameLst>
                                          <p:attrName>ppt_w</p:attrName>
                                        </p:attrNameLst>
                                      </p:cBhvr>
                                      <p:tavLst>
                                        <p:tav tm="0">
                                          <p:val>
                                            <p:fltVal val="0"/>
                                          </p:val>
                                        </p:tav>
                                        <p:tav tm="100000">
                                          <p:val>
                                            <p:strVal val="#ppt_w"/>
                                          </p:val>
                                        </p:tav>
                                      </p:tavLst>
                                    </p:anim>
                                    <p:anim calcmode="lin" valueType="num">
                                      <p:cBhvr>
                                        <p:cTn id="11" dur="1000" fill="hold"/>
                                        <p:tgtEl>
                                          <p:spTgt spid="151554"/>
                                        </p:tgtEl>
                                        <p:attrNameLst>
                                          <p:attrName>ppt_h</p:attrName>
                                        </p:attrNameLst>
                                      </p:cBhvr>
                                      <p:tavLst>
                                        <p:tav tm="0">
                                          <p:val>
                                            <p:fltVal val="0"/>
                                          </p:val>
                                        </p:tav>
                                        <p:tav tm="100000">
                                          <p:val>
                                            <p:strVal val="#ppt_h"/>
                                          </p:val>
                                        </p:tav>
                                      </p:tavLst>
                                    </p:anim>
                                    <p:anim calcmode="lin" valueType="num">
                                      <p:cBhvr>
                                        <p:cTn id="12" dur="1000" fill="hold"/>
                                        <p:tgtEl>
                                          <p:spTgt spid="151554"/>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1515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4" grpId="0" autoUpdateAnimBg="0"/>
    </p:bldLst>
  </p:timing>
</p:sld>
</file>

<file path=ppt/theme/theme1.xml><?xml version="1.0" encoding="utf-8"?>
<a:theme xmlns:a="http://schemas.openxmlformats.org/drawingml/2006/main" name="Layers">
  <a:themeElements>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Layers</Template>
  <TotalTime>4033</TotalTime>
  <Words>5608</Words>
  <Application>Microsoft Office PowerPoint</Application>
  <PresentationFormat>On-screen Show (4:3)</PresentationFormat>
  <Paragraphs>1036</Paragraphs>
  <Slides>130</Slides>
  <Notes>49</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130</vt:i4>
      </vt:variant>
    </vt:vector>
  </HeadingPairs>
  <TitlesOfParts>
    <vt:vector size="143" baseType="lpstr">
      <vt:lpstr>Alex Brush</vt:lpstr>
      <vt:lpstr>Arial</vt:lpstr>
      <vt:lpstr>Arial Black</vt:lpstr>
      <vt:lpstr>Aristocrat</vt:lpstr>
      <vt:lpstr>Calibri</vt:lpstr>
      <vt:lpstr>Garamond</vt:lpstr>
      <vt:lpstr>Impact</vt:lpstr>
      <vt:lpstr>Tahoma</vt:lpstr>
      <vt:lpstr>Times New Roman</vt:lpstr>
      <vt:lpstr>Verdana</vt:lpstr>
      <vt:lpstr>Wingdings</vt:lpstr>
      <vt:lpstr>Wingdings 3</vt:lpstr>
      <vt:lpstr>Layers</vt:lpstr>
      <vt:lpstr>Officer Leadership Training</vt:lpstr>
      <vt:lpstr>BLACKS IN GOVERNMENT  “ a rich history ” </vt:lpstr>
      <vt:lpstr>Overview</vt:lpstr>
      <vt:lpstr>Overview of History and Purpose</vt:lpstr>
      <vt:lpstr>BEFORE BIG </vt:lpstr>
      <vt:lpstr>BIG History</vt:lpstr>
      <vt:lpstr>BLACKS IN GOVERNMENT</vt:lpstr>
      <vt:lpstr>BLACKS IN GOVERNMENT</vt:lpstr>
      <vt:lpstr>BIG Goals and Objectives</vt:lpstr>
      <vt:lpstr>Goals and Objectives (cont)</vt:lpstr>
      <vt:lpstr>BIG ROLE</vt:lpstr>
      <vt:lpstr>BIG STRUCTURE</vt:lpstr>
      <vt:lpstr>BIG STRUCTURE</vt:lpstr>
      <vt:lpstr>BIG - PRESIDENTS</vt:lpstr>
      <vt:lpstr>BIG Officer Leadership Training</vt:lpstr>
      <vt:lpstr>BIG Organizational Structure</vt:lpstr>
      <vt:lpstr>BIG STRUCTURE</vt:lpstr>
      <vt:lpstr>BIG STRUCTURE</vt:lpstr>
      <vt:lpstr>BIG STRUCTURE</vt:lpstr>
      <vt:lpstr>BIG STRUCTURE</vt:lpstr>
      <vt:lpstr>BIG – EXECUTIVE COMMITTEE</vt:lpstr>
      <vt:lpstr>National Appointed Positions </vt:lpstr>
      <vt:lpstr>National Standing Committees</vt:lpstr>
      <vt:lpstr>National Standing Committees Chairs</vt:lpstr>
      <vt:lpstr>National Special Committees</vt:lpstr>
      <vt:lpstr>National Special Committees Chairs</vt:lpstr>
      <vt:lpstr>BIG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STRUCTURE</vt:lpstr>
      <vt:lpstr>Membership</vt:lpstr>
      <vt:lpstr>PowerPoint Presentation</vt:lpstr>
      <vt:lpstr>BIG STRUCTURE</vt:lpstr>
      <vt:lpstr>Questions</vt:lpstr>
      <vt:lpstr>Governing Documents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Officers</vt:lpstr>
      <vt:lpstr>Officers</vt:lpstr>
      <vt:lpstr>Duties Of Officers</vt:lpstr>
      <vt:lpstr>President</vt:lpstr>
      <vt:lpstr>President (con’t)</vt:lpstr>
      <vt:lpstr>Executive Vice President</vt:lpstr>
      <vt:lpstr>Other Vice Presidents</vt:lpstr>
      <vt:lpstr>Secretary</vt:lpstr>
      <vt:lpstr>Corresponding Secretary</vt:lpstr>
      <vt:lpstr>Treasurer/CFO</vt:lpstr>
      <vt:lpstr>Assistant Treasurer</vt:lpstr>
      <vt:lpstr>Appointed Officers</vt:lpstr>
      <vt:lpstr>Parliamentarian</vt:lpstr>
      <vt:lpstr>Historian/Librarian</vt:lpstr>
      <vt:lpstr>Chaplain</vt:lpstr>
      <vt:lpstr>Sergeant-At-Arms</vt:lpstr>
      <vt:lpstr>QUESTIONS</vt:lpstr>
      <vt:lpstr>BIG Officer Leadership Training</vt:lpstr>
      <vt:lpstr>OBJECTIVES</vt:lpstr>
      <vt:lpstr>Tax Status</vt:lpstr>
      <vt:lpstr>Getting Started</vt:lpstr>
      <vt:lpstr>Employer Identification Number  </vt:lpstr>
      <vt:lpstr>Budget</vt:lpstr>
      <vt:lpstr>A budget is …</vt:lpstr>
      <vt:lpstr>Budget Planning</vt:lpstr>
      <vt:lpstr>Budget - Formation</vt:lpstr>
      <vt:lpstr>Chapter Budget Formation</vt:lpstr>
      <vt:lpstr>Chapter Budget Procedures</vt:lpstr>
      <vt:lpstr>Chapter Budget - Execution</vt:lpstr>
      <vt:lpstr>Chapter Budget - Reporting</vt:lpstr>
      <vt:lpstr>Tracking Expenditures</vt:lpstr>
      <vt:lpstr>Budget Reporting Guidelines</vt:lpstr>
      <vt:lpstr>IRS Form 990</vt:lpstr>
      <vt:lpstr>Summary </vt:lpstr>
      <vt:lpstr>PowerPoint Presentation</vt:lpstr>
      <vt:lpstr>PowerPoint Presentation</vt:lpstr>
      <vt:lpstr>Ways to Get and Keep Your Members</vt:lpstr>
      <vt:lpstr>Ways to Get and Keep Your Members</vt:lpstr>
      <vt:lpstr>Ways to Get and Keep Your Members</vt:lpstr>
      <vt:lpstr>Membership Plan</vt:lpstr>
      <vt:lpstr>Membership Plan</vt:lpstr>
      <vt:lpstr>Organizing for Success</vt:lpstr>
      <vt:lpstr>Identifying the Benefits</vt:lpstr>
      <vt:lpstr>Membership Recruitment </vt:lpstr>
      <vt:lpstr>Membership Recruitment </vt:lpstr>
      <vt:lpstr>Membership Retention</vt:lpstr>
      <vt:lpstr>Membership Retention</vt:lpstr>
      <vt:lpstr>Membership Retention</vt:lpstr>
      <vt:lpstr>Membership Retention </vt:lpstr>
      <vt:lpstr>Membership Retention </vt:lpstr>
      <vt:lpstr>Membership Retention</vt:lpstr>
      <vt:lpstr>PowerPoint Presentation</vt:lpstr>
      <vt:lpstr>Black In Government Programs</vt:lpstr>
      <vt:lpstr>Overview</vt:lpstr>
      <vt:lpstr>Program and Planning Committee’s Responsibilities</vt:lpstr>
      <vt:lpstr>MONETARY ASSISTANCE PROGRAM (MAP)</vt:lpstr>
      <vt:lpstr>SCHOLARSHIPS TO ACQUIRE CAREER KEYS (STACK)</vt:lpstr>
      <vt:lpstr>OFFICER LEADERSHIP TRAINING</vt:lpstr>
      <vt:lpstr>NATIONAL YOUTH PROGRAMS</vt:lpstr>
      <vt:lpstr>Darlene H. Young Leadership Academy </vt:lpstr>
      <vt:lpstr>Blacks In Government (BIG)/Federal Employee Education and Assistance Fund (FEEA) Scholarship  </vt:lpstr>
      <vt:lpstr>BIG  AE/EEO  Program</vt:lpstr>
      <vt:lpstr>ATTORNEY ASSISTANCE PROGRAM</vt:lpstr>
      <vt:lpstr>LEGAL REVIEW PROGRAM</vt:lpstr>
      <vt:lpstr>BIG National Health Program</vt:lpstr>
      <vt:lpstr>Future Leaders of America’s Government</vt:lpstr>
      <vt:lpstr>Military Veteran Emphasis  Program</vt:lpstr>
      <vt:lpstr>Now  Generation Program</vt:lpstr>
      <vt:lpstr>Conclusion</vt:lpstr>
      <vt:lpstr>PowerPoint Presentation</vt:lpstr>
      <vt:lpstr>Servant Leadership</vt:lpstr>
      <vt:lpstr>Conclusion</vt:lpstr>
      <vt:lpstr>PowerPoint Presentation</vt:lpstr>
      <vt:lpstr>PowerPoint Presentation</vt:lpstr>
      <vt:lpstr>Contact Information</vt:lpstr>
    </vt:vector>
  </TitlesOfParts>
  <Company>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Officers Leadership Training</dc:title>
  <dc:creator>ctsuser</dc:creator>
  <cp:lastModifiedBy>Dr. Vera McKethan</cp:lastModifiedBy>
  <cp:revision>87</cp:revision>
  <cp:lastPrinted>2015-05-31T20:03:13Z</cp:lastPrinted>
  <dcterms:created xsi:type="dcterms:W3CDTF">2009-07-17T15:12:30Z</dcterms:created>
  <dcterms:modified xsi:type="dcterms:W3CDTF">2020-11-21T20:30:34Z</dcterms:modified>
</cp:coreProperties>
</file>